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9" r:id="rId11"/>
    <p:sldId id="265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FB63-FC0D-8140-8B58-4137BAA03F56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103F1-FE0E-594D-AB13-7E43688CE61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 Between Capsules </a:t>
            </a:r>
            <a:r>
              <a:rPr lang="en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/video/BV1eW411Q7CE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03F1-FE0E-594D-AB13-7E43688CE61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860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 Between Capsules </a:t>
            </a:r>
            <a:r>
              <a:rPr lang="en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/video/BV1eW411Q7CE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103F1-FE0E-594D-AB13-7E43688CE61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966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84CD-C418-F445-B1EF-7824AF83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2392A-1D4D-9248-A6D2-658CE1931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90F4-9B04-FE44-AA73-FDD85CB4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7ECC-3B92-AD4E-B64A-B1370A7C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94EC-8ADB-C440-8D60-22319C97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26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3098-7894-7F49-8116-85ADCE5D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B9F9-7DDC-2645-8219-EDA0C00B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A4C6-D661-A041-A25C-0EA4744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4F8E-06DC-4049-8408-09825577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B7CD-3EBD-CB49-B969-BCEE094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951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A4D68-ABDE-D44F-A810-2BA8778C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83840-80E0-6C42-A82E-5599D1CF0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E17F-4395-7F47-ABCD-90923FC7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72BB-7FB8-3549-B02C-97A89259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3F7C-96F6-2641-8ABF-C196BC27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02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9D87-7F07-DD4B-9EF5-181F14C5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9166-9855-D149-A017-7DA96814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0D33-C033-A846-A7C7-EB6D5145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C3E4-9B20-C44F-80D3-645594D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9BA3-952F-FE4F-8BF1-10928429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5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D654-12FD-3940-B2DA-EBC05639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DD9C-0E46-3543-9C74-8DCE9B61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B816-ED06-A441-960D-8C61EA7E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E080-F59C-ED4F-824E-7E6A7EBF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898C-3DFB-A44C-A8DF-E1CDFAEA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24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11F4-14D9-824A-8169-BE138202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093D-AFC2-2F43-B2E4-5B4B64B0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2A024-EB5E-4148-A3E3-EE0D48B0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349C-010C-144D-AF0B-19CE522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0882-75FB-6A4B-80B5-16F59D2C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01EEA-EE21-5E4F-84EF-9FA39C1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42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8661-83B2-C847-907D-B84D81C2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0BEFA-02B7-8E49-AFFB-6F1965E5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9D9AD-CBCC-D546-9C7F-D121A5C6F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A5D26-D6EB-2245-8F24-A9D5F9971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44550-E66C-A043-8C4A-F5095778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E7B28-5A68-814C-B047-59871939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26BBB-A8E1-2446-9967-199BDF9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8551C-80A7-E34A-8435-4EEEE602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30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E9-69C3-A54F-9FD4-8F048D60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0A37C-E877-354B-AD5A-B40AD203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203F-323F-2148-B6F6-F3AB5230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8C409-77A9-AA4E-B531-C40E2E86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1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2A164-9439-B34B-83DD-80463998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4028-5D6C-E34D-9EEE-5CCE4E75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CC48A-FC6F-444C-ABE7-052E0782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926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F4A7-5D34-6C4D-8803-F9C02921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B2A-3927-5741-958E-CFF900EF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870E-2348-B74F-91FE-1F620B1A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F921-F7AA-3147-983A-3049874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6137-E9D2-394E-AF7F-55E2FFFF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2045-8309-AA49-81C5-45ED503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10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36F-F1A0-FE4A-BC1A-2692024A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C0B1-5592-FC4B-9429-2C41229A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4DC-26FB-0841-BB52-D8D76351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A714-9F6F-2D4D-B5FC-61BA315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0E60-A8CC-3E4C-A644-25F6768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CDE4-1EEE-F940-AC07-76DE799A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83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4BD9C-9793-F94C-805F-2675DE31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A1EC-2735-9C45-873B-EE21A7FC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700E-7B02-1747-80D5-7CCAC05C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F41D-8528-1849-961C-5662A4737C49}" type="datetimeFigureOut">
              <a:rPr lang="en-CN" smtClean="0"/>
              <a:t>04/11/2021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9240-041E-224E-8A56-FB608B39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58DF-655C-9642-8546-7FB3FC6D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015F-2C0F-E64C-BB3F-F4A25C435F7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4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1-020-0752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4222-2DAC-0F46-8A00-11E420402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iagnosis via capsule network and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1B5C3-547D-194F-B77E-48AF25E1D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22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9CE9-7DEC-4443-A5A0-BE28A8AE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Result in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1D9-8304-3346-AEAB-31584AC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AUROC and AUPRC graph</a:t>
            </a:r>
          </a:p>
        </p:txBody>
      </p:sp>
    </p:spTree>
    <p:extLst>
      <p:ext uri="{BB962C8B-B14F-4D97-AF65-F5344CB8AC3E}">
        <p14:creationId xmlns:p14="http://schemas.microsoft.com/office/powerpoint/2010/main" val="219430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DBB-79EF-9542-9C03-82D7A83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8A05A-3625-D745-A7D2-88F069B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62180"/>
              </p:ext>
            </p:extLst>
          </p:nvPr>
        </p:nvGraphicFramePr>
        <p:xfrm>
          <a:off x="838200" y="1459830"/>
          <a:ext cx="10314905" cy="5255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2981">
                  <a:extLst>
                    <a:ext uri="{9D8B030D-6E8A-4147-A177-3AD203B41FA5}">
                      <a16:colId xmlns:a16="http://schemas.microsoft.com/office/drawing/2014/main" val="2498242602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515683587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250695855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592623000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2386677921"/>
                    </a:ext>
                  </a:extLst>
                </a:gridCol>
              </a:tblGrid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CapsuleNet+</a:t>
                      </a:r>
                    </a:p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Transformer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775109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GSE95233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21928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GSE57065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72323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GSE28750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5276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GSE8121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357709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GSE9692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35971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GSE13904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2988807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GSE26378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304024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GSE4607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16349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GSE26440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6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DBB-79EF-9542-9C03-82D7A838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8A05A-3625-D745-A7D2-88F069B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97523"/>
              </p:ext>
            </p:extLst>
          </p:nvPr>
        </p:nvGraphicFramePr>
        <p:xfrm>
          <a:off x="838200" y="1459830"/>
          <a:ext cx="10314905" cy="5255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2981">
                  <a:extLst>
                    <a:ext uri="{9D8B030D-6E8A-4147-A177-3AD203B41FA5}">
                      <a16:colId xmlns:a16="http://schemas.microsoft.com/office/drawing/2014/main" val="2498242602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515683587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3250695855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592623000"/>
                    </a:ext>
                  </a:extLst>
                </a:gridCol>
                <a:gridCol w="2062981">
                  <a:extLst>
                    <a:ext uri="{9D8B030D-6E8A-4147-A177-3AD203B41FA5}">
                      <a16:colId xmlns:a16="http://schemas.microsoft.com/office/drawing/2014/main" val="2386677921"/>
                    </a:ext>
                  </a:extLst>
                </a:gridCol>
              </a:tblGrid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CapsuleNet+</a:t>
                      </a:r>
                    </a:p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0" dirty="0"/>
                        <a:t>Transformer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12700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sz="2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775109"/>
                  </a:ext>
                </a:extLst>
              </a:tr>
              <a:tr h="48780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GSE95233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21928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GSE57065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72323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GSE28750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5276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GSE8121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357709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GSE9692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235971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GSE13904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2988807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GSE26378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304024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GSE4607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163495"/>
                  </a:ext>
                </a:extLst>
              </a:tr>
              <a:tr h="48762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GSE26440</a:t>
                      </a:r>
                      <a:endParaRPr lang="en-CN" sz="3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7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483E-12BC-F04E-B954-818469CA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 Bulk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EF93-BC3C-DF40-979D-FF50CDAF2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AUROC and AUPRC graph</a:t>
            </a:r>
          </a:p>
        </p:txBody>
      </p:sp>
    </p:spTree>
    <p:extLst>
      <p:ext uri="{BB962C8B-B14F-4D97-AF65-F5344CB8AC3E}">
        <p14:creationId xmlns:p14="http://schemas.microsoft.com/office/powerpoint/2010/main" val="141879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C37E-F027-514E-B83A-9DF5541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9BBDB9-B123-1D4C-B458-256B188A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028"/>
            <a:ext cx="10515600" cy="4036531"/>
          </a:xfrm>
        </p:spPr>
      </p:pic>
    </p:spTree>
    <p:extLst>
      <p:ext uri="{BB962C8B-B14F-4D97-AF65-F5344CB8AC3E}">
        <p14:creationId xmlns:p14="http://schemas.microsoft.com/office/powerpoint/2010/main" val="28601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D7C2-C7B1-3C4B-80F3-ABC4D1A6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Single cell sepsis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F6FE42D6-08C9-BC45-9012-A5F8E1416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1" y="1749931"/>
            <a:ext cx="65564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90D99-9AA1-3F47-83E0-74BBCAEB4AF0}"/>
              </a:ext>
            </a:extLst>
          </p:cNvPr>
          <p:cNvSpPr/>
          <p:nvPr/>
        </p:nvSpPr>
        <p:spPr>
          <a:xfrm>
            <a:off x="672921" y="6173647"/>
            <a:ext cx="519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hlinkClick r:id="rId3"/>
              </a:rPr>
              <a:t>https://www.nature.com/articles/s41591-020-0752-4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029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C221-3376-FC45-9CAA-E77C7B1F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Preprocessing</a:t>
            </a:r>
          </a:p>
        </p:txBody>
      </p:sp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1189F4E8-C684-2F4F-9CD5-0CC788D17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32639" r="48832" b="36897"/>
          <a:stretch/>
        </p:blipFill>
        <p:spPr bwMode="auto">
          <a:xfrm>
            <a:off x="1610933" y="1849760"/>
            <a:ext cx="8215648" cy="336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E591CAE4-EA02-2C42-84EC-06CC21E7CB64}"/>
              </a:ext>
            </a:extLst>
          </p:cNvPr>
          <p:cNvSpPr/>
          <p:nvPr/>
        </p:nvSpPr>
        <p:spPr>
          <a:xfrm rot="16200000">
            <a:off x="6336408" y="3707617"/>
            <a:ext cx="476518" cy="3490178"/>
          </a:xfrm>
          <a:prstGeom prst="leftBrace">
            <a:avLst>
              <a:gd name="adj1" fmla="val 704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1F56A-888E-E248-BC5D-09A038499C8C}"/>
              </a:ext>
            </a:extLst>
          </p:cNvPr>
          <p:cNvSpPr txBox="1"/>
          <p:nvPr/>
        </p:nvSpPr>
        <p:spPr>
          <a:xfrm>
            <a:off x="6246253" y="5690965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Sepsis</a:t>
            </a:r>
          </a:p>
        </p:txBody>
      </p:sp>
    </p:spTree>
    <p:extLst>
      <p:ext uri="{BB962C8B-B14F-4D97-AF65-F5344CB8AC3E}">
        <p14:creationId xmlns:p14="http://schemas.microsoft.com/office/powerpoint/2010/main" val="20776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46D3-3DC7-AD41-8F04-DEFCAB0B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Preprocessing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857DE5-B552-9549-8F70-62C35A9D3CB4}"/>
              </a:ext>
            </a:extLst>
          </p:cNvPr>
          <p:cNvSpPr/>
          <p:nvPr/>
        </p:nvSpPr>
        <p:spPr>
          <a:xfrm>
            <a:off x="940158" y="1825625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N" dirty="0"/>
              <a:t>emove sparse records with sparsity &gt; 90%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19FD1C-949A-5C45-9C12-4DC49D9F3FC2}"/>
              </a:ext>
            </a:extLst>
          </p:cNvPr>
          <p:cNvSpPr/>
          <p:nvPr/>
        </p:nvSpPr>
        <p:spPr>
          <a:xfrm>
            <a:off x="940158" y="3327602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differential RNA</a:t>
            </a:r>
          </a:p>
          <a:p>
            <a:pPr algn="ctr"/>
            <a:r>
              <a:rPr lang="en-CN" dirty="0"/>
              <a:t>with FDR &gt; 0.005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5AF631-7F22-E94D-B427-03342B2F3345}"/>
              </a:ext>
            </a:extLst>
          </p:cNvPr>
          <p:cNvSpPr/>
          <p:nvPr/>
        </p:nvSpPr>
        <p:spPr>
          <a:xfrm>
            <a:off x="940158" y="4829579"/>
            <a:ext cx="2446986" cy="1136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90% training + 10% testing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D3793-AF92-3045-AF71-9C79B5A1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25" y="1027906"/>
            <a:ext cx="6472886" cy="57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5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A952-8339-0D49-A752-B613B58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Capsule Network for feature conformity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806ADD-43B3-FC44-999E-A07AD8B6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59" y="1480745"/>
            <a:ext cx="6780812" cy="48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7C7-87C7-8F4B-9AC7-BF219DDA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Capsule Network</a:t>
            </a:r>
          </a:p>
        </p:txBody>
      </p:sp>
      <p:pic>
        <p:nvPicPr>
          <p:cNvPr id="8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7B11C97-636B-074A-9F9D-02E92EAB4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600" y="1579223"/>
            <a:ext cx="10464800" cy="2870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5BD3B-7A89-4042-8839-DA336896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256" y="4325257"/>
            <a:ext cx="4349801" cy="2449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7BC4B-02CB-1447-AF74-02ABFE989BEC}"/>
              </a:ext>
            </a:extLst>
          </p:cNvPr>
          <p:cNvSpPr txBox="1"/>
          <p:nvPr/>
        </p:nvSpPr>
        <p:spPr>
          <a:xfrm>
            <a:off x="5500914" y="4746171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Gene1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60A45-7EDD-BB4E-AEF9-06211721BCE4}"/>
              </a:ext>
            </a:extLst>
          </p:cNvPr>
          <p:cNvSpPr txBox="1"/>
          <p:nvPr/>
        </p:nvSpPr>
        <p:spPr>
          <a:xfrm>
            <a:off x="5504710" y="6123543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Gene2</a:t>
            </a:r>
          </a:p>
        </p:txBody>
      </p:sp>
    </p:spTree>
    <p:extLst>
      <p:ext uri="{BB962C8B-B14F-4D97-AF65-F5344CB8AC3E}">
        <p14:creationId xmlns:p14="http://schemas.microsoft.com/office/powerpoint/2010/main" val="71213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A354-E915-7F40-A90A-638C364F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Each dimension represent a 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827336-BD38-E94A-A050-E21DC089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918494"/>
            <a:ext cx="10439400" cy="4165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A433C-7114-CA45-B883-28E6705656F9}"/>
              </a:ext>
            </a:extLst>
          </p:cNvPr>
          <p:cNvSpPr txBox="1"/>
          <p:nvPr/>
        </p:nvSpPr>
        <p:spPr>
          <a:xfrm>
            <a:off x="1030310" y="6259132"/>
            <a:ext cx="43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CN" dirty="0"/>
              <a:t>ow to obtain label for the decoder?</a:t>
            </a:r>
          </a:p>
        </p:txBody>
      </p:sp>
    </p:spTree>
    <p:extLst>
      <p:ext uri="{BB962C8B-B14F-4D97-AF65-F5344CB8AC3E}">
        <p14:creationId xmlns:p14="http://schemas.microsoft.com/office/powerpoint/2010/main" val="820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8BC3-7FBC-4F43-ADAE-8C20883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Transformer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48B0C8-DE6F-DD42-834E-252B290D3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1027906"/>
            <a:ext cx="4041782" cy="55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C2C4A-46F1-4948-B5A4-FC38FAC2FA09}"/>
              </a:ext>
            </a:extLst>
          </p:cNvPr>
          <p:cNvSpPr/>
          <p:nvPr/>
        </p:nvSpPr>
        <p:spPr>
          <a:xfrm>
            <a:off x="609600" y="1790700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CDFCF-7B91-8A4E-871A-C3E30CFC87BA}"/>
              </a:ext>
            </a:extLst>
          </p:cNvPr>
          <p:cNvSpPr/>
          <p:nvPr/>
        </p:nvSpPr>
        <p:spPr>
          <a:xfrm>
            <a:off x="609600" y="2375695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4079-9D9C-CA4B-8A00-84C7E94014ED}"/>
              </a:ext>
            </a:extLst>
          </p:cNvPr>
          <p:cNvSpPr/>
          <p:nvPr/>
        </p:nvSpPr>
        <p:spPr>
          <a:xfrm>
            <a:off x="609600" y="5550298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A1CC4-5C3C-B94D-BC17-FCBA9A40ACAA}"/>
              </a:ext>
            </a:extLst>
          </p:cNvPr>
          <p:cNvSpPr/>
          <p:nvPr/>
        </p:nvSpPr>
        <p:spPr>
          <a:xfrm>
            <a:off x="609600" y="4914901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7E8ED-1AE3-434E-B5CC-339986A8DE81}"/>
              </a:ext>
            </a:extLst>
          </p:cNvPr>
          <p:cNvSpPr/>
          <p:nvPr/>
        </p:nvSpPr>
        <p:spPr>
          <a:xfrm>
            <a:off x="609600" y="4279504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A3B85-90D2-6744-A0ED-ACF9E15DF0B1}"/>
              </a:ext>
            </a:extLst>
          </p:cNvPr>
          <p:cNvSpPr/>
          <p:nvPr/>
        </p:nvSpPr>
        <p:spPr>
          <a:xfrm>
            <a:off x="609600" y="3009901"/>
            <a:ext cx="14859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283A4-CE61-1A4C-851D-5A4A16DC54C1}"/>
              </a:ext>
            </a:extLst>
          </p:cNvPr>
          <p:cNvCxnSpPr>
            <a:endCxn id="3074" idx="1"/>
          </p:cNvCxnSpPr>
          <p:nvPr/>
        </p:nvCxnSpPr>
        <p:spPr>
          <a:xfrm>
            <a:off x="2095500" y="1790700"/>
            <a:ext cx="2135861" cy="202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FDDEC-DC39-F849-B0C1-635561B6885E}"/>
              </a:ext>
            </a:extLst>
          </p:cNvPr>
          <p:cNvCxnSpPr>
            <a:endCxn id="3074" idx="1"/>
          </p:cNvCxnSpPr>
          <p:nvPr/>
        </p:nvCxnSpPr>
        <p:spPr>
          <a:xfrm flipV="1">
            <a:off x="2095500" y="3820666"/>
            <a:ext cx="2135861" cy="211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6099E5-54DF-F84B-940F-63BF7097F22F}"/>
              </a:ext>
            </a:extLst>
          </p:cNvPr>
          <p:cNvSpPr txBox="1"/>
          <p:nvPr/>
        </p:nvSpPr>
        <p:spPr>
          <a:xfrm>
            <a:off x="1150704" y="363140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17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FAED-57E1-6B46-9BB4-F3D30B8F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Result in single cell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709D4B-7D31-5041-A137-72FA24FE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197572"/>
              </p:ext>
            </p:extLst>
          </p:nvPr>
        </p:nvGraphicFramePr>
        <p:xfrm>
          <a:off x="838200" y="1574800"/>
          <a:ext cx="10160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03">
                  <a:extLst>
                    <a:ext uri="{9D8B030D-6E8A-4147-A177-3AD203B41FA5}">
                      <a16:colId xmlns:a16="http://schemas.microsoft.com/office/drawing/2014/main" val="1799187452"/>
                    </a:ext>
                  </a:extLst>
                </a:gridCol>
                <a:gridCol w="1300767">
                  <a:extLst>
                    <a:ext uri="{9D8B030D-6E8A-4147-A177-3AD203B41FA5}">
                      <a16:colId xmlns:a16="http://schemas.microsoft.com/office/drawing/2014/main" val="4289530722"/>
                    </a:ext>
                  </a:extLst>
                </a:gridCol>
                <a:gridCol w="1204709">
                  <a:extLst>
                    <a:ext uri="{9D8B030D-6E8A-4147-A177-3AD203B41FA5}">
                      <a16:colId xmlns:a16="http://schemas.microsoft.com/office/drawing/2014/main" val="66752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5173665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703559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306952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CapsuleNet+Transformer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84.43%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1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1dCNN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10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D978A2-1E58-5744-AA18-976C2AA4E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709860"/>
              </p:ext>
            </p:extLst>
          </p:nvPr>
        </p:nvGraphicFramePr>
        <p:xfrm>
          <a:off x="838200" y="3903730"/>
          <a:ext cx="10160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03">
                  <a:extLst>
                    <a:ext uri="{9D8B030D-6E8A-4147-A177-3AD203B41FA5}">
                      <a16:colId xmlns:a16="http://schemas.microsoft.com/office/drawing/2014/main" val="1799187452"/>
                    </a:ext>
                  </a:extLst>
                </a:gridCol>
                <a:gridCol w="1300767">
                  <a:extLst>
                    <a:ext uri="{9D8B030D-6E8A-4147-A177-3AD203B41FA5}">
                      <a16:colId xmlns:a16="http://schemas.microsoft.com/office/drawing/2014/main" val="4289530722"/>
                    </a:ext>
                  </a:extLst>
                </a:gridCol>
                <a:gridCol w="1204709">
                  <a:extLst>
                    <a:ext uri="{9D8B030D-6E8A-4147-A177-3AD203B41FA5}">
                      <a16:colId xmlns:a16="http://schemas.microsoft.com/office/drawing/2014/main" val="66752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5173665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703559477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306952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AUPRC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4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CapsuleNet+Transformer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FAIM3/PLAC8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SeptiCyte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Lab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1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sNIP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207</Words>
  <Application>Microsoft Office PowerPoint</Application>
  <PresentationFormat>Widescreen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Diagnosis via capsule network and transformer</vt:lpstr>
      <vt:lpstr>Single cell sepsis</vt:lpstr>
      <vt:lpstr>Data Preprocessing</vt:lpstr>
      <vt:lpstr>Data Preprocessing</vt:lpstr>
      <vt:lpstr>Capsule Network for feature conformity</vt:lpstr>
      <vt:lpstr>Capsule Network</vt:lpstr>
      <vt:lpstr>Each dimension represent a </vt:lpstr>
      <vt:lpstr>Transformer</vt:lpstr>
      <vt:lpstr>Result in single cell</vt:lpstr>
      <vt:lpstr>Result in single cell</vt:lpstr>
      <vt:lpstr>For Bulk Data</vt:lpstr>
      <vt:lpstr>For Bulk Data</vt:lpstr>
      <vt:lpstr>For Bulk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via capsule network and transformer</dc:title>
  <dc:creator>ZHENG, Xubin</dc:creator>
  <cp:lastModifiedBy>Wan Ki Wong</cp:lastModifiedBy>
  <cp:revision>14</cp:revision>
  <dcterms:created xsi:type="dcterms:W3CDTF">2021-04-02T00:59:28Z</dcterms:created>
  <dcterms:modified xsi:type="dcterms:W3CDTF">2021-04-11T06:40:34Z</dcterms:modified>
</cp:coreProperties>
</file>