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8" r:id="rId7"/>
    <p:sldId id="262" r:id="rId8"/>
    <p:sldId id="263" r:id="rId9"/>
    <p:sldId id="264" r:id="rId10"/>
    <p:sldId id="269" r:id="rId11"/>
    <p:sldId id="265" r:id="rId12"/>
    <p:sldId id="267" r:id="rId13"/>
    <p:sldId id="270" r:id="rId14"/>
    <p:sldId id="260" r:id="rId15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2"/>
  </p:normalViewPr>
  <p:slideViewPr>
    <p:cSldViewPr snapToGrid="0" snapToObjects="1">
      <p:cViewPr varScale="1">
        <p:scale>
          <a:sx n="99" d="100"/>
          <a:sy n="99" d="100"/>
        </p:scale>
        <p:origin x="9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BFB63-FC0D-8140-8B58-4137BAA03F56}" type="datetimeFigureOut">
              <a:rPr lang="en-CN" smtClean="0"/>
              <a:t>2021/4/6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103F1-FE0E-594D-AB13-7E43688CE61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0477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 Routing Between Capsules </a:t>
            </a:r>
            <a:r>
              <a:rPr lang="en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NIPS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www.bilibili.com</a:t>
            </a:r>
            <a:r>
              <a:rPr lang="en-US" dirty="0"/>
              <a:t>/video/BV1eW411Q7CE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103F1-FE0E-594D-AB13-7E43688CE618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48602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 Routing Between Capsules </a:t>
            </a:r>
            <a:r>
              <a:rPr lang="en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NIPS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www.bilibili.com</a:t>
            </a:r>
            <a:r>
              <a:rPr lang="en-US" dirty="0"/>
              <a:t>/video/BV1eW411Q7CE</a:t>
            </a:r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103F1-FE0E-594D-AB13-7E43688CE618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19663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F84CD-C418-F445-B1EF-7824AF83D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72392A-1D4D-9248-A6D2-658CE1931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890F4-9B04-FE44-AA73-FDD85CB4B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7F41D-8528-1849-961C-5662A4737C49}" type="datetimeFigureOut">
              <a:rPr lang="en-CN" smtClean="0"/>
              <a:t>2021/4/6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B7ECC-3B92-AD4E-B64A-B1370A7CD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94EC-8ADB-C440-8D60-22319C974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015F-2C0F-E64C-BB3F-F4A25C435F7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92604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33098-7894-7F49-8116-85ADCE5DD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48B9F9-7DDC-2645-8219-EDA0C00B2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4A4C6-D661-A041-A25C-0EA4744B2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7F41D-8528-1849-961C-5662A4737C49}" type="datetimeFigureOut">
              <a:rPr lang="en-CN" smtClean="0"/>
              <a:t>2021/4/6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E4F8E-06DC-4049-8408-098255774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FB7CD-3EBD-CB49-B969-BCEE0943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015F-2C0F-E64C-BB3F-F4A25C435F7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69515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A4D68-ABDE-D44F-A810-2BA8778C53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B83840-80E0-6C42-A82E-5599D1CF0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8E17F-4395-7F47-ABCD-90923FC75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7F41D-8528-1849-961C-5662A4737C49}" type="datetimeFigureOut">
              <a:rPr lang="en-CN" smtClean="0"/>
              <a:t>2021/4/6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A72BB-7FB8-3549-B02C-97A89259B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43F7C-96F6-2641-8ABF-C196BC27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015F-2C0F-E64C-BB3F-F4A25C435F7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8020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19D87-7F07-DD4B-9EF5-181F14C5C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99166-9855-D149-A017-7DA968140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F0D33-C033-A846-A7C7-EB6D5145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7F41D-8528-1849-961C-5662A4737C49}" type="datetimeFigureOut">
              <a:rPr lang="en-CN" smtClean="0"/>
              <a:t>2021/4/6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1C3E4-9B20-C44F-80D3-645594D45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A9BA3-952F-FE4F-8BF1-109284292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015F-2C0F-E64C-BB3F-F4A25C435F7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3853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5D654-12FD-3940-B2DA-EBC056394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FDD9C-0E46-3543-9C74-8DCE9B613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1B816-ED06-A441-960D-8C61EA7E6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7F41D-8528-1849-961C-5662A4737C49}" type="datetimeFigureOut">
              <a:rPr lang="en-CN" smtClean="0"/>
              <a:t>2021/4/6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7E080-F59C-ED4F-824E-7E6A7EBFE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1898C-3DFB-A44C-A8DF-E1CDFAEA3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015F-2C0F-E64C-BB3F-F4A25C435F7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62457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D11F4-14D9-824A-8169-BE1382029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3093D-AFC2-2F43-B2E4-5B4B64B09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52A024-EB5E-4148-A3E3-EE0D48B0A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1349C-010C-144D-AF0B-19CE52216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7F41D-8528-1849-961C-5662A4737C49}" type="datetimeFigureOut">
              <a:rPr lang="en-CN" smtClean="0"/>
              <a:t>2021/4/6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90882-75FB-6A4B-80B5-16F59D2C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01EEA-EE21-5E4F-84EF-9FA39C1D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015F-2C0F-E64C-BB3F-F4A25C435F7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2427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68661-83B2-C847-907D-B84D81C21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0BEFA-02B7-8E49-AFFB-6F1965E5C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39D9AD-CBCC-D546-9C7F-D121A5C6F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1A5D26-D6EB-2245-8F24-A9D5F9971A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D44550-E66C-A043-8C4A-F5095778AA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8E7B28-5A68-814C-B047-598719399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7F41D-8528-1849-961C-5662A4737C49}" type="datetimeFigureOut">
              <a:rPr lang="en-CN" smtClean="0"/>
              <a:t>2021/4/6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526BBB-A8E1-2446-9967-199BDF9D2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68551C-80A7-E34A-8435-4EEEE6020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015F-2C0F-E64C-BB3F-F4A25C435F7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73023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65E9-69C3-A54F-9FD4-8F048D605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30A37C-E877-354B-AD5A-B40AD2034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7F41D-8528-1849-961C-5662A4737C49}" type="datetimeFigureOut">
              <a:rPr lang="en-CN" smtClean="0"/>
              <a:t>2021/4/6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C8203F-323F-2148-B6F6-F3AB52308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D8C409-77A9-AA4E-B531-C40E2E86F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015F-2C0F-E64C-BB3F-F4A25C435F7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15139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32A164-9439-B34B-83DD-80463998E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7F41D-8528-1849-961C-5662A4737C49}" type="datetimeFigureOut">
              <a:rPr lang="en-CN" smtClean="0"/>
              <a:t>2021/4/6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C64028-5D6C-E34D-9EEE-5CCE4E750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2CC48A-FC6F-444C-ABE7-052E07826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015F-2C0F-E64C-BB3F-F4A25C435F7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9926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8F4A7-5D34-6C4D-8803-F9C029212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25B2A-3927-5741-958E-CFF900EF6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82870E-2348-B74F-91FE-1F620B1A9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7F921-F7AA-3147-983A-3049874AD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7F41D-8528-1849-961C-5662A4737C49}" type="datetimeFigureOut">
              <a:rPr lang="en-CN" smtClean="0"/>
              <a:t>2021/4/6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76137-E9D2-394E-AF7F-55E2FFFF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ED2045-8309-AA49-81C5-45ED50316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015F-2C0F-E64C-BB3F-F4A25C435F7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91033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2E36F-F1A0-FE4A-BC1A-2692024AC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6AC0B1-5592-FC4B-9429-2C41229A6A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644DC-26FB-0841-BB52-D8D763519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0A714-9F6F-2D4D-B5FC-61BA31553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7F41D-8528-1849-961C-5662A4737C49}" type="datetimeFigureOut">
              <a:rPr lang="en-CN" smtClean="0"/>
              <a:t>2021/4/6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00E60-A8CC-3E4C-A644-25F676897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DCDE4-1EEE-F940-AC07-76DE799AB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015F-2C0F-E64C-BB3F-F4A25C435F7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78351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44BD9C-9793-F94C-805F-2675DE319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3A1EC-2735-9C45-873B-EE21A7FC3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2700E-7B02-1747-80D5-7CCAC05C0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7F41D-8528-1849-961C-5662A4737C49}" type="datetimeFigureOut">
              <a:rPr lang="en-CN" smtClean="0"/>
              <a:t>2021/4/6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E9240-041E-224E-8A56-FB608B390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958DF-655C-9642-8546-7FB3FC6D6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6015F-2C0F-E64C-BB3F-F4A25C435F7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8408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s41591-020-0752-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24222-2DAC-0F46-8A00-11E4204029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CN" dirty="0"/>
              <a:t>iagnosis via capsule network and transformer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01B5C3-547D-194F-B77E-48AF25E1D2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48228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B9CE9-7DEC-4443-A5A0-BE28A8AE6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Result in single cell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0A1D9-8304-3346-AEAB-31584AC48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AUROC and AUPRC graph</a:t>
            </a:r>
          </a:p>
        </p:txBody>
      </p:sp>
    </p:spTree>
    <p:extLst>
      <p:ext uri="{BB962C8B-B14F-4D97-AF65-F5344CB8AC3E}">
        <p14:creationId xmlns:p14="http://schemas.microsoft.com/office/powerpoint/2010/main" val="2194303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93DBB-79EF-9542-9C03-82D7A8383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For Bulk Data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C28A05A-3625-D745-A7D2-88F069BBE9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462180"/>
              </p:ext>
            </p:extLst>
          </p:nvPr>
        </p:nvGraphicFramePr>
        <p:xfrm>
          <a:off x="838200" y="1459830"/>
          <a:ext cx="10314905" cy="52557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62981">
                  <a:extLst>
                    <a:ext uri="{9D8B030D-6E8A-4147-A177-3AD203B41FA5}">
                      <a16:colId xmlns:a16="http://schemas.microsoft.com/office/drawing/2014/main" val="2498242602"/>
                    </a:ext>
                  </a:extLst>
                </a:gridCol>
                <a:gridCol w="2062981">
                  <a:extLst>
                    <a:ext uri="{9D8B030D-6E8A-4147-A177-3AD203B41FA5}">
                      <a16:colId xmlns:a16="http://schemas.microsoft.com/office/drawing/2014/main" val="3515683587"/>
                    </a:ext>
                  </a:extLst>
                </a:gridCol>
                <a:gridCol w="2062981">
                  <a:extLst>
                    <a:ext uri="{9D8B030D-6E8A-4147-A177-3AD203B41FA5}">
                      <a16:colId xmlns:a16="http://schemas.microsoft.com/office/drawing/2014/main" val="3250695855"/>
                    </a:ext>
                  </a:extLst>
                </a:gridCol>
                <a:gridCol w="2062981">
                  <a:extLst>
                    <a:ext uri="{9D8B030D-6E8A-4147-A177-3AD203B41FA5}">
                      <a16:colId xmlns:a16="http://schemas.microsoft.com/office/drawing/2014/main" val="592623000"/>
                    </a:ext>
                  </a:extLst>
                </a:gridCol>
                <a:gridCol w="2062981">
                  <a:extLst>
                    <a:ext uri="{9D8B030D-6E8A-4147-A177-3AD203B41FA5}">
                      <a16:colId xmlns:a16="http://schemas.microsoft.com/office/drawing/2014/main" val="2386677921"/>
                    </a:ext>
                  </a:extLst>
                </a:gridCol>
              </a:tblGrid>
              <a:tr h="487801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N" sz="2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AUROC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12700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2400" b="0" dirty="0"/>
                        <a:t>CapsuleNet+</a:t>
                      </a:r>
                    </a:p>
                    <a:p>
                      <a:pPr marL="0" marR="0" lvl="0" indent="12700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2400" b="0" dirty="0"/>
                        <a:t>Transformer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12700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FAIM3/PLAC8</a:t>
                      </a:r>
                      <a:endParaRPr lang="en-CN" sz="24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12700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SeptiCyte</a:t>
                      </a:r>
                      <a:r>
                        <a:rPr lang="en-US" sz="24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Lab</a:t>
                      </a:r>
                      <a:endParaRPr lang="en-CN" sz="24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12700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sNIP</a:t>
                      </a:r>
                      <a:r>
                        <a:rPr lang="en-US" sz="24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score</a:t>
                      </a:r>
                      <a:endParaRPr lang="en-CN" sz="24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6775109"/>
                  </a:ext>
                </a:extLst>
              </a:tr>
              <a:tr h="487801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</a:rPr>
                        <a:t>GSE95233</a:t>
                      </a:r>
                      <a:endParaRPr lang="en-CN" sz="3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3421928"/>
                  </a:ext>
                </a:extLst>
              </a:tr>
              <a:tr h="487622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</a:rPr>
                        <a:t>GSE57065</a:t>
                      </a:r>
                      <a:endParaRPr lang="en-CN" sz="3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30723235"/>
                  </a:ext>
                </a:extLst>
              </a:tr>
              <a:tr h="487622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</a:rPr>
                        <a:t>GSE28750</a:t>
                      </a:r>
                      <a:endParaRPr lang="en-CN" sz="3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045276"/>
                  </a:ext>
                </a:extLst>
              </a:tr>
              <a:tr h="487622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</a:rPr>
                        <a:t>GSE8121</a:t>
                      </a:r>
                      <a:endParaRPr lang="en-CN" sz="3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13357709"/>
                  </a:ext>
                </a:extLst>
              </a:tr>
              <a:tr h="487622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</a:rPr>
                        <a:t>GSE9692</a:t>
                      </a:r>
                      <a:endParaRPr lang="en-CN" sz="3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22359715"/>
                  </a:ext>
                </a:extLst>
              </a:tr>
              <a:tr h="487622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</a:rPr>
                        <a:t>GSE13904</a:t>
                      </a:r>
                      <a:endParaRPr lang="en-CN" sz="3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52988807"/>
                  </a:ext>
                </a:extLst>
              </a:tr>
              <a:tr h="487622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</a:rPr>
                        <a:t>GSE26378</a:t>
                      </a:r>
                      <a:endParaRPr lang="en-CN" sz="3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85304024"/>
                  </a:ext>
                </a:extLst>
              </a:tr>
              <a:tr h="487622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</a:rPr>
                        <a:t>GSE4607</a:t>
                      </a:r>
                      <a:endParaRPr lang="en-CN" sz="3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40163495"/>
                  </a:ext>
                </a:extLst>
              </a:tr>
              <a:tr h="487622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</a:rPr>
                        <a:t>GSE26440</a:t>
                      </a:r>
                      <a:endParaRPr lang="en-CN" sz="3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19732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4763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93DBB-79EF-9542-9C03-82D7A8383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For Bulk Data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C28A05A-3625-D745-A7D2-88F069BBE9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597523"/>
              </p:ext>
            </p:extLst>
          </p:nvPr>
        </p:nvGraphicFramePr>
        <p:xfrm>
          <a:off x="838200" y="1459830"/>
          <a:ext cx="10314905" cy="52557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62981">
                  <a:extLst>
                    <a:ext uri="{9D8B030D-6E8A-4147-A177-3AD203B41FA5}">
                      <a16:colId xmlns:a16="http://schemas.microsoft.com/office/drawing/2014/main" val="2498242602"/>
                    </a:ext>
                  </a:extLst>
                </a:gridCol>
                <a:gridCol w="2062981">
                  <a:extLst>
                    <a:ext uri="{9D8B030D-6E8A-4147-A177-3AD203B41FA5}">
                      <a16:colId xmlns:a16="http://schemas.microsoft.com/office/drawing/2014/main" val="3515683587"/>
                    </a:ext>
                  </a:extLst>
                </a:gridCol>
                <a:gridCol w="2062981">
                  <a:extLst>
                    <a:ext uri="{9D8B030D-6E8A-4147-A177-3AD203B41FA5}">
                      <a16:colId xmlns:a16="http://schemas.microsoft.com/office/drawing/2014/main" val="3250695855"/>
                    </a:ext>
                  </a:extLst>
                </a:gridCol>
                <a:gridCol w="2062981">
                  <a:extLst>
                    <a:ext uri="{9D8B030D-6E8A-4147-A177-3AD203B41FA5}">
                      <a16:colId xmlns:a16="http://schemas.microsoft.com/office/drawing/2014/main" val="592623000"/>
                    </a:ext>
                  </a:extLst>
                </a:gridCol>
                <a:gridCol w="2062981">
                  <a:extLst>
                    <a:ext uri="{9D8B030D-6E8A-4147-A177-3AD203B41FA5}">
                      <a16:colId xmlns:a16="http://schemas.microsoft.com/office/drawing/2014/main" val="2386677921"/>
                    </a:ext>
                  </a:extLst>
                </a:gridCol>
              </a:tblGrid>
              <a:tr h="487801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N" sz="2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AUPRC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12700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2400" b="0" dirty="0"/>
                        <a:t>CapsuleNet+</a:t>
                      </a:r>
                    </a:p>
                    <a:p>
                      <a:pPr marL="0" marR="0" lvl="0" indent="12700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2400" b="0" dirty="0"/>
                        <a:t>Transformer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12700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FAIM3/PLAC8</a:t>
                      </a:r>
                      <a:endParaRPr lang="en-CN" sz="24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12700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SeptiCyte</a:t>
                      </a:r>
                      <a:r>
                        <a:rPr lang="en-US" sz="24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Lab</a:t>
                      </a:r>
                      <a:endParaRPr lang="en-CN" sz="24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12700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sNIP</a:t>
                      </a:r>
                      <a:r>
                        <a:rPr lang="en-US" sz="24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score</a:t>
                      </a:r>
                      <a:endParaRPr lang="en-CN" sz="24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6775109"/>
                  </a:ext>
                </a:extLst>
              </a:tr>
              <a:tr h="487801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</a:rPr>
                        <a:t>GSE95233</a:t>
                      </a:r>
                      <a:endParaRPr lang="en-CN" sz="3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3421928"/>
                  </a:ext>
                </a:extLst>
              </a:tr>
              <a:tr h="487622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</a:rPr>
                        <a:t>GSE57065</a:t>
                      </a:r>
                      <a:endParaRPr lang="en-CN" sz="3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30723235"/>
                  </a:ext>
                </a:extLst>
              </a:tr>
              <a:tr h="487622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</a:rPr>
                        <a:t>GSE28750</a:t>
                      </a:r>
                      <a:endParaRPr lang="en-CN" sz="3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045276"/>
                  </a:ext>
                </a:extLst>
              </a:tr>
              <a:tr h="487622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</a:rPr>
                        <a:t>GSE8121</a:t>
                      </a:r>
                      <a:endParaRPr lang="en-CN" sz="3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13357709"/>
                  </a:ext>
                </a:extLst>
              </a:tr>
              <a:tr h="487622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</a:rPr>
                        <a:t>GSE9692</a:t>
                      </a:r>
                      <a:endParaRPr lang="en-CN" sz="3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22359715"/>
                  </a:ext>
                </a:extLst>
              </a:tr>
              <a:tr h="487622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</a:rPr>
                        <a:t>GSE13904</a:t>
                      </a:r>
                      <a:endParaRPr lang="en-CN" sz="3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52988807"/>
                  </a:ext>
                </a:extLst>
              </a:tr>
              <a:tr h="487622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</a:rPr>
                        <a:t>GSE26378</a:t>
                      </a:r>
                      <a:endParaRPr lang="en-CN" sz="3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85304024"/>
                  </a:ext>
                </a:extLst>
              </a:tr>
              <a:tr h="487622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</a:rPr>
                        <a:t>GSE4607</a:t>
                      </a:r>
                      <a:endParaRPr lang="en-CN" sz="3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40163495"/>
                  </a:ext>
                </a:extLst>
              </a:tr>
              <a:tr h="487622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</a:rPr>
                        <a:t>GSE26440</a:t>
                      </a:r>
                      <a:endParaRPr lang="en-CN" sz="3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19732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4088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9483E-12BC-F04E-B954-818469CA7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For Bulk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0EF93-BC3C-DF40-979D-FF50CDAF2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AUROC and AUPRC graph</a:t>
            </a:r>
          </a:p>
        </p:txBody>
      </p:sp>
    </p:spTree>
    <p:extLst>
      <p:ext uri="{BB962C8B-B14F-4D97-AF65-F5344CB8AC3E}">
        <p14:creationId xmlns:p14="http://schemas.microsoft.com/office/powerpoint/2010/main" val="1418790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1C37E-F027-514E-B83A-9DF5541BC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59BBDB9-B123-1D4C-B458-256B188A2F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3028"/>
            <a:ext cx="10515600" cy="4036531"/>
          </a:xfrm>
        </p:spPr>
      </p:pic>
    </p:spTree>
    <p:extLst>
      <p:ext uri="{BB962C8B-B14F-4D97-AF65-F5344CB8AC3E}">
        <p14:creationId xmlns:p14="http://schemas.microsoft.com/office/powerpoint/2010/main" val="2860136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AD7C2-C7B1-3C4B-80F3-ABC4D1A6D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Single cell sepsis</a:t>
            </a:r>
          </a:p>
        </p:txBody>
      </p:sp>
      <p:pic>
        <p:nvPicPr>
          <p:cNvPr id="1026" name="Picture 2" descr="Fig. 1">
            <a:extLst>
              <a:ext uri="{FF2B5EF4-FFF2-40B4-BE49-F238E27FC236}">
                <a16:creationId xmlns:a16="http://schemas.microsoft.com/office/drawing/2014/main" id="{F6FE42D6-08C9-BC45-9012-A5F8E14162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21" y="1749931"/>
            <a:ext cx="655647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3E90D99-9AA1-3F47-83E0-74BBCAEB4AF0}"/>
              </a:ext>
            </a:extLst>
          </p:cNvPr>
          <p:cNvSpPr/>
          <p:nvPr/>
        </p:nvSpPr>
        <p:spPr>
          <a:xfrm>
            <a:off x="672921" y="6173647"/>
            <a:ext cx="5198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 dirty="0">
                <a:hlinkClick r:id="rId3"/>
              </a:rPr>
              <a:t>https://www.nature.com/articles/s41591-020-0752-4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902978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CC221-3376-FC45-9CAA-E77C7B1FC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Data Preprocessing</a:t>
            </a:r>
          </a:p>
        </p:txBody>
      </p:sp>
      <p:pic>
        <p:nvPicPr>
          <p:cNvPr id="4" name="Picture 2" descr="Fig. 1">
            <a:extLst>
              <a:ext uri="{FF2B5EF4-FFF2-40B4-BE49-F238E27FC236}">
                <a16:creationId xmlns:a16="http://schemas.microsoft.com/office/drawing/2014/main" id="{1189F4E8-C684-2F4F-9CD5-0CC788D17F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1" t="32639" r="48832" b="36897"/>
          <a:stretch/>
        </p:blipFill>
        <p:spPr bwMode="auto">
          <a:xfrm>
            <a:off x="1610933" y="1849760"/>
            <a:ext cx="8215648" cy="336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E591CAE4-EA02-2C42-84EC-06CC21E7CB64}"/>
              </a:ext>
            </a:extLst>
          </p:cNvPr>
          <p:cNvSpPr/>
          <p:nvPr/>
        </p:nvSpPr>
        <p:spPr>
          <a:xfrm rot="16200000">
            <a:off x="6336408" y="3707617"/>
            <a:ext cx="476518" cy="3490178"/>
          </a:xfrm>
          <a:prstGeom prst="leftBrace">
            <a:avLst>
              <a:gd name="adj1" fmla="val 7049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D1F56A-888E-E248-BC5D-09A038499C8C}"/>
              </a:ext>
            </a:extLst>
          </p:cNvPr>
          <p:cNvSpPr txBox="1"/>
          <p:nvPr/>
        </p:nvSpPr>
        <p:spPr>
          <a:xfrm>
            <a:off x="6246253" y="5690965"/>
            <a:ext cx="95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Sepsis</a:t>
            </a:r>
          </a:p>
        </p:txBody>
      </p:sp>
    </p:spTree>
    <p:extLst>
      <p:ext uri="{BB962C8B-B14F-4D97-AF65-F5344CB8AC3E}">
        <p14:creationId xmlns:p14="http://schemas.microsoft.com/office/powerpoint/2010/main" val="2077689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346D3-3DC7-AD41-8F04-DEFCAB0BA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Data Preprocessing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E857DE5-B552-9549-8F70-62C35A9D3CB4}"/>
              </a:ext>
            </a:extLst>
          </p:cNvPr>
          <p:cNvSpPr/>
          <p:nvPr/>
        </p:nvSpPr>
        <p:spPr>
          <a:xfrm>
            <a:off x="940158" y="1825625"/>
            <a:ext cx="2446986" cy="1136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CN" dirty="0"/>
              <a:t>emove sparse records with sparsity &gt; 90%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519FD1C-949A-5C45-9C12-4DC49D9F3FC2}"/>
              </a:ext>
            </a:extLst>
          </p:cNvPr>
          <p:cNvSpPr/>
          <p:nvPr/>
        </p:nvSpPr>
        <p:spPr>
          <a:xfrm>
            <a:off x="940158" y="3327602"/>
            <a:ext cx="2446986" cy="1136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differential RNA</a:t>
            </a:r>
          </a:p>
          <a:p>
            <a:pPr algn="ctr"/>
            <a:r>
              <a:rPr lang="en-CN" dirty="0"/>
              <a:t>with FDR &gt; 0.005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25AF631-7F22-E94D-B427-03342B2F3345}"/>
              </a:ext>
            </a:extLst>
          </p:cNvPr>
          <p:cNvSpPr/>
          <p:nvPr/>
        </p:nvSpPr>
        <p:spPr>
          <a:xfrm>
            <a:off x="940158" y="4829579"/>
            <a:ext cx="2446986" cy="1136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Split 90% training + 10% testing</a:t>
            </a:r>
            <a:endParaRPr lang="en-C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FD3793-AF92-3045-AF71-9C79B5A1E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325" y="1027906"/>
            <a:ext cx="6472886" cy="572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858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1A952-8339-0D49-A752-B613B58D4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Capsule Network for feature conformity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0806ADD-43B3-FC44-999E-A07AD8B6A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759" y="1480745"/>
            <a:ext cx="6780812" cy="484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75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107C7-87C7-8F4B-9AC7-BF219DDA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Capsule Network</a:t>
            </a:r>
          </a:p>
        </p:txBody>
      </p:sp>
      <p:pic>
        <p:nvPicPr>
          <p:cNvPr id="8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D7B11C97-636B-074A-9F9D-02E92EAB4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3600" y="1579223"/>
            <a:ext cx="10464800" cy="28702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65BD3B-7A89-4042-8839-DA3368967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2256" y="4325257"/>
            <a:ext cx="4349801" cy="24495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67BC4B-02CB-1447-AF74-02ABFE989BEC}"/>
              </a:ext>
            </a:extLst>
          </p:cNvPr>
          <p:cNvSpPr txBox="1"/>
          <p:nvPr/>
        </p:nvSpPr>
        <p:spPr>
          <a:xfrm>
            <a:off x="5500914" y="4746171"/>
            <a:ext cx="85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Gene1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660A45-7EDD-BB4E-AEF9-06211721BCE4}"/>
              </a:ext>
            </a:extLst>
          </p:cNvPr>
          <p:cNvSpPr txBox="1"/>
          <p:nvPr/>
        </p:nvSpPr>
        <p:spPr>
          <a:xfrm>
            <a:off x="5504710" y="6123543"/>
            <a:ext cx="85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Gene2</a:t>
            </a:r>
          </a:p>
        </p:txBody>
      </p:sp>
    </p:spTree>
    <p:extLst>
      <p:ext uri="{BB962C8B-B14F-4D97-AF65-F5344CB8AC3E}">
        <p14:creationId xmlns:p14="http://schemas.microsoft.com/office/powerpoint/2010/main" val="712133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8A354-E915-7F40-A90A-638C364F2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Each dimension represent a </a:t>
            </a:r>
          </a:p>
        </p:txBody>
      </p:sp>
      <p:pic>
        <p:nvPicPr>
          <p:cNvPr id="5" name="Content Placeholder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D3827336-BD38-E94A-A050-E21DC08962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300" y="1918494"/>
            <a:ext cx="10439400" cy="41656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1A433C-7114-CA45-B883-28E6705656F9}"/>
              </a:ext>
            </a:extLst>
          </p:cNvPr>
          <p:cNvSpPr txBox="1"/>
          <p:nvPr/>
        </p:nvSpPr>
        <p:spPr>
          <a:xfrm>
            <a:off x="1030310" y="6259132"/>
            <a:ext cx="439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CN" dirty="0"/>
              <a:t>ow to obtain label for the decoder?</a:t>
            </a:r>
          </a:p>
        </p:txBody>
      </p:sp>
    </p:spTree>
    <p:extLst>
      <p:ext uri="{BB962C8B-B14F-4D97-AF65-F5344CB8AC3E}">
        <p14:creationId xmlns:p14="http://schemas.microsoft.com/office/powerpoint/2010/main" val="82093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38BC3-7FBC-4F43-ADAE-8C2088303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Transformer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748B0C8-DE6F-DD42-834E-252B290D33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361" y="1027906"/>
            <a:ext cx="4041782" cy="558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AFC2C4A-46F1-4948-B5A4-FC38FAC2FA09}"/>
              </a:ext>
            </a:extLst>
          </p:cNvPr>
          <p:cNvSpPr/>
          <p:nvPr/>
        </p:nvSpPr>
        <p:spPr>
          <a:xfrm>
            <a:off x="609600" y="1790700"/>
            <a:ext cx="148590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6CDFCF-7B91-8A4E-871A-C3E30CFC87BA}"/>
              </a:ext>
            </a:extLst>
          </p:cNvPr>
          <p:cNvSpPr/>
          <p:nvPr/>
        </p:nvSpPr>
        <p:spPr>
          <a:xfrm>
            <a:off x="609600" y="2375695"/>
            <a:ext cx="148590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384079-9D9C-CA4B-8A00-84C7E94014ED}"/>
              </a:ext>
            </a:extLst>
          </p:cNvPr>
          <p:cNvSpPr/>
          <p:nvPr/>
        </p:nvSpPr>
        <p:spPr>
          <a:xfrm>
            <a:off x="609600" y="5550298"/>
            <a:ext cx="148590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3A1CC4-5C3C-B94D-BC17-FCBA9A40ACAA}"/>
              </a:ext>
            </a:extLst>
          </p:cNvPr>
          <p:cNvSpPr/>
          <p:nvPr/>
        </p:nvSpPr>
        <p:spPr>
          <a:xfrm>
            <a:off x="609600" y="4914901"/>
            <a:ext cx="148590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27E8ED-1AE3-434E-B5CC-339986A8DE81}"/>
              </a:ext>
            </a:extLst>
          </p:cNvPr>
          <p:cNvSpPr/>
          <p:nvPr/>
        </p:nvSpPr>
        <p:spPr>
          <a:xfrm>
            <a:off x="609600" y="4279504"/>
            <a:ext cx="148590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4A3B85-90D2-6744-A0ED-ACF9E15DF0B1}"/>
              </a:ext>
            </a:extLst>
          </p:cNvPr>
          <p:cNvSpPr/>
          <p:nvPr/>
        </p:nvSpPr>
        <p:spPr>
          <a:xfrm>
            <a:off x="609600" y="3009901"/>
            <a:ext cx="148590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6283A4-CE61-1A4C-851D-5A4A16DC54C1}"/>
              </a:ext>
            </a:extLst>
          </p:cNvPr>
          <p:cNvCxnSpPr>
            <a:endCxn id="3074" idx="1"/>
          </p:cNvCxnSpPr>
          <p:nvPr/>
        </p:nvCxnSpPr>
        <p:spPr>
          <a:xfrm>
            <a:off x="2095500" y="1790700"/>
            <a:ext cx="2135861" cy="2029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6BFDDEC-DC39-F849-B0C1-635561B6885E}"/>
              </a:ext>
            </a:extLst>
          </p:cNvPr>
          <p:cNvCxnSpPr>
            <a:endCxn id="3074" idx="1"/>
          </p:cNvCxnSpPr>
          <p:nvPr/>
        </p:nvCxnSpPr>
        <p:spPr>
          <a:xfrm flipV="1">
            <a:off x="2095500" y="3820666"/>
            <a:ext cx="2135861" cy="2112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06099E5-54DF-F84B-940F-63BF7097F22F}"/>
              </a:ext>
            </a:extLst>
          </p:cNvPr>
          <p:cNvSpPr txBox="1"/>
          <p:nvPr/>
        </p:nvSpPr>
        <p:spPr>
          <a:xfrm>
            <a:off x="1150704" y="3631407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31768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FFAED-57E1-6B46-9BB4-F3D30B8FE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Result in single cell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5709D4B-7D31-5041-A137-72FA24FE36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8660535"/>
              </p:ext>
            </p:extLst>
          </p:nvPr>
        </p:nvGraphicFramePr>
        <p:xfrm>
          <a:off x="838200" y="1574800"/>
          <a:ext cx="1016035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4703">
                  <a:extLst>
                    <a:ext uri="{9D8B030D-6E8A-4147-A177-3AD203B41FA5}">
                      <a16:colId xmlns:a16="http://schemas.microsoft.com/office/drawing/2014/main" val="1799187452"/>
                    </a:ext>
                  </a:extLst>
                </a:gridCol>
                <a:gridCol w="1300767">
                  <a:extLst>
                    <a:ext uri="{9D8B030D-6E8A-4147-A177-3AD203B41FA5}">
                      <a16:colId xmlns:a16="http://schemas.microsoft.com/office/drawing/2014/main" val="4289530722"/>
                    </a:ext>
                  </a:extLst>
                </a:gridCol>
                <a:gridCol w="1204709">
                  <a:extLst>
                    <a:ext uri="{9D8B030D-6E8A-4147-A177-3AD203B41FA5}">
                      <a16:colId xmlns:a16="http://schemas.microsoft.com/office/drawing/2014/main" val="66752477"/>
                    </a:ext>
                  </a:extLst>
                </a:gridCol>
                <a:gridCol w="1693393">
                  <a:extLst>
                    <a:ext uri="{9D8B030D-6E8A-4147-A177-3AD203B41FA5}">
                      <a16:colId xmlns:a16="http://schemas.microsoft.com/office/drawing/2014/main" val="5173665"/>
                    </a:ext>
                  </a:extLst>
                </a:gridCol>
                <a:gridCol w="1693393">
                  <a:extLst>
                    <a:ext uri="{9D8B030D-6E8A-4147-A177-3AD203B41FA5}">
                      <a16:colId xmlns:a16="http://schemas.microsoft.com/office/drawing/2014/main" val="703559477"/>
                    </a:ext>
                  </a:extLst>
                </a:gridCol>
                <a:gridCol w="1693393">
                  <a:extLst>
                    <a:ext uri="{9D8B030D-6E8A-4147-A177-3AD203B41FA5}">
                      <a16:colId xmlns:a16="http://schemas.microsoft.com/office/drawing/2014/main" val="30695243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N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AUROC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AUPRC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Sensitivity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747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dirty="0"/>
                        <a:t>CapsuleNet+Transformer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590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dirty="0"/>
                        <a:t>CapsuleNet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494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dirty="0"/>
                        <a:t>Transformer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317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dirty="0"/>
                        <a:t>1dCNN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76105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9D978A2-1E58-5744-AA18-976C2AA4EC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9709860"/>
              </p:ext>
            </p:extLst>
          </p:nvPr>
        </p:nvGraphicFramePr>
        <p:xfrm>
          <a:off x="838200" y="3903730"/>
          <a:ext cx="1016035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4703">
                  <a:extLst>
                    <a:ext uri="{9D8B030D-6E8A-4147-A177-3AD203B41FA5}">
                      <a16:colId xmlns:a16="http://schemas.microsoft.com/office/drawing/2014/main" val="1799187452"/>
                    </a:ext>
                  </a:extLst>
                </a:gridCol>
                <a:gridCol w="1300767">
                  <a:extLst>
                    <a:ext uri="{9D8B030D-6E8A-4147-A177-3AD203B41FA5}">
                      <a16:colId xmlns:a16="http://schemas.microsoft.com/office/drawing/2014/main" val="4289530722"/>
                    </a:ext>
                  </a:extLst>
                </a:gridCol>
                <a:gridCol w="1204709">
                  <a:extLst>
                    <a:ext uri="{9D8B030D-6E8A-4147-A177-3AD203B41FA5}">
                      <a16:colId xmlns:a16="http://schemas.microsoft.com/office/drawing/2014/main" val="66752477"/>
                    </a:ext>
                  </a:extLst>
                </a:gridCol>
                <a:gridCol w="1693393">
                  <a:extLst>
                    <a:ext uri="{9D8B030D-6E8A-4147-A177-3AD203B41FA5}">
                      <a16:colId xmlns:a16="http://schemas.microsoft.com/office/drawing/2014/main" val="5173665"/>
                    </a:ext>
                  </a:extLst>
                </a:gridCol>
                <a:gridCol w="1693393">
                  <a:extLst>
                    <a:ext uri="{9D8B030D-6E8A-4147-A177-3AD203B41FA5}">
                      <a16:colId xmlns:a16="http://schemas.microsoft.com/office/drawing/2014/main" val="703559477"/>
                    </a:ext>
                  </a:extLst>
                </a:gridCol>
                <a:gridCol w="1693393">
                  <a:extLst>
                    <a:ext uri="{9D8B030D-6E8A-4147-A177-3AD203B41FA5}">
                      <a16:colId xmlns:a16="http://schemas.microsoft.com/office/drawing/2014/main" val="30695243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N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AUROC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AUPRC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Sensitivity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747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dirty="0"/>
                        <a:t>CapsuleNet+Transformer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590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FAIM3/PLAC8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494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SeptiCyte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Lab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317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sNIP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score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761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608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203</Words>
  <Application>Microsoft Macintosh PowerPoint</Application>
  <PresentationFormat>Widescreen</PresentationFormat>
  <Paragraphs>81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Diagnosis via capsule network and transformer</vt:lpstr>
      <vt:lpstr>Single cell sepsis</vt:lpstr>
      <vt:lpstr>Data Preprocessing</vt:lpstr>
      <vt:lpstr>Data Preprocessing</vt:lpstr>
      <vt:lpstr>Capsule Network for feature conformity</vt:lpstr>
      <vt:lpstr>Capsule Network</vt:lpstr>
      <vt:lpstr>Each dimension represent a </vt:lpstr>
      <vt:lpstr>Transformer</vt:lpstr>
      <vt:lpstr>Result in single cell</vt:lpstr>
      <vt:lpstr>Result in single cell</vt:lpstr>
      <vt:lpstr>For Bulk Data</vt:lpstr>
      <vt:lpstr>For Bulk Data</vt:lpstr>
      <vt:lpstr>For Bulk Data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Diagnosis via capsule network and transformer</dc:title>
  <dc:creator>ZHENG, Xubin</dc:creator>
  <cp:lastModifiedBy>ZHENG, Xubin</cp:lastModifiedBy>
  <cp:revision>13</cp:revision>
  <dcterms:created xsi:type="dcterms:W3CDTF">2021-04-02T00:59:28Z</dcterms:created>
  <dcterms:modified xsi:type="dcterms:W3CDTF">2021-04-06T07:58:25Z</dcterms:modified>
</cp:coreProperties>
</file>