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48" y="5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AA800-9721-4860-AE5C-C38746318C41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EBF6A-8B2F-4DB4-90C7-969F2C301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안녕하세요 저희는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조입니다</a:t>
            </a:r>
            <a:r>
              <a:rPr lang="en-US" altLang="ko-KR" dirty="0" smtClean="0"/>
              <a:t>. ^^ </a:t>
            </a:r>
            <a:r>
              <a:rPr lang="ko-KR" altLang="en-US" dirty="0" smtClean="0"/>
              <a:t>많이 부족하지만 열심히 준비했습니다</a:t>
            </a:r>
            <a:r>
              <a:rPr lang="en-US" altLang="ko-KR" dirty="0" smtClean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앞으로 좀더 발전하는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발표 시작하도록 하겠습니다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mc:AlternateContent xmlns:mc="http://schemas.openxmlformats.org/markup-compatibility/2006">
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<p:transition spd="slow" p14:dur="0"/>
  </mc:Choice>
  <mc:Fallback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spTree>
      </p:cSld>
      <p:clrMapOvr>
        <a:masterClrMapping/>
      </p:clrMapOvr>
    </p:notes>
  </mc:Fallback>
</mc:AlternateContent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온라인 이미지 개체 틀 11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3" name="텍스트 개체 틀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첫날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팀장을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뽑고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프로젝트를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시작해야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하는데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다들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조용하신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분들이라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역시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사다리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게임이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최고죠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ㅎㅎㅎ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팀장및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팀원소개를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하겠습니다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.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맡은역할은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… 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저희팀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주제는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장소대관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사이트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제작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입니다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.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여러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후보들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가운데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예약사이트를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개발하기로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하였고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알아보던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중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젊은이들의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모임문화가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많아지면서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다목적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모임에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맞는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예약가능한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홈페이지가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있다면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좋겠다는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생각을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하게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되었습니다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.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기존의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스터디룸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,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숙박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,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파티룸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대여사이트를이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많지만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기술적으로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구현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가능한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부분을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찾아서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완성시켜보고자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latin typeface="맑은 고딕" charset="0"/>
                <a:ea typeface="맑은 고딕" charset="0"/>
              </a:rPr>
              <a:t>하였습니다</a:t>
            </a:r>
            <a:r>
              <a:rPr lang="en-US" altLang="ko-KR" sz="1100" b="0" cap="none" dirty="0" smtClean="0">
                <a:latin typeface="Arial" charset="0"/>
                <a:ea typeface="Arial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온라인 이미지 개체 틀 117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9" name="텍스트 개체 틀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간략하게 오늘 발표에 대한 목차를 먼저 알려드리겠습니다</a:t>
            </a:r>
            <a:r>
              <a:rPr lang="en-US" altLang="ko-KR" dirty="0" smtClean="0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처음으로 </a:t>
            </a:r>
            <a:r>
              <a:rPr lang="ko-KR" altLang="en-US" dirty="0" err="1" smtClean="0"/>
              <a:t>저희팀</a:t>
            </a:r>
            <a:r>
              <a:rPr lang="ko-KR" altLang="en-US" dirty="0" smtClean="0"/>
              <a:t> 소개와 이번 주제의 프로젝트를 </a:t>
            </a:r>
            <a:r>
              <a:rPr lang="ko-KR" altLang="en-US" dirty="0" err="1" smtClean="0"/>
              <a:t>추진하게된</a:t>
            </a:r>
            <a:r>
              <a:rPr lang="ko-KR" altLang="en-US" dirty="0" smtClean="0"/>
              <a:t> 목적과 방향성에 대한 설명을 드릴 예정이며</a:t>
            </a:r>
            <a:r>
              <a:rPr lang="en-US" altLang="ko-KR" dirty="0" smtClean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/>
              <a:t>두번째로는</a:t>
            </a:r>
            <a:r>
              <a:rPr lang="ko-KR" altLang="en-US" dirty="0" smtClean="0"/>
              <a:t> 저희가 </a:t>
            </a:r>
            <a:r>
              <a:rPr lang="ko-KR" altLang="en-US" dirty="0" err="1" smtClean="0"/>
              <a:t>벤치마킹하게된</a:t>
            </a:r>
            <a:r>
              <a:rPr lang="ko-KR" altLang="en-US" dirty="0" smtClean="0"/>
              <a:t> 사이트에 대한 설명을 드리겠습니다</a:t>
            </a:r>
            <a:r>
              <a:rPr lang="en-US" altLang="ko-KR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/>
              <a:t>세번째로는</a:t>
            </a:r>
            <a:r>
              <a:rPr lang="ko-KR" altLang="en-US" dirty="0" smtClean="0"/>
              <a:t> 프로젝트가 어떻게 기획되고 진행되었는지 살펴보도록 하겠으며</a:t>
            </a:r>
            <a:r>
              <a:rPr lang="en-US" altLang="ko-KR" dirty="0" smtClean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/>
              <a:t>네번째로</a:t>
            </a:r>
            <a:r>
              <a:rPr lang="ko-KR" altLang="en-US" dirty="0" smtClean="0"/>
              <a:t> 실제 제작된 사이트의 시연시간을 갖고</a:t>
            </a:r>
            <a:r>
              <a:rPr lang="en-US" altLang="ko-KR" dirty="0" smtClean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smtClean="0"/>
              <a:t>마지막으로 프로젝트를 진행간의 </a:t>
            </a:r>
            <a:r>
              <a:rPr lang="en-US" altLang="ko-KR" baseline="0" dirty="0" smtClean="0"/>
              <a:t>breakpoint</a:t>
            </a:r>
            <a:r>
              <a:rPr lang="ko-KR" altLang="en-US" baseline="0" dirty="0" smtClean="0"/>
              <a:t>를 되짚어 보도록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온라인 이미지 개체 틀 117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9" name="텍스트 개체 틀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온라인 이미지 개체 틀 117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9" name="텍스트 개체 틀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온라인 이미지 개체 틀 117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9" name="텍스트 개체 틀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온라인 이미지 개체 틀 117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9" name="텍스트 개체 틀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첫날 팀장을 뽑고 프로젝트를 시작해야 하는데 다들 조용하신 분들이라 역시 사다리 게임이 최고죠 </a:t>
            </a:r>
            <a:r>
              <a:rPr lang="ko-KR" altLang="en-US" dirty="0" err="1" smtClean="0"/>
              <a:t>ㅎㅎㅎ</a:t>
            </a:r>
            <a:endParaRPr lang="en-US" altLang="ko-KR" dirty="0" smtClean="0"/>
          </a:p>
          <a:p>
            <a:pPr lvl="0">
              <a:spcBef>
                <a:spcPts val="0"/>
              </a:spcBef>
              <a:buNone/>
            </a:pPr>
            <a:r>
              <a:rPr lang="ko-KR" altLang="en-US" dirty="0" err="1" smtClean="0"/>
              <a:t>팀장및</a:t>
            </a:r>
            <a:r>
              <a:rPr lang="ko-KR" altLang="en-US" dirty="0" smtClean="0"/>
              <a:t> 팀원소개를 하겠습니다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맡은역할은</a:t>
            </a:r>
            <a:r>
              <a:rPr lang="en-US" altLang="ko-KR" dirty="0" smtClean="0"/>
              <a:t>… 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ko-KR" altLang="en-US" dirty="0" err="1" smtClean="0"/>
              <a:t>저희팀</a:t>
            </a:r>
            <a:r>
              <a:rPr lang="ko-KR" altLang="en-US" dirty="0" smtClean="0"/>
              <a:t> 주제는 장소대관 사이트 제작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후보들 가운데 예약사이트를 개발하기로 하였고 알아보던 중  젊은이들의 모임문화가 많아지면서 다목적 모임에 맞는 </a:t>
            </a:r>
            <a:r>
              <a:rPr lang="ko-KR" altLang="en-US" dirty="0" err="1" smtClean="0"/>
              <a:t>예약가능한</a:t>
            </a:r>
            <a:r>
              <a:rPr lang="ko-KR" altLang="en-US" dirty="0" smtClean="0"/>
              <a:t> 홈페이지가 있다면 좋겠다는 생각을 하게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</a:t>
            </a:r>
            <a:r>
              <a:rPr lang="ko-KR" altLang="en-US" dirty="0" err="1" smtClean="0"/>
              <a:t>스터디룸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숙박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파티룸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대여사이트를이</a:t>
            </a:r>
            <a:r>
              <a:rPr lang="ko-KR" altLang="en-US" dirty="0" smtClean="0"/>
              <a:t> 많지만 기술적으로 구현 가능한 부분을 찾아서 완성시켜보고자 하였습니다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세미프로젝트</a:t>
            </a:r>
            <a:r>
              <a:rPr lang="ko-KR" altLang="en-US" dirty="0" smtClean="0"/>
              <a:t> 이전 수업시간에 배웠던 기술들을 사용해 구현해 볼 수 있다면 좋은 공부가 될 것 같았고 부족한 부분이 있다면 찾아서 공부하면서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7366068"/>
      </p:ext>
    </p:extLst>
  </p:cSld>
  <p:clrMapOvr>
    <a:masterClrMapping/>
  </p:clrMapOvr>
</p:notes>
</file>

<file path=ppt/notesSlides/notesSlide5.xml><?xml version="1.0" encoding="utf-8"?>
<mc:AlternateContent xmlns:mc="http://schemas.openxmlformats.org/markup-compatibility/2006">
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<p:transition spd="slow" p14:dur="0"/>
  </mc:Choice>
  <mc:Fallback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18" name="온라인 이미지 개체 틀 117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635" cy="3429635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19" name="텍스트 개체 틀 118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</p:spTree>
      </p:cSld>
      <p:clrMapOvr>
        <a:masterClrMapping/>
      </p:clrMapOvr>
    </p:notes>
  </mc:Fallback>
</mc:AlternateContent>
</file>

<file path=ppt/notesSlides/notesSlide6.xml><?xml version="1.0" encoding="utf-8"?>
<mc:AlternateContent xmlns:mc="http://schemas.openxmlformats.org/markup-compatibility/2006">
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<p:transition spd="slow" p14:dur="0"/>
  </mc:Choice>
  <mc:Fallback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18" name="온라인 이미지 개체 틀 117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7270" cy="343027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19" name="텍스트 개체 틀 118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343400"/>
                <a:ext cx="5487670" cy="41160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</p:spTree>
      </p:cSld>
      <p:clrMapOvr>
        <a:masterClrMapping/>
      </p:clrMapOvr>
    </p:notes>
  </mc:Fallback>
</mc:AlternateContent>
</file>

<file path=ppt/notesSlides/notesSlide7.xml><?xml version="1.0" encoding="utf-8"?>
<mc:AlternateContent xmlns:mc="http://schemas.openxmlformats.org/markup-compatibility/2006">
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<p:transition spd="slow" p14:dur="0"/>
  </mc:Choice>
  <mc:Fallback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" name="온라인 이미지 개체 틀 1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7270" cy="34302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" name="텍스트 개체 틀 1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343400"/>
                <a:ext cx="5487670" cy="41160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4" name="슬라이드 번호 개체 틀 1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76675" y="8677275"/>
                <a:ext cx="2982595" cy="46799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/>
              <a:p>
                <a:pPr marL="0" indent="0" algn="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pPr marL="0" indent="0" algn="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t>7</a:t>
                </a:fld>
                <a:endParaRPr lang="en-US" altLang="ko-KR" sz="12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Fallback>
</mc:AlternateContent>
</file>

<file path=ppt/notesSlides/notesSlide8.xml><?xml version="1.0" encoding="utf-8"?>
<mc:AlternateContent xmlns:mc="http://schemas.openxmlformats.org/markup-compatibility/2006">
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<p:transition spd="slow" p14:dur="0"/>
  </mc:Choice>
  <mc:Fallback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" name="온라인 이미지 개체 틀 1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7270" cy="34302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" name="텍스트 개체 틀 1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343400"/>
                <a:ext cx="5487670" cy="41160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4" name="슬라이드 번호 개체 틀 1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76675" y="8677275"/>
                <a:ext cx="2982595" cy="46799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/>
              <a:p>
                <a:pPr marL="0" indent="0" algn="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pPr marL="0" indent="0" algn="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t>8</a:t>
                </a:fld>
                <a:endParaRPr lang="en-US" altLang="ko-KR" sz="12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Fallback>
</mc:AlternateContent>
</file>

<file path=ppt/notesSlides/notesSlide9.xml><?xml version="1.0" encoding="utf-8"?>
<mc:AlternateContent xmlns:mc="http://schemas.openxmlformats.org/markup-compatibility/2006">
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<p:transition spd="slow" p14:dur="0"/>
  </mc:Choice>
  <mc:Fallback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" name="온라인 이미지 개체 틀 1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7270" cy="34302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" name="텍스트 개체 틀 1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343400"/>
                <a:ext cx="5487670" cy="41160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4" name="슬라이드 번호 개체 틀 1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76675" y="8677275"/>
                <a:ext cx="2982595" cy="46799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/>
              <a:p>
                <a:pPr marL="0" indent="0" algn="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pPr marL="0" indent="0" algn="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t>10</a:t>
                </a:fld>
                <a:endParaRPr lang="en-US" altLang="ko-KR" sz="12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703500" cy="34288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959519" y="0"/>
            <a:ext cx="1914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406785" y="0"/>
            <a:ext cx="703500" cy="34288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66227" y="0"/>
            <a:ext cx="1914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813571" y="0"/>
            <a:ext cx="703500" cy="34288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366227" y="3429025"/>
            <a:ext cx="191400" cy="34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3429019"/>
            <a:ext cx="703500" cy="3428800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813559" y="3429368"/>
            <a:ext cx="703500" cy="3428800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406773" y="3429019"/>
            <a:ext cx="703500" cy="3428800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959519" y="3429025"/>
            <a:ext cx="191400" cy="34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773014" y="0"/>
            <a:ext cx="1914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220358" y="0"/>
            <a:ext cx="703500" cy="34288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79800" y="0"/>
            <a:ext cx="1914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627144" y="0"/>
            <a:ext cx="703500" cy="34288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179800" y="3429025"/>
            <a:ext cx="191400" cy="34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627132" y="3429368"/>
            <a:ext cx="703500" cy="3428800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220346" y="3429019"/>
            <a:ext cx="703500" cy="3428800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73014" y="3429025"/>
            <a:ext cx="191400" cy="34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586515" y="0"/>
            <a:ext cx="1914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033859" y="0"/>
            <a:ext cx="703500" cy="34288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993301" y="0"/>
            <a:ext cx="1914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440645" y="0"/>
            <a:ext cx="703500" cy="34288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993301" y="3429025"/>
            <a:ext cx="191400" cy="34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440633" y="3429368"/>
            <a:ext cx="703500" cy="3428800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033847" y="3429019"/>
            <a:ext cx="703500" cy="3428800"/>
          </a:xfrm>
          <a:prstGeom prst="rect">
            <a:avLst/>
          </a:prstGeom>
          <a:solidFill>
            <a:srgbClr val="C1E9CB">
              <a:alpha val="90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586515" y="3429025"/>
            <a:ext cx="191400" cy="34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110175" y="1407600"/>
            <a:ext cx="4923600" cy="40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512550" y="1916600"/>
            <a:ext cx="4270500" cy="30248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3200" b="1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3200" b="1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3200" b="1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3200" b="1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3200" b="1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3200" b="1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3200" b="1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3200" b="1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3200" b="1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ko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맞춤 레이아웃 1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5400000">
            <a:off x="571297" y="190633"/>
            <a:ext cx="1143200" cy="762000"/>
          </a:xfrm>
          <a:prstGeom prst="triangle">
            <a:avLst>
              <a:gd name="adj" fmla="val 50000"/>
            </a:avLst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5400000" flipH="1">
            <a:off x="857221" y="-94893"/>
            <a:ext cx="571600" cy="762000"/>
          </a:xfrm>
          <a:prstGeom prst="rtTriangle">
            <a:avLst/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62025" y="1585533"/>
            <a:ext cx="7620000" cy="11432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ko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C18C-0291-419B-9F66-92135D796EB6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1584-1B26-4DDD-9656-D9876F520D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2172970" y="1452880"/>
            <a:ext cx="4826000" cy="355430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#Semi Project 1조 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ko"/>
              <a:t>모임장소 예약 사이트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 txBox="1">
            <a:spLocks noGrp="1"/>
          </p:cNvSpPr>
          <p:nvPr>
            <p:ph type="title"/>
          </p:nvPr>
        </p:nvSpPr>
        <p:spPr>
          <a:xfrm>
            <a:off x="709296" y="483447"/>
            <a:ext cx="4806315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212121"/>
                </a:solidFill>
                <a:latin typeface="굴림" charset="0"/>
                <a:ea typeface="굴림" charset="0"/>
              </a:rPr>
              <a:t> </a:t>
            </a:r>
            <a:r>
              <a:rPr lang="en-US" altLang="ko-KR" sz="2400" b="0" cap="none" dirty="0" smtClean="0">
                <a:ln w="1778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26DECC">
                      <a:alpha val="40035"/>
                    </a:srgbClr>
                  </a:glow>
                  <a:outerShdw blurRad="63500" dir="3600000" algn="tl" rotWithShape="0">
                    <a:srgbClr val="000000">
                      <a:alpha val="69411"/>
                    </a:srgbClr>
                  </a:outerShdw>
                </a:effectLst>
                <a:latin typeface="돋움체" charset="0"/>
                <a:ea typeface="돋움체" charset="0"/>
              </a:rPr>
              <a:t>프로젝트 투입</a:t>
            </a:r>
            <a:endParaRPr lang="ko-KR" altLang="en-US" sz="2400" b="0" cap="none" dirty="0" smtClean="0">
              <a:ln w="17780" cap="flat" cmpd="sng">
                <a:solidFill>
                  <a:srgbClr val="FFFFFF">
                    <a:alpha val="100000"/>
                  </a:srgbClr>
                </a:solidFill>
                <a:prstDash val="solid"/>
              </a:ln>
              <a:solidFill>
                <a:srgbClr val="FFFFFF"/>
              </a:solidFill>
              <a:latin typeface="돋움체" charset="0"/>
              <a:ea typeface="돋움체" charset="0"/>
            </a:endParaRPr>
          </a:p>
        </p:txBody>
      </p:sp>
      <p:pic>
        <p:nvPicPr>
          <p:cNvPr id="12" name="그림 11" descr="C:/Users/lee/AppData/Roaming/PolarisOffice/ETemp/6288_5537776/fImage84062791650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266191" y="1156547"/>
            <a:ext cx="7276465" cy="54635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43001" y="391160"/>
            <a:ext cx="7620635" cy="11438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03-네이밍 룰 및 테이블 구성 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129" name="Shape 129"/>
          <p:cNvGraphicFramePr>
            <a:graphicFrameLocks noGrp="1"/>
          </p:cNvGraphicFramePr>
          <p:nvPr/>
        </p:nvGraphicFramePr>
        <p:xfrm>
          <a:off x="952500" y="1752600"/>
          <a:ext cx="7239000" cy="499702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41755"/>
                <a:gridCol w="2495550"/>
                <a:gridCol w="3401695"/>
              </a:tblGrid>
              <a:tr h="480060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폴더명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설명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상세 설명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admin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관리자 관련 페이지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관리자 권한에 관련된 모든 사항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bbs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QnA게시판 관련 페이지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QnA게시판 글쓰기, 수정, 삭제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573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member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로그인에 관련 페이지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로그인, 로그아웃, 회원정보조회(개인), 회원정보 수정(개인), 회원탈퇴, 회원관리(관리자) 등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nbbs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공지사항 관련 페이지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공지사항 등록/수정/삭제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reserve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예약관련 페이지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방 예약/취소/예약확인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room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방 관련 페이지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방 등록/수정/삭제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about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기타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그 외 페이지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ebbs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이벤트 관련 페이지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이벤트 등록/수정/삭제</a:t>
                      </a:r>
                      <a:endParaRPr lang="ko-KR" altLang="en-US" sz="1500" b="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0" name="텍스트 개체 틀 129"/>
          <p:cNvSpPr txBox="1">
            <a:spLocks noGrp="1"/>
          </p:cNvSpPr>
          <p:nvPr>
            <p:ph type="title" idx="1"/>
          </p:nvPr>
        </p:nvSpPr>
        <p:spPr>
          <a:xfrm>
            <a:off x="1203326" y="1267460"/>
            <a:ext cx="7607935" cy="2946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chemeClr val="accent1"/>
                </a:solidFill>
                <a:latin typeface="Arial" charset="0"/>
                <a:ea typeface="Arial" charset="0"/>
              </a:rPr>
              <a:t>1) 네이밍 룰 (폴더) </a:t>
            </a:r>
            <a:endParaRPr lang="ko-KR" altLang="en-US" sz="1200" b="0" cap="none" dirty="0" smtClean="0">
              <a:solidFill>
                <a:schemeClr val="accent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65176" y="806027"/>
            <a:ext cx="8067675" cy="5706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chemeClr val="accent1"/>
                </a:solidFill>
                <a:latin typeface="Arial" charset="0"/>
                <a:ea typeface="Arial" charset="0"/>
              </a:rPr>
              <a:t>member_db - 회원가입 DB Table</a:t>
            </a:r>
            <a:endParaRPr lang="ko-KR" altLang="en-US" sz="1200" b="0" cap="none" dirty="0" smtClean="0">
              <a:solidFill>
                <a:schemeClr val="accent1"/>
              </a:solidFill>
              <a:latin typeface="Arial" charset="0"/>
              <a:ea typeface="Arial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835" y="121074"/>
            <a:ext cx="8520430" cy="7425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2) </a:t>
            </a:r>
            <a:r>
              <a:rPr lang="ko" sz="3000">
                <a:solidFill>
                  <a:srgbClr val="000000"/>
                </a:solidFill>
              </a:rPr>
              <a:t>테이블 구성</a:t>
            </a:r>
          </a:p>
        </p:txBody>
      </p:sp>
      <p:graphicFrame>
        <p:nvGraphicFramePr>
          <p:cNvPr id="142" name="Shape 142"/>
          <p:cNvGraphicFramePr>
            <a:graphicFrameLocks noGrp="1"/>
          </p:cNvGraphicFramePr>
          <p:nvPr/>
        </p:nvGraphicFramePr>
        <p:xfrm>
          <a:off x="1036956" y="1466426"/>
          <a:ext cx="6379845" cy="48852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126615"/>
                <a:gridCol w="2126615"/>
                <a:gridCol w="2126615"/>
              </a:tblGrid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항목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테이블명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형식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순번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idx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number(6)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아이디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id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varchar(12)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비밀번호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pwd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이름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name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varchar(15)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생년월일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ymd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성별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gender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number(1)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전화번호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tel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이메일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email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varchar(40)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2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가입일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joindate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65175" y="806027"/>
            <a:ext cx="8068310" cy="5715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chemeClr val="accent1"/>
                </a:solidFill>
                <a:latin typeface="Arial" charset="0"/>
                <a:ea typeface="Arial" charset="0"/>
              </a:rPr>
              <a:t>reserve_db- 예약 DB Table</a:t>
            </a:r>
            <a:endParaRPr lang="ko-KR" altLang="en-US" sz="1200" b="0" cap="none" dirty="0" smtClean="0">
              <a:solidFill>
                <a:schemeClr val="accent1"/>
              </a:solidFill>
              <a:latin typeface="Arial" charset="0"/>
              <a:ea typeface="Arial" charset="0"/>
            </a:endParaRPr>
          </a:p>
        </p:txBody>
      </p:sp>
      <p:sp>
        <p:nvSpPr>
          <p:cNvPr id="148" name="텍스트 개체 틀 147"/>
          <p:cNvSpPr txBox="1">
            <a:spLocks noGrp="1"/>
          </p:cNvSpPr>
          <p:nvPr>
            <p:ph type="title"/>
          </p:nvPr>
        </p:nvSpPr>
        <p:spPr>
          <a:xfrm>
            <a:off x="457835" y="121074"/>
            <a:ext cx="8520430" cy="7425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2) </a:t>
            </a:r>
            <a:r>
              <a:rPr lang="ko" sz="3000">
                <a:solidFill>
                  <a:srgbClr val="000000"/>
                </a:solidFill>
              </a:rPr>
              <a:t>테이블 구성</a:t>
            </a:r>
          </a:p>
        </p:txBody>
      </p:sp>
      <p:graphicFrame>
        <p:nvGraphicFramePr>
          <p:cNvPr id="149" name="Shape 149"/>
          <p:cNvGraphicFramePr>
            <a:graphicFrameLocks noGrp="1"/>
          </p:cNvGraphicFramePr>
          <p:nvPr/>
        </p:nvGraphicFramePr>
        <p:xfrm>
          <a:off x="1089661" y="1268306"/>
          <a:ext cx="6379845" cy="538310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126615"/>
                <a:gridCol w="2126615"/>
                <a:gridCol w="2126615"/>
              </a:tblGrid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항목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테이블명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형식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예약번호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idx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number(4)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방번호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room_idx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number(4)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방 호실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roomname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방 사용인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p_num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number(3)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방 예약 가격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price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방 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purpose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고객 ID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user_id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고객 이름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user_name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예약 날짜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startdate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입실시간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starttime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number(10)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765175" y="806027"/>
            <a:ext cx="8068310" cy="5715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chemeClr val="accent1"/>
                </a:solidFill>
                <a:latin typeface="Arial" charset="0"/>
                <a:ea typeface="Arial" charset="0"/>
              </a:rPr>
              <a:t>room_db 방정보 DB Table</a:t>
            </a:r>
            <a:endParaRPr lang="ko-KR" altLang="en-US" sz="1200" b="0" cap="none" dirty="0" smtClean="0">
              <a:solidFill>
                <a:schemeClr val="accent1"/>
              </a:solidFill>
              <a:latin typeface="Arial" charset="0"/>
              <a:ea typeface="Arial" charset="0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835" y="121074"/>
            <a:ext cx="8520430" cy="7425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2) </a:t>
            </a:r>
            <a:r>
              <a:rPr lang="ko" sz="3000">
                <a:solidFill>
                  <a:srgbClr val="000000"/>
                </a:solidFill>
              </a:rPr>
              <a:t>테이블 구성</a:t>
            </a:r>
          </a:p>
        </p:txBody>
      </p:sp>
      <p:graphicFrame>
        <p:nvGraphicFramePr>
          <p:cNvPr id="156" name="Shape 156"/>
          <p:cNvGraphicFramePr>
            <a:graphicFrameLocks noGrp="1"/>
          </p:cNvGraphicFramePr>
          <p:nvPr/>
        </p:nvGraphicFramePr>
        <p:xfrm>
          <a:off x="1036956" y="1494367"/>
          <a:ext cx="6379845" cy="517820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126615"/>
                <a:gridCol w="2126615"/>
                <a:gridCol w="2126615"/>
              </a:tblGrid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항목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테이블명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형식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방 호실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roomname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사용 인원 수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p_num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Number(3)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방 예약 가격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price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방 이미지 이름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rooming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예약 여부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room_on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입실시간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intime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퇴실시간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outtime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용도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purpose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Varchar(200)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추가요청 사항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add_content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Varchar(4000)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옵션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atr1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Varchar(100)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>
            <a:spLocks noGrp="1"/>
          </p:cNvSpPr>
          <p:nvPr>
            <p:ph type="title"/>
          </p:nvPr>
        </p:nvSpPr>
        <p:spPr>
          <a:xfrm>
            <a:off x="765175" y="806027"/>
            <a:ext cx="8068310" cy="5715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chemeClr val="accent1"/>
                </a:solidFill>
                <a:latin typeface="Arial" charset="0"/>
                <a:ea typeface="Arial" charset="0"/>
              </a:rPr>
              <a:t>bbs_db 방정보 DB Table</a:t>
            </a:r>
            <a:endParaRPr lang="ko-KR" altLang="en-US" sz="1200" b="0" cap="none" dirty="0" smtClean="0">
              <a:solidFill>
                <a:schemeClr val="accent1"/>
              </a:solidFill>
              <a:latin typeface="Arial" charset="0"/>
              <a:ea typeface="Arial" charset="0"/>
            </a:endParaRPr>
          </a:p>
        </p:txBody>
      </p:sp>
      <p:sp>
        <p:nvSpPr>
          <p:cNvPr id="155" name="텍스트 개체 틀 154"/>
          <p:cNvSpPr txBox="1">
            <a:spLocks noGrp="1"/>
          </p:cNvSpPr>
          <p:nvPr>
            <p:ph type="title"/>
          </p:nvPr>
        </p:nvSpPr>
        <p:spPr>
          <a:xfrm>
            <a:off x="457836" y="121073"/>
            <a:ext cx="8521065" cy="74337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 smtClean="0">
                <a:latin typeface="Arial" charset="0"/>
                <a:ea typeface="Arial" charset="0"/>
              </a:rPr>
              <a:t>2) </a:t>
            </a:r>
            <a:r>
              <a:rPr lang="en-US" altLang="ko-KR" sz="3000" b="0" cap="none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테이블 구성</a:t>
            </a:r>
            <a:endParaRPr lang="ko-KR" altLang="en-US" sz="3000" b="0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156" name="Shape 155"/>
          <p:cNvGraphicFramePr>
            <a:graphicFrameLocks noGrp="1"/>
          </p:cNvGraphicFramePr>
          <p:nvPr/>
        </p:nvGraphicFramePr>
        <p:xfrm>
          <a:off x="1036956" y="1494367"/>
          <a:ext cx="6379845" cy="517820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126615"/>
                <a:gridCol w="2126615"/>
                <a:gridCol w="2126615"/>
              </a:tblGrid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항목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테이블명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형식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분류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category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제목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subject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Varchar2(100)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아이디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bname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비밀번호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bpwd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이메일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bemail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Varchar2(40)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전화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bphone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비밀글 여부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bsecret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Varchar2(4)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본문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bcontent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Varchar2(4000)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작성날짜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bdate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조회수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readnum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Number(6)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>
            <a:spLocks noGrp="1"/>
          </p:cNvSpPr>
          <p:nvPr>
            <p:ph type="title"/>
          </p:nvPr>
        </p:nvSpPr>
        <p:spPr>
          <a:xfrm>
            <a:off x="765175" y="806027"/>
            <a:ext cx="8068310" cy="5715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chemeClr val="accent1"/>
                </a:solidFill>
                <a:latin typeface="Arial" charset="0"/>
                <a:ea typeface="Arial" charset="0"/>
              </a:rPr>
              <a:t>comment_db 방정보 DB Table</a:t>
            </a:r>
            <a:endParaRPr lang="ko-KR" altLang="en-US" sz="1200" b="0" cap="none" dirty="0" smtClean="0">
              <a:solidFill>
                <a:schemeClr val="accent1"/>
              </a:solidFill>
              <a:latin typeface="Arial" charset="0"/>
              <a:ea typeface="Arial" charset="0"/>
            </a:endParaRPr>
          </a:p>
        </p:txBody>
      </p:sp>
      <p:sp>
        <p:nvSpPr>
          <p:cNvPr id="155" name="텍스트 개체 틀 154"/>
          <p:cNvSpPr txBox="1">
            <a:spLocks noGrp="1"/>
          </p:cNvSpPr>
          <p:nvPr>
            <p:ph type="title"/>
          </p:nvPr>
        </p:nvSpPr>
        <p:spPr>
          <a:xfrm>
            <a:off x="457836" y="121073"/>
            <a:ext cx="8521065" cy="74337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 smtClean="0">
                <a:latin typeface="Arial" charset="0"/>
                <a:ea typeface="Arial" charset="0"/>
              </a:rPr>
              <a:t>2) </a:t>
            </a:r>
            <a:r>
              <a:rPr lang="en-US" altLang="ko-KR" sz="3000" b="0" cap="none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테이블 구성</a:t>
            </a:r>
            <a:endParaRPr lang="ko-KR" altLang="en-US" sz="3000" b="0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156" name="Shape 155"/>
          <p:cNvGraphicFramePr>
            <a:graphicFrameLocks noGrp="1"/>
          </p:cNvGraphicFramePr>
          <p:nvPr/>
        </p:nvGraphicFramePr>
        <p:xfrm>
          <a:off x="1036956" y="1494367"/>
          <a:ext cx="6379845" cy="47074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126615"/>
                <a:gridCol w="2117090"/>
                <a:gridCol w="2136140"/>
              </a:tblGrid>
              <a:tr h="46566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항목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테이블명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형식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순번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idx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Number(4)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아이디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cname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비밀번호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cpwd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Varchar2(20)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내용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ccontent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Varchar2(100)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첨부사진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cfile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Varchar2(40)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작성날짜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cdate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date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 rowSpan="3"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댓글순서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cref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Number(4)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clev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Number(4)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csunbun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u="none" strike="noStrike" kern="1200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엽서M" pitchFamily="18" charset="-127"/>
                          <a:ea typeface="HY엽서M" pitchFamily="18" charset="-127"/>
                          <a:cs typeface="+mn-cs"/>
                          <a:sym typeface="Arial"/>
                        </a:rPr>
                        <a:t>Number(4)</a:t>
                      </a:r>
                      <a:endParaRPr lang="ko-KR" altLang="en-US" sz="1500" b="0" i="0" u="none" strike="noStrike" kern="1200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HY엽서M" pitchFamily="18" charset="-127"/>
                        <a:ea typeface="HY엽서M" pitchFamily="18" charset="-127"/>
                        <a:cs typeface="+mn-cs"/>
                        <a:sym typeface="Arial"/>
                      </a:endParaRPr>
                    </a:p>
                  </a:txBody>
                  <a:tcPr marL="90805" marR="90805" marT="121073" marB="121073" anchor="ctr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텍스트 개체 틀 120"/>
          <p:cNvSpPr txBox="1">
            <a:spLocks noGrp="1"/>
          </p:cNvSpPr>
          <p:nvPr>
            <p:ph type="title"/>
          </p:nvPr>
        </p:nvSpPr>
        <p:spPr>
          <a:xfrm>
            <a:off x="1143001" y="426721"/>
            <a:ext cx="7620635" cy="11438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04 - 사이트 맵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" name="그룹 167"/>
          <p:cNvGrpSpPr/>
          <p:nvPr/>
        </p:nvGrpSpPr>
        <p:grpSpPr>
          <a:xfrm>
            <a:off x="6197601" y="1913467"/>
            <a:ext cx="1844675" cy="2850727"/>
            <a:chOff x="6197600" y="1435100"/>
            <a:chExt cx="1844675" cy="2138045"/>
          </a:xfrm>
          <a:gradFill rotWithShape="1">
            <a:gsLst>
              <a:gs pos="0">
                <a:srgbClr val="FFC179"/>
              </a:gs>
              <a:gs pos="0">
                <a:srgbClr val="FFC37F"/>
              </a:gs>
              <a:gs pos="35000">
                <a:srgbClr val="FFD1A1"/>
              </a:gs>
              <a:gs pos="100000">
                <a:srgbClr val="FFECD7"/>
              </a:gs>
            </a:gsLst>
            <a:lin ang="16200000"/>
          </a:gradFill>
        </p:grpSpPr>
        <p:cxnSp>
          <p:nvCxnSpPr>
            <p:cNvPr id="164" name="도형 163"/>
            <p:cNvCxnSpPr/>
            <p:nvPr/>
          </p:nvCxnSpPr>
          <p:spPr>
            <a:xfrm flipH="1">
              <a:off x="6397625" y="2307590"/>
              <a:ext cx="220345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9" name="도형 148"/>
            <p:cNvCxnSpPr/>
            <p:nvPr/>
          </p:nvCxnSpPr>
          <p:spPr>
            <a:xfrm>
              <a:off x="6380480" y="1926590"/>
              <a:ext cx="1905" cy="14490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1" name="도형 150"/>
            <p:cNvCxnSpPr/>
            <p:nvPr/>
          </p:nvCxnSpPr>
          <p:spPr>
            <a:xfrm rot="10800000">
              <a:off x="6403340" y="2828925"/>
              <a:ext cx="117475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2" name="도형 151"/>
            <p:cNvCxnSpPr/>
            <p:nvPr/>
          </p:nvCxnSpPr>
          <p:spPr>
            <a:xfrm rot="10800000">
              <a:off x="6403340" y="3365500"/>
              <a:ext cx="117475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32" name="도형 131"/>
            <p:cNvSpPr>
              <a:spLocks/>
            </p:cNvSpPr>
            <p:nvPr/>
          </p:nvSpPr>
          <p:spPr>
            <a:xfrm>
              <a:off x="6197600" y="1435100"/>
              <a:ext cx="1844675" cy="48260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ct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50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community</a:t>
              </a:r>
              <a:endParaRPr lang="ko-KR" altLang="en-US" sz="1350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3" name="도형 132"/>
            <p:cNvSpPr>
              <a:spLocks/>
            </p:cNvSpPr>
            <p:nvPr/>
          </p:nvSpPr>
          <p:spPr>
            <a:xfrm>
              <a:off x="6510020" y="2094230"/>
              <a:ext cx="152971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공지사항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4" name="도형 133"/>
            <p:cNvSpPr>
              <a:spLocks/>
            </p:cNvSpPr>
            <p:nvPr/>
          </p:nvSpPr>
          <p:spPr>
            <a:xfrm>
              <a:off x="6510020" y="2630805"/>
              <a:ext cx="152971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QnA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5" name="도형 134"/>
            <p:cNvSpPr>
              <a:spLocks/>
            </p:cNvSpPr>
            <p:nvPr/>
          </p:nvSpPr>
          <p:spPr>
            <a:xfrm>
              <a:off x="6510020" y="3168015"/>
              <a:ext cx="152971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Event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3" name="그룹 165"/>
          <p:cNvGrpSpPr/>
          <p:nvPr/>
        </p:nvGrpSpPr>
        <p:grpSpPr>
          <a:xfrm>
            <a:off x="3805556" y="1916007"/>
            <a:ext cx="1530985" cy="3186007"/>
            <a:chOff x="3805555" y="1437005"/>
            <a:chExt cx="1530985" cy="2389505"/>
          </a:xfrm>
          <a:gradFill rotWithShape="1">
            <a:gsLst>
              <a:gs pos="0">
                <a:srgbClr val="FFC179"/>
              </a:gs>
              <a:gs pos="0">
                <a:srgbClr val="FFC37F"/>
              </a:gs>
              <a:gs pos="35000">
                <a:srgbClr val="FFD1A1"/>
              </a:gs>
              <a:gs pos="100000">
                <a:srgbClr val="FFECD7"/>
              </a:gs>
            </a:gsLst>
            <a:lin ang="16200000"/>
          </a:gradFill>
        </p:grpSpPr>
        <p:cxnSp>
          <p:nvCxnSpPr>
            <p:cNvPr id="161" name="도형 160"/>
            <p:cNvCxnSpPr/>
            <p:nvPr/>
          </p:nvCxnSpPr>
          <p:spPr>
            <a:xfrm flipH="1">
              <a:off x="3867785" y="2242185"/>
              <a:ext cx="301625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4" name="도형 143"/>
            <p:cNvCxnSpPr/>
            <p:nvPr/>
          </p:nvCxnSpPr>
          <p:spPr>
            <a:xfrm>
              <a:off x="3855720" y="1917065"/>
              <a:ext cx="635" cy="168211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6" name="도형 145"/>
            <p:cNvCxnSpPr/>
            <p:nvPr/>
          </p:nvCxnSpPr>
          <p:spPr>
            <a:xfrm flipH="1">
              <a:off x="3857625" y="2924175"/>
              <a:ext cx="280670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9" name="도형 158"/>
            <p:cNvCxnSpPr/>
            <p:nvPr/>
          </p:nvCxnSpPr>
          <p:spPr>
            <a:xfrm flipH="1">
              <a:off x="3857625" y="3597910"/>
              <a:ext cx="269875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29" name="도형 128"/>
            <p:cNvSpPr>
              <a:spLocks/>
            </p:cNvSpPr>
            <p:nvPr/>
          </p:nvSpPr>
          <p:spPr>
            <a:xfrm>
              <a:off x="3805555" y="1437005"/>
              <a:ext cx="1529715" cy="48260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ct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50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멤버십</a:t>
              </a:r>
              <a:endParaRPr lang="ko-KR" altLang="en-US" sz="1350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6" name="도형 135"/>
            <p:cNvSpPr>
              <a:spLocks/>
            </p:cNvSpPr>
            <p:nvPr/>
          </p:nvSpPr>
          <p:spPr>
            <a:xfrm>
              <a:off x="3987800" y="2085340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로그인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7" name="도형 136"/>
            <p:cNvSpPr>
              <a:spLocks/>
            </p:cNvSpPr>
            <p:nvPr/>
          </p:nvSpPr>
          <p:spPr>
            <a:xfrm>
              <a:off x="3987800" y="2699385"/>
              <a:ext cx="1346835" cy="50800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회원가입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53" name="도형 152"/>
            <p:cNvSpPr>
              <a:spLocks/>
            </p:cNvSpPr>
            <p:nvPr/>
          </p:nvSpPr>
          <p:spPr>
            <a:xfrm>
              <a:off x="4001135" y="3362325"/>
              <a:ext cx="1335405" cy="464185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아이디/비밀번호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  <a:p>
              <a:pPr marL="0" indent="0" algn="ct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찾기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4" name="그룹 164"/>
          <p:cNvGrpSpPr/>
          <p:nvPr/>
        </p:nvGrpSpPr>
        <p:grpSpPr>
          <a:xfrm>
            <a:off x="1142366" y="1916007"/>
            <a:ext cx="1529715" cy="3578013"/>
            <a:chOff x="1142365" y="1437005"/>
            <a:chExt cx="1529715" cy="2683510"/>
          </a:xfrm>
          <a:gradFill rotWithShape="1">
            <a:gsLst>
              <a:gs pos="0">
                <a:srgbClr val="FFC179"/>
              </a:gs>
              <a:gs pos="0">
                <a:srgbClr val="FFC37F"/>
              </a:gs>
              <a:gs pos="35000">
                <a:srgbClr val="FFD1A1"/>
              </a:gs>
              <a:gs pos="100000">
                <a:srgbClr val="FFECD7"/>
              </a:gs>
            </a:gsLst>
            <a:lin ang="16200000"/>
          </a:gradFill>
        </p:grpSpPr>
        <p:cxnSp>
          <p:nvCxnSpPr>
            <p:cNvPr id="138" name="도형 137"/>
            <p:cNvCxnSpPr/>
            <p:nvPr/>
          </p:nvCxnSpPr>
          <p:spPr>
            <a:xfrm>
              <a:off x="1192530" y="1941195"/>
              <a:ext cx="635" cy="197739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39" name="도형 138"/>
            <p:cNvCxnSpPr/>
            <p:nvPr/>
          </p:nvCxnSpPr>
          <p:spPr>
            <a:xfrm flipH="1">
              <a:off x="1217295" y="2270125"/>
              <a:ext cx="220980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0" name="도형 139"/>
            <p:cNvCxnSpPr/>
            <p:nvPr/>
          </p:nvCxnSpPr>
          <p:spPr>
            <a:xfrm flipH="1">
              <a:off x="1212850" y="2818765"/>
              <a:ext cx="244475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1" name="도형 140"/>
            <p:cNvCxnSpPr/>
            <p:nvPr/>
          </p:nvCxnSpPr>
          <p:spPr>
            <a:xfrm flipH="1">
              <a:off x="1193800" y="3355340"/>
              <a:ext cx="301625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2" name="도형 141"/>
            <p:cNvCxnSpPr/>
            <p:nvPr/>
          </p:nvCxnSpPr>
          <p:spPr>
            <a:xfrm flipH="1">
              <a:off x="1214755" y="3915410"/>
              <a:ext cx="222250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23" name="도형 122"/>
            <p:cNvSpPr>
              <a:spLocks/>
            </p:cNvSpPr>
            <p:nvPr/>
          </p:nvSpPr>
          <p:spPr>
            <a:xfrm>
              <a:off x="1142365" y="1437005"/>
              <a:ext cx="1529715" cy="48260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ct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50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고객센터</a:t>
              </a:r>
              <a:endParaRPr lang="ko-KR" altLang="en-US" sz="1350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4" name="도형 123"/>
            <p:cNvSpPr>
              <a:spLocks/>
            </p:cNvSpPr>
            <p:nvPr/>
          </p:nvSpPr>
          <p:spPr>
            <a:xfrm>
              <a:off x="1323975" y="2117090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회원관리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>
              <a:off x="1323975" y="2642235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공지사항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>
              <a:off x="1323975" y="3179445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이벤트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>
              <a:off x="1323975" y="3715385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rgbClr val="000000"/>
                  </a:solidFill>
                  <a:latin typeface="나눔고딕" charset="0"/>
                  <a:ea typeface="나눔고딕" charset="0"/>
                </a:rPr>
                <a:t>QnA</a:t>
              </a:r>
              <a:endParaRPr lang="ko-KR" altLang="en-US" sz="1125" b="0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텍스트 개체 틀 120"/>
          <p:cNvSpPr txBox="1">
            <a:spLocks noGrp="1"/>
          </p:cNvSpPr>
          <p:nvPr>
            <p:ph type="title"/>
          </p:nvPr>
        </p:nvSpPr>
        <p:spPr>
          <a:xfrm>
            <a:off x="1143000" y="426720"/>
            <a:ext cx="7621270" cy="11446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04 - 사이트 맵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" name="그룹 172"/>
          <p:cNvGrpSpPr/>
          <p:nvPr/>
        </p:nvGrpSpPr>
        <p:grpSpPr>
          <a:xfrm>
            <a:off x="1141096" y="1886374"/>
            <a:ext cx="1529715" cy="3578860"/>
            <a:chOff x="1141095" y="1414780"/>
            <a:chExt cx="1529715" cy="2684145"/>
          </a:xfrm>
          <a:gradFill rotWithShape="1">
            <a:gsLst>
              <a:gs pos="0">
                <a:srgbClr val="FFC179"/>
              </a:gs>
              <a:gs pos="35000">
                <a:srgbClr val="FFD1A1"/>
              </a:gs>
              <a:gs pos="100000">
                <a:srgbClr val="FFECD7"/>
              </a:gs>
            </a:gsLst>
            <a:lin ang="16200000"/>
          </a:gradFill>
        </p:grpSpPr>
        <p:cxnSp>
          <p:nvCxnSpPr>
            <p:cNvPr id="138" name="도형 137"/>
            <p:cNvCxnSpPr/>
            <p:nvPr/>
          </p:nvCxnSpPr>
          <p:spPr>
            <a:xfrm flipH="1">
              <a:off x="1202690" y="1884680"/>
              <a:ext cx="1270" cy="2032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23" name="도형 122"/>
            <p:cNvSpPr>
              <a:spLocks/>
            </p:cNvSpPr>
            <p:nvPr/>
          </p:nvSpPr>
          <p:spPr>
            <a:xfrm>
              <a:off x="1141095" y="1414780"/>
              <a:ext cx="1529715" cy="48260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ct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50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마이페이지</a:t>
              </a:r>
              <a:endParaRPr lang="ko-KR" altLang="en-US" sz="1350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4" name="도형 123"/>
            <p:cNvSpPr>
              <a:spLocks/>
            </p:cNvSpPr>
            <p:nvPr/>
          </p:nvSpPr>
          <p:spPr>
            <a:xfrm>
              <a:off x="1322705" y="2094865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회원정보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>
              <a:off x="1322705" y="2631440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회원정보 수정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>
              <a:off x="1322705" y="3168650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회원탈퇴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>
              <a:off x="1322705" y="3693795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예약현황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cxnSp>
          <p:nvCxnSpPr>
            <p:cNvPr id="139" name="도형 138"/>
            <p:cNvCxnSpPr/>
            <p:nvPr/>
          </p:nvCxnSpPr>
          <p:spPr>
            <a:xfrm rot="10800000">
              <a:off x="1225550" y="2292350"/>
              <a:ext cx="117475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0" name="도형 139"/>
            <p:cNvCxnSpPr/>
            <p:nvPr/>
          </p:nvCxnSpPr>
          <p:spPr>
            <a:xfrm rot="10800000">
              <a:off x="1225550" y="2829560"/>
              <a:ext cx="117475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1" name="도형 140"/>
            <p:cNvCxnSpPr/>
            <p:nvPr/>
          </p:nvCxnSpPr>
          <p:spPr>
            <a:xfrm rot="10800000">
              <a:off x="1225550" y="3366135"/>
              <a:ext cx="117475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2" name="도형 141"/>
            <p:cNvCxnSpPr/>
            <p:nvPr/>
          </p:nvCxnSpPr>
          <p:spPr>
            <a:xfrm rot="10800000">
              <a:off x="1215390" y="3903345"/>
              <a:ext cx="117475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3" name="그룹 159"/>
          <p:cNvGrpSpPr/>
          <p:nvPr/>
        </p:nvGrpSpPr>
        <p:grpSpPr>
          <a:xfrm>
            <a:off x="3804286" y="1884681"/>
            <a:ext cx="1544955" cy="2879513"/>
            <a:chOff x="3804285" y="1413510"/>
            <a:chExt cx="1544955" cy="2159635"/>
          </a:xfrm>
          <a:gradFill rotWithShape="1">
            <a:gsLst>
              <a:gs pos="0">
                <a:srgbClr val="FFC179"/>
              </a:gs>
              <a:gs pos="35000">
                <a:srgbClr val="FFD1A1"/>
              </a:gs>
              <a:gs pos="100000">
                <a:srgbClr val="FFECD7"/>
              </a:gs>
            </a:gsLst>
            <a:lin ang="16200000"/>
          </a:gradFill>
        </p:grpSpPr>
        <p:cxnSp>
          <p:nvCxnSpPr>
            <p:cNvPr id="159" name="도형 158"/>
            <p:cNvCxnSpPr/>
            <p:nvPr/>
          </p:nvCxnSpPr>
          <p:spPr>
            <a:xfrm flipH="1">
              <a:off x="3865880" y="2831465"/>
              <a:ext cx="201930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8" name="도형 157"/>
            <p:cNvCxnSpPr/>
            <p:nvPr/>
          </p:nvCxnSpPr>
          <p:spPr>
            <a:xfrm flipH="1">
              <a:off x="3875405" y="3366770"/>
              <a:ext cx="201930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30" name="도형 129"/>
            <p:cNvSpPr>
              <a:spLocks/>
            </p:cNvSpPr>
            <p:nvPr/>
          </p:nvSpPr>
          <p:spPr>
            <a:xfrm>
              <a:off x="3804285" y="1413510"/>
              <a:ext cx="1529715" cy="48260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ct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50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예약(회원)</a:t>
              </a:r>
              <a:endParaRPr lang="ko-KR" altLang="en-US" sz="1350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1" name="도형 130"/>
            <p:cNvSpPr>
              <a:spLocks/>
            </p:cNvSpPr>
            <p:nvPr/>
          </p:nvSpPr>
          <p:spPr>
            <a:xfrm>
              <a:off x="3986530" y="2093595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예약(회원)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cxnSp>
          <p:nvCxnSpPr>
            <p:cNvPr id="147" name="도형 146"/>
            <p:cNvCxnSpPr/>
            <p:nvPr/>
          </p:nvCxnSpPr>
          <p:spPr>
            <a:xfrm>
              <a:off x="3865880" y="1899920"/>
              <a:ext cx="635" cy="145478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8" name="도형 147"/>
            <p:cNvCxnSpPr/>
            <p:nvPr/>
          </p:nvCxnSpPr>
          <p:spPr>
            <a:xfrm rot="10800000">
              <a:off x="3889375" y="2291080"/>
              <a:ext cx="117475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55" name="도형 154"/>
            <p:cNvSpPr>
              <a:spLocks/>
            </p:cNvSpPr>
            <p:nvPr/>
          </p:nvSpPr>
          <p:spPr>
            <a:xfrm>
              <a:off x="3985895" y="2631440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예약현황(회원)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56" name="도형 155"/>
            <p:cNvSpPr>
              <a:spLocks/>
            </p:cNvSpPr>
            <p:nvPr/>
          </p:nvSpPr>
          <p:spPr>
            <a:xfrm>
              <a:off x="4002405" y="3168015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예약취소(회원)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4" name="그룹 163"/>
          <p:cNvGrpSpPr/>
          <p:nvPr/>
        </p:nvGrpSpPr>
        <p:grpSpPr>
          <a:xfrm>
            <a:off x="6449061" y="1885527"/>
            <a:ext cx="1544955" cy="2851573"/>
            <a:chOff x="6449060" y="1414145"/>
            <a:chExt cx="1544955" cy="2138680"/>
          </a:xfrm>
          <a:gradFill rotWithShape="1">
            <a:gsLst>
              <a:gs pos="0">
                <a:srgbClr val="FFC179"/>
              </a:gs>
              <a:gs pos="35000">
                <a:srgbClr val="FFD1A1"/>
              </a:gs>
              <a:gs pos="100000">
                <a:srgbClr val="FFECD7"/>
              </a:gs>
            </a:gsLst>
            <a:lin ang="16200000"/>
          </a:gradFill>
        </p:grpSpPr>
        <p:cxnSp>
          <p:nvCxnSpPr>
            <p:cNvPr id="165" name="도형 164"/>
            <p:cNvCxnSpPr/>
            <p:nvPr/>
          </p:nvCxnSpPr>
          <p:spPr>
            <a:xfrm flipH="1">
              <a:off x="6520180" y="3329305"/>
              <a:ext cx="220345" cy="127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6" name="도형 165"/>
            <p:cNvCxnSpPr/>
            <p:nvPr/>
          </p:nvCxnSpPr>
          <p:spPr>
            <a:xfrm flipH="1">
              <a:off x="6509385" y="2821305"/>
              <a:ext cx="220345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7" name="도형 166"/>
            <p:cNvCxnSpPr/>
            <p:nvPr/>
          </p:nvCxnSpPr>
          <p:spPr>
            <a:xfrm>
              <a:off x="6499225" y="1879600"/>
              <a:ext cx="635" cy="1451610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8" name="도형 167"/>
            <p:cNvCxnSpPr/>
            <p:nvPr/>
          </p:nvCxnSpPr>
          <p:spPr>
            <a:xfrm flipH="1">
              <a:off x="6522085" y="2271395"/>
              <a:ext cx="220345" cy="635"/>
            </a:xfrm>
            <a:prstGeom prst="straightConnector1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69" name="도형 168"/>
            <p:cNvSpPr>
              <a:spLocks/>
            </p:cNvSpPr>
            <p:nvPr/>
          </p:nvSpPr>
          <p:spPr>
            <a:xfrm>
              <a:off x="6449060" y="1414145"/>
              <a:ext cx="1529715" cy="48260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ct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50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예약(관리자)</a:t>
              </a:r>
              <a:endParaRPr lang="ko-KR" altLang="en-US" sz="1350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70" name="도형 169"/>
            <p:cNvSpPr>
              <a:spLocks/>
            </p:cNvSpPr>
            <p:nvPr/>
          </p:nvSpPr>
          <p:spPr>
            <a:xfrm>
              <a:off x="6631305" y="2073275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예약(관리자)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71" name="도형 170"/>
            <p:cNvSpPr>
              <a:spLocks/>
            </p:cNvSpPr>
            <p:nvPr/>
          </p:nvSpPr>
          <p:spPr>
            <a:xfrm>
              <a:off x="6630670" y="2611120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예약현황(관리자)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72" name="도형 171"/>
            <p:cNvSpPr>
              <a:spLocks/>
            </p:cNvSpPr>
            <p:nvPr/>
          </p:nvSpPr>
          <p:spPr>
            <a:xfrm>
              <a:off x="6647180" y="3147695"/>
              <a:ext cx="1346835" cy="405130"/>
            </a:xfrm>
            <a:prstGeom prst="rect">
              <a:avLst/>
            </a:prstGeom>
            <a:grpFill/>
            <a:ln w="9525" cap="flat" cmpd="sng">
              <a:solidFill>
                <a:srgbClr val="FF9A00">
                  <a:alpha val="40000"/>
                </a:srgbClr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91440" rIns="91440" bIns="91440" anchor="ctr" anchorCtr="1">
              <a:noAutofit/>
            </a:bodyPr>
            <a:lstStyle/>
            <a:p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25" b="0" cap="none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</a:rPr>
                <a:t>예약취소(관리자)</a:t>
              </a:r>
              <a:endParaRPr lang="ko-KR" altLang="en-US" sz="1125" b="0" cap="none" dirty="0" smtClean="0">
                <a:solidFill>
                  <a:schemeClr val="bg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endar"/>
          <p:cNvSpPr>
            <a:spLocks noChangeAspect="1"/>
          </p:cNvSpPr>
          <p:nvPr/>
        </p:nvSpPr>
        <p:spPr bwMode="auto">
          <a:xfrm>
            <a:off x="6268721" y="2375747"/>
            <a:ext cx="2811145" cy="3757507"/>
          </a:xfrm>
          <a:custGeom>
            <a:avLst/>
            <a:gdLst>
              <a:gd name="TX0" fmla="*/ 147 w 668"/>
              <a:gd name="TY0" fmla="*/ 0 h 668"/>
              <a:gd name="TX1" fmla="*/ 128 w 668"/>
              <a:gd name="TY1" fmla="*/ 8 h 668"/>
              <a:gd name="TX2" fmla="*/ 120 w 668"/>
              <a:gd name="TY2" fmla="*/ 27 h 668"/>
              <a:gd name="TX3" fmla="*/ 120 w 668"/>
              <a:gd name="TY3" fmla="*/ 54 h 668"/>
              <a:gd name="TX4" fmla="*/ 27 w 668"/>
              <a:gd name="TY4" fmla="*/ 54 h 668"/>
              <a:gd name="TX5" fmla="*/ 8 w 668"/>
              <a:gd name="TY5" fmla="*/ 61 h 668"/>
              <a:gd name="TX6" fmla="*/ 0 w 668"/>
              <a:gd name="TY6" fmla="*/ 80 h 668"/>
              <a:gd name="TX7" fmla="*/ 0 w 668"/>
              <a:gd name="TY7" fmla="*/ 640 h 668"/>
              <a:gd name="TX8" fmla="*/ 8 w 668"/>
              <a:gd name="TY8" fmla="*/ 659 h 668"/>
              <a:gd name="TX9" fmla="*/ 27 w 668"/>
              <a:gd name="TY9" fmla="*/ 667 h 668"/>
              <a:gd name="TX10" fmla="*/ 640 w 668"/>
              <a:gd name="TY10" fmla="*/ 667 h 668"/>
              <a:gd name="TX11" fmla="*/ 659 w 668"/>
              <a:gd name="TY11" fmla="*/ 659 h 668"/>
              <a:gd name="TX12" fmla="*/ 667 w 668"/>
              <a:gd name="TY12" fmla="*/ 640 h 668"/>
              <a:gd name="TX13" fmla="*/ 667 w 668"/>
              <a:gd name="TY13" fmla="*/ 80 h 668"/>
              <a:gd name="TX14" fmla="*/ 659 w 668"/>
              <a:gd name="TY14" fmla="*/ 61 h 668"/>
              <a:gd name="TX15" fmla="*/ 640 w 668"/>
              <a:gd name="TY15" fmla="*/ 54 h 668"/>
              <a:gd name="TX16" fmla="*/ 547 w 668"/>
              <a:gd name="TY16" fmla="*/ 54 h 668"/>
              <a:gd name="TX17" fmla="*/ 547 w 668"/>
              <a:gd name="TY17" fmla="*/ 27 h 668"/>
              <a:gd name="TX18" fmla="*/ 539 w 668"/>
              <a:gd name="TY18" fmla="*/ 8 h 668"/>
              <a:gd name="TX19" fmla="*/ 520 w 668"/>
              <a:gd name="TY19" fmla="*/ 0 h 668"/>
              <a:gd name="TX20" fmla="*/ 493 w 668"/>
              <a:gd name="TY20" fmla="*/ 0 h 668"/>
              <a:gd name="TX21" fmla="*/ 474 w 668"/>
              <a:gd name="TY21" fmla="*/ 8 h 668"/>
              <a:gd name="TX22" fmla="*/ 467 w 668"/>
              <a:gd name="TY22" fmla="*/ 27 h 668"/>
              <a:gd name="TX23" fmla="*/ 467 w 668"/>
              <a:gd name="TY23" fmla="*/ 54 h 668"/>
              <a:gd name="TX24" fmla="*/ 200 w 668"/>
              <a:gd name="TY24" fmla="*/ 54 h 668"/>
              <a:gd name="TX25" fmla="*/ 200 w 668"/>
              <a:gd name="TY25" fmla="*/ 27 h 668"/>
              <a:gd name="TX26" fmla="*/ 192 w 668"/>
              <a:gd name="TY26" fmla="*/ 8 h 668"/>
              <a:gd name="TX27" fmla="*/ 173 w 668"/>
              <a:gd name="TY27" fmla="*/ 0 h 668"/>
              <a:gd name="TX28" fmla="*/ 147 w 668"/>
              <a:gd name="TY28" fmla="*/ 0 h 668"/>
              <a:gd name="TX30" fmla="*/ 147 w 668"/>
              <a:gd name="TY30" fmla="*/ 27 h 668"/>
              <a:gd name="TX31" fmla="*/ 173 w 668"/>
              <a:gd name="TY31" fmla="*/ 27 h 668"/>
              <a:gd name="TX32" fmla="*/ 173 w 668"/>
              <a:gd name="TY32" fmla="*/ 107 h 668"/>
              <a:gd name="TX33" fmla="*/ 147 w 668"/>
              <a:gd name="TY33" fmla="*/ 107 h 668"/>
              <a:gd name="TX34" fmla="*/ 147 w 668"/>
              <a:gd name="TY34" fmla="*/ 27 h 668"/>
              <a:gd name="TX36" fmla="*/ 493 w 668"/>
              <a:gd name="TY36" fmla="*/ 27 h 668"/>
              <a:gd name="TX37" fmla="*/ 520 w 668"/>
              <a:gd name="TY37" fmla="*/ 27 h 668"/>
              <a:gd name="TX38" fmla="*/ 520 w 668"/>
              <a:gd name="TY38" fmla="*/ 107 h 668"/>
              <a:gd name="TX39" fmla="*/ 493 w 668"/>
              <a:gd name="TY39" fmla="*/ 107 h 668"/>
              <a:gd name="TX40" fmla="*/ 493 w 668"/>
              <a:gd name="TY40" fmla="*/ 27 h 668"/>
              <a:gd name="TX42" fmla="*/ 27 w 668"/>
              <a:gd name="TY42" fmla="*/ 80 h 668"/>
              <a:gd name="TX43" fmla="*/ 120 w 668"/>
              <a:gd name="TY43" fmla="*/ 80 h 668"/>
              <a:gd name="TX44" fmla="*/ 120 w 668"/>
              <a:gd name="TY44" fmla="*/ 107 h 668"/>
              <a:gd name="TX45" fmla="*/ 128 w 668"/>
              <a:gd name="TY45" fmla="*/ 126 h 668"/>
              <a:gd name="TX46" fmla="*/ 147 w 668"/>
              <a:gd name="TY46" fmla="*/ 134 h 668"/>
              <a:gd name="TX47" fmla="*/ 173 w 668"/>
              <a:gd name="TY47" fmla="*/ 134 h 668"/>
              <a:gd name="TX48" fmla="*/ 192 w 668"/>
              <a:gd name="TY48" fmla="*/ 126 h 668"/>
              <a:gd name="TX49" fmla="*/ 200 w 668"/>
              <a:gd name="TY49" fmla="*/ 107 h 668"/>
              <a:gd name="TX50" fmla="*/ 200 w 668"/>
              <a:gd name="TY50" fmla="*/ 80 h 668"/>
              <a:gd name="TX51" fmla="*/ 467 w 668"/>
              <a:gd name="TY51" fmla="*/ 80 h 668"/>
              <a:gd name="TX52" fmla="*/ 467 w 668"/>
              <a:gd name="TY52" fmla="*/ 107 h 668"/>
              <a:gd name="TX53" fmla="*/ 474 w 668"/>
              <a:gd name="TY53" fmla="*/ 126 h 668"/>
              <a:gd name="TX54" fmla="*/ 493 w 668"/>
              <a:gd name="TY54" fmla="*/ 134 h 668"/>
              <a:gd name="TX55" fmla="*/ 520 w 668"/>
              <a:gd name="TY55" fmla="*/ 134 h 668"/>
              <a:gd name="TX56" fmla="*/ 539 w 668"/>
              <a:gd name="TY56" fmla="*/ 126 h 668"/>
              <a:gd name="TX57" fmla="*/ 547 w 668"/>
              <a:gd name="TY57" fmla="*/ 107 h 668"/>
              <a:gd name="TX58" fmla="*/ 547 w 668"/>
              <a:gd name="TY58" fmla="*/ 80 h 668"/>
              <a:gd name="TX59" fmla="*/ 640 w 668"/>
              <a:gd name="TY59" fmla="*/ 80 h 668"/>
              <a:gd name="TX60" fmla="*/ 640 w 668"/>
              <a:gd name="TY60" fmla="*/ 187 h 668"/>
              <a:gd name="TX61" fmla="*/ 27 w 668"/>
              <a:gd name="TY61" fmla="*/ 187 h 668"/>
              <a:gd name="TX62" fmla="*/ 27 w 668"/>
              <a:gd name="TY62" fmla="*/ 80 h 668"/>
              <a:gd name="TX64" fmla="*/ 27 w 668"/>
              <a:gd name="TY64" fmla="*/ 214 h 668"/>
              <a:gd name="TX65" fmla="*/ 640 w 668"/>
              <a:gd name="TY65" fmla="*/ 214 h 668"/>
              <a:gd name="TX66" fmla="*/ 640 w 668"/>
              <a:gd name="TY66" fmla="*/ 640 h 668"/>
              <a:gd name="TX67" fmla="*/ 27 w 668"/>
              <a:gd name="TY67" fmla="*/ 640 h 668"/>
              <a:gd name="TX68" fmla="*/ 27 w 668"/>
              <a:gd name="TY68" fmla="*/ 214 h 668"/>
              <a:gd name="TX70" fmla="*/ 93 w 668"/>
              <a:gd name="TY70" fmla="*/ 280 h 668"/>
              <a:gd name="TX71" fmla="*/ 80 w 668"/>
              <a:gd name="TY71" fmla="*/ 294 h 668"/>
              <a:gd name="TX72" fmla="*/ 80 w 668"/>
              <a:gd name="TY72" fmla="*/ 574 h 668"/>
              <a:gd name="TX73" fmla="*/ 93 w 668"/>
              <a:gd name="TY73" fmla="*/ 587 h 668"/>
              <a:gd name="TX74" fmla="*/ 400 w 668"/>
              <a:gd name="TY74" fmla="*/ 587 h 668"/>
              <a:gd name="TX75" fmla="*/ 573 w 668"/>
              <a:gd name="TY75" fmla="*/ 587 h 668"/>
              <a:gd name="TX76" fmla="*/ 587 w 668"/>
              <a:gd name="TY76" fmla="*/ 574 h 668"/>
              <a:gd name="TX77" fmla="*/ 587 w 668"/>
              <a:gd name="TY77" fmla="*/ 294 h 668"/>
              <a:gd name="TX78" fmla="*/ 573 w 668"/>
              <a:gd name="TY78" fmla="*/ 280 h 668"/>
              <a:gd name="TX79" fmla="*/ 93 w 668"/>
              <a:gd name="TY79" fmla="*/ 280 h 668"/>
              <a:gd name="TX81" fmla="*/ 107 w 668"/>
              <a:gd name="TY81" fmla="*/ 307 h 668"/>
              <a:gd name="TX82" fmla="*/ 200 w 668"/>
              <a:gd name="TY82" fmla="*/ 307 h 668"/>
              <a:gd name="TX83" fmla="*/ 200 w 668"/>
              <a:gd name="TY83" fmla="*/ 374 h 668"/>
              <a:gd name="TX84" fmla="*/ 107 w 668"/>
              <a:gd name="TY84" fmla="*/ 374 h 668"/>
              <a:gd name="TX85" fmla="*/ 107 w 668"/>
              <a:gd name="TY85" fmla="*/ 307 h 668"/>
              <a:gd name="TX87" fmla="*/ 227 w 668"/>
              <a:gd name="TY87" fmla="*/ 307 h 668"/>
              <a:gd name="TX88" fmla="*/ 320 w 668"/>
              <a:gd name="TY88" fmla="*/ 307 h 668"/>
              <a:gd name="TX89" fmla="*/ 320 w 668"/>
              <a:gd name="TY89" fmla="*/ 374 h 668"/>
              <a:gd name="TX90" fmla="*/ 227 w 668"/>
              <a:gd name="TY90" fmla="*/ 374 h 668"/>
              <a:gd name="TX91" fmla="*/ 227 w 668"/>
              <a:gd name="TY91" fmla="*/ 307 h 668"/>
              <a:gd name="TX93" fmla="*/ 347 w 668"/>
              <a:gd name="TY93" fmla="*/ 307 h 668"/>
              <a:gd name="TX94" fmla="*/ 440 w 668"/>
              <a:gd name="TY94" fmla="*/ 307 h 668"/>
              <a:gd name="TX95" fmla="*/ 440 w 668"/>
              <a:gd name="TY95" fmla="*/ 374 h 668"/>
              <a:gd name="TX96" fmla="*/ 347 w 668"/>
              <a:gd name="TY96" fmla="*/ 374 h 668"/>
              <a:gd name="TX97" fmla="*/ 347 w 668"/>
              <a:gd name="TY97" fmla="*/ 307 h 668"/>
              <a:gd name="TX99" fmla="*/ 467 w 668"/>
              <a:gd name="TY99" fmla="*/ 307 h 668"/>
              <a:gd name="TX100" fmla="*/ 560 w 668"/>
              <a:gd name="TY100" fmla="*/ 307 h 668"/>
              <a:gd name="TX101" fmla="*/ 560 w 668"/>
              <a:gd name="TY101" fmla="*/ 374 h 668"/>
              <a:gd name="TX102" fmla="*/ 467 w 668"/>
              <a:gd name="TY102" fmla="*/ 374 h 668"/>
              <a:gd name="TX103" fmla="*/ 467 w 668"/>
              <a:gd name="TY103" fmla="*/ 307 h 668"/>
              <a:gd name="TX105" fmla="*/ 107 w 668"/>
              <a:gd name="TY105" fmla="*/ 400 h 668"/>
              <a:gd name="TX106" fmla="*/ 200 w 668"/>
              <a:gd name="TY106" fmla="*/ 400 h 668"/>
              <a:gd name="TX107" fmla="*/ 200 w 668"/>
              <a:gd name="TY107" fmla="*/ 467 h 668"/>
              <a:gd name="TX108" fmla="*/ 107 w 668"/>
              <a:gd name="TY108" fmla="*/ 467 h 668"/>
              <a:gd name="TX109" fmla="*/ 107 w 668"/>
              <a:gd name="TY109" fmla="*/ 400 h 668"/>
              <a:gd name="TX111" fmla="*/ 227 w 668"/>
              <a:gd name="TY111" fmla="*/ 400 h 668"/>
              <a:gd name="TX112" fmla="*/ 320 w 668"/>
              <a:gd name="TY112" fmla="*/ 400 h 668"/>
              <a:gd name="TX113" fmla="*/ 320 w 668"/>
              <a:gd name="TY113" fmla="*/ 467 h 668"/>
              <a:gd name="TX114" fmla="*/ 227 w 668"/>
              <a:gd name="TY114" fmla="*/ 467 h 668"/>
              <a:gd name="TX115" fmla="*/ 227 w 668"/>
              <a:gd name="TY115" fmla="*/ 400 h 668"/>
              <a:gd name="TX117" fmla="*/ 347 w 668"/>
              <a:gd name="TY117" fmla="*/ 400 h 668"/>
              <a:gd name="TX118" fmla="*/ 440 w 668"/>
              <a:gd name="TY118" fmla="*/ 400 h 668"/>
              <a:gd name="TX119" fmla="*/ 440 w 668"/>
              <a:gd name="TY119" fmla="*/ 467 h 668"/>
              <a:gd name="TX120" fmla="*/ 347 w 668"/>
              <a:gd name="TY120" fmla="*/ 467 h 668"/>
              <a:gd name="TX121" fmla="*/ 347 w 668"/>
              <a:gd name="TY121" fmla="*/ 400 h 668"/>
              <a:gd name="TX123" fmla="*/ 467 w 668"/>
              <a:gd name="TY123" fmla="*/ 400 h 668"/>
              <a:gd name="TX124" fmla="*/ 560 w 668"/>
              <a:gd name="TY124" fmla="*/ 400 h 668"/>
              <a:gd name="TX125" fmla="*/ 560 w 668"/>
              <a:gd name="TY125" fmla="*/ 467 h 668"/>
              <a:gd name="TX126" fmla="*/ 467 w 668"/>
              <a:gd name="TY126" fmla="*/ 467 h 668"/>
              <a:gd name="TX127" fmla="*/ 467 w 668"/>
              <a:gd name="TY127" fmla="*/ 400 h 668"/>
              <a:gd name="TX129" fmla="*/ 107 w 668"/>
              <a:gd name="TY129" fmla="*/ 494 h 668"/>
              <a:gd name="TX130" fmla="*/ 200 w 668"/>
              <a:gd name="TY130" fmla="*/ 494 h 668"/>
              <a:gd name="TX131" fmla="*/ 200 w 668"/>
              <a:gd name="TY131" fmla="*/ 560 h 668"/>
              <a:gd name="TX132" fmla="*/ 107 w 668"/>
              <a:gd name="TY132" fmla="*/ 560 h 668"/>
              <a:gd name="TX133" fmla="*/ 107 w 668"/>
              <a:gd name="TY133" fmla="*/ 494 h 668"/>
              <a:gd name="TX135" fmla="*/ 227 w 668"/>
              <a:gd name="TY135" fmla="*/ 494 h 668"/>
              <a:gd name="TX136" fmla="*/ 320 w 668"/>
              <a:gd name="TY136" fmla="*/ 494 h 668"/>
              <a:gd name="TX137" fmla="*/ 320 w 668"/>
              <a:gd name="TY137" fmla="*/ 560 h 668"/>
              <a:gd name="TX138" fmla="*/ 227 w 668"/>
              <a:gd name="TY138" fmla="*/ 560 h 668"/>
              <a:gd name="TX139" fmla="*/ 227 w 668"/>
              <a:gd name="TY139" fmla="*/ 494 h 668"/>
              <a:gd name="TX141" fmla="*/ 347 w 668"/>
              <a:gd name="TY141" fmla="*/ 494 h 668"/>
              <a:gd name="TX142" fmla="*/ 440 w 668"/>
              <a:gd name="TY142" fmla="*/ 494 h 668"/>
              <a:gd name="TX143" fmla="*/ 440 w 668"/>
              <a:gd name="TY143" fmla="*/ 560 h 668"/>
              <a:gd name="TX144" fmla="*/ 400 w 668"/>
              <a:gd name="TY144" fmla="*/ 560 h 668"/>
              <a:gd name="TX145" fmla="*/ 347 w 668"/>
              <a:gd name="TY145" fmla="*/ 560 h 668"/>
              <a:gd name="TX146" fmla="*/ 347 w 668"/>
              <a:gd name="TY146" fmla="*/ 494 h 668"/>
              <a:gd name="TX148" fmla="*/ 467 w 668"/>
              <a:gd name="TY148" fmla="*/ 494 h 668"/>
              <a:gd name="TX149" fmla="*/ 560 w 668"/>
              <a:gd name="TY149" fmla="*/ 494 h 668"/>
              <a:gd name="TX150" fmla="*/ 560 w 668"/>
              <a:gd name="TY150" fmla="*/ 560 h 668"/>
              <a:gd name="TX151" fmla="*/ 467 w 668"/>
              <a:gd name="TY151" fmla="*/ 560 h 668"/>
              <a:gd name="TX152" fmla="*/ 467 w 668"/>
              <a:gd name="TY152" fmla="*/ 494 h 66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</a:cxnLst>
            <a:rect l="l" t="t" r="r" b="b"/>
            <a:pathLst>
              <a:path w="668" h="668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/>
              </a:solidFill>
              <a:latin typeface="Segoe UI" charset="0"/>
              <a:ea typeface="Segoe UI" charset="0"/>
            </a:endParaRPr>
          </a:p>
        </p:txBody>
      </p:sp>
      <p:sp>
        <p:nvSpPr>
          <p:cNvPr id="115" name="텍스트 개체 틀 114"/>
          <p:cNvSpPr txBox="1">
            <a:spLocks noGrp="1"/>
          </p:cNvSpPr>
          <p:nvPr>
            <p:ph type="title"/>
          </p:nvPr>
        </p:nvSpPr>
        <p:spPr>
          <a:xfrm>
            <a:off x="1280160" y="487680"/>
            <a:ext cx="7621270" cy="11446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05- 시연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116" name="텍스트 개체 틀 115"/>
          <p:cNvSpPr txBox="1">
            <a:spLocks noGrp="1"/>
          </p:cNvSpPr>
          <p:nvPr>
            <p:ph type="body" idx="1"/>
          </p:nvPr>
        </p:nvSpPr>
        <p:spPr>
          <a:xfrm>
            <a:off x="655955" y="1940560"/>
            <a:ext cx="7868920" cy="273642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ctr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2800" b="0" cap="none" dirty="0" smtClean="0">
                <a:solidFill>
                  <a:srgbClr val="616161"/>
                </a:solidFill>
                <a:latin typeface="휴먼매직체" pitchFamily="18" charset="-127"/>
                <a:ea typeface="휴먼매직체" pitchFamily="18" charset="-127"/>
              </a:rPr>
              <a:t>http://192.168.20.108:9090/myweb/index.jsp</a:t>
            </a:r>
            <a:endParaRPr lang="ko-KR" altLang="en-US" sz="2800" b="0" cap="none" dirty="0" smtClean="0">
              <a:solidFill>
                <a:srgbClr val="61616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obile Devices"/>
          <p:cNvSpPr>
            <a:spLocks/>
          </p:cNvSpPr>
          <p:nvPr/>
        </p:nvSpPr>
        <p:spPr>
          <a:xfrm>
            <a:off x="1115617" y="2276873"/>
            <a:ext cx="7268289" cy="4953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lt1">
                <a:alpha val="100000"/>
              </a:schemeClr>
            </a:solidFill>
            <a:prstDash val="solid"/>
          </a:ln>
        </p:spPr>
        <p:style>
          <a:lnRef idx="2">
            <a:schemeClr val="lt1"/>
          </a:lnRef>
          <a:fillRef idx="1">
            <a:schemeClr val="accent4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296545" tIns="35560" rIns="35560" bIns="35560" numCol="1" anchor="ctr" upright="1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ko-KR" sz="1400" b="0" cap="none" dirty="0" smtClean="0">
                <a:latin typeface="Arial" charset="0"/>
                <a:ea typeface="Arial" charset="0"/>
              </a:rPr>
              <a:t>팀 및 프로젝트 소개</a:t>
            </a:r>
            <a:endParaRPr lang="ko-KR" altLang="en-US" sz="1400" b="0" cap="none" dirty="0" smtClean="0">
              <a:latin typeface="Arial" charset="0"/>
              <a:ea typeface="Arial" charset="0"/>
            </a:endParaRPr>
          </a:p>
        </p:txBody>
      </p:sp>
      <p:grpSp>
        <p:nvGrpSpPr>
          <p:cNvPr id="2" name="다이어그램 1"/>
          <p:cNvGrpSpPr/>
          <p:nvPr/>
        </p:nvGrpSpPr>
        <p:grpSpPr>
          <a:xfrm>
            <a:off x="759461" y="425874"/>
            <a:ext cx="7624445" cy="5597313"/>
            <a:chOff x="759460" y="319405"/>
            <a:chExt cx="7624445" cy="4197985"/>
          </a:xfrm>
        </p:grpSpPr>
        <p:sp>
          <p:nvSpPr>
            <p:cNvPr id="4" name="다이어그램 1"/>
            <p:cNvSpPr>
              <a:spLocks/>
            </p:cNvSpPr>
            <p:nvPr/>
          </p:nvSpPr>
          <p:spPr>
            <a:xfrm>
              <a:off x="759460" y="319405"/>
              <a:ext cx="4194175" cy="4197985"/>
            </a:xfrm>
            <a:prstGeom prst="blockArc">
              <a:avLst>
                <a:gd name="adj1" fmla="val 18900000"/>
                <a:gd name="adj2" fmla="val 2700000"/>
                <a:gd name="adj3" fmla="val 584"/>
              </a:avLst>
            </a:prstGeom>
            <a:ln w="254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5"/>
            </a:lnRef>
            <a:fillRef idx="0">
              <a:schemeClr val="accent4">
                <a:tint val="90000"/>
              </a:schemeClr>
            </a:fillRef>
            <a:effectRef idx="0">
              <a:scrgbClr r="0" g="0" b="0"/>
            </a:effectRef>
            <a:fontRef idx="minor"/>
          </p:style>
          <p:txBody>
            <a:bodyPr vert="horz" wrap="square" lIns="0" tIns="0" rIns="0" bIns="0" anchor="t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>
              <a:off x="850900" y="1685290"/>
              <a:ext cx="464185" cy="464185"/>
            </a:xfrm>
            <a:prstGeom prst="ellipse">
              <a:avLst/>
            </a:prstGeom>
            <a:ln w="254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rgbClr r="0" g="0" b="0"/>
            </a:effectRef>
            <a:fontRef idx="minor"/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7" name="다이어그램 1"/>
            <p:cNvSpPr>
              <a:spLocks/>
            </p:cNvSpPr>
            <p:nvPr/>
          </p:nvSpPr>
          <p:spPr>
            <a:xfrm>
              <a:off x="1348740" y="2287905"/>
              <a:ext cx="7035165" cy="371475"/>
            </a:xfrm>
            <a:prstGeom prst="rect">
              <a:avLst/>
            </a:prstGeom>
            <a:solidFill>
              <a:srgbClr val="6DF02A"/>
            </a:solidFill>
            <a:ln w="254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rgbClr val="6DF02A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296545" tIns="35560" rIns="35560" bIns="35560" numCol="1" anchor="ctr" upright="1">
              <a:noAutofit/>
            </a:bodyPr>
            <a:lstStyle/>
            <a:p>
              <a:pPr marL="0" indent="0" algn="l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400" b="0" cap="none" dirty="0" smtClean="0">
                  <a:latin typeface="Arial" charset="0"/>
                  <a:ea typeface="Arial" charset="0"/>
                </a:rPr>
                <a:t>벤치마킹 사이트</a:t>
              </a:r>
              <a:endParaRPr lang="ko-KR" altLang="en-US" sz="1400" b="0" cap="none" dirty="0" smtClean="0">
                <a:latin typeface="Arial" charset="0"/>
                <a:ea typeface="Arial" charset="0"/>
              </a:endParaRPr>
            </a:p>
          </p:txBody>
        </p:sp>
        <p:sp>
          <p:nvSpPr>
            <p:cNvPr id="8" name="다이어그램 1"/>
            <p:cNvSpPr>
              <a:spLocks/>
            </p:cNvSpPr>
            <p:nvPr/>
          </p:nvSpPr>
          <p:spPr>
            <a:xfrm>
              <a:off x="1116965" y="2241550"/>
              <a:ext cx="464185" cy="464185"/>
            </a:xfrm>
            <a:prstGeom prst="ellipse">
              <a:avLst/>
            </a:prstGeom>
            <a:ln w="25400" cap="flat" cmpd="sng">
              <a:solidFill>
                <a:srgbClr val="6DF02A">
                  <a:alpha val="100000"/>
                </a:srgbClr>
              </a:solidFill>
              <a:prstDash val="solid"/>
            </a:ln>
          </p:spPr>
          <p:style>
            <a:lnRef idx="2">
              <a:srgbClr val="6DF02A"/>
            </a:lnRef>
            <a:fillRef idx="1">
              <a:schemeClr val="lt1"/>
            </a:fillRef>
            <a:effectRef idx="0">
              <a:scrgbClr r="0" g="0" b="0"/>
            </a:effectRef>
            <a:fontRef idx="minor"/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9" name="다이어그램 1"/>
            <p:cNvSpPr>
              <a:spLocks/>
            </p:cNvSpPr>
            <p:nvPr/>
          </p:nvSpPr>
          <p:spPr>
            <a:xfrm>
              <a:off x="1430020" y="2844165"/>
              <a:ext cx="6953885" cy="371475"/>
            </a:xfrm>
            <a:prstGeom prst="rect">
              <a:avLst/>
            </a:prstGeom>
            <a:solidFill>
              <a:srgbClr val="51E4BC"/>
            </a:solidFill>
            <a:ln w="254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rgbClr val="51E4BC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296545" tIns="35560" rIns="35560" bIns="35560" numCol="1" anchor="ctr" upright="1">
              <a:noAutofit/>
            </a:bodyPr>
            <a:lstStyle/>
            <a:p>
              <a:pPr marL="0" indent="0" algn="l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400" b="0" cap="none" dirty="0" smtClean="0">
                  <a:latin typeface="Arial" charset="0"/>
                  <a:ea typeface="Arial" charset="0"/>
                </a:rPr>
                <a:t>프로젝트 진행사항</a:t>
              </a:r>
              <a:endParaRPr lang="ko-KR" altLang="en-US" sz="1400" b="0" cap="none" dirty="0" smtClean="0">
                <a:latin typeface="Arial" charset="0"/>
                <a:ea typeface="Arial" charset="0"/>
              </a:endParaRPr>
            </a:p>
          </p:txBody>
        </p:sp>
        <p:sp>
          <p:nvSpPr>
            <p:cNvPr id="10" name="다이어그램 1"/>
            <p:cNvSpPr>
              <a:spLocks/>
            </p:cNvSpPr>
            <p:nvPr/>
          </p:nvSpPr>
          <p:spPr>
            <a:xfrm>
              <a:off x="1198245" y="2797810"/>
              <a:ext cx="464185" cy="464185"/>
            </a:xfrm>
            <a:prstGeom prst="ellipse">
              <a:avLst/>
            </a:prstGeom>
            <a:ln w="25400" cap="flat" cmpd="sng">
              <a:solidFill>
                <a:srgbClr val="51E4BC">
                  <a:alpha val="100000"/>
                </a:srgbClr>
              </a:solidFill>
              <a:prstDash val="solid"/>
            </a:ln>
          </p:spPr>
          <p:style>
            <a:lnRef idx="2">
              <a:srgbClr val="51E4BC"/>
            </a:lnRef>
            <a:fillRef idx="1">
              <a:schemeClr val="lt1"/>
            </a:fillRef>
            <a:effectRef idx="0">
              <a:scrgbClr r="0" g="0" b="0"/>
            </a:effectRef>
            <a:fontRef idx="minor"/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1" name="다이어그램 1"/>
            <p:cNvSpPr>
              <a:spLocks/>
            </p:cNvSpPr>
            <p:nvPr/>
          </p:nvSpPr>
          <p:spPr>
            <a:xfrm>
              <a:off x="1348740" y="3400425"/>
              <a:ext cx="7035165" cy="371475"/>
            </a:xfrm>
            <a:prstGeom prst="rect">
              <a:avLst/>
            </a:prstGeom>
            <a:solidFill>
              <a:srgbClr val="748ADC"/>
            </a:solidFill>
            <a:ln w="254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rgbClr val="748ADC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296545" tIns="35560" rIns="35560" bIns="35560" numCol="1" anchor="ctr" upright="1">
              <a:noAutofit/>
            </a:bodyPr>
            <a:lstStyle/>
            <a:p>
              <a:pPr marL="0" indent="0" algn="l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400" b="0" cap="none" dirty="0" smtClean="0">
                  <a:latin typeface="Arial" charset="0"/>
                  <a:ea typeface="Arial" charset="0"/>
                </a:rPr>
                <a:t>시연</a:t>
              </a:r>
              <a:endParaRPr lang="ko-KR" altLang="en-US" sz="1400" b="0" cap="none" dirty="0" smtClean="0">
                <a:latin typeface="Arial" charset="0"/>
                <a:ea typeface="Arial" charset="0"/>
              </a:endParaRPr>
            </a:p>
          </p:txBody>
        </p:sp>
        <p:sp>
          <p:nvSpPr>
            <p:cNvPr id="12" name="다이어그램 1"/>
            <p:cNvSpPr>
              <a:spLocks/>
            </p:cNvSpPr>
            <p:nvPr/>
          </p:nvSpPr>
          <p:spPr>
            <a:xfrm>
              <a:off x="1116965" y="3354070"/>
              <a:ext cx="464185" cy="464185"/>
            </a:xfrm>
            <a:prstGeom prst="ellipse">
              <a:avLst/>
            </a:prstGeom>
            <a:ln w="25400" cap="flat" cmpd="sng">
              <a:solidFill>
                <a:srgbClr val="748ADC">
                  <a:alpha val="100000"/>
                </a:srgbClr>
              </a:solidFill>
              <a:prstDash val="solid"/>
            </a:ln>
          </p:spPr>
          <p:style>
            <a:lnRef idx="2">
              <a:srgbClr val="748ADC"/>
            </a:lnRef>
            <a:fillRef idx="1">
              <a:schemeClr val="lt1"/>
            </a:fillRef>
            <a:effectRef idx="0">
              <a:scrgbClr r="0" g="0" b="0"/>
            </a:effectRef>
            <a:fontRef idx="minor"/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>
              <a:off x="1082675" y="3956685"/>
              <a:ext cx="7301230" cy="371475"/>
            </a:xfrm>
            <a:prstGeom prst="rect">
              <a:avLst/>
            </a:prstGeom>
            <a:solidFill>
              <a:schemeClr val="accent5"/>
            </a:solidFill>
            <a:ln w="254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296545" tIns="35560" rIns="35560" bIns="35560" numCol="1" anchor="ctr" upright="1">
              <a:noAutofit/>
            </a:bodyPr>
            <a:lstStyle/>
            <a:p>
              <a:pPr marL="0" indent="0" algn="l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400" b="0" cap="none" dirty="0" smtClean="0">
                  <a:latin typeface="Arial" charset="0"/>
                  <a:ea typeface="Arial" charset="0"/>
                </a:rPr>
                <a:t>문제점 발표</a:t>
              </a:r>
              <a:endParaRPr lang="ko-KR" altLang="en-US" sz="1400" b="0" cap="none" dirty="0" smtClean="0">
                <a:latin typeface="Arial" charset="0"/>
                <a:ea typeface="Arial" charset="0"/>
              </a:endParaRPr>
            </a:p>
          </p:txBody>
        </p:sp>
        <p:sp>
          <p:nvSpPr>
            <p:cNvPr id="14" name="다이어그램 1"/>
            <p:cNvSpPr>
              <a:spLocks/>
            </p:cNvSpPr>
            <p:nvPr/>
          </p:nvSpPr>
          <p:spPr>
            <a:xfrm>
              <a:off x="850900" y="3910330"/>
              <a:ext cx="464185" cy="464185"/>
            </a:xfrm>
            <a:prstGeom prst="ellipse">
              <a:avLst/>
            </a:prstGeom>
            <a:ln w="2540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rgbClr r="0" g="0" b="0"/>
            </a:effectRef>
            <a:fontRef idx="minor"/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112" name="텍스트 개체 틀 111"/>
          <p:cNvSpPr txBox="1">
            <a:spLocks noGrp="1"/>
          </p:cNvSpPr>
          <p:nvPr>
            <p:ph type="title" idx="4294967295"/>
          </p:nvPr>
        </p:nvSpPr>
        <p:spPr>
          <a:xfrm>
            <a:off x="1135380" y="252307"/>
            <a:ext cx="2748280" cy="11446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굴림" charset="0"/>
                <a:ea typeface="굴림" charset="0"/>
              </a:rPr>
              <a:t> </a:t>
            </a:r>
            <a:r>
              <a:rPr lang="en-US" altLang="ko-K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charset="0"/>
                <a:ea typeface="돋움체" charset="0"/>
              </a:rPr>
              <a:t>Index</a:t>
            </a:r>
            <a:r>
              <a:rPr lang="en-US" altLang="ko-KR" sz="3600" b="1" cap="none" dirty="0" smtClean="0">
                <a:solidFill>
                  <a:schemeClr val="bg2">
                    <a:lumMod val="75000"/>
                    <a:lumOff val="0"/>
                  </a:schemeClr>
                </a:solidFill>
                <a:latin typeface="돋움체" charset="0"/>
                <a:ea typeface="돋움체" charset="0"/>
              </a:rPr>
              <a:t> </a:t>
            </a:r>
            <a:endParaRPr lang="ko-KR" altLang="en-US" sz="3600" b="1" cap="none" dirty="0" smtClean="0">
              <a:solidFill>
                <a:schemeClr val="bg2">
                  <a:lumMod val="75000"/>
                  <a:lumOff val="0"/>
                </a:schemeClr>
              </a:solidFill>
              <a:latin typeface="돋움체" charset="0"/>
              <a:ea typeface="돋움체" charset="0"/>
            </a:endParaRPr>
          </a:p>
        </p:txBody>
      </p:sp>
      <p:sp>
        <p:nvSpPr>
          <p:cNvPr id="3" name="Mobile Devices"/>
          <p:cNvSpPr>
            <a:spLocks noChangeAspect="1" noEditPoints="1"/>
          </p:cNvSpPr>
          <p:nvPr/>
        </p:nvSpPr>
        <p:spPr bwMode="auto">
          <a:xfrm>
            <a:off x="5076057" y="1797897"/>
            <a:ext cx="2673985" cy="3495887"/>
          </a:xfrm>
          <a:custGeom>
            <a:avLst/>
            <a:gdLst>
              <a:gd name="T0" fmla="*/ 0 w 666"/>
              <a:gd name="T1" fmla="*/ 53 h 653"/>
              <a:gd name="T2" fmla="*/ 53 w 666"/>
              <a:gd name="T3" fmla="*/ 613 h 653"/>
              <a:gd name="T4" fmla="*/ 333 w 666"/>
              <a:gd name="T5" fmla="*/ 586 h 653"/>
              <a:gd name="T6" fmla="*/ 26 w 666"/>
              <a:gd name="T7" fmla="*/ 560 h 653"/>
              <a:gd name="T8" fmla="*/ 53 w 666"/>
              <a:gd name="T9" fmla="*/ 26 h 653"/>
              <a:gd name="T10" fmla="*/ 453 w 666"/>
              <a:gd name="T11" fmla="*/ 53 h 653"/>
              <a:gd name="T12" fmla="*/ 480 w 666"/>
              <a:gd name="T13" fmla="*/ 173 h 653"/>
              <a:gd name="T14" fmla="*/ 426 w 666"/>
              <a:gd name="T15" fmla="*/ 0 h 653"/>
              <a:gd name="T16" fmla="*/ 66 w 666"/>
              <a:gd name="T17" fmla="*/ 53 h 653"/>
              <a:gd name="T18" fmla="*/ 53 w 666"/>
              <a:gd name="T19" fmla="*/ 506 h 653"/>
              <a:gd name="T20" fmla="*/ 333 w 666"/>
              <a:gd name="T21" fmla="*/ 520 h 653"/>
              <a:gd name="T22" fmla="*/ 80 w 666"/>
              <a:gd name="T23" fmla="*/ 493 h 653"/>
              <a:gd name="T24" fmla="*/ 400 w 666"/>
              <a:gd name="T25" fmla="*/ 80 h 653"/>
              <a:gd name="T26" fmla="*/ 426 w 666"/>
              <a:gd name="T27" fmla="*/ 173 h 653"/>
              <a:gd name="T28" fmla="*/ 413 w 666"/>
              <a:gd name="T29" fmla="*/ 53 h 653"/>
              <a:gd name="T30" fmla="*/ 386 w 666"/>
              <a:gd name="T31" fmla="*/ 186 h 653"/>
              <a:gd name="T32" fmla="*/ 346 w 666"/>
              <a:gd name="T33" fmla="*/ 613 h 653"/>
              <a:gd name="T34" fmla="*/ 626 w 666"/>
              <a:gd name="T35" fmla="*/ 653 h 653"/>
              <a:gd name="T36" fmla="*/ 666 w 666"/>
              <a:gd name="T37" fmla="*/ 226 h 653"/>
              <a:gd name="T38" fmla="*/ 386 w 666"/>
              <a:gd name="T39" fmla="*/ 186 h 653"/>
              <a:gd name="T40" fmla="*/ 626 w 666"/>
              <a:gd name="T41" fmla="*/ 213 h 653"/>
              <a:gd name="T42" fmla="*/ 640 w 666"/>
              <a:gd name="T43" fmla="*/ 613 h 653"/>
              <a:gd name="T44" fmla="*/ 386 w 666"/>
              <a:gd name="T45" fmla="*/ 626 h 653"/>
              <a:gd name="T46" fmla="*/ 373 w 666"/>
              <a:gd name="T47" fmla="*/ 226 h 653"/>
              <a:gd name="T48" fmla="*/ 413 w 666"/>
              <a:gd name="T49" fmla="*/ 240 h 653"/>
              <a:gd name="T50" fmla="*/ 400 w 666"/>
              <a:gd name="T51" fmla="*/ 546 h 653"/>
              <a:gd name="T52" fmla="*/ 600 w 666"/>
              <a:gd name="T53" fmla="*/ 560 h 653"/>
              <a:gd name="T54" fmla="*/ 613 w 666"/>
              <a:gd name="T55" fmla="*/ 253 h 653"/>
              <a:gd name="T56" fmla="*/ 413 w 666"/>
              <a:gd name="T57" fmla="*/ 240 h 653"/>
              <a:gd name="T58" fmla="*/ 586 w 666"/>
              <a:gd name="T59" fmla="*/ 266 h 653"/>
              <a:gd name="T60" fmla="*/ 426 w 666"/>
              <a:gd name="T61" fmla="*/ 533 h 653"/>
              <a:gd name="T62" fmla="*/ 240 w 666"/>
              <a:gd name="T63" fmla="*/ 533 h 653"/>
              <a:gd name="T64" fmla="*/ 240 w 666"/>
              <a:gd name="T65" fmla="*/ 573 h 653"/>
              <a:gd name="T66" fmla="*/ 240 w 666"/>
              <a:gd name="T67" fmla="*/ 533 h 653"/>
              <a:gd name="T68" fmla="*/ 486 w 666"/>
              <a:gd name="T69" fmla="*/ 593 h 653"/>
              <a:gd name="T70" fmla="*/ 526 w 666"/>
              <a:gd name="T71" fmla="*/ 59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653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lnTo>
                  <a:pt x="0" y="560"/>
                </a:lnTo>
                <a:cubicBezTo>
                  <a:pt x="0" y="589"/>
                  <a:pt x="24" y="613"/>
                  <a:pt x="53" y="613"/>
                </a:cubicBezTo>
                <a:lnTo>
                  <a:pt x="333" y="613"/>
                </a:lnTo>
                <a:lnTo>
                  <a:pt x="333" y="586"/>
                </a:lnTo>
                <a:lnTo>
                  <a:pt x="53" y="586"/>
                </a:lnTo>
                <a:cubicBezTo>
                  <a:pt x="38" y="586"/>
                  <a:pt x="26" y="575"/>
                  <a:pt x="26" y="560"/>
                </a:cubicBezTo>
                <a:lnTo>
                  <a:pt x="26" y="53"/>
                </a:lnTo>
                <a:cubicBezTo>
                  <a:pt x="26" y="38"/>
                  <a:pt x="38" y="26"/>
                  <a:pt x="53" y="26"/>
                </a:cubicBezTo>
                <a:lnTo>
                  <a:pt x="426" y="26"/>
                </a:lnTo>
                <a:cubicBezTo>
                  <a:pt x="441" y="26"/>
                  <a:pt x="453" y="38"/>
                  <a:pt x="453" y="53"/>
                </a:cubicBezTo>
                <a:lnTo>
                  <a:pt x="453" y="173"/>
                </a:lnTo>
                <a:lnTo>
                  <a:pt x="480" y="173"/>
                </a:lnTo>
                <a:lnTo>
                  <a:pt x="480" y="53"/>
                </a:lnTo>
                <a:cubicBezTo>
                  <a:pt x="480" y="24"/>
                  <a:pt x="456" y="0"/>
                  <a:pt x="426" y="0"/>
                </a:cubicBezTo>
                <a:lnTo>
                  <a:pt x="53" y="0"/>
                </a:lnTo>
                <a:close/>
                <a:moveTo>
                  <a:pt x="66" y="53"/>
                </a:moveTo>
                <a:cubicBezTo>
                  <a:pt x="59" y="53"/>
                  <a:pt x="53" y="59"/>
                  <a:pt x="53" y="66"/>
                </a:cubicBezTo>
                <a:lnTo>
                  <a:pt x="53" y="506"/>
                </a:lnTo>
                <a:cubicBezTo>
                  <a:pt x="53" y="514"/>
                  <a:pt x="59" y="520"/>
                  <a:pt x="66" y="520"/>
                </a:cubicBezTo>
                <a:lnTo>
                  <a:pt x="333" y="520"/>
                </a:lnTo>
                <a:lnTo>
                  <a:pt x="333" y="493"/>
                </a:lnTo>
                <a:lnTo>
                  <a:pt x="80" y="493"/>
                </a:lnTo>
                <a:lnTo>
                  <a:pt x="80" y="80"/>
                </a:lnTo>
                <a:lnTo>
                  <a:pt x="400" y="80"/>
                </a:lnTo>
                <a:lnTo>
                  <a:pt x="400" y="173"/>
                </a:lnTo>
                <a:lnTo>
                  <a:pt x="426" y="173"/>
                </a:lnTo>
                <a:lnTo>
                  <a:pt x="426" y="66"/>
                </a:lnTo>
                <a:cubicBezTo>
                  <a:pt x="426" y="59"/>
                  <a:pt x="421" y="53"/>
                  <a:pt x="413" y="53"/>
                </a:cubicBezTo>
                <a:lnTo>
                  <a:pt x="66" y="53"/>
                </a:lnTo>
                <a:close/>
                <a:moveTo>
                  <a:pt x="386" y="186"/>
                </a:moveTo>
                <a:cubicBezTo>
                  <a:pt x="365" y="186"/>
                  <a:pt x="346" y="205"/>
                  <a:pt x="346" y="226"/>
                </a:cubicBezTo>
                <a:lnTo>
                  <a:pt x="346" y="613"/>
                </a:lnTo>
                <a:cubicBezTo>
                  <a:pt x="346" y="635"/>
                  <a:pt x="365" y="653"/>
                  <a:pt x="386" y="653"/>
                </a:cubicBezTo>
                <a:lnTo>
                  <a:pt x="626" y="653"/>
                </a:lnTo>
                <a:cubicBezTo>
                  <a:pt x="648" y="653"/>
                  <a:pt x="666" y="635"/>
                  <a:pt x="666" y="613"/>
                </a:cubicBezTo>
                <a:lnTo>
                  <a:pt x="666" y="226"/>
                </a:lnTo>
                <a:cubicBezTo>
                  <a:pt x="666" y="205"/>
                  <a:pt x="648" y="186"/>
                  <a:pt x="626" y="186"/>
                </a:cubicBezTo>
                <a:lnTo>
                  <a:pt x="386" y="186"/>
                </a:lnTo>
                <a:close/>
                <a:moveTo>
                  <a:pt x="386" y="213"/>
                </a:moveTo>
                <a:lnTo>
                  <a:pt x="626" y="213"/>
                </a:lnTo>
                <a:cubicBezTo>
                  <a:pt x="634" y="213"/>
                  <a:pt x="640" y="219"/>
                  <a:pt x="640" y="226"/>
                </a:cubicBezTo>
                <a:lnTo>
                  <a:pt x="640" y="613"/>
                </a:lnTo>
                <a:cubicBezTo>
                  <a:pt x="640" y="621"/>
                  <a:pt x="634" y="626"/>
                  <a:pt x="626" y="626"/>
                </a:cubicBezTo>
                <a:lnTo>
                  <a:pt x="386" y="626"/>
                </a:lnTo>
                <a:cubicBezTo>
                  <a:pt x="379" y="626"/>
                  <a:pt x="373" y="621"/>
                  <a:pt x="373" y="613"/>
                </a:cubicBezTo>
                <a:lnTo>
                  <a:pt x="373" y="226"/>
                </a:lnTo>
                <a:cubicBezTo>
                  <a:pt x="373" y="219"/>
                  <a:pt x="379" y="213"/>
                  <a:pt x="386" y="213"/>
                </a:cubicBezTo>
                <a:close/>
                <a:moveTo>
                  <a:pt x="413" y="240"/>
                </a:moveTo>
                <a:cubicBezTo>
                  <a:pt x="406" y="240"/>
                  <a:pt x="400" y="246"/>
                  <a:pt x="400" y="253"/>
                </a:cubicBezTo>
                <a:lnTo>
                  <a:pt x="400" y="546"/>
                </a:lnTo>
                <a:cubicBezTo>
                  <a:pt x="400" y="554"/>
                  <a:pt x="406" y="560"/>
                  <a:pt x="413" y="560"/>
                </a:cubicBezTo>
                <a:lnTo>
                  <a:pt x="600" y="560"/>
                </a:lnTo>
                <a:cubicBezTo>
                  <a:pt x="607" y="560"/>
                  <a:pt x="613" y="554"/>
                  <a:pt x="613" y="546"/>
                </a:cubicBezTo>
                <a:lnTo>
                  <a:pt x="613" y="253"/>
                </a:lnTo>
                <a:cubicBezTo>
                  <a:pt x="613" y="246"/>
                  <a:pt x="607" y="240"/>
                  <a:pt x="600" y="240"/>
                </a:cubicBezTo>
                <a:lnTo>
                  <a:pt x="413" y="240"/>
                </a:lnTo>
                <a:close/>
                <a:moveTo>
                  <a:pt x="426" y="266"/>
                </a:moveTo>
                <a:lnTo>
                  <a:pt x="586" y="266"/>
                </a:lnTo>
                <a:lnTo>
                  <a:pt x="586" y="533"/>
                </a:lnTo>
                <a:lnTo>
                  <a:pt x="426" y="533"/>
                </a:lnTo>
                <a:lnTo>
                  <a:pt x="426" y="266"/>
                </a:lnTo>
                <a:close/>
                <a:moveTo>
                  <a:pt x="240" y="533"/>
                </a:moveTo>
                <a:cubicBezTo>
                  <a:pt x="229" y="533"/>
                  <a:pt x="220" y="542"/>
                  <a:pt x="220" y="553"/>
                </a:cubicBezTo>
                <a:cubicBezTo>
                  <a:pt x="220" y="564"/>
                  <a:pt x="229" y="573"/>
                  <a:pt x="240" y="573"/>
                </a:cubicBezTo>
                <a:cubicBezTo>
                  <a:pt x="251" y="573"/>
                  <a:pt x="260" y="564"/>
                  <a:pt x="260" y="553"/>
                </a:cubicBezTo>
                <a:cubicBezTo>
                  <a:pt x="260" y="542"/>
                  <a:pt x="251" y="533"/>
                  <a:pt x="240" y="533"/>
                </a:cubicBezTo>
                <a:close/>
                <a:moveTo>
                  <a:pt x="506" y="573"/>
                </a:moveTo>
                <a:cubicBezTo>
                  <a:pt x="495" y="573"/>
                  <a:pt x="486" y="582"/>
                  <a:pt x="486" y="593"/>
                </a:cubicBezTo>
                <a:cubicBezTo>
                  <a:pt x="486" y="604"/>
                  <a:pt x="495" y="613"/>
                  <a:pt x="506" y="613"/>
                </a:cubicBezTo>
                <a:cubicBezTo>
                  <a:pt x="518" y="613"/>
                  <a:pt x="526" y="604"/>
                  <a:pt x="526" y="593"/>
                </a:cubicBezTo>
                <a:cubicBezTo>
                  <a:pt x="526" y="582"/>
                  <a:pt x="518" y="573"/>
                  <a:pt x="506" y="573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텍스트 개체 틀 120"/>
          <p:cNvSpPr txBox="1">
            <a:spLocks noGrp="1"/>
          </p:cNvSpPr>
          <p:nvPr>
            <p:ph type="title"/>
          </p:nvPr>
        </p:nvSpPr>
        <p:spPr>
          <a:xfrm>
            <a:off x="1143001" y="426721"/>
            <a:ext cx="7620635" cy="11438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06 - 문제점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122" name="텍스트 개체 틀 121"/>
          <p:cNvSpPr txBox="1">
            <a:spLocks noGrp="1"/>
          </p:cNvSpPr>
          <p:nvPr>
            <p:ph type="body" idx="1"/>
          </p:nvPr>
        </p:nvSpPr>
        <p:spPr>
          <a:xfrm>
            <a:off x="778511" y="1632374"/>
            <a:ext cx="7588885" cy="46346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1. 파일 경로의 문제</a:t>
            </a:r>
            <a:endParaRPr lang="ko-KR" altLang="en-US" sz="2000" b="1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각자의 디스크에있는 따로 저장되어있는 jsp파일을 취합하면서 경로가 다른 부분들을 각자 자신의 경로에 맞게끔 수정해야함.</a:t>
            </a:r>
            <a:endParaRPr lang="ko-KR" altLang="en-US" sz="15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Ex)</a:t>
            </a:r>
            <a:endParaRPr lang="ko-KR" altLang="en-US" sz="15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"E:/jspstudy/.metadata/.plugins/org.eclipse.wst.server.core/tmp0/wtpwebapps/myweb/room/upload"</a:t>
            </a:r>
            <a:endParaRPr lang="ko-KR" altLang="en-US" sz="15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→"C:/jspstudy/.metadata/.plugins/org.eclipse.wst.server.core/tmp0/wtpwebapps/myweb/room/upload"</a:t>
            </a:r>
            <a:endParaRPr lang="ko-KR" altLang="en-US" sz="15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텍스트 개체 틀 120"/>
          <p:cNvSpPr txBox="1">
            <a:spLocks noGrp="1"/>
          </p:cNvSpPr>
          <p:nvPr>
            <p:ph type="title"/>
          </p:nvPr>
        </p:nvSpPr>
        <p:spPr>
          <a:xfrm>
            <a:off x="1143001" y="426721"/>
            <a:ext cx="7620635" cy="11438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06 - 문제점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122" name="텍스트 개체 틀 121"/>
          <p:cNvSpPr txBox="1">
            <a:spLocks noGrp="1"/>
          </p:cNvSpPr>
          <p:nvPr>
            <p:ph type="body" idx="1"/>
          </p:nvPr>
        </p:nvSpPr>
        <p:spPr>
          <a:xfrm>
            <a:off x="1041400" y="1434253"/>
            <a:ext cx="6863080" cy="4023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500" b="1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2. DB</a:t>
            </a:r>
            <a:endParaRPr lang="ko-KR" altLang="en-US" sz="1500" b="1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프로젝트 초반 DB설계 미흡으로 인해 프로젝트 진행도중 DB컬럼이 추가/삭제 되면서 DB를 설계를 자주 변경하였다.</a:t>
            </a:r>
            <a:endParaRPr lang="ko-KR" altLang="en-US" sz="15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500" b="1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해결방안</a:t>
            </a:r>
            <a:endParaRPr lang="ko-KR" altLang="en-US" sz="1500" b="1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초반에 구체적인 DB를 설계하여 프로젝트 도중 바꾸는 일이 없도록 해야한다.</a:t>
            </a:r>
            <a:endParaRPr lang="ko-KR" altLang="en-US" sz="15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텍스트 개체 틀 120"/>
          <p:cNvSpPr txBox="1">
            <a:spLocks noGrp="1"/>
          </p:cNvSpPr>
          <p:nvPr>
            <p:ph type="title"/>
          </p:nvPr>
        </p:nvSpPr>
        <p:spPr>
          <a:xfrm>
            <a:off x="1143001" y="426721"/>
            <a:ext cx="7620635" cy="11438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06 - 문제점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122" name="텍스트 개체 틀 121"/>
          <p:cNvSpPr txBox="1">
            <a:spLocks noGrp="1"/>
          </p:cNvSpPr>
          <p:nvPr>
            <p:ph type="body" idx="1"/>
          </p:nvPr>
        </p:nvSpPr>
        <p:spPr>
          <a:xfrm>
            <a:off x="791846" y="1685714"/>
            <a:ext cx="7588885" cy="46346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3. CSS적용문제</a:t>
            </a:r>
            <a:endParaRPr lang="ko-KR" altLang="en-US" sz="1600" b="1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→CSS의 기능 이해는 가능하나 적용시키는 것에 있어 어려움을 느낌</a:t>
            </a:r>
            <a:endParaRPr lang="ko-KR" altLang="en-US" sz="16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해결방안</a:t>
            </a:r>
            <a:endParaRPr lang="ko-KR" altLang="en-US" sz="1600" b="1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→css를 최소화하여 페이지 내에서 서로 겹치지않도록 하였다.</a:t>
            </a:r>
            <a:endParaRPr lang="ko-KR" altLang="en-US" sz="16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텍스트 개체 틀 120"/>
          <p:cNvSpPr txBox="1">
            <a:spLocks noGrp="1"/>
          </p:cNvSpPr>
          <p:nvPr>
            <p:ph type="title"/>
          </p:nvPr>
        </p:nvSpPr>
        <p:spPr>
          <a:xfrm>
            <a:off x="1143001" y="426721"/>
            <a:ext cx="7620635" cy="11438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06 - 문제점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122" name="텍스트 개체 틀 121"/>
          <p:cNvSpPr txBox="1">
            <a:spLocks noGrp="1"/>
          </p:cNvSpPr>
          <p:nvPr>
            <p:ph type="body" idx="1"/>
          </p:nvPr>
        </p:nvSpPr>
        <p:spPr>
          <a:xfrm>
            <a:off x="805181" y="1667934"/>
            <a:ext cx="7588885" cy="46346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4.Git hub</a:t>
            </a:r>
            <a:endParaRPr lang="ko-KR" altLang="en-US" sz="1600" b="1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프로젝트 중간에 git hub를 사용하려고하였으나 업로드의 문제점과 팀원들의 이해도 필요하기 때문에 포기하게되었다.</a:t>
            </a:r>
            <a:endParaRPr lang="ko-KR" altLang="en-US" sz="16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해결방안</a:t>
            </a:r>
            <a:endParaRPr lang="ko-KR" altLang="en-US" sz="1600" b="1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Git hub의 정확한 사용법을 팀원 모두가 숙지하여야 할 필요가 있다.</a:t>
            </a:r>
            <a:endParaRPr lang="ko-KR" altLang="en-US" sz="16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텍스트 개체 틀 120"/>
          <p:cNvSpPr txBox="1">
            <a:spLocks noGrp="1"/>
          </p:cNvSpPr>
          <p:nvPr>
            <p:ph type="title"/>
          </p:nvPr>
        </p:nvSpPr>
        <p:spPr>
          <a:xfrm>
            <a:off x="1143001" y="426721"/>
            <a:ext cx="7620635" cy="11438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06 - 문제점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122" name="텍스트 개체 틀 121"/>
          <p:cNvSpPr txBox="1">
            <a:spLocks noGrp="1"/>
          </p:cNvSpPr>
          <p:nvPr>
            <p:ph type="body" idx="1"/>
          </p:nvPr>
        </p:nvSpPr>
        <p:spPr>
          <a:xfrm>
            <a:off x="778511" y="1632374"/>
            <a:ext cx="7588885" cy="46346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5. 페이지 수정/삭제</a:t>
            </a:r>
            <a:endParaRPr lang="ko-KR" altLang="en-US" sz="1600" b="1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→팀원과 중복작업하는 페이지 수정/삭제를 논의 없이 진행한 경우 사용하던 코드의 누락으로 인해 다른 기능이 수행되지 않는 부분이 있었다.</a:t>
            </a:r>
            <a:endParaRPr lang="ko-KR" altLang="en-US" sz="16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해결방안</a:t>
            </a:r>
            <a:endParaRPr lang="ko-KR" altLang="en-US" sz="1600" b="1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중복 작업하는 페이지의 경우 추가/제거 할 사항이 있으면 팀원과 미리 상의하여 위와 같은 일을 방지하도록 하여야 한다.</a:t>
            </a:r>
            <a:endParaRPr lang="ko-KR" altLang="en-US" sz="16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11"/>
          <p:cNvSpPr txBox="1">
            <a:spLocks noGrp="1"/>
          </p:cNvSpPr>
          <p:nvPr>
            <p:ph type="title" idx="4294967295"/>
          </p:nvPr>
        </p:nvSpPr>
        <p:spPr>
          <a:xfrm>
            <a:off x="2411731" y="2756747"/>
            <a:ext cx="4896485" cy="12479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cap="none" dirty="0" smtClean="0">
                <a:solidFill>
                  <a:srgbClr val="212121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charset="0"/>
                <a:ea typeface="돋움체" charset="0"/>
              </a:rPr>
              <a:t>감사합니다</a:t>
            </a:r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charset="0"/>
                <a:ea typeface="돋움체" charset="0"/>
              </a:rPr>
              <a:t>.</a:t>
            </a:r>
            <a:endParaRPr lang="ko-KR" altLang="en-US" sz="5400" b="1" cap="none" dirty="0" smtClean="0">
              <a:solidFill>
                <a:schemeClr val="bg2">
                  <a:lumMod val="75000"/>
                  <a:lumOff val="0"/>
                </a:schemeClr>
              </a:solidFill>
              <a:latin typeface="돋움체" charset="0"/>
              <a:ea typeface="돋움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00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endar"/>
          <p:cNvSpPr>
            <a:spLocks noChangeAspect="1" noEditPoints="1"/>
          </p:cNvSpPr>
          <p:nvPr/>
        </p:nvSpPr>
        <p:spPr bwMode="auto">
          <a:xfrm>
            <a:off x="5436236" y="1796627"/>
            <a:ext cx="2817495" cy="3756660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280161" y="487681"/>
            <a:ext cx="7620635" cy="11438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01 – </a:t>
            </a:r>
            <a:r>
              <a:rPr lang="ko-KR" altLang="en-US" dirty="0" smtClean="0">
                <a:latin typeface="Arial" charset="0"/>
                <a:ea typeface="Arial" charset="0"/>
              </a:rPr>
              <a:t>팀 및 프로젝트 소개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73430" y="2499360"/>
            <a:ext cx="7620635" cy="36338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팀장 : 이은석</a:t>
            </a:r>
            <a:endParaRPr lang="ko-KR" altLang="en-US" sz="20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팀원 : 한다예 , 안병민, 박해민</a:t>
            </a:r>
            <a:endParaRPr lang="ko-KR" altLang="en-US" sz="20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  <a:p>
            <a:pPr marL="0" indent="0" algn="l" defTabSz="914400" eaLnBrk="0" fontAlgn="auto" latinLnBrk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616161"/>
                </a:solidFill>
                <a:latin typeface="HY엽서M" pitchFamily="18" charset="-127"/>
                <a:ea typeface="HY엽서M" pitchFamily="18" charset="-127"/>
              </a:rPr>
              <a:t>주제 : 모임주제에 따른 시간제 공간 대관 예약 사이트 개발</a:t>
            </a:r>
            <a:endParaRPr lang="ko-KR" altLang="en-US" sz="2000" b="0" cap="none" dirty="0" smtClean="0">
              <a:solidFill>
                <a:srgbClr val="616161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mpass"/>
          <p:cNvSpPr>
            <a:spLocks noChangeAspect="1" noEditPoints="1"/>
          </p:cNvSpPr>
          <p:nvPr/>
        </p:nvSpPr>
        <p:spPr bwMode="auto">
          <a:xfrm>
            <a:off x="1018540" y="1796627"/>
            <a:ext cx="2602230" cy="3469640"/>
          </a:xfrm>
          <a:custGeom>
            <a:avLst/>
            <a:gdLst>
              <a:gd name="T0" fmla="*/ 331 w 667"/>
              <a:gd name="T1" fmla="*/ 0 h 667"/>
              <a:gd name="T2" fmla="*/ 1 w 667"/>
              <a:gd name="T3" fmla="*/ 330 h 667"/>
              <a:gd name="T4" fmla="*/ 1 w 667"/>
              <a:gd name="T5" fmla="*/ 336 h 667"/>
              <a:gd name="T6" fmla="*/ 331 w 667"/>
              <a:gd name="T7" fmla="*/ 666 h 667"/>
              <a:gd name="T8" fmla="*/ 336 w 667"/>
              <a:gd name="T9" fmla="*/ 666 h 667"/>
              <a:gd name="T10" fmla="*/ 667 w 667"/>
              <a:gd name="T11" fmla="*/ 336 h 667"/>
              <a:gd name="T12" fmla="*/ 667 w 667"/>
              <a:gd name="T13" fmla="*/ 331 h 667"/>
              <a:gd name="T14" fmla="*/ 336 w 667"/>
              <a:gd name="T15" fmla="*/ 0 h 667"/>
              <a:gd name="T16" fmla="*/ 331 w 667"/>
              <a:gd name="T17" fmla="*/ 0 h 667"/>
              <a:gd name="T18" fmla="*/ 320 w 667"/>
              <a:gd name="T19" fmla="*/ 27 h 667"/>
              <a:gd name="T20" fmla="*/ 320 w 667"/>
              <a:gd name="T21" fmla="*/ 40 h 667"/>
              <a:gd name="T22" fmla="*/ 347 w 667"/>
              <a:gd name="T23" fmla="*/ 40 h 667"/>
              <a:gd name="T24" fmla="*/ 347 w 667"/>
              <a:gd name="T25" fmla="*/ 27 h 667"/>
              <a:gd name="T26" fmla="*/ 640 w 667"/>
              <a:gd name="T27" fmla="*/ 320 h 667"/>
              <a:gd name="T28" fmla="*/ 627 w 667"/>
              <a:gd name="T29" fmla="*/ 320 h 667"/>
              <a:gd name="T30" fmla="*/ 627 w 667"/>
              <a:gd name="T31" fmla="*/ 346 h 667"/>
              <a:gd name="T32" fmla="*/ 640 w 667"/>
              <a:gd name="T33" fmla="*/ 346 h 667"/>
              <a:gd name="T34" fmla="*/ 347 w 667"/>
              <a:gd name="T35" fmla="*/ 639 h 667"/>
              <a:gd name="T36" fmla="*/ 347 w 667"/>
              <a:gd name="T37" fmla="*/ 626 h 667"/>
              <a:gd name="T38" fmla="*/ 334 w 667"/>
              <a:gd name="T39" fmla="*/ 613 h 667"/>
              <a:gd name="T40" fmla="*/ 320 w 667"/>
              <a:gd name="T41" fmla="*/ 626 h 667"/>
              <a:gd name="T42" fmla="*/ 320 w 667"/>
              <a:gd name="T43" fmla="*/ 639 h 667"/>
              <a:gd name="T44" fmla="*/ 27 w 667"/>
              <a:gd name="T45" fmla="*/ 346 h 667"/>
              <a:gd name="T46" fmla="*/ 40 w 667"/>
              <a:gd name="T47" fmla="*/ 346 h 667"/>
              <a:gd name="T48" fmla="*/ 40 w 667"/>
              <a:gd name="T49" fmla="*/ 320 h 667"/>
              <a:gd name="T50" fmla="*/ 27 w 667"/>
              <a:gd name="T51" fmla="*/ 320 h 667"/>
              <a:gd name="T52" fmla="*/ 320 w 667"/>
              <a:gd name="T53" fmla="*/ 27 h 667"/>
              <a:gd name="T54" fmla="*/ 501 w 667"/>
              <a:gd name="T55" fmla="*/ 152 h 667"/>
              <a:gd name="T56" fmla="*/ 495 w 667"/>
              <a:gd name="T57" fmla="*/ 155 h 667"/>
              <a:gd name="T58" fmla="*/ 293 w 667"/>
              <a:gd name="T59" fmla="*/ 289 h 667"/>
              <a:gd name="T60" fmla="*/ 290 w 667"/>
              <a:gd name="T61" fmla="*/ 292 h 667"/>
              <a:gd name="T62" fmla="*/ 155 w 667"/>
              <a:gd name="T63" fmla="*/ 494 h 667"/>
              <a:gd name="T64" fmla="*/ 173 w 667"/>
              <a:gd name="T65" fmla="*/ 512 h 667"/>
              <a:gd name="T66" fmla="*/ 375 w 667"/>
              <a:gd name="T67" fmla="*/ 377 h 667"/>
              <a:gd name="T68" fmla="*/ 378 w 667"/>
              <a:gd name="T69" fmla="*/ 374 h 667"/>
              <a:gd name="T70" fmla="*/ 512 w 667"/>
              <a:gd name="T71" fmla="*/ 172 h 667"/>
              <a:gd name="T72" fmla="*/ 501 w 667"/>
              <a:gd name="T73" fmla="*/ 152 h 667"/>
              <a:gd name="T74" fmla="*/ 309 w 667"/>
              <a:gd name="T75" fmla="*/ 308 h 667"/>
              <a:gd name="T76" fmla="*/ 359 w 667"/>
              <a:gd name="T77" fmla="*/ 358 h 667"/>
              <a:gd name="T78" fmla="*/ 211 w 667"/>
              <a:gd name="T79" fmla="*/ 456 h 667"/>
              <a:gd name="T80" fmla="*/ 309 w 667"/>
              <a:gd name="T81" fmla="*/ 30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67">
                <a:moveTo>
                  <a:pt x="331" y="0"/>
                </a:moveTo>
                <a:cubicBezTo>
                  <a:pt x="149" y="1"/>
                  <a:pt x="2" y="149"/>
                  <a:pt x="1" y="330"/>
                </a:cubicBezTo>
                <a:cubicBezTo>
                  <a:pt x="0" y="332"/>
                  <a:pt x="0" y="334"/>
                  <a:pt x="1" y="336"/>
                </a:cubicBezTo>
                <a:cubicBezTo>
                  <a:pt x="2" y="517"/>
                  <a:pt x="149" y="665"/>
                  <a:pt x="331" y="666"/>
                </a:cubicBezTo>
                <a:cubicBezTo>
                  <a:pt x="333" y="667"/>
                  <a:pt x="335" y="667"/>
                  <a:pt x="336" y="666"/>
                </a:cubicBezTo>
                <a:cubicBezTo>
                  <a:pt x="518" y="665"/>
                  <a:pt x="666" y="518"/>
                  <a:pt x="667" y="336"/>
                </a:cubicBezTo>
                <a:cubicBezTo>
                  <a:pt x="667" y="334"/>
                  <a:pt x="667" y="332"/>
                  <a:pt x="667" y="331"/>
                </a:cubicBezTo>
                <a:cubicBezTo>
                  <a:pt x="666" y="149"/>
                  <a:pt x="518" y="1"/>
                  <a:pt x="336" y="0"/>
                </a:cubicBezTo>
                <a:lnTo>
                  <a:pt x="331" y="0"/>
                </a:lnTo>
                <a:close/>
                <a:moveTo>
                  <a:pt x="320" y="27"/>
                </a:moveTo>
                <a:lnTo>
                  <a:pt x="320" y="40"/>
                </a:lnTo>
                <a:cubicBezTo>
                  <a:pt x="320" y="58"/>
                  <a:pt x="347" y="58"/>
                  <a:pt x="347" y="40"/>
                </a:cubicBezTo>
                <a:lnTo>
                  <a:pt x="347" y="27"/>
                </a:lnTo>
                <a:cubicBezTo>
                  <a:pt x="506" y="34"/>
                  <a:pt x="633" y="161"/>
                  <a:pt x="640" y="320"/>
                </a:cubicBezTo>
                <a:lnTo>
                  <a:pt x="627" y="320"/>
                </a:lnTo>
                <a:cubicBezTo>
                  <a:pt x="609" y="320"/>
                  <a:pt x="609" y="347"/>
                  <a:pt x="627" y="346"/>
                </a:cubicBezTo>
                <a:lnTo>
                  <a:pt x="640" y="346"/>
                </a:lnTo>
                <a:cubicBezTo>
                  <a:pt x="633" y="505"/>
                  <a:pt x="506" y="633"/>
                  <a:pt x="347" y="639"/>
                </a:cubicBezTo>
                <a:lnTo>
                  <a:pt x="347" y="626"/>
                </a:lnTo>
                <a:cubicBezTo>
                  <a:pt x="347" y="619"/>
                  <a:pt x="341" y="613"/>
                  <a:pt x="334" y="613"/>
                </a:cubicBezTo>
                <a:cubicBezTo>
                  <a:pt x="326" y="613"/>
                  <a:pt x="320" y="619"/>
                  <a:pt x="320" y="626"/>
                </a:cubicBezTo>
                <a:lnTo>
                  <a:pt x="320" y="639"/>
                </a:lnTo>
                <a:cubicBezTo>
                  <a:pt x="162" y="633"/>
                  <a:pt x="34" y="505"/>
                  <a:pt x="27" y="346"/>
                </a:cubicBezTo>
                <a:lnTo>
                  <a:pt x="40" y="346"/>
                </a:lnTo>
                <a:cubicBezTo>
                  <a:pt x="59" y="347"/>
                  <a:pt x="59" y="320"/>
                  <a:pt x="40" y="320"/>
                </a:cubicBezTo>
                <a:lnTo>
                  <a:pt x="27" y="320"/>
                </a:lnTo>
                <a:cubicBezTo>
                  <a:pt x="34" y="161"/>
                  <a:pt x="162" y="34"/>
                  <a:pt x="320" y="27"/>
                </a:cubicBezTo>
                <a:close/>
                <a:moveTo>
                  <a:pt x="501" y="152"/>
                </a:moveTo>
                <a:cubicBezTo>
                  <a:pt x="499" y="153"/>
                  <a:pt x="497" y="153"/>
                  <a:pt x="495" y="155"/>
                </a:cubicBezTo>
                <a:lnTo>
                  <a:pt x="293" y="289"/>
                </a:lnTo>
                <a:cubicBezTo>
                  <a:pt x="292" y="290"/>
                  <a:pt x="291" y="291"/>
                  <a:pt x="290" y="292"/>
                </a:cubicBezTo>
                <a:lnTo>
                  <a:pt x="155" y="494"/>
                </a:lnTo>
                <a:cubicBezTo>
                  <a:pt x="148" y="506"/>
                  <a:pt x="161" y="519"/>
                  <a:pt x="173" y="512"/>
                </a:cubicBezTo>
                <a:lnTo>
                  <a:pt x="375" y="377"/>
                </a:lnTo>
                <a:cubicBezTo>
                  <a:pt x="376" y="376"/>
                  <a:pt x="377" y="375"/>
                  <a:pt x="378" y="374"/>
                </a:cubicBezTo>
                <a:lnTo>
                  <a:pt x="512" y="172"/>
                </a:lnTo>
                <a:cubicBezTo>
                  <a:pt x="518" y="163"/>
                  <a:pt x="512" y="152"/>
                  <a:pt x="501" y="152"/>
                </a:cubicBezTo>
                <a:close/>
                <a:moveTo>
                  <a:pt x="309" y="308"/>
                </a:moveTo>
                <a:lnTo>
                  <a:pt x="359" y="358"/>
                </a:lnTo>
                <a:lnTo>
                  <a:pt x="211" y="456"/>
                </a:lnTo>
                <a:lnTo>
                  <a:pt x="309" y="30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4551045" y="2585720"/>
            <a:ext cx="4293870" cy="4080933"/>
          </a:xfrm>
          <a:prstGeom prst="rect">
            <a:avLst/>
          </a:prstGeom>
          <a:noFill/>
        </p:spPr>
      </p:pic>
      <p:sp>
        <p:nvSpPr>
          <p:cNvPr id="28" name="Clueless"/>
          <p:cNvSpPr>
            <a:spLocks noChangeAspect="1" noEditPoints="1"/>
          </p:cNvSpPr>
          <p:nvPr/>
        </p:nvSpPr>
        <p:spPr bwMode="auto">
          <a:xfrm>
            <a:off x="7308216" y="2401994"/>
            <a:ext cx="728345" cy="971127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텍스트 개체 틀 111"/>
          <p:cNvSpPr txBox="1">
            <a:spLocks noGrp="1"/>
          </p:cNvSpPr>
          <p:nvPr>
            <p:ph type="title" idx="4294967295"/>
          </p:nvPr>
        </p:nvSpPr>
        <p:spPr>
          <a:xfrm>
            <a:off x="1043306" y="372534"/>
            <a:ext cx="4805045" cy="7526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212121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charset="0"/>
                <a:ea typeface="돋움체" charset="0"/>
              </a:rPr>
              <a:t>무엇을 하고 싶었나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charset="0"/>
                <a:ea typeface="돋움체" charset="0"/>
              </a:rPr>
              <a:t>??</a:t>
            </a:r>
            <a:r>
              <a:rPr lang="en-US" altLang="ko-KR" sz="2400" b="1" cap="none" dirty="0" smtClean="0">
                <a:solidFill>
                  <a:schemeClr val="bg2">
                    <a:lumMod val="75000"/>
                    <a:lumOff val="0"/>
                  </a:schemeClr>
                </a:solidFill>
                <a:latin typeface="돋움체" charset="0"/>
                <a:ea typeface="돋움체" charset="0"/>
              </a:rPr>
              <a:t> </a:t>
            </a:r>
            <a:endParaRPr lang="ko-KR" altLang="en-US" sz="2400" b="1" cap="none" dirty="0" smtClean="0">
              <a:solidFill>
                <a:schemeClr val="bg2">
                  <a:lumMod val="75000"/>
                  <a:lumOff val="0"/>
                </a:schemeClr>
              </a:solidFill>
              <a:latin typeface="돋움체" charset="0"/>
              <a:ea typeface="돋움체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55875" y="2887981"/>
            <a:ext cx="2160270" cy="5410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15920" y="2948941"/>
            <a:ext cx="1944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java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122" descr="C:/Users/lee/AppData/Roaming/PolarisOffice/ETemp/6288_5537776/fImage46588769741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291591" y="2490894"/>
            <a:ext cx="6331585" cy="385318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4" name="도형 123"/>
          <p:cNvSpPr>
            <a:spLocks/>
          </p:cNvSpPr>
          <p:nvPr/>
        </p:nvSpPr>
        <p:spPr>
          <a:xfrm>
            <a:off x="3437891" y="3345181"/>
            <a:ext cx="532765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1" name="텍스트 개체 틀 120"/>
          <p:cNvSpPr txBox="1">
            <a:spLocks noGrp="1"/>
          </p:cNvSpPr>
          <p:nvPr>
            <p:ph type="title"/>
          </p:nvPr>
        </p:nvSpPr>
        <p:spPr>
          <a:xfrm>
            <a:off x="1143001" y="426721"/>
            <a:ext cx="7620635" cy="11438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212121"/>
                </a:solidFill>
                <a:latin typeface="Arial" charset="0"/>
                <a:ea typeface="Arial" charset="0"/>
              </a:rPr>
              <a:t>02 - 벤치마킹 사이트</a:t>
            </a:r>
            <a:endParaRPr lang="ko-KR" altLang="en-US" sz="3600" b="1" cap="none" dirty="0" smtClean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122" name="텍스트 개체 틀 121"/>
          <p:cNvSpPr txBox="1">
            <a:spLocks noGrp="1"/>
          </p:cNvSpPr>
          <p:nvPr>
            <p:ph type="body"/>
          </p:nvPr>
        </p:nvSpPr>
        <p:spPr>
          <a:xfrm>
            <a:off x="778510" y="1660314"/>
            <a:ext cx="7588250" cy="519853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 latinLnBrk="0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616161"/>
                </a:solidFill>
                <a:latin typeface="Arial" charset="0"/>
                <a:ea typeface="Arial" charset="0"/>
              </a:rPr>
              <a:t>토즈 → http://www.toz.co.kr/index.html</a:t>
            </a:r>
            <a:endParaRPr lang="ko-KR" altLang="en-US" sz="2000" b="0" cap="none" dirty="0" smtClean="0">
              <a:solidFill>
                <a:srgbClr val="61616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ee/AppData/Roaming/PolarisOffice/ETemp/6288_5537776/fImage10439259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76630" y="615527"/>
            <a:ext cx="7510780" cy="5629487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726691" y="3845561"/>
            <a:ext cx="532765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64711" y="3844714"/>
            <a:ext cx="532765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5610226" y="3844714"/>
            <a:ext cx="532765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 txBox="1">
            <a:spLocks noGrp="1"/>
          </p:cNvSpPr>
          <p:nvPr>
            <p:ph type="title"/>
          </p:nvPr>
        </p:nvSpPr>
        <p:spPr>
          <a:xfrm>
            <a:off x="709296" y="483447"/>
            <a:ext cx="4806315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212121"/>
                </a:solidFill>
                <a:latin typeface="굴림" charset="0"/>
                <a:ea typeface="굴림" charset="0"/>
              </a:rPr>
              <a:t> </a:t>
            </a:r>
            <a:r>
              <a:rPr lang="en-US" altLang="ko-KR" sz="2400" b="0" cap="none" dirty="0" smtClean="0">
                <a:ln w="1778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26DECC">
                      <a:alpha val="40035"/>
                    </a:srgbClr>
                  </a:glow>
                  <a:outerShdw blurRad="63500" dir="3600000" algn="tl" rotWithShape="0">
                    <a:srgbClr val="000000">
                      <a:alpha val="69411"/>
                    </a:srgbClr>
                  </a:outerShdw>
                </a:effectLst>
                <a:latin typeface="돋움체" charset="0"/>
                <a:ea typeface="돋움체" charset="0"/>
              </a:rPr>
              <a:t>스케쥴</a:t>
            </a:r>
            <a:endParaRPr lang="ko-KR" altLang="en-US" sz="2400" b="0" cap="none" dirty="0" smtClean="0">
              <a:ln w="17780" cap="flat" cmpd="sng">
                <a:solidFill>
                  <a:srgbClr val="FFFFFF">
                    <a:alpha val="100000"/>
                  </a:srgbClr>
                </a:solidFill>
                <a:prstDash val="solid"/>
              </a:ln>
              <a:solidFill>
                <a:srgbClr val="FFFFFF"/>
              </a:solidFill>
              <a:latin typeface="돋움체" charset="0"/>
              <a:ea typeface="돋움체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405890" y="1860127"/>
          <a:ext cx="6309360" cy="364828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2776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287867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Week</a:t>
                      </a: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2</a:t>
                      </a: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3</a:t>
                      </a: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4</a:t>
                      </a: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5</a:t>
                      </a: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6</a:t>
                      </a: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7</a:t>
                      </a: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바른고딕" charset="0"/>
                          <a:ea typeface="나눔바른고딕" charset="0"/>
                        </a:rPr>
                        <a:t>8</a:t>
                      </a:r>
                      <a:endParaRPr lang="ko-KR" altLang="en-US" sz="1200" b="1" kern="1200" dirty="0" smtClean="0">
                        <a:solidFill>
                          <a:schemeClr val="bg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b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  <a:alpha val="48670"/>
                      </a:schemeClr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기획회의</a:t>
                      </a:r>
                      <a:endParaRPr lang="ko-KR" altLang="en-US" sz="12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자료 수집</a:t>
                      </a:r>
                      <a:endParaRPr lang="ko-KR" altLang="en-US" sz="12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작업</a:t>
                      </a:r>
                      <a:endParaRPr lang="ko-KR" altLang="en-US" sz="12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마무리</a:t>
                      </a:r>
                      <a:endParaRPr lang="ko-KR" altLang="en-US" sz="12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71755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33867" marB="33867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도형 12"/>
          <p:cNvSpPr>
            <a:spLocks/>
          </p:cNvSpPr>
          <p:nvPr/>
        </p:nvSpPr>
        <p:spPr>
          <a:xfrm>
            <a:off x="2527936" y="2267374"/>
            <a:ext cx="325755" cy="245533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1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524125" y="2740660"/>
            <a:ext cx="641350" cy="220133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1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524126" y="3188547"/>
            <a:ext cx="1392555" cy="251460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1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3485516" y="3710094"/>
            <a:ext cx="974725" cy="261620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1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 txBox="1">
            <a:spLocks noGrp="1"/>
          </p:cNvSpPr>
          <p:nvPr>
            <p:ph type="title"/>
          </p:nvPr>
        </p:nvSpPr>
        <p:spPr>
          <a:xfrm>
            <a:off x="709296" y="483447"/>
            <a:ext cx="4806315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212121"/>
                </a:solidFill>
                <a:latin typeface="굴림" charset="0"/>
                <a:ea typeface="굴림" charset="0"/>
              </a:rPr>
              <a:t> </a:t>
            </a:r>
            <a:r>
              <a:rPr lang="en-US" altLang="ko-KR" sz="2400" b="0" cap="none" dirty="0" smtClean="0">
                <a:ln w="1778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26DECC">
                      <a:alpha val="40035"/>
                    </a:srgbClr>
                  </a:glow>
                  <a:outerShdw blurRad="63500" dir="3600000" algn="tl" rotWithShape="0">
                    <a:srgbClr val="000000">
                      <a:alpha val="69411"/>
                    </a:srgbClr>
                  </a:outerShdw>
                </a:effectLst>
                <a:latin typeface="돋움체" charset="0"/>
                <a:ea typeface="돋움체" charset="0"/>
              </a:rPr>
              <a:t>작업분산</a:t>
            </a:r>
            <a:endParaRPr lang="ko-KR" altLang="en-US" sz="2400" b="0" cap="none" dirty="0" smtClean="0">
              <a:ln w="17780" cap="flat" cmpd="sng">
                <a:solidFill>
                  <a:srgbClr val="FFFFFF">
                    <a:alpha val="100000"/>
                  </a:srgbClr>
                </a:solidFill>
                <a:prstDash val="solid"/>
              </a:ln>
              <a:solidFill>
                <a:srgbClr val="FFFFFF"/>
              </a:solidFill>
              <a:latin typeface="돋움체" charset="0"/>
              <a:ea typeface="돋움체" charset="0"/>
            </a:endParaRPr>
          </a:p>
        </p:txBody>
      </p:sp>
      <p:pic>
        <p:nvPicPr>
          <p:cNvPr id="12" name="그림 11" descr="C:/Users/lee/AppData/Roaming/PolarisOffice/ETemp/6288_5537776/fImage68516066334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4086" y="1377527"/>
            <a:ext cx="5487035" cy="42680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459741" y="4196927"/>
            <a:ext cx="2042795" cy="1522307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931670" y="2898140"/>
            <a:ext cx="2359660" cy="739987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3462020" y="3936153"/>
            <a:ext cx="3401060" cy="1791547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4479925" y="1236134"/>
            <a:ext cx="2299970" cy="1660313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6903720" y="2350347"/>
            <a:ext cx="1581785" cy="2096347"/>
          </a:xfrm>
          <a:prstGeom prst="rect">
            <a:avLst/>
          </a:prstGeom>
          <a:noFill/>
        </p:spPr>
      </p:pic>
      <p:sp>
        <p:nvSpPr>
          <p:cNvPr id="11" name="텍스트 개체 틀 111"/>
          <p:cNvSpPr txBox="1">
            <a:spLocks noGrp="1"/>
          </p:cNvSpPr>
          <p:nvPr>
            <p:ph type="title" idx="4294967295"/>
          </p:nvPr>
        </p:nvSpPr>
        <p:spPr>
          <a:xfrm>
            <a:off x="709296" y="483447"/>
            <a:ext cx="4805045" cy="7526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212121"/>
                </a:solidFill>
                <a:latin typeface="굴림" charset="0"/>
                <a:ea typeface="굴림" charset="0"/>
              </a:rPr>
              <a:t> 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돋움체" charset="0"/>
                <a:ea typeface="돋움체" charset="0"/>
              </a:rPr>
              <a:t>IDE? SVN?</a:t>
            </a:r>
            <a:endParaRPr lang="ko-KR" altLang="en-US" sz="2400" b="1" cap="none" dirty="0" smtClean="0">
              <a:solidFill>
                <a:schemeClr val="bg2">
                  <a:lumMod val="75000"/>
                  <a:lumOff val="0"/>
                </a:schemeClr>
              </a:solidFill>
              <a:latin typeface="돋움체" charset="0"/>
              <a:ea typeface="돋움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949</Words>
  <Application>Microsoft Office PowerPoint</Application>
  <PresentationFormat>화면 슬라이드 쇼(4:3)</PresentationFormat>
  <Paragraphs>307</Paragraphs>
  <Slides>25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#Semi Project 1조   모임장소 예약 사이트</vt:lpstr>
      <vt:lpstr> Index </vt:lpstr>
      <vt:lpstr>01 – 팀 및 프로젝트 소개</vt:lpstr>
      <vt:lpstr> 무엇을 하고 싶었나?? </vt:lpstr>
      <vt:lpstr>02 - 벤치마킹 사이트</vt:lpstr>
      <vt:lpstr>슬라이드 6</vt:lpstr>
      <vt:lpstr> 스케쥴</vt:lpstr>
      <vt:lpstr> 작업분산</vt:lpstr>
      <vt:lpstr> IDE? SVN?</vt:lpstr>
      <vt:lpstr> 프로젝트 투입</vt:lpstr>
      <vt:lpstr>03-네이밍 룰 및 테이블 구성 </vt:lpstr>
      <vt:lpstr>member_db - 회원가입 DB Table</vt:lpstr>
      <vt:lpstr>reserve_db- 예약 DB Table</vt:lpstr>
      <vt:lpstr>room_db 방정보 DB Table</vt:lpstr>
      <vt:lpstr>bbs_db 방정보 DB Table</vt:lpstr>
      <vt:lpstr>comment_db 방정보 DB Table</vt:lpstr>
      <vt:lpstr>04 - 사이트 맵</vt:lpstr>
      <vt:lpstr>04 - 사이트 맵</vt:lpstr>
      <vt:lpstr>05- 시연</vt:lpstr>
      <vt:lpstr>06 - 문제점</vt:lpstr>
      <vt:lpstr>06 - 문제점</vt:lpstr>
      <vt:lpstr>06 - 문제점</vt:lpstr>
      <vt:lpstr>06 - 문제점</vt:lpstr>
      <vt:lpstr>06 - 문제점</vt:lpstr>
      <vt:lpstr>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#Semi Project 1조   모임장소 예약 사이트</dc:title>
  <dc:creator>leekangwook</dc:creator>
  <cp:lastModifiedBy>leekangwook</cp:lastModifiedBy>
  <cp:revision>1</cp:revision>
  <dcterms:created xsi:type="dcterms:W3CDTF">2017-02-10T02:54:30Z</dcterms:created>
  <dcterms:modified xsi:type="dcterms:W3CDTF">2017-02-10T02:56:10Z</dcterms:modified>
</cp:coreProperties>
</file>