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1" r:id="rId4"/>
    <p:sldId id="270" r:id="rId5"/>
    <p:sldId id="260" r:id="rId6"/>
    <p:sldId id="262" r:id="rId7"/>
    <p:sldId id="266" r:id="rId8"/>
    <p:sldId id="276" r:id="rId9"/>
    <p:sldId id="267" r:id="rId10"/>
    <p:sldId id="269" r:id="rId11"/>
    <p:sldId id="263" r:id="rId12"/>
    <p:sldId id="268" r:id="rId13"/>
    <p:sldId id="271" r:id="rId14"/>
    <p:sldId id="272" r:id="rId15"/>
    <p:sldId id="273" r:id="rId16"/>
    <p:sldId id="275" r:id="rId17"/>
    <p:sldId id="274" r:id="rId18"/>
    <p:sldId id="258" r:id="rId19"/>
    <p:sldId id="25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0" d="100"/>
          <a:sy n="130" d="100"/>
        </p:scale>
        <p:origin x="54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446C9-DBBB-4781-ACEA-8061ACDB616D}" type="datetimeFigureOut">
              <a:rPr lang="en-US" smtClean="0"/>
              <a:t>27-Jul-17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DC5B77-9CF3-4373-A762-1CEF9F2DE4D0}" type="slidenum">
              <a:rPr lang="en-US" smtClean="0"/>
              <a:t>‹#›</a:t>
            </a:fld>
            <a:endParaRPr lang="en-US"/>
          </a:p>
        </p:txBody>
      </p:sp>
    </p:spTree>
    <p:extLst>
      <p:ext uri="{BB962C8B-B14F-4D97-AF65-F5344CB8AC3E}">
        <p14:creationId xmlns:p14="http://schemas.microsoft.com/office/powerpoint/2010/main" val="217980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DC5B77-9CF3-4373-A762-1CEF9F2DE4D0}" type="slidenum">
              <a:rPr lang="en-US" smtClean="0"/>
              <a:t>2</a:t>
            </a:fld>
            <a:endParaRPr lang="en-US"/>
          </a:p>
        </p:txBody>
      </p:sp>
    </p:spTree>
    <p:extLst>
      <p:ext uri="{BB962C8B-B14F-4D97-AF65-F5344CB8AC3E}">
        <p14:creationId xmlns:p14="http://schemas.microsoft.com/office/powerpoint/2010/main" val="363273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DC5B77-9CF3-4373-A762-1CEF9F2DE4D0}" type="slidenum">
              <a:rPr lang="en-US" smtClean="0"/>
              <a:t>10</a:t>
            </a:fld>
            <a:endParaRPr lang="en-US"/>
          </a:p>
        </p:txBody>
      </p:sp>
    </p:spTree>
    <p:extLst>
      <p:ext uri="{BB962C8B-B14F-4D97-AF65-F5344CB8AC3E}">
        <p14:creationId xmlns:p14="http://schemas.microsoft.com/office/powerpoint/2010/main" val="2460000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DC5B77-9CF3-4373-A762-1CEF9F2DE4D0}" type="slidenum">
              <a:rPr lang="en-US" smtClean="0"/>
              <a:t>13</a:t>
            </a:fld>
            <a:endParaRPr lang="en-US"/>
          </a:p>
        </p:txBody>
      </p:sp>
    </p:spTree>
    <p:extLst>
      <p:ext uri="{BB962C8B-B14F-4D97-AF65-F5344CB8AC3E}">
        <p14:creationId xmlns:p14="http://schemas.microsoft.com/office/powerpoint/2010/main" val="271191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F1319E-6FB9-4674-981B-0371023331C8}" type="slidenum">
              <a:rPr lang="en-US" smtClean="0"/>
              <a:t>19</a:t>
            </a:fld>
            <a:endParaRPr lang="en-US"/>
          </a:p>
        </p:txBody>
      </p:sp>
    </p:spTree>
    <p:extLst>
      <p:ext uri="{BB962C8B-B14F-4D97-AF65-F5344CB8AC3E}">
        <p14:creationId xmlns:p14="http://schemas.microsoft.com/office/powerpoint/2010/main" val="2006003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A64488-6246-41D9-9CD9-F130F957E74F}" type="datetime1">
              <a:rPr lang="en-US" smtClean="0"/>
              <a:t>27-Jul-17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7A1B4-137A-477A-91A2-29B7A5B02536}" type="slidenum">
              <a:rPr lang="en-US" smtClean="0"/>
              <a:t>‹#›</a:t>
            </a:fld>
            <a:endParaRPr lang="en-US"/>
          </a:p>
        </p:txBody>
      </p:sp>
    </p:spTree>
    <p:extLst>
      <p:ext uri="{BB962C8B-B14F-4D97-AF65-F5344CB8AC3E}">
        <p14:creationId xmlns:p14="http://schemas.microsoft.com/office/powerpoint/2010/main" val="217445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F3F3E-4D69-42A9-900A-EDB97C1D7ED8}" type="datetime1">
              <a:rPr lang="en-US" smtClean="0"/>
              <a:t>27-Jul-17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7A1B4-137A-477A-91A2-29B7A5B02536}" type="slidenum">
              <a:rPr lang="en-US" smtClean="0"/>
              <a:t>‹#›</a:t>
            </a:fld>
            <a:endParaRPr lang="en-US"/>
          </a:p>
        </p:txBody>
      </p:sp>
    </p:spTree>
    <p:extLst>
      <p:ext uri="{BB962C8B-B14F-4D97-AF65-F5344CB8AC3E}">
        <p14:creationId xmlns:p14="http://schemas.microsoft.com/office/powerpoint/2010/main" val="19810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4FB8B0-A2E0-47C5-AF36-F1A332D90BDB}" type="datetime1">
              <a:rPr lang="en-US" smtClean="0"/>
              <a:t>27-Jul-17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7A1B4-137A-477A-91A2-29B7A5B02536}" type="slidenum">
              <a:rPr lang="en-US" smtClean="0"/>
              <a:t>‹#›</a:t>
            </a:fld>
            <a:endParaRPr lang="en-US"/>
          </a:p>
        </p:txBody>
      </p:sp>
    </p:spTree>
    <p:extLst>
      <p:ext uri="{BB962C8B-B14F-4D97-AF65-F5344CB8AC3E}">
        <p14:creationId xmlns:p14="http://schemas.microsoft.com/office/powerpoint/2010/main" val="339756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28AAAC-97A9-4A33-B23D-CEC4DD3A32F7}" type="datetime1">
              <a:rPr lang="en-US" smtClean="0"/>
              <a:t>27-Jul-17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7A1B4-137A-477A-91A2-29B7A5B02536}" type="slidenum">
              <a:rPr lang="en-US" smtClean="0"/>
              <a:t>‹#›</a:t>
            </a:fld>
            <a:endParaRPr lang="en-US"/>
          </a:p>
        </p:txBody>
      </p:sp>
    </p:spTree>
    <p:extLst>
      <p:ext uri="{BB962C8B-B14F-4D97-AF65-F5344CB8AC3E}">
        <p14:creationId xmlns:p14="http://schemas.microsoft.com/office/powerpoint/2010/main" val="3434692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14AEF2-9E02-460C-938C-B4AF7243E14E}" type="datetime1">
              <a:rPr lang="en-US" smtClean="0"/>
              <a:t>27-Jul-17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7A1B4-137A-477A-91A2-29B7A5B02536}" type="slidenum">
              <a:rPr lang="en-US" smtClean="0"/>
              <a:t>‹#›</a:t>
            </a:fld>
            <a:endParaRPr lang="en-US"/>
          </a:p>
        </p:txBody>
      </p:sp>
    </p:spTree>
    <p:extLst>
      <p:ext uri="{BB962C8B-B14F-4D97-AF65-F5344CB8AC3E}">
        <p14:creationId xmlns:p14="http://schemas.microsoft.com/office/powerpoint/2010/main" val="390772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5C4426-06DB-4E1E-AEE7-D6DA5DFC1770}" type="datetime1">
              <a:rPr lang="en-US" smtClean="0"/>
              <a:t>27-Jul-17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7A1B4-137A-477A-91A2-29B7A5B02536}" type="slidenum">
              <a:rPr lang="en-US" smtClean="0"/>
              <a:t>‹#›</a:t>
            </a:fld>
            <a:endParaRPr lang="en-US"/>
          </a:p>
        </p:txBody>
      </p:sp>
    </p:spTree>
    <p:extLst>
      <p:ext uri="{BB962C8B-B14F-4D97-AF65-F5344CB8AC3E}">
        <p14:creationId xmlns:p14="http://schemas.microsoft.com/office/powerpoint/2010/main" val="421819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7C1B3D-EEE0-4FD1-95E1-59DA028842FE}" type="datetime1">
              <a:rPr lang="en-US" smtClean="0"/>
              <a:t>27-Jul-17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7A1B4-137A-477A-91A2-29B7A5B02536}" type="slidenum">
              <a:rPr lang="en-US" smtClean="0"/>
              <a:t>‹#›</a:t>
            </a:fld>
            <a:endParaRPr lang="en-US"/>
          </a:p>
        </p:txBody>
      </p:sp>
    </p:spTree>
    <p:extLst>
      <p:ext uri="{BB962C8B-B14F-4D97-AF65-F5344CB8AC3E}">
        <p14:creationId xmlns:p14="http://schemas.microsoft.com/office/powerpoint/2010/main" val="69740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E027FC-E515-4683-AE14-4F11840B4573}" type="datetime1">
              <a:rPr lang="en-US" smtClean="0"/>
              <a:t>27-Jul-17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7A1B4-137A-477A-91A2-29B7A5B02536}" type="slidenum">
              <a:rPr lang="en-US" smtClean="0"/>
              <a:t>‹#›</a:t>
            </a:fld>
            <a:endParaRPr lang="en-US"/>
          </a:p>
        </p:txBody>
      </p:sp>
    </p:spTree>
    <p:extLst>
      <p:ext uri="{BB962C8B-B14F-4D97-AF65-F5344CB8AC3E}">
        <p14:creationId xmlns:p14="http://schemas.microsoft.com/office/powerpoint/2010/main" val="394808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16275-3F9F-4F9E-A311-4B7E985D8E24}" type="datetime1">
              <a:rPr lang="en-US" smtClean="0"/>
              <a:t>27-Jul-17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7A1B4-137A-477A-91A2-29B7A5B02536}" type="slidenum">
              <a:rPr lang="en-US" smtClean="0"/>
              <a:t>‹#›</a:t>
            </a:fld>
            <a:endParaRPr lang="en-US"/>
          </a:p>
        </p:txBody>
      </p:sp>
    </p:spTree>
    <p:extLst>
      <p:ext uri="{BB962C8B-B14F-4D97-AF65-F5344CB8AC3E}">
        <p14:creationId xmlns:p14="http://schemas.microsoft.com/office/powerpoint/2010/main" val="184310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263CA-F4D1-42D3-9706-00C54481BDCD}" type="datetime1">
              <a:rPr lang="en-US" smtClean="0"/>
              <a:t>27-Jul-17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7A1B4-137A-477A-91A2-29B7A5B02536}" type="slidenum">
              <a:rPr lang="en-US" smtClean="0"/>
              <a:t>‹#›</a:t>
            </a:fld>
            <a:endParaRPr lang="en-US"/>
          </a:p>
        </p:txBody>
      </p:sp>
    </p:spTree>
    <p:extLst>
      <p:ext uri="{BB962C8B-B14F-4D97-AF65-F5344CB8AC3E}">
        <p14:creationId xmlns:p14="http://schemas.microsoft.com/office/powerpoint/2010/main" val="2808755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52501F-1FA0-4850-A132-ACC14E9C8C4C}" type="datetime1">
              <a:rPr lang="en-US" smtClean="0"/>
              <a:t>27-Jul-17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7A1B4-137A-477A-91A2-29B7A5B02536}" type="slidenum">
              <a:rPr lang="en-US" smtClean="0"/>
              <a:t>‹#›</a:t>
            </a:fld>
            <a:endParaRPr lang="en-US"/>
          </a:p>
        </p:txBody>
      </p:sp>
    </p:spTree>
    <p:extLst>
      <p:ext uri="{BB962C8B-B14F-4D97-AF65-F5344CB8AC3E}">
        <p14:creationId xmlns:p14="http://schemas.microsoft.com/office/powerpoint/2010/main" val="59953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F7AFC-B006-4B8A-9CCE-5A8FE041E6B1}" type="datetime1">
              <a:rPr lang="en-US" smtClean="0"/>
              <a:t>27-Jul-17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7A1B4-137A-477A-91A2-29B7A5B02536}" type="slidenum">
              <a:rPr lang="en-US" smtClean="0"/>
              <a:t>‹#›</a:t>
            </a:fld>
            <a:endParaRPr lang="en-US"/>
          </a:p>
        </p:txBody>
      </p:sp>
    </p:spTree>
    <p:extLst>
      <p:ext uri="{BB962C8B-B14F-4D97-AF65-F5344CB8AC3E}">
        <p14:creationId xmlns:p14="http://schemas.microsoft.com/office/powerpoint/2010/main" val="3608283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http://ts2.mm.bing.net/th?id=H.4818052356179321&amp;pi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2471784" cy="24717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aviationmiscmanuals.tpub.com/TM-1-1500-204-23-4/img/TM-1-1500-204-23-4_68_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581400"/>
            <a:ext cx="5524241" cy="28937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ts2.mm.bing.net/th?id=H.4993098050637165&amp;pid=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5418" y="3617669"/>
            <a:ext cx="28479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ghaviation.com/v/vspfiles/photos/PAI-700-2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28659"/>
            <a:ext cx="2990850" cy="2990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7500" y="2624184"/>
            <a:ext cx="522534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COMPASS TURNS</a:t>
            </a:r>
          </a:p>
        </p:txBody>
      </p:sp>
      <p:sp>
        <p:nvSpPr>
          <p:cNvPr id="6" name="Slide Number Placeholder 5"/>
          <p:cNvSpPr>
            <a:spLocks noGrp="1"/>
          </p:cNvSpPr>
          <p:nvPr>
            <p:ph type="sldNum" sz="quarter" idx="12"/>
          </p:nvPr>
        </p:nvSpPr>
        <p:spPr/>
        <p:txBody>
          <a:bodyPr/>
          <a:lstStyle/>
          <a:p>
            <a:fld id="{1867A1B4-137A-477A-91A2-29B7A5B02536}" type="slidenum">
              <a:rPr lang="en-US" smtClean="0"/>
              <a:t>1</a:t>
            </a:fld>
            <a:endParaRPr lang="en-US"/>
          </a:p>
        </p:txBody>
      </p:sp>
    </p:spTree>
    <p:extLst>
      <p:ext uri="{BB962C8B-B14F-4D97-AF65-F5344CB8AC3E}">
        <p14:creationId xmlns:p14="http://schemas.microsoft.com/office/powerpoint/2010/main" val="161678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Compass Errors –</a:t>
            </a:r>
            <a:br>
              <a:rPr lang="en-US" dirty="0"/>
            </a:br>
            <a:r>
              <a:rPr lang="en-US" dirty="0"/>
              <a:t>Acceleration Error</a:t>
            </a:r>
          </a:p>
        </p:txBody>
      </p:sp>
      <p:sp>
        <p:nvSpPr>
          <p:cNvPr id="3" name="Content Placeholder 2"/>
          <p:cNvSpPr>
            <a:spLocks noGrp="1"/>
          </p:cNvSpPr>
          <p:nvPr>
            <p:ph idx="1"/>
          </p:nvPr>
        </p:nvSpPr>
        <p:spPr/>
        <p:txBody>
          <a:bodyPr>
            <a:noAutofit/>
          </a:bodyPr>
          <a:lstStyle/>
          <a:p>
            <a:r>
              <a:rPr lang="en-US" sz="2200" dirty="0"/>
              <a:t>When an aircraft accelerates compass errors occur and are most apparent on headings of east and west</a:t>
            </a:r>
          </a:p>
          <a:p>
            <a:r>
              <a:rPr lang="en-US" sz="2200" dirty="0"/>
              <a:t>The errors are caused by a combination of inertia and magnetic dip </a:t>
            </a:r>
          </a:p>
          <a:p>
            <a:pPr lvl="1"/>
            <a:r>
              <a:rPr lang="en-US" sz="2200" dirty="0"/>
              <a:t>The dip-correction weight causes the end of the compass card  (the south-seeking end) to be heavier than the opposite end. At constant speeds on a heading of east or west, the compass card is level as the effects of magnetic dip and the weight are approximately equal.  When the aircraft accelerates, the inertia of the weight holds its end of the compass card back and the card rotates toward north</a:t>
            </a:r>
          </a:p>
          <a:p>
            <a:pPr lvl="1"/>
            <a:r>
              <a:rPr lang="en-US" sz="2200" dirty="0"/>
              <a:t>As the aircraft accelerates, the compass card, acting like a pendulum, tilts slightly on the pin during the acceleration</a:t>
            </a:r>
          </a:p>
        </p:txBody>
      </p:sp>
      <p:sp>
        <p:nvSpPr>
          <p:cNvPr id="4" name="Slide Number Placeholder 3"/>
          <p:cNvSpPr>
            <a:spLocks noGrp="1"/>
          </p:cNvSpPr>
          <p:nvPr>
            <p:ph type="sldNum" sz="quarter" idx="12"/>
          </p:nvPr>
        </p:nvSpPr>
        <p:spPr/>
        <p:txBody>
          <a:bodyPr/>
          <a:lstStyle/>
          <a:p>
            <a:fld id="{1867A1B4-137A-477A-91A2-29B7A5B02536}" type="slidenum">
              <a:rPr lang="en-US" smtClean="0"/>
              <a:t>10</a:t>
            </a:fld>
            <a:endParaRPr lang="en-US" dirty="0"/>
          </a:p>
        </p:txBody>
      </p:sp>
    </p:spTree>
    <p:extLst>
      <p:ext uri="{BB962C8B-B14F-4D97-AF65-F5344CB8AC3E}">
        <p14:creationId xmlns:p14="http://schemas.microsoft.com/office/powerpoint/2010/main" val="196633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Compass Errors –</a:t>
            </a:r>
            <a:br>
              <a:rPr lang="en-US" dirty="0"/>
            </a:br>
            <a:r>
              <a:rPr lang="en-US" dirty="0"/>
              <a:t>Acceleration Error</a:t>
            </a:r>
          </a:p>
        </p:txBody>
      </p:sp>
      <p:sp>
        <p:nvSpPr>
          <p:cNvPr id="3" name="Content Placeholder 2"/>
          <p:cNvSpPr>
            <a:spLocks noGrp="1"/>
          </p:cNvSpPr>
          <p:nvPr>
            <p:ph idx="1"/>
          </p:nvPr>
        </p:nvSpPr>
        <p:spPr/>
        <p:txBody>
          <a:bodyPr>
            <a:noAutofit/>
          </a:bodyPr>
          <a:lstStyle/>
          <a:p>
            <a:r>
              <a:rPr lang="en-US" sz="1800" dirty="0"/>
              <a:t>The momentary tilting of the compass card displaces the compass card from its normal alignment with magnetic north</a:t>
            </a:r>
          </a:p>
          <a:p>
            <a:pPr lvl="1"/>
            <a:r>
              <a:rPr lang="en-US" sz="1800" dirty="0"/>
              <a:t>When the aircraft accelerates in either an easterly or westerly direction, the compass card will momentarily indicate a turn toward the north</a:t>
            </a:r>
          </a:p>
          <a:p>
            <a:pPr lvl="1"/>
            <a:r>
              <a:rPr lang="en-US" sz="1800" dirty="0"/>
              <a:t>When the aircraft decelerates in either an easterly or westerly direction, the compass card will momentarily indicate a turn toward the south </a:t>
            </a:r>
          </a:p>
          <a:p>
            <a:r>
              <a:rPr lang="en-US" sz="1800" dirty="0"/>
              <a:t>Mnemonic – ANDS (accelerate north, decelerate south) - SAND in the southern hemisphere</a:t>
            </a:r>
          </a:p>
        </p:txBody>
      </p:sp>
      <p:sp>
        <p:nvSpPr>
          <p:cNvPr id="4" name="Slide Number Placeholder 3"/>
          <p:cNvSpPr>
            <a:spLocks noGrp="1"/>
          </p:cNvSpPr>
          <p:nvPr>
            <p:ph type="sldNum" sz="quarter" idx="12"/>
          </p:nvPr>
        </p:nvSpPr>
        <p:spPr/>
        <p:txBody>
          <a:bodyPr/>
          <a:lstStyle/>
          <a:p>
            <a:fld id="{1867A1B4-137A-477A-91A2-29B7A5B02536}" type="slidenum">
              <a:rPr lang="en-US" smtClean="0"/>
              <a:t>11</a:t>
            </a:fld>
            <a:endParaRPr lang="en-US"/>
          </a:p>
        </p:txBody>
      </p:sp>
      <p:pic>
        <p:nvPicPr>
          <p:cNvPr id="5" name="Picture 2" descr="2-40.jpg (23725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934381"/>
            <a:ext cx="4514850"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458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Compass Errors – </a:t>
            </a:r>
            <a:br>
              <a:rPr lang="en-US" dirty="0"/>
            </a:br>
            <a:r>
              <a:rPr lang="en-US" dirty="0"/>
              <a:t>Movement Errors</a:t>
            </a:r>
          </a:p>
        </p:txBody>
      </p:sp>
      <p:sp>
        <p:nvSpPr>
          <p:cNvPr id="3" name="Content Placeholder 2"/>
          <p:cNvSpPr>
            <a:spLocks noGrp="1"/>
          </p:cNvSpPr>
          <p:nvPr>
            <p:ph idx="1"/>
          </p:nvPr>
        </p:nvSpPr>
        <p:spPr/>
        <p:txBody>
          <a:bodyPr>
            <a:normAutofit fontScale="85000" lnSpcReduction="10000"/>
          </a:bodyPr>
          <a:lstStyle/>
          <a:p>
            <a:r>
              <a:rPr lang="en-US" dirty="0"/>
              <a:t>Abrupt changes in attitude or airspeed and the resulting erratic movements of the compass card make accurate interpretations of the instrument very difficult</a:t>
            </a:r>
          </a:p>
          <a:p>
            <a:pPr lvl="1"/>
            <a:r>
              <a:rPr lang="en-US" dirty="0"/>
              <a:t>Turbulence can also cause the compass to bounce or move on its pivot point</a:t>
            </a:r>
          </a:p>
          <a:p>
            <a:r>
              <a:rPr lang="en-US" dirty="0"/>
              <a:t>The jewel-and-pivot mounting of the compass card allows the compass card freedom to rotate and tilt up to approximately 18° angle of bank and pitch</a:t>
            </a:r>
          </a:p>
          <a:p>
            <a:pPr lvl="1"/>
            <a:r>
              <a:rPr lang="en-US" dirty="0"/>
              <a:t>At steeper bank and pitch angles, the compass indications are erratic and unpredictable</a:t>
            </a:r>
          </a:p>
          <a:p>
            <a:endParaRPr lang="en-US" dirty="0"/>
          </a:p>
        </p:txBody>
      </p:sp>
      <p:sp>
        <p:nvSpPr>
          <p:cNvPr id="4" name="Slide Number Placeholder 3"/>
          <p:cNvSpPr>
            <a:spLocks noGrp="1"/>
          </p:cNvSpPr>
          <p:nvPr>
            <p:ph type="sldNum" sz="quarter" idx="12"/>
          </p:nvPr>
        </p:nvSpPr>
        <p:spPr/>
        <p:txBody>
          <a:bodyPr/>
          <a:lstStyle/>
          <a:p>
            <a:fld id="{1867A1B4-137A-477A-91A2-29B7A5B02536}" type="slidenum">
              <a:rPr lang="en-US" smtClean="0"/>
              <a:t>12</a:t>
            </a:fld>
            <a:endParaRPr lang="en-US"/>
          </a:p>
        </p:txBody>
      </p:sp>
    </p:spTree>
    <p:extLst>
      <p:ext uri="{BB962C8B-B14F-4D97-AF65-F5344CB8AC3E}">
        <p14:creationId xmlns:p14="http://schemas.microsoft.com/office/powerpoint/2010/main" val="421332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Compass </a:t>
            </a:r>
            <a:br>
              <a:rPr lang="en-US" dirty="0"/>
            </a:br>
            <a:r>
              <a:rPr lang="en-US" dirty="0"/>
              <a:t>Pilot Induced Error</a:t>
            </a:r>
          </a:p>
        </p:txBody>
      </p:sp>
      <p:sp>
        <p:nvSpPr>
          <p:cNvPr id="3" name="Content Placeholder 2"/>
          <p:cNvSpPr>
            <a:spLocks noGrp="1"/>
          </p:cNvSpPr>
          <p:nvPr>
            <p:ph idx="1"/>
          </p:nvPr>
        </p:nvSpPr>
        <p:spPr>
          <a:xfrm>
            <a:off x="457200" y="1600201"/>
            <a:ext cx="8229600" cy="2743200"/>
          </a:xfrm>
        </p:spPr>
        <p:txBody>
          <a:bodyPr>
            <a:normAutofit fontScale="92500" lnSpcReduction="20000"/>
          </a:bodyPr>
          <a:lstStyle/>
          <a:p>
            <a:r>
              <a:rPr lang="en-US" dirty="0"/>
              <a:t>It can be easy to begin a turn in the wrong direction because the compass card appears backward</a:t>
            </a:r>
          </a:p>
          <a:p>
            <a:pPr lvl="1"/>
            <a:r>
              <a:rPr lang="en-US" dirty="0"/>
              <a:t>For example, East is on what the pilot would expect to be the west side</a:t>
            </a:r>
          </a:p>
          <a:p>
            <a:r>
              <a:rPr lang="en-US" dirty="0"/>
              <a:t>The vertical card magnetic compass can eliminate some of the errors and confusion</a:t>
            </a:r>
          </a:p>
        </p:txBody>
      </p:sp>
      <p:pic>
        <p:nvPicPr>
          <p:cNvPr id="4" name="Picture 4" descr="http://www.tghaviation.com/v/vspfiles/photos/PAI-700-2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114800"/>
            <a:ext cx="253365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ts2.mm.bing.net/th?id=H.4993098050637165&amp;pid=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336190"/>
            <a:ext cx="2133600" cy="214073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10" idx="1"/>
          </p:cNvCxnSpPr>
          <p:nvPr/>
        </p:nvCxnSpPr>
        <p:spPr>
          <a:xfrm flipH="1" flipV="1">
            <a:off x="3657600" y="5638800"/>
            <a:ext cx="990600" cy="446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p:cNvCxnSpPr>
          <p:nvPr/>
        </p:nvCxnSpPr>
        <p:spPr>
          <a:xfrm flipV="1">
            <a:off x="6400800" y="4724400"/>
            <a:ext cx="685800" cy="91886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5181600"/>
            <a:ext cx="1752600" cy="923330"/>
          </a:xfrm>
          <a:prstGeom prst="rect">
            <a:avLst/>
          </a:prstGeom>
          <a:noFill/>
          <a:ln>
            <a:solidFill>
              <a:srgbClr val="C00000"/>
            </a:solidFill>
          </a:ln>
        </p:spPr>
        <p:txBody>
          <a:bodyPr wrap="square" rtlCol="0">
            <a:spAutoFit/>
          </a:bodyPr>
          <a:lstStyle/>
          <a:p>
            <a:r>
              <a:rPr lang="en-US" dirty="0"/>
              <a:t>Right side versus left side indication</a:t>
            </a:r>
          </a:p>
        </p:txBody>
      </p:sp>
      <p:sp>
        <p:nvSpPr>
          <p:cNvPr id="13" name="Slide Number Placeholder 12"/>
          <p:cNvSpPr>
            <a:spLocks noGrp="1"/>
          </p:cNvSpPr>
          <p:nvPr>
            <p:ph type="sldNum" sz="quarter" idx="12"/>
          </p:nvPr>
        </p:nvSpPr>
        <p:spPr/>
        <p:txBody>
          <a:bodyPr/>
          <a:lstStyle/>
          <a:p>
            <a:fld id="{1867A1B4-137A-477A-91A2-29B7A5B02536}" type="slidenum">
              <a:rPr lang="en-US" smtClean="0"/>
              <a:t>13</a:t>
            </a:fld>
            <a:endParaRPr lang="en-US"/>
          </a:p>
        </p:txBody>
      </p:sp>
    </p:spTree>
    <p:extLst>
      <p:ext uri="{BB962C8B-B14F-4D97-AF65-F5344CB8AC3E}">
        <p14:creationId xmlns:p14="http://schemas.microsoft.com/office/powerpoint/2010/main" val="18723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ts2.mm.bing.net/th?id=H.4818052356179321&amp;pi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310016"/>
            <a:ext cx="2471784" cy="24717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Deviation</a:t>
            </a:r>
          </a:p>
        </p:txBody>
      </p:sp>
      <p:sp>
        <p:nvSpPr>
          <p:cNvPr id="3" name="Content Placeholder 2"/>
          <p:cNvSpPr>
            <a:spLocks noGrp="1"/>
          </p:cNvSpPr>
          <p:nvPr>
            <p:ph idx="1"/>
          </p:nvPr>
        </p:nvSpPr>
        <p:spPr>
          <a:xfrm>
            <a:off x="457200" y="1600200"/>
            <a:ext cx="8229600" cy="3945708"/>
          </a:xfrm>
        </p:spPr>
        <p:txBody>
          <a:bodyPr>
            <a:normAutofit fontScale="70000" lnSpcReduction="20000"/>
          </a:bodyPr>
          <a:lstStyle/>
          <a:p>
            <a:r>
              <a:rPr lang="en-US" dirty="0"/>
              <a:t>Local magnetic fields in an aircraft caused by electrical current flowing in the structure, in nearby wiring or any magnetized part of the structure, cause a compass error called deviation</a:t>
            </a:r>
          </a:p>
          <a:p>
            <a:r>
              <a:rPr lang="en-US" dirty="0"/>
              <a:t>Deviation can be different on different headings, but it is not affected by the geographic location</a:t>
            </a:r>
          </a:p>
          <a:p>
            <a:r>
              <a:rPr lang="en-US" dirty="0"/>
              <a:t>Any error that cannot be removed by properly aligning the compass is recorded on a compass correction card and placed in a card-holder near the compass</a:t>
            </a:r>
          </a:p>
          <a:p>
            <a:r>
              <a:rPr lang="en-US" dirty="0"/>
              <a:t>Corrections for variation and deviation must be applied in the correct sequence and is shown below starting from the true course desired</a:t>
            </a:r>
          </a:p>
          <a:p>
            <a:endParaRPr lang="en-US" dirty="0"/>
          </a:p>
        </p:txBody>
      </p:sp>
      <p:sp>
        <p:nvSpPr>
          <p:cNvPr id="5" name="TextBox 4"/>
          <p:cNvSpPr txBox="1"/>
          <p:nvPr/>
        </p:nvSpPr>
        <p:spPr>
          <a:xfrm>
            <a:off x="3581400" y="5486400"/>
            <a:ext cx="1632113" cy="369332"/>
          </a:xfrm>
          <a:prstGeom prst="rect">
            <a:avLst/>
          </a:prstGeom>
          <a:noFill/>
          <a:ln>
            <a:solidFill>
              <a:srgbClr val="C00000"/>
            </a:solidFill>
          </a:ln>
        </p:spPr>
        <p:txBody>
          <a:bodyPr wrap="none" rtlCol="0">
            <a:spAutoFit/>
          </a:bodyPr>
          <a:lstStyle/>
          <a:p>
            <a:r>
              <a:rPr lang="en-US" dirty="0"/>
              <a:t>Correction card</a:t>
            </a:r>
          </a:p>
        </p:txBody>
      </p:sp>
      <p:cxnSp>
        <p:nvCxnSpPr>
          <p:cNvPr id="7" name="Straight Arrow Connector 6"/>
          <p:cNvCxnSpPr>
            <a:stCxn id="5" idx="3"/>
            <a:endCxn id="4" idx="1"/>
          </p:cNvCxnSpPr>
          <p:nvPr/>
        </p:nvCxnSpPr>
        <p:spPr>
          <a:xfrm flipV="1">
            <a:off x="5213513" y="5545908"/>
            <a:ext cx="653887" cy="12515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867A1B4-137A-477A-91A2-29B7A5B02536}" type="slidenum">
              <a:rPr lang="en-US" smtClean="0"/>
              <a:t>14</a:t>
            </a:fld>
            <a:endParaRPr lang="en-US"/>
          </a:p>
        </p:txBody>
      </p:sp>
    </p:spTree>
    <p:extLst>
      <p:ext uri="{BB962C8B-B14F-4D97-AF65-F5344CB8AC3E}">
        <p14:creationId xmlns:p14="http://schemas.microsoft.com/office/powerpoint/2010/main" val="3122642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a:t>
            </a:r>
          </a:p>
        </p:txBody>
      </p:sp>
      <p:sp>
        <p:nvSpPr>
          <p:cNvPr id="3" name="Content Placeholder 2"/>
          <p:cNvSpPr>
            <a:spLocks noGrp="1"/>
          </p:cNvSpPr>
          <p:nvPr>
            <p:ph idx="1"/>
          </p:nvPr>
        </p:nvSpPr>
        <p:spPr/>
        <p:txBody>
          <a:bodyPr>
            <a:noAutofit/>
          </a:bodyPr>
          <a:lstStyle/>
          <a:p>
            <a:r>
              <a:rPr lang="en-US" sz="2000" dirty="0"/>
              <a:t>Maps and charts are drawn using meridians of longitude that pass through the geographic north and south poles</a:t>
            </a:r>
          </a:p>
          <a:p>
            <a:pPr lvl="1"/>
            <a:r>
              <a:rPr lang="en-US" sz="2000" dirty="0"/>
              <a:t>Directions measured from the geographic poles are called true directions</a:t>
            </a:r>
          </a:p>
          <a:p>
            <a:r>
              <a:rPr lang="en-US" sz="2000" dirty="0"/>
              <a:t>The north magnetic pole, to which the magnetic compass points, is located approximately 1300 miles from the geographic north pole</a:t>
            </a:r>
          </a:p>
          <a:p>
            <a:pPr lvl="1"/>
            <a:r>
              <a:rPr lang="en-US" sz="2000" dirty="0"/>
              <a:t>Directions measured from the magnetic poles are called magnetic directions</a:t>
            </a:r>
          </a:p>
          <a:p>
            <a:r>
              <a:rPr lang="en-US" sz="2000" dirty="0"/>
              <a:t>In aerial navigation, the difference between true and magnetic directions is called variation</a:t>
            </a:r>
          </a:p>
          <a:p>
            <a:pPr lvl="1"/>
            <a:r>
              <a:rPr lang="en-US" sz="2000" dirty="0"/>
              <a:t>The degree of variation depends on the aircraft’s location in relation to the poles</a:t>
            </a:r>
          </a:p>
          <a:p>
            <a:pPr lvl="1"/>
            <a:r>
              <a:rPr lang="en-US" sz="2000" dirty="0"/>
              <a:t>Variation error does not change with the heading of the aircraft</a:t>
            </a:r>
          </a:p>
        </p:txBody>
      </p:sp>
      <p:sp>
        <p:nvSpPr>
          <p:cNvPr id="4" name="Slide Number Placeholder 3"/>
          <p:cNvSpPr>
            <a:spLocks noGrp="1"/>
          </p:cNvSpPr>
          <p:nvPr>
            <p:ph type="sldNum" sz="quarter" idx="12"/>
          </p:nvPr>
        </p:nvSpPr>
        <p:spPr/>
        <p:txBody>
          <a:bodyPr/>
          <a:lstStyle/>
          <a:p>
            <a:fld id="{1867A1B4-137A-477A-91A2-29B7A5B02536}" type="slidenum">
              <a:rPr lang="en-US" smtClean="0"/>
              <a:t>15</a:t>
            </a:fld>
            <a:endParaRPr lang="en-US"/>
          </a:p>
        </p:txBody>
      </p:sp>
    </p:spTree>
    <p:extLst>
      <p:ext uri="{BB962C8B-B14F-4D97-AF65-F5344CB8AC3E}">
        <p14:creationId xmlns:p14="http://schemas.microsoft.com/office/powerpoint/2010/main" val="43345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a:t>
            </a:r>
          </a:p>
        </p:txBody>
      </p:sp>
      <p:sp>
        <p:nvSpPr>
          <p:cNvPr id="3" name="Content Placeholder 2"/>
          <p:cNvSpPr>
            <a:spLocks noGrp="1"/>
          </p:cNvSpPr>
          <p:nvPr>
            <p:ph idx="1"/>
          </p:nvPr>
        </p:nvSpPr>
        <p:spPr/>
        <p:txBody>
          <a:bodyPr>
            <a:noAutofit/>
          </a:bodyPr>
          <a:lstStyle/>
          <a:p>
            <a:r>
              <a:rPr lang="en-US" sz="1800" dirty="0"/>
              <a:t>Points of equal variation are connected by an isogonic magenta dashed line on charts</a:t>
            </a:r>
          </a:p>
          <a:p>
            <a:pPr lvl="1"/>
            <a:r>
              <a:rPr lang="en-US" sz="1800" dirty="0"/>
              <a:t>The line with zero variation is called the agonic line – Generally runs from New Orleans, LA. through a point east of International Falls, MN. in 2013</a:t>
            </a:r>
          </a:p>
          <a:p>
            <a:pPr lvl="1"/>
            <a:r>
              <a:rPr lang="en-US" sz="1800" dirty="0"/>
              <a:t>East of the Agonic line, the magnetic pole is to the west of the geographic pole – Westerly variation</a:t>
            </a:r>
          </a:p>
          <a:p>
            <a:pPr lvl="1"/>
            <a:r>
              <a:rPr lang="en-US" sz="1800" dirty="0"/>
              <a:t>West of this line, the magnetic pole is to the east of the geographic pole – Easterly variation</a:t>
            </a:r>
          </a:p>
          <a:p>
            <a:pPr lvl="1"/>
            <a:r>
              <a:rPr lang="en-US" sz="1800" dirty="0"/>
              <a:t>Variation changes over time and thus the agonic line will change locations</a:t>
            </a:r>
          </a:p>
          <a:p>
            <a:r>
              <a:rPr lang="en-US" sz="1800" dirty="0"/>
              <a:t>To fly a true course, the variation must be corrected</a:t>
            </a:r>
          </a:p>
          <a:p>
            <a:pPr lvl="1"/>
            <a:r>
              <a:rPr lang="en-US" sz="1800" dirty="0"/>
              <a:t>For westerly variation add the variation </a:t>
            </a:r>
            <a:r>
              <a:rPr lang="en-US" sz="1800" u="sng" dirty="0"/>
              <a:t>to the true course </a:t>
            </a:r>
            <a:r>
              <a:rPr lang="en-US" sz="1800" dirty="0"/>
              <a:t>to find the magnetic course </a:t>
            </a:r>
          </a:p>
          <a:p>
            <a:pPr lvl="1"/>
            <a:r>
              <a:rPr lang="en-US" sz="1800" dirty="0"/>
              <a:t>For easterly deviation subtract the variation </a:t>
            </a:r>
            <a:r>
              <a:rPr lang="en-US" sz="1800" u="sng" dirty="0"/>
              <a:t>from the true course </a:t>
            </a:r>
            <a:r>
              <a:rPr lang="en-US" sz="1800" dirty="0"/>
              <a:t>to find the magnetic course </a:t>
            </a:r>
          </a:p>
          <a:p>
            <a:r>
              <a:rPr lang="en-US" sz="1800" b="1" dirty="0"/>
              <a:t>Pneumonic</a:t>
            </a:r>
            <a:r>
              <a:rPr lang="en-US" sz="1800" dirty="0"/>
              <a:t> - West is best (+), East is least (-)</a:t>
            </a:r>
          </a:p>
          <a:p>
            <a:endParaRPr lang="en-US" sz="1800" dirty="0"/>
          </a:p>
        </p:txBody>
      </p:sp>
      <p:sp>
        <p:nvSpPr>
          <p:cNvPr id="4" name="Slide Number Placeholder 3"/>
          <p:cNvSpPr>
            <a:spLocks noGrp="1"/>
          </p:cNvSpPr>
          <p:nvPr>
            <p:ph type="sldNum" sz="quarter" idx="12"/>
          </p:nvPr>
        </p:nvSpPr>
        <p:spPr/>
        <p:txBody>
          <a:bodyPr/>
          <a:lstStyle/>
          <a:p>
            <a:fld id="{1867A1B4-137A-477A-91A2-29B7A5B02536}" type="slidenum">
              <a:rPr lang="en-US" smtClean="0"/>
              <a:t>16</a:t>
            </a:fld>
            <a:endParaRPr lang="en-US" dirty="0"/>
          </a:p>
        </p:txBody>
      </p:sp>
    </p:spTree>
    <p:extLst>
      <p:ext uri="{BB962C8B-B14F-4D97-AF65-F5344CB8AC3E}">
        <p14:creationId xmlns:p14="http://schemas.microsoft.com/office/powerpoint/2010/main" val="3452557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 Course / Heading</a:t>
            </a:r>
          </a:p>
        </p:txBody>
      </p:sp>
      <p:sp>
        <p:nvSpPr>
          <p:cNvPr id="3" name="Content Placeholder 2"/>
          <p:cNvSpPr>
            <a:spLocks noGrp="1"/>
          </p:cNvSpPr>
          <p:nvPr>
            <p:ph idx="1"/>
          </p:nvPr>
        </p:nvSpPr>
        <p:spPr/>
        <p:txBody>
          <a:bodyPr>
            <a:normAutofit fontScale="70000" lnSpcReduction="20000"/>
          </a:bodyPr>
          <a:lstStyle/>
          <a:p>
            <a:r>
              <a:rPr lang="en-US" dirty="0"/>
              <a:t>A.	Determine the Magnetic Course:</a:t>
            </a:r>
          </a:p>
          <a:p>
            <a:pPr lvl="1"/>
            <a:r>
              <a:rPr lang="en-US" dirty="0"/>
              <a:t>1.  Find True Course (180°) </a:t>
            </a:r>
          </a:p>
          <a:p>
            <a:pPr lvl="1"/>
            <a:r>
              <a:rPr lang="en-US" dirty="0"/>
              <a:t>2. Add or subtract the variation for the area from the chart (+10°) </a:t>
            </a:r>
          </a:p>
          <a:p>
            <a:pPr lvl="1"/>
            <a:r>
              <a:rPr lang="en-US" dirty="0"/>
              <a:t>Equals the Magnetic Course (190°)</a:t>
            </a:r>
          </a:p>
          <a:p>
            <a:r>
              <a:rPr lang="en-US" dirty="0"/>
              <a:t>B.  Wind Correction – Magnetic Heading</a:t>
            </a:r>
          </a:p>
          <a:p>
            <a:pPr lvl="1"/>
            <a:r>
              <a:rPr lang="en-US" dirty="0"/>
              <a:t>Magnetic Course (-L)(+R)Wind correction angle = Magnetic Heading </a:t>
            </a:r>
          </a:p>
          <a:p>
            <a:r>
              <a:rPr lang="en-US" dirty="0"/>
              <a:t>C.  Determine the Compass Heading:</a:t>
            </a:r>
          </a:p>
          <a:p>
            <a:pPr lvl="1"/>
            <a:r>
              <a:rPr lang="en-US" dirty="0"/>
              <a:t>1.  Find the magnetic heading (190°, from above with calm winds)</a:t>
            </a:r>
          </a:p>
          <a:p>
            <a:pPr lvl="1"/>
            <a:r>
              <a:rPr lang="en-US" dirty="0"/>
              <a:t>2.  Add or subtract the deviation, as applicable, for the magnetic heading from the compass correction card (-2°, from correction card) </a:t>
            </a:r>
          </a:p>
          <a:p>
            <a:pPr lvl="2"/>
            <a:r>
              <a:rPr lang="en-US" dirty="0"/>
              <a:t>If the magnetic course is not listed on the correction card, you will need to interpolate</a:t>
            </a:r>
          </a:p>
          <a:p>
            <a:pPr lvl="1"/>
            <a:r>
              <a:rPr lang="en-US" dirty="0"/>
              <a:t>Equals the Compass heading (188°)</a:t>
            </a:r>
          </a:p>
        </p:txBody>
      </p:sp>
      <p:sp>
        <p:nvSpPr>
          <p:cNvPr id="4" name="Slide Number Placeholder 3"/>
          <p:cNvSpPr>
            <a:spLocks noGrp="1"/>
          </p:cNvSpPr>
          <p:nvPr>
            <p:ph type="sldNum" sz="quarter" idx="12"/>
          </p:nvPr>
        </p:nvSpPr>
        <p:spPr/>
        <p:txBody>
          <a:bodyPr/>
          <a:lstStyle/>
          <a:p>
            <a:fld id="{1867A1B4-137A-477A-91A2-29B7A5B02536}" type="slidenum">
              <a:rPr lang="en-US" smtClean="0"/>
              <a:t>17</a:t>
            </a:fld>
            <a:endParaRPr lang="en-US"/>
          </a:p>
        </p:txBody>
      </p:sp>
    </p:spTree>
    <p:extLst>
      <p:ext uri="{BB962C8B-B14F-4D97-AF65-F5344CB8AC3E}">
        <p14:creationId xmlns:p14="http://schemas.microsoft.com/office/powerpoint/2010/main" val="49377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4098" name="Picture 2" descr="http://www.learntofly.ca/wp-content/uploads/2011/09/Questions-and-Answers-Exam-Pre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94246"/>
            <a:ext cx="4800600" cy="554469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1867A1B4-137A-477A-91A2-29B7A5B02536}" type="slidenum">
              <a:rPr lang="en-US" smtClean="0"/>
              <a:t>18</a:t>
            </a:fld>
            <a:endParaRPr lang="en-US"/>
          </a:p>
        </p:txBody>
      </p:sp>
    </p:spTree>
    <p:extLst>
      <p:ext uri="{BB962C8B-B14F-4D97-AF65-F5344CB8AC3E}">
        <p14:creationId xmlns:p14="http://schemas.microsoft.com/office/powerpoint/2010/main" val="1027767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normAutofit fontScale="85000" lnSpcReduction="20000"/>
          </a:bodyPr>
          <a:lstStyle/>
          <a:p>
            <a:r>
              <a:rPr lang="en-US" dirty="0"/>
              <a:t>Instrument flight can be dangerous.  </a:t>
            </a:r>
            <a:r>
              <a:rPr lang="en-US" dirty="0">
                <a:solidFill>
                  <a:srgbClr val="C00000"/>
                </a:solidFill>
              </a:rPr>
              <a:t>Do not rely solely on this presentation – PROFESSIONAL INSTRUCTION IS REQUIRED</a:t>
            </a:r>
          </a:p>
          <a:p>
            <a:r>
              <a:rPr lang="en-US" dirty="0"/>
              <a:t>The foregoing material should not be relied upon for flight. </a:t>
            </a:r>
          </a:p>
          <a:p>
            <a:r>
              <a:rPr lang="en-US" dirty="0"/>
              <a:t>ALTHOUGH THE ABOVE INFORMATION IS FROM SOURCES BELIEVED TO BE RELIABLE SUCH INFORMATION HAS NOT BEEN VERIFIED, AND NO EXPRESS REPRESENTATION IS MADE NOR IS ANY TO BE IMPLIED AS TO THE ACCURACY THEREOF, AND IT IS SUBMITTED SUBJECT TO ERRORS, OMISSIONS, CHANGE.</a:t>
            </a:r>
          </a:p>
        </p:txBody>
      </p:sp>
      <p:sp>
        <p:nvSpPr>
          <p:cNvPr id="4" name="Slide Number Placeholder 3"/>
          <p:cNvSpPr>
            <a:spLocks noGrp="1"/>
          </p:cNvSpPr>
          <p:nvPr>
            <p:ph type="sldNum" sz="quarter" idx="12"/>
          </p:nvPr>
        </p:nvSpPr>
        <p:spPr/>
        <p:txBody>
          <a:bodyPr/>
          <a:lstStyle/>
          <a:p>
            <a:fld id="{7CD4A239-989F-4D07-9067-CEA9D9C169B7}" type="slidenum">
              <a:rPr lang="en-US" smtClean="0"/>
              <a:t>19</a:t>
            </a:fld>
            <a:endParaRPr lang="en-US"/>
          </a:p>
        </p:txBody>
      </p:sp>
    </p:spTree>
    <p:extLst>
      <p:ext uri="{BB962C8B-B14F-4D97-AF65-F5344CB8AC3E}">
        <p14:creationId xmlns:p14="http://schemas.microsoft.com/office/powerpoint/2010/main" val="114669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 Compass Turn</a:t>
            </a:r>
          </a:p>
        </p:txBody>
      </p:sp>
      <p:sp>
        <p:nvSpPr>
          <p:cNvPr id="3" name="Content Placeholder 2"/>
          <p:cNvSpPr>
            <a:spLocks noGrp="1"/>
          </p:cNvSpPr>
          <p:nvPr>
            <p:ph idx="1"/>
          </p:nvPr>
        </p:nvSpPr>
        <p:spPr/>
        <p:txBody>
          <a:bodyPr>
            <a:normAutofit fontScale="70000" lnSpcReduction="20000"/>
          </a:bodyPr>
          <a:lstStyle/>
          <a:p>
            <a:r>
              <a:rPr lang="en-US" dirty="0"/>
              <a:t>Compass turns are used in aircraft using only a magnetic compass for guidance</a:t>
            </a:r>
          </a:p>
          <a:p>
            <a:r>
              <a:rPr lang="en-US" dirty="0"/>
              <a:t>Generally used when the directional gyro ceases to function properly</a:t>
            </a:r>
          </a:p>
          <a:p>
            <a:pPr lvl="1"/>
            <a:r>
              <a:rPr lang="en-US" dirty="0"/>
              <a:t>Compass will operate despite failures in the electrical, vacuum or pitot static systems</a:t>
            </a:r>
          </a:p>
          <a:p>
            <a:r>
              <a:rPr lang="en-US" dirty="0"/>
              <a:t>The compass can be used to verify that the aircraft is on the correct heading at the conclusion of a turn</a:t>
            </a:r>
          </a:p>
          <a:p>
            <a:r>
              <a:rPr lang="en-US" dirty="0"/>
              <a:t>However, the construction of the compass and the alignment of the magnetic poles of the earth can cause the magnetic compass to exhibit several significant limitations when used for navigation.  </a:t>
            </a:r>
          </a:p>
          <a:p>
            <a:pPr lvl="1"/>
            <a:r>
              <a:rPr lang="en-US" dirty="0"/>
              <a:t>However, if the pilot is aware of the limitations, a compass can be used effectively for navigation</a:t>
            </a:r>
          </a:p>
        </p:txBody>
      </p:sp>
      <p:sp>
        <p:nvSpPr>
          <p:cNvPr id="4" name="Slide Number Placeholder 3"/>
          <p:cNvSpPr>
            <a:spLocks noGrp="1"/>
          </p:cNvSpPr>
          <p:nvPr>
            <p:ph type="sldNum" sz="quarter" idx="12"/>
          </p:nvPr>
        </p:nvSpPr>
        <p:spPr/>
        <p:txBody>
          <a:bodyPr/>
          <a:lstStyle/>
          <a:p>
            <a:fld id="{1867A1B4-137A-477A-91A2-29B7A5B02536}" type="slidenum">
              <a:rPr lang="en-US" smtClean="0"/>
              <a:t>2</a:t>
            </a:fld>
            <a:endParaRPr lang="en-US"/>
          </a:p>
        </p:txBody>
      </p:sp>
    </p:spTree>
    <p:extLst>
      <p:ext uri="{BB962C8B-B14F-4D97-AF65-F5344CB8AC3E}">
        <p14:creationId xmlns:p14="http://schemas.microsoft.com/office/powerpoint/2010/main" val="3784897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Compass Construction</a:t>
            </a:r>
          </a:p>
        </p:txBody>
      </p:sp>
      <p:sp>
        <p:nvSpPr>
          <p:cNvPr id="3" name="Content Placeholder 2"/>
          <p:cNvSpPr>
            <a:spLocks noGrp="1"/>
          </p:cNvSpPr>
          <p:nvPr>
            <p:ph idx="1"/>
          </p:nvPr>
        </p:nvSpPr>
        <p:spPr>
          <a:xfrm>
            <a:off x="457200" y="1600200"/>
            <a:ext cx="7391400" cy="4800600"/>
          </a:xfrm>
        </p:spPr>
        <p:txBody>
          <a:bodyPr>
            <a:noAutofit/>
          </a:bodyPr>
          <a:lstStyle/>
          <a:p>
            <a:r>
              <a:rPr lang="en-US" sz="1500" dirty="0"/>
              <a:t>As the aircraft (and thus the compass housing) turns, the compass card portion of the compass card remains generally stationary with respect to its orientation to the earth due to magnetic attraction.  In essence, the aircraft turns around the compass’ floating card</a:t>
            </a:r>
          </a:p>
          <a:p>
            <a:r>
              <a:rPr lang="en-US" sz="1500" dirty="0"/>
              <a:t>Compass Construction</a:t>
            </a:r>
          </a:p>
          <a:p>
            <a:pPr lvl="1"/>
            <a:r>
              <a:rPr lang="en-US" sz="1500" dirty="0"/>
              <a:t>The compass consists of a compass card with a magnetized bar attached</a:t>
            </a:r>
          </a:p>
          <a:p>
            <a:pPr lvl="1"/>
            <a:r>
              <a:rPr lang="en-US" sz="1500" dirty="0"/>
              <a:t>The compass card is balanced on a low friction pin (jewel post)</a:t>
            </a:r>
          </a:p>
          <a:p>
            <a:pPr lvl="2"/>
            <a:r>
              <a:rPr lang="en-US" sz="1500" dirty="0"/>
              <a:t>The compass card is balanced with a small dip-compensating weight, so it stays relatively level when operating in the middle latitudes of the northern hemisphere</a:t>
            </a:r>
          </a:p>
          <a:p>
            <a:pPr lvl="1"/>
            <a:r>
              <a:rPr lang="en-US" sz="1500" dirty="0"/>
              <a:t>The compass card floats in a case filled with kerosene</a:t>
            </a:r>
          </a:p>
          <a:p>
            <a:pPr lvl="1"/>
            <a:r>
              <a:rPr lang="en-US" sz="1500" dirty="0"/>
              <a:t>The magnetized bar tends to orient the assembly with the magnetic field of the earth</a:t>
            </a:r>
          </a:p>
          <a:p>
            <a:pPr lvl="2"/>
            <a:r>
              <a:rPr lang="en-US" sz="1500" dirty="0"/>
              <a:t>The earth is a huge magnet, with lines of force oriented approximately north and south. Because the aircraft compass card is suspended to swing freely, it generally aligns with the earth's magnetic lines of force.  However, the magnetic north pole is located 1300 miles from the geographic north pole</a:t>
            </a:r>
          </a:p>
          <a:p>
            <a:pPr lvl="1"/>
            <a:r>
              <a:rPr lang="en-US" sz="1500" dirty="0"/>
              <a:t>The bar turns the compass card, which changes the visible portion of the compass card shown in the window.  The outside surface of the compass card is etched with the markings that indicate magnetic directions</a:t>
            </a:r>
          </a:p>
        </p:txBody>
      </p:sp>
      <p:sp>
        <p:nvSpPr>
          <p:cNvPr id="12" name="Slide Number Placeholder 11"/>
          <p:cNvSpPr>
            <a:spLocks noGrp="1"/>
          </p:cNvSpPr>
          <p:nvPr>
            <p:ph type="sldNum" sz="quarter" idx="12"/>
          </p:nvPr>
        </p:nvSpPr>
        <p:spPr/>
        <p:txBody>
          <a:bodyPr/>
          <a:lstStyle/>
          <a:p>
            <a:fld id="{1867A1B4-137A-477A-91A2-29B7A5B02536}" type="slidenum">
              <a:rPr lang="en-US" smtClean="0"/>
              <a:t>3</a:t>
            </a:fld>
            <a:endParaRPr lang="en-US"/>
          </a:p>
        </p:txBody>
      </p:sp>
    </p:spTree>
    <p:extLst>
      <p:ext uri="{BB962C8B-B14F-4D97-AF65-F5344CB8AC3E}">
        <p14:creationId xmlns:p14="http://schemas.microsoft.com/office/powerpoint/2010/main" val="142375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Compass Construction</a:t>
            </a:r>
          </a:p>
        </p:txBody>
      </p:sp>
      <p:sp>
        <p:nvSpPr>
          <p:cNvPr id="8" name="Slide Number Placeholder 7"/>
          <p:cNvSpPr>
            <a:spLocks noGrp="1"/>
          </p:cNvSpPr>
          <p:nvPr>
            <p:ph type="sldNum" sz="quarter" idx="12"/>
          </p:nvPr>
        </p:nvSpPr>
        <p:spPr/>
        <p:txBody>
          <a:bodyPr/>
          <a:lstStyle/>
          <a:p>
            <a:fld id="{1867A1B4-137A-477A-91A2-29B7A5B02536}" type="slidenum">
              <a:rPr lang="en-US" smtClean="0"/>
              <a:t>4</a:t>
            </a:fld>
            <a:endParaRPr lang="en-US"/>
          </a:p>
        </p:txBody>
      </p:sp>
      <p:pic>
        <p:nvPicPr>
          <p:cNvPr id="8194" name="Picture 2"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158195"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76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Compass Errors –</a:t>
            </a:r>
            <a:br>
              <a:rPr lang="en-US" dirty="0"/>
            </a:br>
            <a:r>
              <a:rPr lang="en-US" dirty="0"/>
              <a:t>Dip Error</a:t>
            </a:r>
          </a:p>
        </p:txBody>
      </p:sp>
      <p:sp>
        <p:nvSpPr>
          <p:cNvPr id="3" name="Content Placeholder 2"/>
          <p:cNvSpPr>
            <a:spLocks noGrp="1"/>
          </p:cNvSpPr>
          <p:nvPr>
            <p:ph idx="1"/>
          </p:nvPr>
        </p:nvSpPr>
        <p:spPr/>
        <p:txBody>
          <a:bodyPr/>
          <a:lstStyle/>
          <a:p>
            <a:pPr lvl="1"/>
            <a:r>
              <a:rPr lang="en-US" dirty="0"/>
              <a:t>The compass card tends to align itself with the earth's magnetic field.  At or near the Equator this causes little or no problem, but as the aircraft nears either of the magnetic poles, the dip error becomes significant as the earth’s magnetic field dips into the earth</a:t>
            </a:r>
          </a:p>
        </p:txBody>
      </p:sp>
      <p:pic>
        <p:nvPicPr>
          <p:cNvPr id="2050" name="Picture 2" descr="2-36.jpg (17757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343400"/>
            <a:ext cx="24384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466036"/>
            <a:ext cx="3886200" cy="21836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867A1B4-137A-477A-91A2-29B7A5B02536}" type="slidenum">
              <a:rPr lang="en-US" smtClean="0"/>
              <a:t>5</a:t>
            </a:fld>
            <a:endParaRPr lang="en-US"/>
          </a:p>
        </p:txBody>
      </p:sp>
    </p:spTree>
    <p:extLst>
      <p:ext uri="{BB962C8B-B14F-4D97-AF65-F5344CB8AC3E}">
        <p14:creationId xmlns:p14="http://schemas.microsoft.com/office/powerpoint/2010/main" val="256189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Compass Errors –</a:t>
            </a:r>
            <a:br>
              <a:rPr lang="en-US" dirty="0"/>
            </a:br>
            <a:r>
              <a:rPr lang="en-US" dirty="0"/>
              <a:t>Dip Error</a:t>
            </a:r>
          </a:p>
        </p:txBody>
      </p:sp>
      <p:sp>
        <p:nvSpPr>
          <p:cNvPr id="3" name="Content Placeholder 2"/>
          <p:cNvSpPr>
            <a:spLocks noGrp="1"/>
          </p:cNvSpPr>
          <p:nvPr>
            <p:ph idx="1"/>
          </p:nvPr>
        </p:nvSpPr>
        <p:spPr/>
        <p:txBody>
          <a:bodyPr>
            <a:normAutofit fontScale="62500" lnSpcReduction="20000"/>
          </a:bodyPr>
          <a:lstStyle/>
          <a:p>
            <a:r>
              <a:rPr lang="en-US" dirty="0"/>
              <a:t>The compass card’s center of gravity is well below the pivot point on the pin or post. When the aircraft is in a banked turn, the compass card also banks because of centrifugal force. While the compass card is in the banked attitude, the vertical component of the earth's magnetic field causes the compass to dip to the low side of the turn</a:t>
            </a:r>
          </a:p>
          <a:p>
            <a:r>
              <a:rPr lang="en-US" dirty="0"/>
              <a:t>Dip error is most apparent when turning through headings close to north and south</a:t>
            </a:r>
          </a:p>
          <a:p>
            <a:pPr lvl="1"/>
            <a:r>
              <a:rPr lang="en-US" dirty="0"/>
              <a:t>When turning from north, the compass lags or briefly indicates a turn in the opposite direction</a:t>
            </a:r>
          </a:p>
          <a:p>
            <a:pPr lvl="1"/>
            <a:r>
              <a:rPr lang="en-US" dirty="0"/>
              <a:t>When turning from south, the compass indicates a turn in the correct direction bur at a considerably faster rate than is actually occurring</a:t>
            </a:r>
          </a:p>
          <a:p>
            <a:pPr lvl="1"/>
            <a:r>
              <a:rPr lang="en-US" dirty="0"/>
              <a:t>The amount of lag decreases as the turn continues, then disappears as the airplane reaches a heading of east or west</a:t>
            </a:r>
          </a:p>
          <a:p>
            <a:pPr lvl="1"/>
            <a:r>
              <a:rPr lang="en-US" dirty="0"/>
              <a:t>Reversed in the Southern hemisphere</a:t>
            </a:r>
          </a:p>
          <a:p>
            <a:r>
              <a:rPr lang="en-US" dirty="0"/>
              <a:t>Northerly turning error occurs only while the aircraft is turning</a:t>
            </a:r>
          </a:p>
          <a:p>
            <a:r>
              <a:rPr lang="en-US" b="1" dirty="0"/>
              <a:t>Mnemonic</a:t>
            </a:r>
            <a:r>
              <a:rPr lang="en-US" dirty="0"/>
              <a:t> - UNOS (Undershoot North, Overshoot South) </a:t>
            </a:r>
          </a:p>
        </p:txBody>
      </p:sp>
      <p:sp>
        <p:nvSpPr>
          <p:cNvPr id="4" name="Slide Number Placeholder 3"/>
          <p:cNvSpPr>
            <a:spLocks noGrp="1"/>
          </p:cNvSpPr>
          <p:nvPr>
            <p:ph type="sldNum" sz="quarter" idx="12"/>
          </p:nvPr>
        </p:nvSpPr>
        <p:spPr/>
        <p:txBody>
          <a:bodyPr/>
          <a:lstStyle/>
          <a:p>
            <a:fld id="{1867A1B4-137A-477A-91A2-29B7A5B02536}" type="slidenum">
              <a:rPr lang="en-US" smtClean="0"/>
              <a:t>6</a:t>
            </a:fld>
            <a:endParaRPr lang="en-US"/>
          </a:p>
        </p:txBody>
      </p:sp>
    </p:spTree>
    <p:extLst>
      <p:ext uri="{BB962C8B-B14F-4D97-AF65-F5344CB8AC3E}">
        <p14:creationId xmlns:p14="http://schemas.microsoft.com/office/powerpoint/2010/main" val="303157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Compass Errors –</a:t>
            </a:r>
            <a:br>
              <a:rPr lang="en-US" dirty="0"/>
            </a:br>
            <a:r>
              <a:rPr lang="en-US" dirty="0"/>
              <a:t>Dip Error</a:t>
            </a:r>
          </a:p>
        </p:txBody>
      </p:sp>
      <p:sp>
        <p:nvSpPr>
          <p:cNvPr id="3" name="Content Placeholder 2"/>
          <p:cNvSpPr>
            <a:spLocks noGrp="1"/>
          </p:cNvSpPr>
          <p:nvPr>
            <p:ph idx="1"/>
          </p:nvPr>
        </p:nvSpPr>
        <p:spPr/>
        <p:txBody>
          <a:bodyPr>
            <a:noAutofit/>
          </a:bodyPr>
          <a:lstStyle/>
          <a:p>
            <a:r>
              <a:rPr lang="en-US" sz="1600" dirty="0"/>
              <a:t>Turn Process in the Northern Hemisphere</a:t>
            </a:r>
          </a:p>
          <a:p>
            <a:pPr lvl="1"/>
            <a:r>
              <a:rPr lang="en-US" sz="1600" dirty="0"/>
              <a:t>Turning from a northerly heading</a:t>
            </a:r>
          </a:p>
          <a:p>
            <a:pPr lvl="2"/>
            <a:r>
              <a:rPr lang="en-US" sz="1600" dirty="0"/>
              <a:t>The compass gives an initial indication of a turn in the opposite direction or lags</a:t>
            </a:r>
          </a:p>
          <a:p>
            <a:pPr lvl="2"/>
            <a:r>
              <a:rPr lang="en-US" sz="1600" dirty="0"/>
              <a:t>It then begins to show the turn in the proper direction, but lags behind the actual heading</a:t>
            </a:r>
          </a:p>
          <a:p>
            <a:pPr lvl="2"/>
            <a:r>
              <a:rPr lang="en-US" sz="1600" dirty="0"/>
              <a:t>The amount of lag decreases as the turn continues, then disappears as the airplane reaches a heading of east or west</a:t>
            </a:r>
          </a:p>
          <a:p>
            <a:pPr lvl="1"/>
            <a:r>
              <a:rPr lang="en-US" sz="1600" dirty="0"/>
              <a:t>Turning from a southerly heading</a:t>
            </a:r>
          </a:p>
          <a:p>
            <a:pPr lvl="2"/>
            <a:r>
              <a:rPr lang="en-US" sz="1600" dirty="0"/>
              <a:t>Compass gives an indication of a turn in the correct direction, but leads the actual heading</a:t>
            </a:r>
          </a:p>
          <a:p>
            <a:pPr lvl="2"/>
            <a:r>
              <a:rPr lang="en-US" sz="1600" dirty="0"/>
              <a:t>Error disappears as the airplane approaches an easterly or westerly heading</a:t>
            </a:r>
          </a:p>
          <a:p>
            <a:pPr lvl="1"/>
            <a:r>
              <a:rPr lang="en-US" sz="1600" dirty="0">
                <a:solidFill>
                  <a:prstClr val="black"/>
                </a:solidFill>
              </a:rPr>
              <a:t>Turning from an easterly or westerly heading towards the north</a:t>
            </a:r>
          </a:p>
          <a:p>
            <a:pPr lvl="2"/>
            <a:r>
              <a:rPr lang="en-US" sz="1600" dirty="0">
                <a:solidFill>
                  <a:prstClr val="black"/>
                </a:solidFill>
              </a:rPr>
              <a:t>There is no error as the turn begins</a:t>
            </a:r>
          </a:p>
          <a:p>
            <a:pPr lvl="2"/>
            <a:r>
              <a:rPr lang="en-US" sz="1600" dirty="0">
                <a:solidFill>
                  <a:prstClr val="black"/>
                </a:solidFill>
              </a:rPr>
              <a:t>Then as the heading approaches north, the compass increasingly lags behind the airplane's actual heading</a:t>
            </a:r>
            <a:endParaRPr lang="en-US" sz="1600" dirty="0"/>
          </a:p>
        </p:txBody>
      </p:sp>
      <p:sp>
        <p:nvSpPr>
          <p:cNvPr id="4" name="Slide Number Placeholder 3"/>
          <p:cNvSpPr>
            <a:spLocks noGrp="1"/>
          </p:cNvSpPr>
          <p:nvPr>
            <p:ph type="sldNum" sz="quarter" idx="12"/>
          </p:nvPr>
        </p:nvSpPr>
        <p:spPr/>
        <p:txBody>
          <a:bodyPr/>
          <a:lstStyle/>
          <a:p>
            <a:fld id="{1867A1B4-137A-477A-91A2-29B7A5B02536}" type="slidenum">
              <a:rPr lang="en-US" smtClean="0"/>
              <a:t>7</a:t>
            </a:fld>
            <a:endParaRPr lang="en-US"/>
          </a:p>
        </p:txBody>
      </p:sp>
    </p:spTree>
    <p:extLst>
      <p:ext uri="{BB962C8B-B14F-4D97-AF65-F5344CB8AC3E}">
        <p14:creationId xmlns:p14="http://schemas.microsoft.com/office/powerpoint/2010/main" val="74727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Compass Errors –</a:t>
            </a:r>
            <a:br>
              <a:rPr lang="en-US" dirty="0"/>
            </a:br>
            <a:r>
              <a:rPr lang="en-US" dirty="0"/>
              <a:t>Dip Error</a:t>
            </a:r>
          </a:p>
        </p:txBody>
      </p:sp>
      <p:sp>
        <p:nvSpPr>
          <p:cNvPr id="3" name="Content Placeholder 2"/>
          <p:cNvSpPr>
            <a:spLocks noGrp="1"/>
          </p:cNvSpPr>
          <p:nvPr>
            <p:ph idx="1"/>
          </p:nvPr>
        </p:nvSpPr>
        <p:spPr/>
        <p:txBody>
          <a:bodyPr>
            <a:noAutofit/>
          </a:bodyPr>
          <a:lstStyle/>
          <a:p>
            <a:r>
              <a:rPr lang="en-US" sz="1800" dirty="0"/>
              <a:t>Turn Process in the Northern Hemisphere</a:t>
            </a:r>
          </a:p>
          <a:p>
            <a:pPr lvl="1"/>
            <a:r>
              <a:rPr lang="en-US" sz="1800" dirty="0">
                <a:solidFill>
                  <a:prstClr val="black"/>
                </a:solidFill>
              </a:rPr>
              <a:t>When turning from an easterly or westerly heading towards the south</a:t>
            </a:r>
            <a:endParaRPr lang="en-US" sz="1800" dirty="0"/>
          </a:p>
          <a:p>
            <a:pPr lvl="2"/>
            <a:r>
              <a:rPr lang="en-US" sz="1800" dirty="0"/>
              <a:t>There is no error as the turn begins</a:t>
            </a:r>
          </a:p>
          <a:p>
            <a:pPr lvl="2"/>
            <a:r>
              <a:rPr lang="en-US" sz="1800" dirty="0"/>
              <a:t>Then as the heading approaches the south, the compass increasingly leads the actual heading</a:t>
            </a:r>
          </a:p>
          <a:p>
            <a:r>
              <a:rPr lang="en-US" sz="1800" dirty="0"/>
              <a:t>The amount of lead or lag is approximately equal to the latitude of the airplane +/- the normal roll-out lead </a:t>
            </a:r>
          </a:p>
          <a:p>
            <a:pPr lvl="1"/>
            <a:r>
              <a:rPr lang="en-US" sz="1400" dirty="0"/>
              <a:t>When turning  to the north add the lead normally used for roll-out to the undershoot amount</a:t>
            </a:r>
          </a:p>
          <a:p>
            <a:pPr lvl="1"/>
            <a:r>
              <a:rPr lang="en-US" sz="1400" dirty="0"/>
              <a:t>When turning to the south subtract the lead normally used for roll-out from the over-shoot amount</a:t>
            </a:r>
          </a:p>
          <a:p>
            <a:pPr lvl="1"/>
            <a:r>
              <a:rPr lang="en-US" sz="1800" dirty="0"/>
              <a:t>For example, if turning from a southerly heading to a westerly heading while at 40° north latitude, the compass will rapidly turn to a heading of 220° (180° + 40°).  At the midpoint of the turn, the lead decreases to approximately half (20°), and upon reaching a heading of west, the lead is zero</a:t>
            </a:r>
          </a:p>
        </p:txBody>
      </p:sp>
      <p:sp>
        <p:nvSpPr>
          <p:cNvPr id="4" name="Slide Number Placeholder 3"/>
          <p:cNvSpPr>
            <a:spLocks noGrp="1"/>
          </p:cNvSpPr>
          <p:nvPr>
            <p:ph type="sldNum" sz="quarter" idx="12"/>
          </p:nvPr>
        </p:nvSpPr>
        <p:spPr/>
        <p:txBody>
          <a:bodyPr/>
          <a:lstStyle/>
          <a:p>
            <a:fld id="{1867A1B4-137A-477A-91A2-29B7A5B02536}" type="slidenum">
              <a:rPr lang="en-US" smtClean="0"/>
              <a:t>8</a:t>
            </a:fld>
            <a:endParaRPr lang="en-US"/>
          </a:p>
        </p:txBody>
      </p:sp>
    </p:spTree>
    <p:extLst>
      <p:ext uri="{BB962C8B-B14F-4D97-AF65-F5344CB8AC3E}">
        <p14:creationId xmlns:p14="http://schemas.microsoft.com/office/powerpoint/2010/main" val="307349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Compass Turn Technique</a:t>
            </a:r>
          </a:p>
        </p:txBody>
      </p:sp>
      <p:sp>
        <p:nvSpPr>
          <p:cNvPr id="3" name="Content Placeholder 2"/>
          <p:cNvSpPr>
            <a:spLocks noGrp="1"/>
          </p:cNvSpPr>
          <p:nvPr>
            <p:ph idx="1"/>
          </p:nvPr>
        </p:nvSpPr>
        <p:spPr/>
        <p:txBody>
          <a:bodyPr>
            <a:normAutofit lnSpcReduction="10000"/>
          </a:bodyPr>
          <a:lstStyle/>
          <a:p>
            <a:r>
              <a:rPr lang="en-US" dirty="0"/>
              <a:t>When turning towards the north, lead the heading by an amount equal to (</a:t>
            </a:r>
            <a:r>
              <a:rPr lang="en-US" dirty="0" err="1"/>
              <a:t>i</a:t>
            </a:r>
            <a:r>
              <a:rPr lang="en-US" dirty="0"/>
              <a:t>) the latitude plus (ii) half the angle of bank</a:t>
            </a:r>
          </a:p>
          <a:p>
            <a:r>
              <a:rPr lang="en-US" dirty="0"/>
              <a:t>When turning to a heading of south over-shoot the heading by an amount equal to (</a:t>
            </a:r>
            <a:r>
              <a:rPr lang="en-US" dirty="0" err="1"/>
              <a:t>i</a:t>
            </a:r>
            <a:r>
              <a:rPr lang="en-US" dirty="0"/>
              <a:t>) the latitude minus (ii) half the angle of bank</a:t>
            </a:r>
          </a:p>
          <a:p>
            <a:r>
              <a:rPr lang="en-US" dirty="0"/>
              <a:t>The lead or lag, as applicable,  must be interpolated when turning to intermediate headings</a:t>
            </a:r>
          </a:p>
        </p:txBody>
      </p:sp>
      <p:sp>
        <p:nvSpPr>
          <p:cNvPr id="4" name="Slide Number Placeholder 3"/>
          <p:cNvSpPr>
            <a:spLocks noGrp="1"/>
          </p:cNvSpPr>
          <p:nvPr>
            <p:ph type="sldNum" sz="quarter" idx="12"/>
          </p:nvPr>
        </p:nvSpPr>
        <p:spPr/>
        <p:txBody>
          <a:bodyPr/>
          <a:lstStyle/>
          <a:p>
            <a:fld id="{1867A1B4-137A-477A-91A2-29B7A5B02536}" type="slidenum">
              <a:rPr lang="en-US" smtClean="0"/>
              <a:t>9</a:t>
            </a:fld>
            <a:endParaRPr lang="en-US"/>
          </a:p>
        </p:txBody>
      </p:sp>
    </p:spTree>
    <p:extLst>
      <p:ext uri="{BB962C8B-B14F-4D97-AF65-F5344CB8AC3E}">
        <p14:creationId xmlns:p14="http://schemas.microsoft.com/office/powerpoint/2010/main" val="2138326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1738</Words>
  <Application>Microsoft Office PowerPoint</Application>
  <PresentationFormat>On-screen Show (4:3)</PresentationFormat>
  <Paragraphs>139</Paragraphs>
  <Slides>19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PowerPoint Presentation</vt:lpstr>
      <vt:lpstr>Why Use A Compass Turn</vt:lpstr>
      <vt:lpstr>Compass Construction</vt:lpstr>
      <vt:lpstr>Compass Construction</vt:lpstr>
      <vt:lpstr>Compass Errors – Dip Error</vt:lpstr>
      <vt:lpstr>Compass Errors – Dip Error</vt:lpstr>
      <vt:lpstr>Compass Errors – Dip Error</vt:lpstr>
      <vt:lpstr>Compass Errors – Dip Error</vt:lpstr>
      <vt:lpstr>Compass Turn Technique</vt:lpstr>
      <vt:lpstr>Compass Errors – Acceleration Error</vt:lpstr>
      <vt:lpstr>Compass Errors – Acceleration Error</vt:lpstr>
      <vt:lpstr>Compass Errors –  Movement Errors</vt:lpstr>
      <vt:lpstr>Compass  Pilot Induced Error</vt:lpstr>
      <vt:lpstr>Deviation</vt:lpstr>
      <vt:lpstr>Variation</vt:lpstr>
      <vt:lpstr>Variation</vt:lpstr>
      <vt:lpstr>Correct Course / Heading</vt:lpstr>
      <vt:lpstr>Questions</vt:lpstr>
      <vt:lpstr>Disclaimer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COMPASS TURNS</dc:title>
  <dc:creator>Bob</dc:creator>
  <cp:lastModifiedBy>Trent Nelson</cp:lastModifiedBy>
  <cp:revision>46</cp:revision>
  <dcterms:created xsi:type="dcterms:W3CDTF">2013-06-09T18:26:39Z</dcterms:created>
  <dcterms:modified xsi:type="dcterms:W3CDTF">2017-07-28T01:42:06Z</dcterms:modified>
</cp:coreProperties>
</file>