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75" r:id="rId2"/>
    <p:sldId id="315" r:id="rId3"/>
    <p:sldId id="298" r:id="rId4"/>
    <p:sldId id="334" r:id="rId5"/>
    <p:sldId id="335" r:id="rId6"/>
    <p:sldId id="336" r:id="rId7"/>
    <p:sldId id="337" r:id="rId8"/>
    <p:sldId id="339" r:id="rId9"/>
    <p:sldId id="340" r:id="rId10"/>
    <p:sldId id="341" r:id="rId11"/>
    <p:sldId id="342" r:id="rId12"/>
    <p:sldId id="344" r:id="rId13"/>
    <p:sldId id="345" r:id="rId14"/>
    <p:sldId id="347" r:id="rId15"/>
    <p:sldId id="348" r:id="rId16"/>
    <p:sldId id="349" r:id="rId17"/>
    <p:sldId id="350" r:id="rId18"/>
    <p:sldId id="311" r:id="rId19"/>
    <p:sldId id="312" r:id="rId20"/>
    <p:sldId id="305" r:id="rId21"/>
    <p:sldId id="313" r:id="rId22"/>
    <p:sldId id="333" r:id="rId23"/>
    <p:sldId id="296" r:id="rId24"/>
    <p:sldId id="310" r:id="rId25"/>
    <p:sldId id="299" r:id="rId26"/>
    <p:sldId id="300" r:id="rId27"/>
    <p:sldId id="301" r:id="rId28"/>
    <p:sldId id="306" r:id="rId29"/>
    <p:sldId id="307" r:id="rId30"/>
    <p:sldId id="314" r:id="rId31"/>
    <p:sldId id="308" r:id="rId32"/>
    <p:sldId id="351" r:id="rId33"/>
    <p:sldId id="352" r:id="rId34"/>
    <p:sldId id="353" r:id="rId35"/>
    <p:sldId id="354" r:id="rId36"/>
    <p:sldId id="355" r:id="rId37"/>
    <p:sldId id="356" r:id="rId38"/>
    <p:sldId id="357" r:id="rId39"/>
    <p:sldId id="358" r:id="rId40"/>
    <p:sldId id="317" r:id="rId41"/>
    <p:sldId id="294" r:id="rId42"/>
    <p:sldId id="331" r:id="rId43"/>
    <p:sldId id="319" r:id="rId44"/>
    <p:sldId id="328" r:id="rId45"/>
    <p:sldId id="329" r:id="rId46"/>
    <p:sldId id="279" r:id="rId47"/>
    <p:sldId id="280" r:id="rId48"/>
    <p:sldId id="302" r:id="rId49"/>
    <p:sldId id="282" r:id="rId50"/>
    <p:sldId id="330" r:id="rId51"/>
    <p:sldId id="283" r:id="rId52"/>
    <p:sldId id="322" r:id="rId53"/>
    <p:sldId id="359" r:id="rId54"/>
    <p:sldId id="285" r:id="rId55"/>
    <p:sldId id="286" r:id="rId56"/>
    <p:sldId id="303" r:id="rId57"/>
    <p:sldId id="323" r:id="rId58"/>
    <p:sldId id="287" r:id="rId59"/>
    <p:sldId id="320" r:id="rId60"/>
    <p:sldId id="324" r:id="rId61"/>
    <p:sldId id="325" r:id="rId62"/>
    <p:sldId id="363" r:id="rId63"/>
    <p:sldId id="326" r:id="rId64"/>
    <p:sldId id="362" r:id="rId65"/>
    <p:sldId id="327" r:id="rId66"/>
    <p:sldId id="321" r:id="rId67"/>
    <p:sldId id="274" r:id="rId68"/>
  </p:sldIdLst>
  <p:sldSz cx="9144000" cy="6858000" type="screen4x3"/>
  <p:notesSz cx="6858000" cy="9144000"/>
  <p:defaultTextStyle>
    <a:defPPr>
      <a:defRPr lang="pl-PL"/>
    </a:defPPr>
    <a:lvl1pPr algn="l" rtl="0" fontAlgn="base">
      <a:spcBef>
        <a:spcPct val="0"/>
      </a:spcBef>
      <a:spcAft>
        <a:spcPct val="0"/>
      </a:spcAft>
      <a:defRPr sz="3200" b="1"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3200" b="1"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3200" b="1"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3200" b="1"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3200" b="1" kern="1200">
        <a:solidFill>
          <a:schemeClr val="tx1"/>
        </a:solidFill>
        <a:latin typeface="Times New Roman" panose="02020603050405020304" pitchFamily="18" charset="0"/>
        <a:ea typeface="+mn-ea"/>
        <a:cs typeface="+mn-cs"/>
      </a:defRPr>
    </a:lvl5pPr>
    <a:lvl6pPr marL="2286000" algn="l" defTabSz="914400" rtl="0" eaLnBrk="1" latinLnBrk="0" hangingPunct="1">
      <a:defRPr sz="3200" b="1" kern="1200">
        <a:solidFill>
          <a:schemeClr val="tx1"/>
        </a:solidFill>
        <a:latin typeface="Times New Roman" panose="02020603050405020304" pitchFamily="18" charset="0"/>
        <a:ea typeface="+mn-ea"/>
        <a:cs typeface="+mn-cs"/>
      </a:defRPr>
    </a:lvl6pPr>
    <a:lvl7pPr marL="2743200" algn="l" defTabSz="914400" rtl="0" eaLnBrk="1" latinLnBrk="0" hangingPunct="1">
      <a:defRPr sz="3200" b="1" kern="1200">
        <a:solidFill>
          <a:schemeClr val="tx1"/>
        </a:solidFill>
        <a:latin typeface="Times New Roman" panose="02020603050405020304" pitchFamily="18" charset="0"/>
        <a:ea typeface="+mn-ea"/>
        <a:cs typeface="+mn-cs"/>
      </a:defRPr>
    </a:lvl7pPr>
    <a:lvl8pPr marL="3200400" algn="l" defTabSz="914400" rtl="0" eaLnBrk="1" latinLnBrk="0" hangingPunct="1">
      <a:defRPr sz="3200" b="1" kern="1200">
        <a:solidFill>
          <a:schemeClr val="tx1"/>
        </a:solidFill>
        <a:latin typeface="Times New Roman" panose="02020603050405020304" pitchFamily="18" charset="0"/>
        <a:ea typeface="+mn-ea"/>
        <a:cs typeface="+mn-cs"/>
      </a:defRPr>
    </a:lvl8pPr>
    <a:lvl9pPr marL="3657600" algn="l" defTabSz="914400" rtl="0" eaLnBrk="1" latinLnBrk="0" hangingPunct="1">
      <a:defRPr sz="32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DDDDD"/>
    <a:srgbClr val="B2B2B2"/>
    <a:srgbClr val="5F5F5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60"/>
  </p:normalViewPr>
  <p:slideViewPr>
    <p:cSldViewPr>
      <p:cViewPr varScale="1">
        <p:scale>
          <a:sx n="137" d="100"/>
          <a:sy n="137" d="100"/>
        </p:scale>
        <p:origin x="909" y="79"/>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950"/>
    </p:cViewPr>
  </p:sorterViewPr>
  <p:notesViewPr>
    <p:cSldViewPr>
      <p:cViewPr varScale="1">
        <p:scale>
          <a:sx n="87" d="100"/>
          <a:sy n="87" d="100"/>
        </p:scale>
        <p:origin x="-191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4096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4096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Kliknij, aby edytować style wzorca tekstu</a:t>
            </a:r>
          </a:p>
          <a:p>
            <a:pPr lvl="1"/>
            <a:r>
              <a:rPr lang="en-US" altLang="en-US"/>
              <a:t>Drugi poziom</a:t>
            </a:r>
          </a:p>
          <a:p>
            <a:pPr lvl="2"/>
            <a:r>
              <a:rPr lang="en-US" altLang="en-US"/>
              <a:t>Trzeci poziom</a:t>
            </a:r>
          </a:p>
          <a:p>
            <a:pPr lvl="3"/>
            <a:r>
              <a:rPr lang="en-US" altLang="en-US"/>
              <a:t>Czwarty poziom</a:t>
            </a:r>
          </a:p>
          <a:p>
            <a:pPr lvl="4"/>
            <a:r>
              <a:rPr lang="en-US" altLang="en-US"/>
              <a:t>Piąty poziom</a:t>
            </a:r>
          </a:p>
        </p:txBody>
      </p:sp>
      <p:sp>
        <p:nvSpPr>
          <p:cNvPr id="4096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4096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ADC161D-477D-424D-AB78-73B91DF2347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2CC4C4-603D-45AC-9C3B-19E57EC01F8C}" type="slidenum">
              <a:rPr lang="en-US" altLang="en-US"/>
              <a:pPr/>
              <a:t>55</a:t>
            </a:fld>
            <a:endParaRPr lang="en-US" altLang="en-US"/>
          </a:p>
        </p:txBody>
      </p:sp>
      <p:sp>
        <p:nvSpPr>
          <p:cNvPr id="41986" name="Rectangle 2"/>
          <p:cNvSpPr>
            <a:spLocks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Tree>
    <p:extLst>
      <p:ext uri="{BB962C8B-B14F-4D97-AF65-F5344CB8AC3E}">
        <p14:creationId xmlns:p14="http://schemas.microsoft.com/office/powerpoint/2010/main" val="3964099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206007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221283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330809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679805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2829202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Tree>
    <p:extLst>
      <p:ext uri="{BB962C8B-B14F-4D97-AF65-F5344CB8AC3E}">
        <p14:creationId xmlns:p14="http://schemas.microsoft.com/office/powerpoint/2010/main" val="3183979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US"/>
          </a:p>
        </p:txBody>
      </p:sp>
    </p:spTree>
    <p:extLst>
      <p:ext uri="{BB962C8B-B14F-4D97-AF65-F5344CB8AC3E}">
        <p14:creationId xmlns:p14="http://schemas.microsoft.com/office/powerpoint/2010/main" val="624217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376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13507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881493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1" name="Picture 17" descr="lsd_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772400" y="15240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043" name="Text Box 19"/>
          <p:cNvSpPr txBox="1">
            <a:spLocks noChangeArrowheads="1"/>
          </p:cNvSpPr>
          <p:nvPr/>
        </p:nvSpPr>
        <p:spPr bwMode="auto">
          <a:xfrm>
            <a:off x="8777288" y="6553200"/>
            <a:ext cx="3397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fld id="{56A66463-B7BA-4899-B14C-0E26E0338D57}" type="slidenum">
              <a:rPr lang="pl-PL" altLang="en-US" sz="1000">
                <a:solidFill>
                  <a:srgbClr val="5F5F5F"/>
                </a:solidFill>
                <a:latin typeface="Arial" panose="020B0604020202020204" pitchFamily="34" charset="0"/>
              </a:rPr>
              <a:pPr algn="ctr"/>
              <a:t>‹#›</a:t>
            </a:fld>
            <a:endParaRPr lang="pl-PL" altLang="en-US" sz="1200">
              <a:solidFill>
                <a:srgbClr val="5F5F5F"/>
              </a:solidFill>
              <a:latin typeface="Arial" panose="020B0604020202020204" pitchFamily="34" charset="0"/>
            </a:endParaRPr>
          </a:p>
        </p:txBody>
      </p:sp>
      <p:sp>
        <p:nvSpPr>
          <p:cNvPr id="1044" name="Rectangle 20"/>
          <p:cNvSpPr>
            <a:spLocks noChangeArrowheads="1"/>
          </p:cNvSpPr>
          <p:nvPr/>
        </p:nvSpPr>
        <p:spPr bwMode="auto">
          <a:xfrm>
            <a:off x="457200" y="6554788"/>
            <a:ext cx="377983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b="0">
                <a:solidFill>
                  <a:srgbClr val="5F5F5F"/>
                </a:solidFill>
                <a:latin typeface="Arial" panose="020B0604020202020204" pitchFamily="34" charset="0"/>
              </a:rPr>
              <a:t>Copyright @ 2003 The Last Stage of Delirium Research Group, Poland</a:t>
            </a:r>
            <a:endParaRPr lang="pl-PL" altLang="en-US" sz="900" b="0">
              <a:solidFill>
                <a:srgbClr val="5F5F5F"/>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6" name="Rectangle 8"/>
          <p:cNvSpPr>
            <a:spLocks noChangeArrowheads="1"/>
          </p:cNvSpPr>
          <p:nvPr/>
        </p:nvSpPr>
        <p:spPr bwMode="auto">
          <a:xfrm>
            <a:off x="0" y="0"/>
            <a:ext cx="9144000" cy="2173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2" name="Rectangle 4"/>
          <p:cNvSpPr>
            <a:spLocks noChangeArrowheads="1"/>
          </p:cNvSpPr>
          <p:nvPr/>
        </p:nvSpPr>
        <p:spPr bwMode="auto">
          <a:xfrm>
            <a:off x="609600" y="2590800"/>
            <a:ext cx="7924800" cy="1447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en-US" sz="4400">
                <a:solidFill>
                  <a:schemeClr val="tx2"/>
                </a:solidFill>
                <a:latin typeface="Arial" panose="020B0604020202020204" pitchFamily="34" charset="0"/>
              </a:rPr>
              <a:t>Microsoft Windows RPC </a:t>
            </a:r>
            <a:br>
              <a:rPr lang="en-US" altLang="en-US" sz="4400">
                <a:solidFill>
                  <a:schemeClr val="tx2"/>
                </a:solidFill>
                <a:latin typeface="Arial" panose="020B0604020202020204" pitchFamily="34" charset="0"/>
              </a:rPr>
            </a:br>
            <a:r>
              <a:rPr lang="en-US" altLang="en-US" sz="4400">
                <a:solidFill>
                  <a:schemeClr val="tx2"/>
                </a:solidFill>
                <a:latin typeface="Arial" panose="020B0604020202020204" pitchFamily="34" charset="0"/>
              </a:rPr>
              <a:t>Security Vulnerabilities</a:t>
            </a:r>
          </a:p>
        </p:txBody>
      </p:sp>
      <p:pic>
        <p:nvPicPr>
          <p:cNvPr id="22534" name="Picture 6" descr="lsd_int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913" y="0"/>
            <a:ext cx="2160587" cy="2160588"/>
          </a:xfrm>
          <a:prstGeom prst="rect">
            <a:avLst/>
          </a:prstGeom>
          <a:noFill/>
          <a:extLst>
            <a:ext uri="{909E8E84-426E-40DD-AFC4-6F175D3DCCD1}">
              <a14:hiddenFill xmlns:a14="http://schemas.microsoft.com/office/drawing/2010/main">
                <a:solidFill>
                  <a:srgbClr val="FFFFFF"/>
                </a:solidFill>
              </a14:hiddenFill>
            </a:ext>
          </a:extLst>
        </p:spPr>
      </p:pic>
      <p:pic>
        <p:nvPicPr>
          <p:cNvPr id="22535" name="Picture 7" descr="landsca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76800"/>
            <a:ext cx="9144000" cy="1981200"/>
          </a:xfrm>
          <a:prstGeom prst="rect">
            <a:avLst/>
          </a:prstGeom>
          <a:noFill/>
          <a:extLst>
            <a:ext uri="{909E8E84-426E-40DD-AFC4-6F175D3DCCD1}">
              <a14:hiddenFill xmlns:a14="http://schemas.microsoft.com/office/drawing/2010/main">
                <a:solidFill>
                  <a:srgbClr val="FFFFFF"/>
                </a:solidFill>
              </a14:hiddenFill>
            </a:ext>
          </a:extLst>
        </p:spPr>
      </p:pic>
      <p:sp>
        <p:nvSpPr>
          <p:cNvPr id="22533" name="Rectangle 5"/>
          <p:cNvSpPr>
            <a:spLocks noChangeArrowheads="1"/>
          </p:cNvSpPr>
          <p:nvPr/>
        </p:nvSpPr>
        <p:spPr bwMode="auto">
          <a:xfrm>
            <a:off x="685800" y="403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altLang="en-US" sz="2400" b="0">
                <a:solidFill>
                  <a:schemeClr val="tx2"/>
                </a:solidFill>
                <a:latin typeface="Arial" panose="020B0604020202020204" pitchFamily="34" charset="0"/>
              </a:rPr>
              <a:t>HITB Security Conference</a:t>
            </a:r>
          </a:p>
          <a:p>
            <a:pPr algn="ctr" eaLnBrk="0" hangingPunct="0"/>
            <a:r>
              <a:rPr lang="en-US" altLang="en-US" sz="2400" b="0">
                <a:solidFill>
                  <a:schemeClr val="tx2"/>
                </a:solidFill>
                <a:latin typeface="Arial" panose="020B0604020202020204" pitchFamily="34" charset="0"/>
              </a:rPr>
              <a:t>December </a:t>
            </a:r>
            <a:r>
              <a:rPr lang="pl-PL" altLang="en-US" sz="2400" b="0">
                <a:solidFill>
                  <a:schemeClr val="tx2"/>
                </a:solidFill>
                <a:latin typeface="Arial" panose="020B0604020202020204" pitchFamily="34" charset="0"/>
              </a:rPr>
              <a:t>12th, </a:t>
            </a:r>
            <a:r>
              <a:rPr lang="en-US" altLang="en-US" sz="2400" b="0">
                <a:solidFill>
                  <a:schemeClr val="tx2"/>
                </a:solidFill>
                <a:latin typeface="Arial" panose="020B0604020202020204" pitchFamily="34" charset="0"/>
              </a:rPr>
              <a:t>2003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425450" y="579438"/>
            <a:ext cx="74231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Introduction to Microsoft RPC</a:t>
            </a:r>
          </a:p>
          <a:p>
            <a:pPr eaLnBrk="0" hangingPunct="0"/>
            <a:r>
              <a:rPr lang="en-US" altLang="en-US">
                <a:latin typeface="Arial" panose="020B0604020202020204" pitchFamily="34" charset="0"/>
              </a:rPr>
              <a:t>RPC interfaces (Windows 2000) cont.</a:t>
            </a:r>
          </a:p>
        </p:txBody>
      </p:sp>
      <p:sp>
        <p:nvSpPr>
          <p:cNvPr id="113672" name="Rectangle 8"/>
          <p:cNvSpPr>
            <a:spLocks noChangeArrowheads="1"/>
          </p:cNvSpPr>
          <p:nvPr/>
        </p:nvSpPr>
        <p:spPr bwMode="auto">
          <a:xfrm>
            <a:off x="433388" y="1828800"/>
            <a:ext cx="7339012" cy="340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sz="2400">
                <a:solidFill>
                  <a:schemeClr val="tx1"/>
                </a:solidFill>
                <a:latin typeface="Times New Roman" panose="02020603050405020304" pitchFamily="18" charset="0"/>
              </a:defRPr>
            </a:lvl1pPr>
            <a:lvl2pPr marL="952500"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sz="2200" b="0">
                <a:latin typeface="Arial" panose="020B0604020202020204" pitchFamily="34" charset="0"/>
              </a:rPr>
              <a:t>RPC interfaces that can be by default reached remotely on Windows 2000 systems (SP4 + all hotfixes) through ncacn_ip_tcp:</a:t>
            </a:r>
          </a:p>
          <a:p>
            <a:pPr>
              <a:spcBef>
                <a:spcPct val="20000"/>
              </a:spcBef>
              <a:buFont typeface="Wingdings" panose="05000000000000000000" pitchFamily="2" charset="2"/>
              <a:buNone/>
            </a:pPr>
            <a:endParaRPr lang="en-US" altLang="en-US" sz="1000" b="0">
              <a:latin typeface="Arial" panose="020B0604020202020204" pitchFamily="34" charset="0"/>
            </a:endParaRP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e1af8308-5d1f-11c9-91a4-08002b14a0fa v3.0 (rpcss.dll)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0b0a6584-9e0f-11cf-a3cf-00805f68cb1b v1.1 (rpcss.dll)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975201b0-59ca-11d0-a8d5-00a0c90d8051 v1.0 (rpcss.dll)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e60c73e6-88f9-11cf-9af1-0020af6e72f4 v2.0 (rpcss.dll)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99fcfec4-5260-101b-bbcb-00aa0021347a v0.0 (rpcss.dll)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b9e79e60-3d52-11ce-aaa1-00006901293f v0.2 (rpcss.dll)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412f241e-c12a-11ce-abff-0020af6e7a17 v0.2 (rpcss.dll)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00000136-0000-0000-c000-000000000046 v0.0 (rpcss.dll)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c6f3ee72-ce7e-11d1-b71e-00c04fc3111a v1.0 (rpcss.dll)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4d9f4ab8-7d1c-11cf-861e-0020af6e7c57 v0.0 (rpcss.dll)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000001a0-0000-0000-c000-000000000046 v0.0 (rpcss.dll)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1ff70682-0a51-30e8-076d-740be8cee98b v1.0 (mstask.exe)</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378e52b0-c0a9-11cf-822d-00aa0051e40f v1.0 (mstask.exe)</a:t>
            </a:r>
            <a:endParaRPr lang="en-US" altLang="en-US" sz="1400" b="0">
              <a:solidFill>
                <a:srgbClr val="000099"/>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Introduction to Microsoft RPC</a:t>
            </a:r>
          </a:p>
          <a:p>
            <a:pPr eaLnBrk="0" hangingPunct="0"/>
            <a:r>
              <a:rPr lang="en-US" altLang="en-US">
                <a:latin typeface="Arial" panose="020B0604020202020204" pitchFamily="34" charset="0"/>
              </a:rPr>
              <a:t>RPC interfaces (Windows XP)</a:t>
            </a:r>
          </a:p>
        </p:txBody>
      </p:sp>
      <p:sp>
        <p:nvSpPr>
          <p:cNvPr id="114696" name="Rectangle 8"/>
          <p:cNvSpPr>
            <a:spLocks noChangeArrowheads="1"/>
          </p:cNvSpPr>
          <p:nvPr/>
        </p:nvSpPr>
        <p:spPr bwMode="auto">
          <a:xfrm>
            <a:off x="433388" y="1828800"/>
            <a:ext cx="8253412"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sz="2400">
                <a:solidFill>
                  <a:schemeClr val="tx1"/>
                </a:solidFill>
                <a:latin typeface="Times New Roman" panose="02020603050405020304" pitchFamily="18" charset="0"/>
              </a:defRPr>
            </a:lvl1pPr>
            <a:lvl2pPr marL="952500"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sz="2200" b="0">
                <a:latin typeface="Arial" panose="020B0604020202020204" pitchFamily="34" charset="0"/>
              </a:rPr>
              <a:t>RPC interfaces that can be by default reached remotely on Windows XP systems (SP1 + all hotfixes) through ncacn_np:</a:t>
            </a:r>
          </a:p>
          <a:p>
            <a:pPr lvl="1">
              <a:spcBef>
                <a:spcPct val="20000"/>
              </a:spcBef>
              <a:buFont typeface="Wingdings" panose="05000000000000000000" pitchFamily="2" charset="2"/>
              <a:buNone/>
            </a:pPr>
            <a:endParaRPr lang="pl-PL" altLang="en-US" sz="900">
              <a:solidFill>
                <a:srgbClr val="000099"/>
              </a:solidFill>
              <a:latin typeface="Arial" panose="020B0604020202020204" pitchFamily="34" charset="0"/>
            </a:endParaRP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12345778-1234-abcd-ef00-0123456789ab v0.0 (lsasrv.dll)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621dff68-3c39-4c6c-aae3-e68e2c6503ad v1.0 (wzcsvc.dll)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18f70770-8e64-11cf-9af1-0020af6e72f4 v0.0 (ole32.dll)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1ff70682-0a51-30e8-076d-740be8cee98b v1.0 (schedsvc.dll)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378e52b0-c0a9-11cf-822d-00aa0051e40f v1.0 (schedsvc.dll)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0a74ef1c-41a4-4e06-83ae-dc74fb1cdd53 v1.0 (schedsvc.dll)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3faf4738-3a21-4307-b46c-fdda9bb8c0d5 v1.0 (audiosrv.dll)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6bffd098-a112-3610-9833-46c3f87e345a v1.0 (wkssvc.dll)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8d0ffe72-d252-11d0-bf8f-00c04fd9126b v1.0 (cryptsvc.dll)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a3b749b1-e3d0-4967-a521-124055d1c37d v1.0 (cryptsvc.dll)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0d72a7d4-6148-11d1-b4aa-00c04fb66ea0 v1.0 (cryptsvc.dll)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f50aac00-c7f3-428e-a022-a6b71bfb9d43 v1.0 (cryptsvc.dll)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12b81e99-f207-4a4c-85d3-77b42f76fd14 v1.0 (seclogon.dll)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8fb6d884-2388-11d0-8c35-00c04fda2795 v4.1 (w32time.dll)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300f3532-38cc-11d0-a3f0-0020af6b0add v1.2 (trkwks.dll)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63fbe424-2029-11d1-8db8-00aa004abd5e v1.0 (sens.dll)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629b9f66-556c-11d1-8dd2-00aa004abd5e v3.0 (sens.dll)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4b324fc8-1670-01d3-1278-5a47bf6ee188 v3.0 (srvsvc.dll)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3f77b086-3a17-11d3-9166-00c04f688e28 v1.0 (srvsvc.dll)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17fdd703-1827-4e34-79d4-24a55c53bb37 v1.0 (msgsvc.dll)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6bffd098-a112-3610-9833-012892020162 v0.0 (browser.dll)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5ca4a760-ebb1-11cf-8611-00a0245420ed v1.0 (termsrv.dll) </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000001a0-0000-0000-c000-000000000046 v0.0 (rpcss.dll)</a:t>
            </a:r>
            <a:endParaRPr lang="pl-PL" altLang="en-US" sz="1400" b="0">
              <a:solidFill>
                <a:srgbClr val="000099"/>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425450" y="579438"/>
            <a:ext cx="72707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Introduction to Microsoft RPC</a:t>
            </a:r>
          </a:p>
          <a:p>
            <a:pPr eaLnBrk="0" hangingPunct="0"/>
            <a:r>
              <a:rPr lang="en-US" altLang="en-US">
                <a:latin typeface="Arial" panose="020B0604020202020204" pitchFamily="34" charset="0"/>
              </a:rPr>
              <a:t>RPC interfaces (Windows XP) cont.</a:t>
            </a:r>
          </a:p>
        </p:txBody>
      </p:sp>
      <p:sp>
        <p:nvSpPr>
          <p:cNvPr id="116745" name="Rectangle 9"/>
          <p:cNvSpPr>
            <a:spLocks noChangeArrowheads="1"/>
          </p:cNvSpPr>
          <p:nvPr/>
        </p:nvSpPr>
        <p:spPr bwMode="auto">
          <a:xfrm>
            <a:off x="433388" y="1828800"/>
            <a:ext cx="7339012" cy="438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sz="2400">
                <a:solidFill>
                  <a:schemeClr val="tx1"/>
                </a:solidFill>
                <a:latin typeface="Times New Roman" panose="02020603050405020304" pitchFamily="18" charset="0"/>
              </a:defRPr>
            </a:lvl1pPr>
            <a:lvl2pPr marL="952500"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sz="2200" b="0">
                <a:latin typeface="Arial" panose="020B0604020202020204" pitchFamily="34" charset="0"/>
              </a:rPr>
              <a:t>RPC interfaces that can be by default reached remotely on Windows XP systems (SP1 + all hotfixes) through ncacn_ip_tcp:</a:t>
            </a:r>
          </a:p>
          <a:p>
            <a:pPr>
              <a:spcBef>
                <a:spcPct val="20000"/>
              </a:spcBef>
              <a:buFont typeface="Wingdings" panose="05000000000000000000" pitchFamily="2" charset="2"/>
              <a:buNone/>
            </a:pPr>
            <a:endParaRPr lang="en-US" altLang="en-US" sz="1000" b="0">
              <a:latin typeface="Arial" panose="020B0604020202020204" pitchFamily="34" charset="0"/>
            </a:endParaRP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e1af8308-5d1f-11c9-91a4-08002b14a0fa v3.0 (rpcss.dll)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0b0a6584-9e0f-11cf-a3cf-00805f68cb1b v1.1 (rpcss.dll)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1d55b526-c137-46c5-ab79-638f2a68e869 v1.0 (rpcss.dll)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e60c73e6-88f9-11cf-9af1-0020af6e72f4 v2.0 (rpcss.dll)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99fcfec4-5260-101b-bbcb-00aa0021347a v0.0 (rpcss.dll)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b9e79e60-3d52-11ce-aaa1-00006901293f v0.2 (rpcss.dll)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412f241e-c12a-11ce-abff-0020af6e7a17 v0.2 (rpcss.dll)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00000136-0000-0000-c000-000000000046 v0.0 (rpcss.dll)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c6f3ee72-ce7e-11d1-b71e-00c04fc3111a v1.0 (rpcss.dll)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4d9f4ab8-7d1c-11cf-861e-0020af6e7c57 v0.0 (rpcss.dll)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000001a0-0000-0000-c000-000000000046 v0.0 (rpcss.dll)</a:t>
            </a:r>
            <a:endParaRPr lang="pl-PL" altLang="en-US" sz="900" b="0">
              <a:solidFill>
                <a:srgbClr val="000099"/>
              </a:solidFill>
              <a:latin typeface="Courier New" panose="02070309020205020404" pitchFamily="49" charset="0"/>
            </a:endParaRPr>
          </a:p>
          <a:p>
            <a:pPr lvl="1">
              <a:spcBef>
                <a:spcPct val="20000"/>
              </a:spcBef>
              <a:buFont typeface="Wingdings" panose="05000000000000000000" pitchFamily="2" charset="2"/>
              <a:buNone/>
            </a:pPr>
            <a:r>
              <a:rPr lang="en-GB" altLang="en-US" sz="900" b="0">
                <a:solidFill>
                  <a:srgbClr val="000099"/>
                </a:solidFill>
                <a:latin typeface="Courier New" panose="02070309020205020404" pitchFamily="49" charset="0"/>
              </a:rPr>
              <a:t>621dff68-3c39-4c6c-aae3-e68e2c6503ad v1.0 (wzcsvc.dll)</a:t>
            </a:r>
          </a:p>
          <a:p>
            <a:pPr lvl="1">
              <a:spcBef>
                <a:spcPct val="20000"/>
              </a:spcBef>
              <a:buFont typeface="Wingdings" panose="05000000000000000000" pitchFamily="2" charset="2"/>
              <a:buNone/>
            </a:pPr>
            <a:r>
              <a:rPr lang="en-GB" altLang="en-US" sz="900" b="0">
                <a:solidFill>
                  <a:srgbClr val="000099"/>
                </a:solidFill>
                <a:latin typeface="Courier New" panose="02070309020205020404" pitchFamily="49" charset="0"/>
              </a:rPr>
              <a:t>18f70770-8e64-11cf-9af1-0020af6e72f4 v0.0 (ole32.dll)</a:t>
            </a:r>
          </a:p>
          <a:p>
            <a:pPr lvl="1">
              <a:spcBef>
                <a:spcPct val="20000"/>
              </a:spcBef>
              <a:buFont typeface="Wingdings" panose="05000000000000000000" pitchFamily="2" charset="2"/>
              <a:buNone/>
            </a:pPr>
            <a:r>
              <a:rPr lang="en-GB" altLang="en-US" sz="900" b="0">
                <a:solidFill>
                  <a:srgbClr val="000099"/>
                </a:solidFill>
                <a:latin typeface="Courier New" panose="02070309020205020404" pitchFamily="49" charset="0"/>
              </a:rPr>
              <a:t>1ff70682-0a51-30e8-076d-740be8cee98b v1.0 (schedsvc.dll)</a:t>
            </a:r>
          </a:p>
          <a:p>
            <a:pPr lvl="1">
              <a:spcBef>
                <a:spcPct val="20000"/>
              </a:spcBef>
              <a:buFont typeface="Wingdings" panose="05000000000000000000" pitchFamily="2" charset="2"/>
              <a:buNone/>
            </a:pPr>
            <a:r>
              <a:rPr lang="en-GB" altLang="en-US" sz="900" b="0">
                <a:solidFill>
                  <a:srgbClr val="000099"/>
                </a:solidFill>
                <a:latin typeface="Courier New" panose="02070309020205020404" pitchFamily="49" charset="0"/>
              </a:rPr>
              <a:t>378e52b0-c0a9-11cf-822d-00aa0051e40f v1.0 (schedsvc.dll)</a:t>
            </a:r>
          </a:p>
          <a:p>
            <a:pPr lvl="1">
              <a:spcBef>
                <a:spcPct val="20000"/>
              </a:spcBef>
              <a:buFont typeface="Wingdings" panose="05000000000000000000" pitchFamily="2" charset="2"/>
              <a:buNone/>
            </a:pPr>
            <a:r>
              <a:rPr lang="en-GB" altLang="en-US" sz="900" b="0">
                <a:solidFill>
                  <a:srgbClr val="000099"/>
                </a:solidFill>
                <a:latin typeface="Courier New" panose="02070309020205020404" pitchFamily="49" charset="0"/>
              </a:rPr>
              <a:t>0a74ef1c-41a4-4e06-83ae-dc74fb1cdd53 v1.0 (schedsvc.dll)</a:t>
            </a:r>
          </a:p>
          <a:p>
            <a:pPr lvl="1">
              <a:spcBef>
                <a:spcPct val="20000"/>
              </a:spcBef>
              <a:buFont typeface="Wingdings" panose="05000000000000000000" pitchFamily="2" charset="2"/>
              <a:buNone/>
            </a:pPr>
            <a:r>
              <a:rPr lang="en-GB" altLang="en-US" sz="900" b="0">
                <a:solidFill>
                  <a:srgbClr val="000099"/>
                </a:solidFill>
                <a:latin typeface="Courier New" panose="02070309020205020404" pitchFamily="49" charset="0"/>
              </a:rPr>
              <a:t>3faf4738-3a21-4307-b46c-fdda9bb8c0d5 v1.0 (audiosrv.dll)</a:t>
            </a:r>
          </a:p>
          <a:p>
            <a:pPr lvl="1">
              <a:spcBef>
                <a:spcPct val="20000"/>
              </a:spcBef>
              <a:buFont typeface="Wingdings" panose="05000000000000000000" pitchFamily="2" charset="2"/>
              <a:buNone/>
            </a:pPr>
            <a:r>
              <a:rPr lang="en-GB" altLang="en-US" sz="900" b="0">
                <a:solidFill>
                  <a:srgbClr val="000099"/>
                </a:solidFill>
                <a:latin typeface="Courier New" panose="02070309020205020404" pitchFamily="49" charset="0"/>
              </a:rPr>
              <a:t>6bffd098-a112-3610-9833-46c3f87e345a v1.0 (wkssvc.dll)</a:t>
            </a:r>
          </a:p>
          <a:p>
            <a:pPr lvl="1">
              <a:spcBef>
                <a:spcPct val="20000"/>
              </a:spcBef>
              <a:buFont typeface="Wingdings" panose="05000000000000000000" pitchFamily="2" charset="2"/>
              <a:buNone/>
            </a:pPr>
            <a:r>
              <a:rPr lang="en-GB" altLang="en-US" sz="900" b="0">
                <a:solidFill>
                  <a:srgbClr val="000099"/>
                </a:solidFill>
                <a:latin typeface="Courier New" panose="02070309020205020404" pitchFamily="49" charset="0"/>
              </a:rPr>
              <a:t>12b81e99-f207-4a4c-85d3-77b42f76fd14 v1.0 (seclogon.dll)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altLang="en-US" sz="2400">
                <a:latin typeface="Arial" panose="020B0604020202020204" pitchFamily="34" charset="0"/>
              </a:rPr>
              <a:t>Introduction to Microsoft RPC</a:t>
            </a:r>
          </a:p>
          <a:p>
            <a:pPr eaLnBrk="0" hangingPunct="0"/>
            <a:r>
              <a:rPr lang="en-GB" altLang="en-US">
                <a:latin typeface="Arial" panose="020B0604020202020204" pitchFamily="34" charset="0"/>
              </a:rPr>
              <a:t>RPC interfaces (XP) cont.</a:t>
            </a:r>
          </a:p>
        </p:txBody>
      </p:sp>
      <p:sp>
        <p:nvSpPr>
          <p:cNvPr id="117768" name="Rectangle 8"/>
          <p:cNvSpPr>
            <a:spLocks noChangeArrowheads="1"/>
          </p:cNvSpPr>
          <p:nvPr/>
        </p:nvSpPr>
        <p:spPr bwMode="auto">
          <a:xfrm>
            <a:off x="433388" y="1828800"/>
            <a:ext cx="7339012"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sz="2400">
                <a:solidFill>
                  <a:schemeClr val="tx1"/>
                </a:solidFill>
                <a:latin typeface="Times New Roman" panose="02020603050405020304" pitchFamily="18" charset="0"/>
              </a:defRPr>
            </a:lvl1pPr>
            <a:lvl2pPr marL="952500"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GB" altLang="en-US" sz="2200" b="0">
                <a:latin typeface="Arial" panose="020B0604020202020204" pitchFamily="34" charset="0"/>
              </a:rPr>
              <a:t>RPC interfaces that can be by default reached remotely on Windows XP systems (SP1 + all hotfixes) through ncacn_ip_tcp:</a:t>
            </a:r>
          </a:p>
          <a:p>
            <a:pPr>
              <a:spcBef>
                <a:spcPct val="20000"/>
              </a:spcBef>
              <a:buFont typeface="Wingdings" panose="05000000000000000000" pitchFamily="2" charset="2"/>
              <a:buNone/>
            </a:pPr>
            <a:endParaRPr lang="en-GB" altLang="en-US" sz="1000" b="0">
              <a:latin typeface="Arial" panose="020B0604020202020204" pitchFamily="34" charset="0"/>
            </a:endParaRPr>
          </a:p>
          <a:p>
            <a:pPr lvl="1">
              <a:spcBef>
                <a:spcPct val="20000"/>
              </a:spcBef>
              <a:buFont typeface="Wingdings" panose="05000000000000000000" pitchFamily="2" charset="2"/>
              <a:buNone/>
            </a:pPr>
            <a:r>
              <a:rPr lang="en-GB" altLang="en-US" sz="900" b="0">
                <a:solidFill>
                  <a:srgbClr val="000099"/>
                </a:solidFill>
                <a:latin typeface="Courier New" panose="02070309020205020404" pitchFamily="49" charset="0"/>
              </a:rPr>
              <a:t>8fb6d884-2388-11d0-8c35-00c04fda2795 v4.1 (w32time.dll)</a:t>
            </a:r>
          </a:p>
          <a:p>
            <a:pPr lvl="1">
              <a:spcBef>
                <a:spcPct val="20000"/>
              </a:spcBef>
              <a:buFont typeface="Wingdings" panose="05000000000000000000" pitchFamily="2" charset="2"/>
              <a:buNone/>
            </a:pPr>
            <a:r>
              <a:rPr lang="en-GB" altLang="en-US" sz="900" b="0">
                <a:solidFill>
                  <a:srgbClr val="000099"/>
                </a:solidFill>
                <a:latin typeface="Courier New" panose="02070309020205020404" pitchFamily="49" charset="0"/>
              </a:rPr>
              <a:t>300f3532-38cc-11d0-a3f0-0020af6b0add v1.2 (trkwks.dll)</a:t>
            </a:r>
            <a:endParaRPr lang="pl-PL" altLang="en-US" sz="900" b="0">
              <a:solidFill>
                <a:srgbClr val="000099"/>
              </a:solidFill>
              <a:latin typeface="Courier New" panose="02070309020205020404" pitchFamily="49" charset="0"/>
            </a:endParaRPr>
          </a:p>
          <a:p>
            <a:pPr lvl="1">
              <a:spcBef>
                <a:spcPct val="20000"/>
              </a:spcBef>
              <a:buFont typeface="Wingdings" panose="05000000000000000000" pitchFamily="2" charset="2"/>
              <a:buNone/>
            </a:pPr>
            <a:r>
              <a:rPr lang="en-GB" altLang="en-US" sz="900" b="0">
                <a:solidFill>
                  <a:srgbClr val="000099"/>
                </a:solidFill>
                <a:latin typeface="Courier New" panose="02070309020205020404" pitchFamily="49" charset="0"/>
              </a:rPr>
              <a:t>8d0ffe72-d252-11d0-bf8f-00c04fd9126b v1.0 (cryptsvc.dll)</a:t>
            </a:r>
          </a:p>
          <a:p>
            <a:pPr lvl="1">
              <a:spcBef>
                <a:spcPct val="20000"/>
              </a:spcBef>
              <a:buFont typeface="Wingdings" panose="05000000000000000000" pitchFamily="2" charset="2"/>
              <a:buNone/>
            </a:pPr>
            <a:r>
              <a:rPr lang="en-GB" altLang="en-US" sz="900" b="0">
                <a:solidFill>
                  <a:srgbClr val="000099"/>
                </a:solidFill>
                <a:latin typeface="Courier New" panose="02070309020205020404" pitchFamily="49" charset="0"/>
              </a:rPr>
              <a:t>a3b749b1-e3d0-4967-a521-124055d1c37d v1.0 (cryptsvc.dll)</a:t>
            </a:r>
          </a:p>
          <a:p>
            <a:pPr lvl="1">
              <a:spcBef>
                <a:spcPct val="20000"/>
              </a:spcBef>
              <a:buFont typeface="Wingdings" panose="05000000000000000000" pitchFamily="2" charset="2"/>
              <a:buNone/>
            </a:pPr>
            <a:r>
              <a:rPr lang="en-GB" altLang="en-US" sz="900" b="0">
                <a:solidFill>
                  <a:srgbClr val="000099"/>
                </a:solidFill>
                <a:latin typeface="Courier New" panose="02070309020205020404" pitchFamily="49" charset="0"/>
              </a:rPr>
              <a:t>0d72a7d4-6148-11d1-b4aa-00c04fb66ea0 v1.0 (cryptsvc.dll)</a:t>
            </a:r>
          </a:p>
          <a:p>
            <a:pPr lvl="1">
              <a:spcBef>
                <a:spcPct val="20000"/>
              </a:spcBef>
              <a:buFont typeface="Wingdings" panose="05000000000000000000" pitchFamily="2" charset="2"/>
              <a:buNone/>
            </a:pPr>
            <a:r>
              <a:rPr lang="en-GB" altLang="en-US" sz="900" b="0">
                <a:solidFill>
                  <a:srgbClr val="000099"/>
                </a:solidFill>
                <a:latin typeface="Courier New" panose="02070309020205020404" pitchFamily="49" charset="0"/>
              </a:rPr>
              <a:t>f50aac00-c7f3-428e-a022-a6b71bfb9d43 v1.0 (cryptsvc.dll) </a:t>
            </a:r>
          </a:p>
          <a:p>
            <a:pPr lvl="1">
              <a:spcBef>
                <a:spcPct val="20000"/>
              </a:spcBef>
              <a:buFont typeface="Wingdings" panose="05000000000000000000" pitchFamily="2" charset="2"/>
              <a:buNone/>
            </a:pPr>
            <a:r>
              <a:rPr lang="en-GB" altLang="en-US" sz="900" b="0">
                <a:solidFill>
                  <a:srgbClr val="000099"/>
                </a:solidFill>
                <a:latin typeface="Courier New" panose="02070309020205020404" pitchFamily="49" charset="0"/>
              </a:rPr>
              <a:t>63fbe424-2029-11d1-8db8-00aa004abd5e v1.0 (sens.dll) </a:t>
            </a:r>
          </a:p>
          <a:p>
            <a:pPr lvl="1">
              <a:spcBef>
                <a:spcPct val="20000"/>
              </a:spcBef>
              <a:buFont typeface="Wingdings" panose="05000000000000000000" pitchFamily="2" charset="2"/>
              <a:buNone/>
            </a:pPr>
            <a:r>
              <a:rPr lang="en-GB" altLang="en-US" sz="900" b="0">
                <a:solidFill>
                  <a:srgbClr val="000099"/>
                </a:solidFill>
                <a:latin typeface="Courier New" panose="02070309020205020404" pitchFamily="49" charset="0"/>
              </a:rPr>
              <a:t>629b9f66-556c-11d1-8dd2-00aa004abd5e v3.0 (sens.dll)</a:t>
            </a:r>
          </a:p>
          <a:p>
            <a:pPr lvl="1">
              <a:spcBef>
                <a:spcPct val="20000"/>
              </a:spcBef>
              <a:buFont typeface="Wingdings" panose="05000000000000000000" pitchFamily="2" charset="2"/>
              <a:buNone/>
            </a:pPr>
            <a:r>
              <a:rPr lang="en-GB" altLang="en-US" sz="900" b="0">
                <a:solidFill>
                  <a:srgbClr val="000099"/>
                </a:solidFill>
                <a:latin typeface="Courier New" panose="02070309020205020404" pitchFamily="49" charset="0"/>
              </a:rPr>
              <a:t>4b324fc8-1670-01d3-1278-5a47bf6ee188 v3.0 (srvsvc.dll)</a:t>
            </a:r>
            <a:endParaRPr lang="pl-PL" altLang="en-US" sz="900" b="0">
              <a:solidFill>
                <a:srgbClr val="000099"/>
              </a:solidFill>
              <a:latin typeface="Courier New" panose="02070309020205020404" pitchFamily="49" charset="0"/>
            </a:endParaRP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3f77b086-3a17-11d3-9166-00c04f688e28 v1.0 (srvsvc.dll)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17fdd703-1827-4e34-79d4-24a55c53bb37 v1.0 (msgsvc.dll)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6bffd098-a112-3610-9833-012892020162 v0.0 (browser.dll)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5ca4a760-ebb1-11cf-8611-00a0245420ed v1.0 (termsrv.dll)</a:t>
            </a:r>
          </a:p>
          <a:p>
            <a:pPr lvl="1">
              <a:spcBef>
                <a:spcPct val="20000"/>
              </a:spcBef>
              <a:buFont typeface="Wingdings" panose="05000000000000000000" pitchFamily="2" charset="2"/>
              <a:buNone/>
            </a:pPr>
            <a:r>
              <a:rPr lang="en-US" altLang="en-US" sz="900" b="0">
                <a:solidFill>
                  <a:srgbClr val="000099"/>
                </a:solidFill>
                <a:latin typeface="Courier New" panose="02070309020205020404" pitchFamily="49" charset="0"/>
              </a:rPr>
              <a:t>000001a0-0000-0000-c000-000000000046 v0.0 (rpcss.dll)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Introduction to Microsoft RPC</a:t>
            </a:r>
          </a:p>
          <a:p>
            <a:pPr eaLnBrk="0" hangingPunct="0"/>
            <a:r>
              <a:rPr lang="en-US" altLang="en-US">
                <a:latin typeface="Arial" panose="020B0604020202020204" pitchFamily="34" charset="0"/>
              </a:rPr>
              <a:t>Other RPC interfaces</a:t>
            </a:r>
          </a:p>
        </p:txBody>
      </p:sp>
      <p:sp>
        <p:nvSpPr>
          <p:cNvPr id="119816" name="Rectangle 8"/>
          <p:cNvSpPr>
            <a:spLocks noChangeArrowheads="1"/>
          </p:cNvSpPr>
          <p:nvPr/>
        </p:nvSpPr>
        <p:spPr bwMode="auto">
          <a:xfrm>
            <a:off x="433388" y="1828800"/>
            <a:ext cx="741521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sz="2400">
                <a:solidFill>
                  <a:schemeClr val="tx1"/>
                </a:solidFill>
                <a:latin typeface="Times New Roman" panose="02020603050405020304" pitchFamily="18" charset="0"/>
              </a:defRPr>
            </a:lvl1pPr>
            <a:lvl2pPr marL="952500"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40000"/>
              </a:spcBef>
              <a:buFont typeface="Wingdings" panose="05000000000000000000" pitchFamily="2" charset="2"/>
              <a:buNone/>
            </a:pPr>
            <a:r>
              <a:rPr lang="en-US" altLang="en-US" b="0">
                <a:latin typeface="Arial" panose="020B0604020202020204" pitchFamily="34" charset="0"/>
              </a:rPr>
              <a:t>There are many more RPC interfaces in Windows 2000/XP system. These interfaces can be divided respectively into:</a:t>
            </a:r>
          </a:p>
        </p:txBody>
      </p:sp>
      <p:sp>
        <p:nvSpPr>
          <p:cNvPr id="119818" name="Rectangle 10"/>
          <p:cNvSpPr>
            <a:spLocks noChangeArrowheads="1"/>
          </p:cNvSpPr>
          <p:nvPr/>
        </p:nvSpPr>
        <p:spPr bwMode="auto">
          <a:xfrm>
            <a:off x="457200" y="5867400"/>
            <a:ext cx="73152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6238" indent="-376238">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sz="1600" b="0">
                <a:solidFill>
                  <a:srgbClr val="000000"/>
                </a:solidFill>
                <a:latin typeface="Arial" panose="020B0604020202020204" pitchFamily="34" charset="0"/>
              </a:rPr>
              <a:t>More details: </a:t>
            </a:r>
            <a:r>
              <a:rPr lang="en-US" altLang="en-US" sz="1600" b="0">
                <a:latin typeface="Arial" panose="020B0604020202020204" pitchFamily="34" charset="0"/>
              </a:rPr>
              <a:t>Windows Network Services Internals, J.B. Marchand</a:t>
            </a:r>
          </a:p>
          <a:p>
            <a:pPr>
              <a:spcBef>
                <a:spcPct val="20000"/>
              </a:spcBef>
              <a:buFont typeface="Wingdings" panose="05000000000000000000" pitchFamily="2" charset="2"/>
              <a:buNone/>
            </a:pPr>
            <a:r>
              <a:rPr lang="en-US" altLang="en-US" sz="1200" b="0">
                <a:solidFill>
                  <a:srgbClr val="000000"/>
                </a:solidFill>
                <a:latin typeface="Arial" panose="020B0604020202020204" pitchFamily="34" charset="0"/>
              </a:rPr>
              <a:t>http://www.hsc.fr/ressources/articles/win_net_srv/index.html.en</a:t>
            </a:r>
          </a:p>
        </p:txBody>
      </p:sp>
      <p:sp>
        <p:nvSpPr>
          <p:cNvPr id="119822" name="Rectangle 14"/>
          <p:cNvSpPr>
            <a:spLocks noChangeArrowheads="1"/>
          </p:cNvSpPr>
          <p:nvPr/>
        </p:nvSpPr>
        <p:spPr bwMode="auto">
          <a:xfrm>
            <a:off x="457200" y="3063875"/>
            <a:ext cx="7086600" cy="265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3375">
              <a:defRPr sz="2400">
                <a:solidFill>
                  <a:schemeClr val="tx1"/>
                </a:solidFill>
                <a:latin typeface="Times New Roman" panose="02020603050405020304" pitchFamily="18" charset="0"/>
              </a:defRPr>
            </a:lvl1pPr>
            <a:lvl2pPr marL="952500"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
            </a:pPr>
            <a:r>
              <a:rPr lang="en-US" altLang="en-US" sz="2000" b="0">
                <a:latin typeface="Arial" panose="020B0604020202020204" pitchFamily="34" charset="0"/>
              </a:rPr>
              <a:t>interfaces that can be only reached locally either through ncacn_np or ncalrpc protocol sequences </a:t>
            </a:r>
          </a:p>
          <a:p>
            <a:pPr>
              <a:spcBef>
                <a:spcPct val="20000"/>
              </a:spcBef>
              <a:buFont typeface="Wingdings" panose="05000000000000000000" pitchFamily="2" charset="2"/>
              <a:buChar char="§"/>
            </a:pPr>
            <a:r>
              <a:rPr lang="en-US" altLang="en-US" sz="2000" b="0">
                <a:latin typeface="Arial" panose="020B0604020202020204" pitchFamily="34" charset="0"/>
              </a:rPr>
              <a:t>ORPC interfaces, which require proper OBJREF pointer for the call to proceed (usually obtained through IRemoteActivation interface) </a:t>
            </a:r>
          </a:p>
          <a:p>
            <a:pPr>
              <a:spcBef>
                <a:spcPct val="20000"/>
              </a:spcBef>
              <a:buFont typeface="Wingdings" panose="05000000000000000000" pitchFamily="2" charset="2"/>
              <a:buChar char="§"/>
            </a:pPr>
            <a:r>
              <a:rPr lang="en-US" altLang="en-US" sz="2000" b="0">
                <a:latin typeface="Arial" panose="020B0604020202020204" pitchFamily="34" charset="0"/>
              </a:rPr>
              <a:t>interfaces introduced to the system along with a </a:t>
            </a:r>
            <a:r>
              <a:rPr lang="pl-PL" altLang="en-US" sz="2000" b="0">
                <a:latin typeface="Arial" panose="020B0604020202020204" pitchFamily="34" charset="0"/>
              </a:rPr>
              <a:t>specific</a:t>
            </a:r>
            <a:r>
              <a:rPr lang="en-US" altLang="en-US" sz="2000" b="0">
                <a:latin typeface="Arial" panose="020B0604020202020204" pitchFamily="34" charset="0"/>
              </a:rPr>
              <a:t> application (i.e. Microsoft Internet Information Services, Microsoft Exchange, Microsoft SQL Server,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Introduction to Microsoft RPC</a:t>
            </a:r>
          </a:p>
          <a:p>
            <a:pPr eaLnBrk="0" hangingPunct="0"/>
            <a:r>
              <a:rPr lang="en-US" altLang="en-US">
                <a:latin typeface="Arial" panose="020B0604020202020204" pitchFamily="34" charset="0"/>
              </a:rPr>
              <a:t>Authentication issues</a:t>
            </a:r>
          </a:p>
        </p:txBody>
      </p:sp>
      <p:sp>
        <p:nvSpPr>
          <p:cNvPr id="120840" name="Rectangle 8"/>
          <p:cNvSpPr>
            <a:spLocks noChangeArrowheads="1"/>
          </p:cNvSpPr>
          <p:nvPr/>
        </p:nvSpPr>
        <p:spPr bwMode="auto">
          <a:xfrm>
            <a:off x="442913" y="1828800"/>
            <a:ext cx="7481887"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sz="2400">
                <a:solidFill>
                  <a:schemeClr val="tx1"/>
                </a:solidFill>
                <a:latin typeface="Times New Roman" panose="02020603050405020304" pitchFamily="18" charset="0"/>
              </a:defRPr>
            </a:lvl1pPr>
            <a:lvl2pPr marL="952500"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45000"/>
              </a:spcBef>
              <a:buFont typeface="Wingdings" panose="05000000000000000000" pitchFamily="2" charset="2"/>
              <a:buNone/>
            </a:pPr>
            <a:r>
              <a:rPr lang="en-US" altLang="en-US" sz="2000" b="0">
                <a:latin typeface="Arial" panose="020B0604020202020204" pitchFamily="34" charset="0"/>
              </a:rPr>
              <a:t>Presented Windows interfaces can be reached from the network through ncacn_np protocol sequence and </a:t>
            </a:r>
            <a:r>
              <a:rPr lang="en-US" altLang="en-US" sz="2000" b="0" i="1">
                <a:latin typeface="Arial" panose="020B0604020202020204" pitchFamily="34" charset="0"/>
              </a:rPr>
              <a:t>NULL SESSION</a:t>
            </a:r>
          </a:p>
          <a:p>
            <a:pPr>
              <a:spcBef>
                <a:spcPct val="45000"/>
              </a:spcBef>
              <a:buFont typeface="Wingdings" panose="05000000000000000000" pitchFamily="2" charset="2"/>
              <a:buNone/>
            </a:pPr>
            <a:r>
              <a:rPr lang="en-US" altLang="en-US" sz="2000" b="0">
                <a:latin typeface="Arial" panose="020B0604020202020204" pitchFamily="34" charset="0"/>
              </a:rPr>
              <a:t>Reachability (successful BIND operation) does not necessarily mean that functions of a given interface can be actually called (!) as there are some server applications that restrict access to its interfaces on a per-client basis by defining a security-callback function (RpcServerRegisterIfEx).</a:t>
            </a:r>
          </a:p>
          <a:p>
            <a:pPr>
              <a:spcBef>
                <a:spcPct val="45000"/>
              </a:spcBef>
            </a:pPr>
            <a:r>
              <a:rPr lang="en-US" altLang="en-US" sz="2000" b="0">
                <a:latin typeface="Arial" panose="020B0604020202020204" pitchFamily="34" charset="0"/>
              </a:rPr>
              <a:t>RpcServerRegisterAuthInfo function can be used for defining what authentication service to use when the server receives a request for a remote procedure call</a:t>
            </a:r>
          </a:p>
          <a:p>
            <a:pPr>
              <a:spcBef>
                <a:spcPct val="45000"/>
              </a:spcBef>
            </a:pPr>
            <a:r>
              <a:rPr lang="en-US" altLang="en-US" sz="2000" b="0">
                <a:latin typeface="Arial" panose="020B0604020202020204" pitchFamily="34" charset="0"/>
              </a:rPr>
              <a:t>RPC server may use the RpcBindingInqAuthClient function to check whether the client connection meets the desired level of authentication.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Introduction to Microsoft RPC</a:t>
            </a:r>
          </a:p>
          <a:p>
            <a:pPr eaLnBrk="0" hangingPunct="0"/>
            <a:r>
              <a:rPr lang="en-US" altLang="en-US">
                <a:latin typeface="Arial" panose="020B0604020202020204" pitchFamily="34" charset="0"/>
              </a:rPr>
              <a:t>Authorization issues</a:t>
            </a:r>
          </a:p>
        </p:txBody>
      </p:sp>
      <p:sp>
        <p:nvSpPr>
          <p:cNvPr id="121864" name="Rectangle 8"/>
          <p:cNvSpPr>
            <a:spLocks noChangeArrowheads="1"/>
          </p:cNvSpPr>
          <p:nvPr/>
        </p:nvSpPr>
        <p:spPr bwMode="auto">
          <a:xfrm>
            <a:off x="433388" y="1828800"/>
            <a:ext cx="7796212" cy="407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sz="2400">
                <a:solidFill>
                  <a:schemeClr val="tx1"/>
                </a:solidFill>
                <a:latin typeface="Times New Roman" panose="02020603050405020304" pitchFamily="18" charset="0"/>
              </a:defRPr>
            </a:lvl1pPr>
            <a:lvl2pPr marL="952500"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45000"/>
              </a:spcBef>
              <a:buFont typeface="Wingdings" panose="05000000000000000000" pitchFamily="2" charset="2"/>
              <a:buNone/>
            </a:pPr>
            <a:r>
              <a:rPr lang="en-US" altLang="en-US" sz="2200" b="0">
                <a:latin typeface="Arial" panose="020B0604020202020204" pitchFamily="34" charset="0"/>
              </a:rPr>
              <a:t>Most interfaces run with SYSTEM privileges and impersonate the client for the time of processing its request (RpcImpersonateClient)</a:t>
            </a:r>
          </a:p>
          <a:p>
            <a:pPr>
              <a:spcBef>
                <a:spcPct val="45000"/>
              </a:spcBef>
              <a:buFont typeface="Wingdings" panose="05000000000000000000" pitchFamily="2" charset="2"/>
              <a:buNone/>
            </a:pPr>
            <a:r>
              <a:rPr lang="en-US" altLang="en-US" sz="2200" b="0">
                <a:latin typeface="Arial" panose="020B0604020202020204" pitchFamily="34" charset="0"/>
              </a:rPr>
              <a:t>If </a:t>
            </a:r>
            <a:r>
              <a:rPr lang="pl-PL" altLang="en-US" sz="2200" b="0">
                <a:latin typeface="Arial" panose="020B0604020202020204" pitchFamily="34" charset="0"/>
              </a:rPr>
              <a:t>the</a:t>
            </a:r>
            <a:r>
              <a:rPr lang="en-US" altLang="en-US" sz="2200" b="0">
                <a:latin typeface="Arial" panose="020B0604020202020204" pitchFamily="34" charset="0"/>
              </a:rPr>
              <a:t> server code has an implementation flaw </a:t>
            </a:r>
            <a:r>
              <a:rPr lang="pl-PL" altLang="en-US" sz="2200" b="0">
                <a:latin typeface="Arial" panose="020B0604020202020204" pitchFamily="34" charset="0"/>
              </a:rPr>
              <a:t>that may </a:t>
            </a:r>
            <a:r>
              <a:rPr lang="en-US" altLang="en-US" sz="2200" b="0">
                <a:latin typeface="Arial" panose="020B0604020202020204" pitchFamily="34" charset="0"/>
              </a:rPr>
              <a:t>lead to the code execution, SYSTEM privileges can be always reestablished by issuing a call to RpcRevertToSelf (regardless of the privileges possessed at the time of </a:t>
            </a:r>
            <a:br>
              <a:rPr lang="en-US" altLang="en-US" sz="2200" b="0">
                <a:latin typeface="Arial" panose="020B0604020202020204" pitchFamily="34" charset="0"/>
              </a:rPr>
            </a:br>
            <a:r>
              <a:rPr lang="en-US" altLang="en-US" sz="2200" b="0">
                <a:latin typeface="Arial" panose="020B0604020202020204" pitchFamily="34" charset="0"/>
              </a:rPr>
              <a:t>the call)</a:t>
            </a:r>
          </a:p>
          <a:p>
            <a:pPr>
              <a:spcBef>
                <a:spcPct val="45000"/>
              </a:spcBef>
            </a:pPr>
            <a:r>
              <a:rPr lang="en-US" altLang="en-US" sz="2200" b="0">
                <a:latin typeface="Arial" panose="020B0604020202020204" pitchFamily="34" charset="0"/>
              </a:rPr>
              <a:t>In some cases, client privileges are additionally checked after impersonation (i.e. OpenThreadToken/PrivilegeCheck/ CheckTokenMembership call sequence)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425450" y="579438"/>
            <a:ext cx="8108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Introduction to Microsoft RPC</a:t>
            </a:r>
          </a:p>
          <a:p>
            <a:pPr eaLnBrk="0" hangingPunct="0"/>
            <a:r>
              <a:rPr lang="en-US" altLang="en-US">
                <a:latin typeface="Arial" panose="020B0604020202020204" pitchFamily="34" charset="0"/>
              </a:rPr>
              <a:t>RPC runtime security issues</a:t>
            </a:r>
          </a:p>
        </p:txBody>
      </p:sp>
      <p:sp>
        <p:nvSpPr>
          <p:cNvPr id="122888" name="Rectangle 8"/>
          <p:cNvSpPr>
            <a:spLocks noChangeArrowheads="1"/>
          </p:cNvSpPr>
          <p:nvPr/>
        </p:nvSpPr>
        <p:spPr bwMode="auto">
          <a:xfrm>
            <a:off x="433388" y="1828800"/>
            <a:ext cx="7872412"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sz="2400">
                <a:solidFill>
                  <a:schemeClr val="tx1"/>
                </a:solidFill>
                <a:latin typeface="Times New Roman" panose="02020603050405020304" pitchFamily="18" charset="0"/>
              </a:defRPr>
            </a:lvl1pPr>
            <a:lvl2pPr marL="952500"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45000"/>
              </a:spcBef>
              <a:buFont typeface="Wingdings" panose="05000000000000000000" pitchFamily="2" charset="2"/>
              <a:buNone/>
            </a:pPr>
            <a:r>
              <a:rPr lang="en-US" altLang="en-US" sz="2000" b="0">
                <a:latin typeface="Arial" panose="020B0604020202020204" pitchFamily="34" charset="0"/>
              </a:rPr>
              <a:t>If there are multiple RPC interfaces registered in one process:</a:t>
            </a:r>
          </a:p>
          <a:p>
            <a:pPr>
              <a:spcBef>
                <a:spcPct val="45000"/>
              </a:spcBef>
            </a:pPr>
            <a:endParaRPr lang="en-US" altLang="en-US" sz="2000" b="0">
              <a:latin typeface="Arial" panose="020B0604020202020204" pitchFamily="34" charset="0"/>
            </a:endParaRPr>
          </a:p>
          <a:p>
            <a:pPr>
              <a:spcBef>
                <a:spcPct val="45000"/>
              </a:spcBef>
            </a:pPr>
            <a:endParaRPr lang="en-US" altLang="en-US" sz="2000" b="0">
              <a:latin typeface="Arial" panose="020B0604020202020204" pitchFamily="34" charset="0"/>
            </a:endParaRPr>
          </a:p>
          <a:p>
            <a:pPr>
              <a:spcBef>
                <a:spcPct val="45000"/>
              </a:spcBef>
            </a:pPr>
            <a:endParaRPr lang="en-US" altLang="en-US" sz="2000" b="0">
              <a:latin typeface="Arial" panose="020B0604020202020204" pitchFamily="34" charset="0"/>
            </a:endParaRPr>
          </a:p>
          <a:p>
            <a:pPr>
              <a:spcBef>
                <a:spcPct val="45000"/>
              </a:spcBef>
            </a:pPr>
            <a:endParaRPr lang="en-US" altLang="en-US" sz="2000" b="0">
              <a:latin typeface="Arial" panose="020B0604020202020204" pitchFamily="34" charset="0"/>
            </a:endParaRPr>
          </a:p>
          <a:p>
            <a:pPr>
              <a:spcBef>
                <a:spcPct val="45000"/>
              </a:spcBef>
            </a:pPr>
            <a:r>
              <a:rPr lang="en-US" altLang="en-US" sz="2000" b="0">
                <a:latin typeface="Arial" panose="020B0604020202020204" pitchFamily="34" charset="0"/>
              </a:rPr>
              <a:t>If the server stub was compiled without the /robust switch, RPC marshaler may not reject all malformed RPC packets</a:t>
            </a:r>
          </a:p>
          <a:p>
            <a:pPr>
              <a:spcBef>
                <a:spcPct val="45000"/>
              </a:spcBef>
            </a:pPr>
            <a:r>
              <a:rPr lang="en-US" altLang="en-US" sz="2000" b="0">
                <a:latin typeface="Arial" panose="020B0604020202020204" pitchFamily="34" charset="0"/>
              </a:rPr>
              <a:t>Additionally, if the [range] keyword is not used in an IDL interface definition file, RPC interface may accept requests to access out-of-bounds data</a:t>
            </a:r>
          </a:p>
        </p:txBody>
      </p:sp>
      <p:sp>
        <p:nvSpPr>
          <p:cNvPr id="122892" name="Rectangle 12"/>
          <p:cNvSpPr>
            <a:spLocks noChangeArrowheads="1"/>
          </p:cNvSpPr>
          <p:nvPr/>
        </p:nvSpPr>
        <p:spPr bwMode="auto">
          <a:xfrm>
            <a:off x="433388" y="2209800"/>
            <a:ext cx="7643812"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3375">
              <a:defRPr sz="2400">
                <a:solidFill>
                  <a:schemeClr val="tx1"/>
                </a:solidFill>
                <a:latin typeface="Times New Roman" panose="02020603050405020304" pitchFamily="18" charset="0"/>
              </a:defRPr>
            </a:lvl1pPr>
            <a:lvl2pPr marL="833438"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
            </a:pPr>
            <a:r>
              <a:rPr lang="en-US" altLang="en-US" sz="2000" b="0">
                <a:latin typeface="Arial" panose="020B0604020202020204" pitchFamily="34" charset="0"/>
              </a:rPr>
              <a:t>Each of them can be reached through any of the protocol sequences registered in that process</a:t>
            </a:r>
            <a:r>
              <a:rPr lang="pl-PL" altLang="en-US" sz="2000" b="0">
                <a:latin typeface="Arial" panose="020B0604020202020204" pitchFamily="34" charset="0"/>
              </a:rPr>
              <a:t>,</a:t>
            </a:r>
            <a:endParaRPr lang="en-US" altLang="en-US" sz="2000" b="0">
              <a:latin typeface="Arial" panose="020B0604020202020204" pitchFamily="34" charset="0"/>
            </a:endParaRPr>
          </a:p>
          <a:p>
            <a:pPr>
              <a:spcBef>
                <a:spcPct val="20000"/>
              </a:spcBef>
              <a:buFont typeface="Wingdings" panose="05000000000000000000" pitchFamily="2" charset="2"/>
              <a:buChar char="§"/>
            </a:pPr>
            <a:r>
              <a:rPr lang="en-US" altLang="en-US" sz="2000" b="0">
                <a:latin typeface="Arial" panose="020B0604020202020204" pitchFamily="34" charset="0"/>
              </a:rPr>
              <a:t>Context handles from one interface are valid and can be passed to the other completely unrelated interface (unless strict_context_handle attribute is used for the interface)</a:t>
            </a:r>
          </a:p>
        </p:txBody>
      </p:sp>
      <p:sp>
        <p:nvSpPr>
          <p:cNvPr id="122893" name="Rectangle 13"/>
          <p:cNvSpPr>
            <a:spLocks noChangeArrowheads="1"/>
          </p:cNvSpPr>
          <p:nvPr/>
        </p:nvSpPr>
        <p:spPr bwMode="auto">
          <a:xfrm>
            <a:off x="457200" y="5881688"/>
            <a:ext cx="7010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sz="1600" b="0">
                <a:solidFill>
                  <a:srgbClr val="000000"/>
                </a:solidFill>
                <a:latin typeface="Arial" panose="020B0604020202020204" pitchFamily="34" charset="0"/>
              </a:rPr>
              <a:t>Reference: Writing Secure Code, Second Edition, M. Howard, D. LeBlanc </a:t>
            </a:r>
            <a:r>
              <a:rPr lang="en-US" altLang="en-US" sz="1200" b="0">
                <a:solidFill>
                  <a:srgbClr val="000000"/>
                </a:solidFill>
                <a:latin typeface="Arial" panose="020B0604020202020204" pitchFamily="34" charset="0"/>
              </a:rPr>
              <a:t>http://www.amazon.com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9" name="Rectangle 11"/>
          <p:cNvSpPr>
            <a:spLocks noChangeArrowheads="1"/>
          </p:cNvSpPr>
          <p:nvPr/>
        </p:nvSpPr>
        <p:spPr bwMode="auto">
          <a:xfrm>
            <a:off x="447675" y="1905000"/>
            <a:ext cx="65627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0">
                <a:latin typeface="Courier New" panose="02070309020205020404" pitchFamily="49" charset="0"/>
              </a:rPr>
              <a:t>void *my_malloc(int size){</a:t>
            </a:r>
          </a:p>
          <a:p>
            <a:r>
              <a:rPr lang="en-US" altLang="en-US" sz="1200" b="0">
                <a:latin typeface="Courier New" panose="02070309020205020404" pitchFamily="49" charset="0"/>
              </a:rPr>
              <a:t>    return(HeapAlloc(GetProcessHeap(),0,size));</a:t>
            </a:r>
          </a:p>
          <a:p>
            <a:r>
              <a:rPr lang="en-US" altLang="en-US" sz="1200" b="0">
                <a:latin typeface="Courier New" panose="02070309020205020404" pitchFamily="49" charset="0"/>
              </a:rPr>
              <a:t>}</a:t>
            </a:r>
          </a:p>
          <a:p>
            <a:endParaRPr lang="en-US" altLang="en-US" sz="1200" b="0">
              <a:latin typeface="Courier New" panose="02070309020205020404" pitchFamily="49" charset="0"/>
            </a:endParaRPr>
          </a:p>
          <a:p>
            <a:r>
              <a:rPr lang="en-US" altLang="en-US" sz="1200" b="0">
                <a:latin typeface="Courier New" panose="02070309020205020404" pitchFamily="49" charset="0"/>
              </a:rPr>
              <a:t>int func_1(handle_t h,int i,struct s *stab[],unsigned char *str){</a:t>
            </a:r>
          </a:p>
          <a:p>
            <a:r>
              <a:rPr lang="en-US" altLang="en-US" sz="1200" b="0">
                <a:latin typeface="Courier New" panose="02070309020205020404" pitchFamily="49" charset="0"/>
              </a:rPr>
              <a:t>    char* p;</a:t>
            </a:r>
          </a:p>
          <a:p>
            <a:r>
              <a:rPr lang="en-US" altLang="en-US" sz="1200" b="0">
                <a:latin typeface="Courier New" panose="02070309020205020404" pitchFamily="49" charset="0"/>
              </a:rPr>
              <a:t>    hyper a;</a:t>
            </a:r>
          </a:p>
          <a:p>
            <a:endParaRPr lang="en-US" altLang="en-US" sz="1200" b="0">
              <a:latin typeface="Courier New" panose="02070309020205020404" pitchFamily="49" charset="0"/>
            </a:endParaRPr>
          </a:p>
          <a:p>
            <a:r>
              <a:rPr lang="en-US" altLang="en-US" sz="1200" b="0">
                <a:latin typeface="Courier New" panose="02070309020205020404" pitchFamily="49" charset="0"/>
              </a:rPr>
              <a:t>    if(!(p=my_malloc(32))){</a:t>
            </a:r>
          </a:p>
          <a:p>
            <a:r>
              <a:rPr lang="en-US" altLang="en-US" sz="1200" b="0">
                <a:latin typeface="Courier New" panose="02070309020205020404" pitchFamily="49" charset="0"/>
              </a:rPr>
              <a:t>        return(1);</a:t>
            </a:r>
          </a:p>
          <a:p>
            <a:r>
              <a:rPr lang="en-US" altLang="en-US" sz="1200" b="0">
                <a:latin typeface="Courier New" panose="02070309020205020404" pitchFamily="49" charset="0"/>
              </a:rPr>
              <a:t>    }</a:t>
            </a:r>
          </a:p>
          <a:p>
            <a:r>
              <a:rPr lang="en-US" altLang="en-US" sz="1200" b="0">
                <a:latin typeface="Courier New" panose="02070309020205020404" pitchFamily="49" charset="0"/>
              </a:rPr>
              <a:t>    lstrcpy(p,str);</a:t>
            </a:r>
          </a:p>
          <a:p>
            <a:r>
              <a:rPr lang="en-US" altLang="en-US" sz="1200" b="0">
                <a:latin typeface="Courier New" panose="02070309020205020404" pitchFamily="49" charset="0"/>
              </a:rPr>
              <a:t>    return(0);</a:t>
            </a:r>
          </a:p>
          <a:p>
            <a:r>
              <a:rPr lang="en-US" altLang="en-US" sz="1200" b="0">
                <a:latin typeface="Courier New" panose="02070309020205020404" pitchFamily="49" charset="0"/>
              </a:rPr>
              <a:t>}</a:t>
            </a:r>
          </a:p>
        </p:txBody>
      </p:sp>
      <p:sp>
        <p:nvSpPr>
          <p:cNvPr id="63500" name="Rectangle 12"/>
          <p:cNvSpPr>
            <a:spLocks noChangeArrowheads="1"/>
          </p:cNvSpPr>
          <p:nvPr/>
        </p:nvSpPr>
        <p:spPr bwMode="auto">
          <a:xfrm>
            <a:off x="425450" y="579438"/>
            <a:ext cx="8108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Introduction to Microsoft RPC</a:t>
            </a:r>
          </a:p>
          <a:p>
            <a:pPr eaLnBrk="0" hangingPunct="0"/>
            <a:r>
              <a:rPr lang="en-US" altLang="en-US">
                <a:latin typeface="Arial" panose="020B0604020202020204" pitchFamily="34" charset="0"/>
              </a:rPr>
              <a:t>Example service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Introduction to Microsoft RPC</a:t>
            </a:r>
          </a:p>
          <a:p>
            <a:pPr eaLnBrk="0" hangingPunct="0"/>
            <a:r>
              <a:rPr lang="en-US" altLang="en-US">
                <a:latin typeface="Arial" panose="020B0604020202020204" pitchFamily="34" charset="0"/>
              </a:rPr>
              <a:t>Interface Definition (IDL)</a:t>
            </a:r>
          </a:p>
        </p:txBody>
      </p:sp>
      <p:sp>
        <p:nvSpPr>
          <p:cNvPr id="64515" name="Rectangle 3"/>
          <p:cNvSpPr>
            <a:spLocks noChangeArrowheads="1"/>
          </p:cNvSpPr>
          <p:nvPr/>
        </p:nvSpPr>
        <p:spPr bwMode="auto">
          <a:xfrm>
            <a:off x="447675" y="1895475"/>
            <a:ext cx="65627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0">
                <a:latin typeface="Courier New" panose="02070309020205020404" pitchFamily="49" charset="0"/>
              </a:rPr>
              <a:t>[  </a:t>
            </a:r>
          </a:p>
          <a:p>
            <a:r>
              <a:rPr lang="en-US" altLang="en-US" sz="1200" b="0">
                <a:latin typeface="Courier New" panose="02070309020205020404" pitchFamily="49" charset="0"/>
              </a:rPr>
              <a:t>  uuid(11111111-2222-3333-4444-555555555555),</a:t>
            </a:r>
          </a:p>
          <a:p>
            <a:r>
              <a:rPr lang="en-US" altLang="en-US" sz="1200" b="0">
                <a:latin typeface="Courier New" panose="02070309020205020404" pitchFamily="49" charset="0"/>
              </a:rPr>
              <a:t>  version(1.0)</a:t>
            </a:r>
          </a:p>
          <a:p>
            <a:r>
              <a:rPr lang="en-US" altLang="en-US" sz="1200" b="0">
                <a:latin typeface="Courier New" panose="02070309020205020404" pitchFamily="49" charset="0"/>
              </a:rPr>
              <a:t>]</a:t>
            </a:r>
          </a:p>
          <a:p>
            <a:endParaRPr lang="en-US" altLang="en-US" sz="1200" b="0">
              <a:latin typeface="Courier New" panose="02070309020205020404" pitchFamily="49" charset="0"/>
            </a:endParaRPr>
          </a:p>
          <a:p>
            <a:r>
              <a:rPr lang="en-US" altLang="en-US" sz="1200" b="0">
                <a:latin typeface="Courier New" panose="02070309020205020404" pitchFamily="49" charset="0"/>
              </a:rPr>
              <a:t>interface if{</a:t>
            </a:r>
          </a:p>
          <a:p>
            <a:endParaRPr lang="en-US" altLang="en-US" sz="1200" b="0">
              <a:latin typeface="Courier New" panose="02070309020205020404" pitchFamily="49" charset="0"/>
            </a:endParaRPr>
          </a:p>
          <a:p>
            <a:r>
              <a:rPr lang="en-US" altLang="en-US" sz="1200" b="0">
                <a:latin typeface="Courier New" panose="02070309020205020404" pitchFamily="49" charset="0"/>
              </a:rPr>
              <a:t>  struct s{</a:t>
            </a:r>
          </a:p>
          <a:p>
            <a:r>
              <a:rPr lang="en-US" altLang="en-US" sz="1200" b="0">
                <a:latin typeface="Courier New" panose="02070309020205020404" pitchFamily="49" charset="0"/>
              </a:rPr>
              <a:t>    byte b;</a:t>
            </a:r>
          </a:p>
          <a:p>
            <a:r>
              <a:rPr lang="en-US" altLang="en-US" sz="1200" b="0">
                <a:latin typeface="Courier New" panose="02070309020205020404" pitchFamily="49" charset="0"/>
              </a:rPr>
              <a:t>    hyper h;</a:t>
            </a:r>
          </a:p>
          <a:p>
            <a:r>
              <a:rPr lang="en-US" altLang="en-US" sz="1200" b="0">
                <a:latin typeface="Courier New" panose="02070309020205020404" pitchFamily="49" charset="0"/>
              </a:rPr>
              <a:t>  };</a:t>
            </a:r>
          </a:p>
          <a:p>
            <a:endParaRPr lang="en-US" altLang="en-US" sz="1200" b="0">
              <a:latin typeface="Courier New" panose="02070309020205020404" pitchFamily="49" charset="0"/>
            </a:endParaRPr>
          </a:p>
          <a:p>
            <a:r>
              <a:rPr lang="en-US" altLang="en-US" sz="1200" b="0">
                <a:latin typeface="Courier New" panose="02070309020205020404" pitchFamily="49" charset="0"/>
              </a:rPr>
              <a:t>  int func_1(</a:t>
            </a:r>
          </a:p>
          <a:p>
            <a:r>
              <a:rPr lang="en-US" altLang="en-US" sz="1200" b="0">
                <a:latin typeface="Courier New" panose="02070309020205020404" pitchFamily="49" charset="0"/>
              </a:rPr>
              <a:t>    [in] handle_t h,</a:t>
            </a:r>
          </a:p>
          <a:p>
            <a:r>
              <a:rPr lang="en-US" altLang="en-US" sz="1200" b="0">
                <a:latin typeface="Courier New" panose="02070309020205020404" pitchFamily="49" charset="0"/>
              </a:rPr>
              <a:t>    [in] int i,</a:t>
            </a:r>
          </a:p>
          <a:p>
            <a:r>
              <a:rPr lang="en-US" altLang="en-US" sz="1200" b="0">
                <a:latin typeface="Courier New" panose="02070309020205020404" pitchFamily="49" charset="0"/>
              </a:rPr>
              <a:t>    [out,size_is(i)] struct s *stab[],</a:t>
            </a:r>
          </a:p>
          <a:p>
            <a:r>
              <a:rPr lang="en-US" altLang="en-US" sz="1200" b="0">
                <a:latin typeface="Courier New" panose="02070309020205020404" pitchFamily="49" charset="0"/>
              </a:rPr>
              <a:t>    [in,string,size_is(256)] char *c</a:t>
            </a:r>
          </a:p>
          <a:p>
            <a:r>
              <a:rPr lang="en-US" altLang="en-US" sz="1200" b="0">
                <a:latin typeface="Courier New" panose="02070309020205020404" pitchFamily="49" charset="0"/>
              </a:rPr>
              <a:t>  );</a:t>
            </a:r>
          </a:p>
          <a:p>
            <a:endParaRPr lang="en-US" altLang="en-US" sz="1200" b="0">
              <a:latin typeface="Courier New" panose="02070309020205020404" pitchFamily="49" charset="0"/>
            </a:endParaRPr>
          </a:p>
          <a:p>
            <a:r>
              <a:rPr lang="en-US" altLang="en-US" sz="1200" b="0">
                <a:latin typeface="Courier New" panose="02070309020205020404" pitchFamily="49" charset="0"/>
              </a:rPr>
              <a:t>}</a:t>
            </a:r>
            <a:endParaRPr lang="pl-PL" altLang="en-US" sz="1200" b="0">
              <a:latin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ChangeArrowheads="1"/>
          </p:cNvSpPr>
          <p:nvPr/>
        </p:nvSpPr>
        <p:spPr bwMode="auto">
          <a:xfrm>
            <a:off x="422275" y="1828800"/>
            <a:ext cx="7654925" cy="381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6238" indent="-376238">
              <a:defRPr sz="2400">
                <a:solidFill>
                  <a:schemeClr val="tx1"/>
                </a:solidFill>
                <a:latin typeface="Times New Roman" panose="02020603050405020304" pitchFamily="18" charset="0"/>
              </a:defRPr>
            </a:lvl1pPr>
            <a:lvl2pPr marL="952500"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45000"/>
              </a:spcBef>
              <a:buFont typeface="Wingdings" panose="05000000000000000000" pitchFamily="2" charset="2"/>
              <a:buChar char="§"/>
            </a:pPr>
            <a:r>
              <a:rPr lang="en-US" altLang="en-US" b="0">
                <a:latin typeface="Arial" panose="020B0604020202020204" pitchFamily="34" charset="0"/>
              </a:rPr>
              <a:t>Introduction to Microsoft RPC</a:t>
            </a:r>
          </a:p>
          <a:p>
            <a:pPr>
              <a:spcBef>
                <a:spcPct val="45000"/>
              </a:spcBef>
              <a:buFont typeface="Wingdings" panose="05000000000000000000" pitchFamily="2" charset="2"/>
              <a:buChar char="§"/>
            </a:pPr>
            <a:r>
              <a:rPr lang="en-US" altLang="en-US" b="0">
                <a:latin typeface="Arial" panose="020B0604020202020204" pitchFamily="34" charset="0"/>
              </a:rPr>
              <a:t>Reverse engineering of Microsoft RPC services</a:t>
            </a:r>
          </a:p>
          <a:p>
            <a:pPr lvl="1">
              <a:spcBef>
                <a:spcPct val="45000"/>
              </a:spcBef>
              <a:buFont typeface="Wingdings" panose="05000000000000000000" pitchFamily="2" charset="2"/>
              <a:buChar char="§"/>
            </a:pPr>
            <a:r>
              <a:rPr lang="en-US" altLang="en-US" sz="2000" b="0">
                <a:latin typeface="Arial" panose="020B0604020202020204" pitchFamily="34" charset="0"/>
              </a:rPr>
              <a:t>dmidl (reverse midl)</a:t>
            </a:r>
          </a:p>
          <a:p>
            <a:pPr lvl="1">
              <a:spcBef>
                <a:spcPct val="45000"/>
              </a:spcBef>
              <a:buFont typeface="Wingdings" panose="05000000000000000000" pitchFamily="2" charset="2"/>
              <a:buChar char="§"/>
            </a:pPr>
            <a:r>
              <a:rPr lang="en-US" altLang="en-US" sz="2000" b="0">
                <a:latin typeface="Arial" panose="020B0604020202020204" pitchFamily="34" charset="0"/>
              </a:rPr>
              <a:t>fa (reverse c)</a:t>
            </a:r>
          </a:p>
          <a:p>
            <a:pPr>
              <a:spcBef>
                <a:spcPct val="45000"/>
              </a:spcBef>
              <a:buFont typeface="Wingdings" panose="05000000000000000000" pitchFamily="2" charset="2"/>
              <a:buChar char="§"/>
            </a:pPr>
            <a:r>
              <a:rPr lang="en-US" altLang="en-US" b="0">
                <a:latin typeface="Arial" panose="020B0604020202020204" pitchFamily="34" charset="0"/>
              </a:rPr>
              <a:t>Exploitation techniques for RPC vulnerabilities</a:t>
            </a:r>
          </a:p>
          <a:p>
            <a:pPr lvl="1">
              <a:spcBef>
                <a:spcPct val="45000"/>
              </a:spcBef>
              <a:buFont typeface="Wingdings" panose="05000000000000000000" pitchFamily="2" charset="2"/>
              <a:buChar char="§"/>
            </a:pPr>
            <a:r>
              <a:rPr lang="en-US" altLang="en-US" sz="2000" b="0">
                <a:latin typeface="Arial" panose="020B0604020202020204" pitchFamily="34" charset="0"/>
              </a:rPr>
              <a:t>RPC DCOM RemoteActivation (stack overflow)</a:t>
            </a:r>
          </a:p>
          <a:p>
            <a:pPr lvl="1">
              <a:spcBef>
                <a:spcPct val="45000"/>
              </a:spcBef>
              <a:buFont typeface="Wingdings" panose="05000000000000000000" pitchFamily="2" charset="2"/>
              <a:buChar char="§"/>
            </a:pPr>
            <a:r>
              <a:rPr lang="en-US" altLang="en-US" sz="2000" b="0">
                <a:latin typeface="Arial" panose="020B0604020202020204" pitchFamily="34" charset="0"/>
              </a:rPr>
              <a:t>RPC Messenger (heap overflow)</a:t>
            </a:r>
          </a:p>
          <a:p>
            <a:pPr eaLnBrk="0" hangingPunct="0">
              <a:spcBef>
                <a:spcPct val="45000"/>
              </a:spcBef>
              <a:buFont typeface="Wingdings" panose="05000000000000000000" pitchFamily="2" charset="2"/>
              <a:buChar char="§"/>
            </a:pPr>
            <a:r>
              <a:rPr lang="en-US" altLang="en-US" b="0">
                <a:latin typeface="Arial" panose="020B0604020202020204" pitchFamily="34" charset="0"/>
              </a:rPr>
              <a:t>Summary</a:t>
            </a:r>
          </a:p>
        </p:txBody>
      </p:sp>
      <p:sp>
        <p:nvSpPr>
          <p:cNvPr id="68622" name="Rectangle 14"/>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 </a:t>
            </a:r>
          </a:p>
          <a:p>
            <a:pPr eaLnBrk="0" hangingPunct="0"/>
            <a:r>
              <a:rPr lang="en-US" altLang="en-US">
                <a:latin typeface="Arial" panose="020B0604020202020204" pitchFamily="34" charset="0"/>
              </a:rPr>
              <a:t>Presentation overview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Line 3"/>
          <p:cNvSpPr>
            <a:spLocks noChangeShapeType="1"/>
          </p:cNvSpPr>
          <p:nvPr/>
        </p:nvSpPr>
        <p:spPr bwMode="auto">
          <a:xfrm>
            <a:off x="2743200" y="2667000"/>
            <a:ext cx="381000" cy="457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7" name="Oval 7"/>
          <p:cNvSpPr>
            <a:spLocks noChangeArrowheads="1"/>
          </p:cNvSpPr>
          <p:nvPr/>
        </p:nvSpPr>
        <p:spPr bwMode="auto">
          <a:xfrm>
            <a:off x="2819400" y="3124200"/>
            <a:ext cx="914400" cy="609600"/>
          </a:xfrm>
          <a:prstGeom prst="ellipse">
            <a:avLst/>
          </a:prstGeom>
          <a:solidFill>
            <a:srgbClr val="B2B2B2"/>
          </a:solidFill>
          <a:ln w="9525">
            <a:solidFill>
              <a:srgbClr val="5F5F5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8" name="Rectangle 8"/>
          <p:cNvSpPr>
            <a:spLocks noChangeArrowheads="1"/>
          </p:cNvSpPr>
          <p:nvPr/>
        </p:nvSpPr>
        <p:spPr bwMode="auto">
          <a:xfrm>
            <a:off x="425450" y="579438"/>
            <a:ext cx="72707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Introduction to Microsoft RPC</a:t>
            </a:r>
          </a:p>
          <a:p>
            <a:pPr eaLnBrk="0" hangingPunct="0"/>
            <a:r>
              <a:rPr lang="en-US" altLang="en-US">
                <a:latin typeface="Arial" panose="020B0604020202020204" pitchFamily="34" charset="0"/>
              </a:rPr>
              <a:t>Midl compiler (midl.exe)</a:t>
            </a:r>
          </a:p>
        </p:txBody>
      </p:sp>
      <p:sp>
        <p:nvSpPr>
          <p:cNvPr id="56329" name="Text Box 9"/>
          <p:cNvSpPr txBox="1">
            <a:spLocks noChangeArrowheads="1"/>
          </p:cNvSpPr>
          <p:nvPr/>
        </p:nvSpPr>
        <p:spPr bwMode="auto">
          <a:xfrm>
            <a:off x="1117600" y="1600200"/>
            <a:ext cx="803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Arial" panose="020B0604020202020204" pitchFamily="34" charset="0"/>
              </a:rPr>
              <a:t>test.acf</a:t>
            </a:r>
            <a:endParaRPr lang="pl-PL" altLang="en-US" sz="1400">
              <a:latin typeface="Arial" panose="020B0604020202020204" pitchFamily="34" charset="0"/>
            </a:endParaRPr>
          </a:p>
        </p:txBody>
      </p:sp>
      <p:sp>
        <p:nvSpPr>
          <p:cNvPr id="56332" name="AutoShape 12"/>
          <p:cNvSpPr>
            <a:spLocks noChangeArrowheads="1"/>
          </p:cNvSpPr>
          <p:nvPr/>
        </p:nvSpPr>
        <p:spPr bwMode="auto">
          <a:xfrm>
            <a:off x="1219200" y="1905000"/>
            <a:ext cx="609600" cy="685800"/>
          </a:xfrm>
          <a:prstGeom prst="flowChartPunchedCard">
            <a:avLst/>
          </a:prstGeom>
          <a:solidFill>
            <a:srgbClr val="B2B2B2">
              <a:alpha val="50000"/>
            </a:srgbClr>
          </a:solidFill>
          <a:ln w="1270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3" name="Text Box 13"/>
          <p:cNvSpPr txBox="1">
            <a:spLocks noChangeArrowheads="1"/>
          </p:cNvSpPr>
          <p:nvPr/>
        </p:nvSpPr>
        <p:spPr bwMode="auto">
          <a:xfrm>
            <a:off x="1182688" y="4114800"/>
            <a:ext cx="6461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Arial" panose="020B0604020202020204" pitchFamily="34" charset="0"/>
              </a:rPr>
              <a:t>test.c</a:t>
            </a:r>
            <a:endParaRPr lang="pl-PL" altLang="en-US" sz="1400">
              <a:latin typeface="Arial" panose="020B0604020202020204" pitchFamily="34" charset="0"/>
            </a:endParaRPr>
          </a:p>
        </p:txBody>
      </p:sp>
      <p:sp>
        <p:nvSpPr>
          <p:cNvPr id="56334" name="AutoShape 14"/>
          <p:cNvSpPr>
            <a:spLocks noChangeArrowheads="1"/>
          </p:cNvSpPr>
          <p:nvPr/>
        </p:nvSpPr>
        <p:spPr bwMode="auto">
          <a:xfrm>
            <a:off x="1206500" y="4419600"/>
            <a:ext cx="609600" cy="685800"/>
          </a:xfrm>
          <a:prstGeom prst="flowChartPunchedCard">
            <a:avLst/>
          </a:prstGeom>
          <a:solidFill>
            <a:srgbClr val="B2B2B2">
              <a:alpha val="50000"/>
            </a:srgbClr>
          </a:solidFill>
          <a:ln w="1270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5" name="Text Box 15"/>
          <p:cNvSpPr txBox="1">
            <a:spLocks noChangeArrowheads="1"/>
          </p:cNvSpPr>
          <p:nvPr/>
        </p:nvSpPr>
        <p:spPr bwMode="auto">
          <a:xfrm>
            <a:off x="3006725" y="3265488"/>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Arial" panose="020B0604020202020204" pitchFamily="34" charset="0"/>
              </a:rPr>
              <a:t>midl</a:t>
            </a:r>
            <a:endParaRPr lang="pl-PL" altLang="en-US" sz="1400">
              <a:latin typeface="Arial" panose="020B0604020202020204" pitchFamily="34" charset="0"/>
            </a:endParaRPr>
          </a:p>
        </p:txBody>
      </p:sp>
      <p:sp>
        <p:nvSpPr>
          <p:cNvPr id="56336" name="Text Box 16"/>
          <p:cNvSpPr txBox="1">
            <a:spLocks noChangeArrowheads="1"/>
          </p:cNvSpPr>
          <p:nvPr/>
        </p:nvSpPr>
        <p:spPr bwMode="auto">
          <a:xfrm>
            <a:off x="457200" y="3657600"/>
            <a:ext cx="297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latin typeface="Arial" panose="020B0604020202020204" pitchFamily="34" charset="0"/>
              </a:rPr>
              <a:t>midl /Oicf </a:t>
            </a:r>
            <a:r>
              <a:rPr lang="pl-PL" altLang="en-US" sz="1400">
                <a:latin typeface="Arial" panose="020B0604020202020204" pitchFamily="34" charset="0"/>
              </a:rPr>
              <a:t>/client none</a:t>
            </a:r>
            <a:r>
              <a:rPr lang="en-US" altLang="en-US" sz="1400">
                <a:latin typeface="Arial" panose="020B0604020202020204" pitchFamily="34" charset="0"/>
              </a:rPr>
              <a:t> test.idl</a:t>
            </a:r>
            <a:endParaRPr lang="pl-PL" altLang="en-US" sz="1400">
              <a:latin typeface="Arial" panose="020B0604020202020204" pitchFamily="34" charset="0"/>
            </a:endParaRPr>
          </a:p>
        </p:txBody>
      </p:sp>
      <p:sp>
        <p:nvSpPr>
          <p:cNvPr id="56337" name="Text Box 17"/>
          <p:cNvSpPr txBox="1">
            <a:spLocks noChangeArrowheads="1"/>
          </p:cNvSpPr>
          <p:nvPr/>
        </p:nvSpPr>
        <p:spPr bwMode="auto">
          <a:xfrm>
            <a:off x="2141538" y="1600200"/>
            <a:ext cx="7540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Arial" panose="020B0604020202020204" pitchFamily="34" charset="0"/>
              </a:rPr>
              <a:t>test.idl</a:t>
            </a:r>
            <a:endParaRPr lang="pl-PL" altLang="en-US" sz="1400">
              <a:latin typeface="Arial" panose="020B0604020202020204" pitchFamily="34" charset="0"/>
            </a:endParaRPr>
          </a:p>
        </p:txBody>
      </p:sp>
      <p:sp>
        <p:nvSpPr>
          <p:cNvPr id="56338" name="AutoShape 18"/>
          <p:cNvSpPr>
            <a:spLocks noChangeArrowheads="1"/>
          </p:cNvSpPr>
          <p:nvPr/>
        </p:nvSpPr>
        <p:spPr bwMode="auto">
          <a:xfrm>
            <a:off x="2217738" y="1905000"/>
            <a:ext cx="609600" cy="685800"/>
          </a:xfrm>
          <a:prstGeom prst="flowChartPunchedCard">
            <a:avLst/>
          </a:prstGeom>
          <a:solidFill>
            <a:srgbClr val="B2B2B2">
              <a:alpha val="50000"/>
            </a:srgbClr>
          </a:solidFill>
          <a:ln w="1270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9" name="Line 19"/>
          <p:cNvSpPr>
            <a:spLocks noChangeShapeType="1"/>
          </p:cNvSpPr>
          <p:nvPr/>
        </p:nvSpPr>
        <p:spPr bwMode="auto">
          <a:xfrm>
            <a:off x="1752600" y="2667000"/>
            <a:ext cx="1219200" cy="457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0" name="Text Box 20"/>
          <p:cNvSpPr txBox="1">
            <a:spLocks noChangeArrowheads="1"/>
          </p:cNvSpPr>
          <p:nvPr/>
        </p:nvSpPr>
        <p:spPr bwMode="auto">
          <a:xfrm>
            <a:off x="2971800" y="4114800"/>
            <a:ext cx="655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Arial" panose="020B0604020202020204" pitchFamily="34" charset="0"/>
              </a:rPr>
              <a:t>test.h</a:t>
            </a:r>
            <a:endParaRPr lang="pl-PL" altLang="en-US" sz="1400">
              <a:latin typeface="Arial" panose="020B0604020202020204" pitchFamily="34" charset="0"/>
            </a:endParaRPr>
          </a:p>
        </p:txBody>
      </p:sp>
      <p:sp>
        <p:nvSpPr>
          <p:cNvPr id="56341" name="AutoShape 21"/>
          <p:cNvSpPr>
            <a:spLocks noChangeArrowheads="1"/>
          </p:cNvSpPr>
          <p:nvPr/>
        </p:nvSpPr>
        <p:spPr bwMode="auto">
          <a:xfrm>
            <a:off x="3000375" y="4419600"/>
            <a:ext cx="609600" cy="685800"/>
          </a:xfrm>
          <a:prstGeom prst="flowChartPunchedCard">
            <a:avLst/>
          </a:prstGeom>
          <a:solidFill>
            <a:srgbClr val="DDDDDD">
              <a:alpha val="50000"/>
            </a:srgbClr>
          </a:solidFill>
          <a:ln w="12700">
            <a:solidFill>
              <a:srgbClr val="000099"/>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2" name="Text Box 22"/>
          <p:cNvSpPr txBox="1">
            <a:spLocks noChangeArrowheads="1"/>
          </p:cNvSpPr>
          <p:nvPr/>
        </p:nvSpPr>
        <p:spPr bwMode="auto">
          <a:xfrm>
            <a:off x="3897313" y="4114800"/>
            <a:ext cx="842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Arial" panose="020B0604020202020204" pitchFamily="34" charset="0"/>
              </a:rPr>
              <a:t>test_s.c</a:t>
            </a:r>
            <a:endParaRPr lang="pl-PL" altLang="en-US" sz="1400">
              <a:latin typeface="Arial" panose="020B0604020202020204" pitchFamily="34" charset="0"/>
            </a:endParaRPr>
          </a:p>
        </p:txBody>
      </p:sp>
      <p:sp>
        <p:nvSpPr>
          <p:cNvPr id="56343" name="AutoShape 23"/>
          <p:cNvSpPr>
            <a:spLocks noChangeArrowheads="1"/>
          </p:cNvSpPr>
          <p:nvPr/>
        </p:nvSpPr>
        <p:spPr bwMode="auto">
          <a:xfrm>
            <a:off x="4019550" y="4419600"/>
            <a:ext cx="609600" cy="685800"/>
          </a:xfrm>
          <a:prstGeom prst="flowChartPunchedCard">
            <a:avLst/>
          </a:prstGeom>
          <a:solidFill>
            <a:srgbClr val="DDDDDD">
              <a:alpha val="50000"/>
            </a:srgbClr>
          </a:solidFill>
          <a:ln w="12700">
            <a:solidFill>
              <a:srgbClr val="000099"/>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4" name="Line 24"/>
          <p:cNvSpPr>
            <a:spLocks noChangeShapeType="1"/>
          </p:cNvSpPr>
          <p:nvPr/>
        </p:nvSpPr>
        <p:spPr bwMode="auto">
          <a:xfrm>
            <a:off x="3505200" y="3733800"/>
            <a:ext cx="457200"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5" name="Line 25"/>
          <p:cNvSpPr>
            <a:spLocks noChangeShapeType="1"/>
          </p:cNvSpPr>
          <p:nvPr/>
        </p:nvSpPr>
        <p:spPr bwMode="auto">
          <a:xfrm flipH="1">
            <a:off x="3200400" y="3810000"/>
            <a:ext cx="228600" cy="3048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6" name="Oval 26"/>
          <p:cNvSpPr>
            <a:spLocks noChangeArrowheads="1"/>
          </p:cNvSpPr>
          <p:nvPr/>
        </p:nvSpPr>
        <p:spPr bwMode="auto">
          <a:xfrm>
            <a:off x="2809875" y="5715000"/>
            <a:ext cx="914400" cy="609600"/>
          </a:xfrm>
          <a:prstGeom prst="ellipse">
            <a:avLst/>
          </a:prstGeom>
          <a:solidFill>
            <a:srgbClr val="B2B2B2"/>
          </a:solidFill>
          <a:ln w="9525">
            <a:solidFill>
              <a:srgbClr val="5F5F5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7" name="Text Box 27"/>
          <p:cNvSpPr txBox="1">
            <a:spLocks noChangeArrowheads="1"/>
          </p:cNvSpPr>
          <p:nvPr/>
        </p:nvSpPr>
        <p:spPr bwMode="auto">
          <a:xfrm>
            <a:off x="2824163" y="5741988"/>
            <a:ext cx="9239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Arial" panose="020B0604020202020204" pitchFamily="34" charset="0"/>
              </a:rPr>
              <a:t>C/C++</a:t>
            </a:r>
          </a:p>
          <a:p>
            <a:pPr algn="ctr" eaLnBrk="0" hangingPunct="0"/>
            <a:r>
              <a:rPr lang="en-US" altLang="en-US" sz="1400">
                <a:latin typeface="Arial" panose="020B0604020202020204" pitchFamily="34" charset="0"/>
              </a:rPr>
              <a:t>compiler</a:t>
            </a:r>
            <a:endParaRPr lang="pl-PL" altLang="en-US" sz="1400">
              <a:latin typeface="Arial" panose="020B0604020202020204" pitchFamily="34" charset="0"/>
            </a:endParaRPr>
          </a:p>
        </p:txBody>
      </p:sp>
      <p:sp>
        <p:nvSpPr>
          <p:cNvPr id="56348" name="Line 28"/>
          <p:cNvSpPr>
            <a:spLocks noChangeShapeType="1"/>
          </p:cNvSpPr>
          <p:nvPr/>
        </p:nvSpPr>
        <p:spPr bwMode="auto">
          <a:xfrm>
            <a:off x="1752600" y="5181600"/>
            <a:ext cx="1371600" cy="457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9" name="Line 29"/>
          <p:cNvSpPr>
            <a:spLocks noChangeShapeType="1"/>
          </p:cNvSpPr>
          <p:nvPr/>
        </p:nvSpPr>
        <p:spPr bwMode="auto">
          <a:xfrm flipH="1">
            <a:off x="3200400" y="5181600"/>
            <a:ext cx="381000" cy="457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0" name="Line 30"/>
          <p:cNvSpPr>
            <a:spLocks noChangeShapeType="1"/>
          </p:cNvSpPr>
          <p:nvPr/>
        </p:nvSpPr>
        <p:spPr bwMode="auto">
          <a:xfrm flipH="1">
            <a:off x="3352800" y="5181600"/>
            <a:ext cx="1219200" cy="457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1" name="Text Box 31"/>
          <p:cNvSpPr txBox="1">
            <a:spLocks noChangeArrowheads="1"/>
          </p:cNvSpPr>
          <p:nvPr/>
        </p:nvSpPr>
        <p:spPr bwMode="auto">
          <a:xfrm>
            <a:off x="4725988" y="5334000"/>
            <a:ext cx="842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Arial" panose="020B0604020202020204" pitchFamily="34" charset="0"/>
              </a:rPr>
              <a:t>test.exe</a:t>
            </a:r>
            <a:endParaRPr lang="pl-PL" altLang="en-US" sz="1400">
              <a:latin typeface="Arial" panose="020B0604020202020204" pitchFamily="34" charset="0"/>
            </a:endParaRPr>
          </a:p>
        </p:txBody>
      </p:sp>
      <p:sp>
        <p:nvSpPr>
          <p:cNvPr id="56352" name="AutoShape 32"/>
          <p:cNvSpPr>
            <a:spLocks noChangeArrowheads="1"/>
          </p:cNvSpPr>
          <p:nvPr/>
        </p:nvSpPr>
        <p:spPr bwMode="auto">
          <a:xfrm>
            <a:off x="4846638" y="5638800"/>
            <a:ext cx="609600" cy="685800"/>
          </a:xfrm>
          <a:prstGeom prst="flowChartPunchedCard">
            <a:avLst/>
          </a:prstGeom>
          <a:solidFill>
            <a:srgbClr val="5F5F5F">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3" name="Line 33"/>
          <p:cNvSpPr>
            <a:spLocks noChangeShapeType="1"/>
          </p:cNvSpPr>
          <p:nvPr/>
        </p:nvSpPr>
        <p:spPr bwMode="auto">
          <a:xfrm>
            <a:off x="3810000" y="6019800"/>
            <a:ext cx="9144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425450" y="579438"/>
            <a:ext cx="72707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Introduction to Microsoft RPC</a:t>
            </a:r>
          </a:p>
          <a:p>
            <a:pPr eaLnBrk="0" hangingPunct="0"/>
            <a:r>
              <a:rPr lang="en-US" altLang="en-US">
                <a:latin typeface="Arial" panose="020B0604020202020204" pitchFamily="34" charset="0"/>
              </a:rPr>
              <a:t>RPC/NDR engine (rpcrt4.dll)</a:t>
            </a:r>
          </a:p>
        </p:txBody>
      </p:sp>
      <p:sp>
        <p:nvSpPr>
          <p:cNvPr id="66563" name="Text Box 3"/>
          <p:cNvSpPr txBox="1">
            <a:spLocks noChangeArrowheads="1"/>
          </p:cNvSpPr>
          <p:nvPr/>
        </p:nvSpPr>
        <p:spPr bwMode="auto">
          <a:xfrm>
            <a:off x="685800" y="3048000"/>
            <a:ext cx="842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Arial" panose="020B0604020202020204" pitchFamily="34" charset="0"/>
              </a:rPr>
              <a:t>test.exe</a:t>
            </a:r>
            <a:endParaRPr lang="pl-PL" altLang="en-US" sz="1400">
              <a:latin typeface="Arial" panose="020B0604020202020204" pitchFamily="34" charset="0"/>
            </a:endParaRPr>
          </a:p>
        </p:txBody>
      </p:sp>
      <p:sp>
        <p:nvSpPr>
          <p:cNvPr id="66565" name="Oval 5"/>
          <p:cNvSpPr>
            <a:spLocks noChangeArrowheads="1"/>
          </p:cNvSpPr>
          <p:nvPr/>
        </p:nvSpPr>
        <p:spPr bwMode="auto">
          <a:xfrm>
            <a:off x="1836738" y="2286000"/>
            <a:ext cx="914400" cy="609600"/>
          </a:xfrm>
          <a:prstGeom prst="ellipse">
            <a:avLst/>
          </a:prstGeom>
          <a:solidFill>
            <a:srgbClr val="B2B2B2"/>
          </a:solidFill>
          <a:ln w="9525">
            <a:solidFill>
              <a:srgbClr val="5F5F5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6" name="Text Box 6"/>
          <p:cNvSpPr txBox="1">
            <a:spLocks noChangeArrowheads="1"/>
          </p:cNvSpPr>
          <p:nvPr/>
        </p:nvSpPr>
        <p:spPr bwMode="auto">
          <a:xfrm>
            <a:off x="1828800" y="2427288"/>
            <a:ext cx="942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Arial" panose="020B0604020202020204" pitchFamily="34" charset="0"/>
              </a:rPr>
              <a:t>rpcrt4.dll</a:t>
            </a:r>
            <a:endParaRPr lang="pl-PL" altLang="en-US" sz="1400">
              <a:latin typeface="Arial" panose="020B0604020202020204" pitchFamily="34" charset="0"/>
            </a:endParaRPr>
          </a:p>
        </p:txBody>
      </p:sp>
      <p:sp>
        <p:nvSpPr>
          <p:cNvPr id="66567" name="Rectangle 7"/>
          <p:cNvSpPr>
            <a:spLocks noChangeArrowheads="1"/>
          </p:cNvSpPr>
          <p:nvPr/>
        </p:nvSpPr>
        <p:spPr bwMode="auto">
          <a:xfrm>
            <a:off x="2590800" y="3733800"/>
            <a:ext cx="4876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l-PL" altLang="en-US" sz="1200" b="0">
                <a:latin typeface="Courier New" panose="02070309020205020404" pitchFamily="49" charset="0"/>
              </a:rPr>
              <a:t>RpcServerUseProtseqEp(prot,5,endp,NULL);</a:t>
            </a:r>
          </a:p>
          <a:p>
            <a:r>
              <a:rPr lang="pl-PL" altLang="en-US" sz="1200" b="0">
                <a:latin typeface="Courier New" panose="02070309020205020404" pitchFamily="49" charset="0"/>
              </a:rPr>
              <a:t>RpcServerRegisterIf(if_v1_0_s_ifspec,NULL,NULL);</a:t>
            </a:r>
          </a:p>
          <a:p>
            <a:r>
              <a:rPr lang="pl-PL" altLang="en-US" sz="1200" b="0">
                <a:latin typeface="Courier New" panose="02070309020205020404" pitchFamily="49" charset="0"/>
              </a:rPr>
              <a:t>RpcServerListen(1,1234,FALSE);</a:t>
            </a:r>
          </a:p>
        </p:txBody>
      </p:sp>
      <p:sp>
        <p:nvSpPr>
          <p:cNvPr id="66570" name="Line 10"/>
          <p:cNvSpPr>
            <a:spLocks noChangeShapeType="1"/>
          </p:cNvSpPr>
          <p:nvPr/>
        </p:nvSpPr>
        <p:spPr bwMode="auto">
          <a:xfrm flipH="1" flipV="1">
            <a:off x="1447800" y="3810000"/>
            <a:ext cx="1066800" cy="5334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1" name="Line 11"/>
          <p:cNvSpPr>
            <a:spLocks noChangeShapeType="1"/>
          </p:cNvSpPr>
          <p:nvPr/>
        </p:nvSpPr>
        <p:spPr bwMode="auto">
          <a:xfrm flipH="1">
            <a:off x="2514600" y="3733800"/>
            <a:ext cx="0" cy="609600"/>
          </a:xfrm>
          <a:prstGeom prst="line">
            <a:avLst/>
          </a:prstGeom>
          <a:noFill/>
          <a:ln w="381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2" name="Rectangle 12"/>
          <p:cNvSpPr>
            <a:spLocks noChangeArrowheads="1"/>
          </p:cNvSpPr>
          <p:nvPr/>
        </p:nvSpPr>
        <p:spPr bwMode="auto">
          <a:xfrm>
            <a:off x="2590800" y="3306763"/>
            <a:ext cx="487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0">
                <a:latin typeface="Courier New" panose="02070309020205020404" pitchFamily="49" charset="0"/>
              </a:rPr>
              <a:t>main(int argc,char **argv){</a:t>
            </a:r>
            <a:endParaRPr lang="pl-PL" altLang="en-US" sz="1200" b="0">
              <a:latin typeface="Courier New" panose="02070309020205020404" pitchFamily="49" charset="0"/>
            </a:endParaRPr>
          </a:p>
        </p:txBody>
      </p:sp>
      <p:sp>
        <p:nvSpPr>
          <p:cNvPr id="66573" name="Rectangle 13"/>
          <p:cNvSpPr>
            <a:spLocks noChangeArrowheads="1"/>
          </p:cNvSpPr>
          <p:nvPr/>
        </p:nvSpPr>
        <p:spPr bwMode="auto">
          <a:xfrm>
            <a:off x="2590800" y="4525963"/>
            <a:ext cx="487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0">
                <a:latin typeface="Courier New" panose="02070309020205020404" pitchFamily="49" charset="0"/>
              </a:rPr>
              <a:t>}</a:t>
            </a:r>
            <a:endParaRPr lang="pl-PL" altLang="en-US" sz="1200" b="0">
              <a:latin typeface="Courier New" panose="02070309020205020404" pitchFamily="49" charset="0"/>
            </a:endParaRPr>
          </a:p>
        </p:txBody>
      </p:sp>
      <p:sp>
        <p:nvSpPr>
          <p:cNvPr id="66574" name="Line 14"/>
          <p:cNvSpPr>
            <a:spLocks noChangeShapeType="1"/>
          </p:cNvSpPr>
          <p:nvPr/>
        </p:nvSpPr>
        <p:spPr bwMode="auto">
          <a:xfrm flipH="1">
            <a:off x="2514600" y="3276600"/>
            <a:ext cx="0" cy="228600"/>
          </a:xfrm>
          <a:prstGeom prst="line">
            <a:avLst/>
          </a:prstGeom>
          <a:noFill/>
          <a:ln w="381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5" name="Line 15"/>
          <p:cNvSpPr>
            <a:spLocks noChangeShapeType="1"/>
          </p:cNvSpPr>
          <p:nvPr/>
        </p:nvSpPr>
        <p:spPr bwMode="auto">
          <a:xfrm flipH="1">
            <a:off x="2514600" y="4495800"/>
            <a:ext cx="0" cy="228600"/>
          </a:xfrm>
          <a:prstGeom prst="line">
            <a:avLst/>
          </a:prstGeom>
          <a:noFill/>
          <a:ln w="381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6" name="Line 16"/>
          <p:cNvSpPr>
            <a:spLocks noChangeShapeType="1"/>
          </p:cNvSpPr>
          <p:nvPr/>
        </p:nvSpPr>
        <p:spPr bwMode="auto">
          <a:xfrm flipH="1" flipV="1">
            <a:off x="1447800" y="3886200"/>
            <a:ext cx="1066800" cy="8382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7" name="Line 17"/>
          <p:cNvSpPr>
            <a:spLocks noChangeShapeType="1"/>
          </p:cNvSpPr>
          <p:nvPr/>
        </p:nvSpPr>
        <p:spPr bwMode="auto">
          <a:xfrm flipH="1">
            <a:off x="1447800" y="3505200"/>
            <a:ext cx="1066800" cy="2286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4" name="AutoShape 4"/>
          <p:cNvSpPr>
            <a:spLocks noChangeArrowheads="1"/>
          </p:cNvSpPr>
          <p:nvPr/>
        </p:nvSpPr>
        <p:spPr bwMode="auto">
          <a:xfrm>
            <a:off x="806450" y="3352800"/>
            <a:ext cx="609600" cy="685800"/>
          </a:xfrm>
          <a:prstGeom prst="flowChartPunchedCard">
            <a:avLst/>
          </a:prstGeom>
          <a:solidFill>
            <a:srgbClr val="5F5F5F">
              <a:alpha val="50000"/>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0" name="Line 20"/>
          <p:cNvSpPr>
            <a:spLocks noChangeShapeType="1"/>
          </p:cNvSpPr>
          <p:nvPr/>
        </p:nvSpPr>
        <p:spPr bwMode="auto">
          <a:xfrm flipH="1">
            <a:off x="1981200" y="5715000"/>
            <a:ext cx="0" cy="22860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1" name="Line 21"/>
          <p:cNvSpPr>
            <a:spLocks noChangeShapeType="1"/>
          </p:cNvSpPr>
          <p:nvPr/>
        </p:nvSpPr>
        <p:spPr bwMode="auto">
          <a:xfrm flipH="1" flipV="1">
            <a:off x="1066800" y="4114800"/>
            <a:ext cx="914400" cy="1828800"/>
          </a:xfrm>
          <a:prstGeom prst="line">
            <a:avLst/>
          </a:prstGeom>
          <a:noFill/>
          <a:ln w="12700">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2" name="Rectangle 22"/>
          <p:cNvSpPr>
            <a:spLocks noChangeArrowheads="1"/>
          </p:cNvSpPr>
          <p:nvPr/>
        </p:nvSpPr>
        <p:spPr bwMode="auto">
          <a:xfrm>
            <a:off x="2006600" y="5745163"/>
            <a:ext cx="736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altLang="en-US" sz="1200">
                <a:solidFill>
                  <a:srgbClr val="000099"/>
                </a:solidFill>
                <a:latin typeface="Courier New" panose="02070309020205020404" pitchFamily="49" charset="0"/>
              </a:rPr>
              <a:t>func_1</a:t>
            </a:r>
          </a:p>
        </p:txBody>
      </p:sp>
      <p:sp>
        <p:nvSpPr>
          <p:cNvPr id="66590" name="Line 30"/>
          <p:cNvSpPr>
            <a:spLocks noChangeShapeType="1"/>
          </p:cNvSpPr>
          <p:nvPr/>
        </p:nvSpPr>
        <p:spPr bwMode="auto">
          <a:xfrm flipH="1">
            <a:off x="1447800" y="2895600"/>
            <a:ext cx="533400" cy="6096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685800" y="1143000"/>
            <a:ext cx="36306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endParaRPr lang="en-US" altLang="en-US" sz="4400" b="0">
              <a:solidFill>
                <a:schemeClr val="tx2"/>
              </a:solidFill>
            </a:endParaRPr>
          </a:p>
        </p:txBody>
      </p:sp>
      <p:sp>
        <p:nvSpPr>
          <p:cNvPr id="105475" name="Rectangle 3"/>
          <p:cNvSpPr>
            <a:spLocks noChangeArrowheads="1"/>
          </p:cNvSpPr>
          <p:nvPr/>
        </p:nvSpPr>
        <p:spPr bwMode="auto">
          <a:xfrm>
            <a:off x="700088" y="3429000"/>
            <a:ext cx="7924800"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4000">
                <a:latin typeface="Arial" panose="020B0604020202020204" pitchFamily="34" charset="0"/>
              </a:rPr>
              <a:t>Reverse engineering of</a:t>
            </a:r>
            <a:r>
              <a:rPr lang="pl-PL" altLang="en-US" sz="4000">
                <a:latin typeface="Arial" panose="020B0604020202020204" pitchFamily="34" charset="0"/>
              </a:rPr>
              <a:t> Microsoft RPC</a:t>
            </a:r>
            <a:endParaRPr lang="en-US" altLang="en-US" sz="6000">
              <a:solidFill>
                <a:schemeClr val="tx2"/>
              </a:solidFill>
              <a:latin typeface="Arial" panose="020B0604020202020204" pitchFamily="34" charset="0"/>
            </a:endParaRPr>
          </a:p>
        </p:txBody>
      </p:sp>
      <p:sp>
        <p:nvSpPr>
          <p:cNvPr id="105476" name="Rectangle 4"/>
          <p:cNvSpPr>
            <a:spLocks noChangeArrowheads="1"/>
          </p:cNvSpPr>
          <p:nvPr/>
        </p:nvSpPr>
        <p:spPr bwMode="auto">
          <a:xfrm>
            <a:off x="4191000" y="5059363"/>
            <a:ext cx="4343400"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45000"/>
              </a:spcBef>
              <a:buFont typeface="Wingdings" panose="05000000000000000000" pitchFamily="2" charset="2"/>
              <a:buNone/>
            </a:pPr>
            <a:r>
              <a:rPr lang="en-US" altLang="en-US" sz="1800" b="0">
                <a:latin typeface="Arial" panose="020B0604020202020204" pitchFamily="34" charset="0"/>
              </a:rPr>
              <a:t>Basic research is when I'm doing what I don't know what I'm doing.</a:t>
            </a:r>
          </a:p>
          <a:p>
            <a:pPr algn="r">
              <a:spcBef>
                <a:spcPct val="45000"/>
              </a:spcBef>
              <a:buFont typeface="Wingdings" panose="05000000000000000000" pitchFamily="2" charset="2"/>
              <a:buNone/>
            </a:pPr>
            <a:r>
              <a:rPr lang="en-US" altLang="en-US" sz="1400" b="0">
                <a:latin typeface="Arial" panose="020B0604020202020204" pitchFamily="34" charset="0"/>
              </a:rPr>
              <a:t>-- Wernher Von Braun</a:t>
            </a:r>
            <a:endParaRPr lang="en-US" altLang="en-US" sz="2000" b="0">
              <a:latin typeface="Arial" panose="020B0604020202020204" pitchFamily="34" charset="0"/>
            </a:endParaRPr>
          </a:p>
        </p:txBody>
      </p:sp>
      <p:sp>
        <p:nvSpPr>
          <p:cNvPr id="105477" name="Rectangle 5"/>
          <p:cNvSpPr>
            <a:spLocks noChangeArrowheads="1"/>
          </p:cNvSpPr>
          <p:nvPr/>
        </p:nvSpPr>
        <p:spPr bwMode="auto">
          <a:xfrm>
            <a:off x="687388" y="2709863"/>
            <a:ext cx="160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chemeClr val="tx2"/>
                </a:solidFill>
                <a:latin typeface="Arial" panose="020B0604020202020204" pitchFamily="34" charset="0"/>
              </a:rPr>
              <a:t>Part </a:t>
            </a:r>
            <a:r>
              <a:rPr lang="pl-PL" altLang="en-US" sz="3600">
                <a:solidFill>
                  <a:schemeClr val="tx2"/>
                </a:solidFill>
                <a:latin typeface="Arial" panose="020B0604020202020204" pitchFamily="34" charset="0"/>
              </a:rPr>
              <a:t>2:</a:t>
            </a:r>
            <a:endParaRPr lang="en-US" altLang="en-US" sz="3600">
              <a:solidFill>
                <a:schemeClr val="tx2"/>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dmidl (reverse MIDL)</a:t>
            </a:r>
          </a:p>
          <a:p>
            <a:pPr eaLnBrk="0" hangingPunct="0"/>
            <a:r>
              <a:rPr lang="en-US" altLang="en-US">
                <a:latin typeface="Arial" panose="020B0604020202020204" pitchFamily="34" charset="0"/>
              </a:rPr>
              <a:t>RPC interface decompiler</a:t>
            </a:r>
          </a:p>
        </p:txBody>
      </p:sp>
      <p:sp>
        <p:nvSpPr>
          <p:cNvPr id="47113" name="Rectangle 9"/>
          <p:cNvSpPr>
            <a:spLocks noChangeArrowheads="1"/>
          </p:cNvSpPr>
          <p:nvPr/>
        </p:nvSpPr>
        <p:spPr bwMode="auto">
          <a:xfrm>
            <a:off x="457200" y="1828800"/>
            <a:ext cx="8001000" cy="369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b="0">
                <a:latin typeface="Arial" panose="020B0604020202020204" pitchFamily="34" charset="0"/>
              </a:rPr>
              <a:t>Dmidl is a tool that reverse RPC interfaces definitions </a:t>
            </a:r>
            <a:br>
              <a:rPr lang="en-US" altLang="en-US" b="0">
                <a:latin typeface="Arial" panose="020B0604020202020204" pitchFamily="34" charset="0"/>
              </a:rPr>
            </a:br>
            <a:r>
              <a:rPr lang="en-US" altLang="en-US" b="0">
                <a:latin typeface="Arial" panose="020B0604020202020204" pitchFamily="34" charset="0"/>
              </a:rPr>
              <a:t>build with the use of Microsoft IDL compiler. It performs automatic search for binaries that contains MIDL </a:t>
            </a:r>
            <a:br>
              <a:rPr lang="en-US" altLang="en-US" b="0">
                <a:latin typeface="Arial" panose="020B0604020202020204" pitchFamily="34" charset="0"/>
              </a:rPr>
            </a:br>
            <a:r>
              <a:rPr lang="en-US" altLang="en-US" b="0">
                <a:latin typeface="Arial" panose="020B0604020202020204" pitchFamily="34" charset="0"/>
              </a:rPr>
              <a:t>generated stubs and tries to decompile them back to IDL</a:t>
            </a:r>
          </a:p>
          <a:p>
            <a:pPr>
              <a:spcBef>
                <a:spcPct val="20000"/>
              </a:spcBef>
              <a:buFont typeface="Wingdings" panose="05000000000000000000" pitchFamily="2" charset="2"/>
              <a:buNone/>
            </a:pPr>
            <a:endParaRPr lang="en-US" altLang="en-US" sz="1800" b="0">
              <a:latin typeface="Arial" panose="020B0604020202020204" pitchFamily="34" charset="0"/>
            </a:endParaRPr>
          </a:p>
          <a:p>
            <a:pPr>
              <a:spcBef>
                <a:spcPct val="20000"/>
              </a:spcBef>
              <a:buFont typeface="Wingdings" panose="05000000000000000000" pitchFamily="2" charset="2"/>
              <a:buNone/>
            </a:pPr>
            <a:r>
              <a:rPr lang="en-US" altLang="en-US" sz="1800" b="0">
                <a:latin typeface="Arial" panose="020B0604020202020204" pitchFamily="34" charset="0"/>
              </a:rPr>
              <a:t>Dmidl supports fully-interpreted (/Oi and /Oicf) as well as mixed (/Os) </a:t>
            </a:r>
            <a:br>
              <a:rPr lang="en-US" altLang="en-US" sz="1800" b="0">
                <a:latin typeface="Arial" panose="020B0604020202020204" pitchFamily="34" charset="0"/>
              </a:rPr>
            </a:br>
            <a:r>
              <a:rPr lang="en-US" altLang="en-US" sz="1800" b="0">
                <a:latin typeface="Arial" panose="020B0604020202020204" pitchFamily="34" charset="0"/>
              </a:rPr>
              <a:t>marshaling modes. It was tested on Windows 2000, XP and 2003 binaries</a:t>
            </a:r>
          </a:p>
          <a:p>
            <a:pPr>
              <a:spcBef>
                <a:spcPct val="20000"/>
              </a:spcBef>
              <a:buFont typeface="Wingdings" panose="05000000000000000000" pitchFamily="2" charset="2"/>
              <a:buNone/>
            </a:pPr>
            <a:endParaRPr lang="en-US" altLang="en-US" sz="1800" b="0">
              <a:latin typeface="Arial" panose="020B0604020202020204" pitchFamily="34" charset="0"/>
            </a:endParaRPr>
          </a:p>
          <a:p>
            <a:pPr>
              <a:spcBef>
                <a:spcPct val="20000"/>
              </a:spcBef>
              <a:buFont typeface="Wingdings" panose="05000000000000000000" pitchFamily="2" charset="2"/>
              <a:buNone/>
            </a:pPr>
            <a:r>
              <a:rPr lang="en-US" altLang="en-US" sz="1800" b="0">
                <a:latin typeface="Arial" panose="020B0604020202020204" pitchFamily="34" charset="0"/>
              </a:rPr>
              <a:t>The tool was written in 2001 by reverse engineering midl.exe binary and comparing/analysing files generated by this compiler.  Later, in 2002</a:t>
            </a:r>
            <a:r>
              <a:rPr lang="pl-PL" altLang="en-US" sz="1800" b="0">
                <a:latin typeface="Arial" panose="020B0604020202020204" pitchFamily="34" charset="0"/>
              </a:rPr>
              <a:t>,</a:t>
            </a:r>
            <a:r>
              <a:rPr lang="en-US" altLang="en-US" sz="1800" b="0">
                <a:latin typeface="Arial" panose="020B0604020202020204" pitchFamily="34" charset="0"/>
              </a:rPr>
              <a:t> it was updated according to more detailed NDR documentation published in MSDN</a:t>
            </a:r>
          </a:p>
        </p:txBody>
      </p:sp>
      <p:sp>
        <p:nvSpPr>
          <p:cNvPr id="47114" name="Rectangle 10"/>
          <p:cNvSpPr>
            <a:spLocks noChangeArrowheads="1"/>
          </p:cNvSpPr>
          <p:nvPr/>
        </p:nvSpPr>
        <p:spPr bwMode="auto">
          <a:xfrm>
            <a:off x="457200" y="5845175"/>
            <a:ext cx="46482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6238" indent="-376238">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sz="1600" b="0">
                <a:solidFill>
                  <a:srgbClr val="000000"/>
                </a:solidFill>
                <a:latin typeface="Arial" panose="020B0604020202020204" pitchFamily="34" charset="0"/>
              </a:rPr>
              <a:t>Another midl decompiler: muddle, M. Chapman</a:t>
            </a:r>
          </a:p>
          <a:p>
            <a:pPr>
              <a:spcBef>
                <a:spcPct val="20000"/>
              </a:spcBef>
              <a:buFont typeface="Wingdings" panose="05000000000000000000" pitchFamily="2" charset="2"/>
              <a:buNone/>
            </a:pPr>
            <a:r>
              <a:rPr lang="en-US" altLang="en-US" sz="1200" b="0">
                <a:solidFill>
                  <a:srgbClr val="000000"/>
                </a:solidFill>
                <a:latin typeface="Arial" panose="020B0604020202020204" pitchFamily="34" charset="0"/>
              </a:rPr>
              <a:t>http://www.cse.unsw.edu.au/~matthewc/muddle/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457200" y="1828800"/>
            <a:ext cx="8188325"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8138">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10000"/>
              </a:spcBef>
              <a:buFont typeface="Wingdings" panose="05000000000000000000" pitchFamily="2" charset="2"/>
              <a:buChar char="§"/>
            </a:pPr>
            <a:r>
              <a:rPr lang="en-US" altLang="en-US" b="0">
                <a:latin typeface="Arial" panose="020B0604020202020204" pitchFamily="34" charset="0"/>
              </a:rPr>
              <a:t>Finding and parsing RPC control structures</a:t>
            </a:r>
          </a:p>
          <a:p>
            <a:pPr eaLnBrk="0" hangingPunct="0">
              <a:spcBef>
                <a:spcPct val="10000"/>
              </a:spcBef>
              <a:buFont typeface="Wingdings" panose="05000000000000000000" pitchFamily="2" charset="2"/>
              <a:buChar char="§"/>
            </a:pPr>
            <a:r>
              <a:rPr lang="en-US" altLang="en-US" b="0">
                <a:latin typeface="Arial" panose="020B0604020202020204" pitchFamily="34" charset="0"/>
              </a:rPr>
              <a:t>Reversing procedure format strings</a:t>
            </a:r>
          </a:p>
          <a:p>
            <a:pPr eaLnBrk="0" hangingPunct="0">
              <a:spcBef>
                <a:spcPct val="10000"/>
              </a:spcBef>
              <a:buFont typeface="Wingdings" panose="05000000000000000000" pitchFamily="2" charset="2"/>
              <a:buChar char="§"/>
            </a:pPr>
            <a:r>
              <a:rPr lang="en-US" altLang="en-US" b="0">
                <a:latin typeface="Arial" panose="020B0604020202020204" pitchFamily="34" charset="0"/>
              </a:rPr>
              <a:t>Reversing type format strings</a:t>
            </a:r>
          </a:p>
          <a:p>
            <a:pPr eaLnBrk="0" hangingPunct="0">
              <a:spcBef>
                <a:spcPct val="10000"/>
              </a:spcBef>
              <a:buFont typeface="Wingdings" panose="05000000000000000000" pitchFamily="2" charset="2"/>
              <a:buChar char="§"/>
            </a:pPr>
            <a:r>
              <a:rPr lang="en-US" altLang="en-US" b="0">
                <a:latin typeface="Arial" panose="020B0604020202020204" pitchFamily="34" charset="0"/>
              </a:rPr>
              <a:t>Combining parameter and type information</a:t>
            </a:r>
          </a:p>
          <a:p>
            <a:pPr eaLnBrk="0" hangingPunct="0">
              <a:spcBef>
                <a:spcPct val="10000"/>
              </a:spcBef>
              <a:buFont typeface="Wingdings" panose="05000000000000000000" pitchFamily="2" charset="2"/>
              <a:buChar char="§"/>
            </a:pPr>
            <a:r>
              <a:rPr lang="en-US" altLang="en-US" b="0">
                <a:latin typeface="Arial" panose="020B0604020202020204" pitchFamily="34" charset="0"/>
              </a:rPr>
              <a:t>Generating interface definition (.idl file)</a:t>
            </a:r>
            <a:r>
              <a:rPr lang="en-US" altLang="en-US">
                <a:latin typeface="Arial" panose="020B0604020202020204" pitchFamily="34" charset="0"/>
              </a:rPr>
              <a:t>	</a:t>
            </a:r>
          </a:p>
        </p:txBody>
      </p:sp>
      <p:sp>
        <p:nvSpPr>
          <p:cNvPr id="62467" name="Rectangle 3"/>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dmidl (reverse MIDL)</a:t>
            </a:r>
          </a:p>
          <a:p>
            <a:pPr eaLnBrk="0" hangingPunct="0"/>
            <a:r>
              <a:rPr lang="en-US" altLang="en-US">
                <a:latin typeface="Arial" panose="020B0604020202020204" pitchFamily="34" charset="0"/>
              </a:rPr>
              <a:t>How it works</a:t>
            </a:r>
          </a:p>
        </p:txBody>
      </p:sp>
      <p:sp>
        <p:nvSpPr>
          <p:cNvPr id="62469" name="Rectangle 5"/>
          <p:cNvSpPr>
            <a:spLocks noChangeArrowheads="1"/>
          </p:cNvSpPr>
          <p:nvPr/>
        </p:nvSpPr>
        <p:spPr bwMode="auto">
          <a:xfrm>
            <a:off x="457200" y="4011613"/>
            <a:ext cx="7239000" cy="246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l-PL" altLang="en-US" sz="1200" b="0">
                <a:latin typeface="Courier New" panose="02070309020205020404" pitchFamily="49" charset="0"/>
              </a:rPr>
              <a:t>z:\projects\</a:t>
            </a:r>
            <a:r>
              <a:rPr lang="en-US" altLang="en-US" sz="1200" b="0">
                <a:latin typeface="Courier New" panose="02070309020205020404" pitchFamily="49" charset="0"/>
              </a:rPr>
              <a:t>DMIDL</a:t>
            </a:r>
            <a:r>
              <a:rPr lang="pl-PL" altLang="en-US" sz="1200" b="0">
                <a:latin typeface="Courier New" panose="02070309020205020404" pitchFamily="49" charset="0"/>
              </a:rPr>
              <a:t>-2.0&gt;dmidl -g idl.test2</a:t>
            </a:r>
          </a:p>
          <a:p>
            <a:r>
              <a:rPr lang="pl-PL" altLang="en-US" sz="1200" b="0">
                <a:latin typeface="Courier New" panose="02070309020205020404" pitchFamily="49" charset="0"/>
              </a:rPr>
              <a:t>rpc interface decompiler (reverse midl) [version 2.0]</a:t>
            </a:r>
          </a:p>
          <a:p>
            <a:r>
              <a:rPr lang="pl-PL" altLang="en-US" sz="1200" b="0">
                <a:latin typeface="Courier New" panose="02070309020205020404" pitchFamily="49" charset="0"/>
              </a:rPr>
              <a:t>copyright LAST STAGE OF DELIRIUM 2001-2002 poland  //lsd-pl.net/</a:t>
            </a:r>
          </a:p>
          <a:p>
            <a:endParaRPr lang="en-US" altLang="en-US" sz="1200" b="0">
              <a:latin typeface="Courier New" panose="02070309020205020404" pitchFamily="49" charset="0"/>
            </a:endParaRPr>
          </a:p>
          <a:p>
            <a:r>
              <a:rPr lang="pl-PL" altLang="en-US" sz="1200" b="0">
                <a:latin typeface="Courier New" panose="02070309020205020404" pitchFamily="49" charset="0"/>
              </a:rPr>
              <a:t>idl.test2</a:t>
            </a:r>
          </a:p>
          <a:p>
            <a:endParaRPr lang="pl-PL" altLang="en-US" sz="1200" b="0">
              <a:latin typeface="Courier New" panose="02070309020205020404" pitchFamily="49" charset="0"/>
            </a:endParaRPr>
          </a:p>
          <a:p>
            <a:r>
              <a:rPr lang="pl-PL" altLang="en-US" sz="1200" b="0">
                <a:latin typeface="Courier New" panose="02070309020205020404" pitchFamily="49" charset="0"/>
              </a:rPr>
              <a:t>11111111-2222-3333-4444-555555555555 v1.0  test-oi.exe.1.idl        1 stub</a:t>
            </a:r>
          </a:p>
          <a:p>
            <a:r>
              <a:rPr lang="pl-PL" altLang="en-US" sz="1200" b="0">
                <a:latin typeface="Courier New" panose="02070309020205020404" pitchFamily="49" charset="0"/>
              </a:rPr>
              <a:t>11111111-2222-3333-4444-555555555555 v1.0  test-oicf.exe.1.idl      1 stub</a:t>
            </a:r>
          </a:p>
          <a:p>
            <a:r>
              <a:rPr lang="pl-PL" altLang="en-US" sz="1200" b="0">
                <a:latin typeface="Courier New" panose="02070309020205020404" pitchFamily="49" charset="0"/>
              </a:rPr>
              <a:t>11111111-2222-3333-4444-555555555555 v1.0  test-os.exe.1.idl        1 stub</a:t>
            </a:r>
          </a:p>
          <a:p>
            <a:endParaRPr lang="pl-PL" altLang="en-US" sz="1200" b="0">
              <a:latin typeface="Courier New" panose="02070309020205020404" pitchFamily="49" charset="0"/>
            </a:endParaRPr>
          </a:p>
          <a:p>
            <a:r>
              <a:rPr lang="pl-PL" altLang="en-US" sz="1200" b="0">
                <a:latin typeface="Courier New" panose="02070309020205020404" pitchFamily="49" charset="0"/>
              </a:rPr>
              <a:t>12 files analysed, 3 interfaces found</a:t>
            </a:r>
            <a:endParaRPr lang="en-US" altLang="en-US" sz="1200" b="0">
              <a:latin typeface="Courier New" panose="02070309020205020404" pitchFamily="49" charset="0"/>
            </a:endParaRPr>
          </a:p>
          <a:p>
            <a:endParaRPr lang="pl-PL" altLang="en-US" sz="1200" b="0">
              <a:latin typeface="Courier New" panose="02070309020205020404" pitchFamily="49" charset="0"/>
            </a:endParaRPr>
          </a:p>
          <a:p>
            <a:r>
              <a:rPr lang="pl-PL" altLang="en-US" sz="1200" b="0">
                <a:latin typeface="Courier New" panose="02070309020205020404" pitchFamily="49" charset="0"/>
              </a:rPr>
              <a:t>z:\projects\</a:t>
            </a:r>
            <a:r>
              <a:rPr lang="en-US" altLang="en-US" sz="1200" b="0">
                <a:latin typeface="Courier New" panose="02070309020205020404" pitchFamily="49" charset="0"/>
              </a:rPr>
              <a:t>DMIDL</a:t>
            </a:r>
            <a:r>
              <a:rPr lang="pl-PL" altLang="en-US" sz="1200" b="0">
                <a:latin typeface="Courier New" panose="02070309020205020404" pitchFamily="49" charset="0"/>
              </a:rPr>
              <a:t>-2.0&gt;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90" name="Rectangle 14"/>
          <p:cNvSpPr>
            <a:spLocks noChangeArrowheads="1"/>
          </p:cNvSpPr>
          <p:nvPr/>
        </p:nvSpPr>
        <p:spPr bwMode="auto">
          <a:xfrm>
            <a:off x="838200" y="4267200"/>
            <a:ext cx="3276600" cy="1295400"/>
          </a:xfrm>
          <a:prstGeom prst="rect">
            <a:avLst/>
          </a:prstGeom>
          <a:solidFill>
            <a:srgbClr val="DDDDDD">
              <a:alpha val="50000"/>
            </a:srgbClr>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4" name="Rectangle 8"/>
          <p:cNvSpPr>
            <a:spLocks noChangeArrowheads="1"/>
          </p:cNvSpPr>
          <p:nvPr/>
        </p:nvSpPr>
        <p:spPr bwMode="auto">
          <a:xfrm>
            <a:off x="838200" y="2192338"/>
            <a:ext cx="3276600" cy="1295400"/>
          </a:xfrm>
          <a:prstGeom prst="rect">
            <a:avLst/>
          </a:prstGeom>
          <a:solidFill>
            <a:srgbClr val="DDDDDD">
              <a:alpha val="50000"/>
            </a:srgbClr>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78" name="Rectangle 2"/>
          <p:cNvSpPr>
            <a:spLocks noChangeArrowheads="1"/>
          </p:cNvSpPr>
          <p:nvPr/>
        </p:nvSpPr>
        <p:spPr bwMode="auto">
          <a:xfrm>
            <a:off x="457200" y="1887538"/>
            <a:ext cx="3886200" cy="192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b="0">
                <a:latin typeface="Courier New" panose="02070309020205020404" pitchFamily="49" charset="0"/>
              </a:rPr>
              <a:t>struct RPC_SERVER_INTERFACE{</a:t>
            </a:r>
          </a:p>
          <a:p>
            <a:pPr eaLnBrk="0" hangingPunct="0">
              <a:spcBef>
                <a:spcPct val="50000"/>
              </a:spcBef>
            </a:pPr>
            <a:r>
              <a:rPr lang="en-US" altLang="en-US" sz="1200" b="0">
                <a:latin typeface="Courier New" panose="02070309020205020404" pitchFamily="49" charset="0"/>
              </a:rPr>
              <a:t>    RPC_SYNTAX_IDENTIFIER InterfaceId;</a:t>
            </a:r>
          </a:p>
          <a:p>
            <a:pPr eaLnBrk="0" hangingPunct="0">
              <a:spcBef>
                <a:spcPct val="50000"/>
              </a:spcBef>
            </a:pPr>
            <a:r>
              <a:rPr lang="en-US" altLang="en-US" sz="1200" b="0">
                <a:latin typeface="Courier New" panose="02070309020205020404" pitchFamily="49" charset="0"/>
              </a:rPr>
              <a:t>    RPC_SYNTAX_IDENTIFIER TransferId;</a:t>
            </a:r>
          </a:p>
          <a:p>
            <a:pPr eaLnBrk="0" hangingPunct="0">
              <a:spcBef>
                <a:spcPct val="50000"/>
              </a:spcBef>
            </a:pPr>
            <a:r>
              <a:rPr lang="en-US" altLang="en-US" sz="1200" b="0">
                <a:latin typeface="Courier New" panose="02070309020205020404" pitchFamily="49" charset="0"/>
              </a:rPr>
              <a:t>    RPC_DISPATCH_TABLE *DispatchTable;</a:t>
            </a:r>
          </a:p>
          <a:p>
            <a:pPr eaLnBrk="0" hangingPunct="0">
              <a:spcBef>
                <a:spcPct val="50000"/>
              </a:spcBef>
            </a:pPr>
            <a:r>
              <a:rPr lang="en-US" altLang="en-US" sz="1200" b="0">
                <a:latin typeface="Courier New" panose="02070309020205020404" pitchFamily="49" charset="0"/>
              </a:rPr>
              <a:t>    ...</a:t>
            </a:r>
          </a:p>
          <a:p>
            <a:pPr eaLnBrk="0" hangingPunct="0">
              <a:spcBef>
                <a:spcPct val="50000"/>
              </a:spcBef>
            </a:pPr>
            <a:r>
              <a:rPr lang="en-US" altLang="en-US" sz="1200" b="0">
                <a:latin typeface="Courier New" panose="02070309020205020404" pitchFamily="49" charset="0"/>
              </a:rPr>
              <a:t>    MIDL_SERVER_INFO *ServerInfo</a:t>
            </a:r>
          </a:p>
          <a:p>
            <a:pPr eaLnBrk="0" hangingPunct="0">
              <a:spcBef>
                <a:spcPct val="50000"/>
              </a:spcBef>
            </a:pPr>
            <a:r>
              <a:rPr lang="en-US" altLang="en-US" sz="1200" b="0">
                <a:latin typeface="Courier New" panose="02070309020205020404" pitchFamily="49" charset="0"/>
              </a:rPr>
              <a:t>};</a:t>
            </a:r>
            <a:endParaRPr lang="pl-PL" altLang="en-US" sz="1200" b="0">
              <a:latin typeface="Courier New" panose="02070309020205020404" pitchFamily="49" charset="0"/>
            </a:endParaRPr>
          </a:p>
        </p:txBody>
      </p:sp>
      <p:sp>
        <p:nvSpPr>
          <p:cNvPr id="50180" name="Rectangle 4"/>
          <p:cNvSpPr>
            <a:spLocks noChangeArrowheads="1"/>
          </p:cNvSpPr>
          <p:nvPr/>
        </p:nvSpPr>
        <p:spPr bwMode="auto">
          <a:xfrm>
            <a:off x="4191000" y="2438400"/>
            <a:ext cx="441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a:solidFill>
                  <a:srgbClr val="000099"/>
                </a:solidFill>
                <a:latin typeface="Courier New" panose="02070309020205020404" pitchFamily="49" charset="0"/>
              </a:rPr>
              <a:t>= </a:t>
            </a:r>
            <a:r>
              <a:rPr lang="pl-PL" altLang="en-US" sz="1200">
                <a:solidFill>
                  <a:srgbClr val="000099"/>
                </a:solidFill>
                <a:latin typeface="Courier New" panose="02070309020205020404" pitchFamily="49" charset="0"/>
              </a:rPr>
              <a:t>04</a:t>
            </a:r>
            <a:r>
              <a:rPr lang="en-US" altLang="en-US" sz="1200">
                <a:solidFill>
                  <a:srgbClr val="000099"/>
                </a:solidFill>
                <a:latin typeface="Courier New" panose="02070309020205020404" pitchFamily="49" charset="0"/>
              </a:rPr>
              <a:t>5d888a-eb1c-c911-9fe8-08002b104860, v 2.0</a:t>
            </a:r>
            <a:endParaRPr lang="pl-PL" altLang="en-US" sz="1200">
              <a:solidFill>
                <a:srgbClr val="000099"/>
              </a:solidFill>
              <a:latin typeface="Courier New" panose="02070309020205020404" pitchFamily="49" charset="0"/>
            </a:endParaRPr>
          </a:p>
        </p:txBody>
      </p:sp>
      <p:sp>
        <p:nvSpPr>
          <p:cNvPr id="50182" name="Rectangle 6"/>
          <p:cNvSpPr>
            <a:spLocks noChangeArrowheads="1"/>
          </p:cNvSpPr>
          <p:nvPr/>
        </p:nvSpPr>
        <p:spPr bwMode="auto">
          <a:xfrm>
            <a:off x="457200" y="3962400"/>
            <a:ext cx="3657600" cy="192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b="0">
                <a:latin typeface="Courier New" panose="02070309020205020404" pitchFamily="49" charset="0"/>
              </a:rPr>
              <a:t>struct MIDL_SERVER_INFO{</a:t>
            </a:r>
          </a:p>
          <a:p>
            <a:pPr eaLnBrk="0" hangingPunct="0">
              <a:spcBef>
                <a:spcPct val="50000"/>
              </a:spcBef>
            </a:pPr>
            <a:r>
              <a:rPr lang="en-US" altLang="en-US" sz="1200" b="0">
                <a:latin typeface="Courier New" panose="02070309020205020404" pitchFamily="49" charset="0"/>
              </a:rPr>
              <a:t>    MIDL_STUB_DESC *StubDesc;</a:t>
            </a:r>
          </a:p>
          <a:p>
            <a:pPr eaLnBrk="0" hangingPunct="0">
              <a:spcBef>
                <a:spcPct val="50000"/>
              </a:spcBef>
            </a:pPr>
            <a:r>
              <a:rPr lang="en-US" altLang="en-US" sz="1200" b="0">
                <a:latin typeface="Courier New" panose="02070309020205020404" pitchFamily="49" charset="0"/>
              </a:rPr>
              <a:t>    SERVER_ROUTINE *</a:t>
            </a:r>
            <a:r>
              <a:rPr lang="en-US" altLang="en-US" sz="1200" b="0">
                <a:solidFill>
                  <a:srgbClr val="000099"/>
                </a:solidFill>
                <a:latin typeface="Courier New" panose="02070309020205020404" pitchFamily="49" charset="0"/>
              </a:rPr>
              <a:t>DispatchTable</a:t>
            </a:r>
            <a:r>
              <a:rPr lang="en-US" altLang="en-US" sz="1200" b="0">
                <a:latin typeface="Courier New" panose="02070309020205020404" pitchFamily="49" charset="0"/>
              </a:rPr>
              <a:t>;</a:t>
            </a:r>
          </a:p>
          <a:p>
            <a:pPr eaLnBrk="0" hangingPunct="0">
              <a:spcBef>
                <a:spcPct val="50000"/>
              </a:spcBef>
            </a:pPr>
            <a:r>
              <a:rPr lang="en-US" altLang="en-US" sz="1200" b="0">
                <a:latin typeface="Courier New" panose="02070309020205020404" pitchFamily="49" charset="0"/>
              </a:rPr>
              <a:t>    FORMAT_STRING *</a:t>
            </a:r>
            <a:r>
              <a:rPr lang="en-US" altLang="en-US" sz="1200" u="sng">
                <a:solidFill>
                  <a:srgbClr val="000099"/>
                </a:solidFill>
                <a:latin typeface="Courier New" panose="02070309020205020404" pitchFamily="49" charset="0"/>
              </a:rPr>
              <a:t>ProcFormatString</a:t>
            </a:r>
            <a:r>
              <a:rPr lang="en-US" altLang="en-US" sz="1200" b="0">
                <a:latin typeface="Courier New" panose="02070309020205020404" pitchFamily="49" charset="0"/>
              </a:rPr>
              <a:t>;</a:t>
            </a:r>
          </a:p>
          <a:p>
            <a:pPr eaLnBrk="0" hangingPunct="0">
              <a:spcBef>
                <a:spcPct val="50000"/>
              </a:spcBef>
            </a:pPr>
            <a:r>
              <a:rPr lang="en-US" altLang="en-US" sz="1200" b="0">
                <a:latin typeface="Courier New" panose="02070309020205020404" pitchFamily="49" charset="0"/>
              </a:rPr>
              <a:t>    short *</a:t>
            </a:r>
            <a:r>
              <a:rPr lang="en-US" altLang="en-US" sz="1200" b="0">
                <a:solidFill>
                  <a:srgbClr val="000099"/>
                </a:solidFill>
                <a:latin typeface="Courier New" panose="02070309020205020404" pitchFamily="49" charset="0"/>
              </a:rPr>
              <a:t>FormatStringOffset</a:t>
            </a:r>
            <a:r>
              <a:rPr lang="en-US" altLang="en-US" sz="1200" b="0">
                <a:latin typeface="Courier New" panose="02070309020205020404" pitchFamily="49" charset="0"/>
              </a:rPr>
              <a:t>;</a:t>
            </a:r>
          </a:p>
          <a:p>
            <a:pPr eaLnBrk="0" hangingPunct="0">
              <a:spcBef>
                <a:spcPct val="50000"/>
              </a:spcBef>
            </a:pPr>
            <a:r>
              <a:rPr lang="en-US" altLang="en-US" sz="1200" b="0">
                <a:latin typeface="Courier New" panose="02070309020205020404" pitchFamily="49" charset="0"/>
              </a:rPr>
              <a:t>    ...</a:t>
            </a:r>
          </a:p>
          <a:p>
            <a:pPr eaLnBrk="0" hangingPunct="0">
              <a:spcBef>
                <a:spcPct val="50000"/>
              </a:spcBef>
            </a:pPr>
            <a:r>
              <a:rPr lang="en-US" altLang="en-US" sz="1200" b="0">
                <a:latin typeface="Courier New" panose="02070309020205020404" pitchFamily="49" charset="0"/>
              </a:rPr>
              <a:t>};</a:t>
            </a:r>
          </a:p>
        </p:txBody>
      </p:sp>
      <p:sp>
        <p:nvSpPr>
          <p:cNvPr id="50188" name="Rectangle 12"/>
          <p:cNvSpPr>
            <a:spLocks noChangeArrowheads="1"/>
          </p:cNvSpPr>
          <p:nvPr/>
        </p:nvSpPr>
        <p:spPr bwMode="auto">
          <a:xfrm>
            <a:off x="5029200" y="4267200"/>
            <a:ext cx="2209800" cy="762000"/>
          </a:xfrm>
          <a:prstGeom prst="rect">
            <a:avLst/>
          </a:prstGeom>
          <a:solidFill>
            <a:srgbClr val="DDDDDD">
              <a:alpha val="50000"/>
            </a:srgbClr>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9" name="Rectangle 13"/>
          <p:cNvSpPr>
            <a:spLocks noChangeArrowheads="1"/>
          </p:cNvSpPr>
          <p:nvPr/>
        </p:nvSpPr>
        <p:spPr bwMode="auto">
          <a:xfrm>
            <a:off x="4648200" y="3962400"/>
            <a:ext cx="4114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b="0">
                <a:latin typeface="Courier New" panose="02070309020205020404" pitchFamily="49" charset="0"/>
              </a:rPr>
              <a:t>struct MIDL_STUB_DESC{</a:t>
            </a:r>
          </a:p>
          <a:p>
            <a:pPr eaLnBrk="0" hangingPunct="0">
              <a:spcBef>
                <a:spcPct val="50000"/>
              </a:spcBef>
            </a:pPr>
            <a:r>
              <a:rPr lang="en-US" altLang="en-US" sz="1200" b="0">
                <a:latin typeface="Courier New" panose="02070309020205020404" pitchFamily="49" charset="0"/>
              </a:rPr>
              <a:t>    char *</a:t>
            </a:r>
            <a:r>
              <a:rPr lang="en-US" altLang="en-US" sz="1200" u="sng">
                <a:solidFill>
                  <a:srgbClr val="000099"/>
                </a:solidFill>
                <a:latin typeface="Courier New" panose="02070309020205020404" pitchFamily="49" charset="0"/>
              </a:rPr>
              <a:t>TypeFormatString</a:t>
            </a:r>
            <a:r>
              <a:rPr lang="en-US" altLang="en-US" sz="1200" b="0">
                <a:latin typeface="Courier New" panose="02070309020205020404" pitchFamily="49" charset="0"/>
              </a:rPr>
              <a:t>;</a:t>
            </a:r>
          </a:p>
          <a:p>
            <a:pPr eaLnBrk="0" hangingPunct="0">
              <a:spcBef>
                <a:spcPct val="50000"/>
              </a:spcBef>
            </a:pPr>
            <a:r>
              <a:rPr lang="en-US" altLang="en-US" sz="1200" b="0">
                <a:latin typeface="Courier New" panose="02070309020205020404" pitchFamily="49" charset="0"/>
              </a:rPr>
              <a:t>    long Version;</a:t>
            </a:r>
          </a:p>
          <a:p>
            <a:pPr eaLnBrk="0" hangingPunct="0">
              <a:spcBef>
                <a:spcPct val="50000"/>
              </a:spcBef>
            </a:pPr>
            <a:r>
              <a:rPr lang="en-US" altLang="en-US" sz="1200" b="0">
                <a:latin typeface="Courier New" panose="02070309020205020404" pitchFamily="49" charset="0"/>
              </a:rPr>
              <a:t>    ...</a:t>
            </a:r>
          </a:p>
          <a:p>
            <a:pPr eaLnBrk="0" hangingPunct="0">
              <a:spcBef>
                <a:spcPct val="50000"/>
              </a:spcBef>
            </a:pPr>
            <a:r>
              <a:rPr lang="en-US" altLang="en-US" sz="1200" b="0">
                <a:latin typeface="Courier New" panose="02070309020205020404" pitchFamily="49" charset="0"/>
              </a:rPr>
              <a:t>};</a:t>
            </a:r>
            <a:endParaRPr lang="pl-PL" altLang="en-US" sz="1200" b="0">
              <a:latin typeface="Courier New" panose="02070309020205020404" pitchFamily="49" charset="0"/>
            </a:endParaRPr>
          </a:p>
        </p:txBody>
      </p:sp>
      <p:sp>
        <p:nvSpPr>
          <p:cNvPr id="50191" name="Line 15"/>
          <p:cNvSpPr>
            <a:spLocks noChangeShapeType="1"/>
          </p:cNvSpPr>
          <p:nvPr/>
        </p:nvSpPr>
        <p:spPr bwMode="auto">
          <a:xfrm flipV="1">
            <a:off x="381000" y="4360863"/>
            <a:ext cx="381000" cy="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2" name="Line 16"/>
          <p:cNvSpPr>
            <a:spLocks noChangeShapeType="1"/>
          </p:cNvSpPr>
          <p:nvPr/>
        </p:nvSpPr>
        <p:spPr bwMode="auto">
          <a:xfrm>
            <a:off x="4191000" y="4343400"/>
            <a:ext cx="762000" cy="793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3" name="Rectangle 17"/>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Finding and parsing RPC control structures</a:t>
            </a:r>
          </a:p>
          <a:p>
            <a:pPr eaLnBrk="0" hangingPunct="0"/>
            <a:r>
              <a:rPr lang="en-US" altLang="en-US">
                <a:latin typeface="Arial" panose="020B0604020202020204" pitchFamily="34" charset="0"/>
              </a:rPr>
              <a:t>/Oicf and /Oi modes</a:t>
            </a:r>
          </a:p>
        </p:txBody>
      </p:sp>
      <p:sp>
        <p:nvSpPr>
          <p:cNvPr id="50196" name="Line 20"/>
          <p:cNvSpPr>
            <a:spLocks noChangeShapeType="1"/>
          </p:cNvSpPr>
          <p:nvPr/>
        </p:nvSpPr>
        <p:spPr bwMode="auto">
          <a:xfrm flipH="1">
            <a:off x="381000" y="3429000"/>
            <a:ext cx="0" cy="9144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7" name="Line 21"/>
          <p:cNvSpPr>
            <a:spLocks noChangeShapeType="1"/>
          </p:cNvSpPr>
          <p:nvPr/>
        </p:nvSpPr>
        <p:spPr bwMode="auto">
          <a:xfrm>
            <a:off x="381000" y="3429000"/>
            <a:ext cx="304800"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8" name="Rectangle 22"/>
          <p:cNvSpPr>
            <a:spLocks noChangeArrowheads="1"/>
          </p:cNvSpPr>
          <p:nvPr/>
        </p:nvSpPr>
        <p:spPr bwMode="auto">
          <a:xfrm>
            <a:off x="7315200" y="4513263"/>
            <a:ext cx="1752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b="0">
                <a:latin typeface="Courier New" panose="02070309020205020404" pitchFamily="49" charset="0"/>
              </a:rPr>
              <a:t>= 0x20000 (/Oicf)</a:t>
            </a:r>
          </a:p>
          <a:p>
            <a:pPr eaLnBrk="0" hangingPunct="0">
              <a:spcBef>
                <a:spcPct val="50000"/>
              </a:spcBef>
            </a:pPr>
            <a:r>
              <a:rPr lang="en-US" altLang="en-US" sz="1200" b="0">
                <a:latin typeface="Courier New" panose="02070309020205020404" pitchFamily="49" charset="0"/>
              </a:rPr>
              <a:t>= 0x10001 (/Oi)</a:t>
            </a:r>
            <a:endParaRPr lang="pl-PL" altLang="en-US" sz="1200" b="0">
              <a:latin typeface="Courier New" panose="02070309020205020404" pitchFamily="49" charset="0"/>
            </a:endParaRPr>
          </a:p>
        </p:txBody>
      </p:sp>
      <p:sp>
        <p:nvSpPr>
          <p:cNvPr id="50200" name="Rectangle 24"/>
          <p:cNvSpPr>
            <a:spLocks noChangeArrowheads="1"/>
          </p:cNvSpPr>
          <p:nvPr/>
        </p:nvSpPr>
        <p:spPr bwMode="auto">
          <a:xfrm>
            <a:off x="5029200" y="3014663"/>
            <a:ext cx="2971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b="0">
                <a:solidFill>
                  <a:srgbClr val="000099"/>
                </a:solidFill>
                <a:latin typeface="Courier New" panose="02070309020205020404" pitchFamily="49" charset="0"/>
              </a:rPr>
              <a:t>NdrServerCall2 (/Oicf)</a:t>
            </a:r>
          </a:p>
          <a:p>
            <a:pPr eaLnBrk="0" hangingPunct="0">
              <a:spcBef>
                <a:spcPct val="50000"/>
              </a:spcBef>
            </a:pPr>
            <a:r>
              <a:rPr lang="en-US" altLang="en-US" sz="1200" b="0">
                <a:solidFill>
                  <a:srgbClr val="000099"/>
                </a:solidFill>
                <a:latin typeface="Courier New" panose="02070309020205020404" pitchFamily="49" charset="0"/>
              </a:rPr>
              <a:t>NdrServerCall (/Oi)</a:t>
            </a:r>
            <a:endParaRPr lang="pl-PL" altLang="en-US" sz="1200" b="0">
              <a:solidFill>
                <a:srgbClr val="000099"/>
              </a:solidFill>
              <a:latin typeface="Courier New" panose="02070309020205020404" pitchFamily="49" charset="0"/>
            </a:endParaRPr>
          </a:p>
        </p:txBody>
      </p:sp>
      <p:sp>
        <p:nvSpPr>
          <p:cNvPr id="50201" name="Line 25"/>
          <p:cNvSpPr>
            <a:spLocks noChangeShapeType="1"/>
          </p:cNvSpPr>
          <p:nvPr/>
        </p:nvSpPr>
        <p:spPr bwMode="auto">
          <a:xfrm>
            <a:off x="4191000" y="2878138"/>
            <a:ext cx="762000" cy="7937"/>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2" name="Rectangle 26"/>
          <p:cNvSpPr>
            <a:spLocks noChangeArrowheads="1"/>
          </p:cNvSpPr>
          <p:nvPr/>
        </p:nvSpPr>
        <p:spPr bwMode="auto">
          <a:xfrm>
            <a:off x="5029200" y="2755900"/>
            <a:ext cx="2971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b="0">
                <a:solidFill>
                  <a:srgbClr val="000099"/>
                </a:solidFill>
                <a:latin typeface="Courier New" panose="02070309020205020404" pitchFamily="49" charset="0"/>
              </a:rPr>
              <a:t>RPC_DISPATCH_FUNCTION table[]</a:t>
            </a:r>
            <a:endParaRPr lang="pl-PL" altLang="en-US" sz="1200" b="0">
              <a:solidFill>
                <a:srgbClr val="000099"/>
              </a:solidFill>
              <a:latin typeface="Courier New" panose="02070309020205020404" pitchFamily="49" charset="0"/>
            </a:endParaRPr>
          </a:p>
        </p:txBody>
      </p:sp>
      <p:sp>
        <p:nvSpPr>
          <p:cNvPr id="50203" name="Rectangle 27"/>
          <p:cNvSpPr>
            <a:spLocks noChangeArrowheads="1"/>
          </p:cNvSpPr>
          <p:nvPr/>
        </p:nvSpPr>
        <p:spPr bwMode="auto">
          <a:xfrm>
            <a:off x="5029200" y="5622925"/>
            <a:ext cx="2971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u="sng">
                <a:solidFill>
                  <a:srgbClr val="000099"/>
                </a:solidFill>
                <a:latin typeface="Courier New" panose="02070309020205020404" pitchFamily="49" charset="0"/>
              </a:rPr>
              <a:t>func1</a:t>
            </a:r>
          </a:p>
          <a:p>
            <a:pPr eaLnBrk="0" hangingPunct="0">
              <a:spcBef>
                <a:spcPct val="50000"/>
              </a:spcBef>
            </a:pPr>
            <a:r>
              <a:rPr lang="en-US" altLang="en-US" sz="1200" u="sng">
                <a:solidFill>
                  <a:srgbClr val="000099"/>
                </a:solidFill>
                <a:latin typeface="Courier New" panose="02070309020205020404" pitchFamily="49" charset="0"/>
              </a:rPr>
              <a:t>func2</a:t>
            </a:r>
            <a:endParaRPr lang="pl-PL" altLang="en-US" sz="1200" u="sng">
              <a:solidFill>
                <a:srgbClr val="000099"/>
              </a:solidFill>
              <a:latin typeface="Courier New" panose="02070309020205020404" pitchFamily="49" charset="0"/>
            </a:endParaRPr>
          </a:p>
        </p:txBody>
      </p:sp>
      <p:sp>
        <p:nvSpPr>
          <p:cNvPr id="50204" name="Rectangle 28"/>
          <p:cNvSpPr>
            <a:spLocks noChangeArrowheads="1"/>
          </p:cNvSpPr>
          <p:nvPr/>
        </p:nvSpPr>
        <p:spPr bwMode="auto">
          <a:xfrm>
            <a:off x="5029200" y="5364163"/>
            <a:ext cx="2971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b="0">
                <a:solidFill>
                  <a:srgbClr val="000099"/>
                </a:solidFill>
                <a:latin typeface="Courier New" panose="02070309020205020404" pitchFamily="49" charset="0"/>
              </a:rPr>
              <a:t>SERVER_ROUTINE table[]</a:t>
            </a:r>
            <a:endParaRPr lang="pl-PL" altLang="en-US" sz="1200" b="0">
              <a:solidFill>
                <a:srgbClr val="000099"/>
              </a:solidFill>
              <a:latin typeface="Courier New" panose="02070309020205020404" pitchFamily="49" charset="0"/>
            </a:endParaRPr>
          </a:p>
        </p:txBody>
      </p:sp>
      <p:sp>
        <p:nvSpPr>
          <p:cNvPr id="50205" name="Line 29"/>
          <p:cNvSpPr>
            <a:spLocks noChangeShapeType="1"/>
          </p:cNvSpPr>
          <p:nvPr/>
        </p:nvSpPr>
        <p:spPr bwMode="auto">
          <a:xfrm flipV="1">
            <a:off x="4495800" y="5486400"/>
            <a:ext cx="457200" cy="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6" name="Line 30"/>
          <p:cNvSpPr>
            <a:spLocks noChangeShapeType="1"/>
          </p:cNvSpPr>
          <p:nvPr/>
        </p:nvSpPr>
        <p:spPr bwMode="auto">
          <a:xfrm flipH="1">
            <a:off x="4495800" y="4648200"/>
            <a:ext cx="0" cy="8382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7" name="Line 31"/>
          <p:cNvSpPr>
            <a:spLocks noChangeShapeType="1"/>
          </p:cNvSpPr>
          <p:nvPr/>
        </p:nvSpPr>
        <p:spPr bwMode="auto">
          <a:xfrm>
            <a:off x="4191000" y="4648200"/>
            <a:ext cx="304800"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9" name="Line 33"/>
          <p:cNvSpPr>
            <a:spLocks noChangeShapeType="1"/>
          </p:cNvSpPr>
          <p:nvPr/>
        </p:nvSpPr>
        <p:spPr bwMode="auto">
          <a:xfrm flipH="1">
            <a:off x="7315200" y="1897063"/>
            <a:ext cx="304800" cy="236537"/>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76" name="Rectangle 0"/>
          <p:cNvSpPr>
            <a:spLocks noChangeArrowheads="1"/>
          </p:cNvSpPr>
          <p:nvPr/>
        </p:nvSpPr>
        <p:spPr bwMode="auto">
          <a:xfrm>
            <a:off x="4191000" y="2209800"/>
            <a:ext cx="434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b="0">
                <a:solidFill>
                  <a:srgbClr val="000099"/>
                </a:solidFill>
                <a:latin typeface="Courier New" panose="02070309020205020404" pitchFamily="49" charset="0"/>
              </a:rPr>
              <a:t>= 11111111-2222-3333-4444-555555555555, v 1.0</a:t>
            </a:r>
            <a:endParaRPr lang="pl-PL" altLang="en-US" sz="1200" b="0">
              <a:solidFill>
                <a:srgbClr val="000099"/>
              </a:solidFill>
              <a:latin typeface="Courier New" panose="020703090202050204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Finding and parsing RPC control structures</a:t>
            </a:r>
          </a:p>
          <a:p>
            <a:pPr eaLnBrk="0" hangingPunct="0"/>
            <a:r>
              <a:rPr lang="en-US" altLang="en-US">
                <a:latin typeface="Arial" panose="020B0604020202020204" pitchFamily="34" charset="0"/>
              </a:rPr>
              <a:t>/Os mode</a:t>
            </a:r>
          </a:p>
        </p:txBody>
      </p:sp>
      <p:sp>
        <p:nvSpPr>
          <p:cNvPr id="51210" name="Rectangle 10"/>
          <p:cNvSpPr>
            <a:spLocks noChangeArrowheads="1"/>
          </p:cNvSpPr>
          <p:nvPr/>
        </p:nvSpPr>
        <p:spPr bwMode="auto">
          <a:xfrm>
            <a:off x="838200" y="2192338"/>
            <a:ext cx="3276600" cy="1295400"/>
          </a:xfrm>
          <a:prstGeom prst="rect">
            <a:avLst/>
          </a:prstGeom>
          <a:solidFill>
            <a:srgbClr val="DDDDDD">
              <a:alpha val="50000"/>
            </a:srgbClr>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1" name="Rectangle 11"/>
          <p:cNvSpPr>
            <a:spLocks noChangeArrowheads="1"/>
          </p:cNvSpPr>
          <p:nvPr/>
        </p:nvSpPr>
        <p:spPr bwMode="auto">
          <a:xfrm>
            <a:off x="457200" y="1887538"/>
            <a:ext cx="3886200" cy="192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b="0">
                <a:latin typeface="Courier New" panose="02070309020205020404" pitchFamily="49" charset="0"/>
              </a:rPr>
              <a:t>struct RPC_SERVER_INTERFACE{</a:t>
            </a:r>
          </a:p>
          <a:p>
            <a:pPr eaLnBrk="0" hangingPunct="0">
              <a:spcBef>
                <a:spcPct val="50000"/>
              </a:spcBef>
            </a:pPr>
            <a:r>
              <a:rPr lang="en-US" altLang="en-US" sz="1200" b="0">
                <a:latin typeface="Courier New" panose="02070309020205020404" pitchFamily="49" charset="0"/>
              </a:rPr>
              <a:t>    RPC_SYNTAX_IDENTIFIER InterfaceId;</a:t>
            </a:r>
          </a:p>
          <a:p>
            <a:pPr eaLnBrk="0" hangingPunct="0">
              <a:spcBef>
                <a:spcPct val="50000"/>
              </a:spcBef>
            </a:pPr>
            <a:r>
              <a:rPr lang="en-US" altLang="en-US" sz="1200" b="0">
                <a:latin typeface="Courier New" panose="02070309020205020404" pitchFamily="49" charset="0"/>
              </a:rPr>
              <a:t>    RPC_SYNTAX_IDENTIFIER TransferId;</a:t>
            </a:r>
          </a:p>
          <a:p>
            <a:pPr eaLnBrk="0" hangingPunct="0">
              <a:spcBef>
                <a:spcPct val="50000"/>
              </a:spcBef>
            </a:pPr>
            <a:r>
              <a:rPr lang="en-US" altLang="en-US" sz="1200" b="0">
                <a:latin typeface="Courier New" panose="02070309020205020404" pitchFamily="49" charset="0"/>
              </a:rPr>
              <a:t>    RPC_DISPATCH_TABLE *DispatchTable;</a:t>
            </a:r>
          </a:p>
          <a:p>
            <a:pPr eaLnBrk="0" hangingPunct="0">
              <a:spcBef>
                <a:spcPct val="50000"/>
              </a:spcBef>
            </a:pPr>
            <a:r>
              <a:rPr lang="en-US" altLang="en-US" sz="1200" b="0">
                <a:latin typeface="Courier New" panose="02070309020205020404" pitchFamily="49" charset="0"/>
              </a:rPr>
              <a:t>    ...</a:t>
            </a:r>
          </a:p>
          <a:p>
            <a:pPr eaLnBrk="0" hangingPunct="0">
              <a:spcBef>
                <a:spcPct val="50000"/>
              </a:spcBef>
            </a:pPr>
            <a:r>
              <a:rPr lang="en-US" altLang="en-US" sz="1200" b="0">
                <a:latin typeface="Courier New" panose="02070309020205020404" pitchFamily="49" charset="0"/>
              </a:rPr>
              <a:t>    MIDL_SERVER_INFO *ServerInfo</a:t>
            </a:r>
          </a:p>
          <a:p>
            <a:pPr eaLnBrk="0" hangingPunct="0">
              <a:spcBef>
                <a:spcPct val="50000"/>
              </a:spcBef>
            </a:pPr>
            <a:r>
              <a:rPr lang="en-US" altLang="en-US" sz="1200" b="0">
                <a:latin typeface="Courier New" panose="02070309020205020404" pitchFamily="49" charset="0"/>
              </a:rPr>
              <a:t>};</a:t>
            </a:r>
            <a:endParaRPr lang="pl-PL" altLang="en-US" sz="1200" b="0">
              <a:latin typeface="Courier New" panose="02070309020205020404" pitchFamily="49" charset="0"/>
            </a:endParaRPr>
          </a:p>
        </p:txBody>
      </p:sp>
      <p:sp>
        <p:nvSpPr>
          <p:cNvPr id="51215" name="Rectangle 15"/>
          <p:cNvSpPr>
            <a:spLocks noChangeArrowheads="1"/>
          </p:cNvSpPr>
          <p:nvPr/>
        </p:nvSpPr>
        <p:spPr bwMode="auto">
          <a:xfrm>
            <a:off x="5029200" y="3014663"/>
            <a:ext cx="2971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b="0">
                <a:solidFill>
                  <a:srgbClr val="000099"/>
                </a:solidFill>
                <a:latin typeface="Courier New" panose="02070309020205020404" pitchFamily="49" charset="0"/>
              </a:rPr>
              <a:t>if_func1</a:t>
            </a:r>
          </a:p>
          <a:p>
            <a:pPr eaLnBrk="0" hangingPunct="0">
              <a:spcBef>
                <a:spcPct val="50000"/>
              </a:spcBef>
            </a:pPr>
            <a:r>
              <a:rPr lang="en-US" altLang="en-US" sz="1200" b="0">
                <a:solidFill>
                  <a:srgbClr val="000099"/>
                </a:solidFill>
                <a:latin typeface="Courier New" panose="02070309020205020404" pitchFamily="49" charset="0"/>
              </a:rPr>
              <a:t>if_func2</a:t>
            </a:r>
            <a:endParaRPr lang="pl-PL" altLang="en-US" sz="1200" b="0">
              <a:solidFill>
                <a:srgbClr val="000099"/>
              </a:solidFill>
              <a:latin typeface="Courier New" panose="02070309020205020404" pitchFamily="49" charset="0"/>
            </a:endParaRPr>
          </a:p>
        </p:txBody>
      </p:sp>
      <p:sp>
        <p:nvSpPr>
          <p:cNvPr id="51216" name="Line 16"/>
          <p:cNvSpPr>
            <a:spLocks noChangeShapeType="1"/>
          </p:cNvSpPr>
          <p:nvPr/>
        </p:nvSpPr>
        <p:spPr bwMode="auto">
          <a:xfrm>
            <a:off x="4191000" y="2878138"/>
            <a:ext cx="762000" cy="7937"/>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7" name="Rectangle 17"/>
          <p:cNvSpPr>
            <a:spLocks noChangeArrowheads="1"/>
          </p:cNvSpPr>
          <p:nvPr/>
        </p:nvSpPr>
        <p:spPr bwMode="auto">
          <a:xfrm>
            <a:off x="5029200" y="2755900"/>
            <a:ext cx="2971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b="0">
                <a:solidFill>
                  <a:srgbClr val="000099"/>
                </a:solidFill>
                <a:latin typeface="Courier New" panose="02070309020205020404" pitchFamily="49" charset="0"/>
              </a:rPr>
              <a:t>RPC_DISPATCH_FUNCTION table[]</a:t>
            </a:r>
            <a:endParaRPr lang="pl-PL" altLang="en-US" sz="1200" b="0">
              <a:solidFill>
                <a:srgbClr val="000099"/>
              </a:solidFill>
              <a:latin typeface="Courier New" panose="02070309020205020404" pitchFamily="49" charset="0"/>
            </a:endParaRPr>
          </a:p>
        </p:txBody>
      </p:sp>
      <p:sp>
        <p:nvSpPr>
          <p:cNvPr id="51218" name="Rectangle 18"/>
          <p:cNvSpPr>
            <a:spLocks noChangeArrowheads="1"/>
          </p:cNvSpPr>
          <p:nvPr/>
        </p:nvSpPr>
        <p:spPr bwMode="auto">
          <a:xfrm>
            <a:off x="457200" y="3963988"/>
            <a:ext cx="4953000" cy="247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b="0">
                <a:latin typeface="Courier New" panose="02070309020205020404" pitchFamily="49" charset="0"/>
              </a:rPr>
              <a:t>void __RPC_STUB if_func2(RPC_MESSAGE *RpcMessage){</a:t>
            </a:r>
          </a:p>
          <a:p>
            <a:pPr eaLnBrk="0" hangingPunct="0">
              <a:spcBef>
                <a:spcPct val="50000"/>
              </a:spcBef>
            </a:pPr>
            <a:r>
              <a:rPr lang="en-US" altLang="en-US" sz="1200" b="0">
                <a:latin typeface="Courier New" panose="02070309020205020404" pitchFamily="49" charset="0"/>
              </a:rPr>
              <a:t>    NdrServerInitializeNew(</a:t>
            </a:r>
          </a:p>
          <a:p>
            <a:pPr eaLnBrk="0" hangingPunct="0">
              <a:spcBef>
                <a:spcPct val="50000"/>
              </a:spcBef>
            </a:pPr>
            <a:r>
              <a:rPr lang="en-US" altLang="en-US" sz="1200" b="0">
                <a:latin typeface="Courier New" panose="02070309020205020404" pitchFamily="49" charset="0"/>
              </a:rPr>
              <a:t>        RpcMessage,&amp;StubMsg,&amp;StubDesc</a:t>
            </a:r>
          </a:p>
          <a:p>
            <a:pPr eaLnBrk="0" hangingPunct="0">
              <a:spcBef>
                <a:spcPct val="50000"/>
              </a:spcBef>
            </a:pPr>
            <a:r>
              <a:rPr lang="en-US" altLang="en-US" sz="1200" b="0">
                <a:latin typeface="Courier New" panose="02070309020205020404" pitchFamily="49" charset="0"/>
              </a:rPr>
              <a:t>    );</a:t>
            </a:r>
          </a:p>
          <a:p>
            <a:pPr eaLnBrk="0" hangingPunct="0">
              <a:spcBef>
                <a:spcPct val="50000"/>
              </a:spcBef>
            </a:pPr>
            <a:r>
              <a:rPr lang="en-US" altLang="en-US" sz="1200" b="0">
                <a:latin typeface="Courier New" panose="02070309020205020404" pitchFamily="49" charset="0"/>
              </a:rPr>
              <a:t>    NdrConvert(</a:t>
            </a:r>
          </a:p>
          <a:p>
            <a:pPr eaLnBrk="0" hangingPunct="0">
              <a:spcBef>
                <a:spcPct val="50000"/>
              </a:spcBef>
            </a:pPr>
            <a:r>
              <a:rPr lang="en-US" altLang="en-US" sz="1200" b="0">
                <a:latin typeface="Courier New" panose="02070309020205020404" pitchFamily="49" charset="0"/>
              </a:rPr>
              <a:t>        &amp;StubMsg,&amp;</a:t>
            </a:r>
            <a:r>
              <a:rPr lang="en-US" altLang="en-US" sz="1200" u="sng">
                <a:solidFill>
                  <a:srgbClr val="000099"/>
                </a:solidFill>
                <a:latin typeface="Courier New" panose="02070309020205020404" pitchFamily="49" charset="0"/>
              </a:rPr>
              <a:t>ProcFormatString</a:t>
            </a:r>
            <a:r>
              <a:rPr lang="en-US" altLang="en-US" sz="1200" b="0">
                <a:solidFill>
                  <a:srgbClr val="000099"/>
                </a:solidFill>
                <a:latin typeface="Courier New" panose="02070309020205020404" pitchFamily="49" charset="0"/>
              </a:rPr>
              <a:t>.Format[24]</a:t>
            </a:r>
          </a:p>
          <a:p>
            <a:pPr eaLnBrk="0" hangingPunct="0">
              <a:spcBef>
                <a:spcPct val="50000"/>
              </a:spcBef>
            </a:pPr>
            <a:r>
              <a:rPr lang="en-US" altLang="en-US" sz="1200" b="0">
                <a:latin typeface="Courier New" panose="02070309020205020404" pitchFamily="49" charset="0"/>
              </a:rPr>
              <a:t>    );</a:t>
            </a:r>
          </a:p>
          <a:p>
            <a:pPr eaLnBrk="0" hangingPunct="0">
              <a:spcBef>
                <a:spcPct val="50000"/>
              </a:spcBef>
            </a:pPr>
            <a:r>
              <a:rPr lang="en-US" altLang="en-US" sz="1200" b="0">
                <a:latin typeface="Courier New" panose="02070309020205020404" pitchFamily="49" charset="0"/>
              </a:rPr>
              <a:t>    </a:t>
            </a:r>
            <a:r>
              <a:rPr lang="en-US" altLang="en-US" sz="1200" u="sng">
                <a:solidFill>
                  <a:srgbClr val="000099"/>
                </a:solidFill>
                <a:latin typeface="Courier New" panose="02070309020205020404" pitchFamily="49" charset="0"/>
              </a:rPr>
              <a:t>func1</a:t>
            </a:r>
            <a:r>
              <a:rPr lang="en-US" altLang="en-US" sz="1200" b="0">
                <a:latin typeface="Courier New" panose="02070309020205020404" pitchFamily="49" charset="0"/>
              </a:rPr>
              <a:t>(...);</a:t>
            </a:r>
          </a:p>
          <a:p>
            <a:pPr eaLnBrk="0" hangingPunct="0">
              <a:spcBef>
                <a:spcPct val="50000"/>
              </a:spcBef>
            </a:pPr>
            <a:r>
              <a:rPr lang="en-US" altLang="en-US" sz="1200" b="0">
                <a:latin typeface="Courier New" panose="02070309020205020404" pitchFamily="49" charset="0"/>
              </a:rPr>
              <a:t>}</a:t>
            </a:r>
          </a:p>
        </p:txBody>
      </p:sp>
      <p:sp>
        <p:nvSpPr>
          <p:cNvPr id="51219" name="Rectangle 19"/>
          <p:cNvSpPr>
            <a:spLocks noChangeArrowheads="1"/>
          </p:cNvSpPr>
          <p:nvPr/>
        </p:nvSpPr>
        <p:spPr bwMode="auto">
          <a:xfrm>
            <a:off x="5867400" y="4267200"/>
            <a:ext cx="2209800" cy="762000"/>
          </a:xfrm>
          <a:prstGeom prst="rect">
            <a:avLst/>
          </a:prstGeom>
          <a:solidFill>
            <a:srgbClr val="DDDDDD">
              <a:alpha val="50000"/>
            </a:srgbClr>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0" name="Rectangle 20"/>
          <p:cNvSpPr>
            <a:spLocks noChangeArrowheads="1"/>
          </p:cNvSpPr>
          <p:nvPr/>
        </p:nvSpPr>
        <p:spPr bwMode="auto">
          <a:xfrm>
            <a:off x="5486400" y="3962400"/>
            <a:ext cx="2743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b="0">
                <a:latin typeface="Courier New" panose="02070309020205020404" pitchFamily="49" charset="0"/>
              </a:rPr>
              <a:t>struct MIDL_STUB_DESC{</a:t>
            </a:r>
          </a:p>
          <a:p>
            <a:pPr eaLnBrk="0" hangingPunct="0">
              <a:spcBef>
                <a:spcPct val="50000"/>
              </a:spcBef>
            </a:pPr>
            <a:r>
              <a:rPr lang="en-US" altLang="en-US" sz="1200" b="0">
                <a:latin typeface="Courier New" panose="02070309020205020404" pitchFamily="49" charset="0"/>
              </a:rPr>
              <a:t>    char *</a:t>
            </a:r>
            <a:r>
              <a:rPr lang="en-US" altLang="en-US" sz="1200" u="sng">
                <a:solidFill>
                  <a:srgbClr val="000099"/>
                </a:solidFill>
                <a:latin typeface="Courier New" panose="02070309020205020404" pitchFamily="49" charset="0"/>
              </a:rPr>
              <a:t>TypeFormatString</a:t>
            </a:r>
            <a:r>
              <a:rPr lang="en-US" altLang="en-US" sz="1200" b="0">
                <a:latin typeface="Courier New" panose="02070309020205020404" pitchFamily="49" charset="0"/>
              </a:rPr>
              <a:t>;</a:t>
            </a:r>
          </a:p>
          <a:p>
            <a:pPr eaLnBrk="0" hangingPunct="0">
              <a:spcBef>
                <a:spcPct val="50000"/>
              </a:spcBef>
            </a:pPr>
            <a:r>
              <a:rPr lang="en-US" altLang="en-US" sz="1200" b="0">
                <a:latin typeface="Courier New" panose="02070309020205020404" pitchFamily="49" charset="0"/>
              </a:rPr>
              <a:t>    long Version;</a:t>
            </a:r>
          </a:p>
          <a:p>
            <a:pPr eaLnBrk="0" hangingPunct="0">
              <a:spcBef>
                <a:spcPct val="50000"/>
              </a:spcBef>
            </a:pPr>
            <a:r>
              <a:rPr lang="en-US" altLang="en-US" sz="1200" b="0">
                <a:latin typeface="Courier New" panose="02070309020205020404" pitchFamily="49" charset="0"/>
              </a:rPr>
              <a:t>    ...</a:t>
            </a:r>
          </a:p>
          <a:p>
            <a:pPr eaLnBrk="0" hangingPunct="0">
              <a:spcBef>
                <a:spcPct val="50000"/>
              </a:spcBef>
            </a:pPr>
            <a:r>
              <a:rPr lang="en-US" altLang="en-US" sz="1200" b="0">
                <a:latin typeface="Courier New" panose="02070309020205020404" pitchFamily="49" charset="0"/>
              </a:rPr>
              <a:t>};</a:t>
            </a:r>
            <a:endParaRPr lang="pl-PL" altLang="en-US" sz="1200" b="0">
              <a:latin typeface="Courier New" panose="02070309020205020404" pitchFamily="49" charset="0"/>
            </a:endParaRPr>
          </a:p>
        </p:txBody>
      </p:sp>
      <p:sp>
        <p:nvSpPr>
          <p:cNvPr id="51221" name="Line 21"/>
          <p:cNvSpPr>
            <a:spLocks noChangeShapeType="1"/>
          </p:cNvSpPr>
          <p:nvPr/>
        </p:nvSpPr>
        <p:spPr bwMode="auto">
          <a:xfrm>
            <a:off x="5334000" y="4344988"/>
            <a:ext cx="457200" cy="635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2" name="Rectangle 22"/>
          <p:cNvSpPr>
            <a:spLocks noChangeArrowheads="1"/>
          </p:cNvSpPr>
          <p:nvPr/>
        </p:nvSpPr>
        <p:spPr bwMode="auto">
          <a:xfrm>
            <a:off x="8077200" y="451326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altLang="en-US" sz="1200" b="0">
                <a:latin typeface="Courier New" panose="02070309020205020404" pitchFamily="49" charset="0"/>
              </a:rPr>
              <a:t>= 0x10001</a:t>
            </a:r>
            <a:endParaRPr lang="pl-PL" altLang="en-US" sz="1200" b="0">
              <a:latin typeface="Courier New" panose="02070309020205020404" pitchFamily="49" charset="0"/>
            </a:endParaRPr>
          </a:p>
        </p:txBody>
      </p:sp>
      <p:sp>
        <p:nvSpPr>
          <p:cNvPr id="51224" name="Line 24"/>
          <p:cNvSpPr>
            <a:spLocks noChangeShapeType="1"/>
          </p:cNvSpPr>
          <p:nvPr/>
        </p:nvSpPr>
        <p:spPr bwMode="auto">
          <a:xfrm flipH="1">
            <a:off x="5334000" y="4344988"/>
            <a:ext cx="0" cy="3048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5" name="Line 25"/>
          <p:cNvSpPr>
            <a:spLocks noChangeShapeType="1"/>
          </p:cNvSpPr>
          <p:nvPr/>
        </p:nvSpPr>
        <p:spPr bwMode="auto">
          <a:xfrm>
            <a:off x="4191000" y="4649788"/>
            <a:ext cx="1143000"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6" name="Rectangle 26"/>
          <p:cNvSpPr>
            <a:spLocks noChangeArrowheads="1"/>
          </p:cNvSpPr>
          <p:nvPr/>
        </p:nvSpPr>
        <p:spPr bwMode="auto">
          <a:xfrm>
            <a:off x="4191000" y="32893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b="0">
                <a:latin typeface="Courier New" panose="02070309020205020404" pitchFamily="49" charset="0"/>
              </a:rPr>
              <a:t>= NULL</a:t>
            </a:r>
            <a:endParaRPr lang="pl-PL" altLang="en-US" sz="1200" b="0">
              <a:latin typeface="Courier New" panose="02070309020205020404" pitchFamily="49" charset="0"/>
            </a:endParaRPr>
          </a:p>
        </p:txBody>
      </p:sp>
      <p:sp>
        <p:nvSpPr>
          <p:cNvPr id="51227" name="Rectangle 27"/>
          <p:cNvSpPr>
            <a:spLocks noChangeArrowheads="1"/>
          </p:cNvSpPr>
          <p:nvPr/>
        </p:nvSpPr>
        <p:spPr bwMode="auto">
          <a:xfrm>
            <a:off x="4572000" y="5975350"/>
            <a:ext cx="1841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0">
                <a:solidFill>
                  <a:srgbClr val="000099"/>
                </a:solidFill>
                <a:latin typeface="Courier New" panose="02070309020205020404" pitchFamily="49" charset="0"/>
              </a:rPr>
              <a:t>FormatStringOffset</a:t>
            </a:r>
            <a:endParaRPr lang="pl-PL" altLang="en-US" sz="1200" b="0">
              <a:solidFill>
                <a:srgbClr val="000099"/>
              </a:solidFill>
              <a:latin typeface="Courier New" panose="02070309020205020404" pitchFamily="49" charset="0"/>
            </a:endParaRPr>
          </a:p>
        </p:txBody>
      </p:sp>
      <p:sp>
        <p:nvSpPr>
          <p:cNvPr id="51228" name="Line 28"/>
          <p:cNvSpPr>
            <a:spLocks noChangeShapeType="1"/>
          </p:cNvSpPr>
          <p:nvPr/>
        </p:nvSpPr>
        <p:spPr bwMode="auto">
          <a:xfrm flipH="1" flipV="1">
            <a:off x="4495800" y="5564188"/>
            <a:ext cx="228600" cy="381000"/>
          </a:xfrm>
          <a:prstGeom prst="line">
            <a:avLst/>
          </a:prstGeom>
          <a:noFill/>
          <a:ln w="19050" cap="rnd">
            <a:solidFill>
              <a:srgbClr val="000099"/>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9" name="Line 29"/>
          <p:cNvSpPr>
            <a:spLocks noChangeShapeType="1"/>
          </p:cNvSpPr>
          <p:nvPr/>
        </p:nvSpPr>
        <p:spPr bwMode="auto">
          <a:xfrm flipH="1">
            <a:off x="5334000" y="3581400"/>
            <a:ext cx="0" cy="762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0" name="Line 30"/>
          <p:cNvSpPr>
            <a:spLocks noChangeShapeType="1"/>
          </p:cNvSpPr>
          <p:nvPr/>
        </p:nvSpPr>
        <p:spPr bwMode="auto">
          <a:xfrm>
            <a:off x="2133600" y="3657600"/>
            <a:ext cx="3200400"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1" name="Line 31"/>
          <p:cNvSpPr>
            <a:spLocks noChangeShapeType="1"/>
          </p:cNvSpPr>
          <p:nvPr/>
        </p:nvSpPr>
        <p:spPr bwMode="auto">
          <a:xfrm>
            <a:off x="2133600" y="3657600"/>
            <a:ext cx="0" cy="3048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2" name="Line 32"/>
          <p:cNvSpPr>
            <a:spLocks noChangeShapeType="1"/>
          </p:cNvSpPr>
          <p:nvPr/>
        </p:nvSpPr>
        <p:spPr bwMode="auto">
          <a:xfrm flipH="1">
            <a:off x="7315200" y="1897063"/>
            <a:ext cx="304800" cy="236537"/>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0" name="Rectangle 0"/>
          <p:cNvSpPr>
            <a:spLocks noChangeArrowheads="1"/>
          </p:cNvSpPr>
          <p:nvPr/>
        </p:nvSpPr>
        <p:spPr bwMode="auto">
          <a:xfrm>
            <a:off x="4191000" y="2438400"/>
            <a:ext cx="441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a:solidFill>
                  <a:srgbClr val="000099"/>
                </a:solidFill>
                <a:latin typeface="Courier New" panose="02070309020205020404" pitchFamily="49" charset="0"/>
              </a:rPr>
              <a:t>= </a:t>
            </a:r>
            <a:r>
              <a:rPr lang="pl-PL" altLang="en-US" sz="1200">
                <a:solidFill>
                  <a:srgbClr val="000099"/>
                </a:solidFill>
                <a:latin typeface="Courier New" panose="02070309020205020404" pitchFamily="49" charset="0"/>
              </a:rPr>
              <a:t>04</a:t>
            </a:r>
            <a:r>
              <a:rPr lang="en-US" altLang="en-US" sz="1200">
                <a:solidFill>
                  <a:srgbClr val="000099"/>
                </a:solidFill>
                <a:latin typeface="Courier New" panose="02070309020205020404" pitchFamily="49" charset="0"/>
              </a:rPr>
              <a:t>5d888a-eb1c-c911-9fe8-08002b104860, v 2.0</a:t>
            </a:r>
            <a:endParaRPr lang="pl-PL" altLang="en-US" sz="1200">
              <a:solidFill>
                <a:srgbClr val="000099"/>
              </a:solidFill>
              <a:latin typeface="Courier New" panose="02070309020205020404" pitchFamily="49" charset="0"/>
            </a:endParaRPr>
          </a:p>
        </p:txBody>
      </p:sp>
      <p:sp>
        <p:nvSpPr>
          <p:cNvPr id="51201" name="Rectangle 1"/>
          <p:cNvSpPr>
            <a:spLocks noChangeArrowheads="1"/>
          </p:cNvSpPr>
          <p:nvPr/>
        </p:nvSpPr>
        <p:spPr bwMode="auto">
          <a:xfrm>
            <a:off x="4191000" y="2209800"/>
            <a:ext cx="4343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200" b="0">
                <a:solidFill>
                  <a:srgbClr val="000099"/>
                </a:solidFill>
                <a:latin typeface="Courier New" panose="02070309020205020404" pitchFamily="49" charset="0"/>
              </a:rPr>
              <a:t>= 11111111-2222-3333-4444-555555555555, v 1.0</a:t>
            </a:r>
            <a:endParaRPr lang="pl-PL" altLang="en-US" sz="1200" b="0">
              <a:solidFill>
                <a:srgbClr val="000099"/>
              </a:solidFill>
              <a:latin typeface="Courier New" panose="020703090202050204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Reversing procedure format strings</a:t>
            </a:r>
          </a:p>
          <a:p>
            <a:pPr eaLnBrk="0" hangingPunct="0"/>
            <a:r>
              <a:rPr lang="en-US" altLang="en-US">
                <a:latin typeface="Arial" panose="020B0604020202020204" pitchFamily="34" charset="0"/>
              </a:rPr>
              <a:t>/Oicf mode</a:t>
            </a:r>
          </a:p>
        </p:txBody>
      </p:sp>
      <p:sp>
        <p:nvSpPr>
          <p:cNvPr id="52227" name="Rectangle 3"/>
          <p:cNvSpPr>
            <a:spLocks noChangeArrowheads="1"/>
          </p:cNvSpPr>
          <p:nvPr/>
        </p:nvSpPr>
        <p:spPr bwMode="auto">
          <a:xfrm>
            <a:off x="457200" y="1828800"/>
            <a:ext cx="7391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200" b="0">
                <a:latin typeface="Courier New" panose="02070309020205020404" pitchFamily="49" charset="0"/>
              </a:rPr>
              <a:t>FUNCTIONS:</a:t>
            </a:r>
          </a:p>
          <a:p>
            <a:pPr eaLnBrk="0" hangingPunct="0"/>
            <a:endParaRPr lang="en-US" altLang="en-US" sz="1200" b="0">
              <a:latin typeface="Courier New" panose="02070309020205020404" pitchFamily="49" charset="0"/>
            </a:endParaRPr>
          </a:p>
          <a:p>
            <a:pPr eaLnBrk="0" hangingPunct="0"/>
            <a:r>
              <a:rPr lang="pl-PL" altLang="en-US" sz="1200">
                <a:latin typeface="Courier New" panose="02070309020205020404" pitchFamily="49" charset="0"/>
              </a:rPr>
              <a:t>func_1</a:t>
            </a:r>
            <a:endParaRPr lang="en-US" altLang="en-US" sz="1200">
              <a:latin typeface="Courier New" panose="02070309020205020404" pitchFamily="49" charset="0"/>
            </a:endParaRPr>
          </a:p>
          <a:p>
            <a:pPr eaLnBrk="0" hangingPunct="0"/>
            <a:endParaRPr lang="en-US" altLang="en-US" sz="1200" b="0">
              <a:latin typeface="Courier New" panose="02070309020205020404" pitchFamily="49" charset="0"/>
            </a:endParaRPr>
          </a:p>
          <a:p>
            <a:pPr eaLnBrk="0" hangingPunct="0"/>
            <a:r>
              <a:rPr lang="en-US" altLang="en-US" sz="1200" b="0">
                <a:latin typeface="Courier New" panose="02070309020205020404" pitchFamily="49" charset="0"/>
              </a:rPr>
              <a:t>00000: 00                              handle_type</a:t>
            </a:r>
          </a:p>
          <a:p>
            <a:pPr eaLnBrk="0" hangingPunct="0"/>
            <a:r>
              <a:rPr lang="en-US" altLang="en-US" sz="1200" b="0">
                <a:latin typeface="Courier New" panose="02070309020205020404" pitchFamily="49" charset="0"/>
              </a:rPr>
              <a:t>00001: 48                              old_flags</a:t>
            </a:r>
          </a:p>
          <a:p>
            <a:pPr eaLnBrk="0" hangingPunct="0"/>
            <a:r>
              <a:rPr lang="en-US" altLang="en-US" sz="1200" b="0">
                <a:latin typeface="Courier New" panose="02070309020205020404" pitchFamily="49" charset="0"/>
              </a:rPr>
              <a:t>00002: 00 00 00 00                     rpc_flags</a:t>
            </a:r>
          </a:p>
          <a:p>
            <a:pPr eaLnBrk="0" hangingPunct="0"/>
            <a:r>
              <a:rPr lang="en-US" altLang="en-US" sz="1200" b="0">
                <a:latin typeface="Courier New" panose="02070309020205020404" pitchFamily="49" charset="0"/>
              </a:rPr>
              <a:t>00006: 00 00                           method_index 0</a:t>
            </a:r>
          </a:p>
          <a:p>
            <a:pPr eaLnBrk="0" hangingPunct="0"/>
            <a:r>
              <a:rPr lang="en-US" altLang="en-US" sz="1200" b="0">
                <a:latin typeface="Courier New" panose="02070309020205020404" pitchFamily="49" charset="0"/>
              </a:rPr>
              <a:t>00008: 14 00                           stack_size 20</a:t>
            </a:r>
          </a:p>
          <a:p>
            <a:pPr eaLnBrk="0" hangingPunct="0"/>
            <a:r>
              <a:rPr lang="en-US" altLang="en-US" sz="1200" b="0">
                <a:latin typeface="Courier New" panose="02070309020205020404" pitchFamily="49" charset="0"/>
              </a:rPr>
              <a:t>00010: 32 00 00 00                     explicit_handle</a:t>
            </a:r>
          </a:p>
          <a:p>
            <a:pPr eaLnBrk="0" hangingPunct="0"/>
            <a:r>
              <a:rPr lang="en-US" altLang="en-US" sz="1200" b="0">
                <a:latin typeface="Courier New" panose="02070309020205020404" pitchFamily="49" charset="0"/>
              </a:rPr>
              <a:t>00014: 08 00                           in_param_hint 8</a:t>
            </a:r>
          </a:p>
          <a:p>
            <a:pPr eaLnBrk="0" hangingPunct="0"/>
            <a:r>
              <a:rPr lang="en-US" altLang="en-US" sz="1200" b="0">
                <a:latin typeface="Courier New" panose="02070309020205020404" pitchFamily="49" charset="0"/>
              </a:rPr>
              <a:t>00016: 08 00                           out_param_hint 8</a:t>
            </a:r>
          </a:p>
          <a:p>
            <a:pPr eaLnBrk="0" hangingPunct="0"/>
            <a:r>
              <a:rPr lang="en-US" altLang="en-US" sz="1200" b="0">
                <a:latin typeface="Courier New" panose="02070309020205020404" pitchFamily="49" charset="0"/>
              </a:rPr>
              <a:t>00018: 07                              oi2_flags</a:t>
            </a:r>
          </a:p>
          <a:p>
            <a:pPr eaLnBrk="0" hangingPunct="0"/>
            <a:r>
              <a:rPr lang="en-US" altLang="en-US" sz="1200" b="0">
                <a:latin typeface="Courier New" panose="02070309020205020404" pitchFamily="49" charset="0"/>
              </a:rPr>
              <a:t>00019: 04                              cparams 4</a:t>
            </a:r>
          </a:p>
          <a:p>
            <a:pPr eaLnBrk="0" hangingPunct="0"/>
            <a:r>
              <a:rPr lang="en-US" altLang="en-US" sz="1200" b="0">
                <a:latin typeface="Courier New" panose="02070309020205020404" pitchFamily="49" charset="0"/>
              </a:rPr>
              <a:t>00020: 48 00 04 00 08 00               in FC_LONG</a:t>
            </a:r>
          </a:p>
          <a:p>
            <a:pPr eaLnBrk="0" hangingPunct="0"/>
            <a:r>
              <a:rPr lang="en-US" altLang="en-US" sz="1200" b="0">
                <a:latin typeface="Courier New" panose="02070309020205020404" pitchFamily="49" charset="0"/>
              </a:rPr>
              <a:t>00026: 13 00 08 00 0a 00               in -&gt; 00010</a:t>
            </a:r>
          </a:p>
          <a:p>
            <a:pPr eaLnBrk="0" hangingPunct="0"/>
            <a:r>
              <a:rPr lang="en-US" altLang="en-US" sz="1200" b="0">
                <a:latin typeface="Courier New" panose="02070309020205020404" pitchFamily="49" charset="0"/>
              </a:rPr>
              <a:t>00032: 0b 01 0c 00 2c 00               out -&gt; 00044</a:t>
            </a:r>
          </a:p>
          <a:p>
            <a:pPr eaLnBrk="0" hangingPunct="0"/>
            <a:r>
              <a:rPr lang="en-US" altLang="en-US" sz="1200" b="0">
                <a:latin typeface="Courier New" panose="02070309020205020404" pitchFamily="49" charset="0"/>
              </a:rPr>
              <a:t>00038: 70 00 10 00 08 00               in ref FC_LONG</a:t>
            </a:r>
            <a:endParaRPr lang="pl-PL" altLang="en-US" sz="1200" b="0">
              <a:latin typeface="Courier New" panose="020703090202050204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5"/>
          <p:cNvSpPr>
            <a:spLocks noChangeArrowheads="1"/>
          </p:cNvSpPr>
          <p:nvPr/>
        </p:nvSpPr>
        <p:spPr bwMode="auto">
          <a:xfrm>
            <a:off x="457200" y="1828800"/>
            <a:ext cx="7391400"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200" b="0">
                <a:latin typeface="Courier New" panose="02070309020205020404" pitchFamily="49" charset="0"/>
              </a:rPr>
              <a:t>FUNCTIONS:</a:t>
            </a:r>
          </a:p>
          <a:p>
            <a:pPr eaLnBrk="0" hangingPunct="0"/>
            <a:endParaRPr lang="en-US" altLang="en-US" sz="1200" b="0">
              <a:latin typeface="Courier New" panose="02070309020205020404" pitchFamily="49" charset="0"/>
            </a:endParaRPr>
          </a:p>
          <a:p>
            <a:pPr eaLnBrk="0" hangingPunct="0"/>
            <a:r>
              <a:rPr lang="en-US" altLang="en-US" sz="1200">
                <a:latin typeface="Courier New" panose="02070309020205020404" pitchFamily="49" charset="0"/>
              </a:rPr>
              <a:t>func_1</a:t>
            </a:r>
          </a:p>
          <a:p>
            <a:pPr eaLnBrk="0" hangingPunct="0"/>
            <a:endParaRPr lang="en-US" altLang="en-US" sz="1200" b="0">
              <a:latin typeface="Courier New" panose="02070309020205020404" pitchFamily="49" charset="0"/>
            </a:endParaRPr>
          </a:p>
          <a:p>
            <a:pPr eaLnBrk="0" hangingPunct="0"/>
            <a:r>
              <a:rPr lang="en-US" altLang="en-US" sz="1200" b="0">
                <a:latin typeface="Courier New" panose="02070309020205020404" pitchFamily="49" charset="0"/>
              </a:rPr>
              <a:t>00000: 00                              handle_type</a:t>
            </a:r>
          </a:p>
          <a:p>
            <a:pPr eaLnBrk="0" hangingPunct="0"/>
            <a:r>
              <a:rPr lang="en-US" altLang="en-US" sz="1200" b="0">
                <a:latin typeface="Courier New" panose="02070309020205020404" pitchFamily="49" charset="0"/>
              </a:rPr>
              <a:t>00001: 48                              old_flags</a:t>
            </a:r>
          </a:p>
          <a:p>
            <a:pPr eaLnBrk="0" hangingPunct="0"/>
            <a:r>
              <a:rPr lang="en-US" altLang="en-US" sz="1200" b="0">
                <a:latin typeface="Courier New" panose="02070309020205020404" pitchFamily="49" charset="0"/>
              </a:rPr>
              <a:t>00002: 00 00 00 00                     rpc_flags</a:t>
            </a:r>
          </a:p>
          <a:p>
            <a:pPr eaLnBrk="0" hangingPunct="0"/>
            <a:r>
              <a:rPr lang="en-US" altLang="en-US" sz="1200" b="0">
                <a:latin typeface="Courier New" panose="02070309020205020404" pitchFamily="49" charset="0"/>
              </a:rPr>
              <a:t>00006: 00 00                           method_index 0</a:t>
            </a:r>
          </a:p>
          <a:p>
            <a:pPr eaLnBrk="0" hangingPunct="0"/>
            <a:r>
              <a:rPr lang="en-US" altLang="en-US" sz="1200" b="0">
                <a:latin typeface="Courier New" panose="02070309020205020404" pitchFamily="49" charset="0"/>
              </a:rPr>
              <a:t>00008: 14 00                           stack_size 20</a:t>
            </a:r>
          </a:p>
          <a:p>
            <a:pPr eaLnBrk="0" hangingPunct="0"/>
            <a:r>
              <a:rPr lang="en-US" altLang="en-US" sz="1200" b="0">
                <a:latin typeface="Courier New" panose="02070309020205020404" pitchFamily="49" charset="0"/>
              </a:rPr>
              <a:t>00010: 32 00 00 00                     explicit_handle</a:t>
            </a:r>
          </a:p>
          <a:p>
            <a:pPr eaLnBrk="0" hangingPunct="0"/>
            <a:r>
              <a:rPr lang="en-US" altLang="en-US" sz="1200" b="0">
                <a:latin typeface="Courier New" panose="02070309020205020404" pitchFamily="49" charset="0"/>
              </a:rPr>
              <a:t>00014: 4e 0f                           in FC_IGNORE</a:t>
            </a:r>
          </a:p>
          <a:p>
            <a:pPr eaLnBrk="0" hangingPunct="0"/>
            <a:r>
              <a:rPr lang="en-US" altLang="en-US" sz="1200" b="0">
                <a:latin typeface="Courier New" panose="02070309020205020404" pitchFamily="49" charset="0"/>
              </a:rPr>
              <a:t>00016: 4e 08                           in FC_LONG</a:t>
            </a:r>
          </a:p>
          <a:p>
            <a:pPr eaLnBrk="0" hangingPunct="0"/>
            <a:r>
              <a:rPr lang="en-US" altLang="en-US" sz="1200" b="0">
                <a:latin typeface="Courier New" panose="02070309020205020404" pitchFamily="49" charset="0"/>
              </a:rPr>
              <a:t>00018: 51 01 0a 00                     out -&gt; 00010</a:t>
            </a:r>
          </a:p>
          <a:p>
            <a:pPr eaLnBrk="0" hangingPunct="0"/>
            <a:r>
              <a:rPr lang="en-US" altLang="en-US" sz="1200" b="0">
                <a:latin typeface="Courier New" panose="02070309020205020404" pitchFamily="49" charset="0"/>
              </a:rPr>
              <a:t>00022: 4d 01 28 00                     in -&gt; 00040</a:t>
            </a:r>
          </a:p>
          <a:p>
            <a:pPr eaLnBrk="0" hangingPunct="0"/>
            <a:r>
              <a:rPr lang="en-US" altLang="en-US" sz="1200" b="0">
                <a:latin typeface="Courier New" panose="02070309020205020404" pitchFamily="49" charset="0"/>
              </a:rPr>
              <a:t>00026: 53 08                           return FC_LONG</a:t>
            </a:r>
            <a:endParaRPr lang="pl-PL" altLang="en-US" sz="1200" b="0">
              <a:latin typeface="Courier New" panose="02070309020205020404" pitchFamily="49" charset="0"/>
            </a:endParaRPr>
          </a:p>
        </p:txBody>
      </p:sp>
      <p:sp>
        <p:nvSpPr>
          <p:cNvPr id="57350" name="Rectangle 6"/>
          <p:cNvSpPr>
            <a:spLocks noChangeArrowheads="1"/>
          </p:cNvSpPr>
          <p:nvPr/>
        </p:nvSpPr>
        <p:spPr bwMode="auto">
          <a:xfrm>
            <a:off x="457200" y="4772025"/>
            <a:ext cx="73914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200" b="0">
                <a:latin typeface="Courier New" panose="02070309020205020404" pitchFamily="49" charset="0"/>
              </a:rPr>
              <a:t>FUNCTIONS:</a:t>
            </a:r>
          </a:p>
          <a:p>
            <a:pPr eaLnBrk="0" hangingPunct="0"/>
            <a:endParaRPr lang="en-US" altLang="en-US" sz="1200" b="0">
              <a:latin typeface="Courier New" panose="02070309020205020404" pitchFamily="49" charset="0"/>
            </a:endParaRPr>
          </a:p>
          <a:p>
            <a:pPr eaLnBrk="0" hangingPunct="0"/>
            <a:r>
              <a:rPr lang="en-US" altLang="en-US" sz="1200">
                <a:latin typeface="Courier New" panose="02070309020205020404" pitchFamily="49" charset="0"/>
              </a:rPr>
              <a:t>func_1</a:t>
            </a:r>
          </a:p>
          <a:p>
            <a:pPr eaLnBrk="0" hangingPunct="0"/>
            <a:endParaRPr lang="en-US" altLang="en-US" sz="1200" b="0">
              <a:latin typeface="Courier New" panose="02070309020205020404" pitchFamily="49" charset="0"/>
            </a:endParaRPr>
          </a:p>
          <a:p>
            <a:pPr eaLnBrk="0" hangingPunct="0"/>
            <a:r>
              <a:rPr lang="en-US" altLang="en-US" sz="1200" b="0">
                <a:latin typeface="Courier New" panose="02070309020205020404" pitchFamily="49" charset="0"/>
              </a:rPr>
              <a:t>00000: 4e 0f                           in FC_IGNORE</a:t>
            </a:r>
          </a:p>
          <a:p>
            <a:pPr eaLnBrk="0" hangingPunct="0"/>
            <a:r>
              <a:rPr lang="en-US" altLang="en-US" sz="1200" b="0">
                <a:latin typeface="Courier New" panose="02070309020205020404" pitchFamily="49" charset="0"/>
              </a:rPr>
              <a:t>00002: 4e 08                           in FC_LONG</a:t>
            </a:r>
          </a:p>
          <a:p>
            <a:pPr eaLnBrk="0" hangingPunct="0"/>
            <a:r>
              <a:rPr lang="en-US" altLang="en-US" sz="1200" b="0">
                <a:latin typeface="Courier New" panose="02070309020205020404" pitchFamily="49" charset="0"/>
              </a:rPr>
              <a:t>00004: 51 01 0a 00                     out -&gt; 00010</a:t>
            </a:r>
          </a:p>
          <a:p>
            <a:pPr eaLnBrk="0" hangingPunct="0"/>
            <a:r>
              <a:rPr lang="en-US" altLang="en-US" sz="1200" b="0">
                <a:latin typeface="Courier New" panose="02070309020205020404" pitchFamily="49" charset="0"/>
              </a:rPr>
              <a:t>00008: 4d 01 28 00                     in -&gt; 00040</a:t>
            </a:r>
          </a:p>
          <a:p>
            <a:pPr eaLnBrk="0" hangingPunct="0"/>
            <a:r>
              <a:rPr lang="en-US" altLang="en-US" sz="1200" b="0">
                <a:latin typeface="Courier New" panose="02070309020205020404" pitchFamily="49" charset="0"/>
              </a:rPr>
              <a:t>00012: 53 08                           return FC_LONG</a:t>
            </a:r>
            <a:endParaRPr lang="pl-PL" altLang="en-US" sz="1200" b="0">
              <a:latin typeface="Courier New" panose="02070309020205020404" pitchFamily="49" charset="0"/>
            </a:endParaRPr>
          </a:p>
        </p:txBody>
      </p:sp>
      <p:sp>
        <p:nvSpPr>
          <p:cNvPr id="57352" name="Rectangle 8"/>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Reversing procedure format strings</a:t>
            </a:r>
          </a:p>
          <a:p>
            <a:pPr eaLnBrk="0" hangingPunct="0"/>
            <a:r>
              <a:rPr lang="en-US" altLang="en-US">
                <a:latin typeface="Arial" panose="020B0604020202020204" pitchFamily="34" charset="0"/>
              </a:rPr>
              <a:t>/Oi and /Os modes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Reversing type format strings</a:t>
            </a:r>
          </a:p>
          <a:p>
            <a:pPr eaLnBrk="0" hangingPunct="0"/>
            <a:r>
              <a:rPr lang="en-US" altLang="en-US">
                <a:latin typeface="Arial" panose="020B0604020202020204" pitchFamily="34" charset="0"/>
              </a:rPr>
              <a:t>Initial decoding</a:t>
            </a:r>
          </a:p>
        </p:txBody>
      </p:sp>
      <p:sp>
        <p:nvSpPr>
          <p:cNvPr id="58371" name="Rectangle 3"/>
          <p:cNvSpPr>
            <a:spLocks noChangeArrowheads="1"/>
          </p:cNvSpPr>
          <p:nvPr/>
        </p:nvSpPr>
        <p:spPr bwMode="auto">
          <a:xfrm>
            <a:off x="447675" y="1828800"/>
            <a:ext cx="5800725"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l-PL" altLang="en-US" sz="1200" b="0">
                <a:latin typeface="Courier New" panose="02070309020205020404" pitchFamily="49" charset="0"/>
              </a:rPr>
              <a:t>TYPES:</a:t>
            </a:r>
            <a:endParaRPr lang="en-US" altLang="en-US" sz="1200" b="0">
              <a:latin typeface="Courier New" panose="02070309020205020404" pitchFamily="49" charset="0"/>
            </a:endParaRPr>
          </a:p>
          <a:p>
            <a:endParaRPr lang="en-US" altLang="en-US" sz="1200" b="0">
              <a:latin typeface="Courier New" panose="02070309020205020404" pitchFamily="49" charset="0"/>
            </a:endParaRPr>
          </a:p>
          <a:p>
            <a:r>
              <a:rPr lang="pl-PL" altLang="en-US" sz="1200" b="0">
                <a:latin typeface="Courier New" panose="02070309020205020404" pitchFamily="49" charset="0"/>
              </a:rPr>
              <a:t>00002: 15                              </a:t>
            </a:r>
            <a:r>
              <a:rPr lang="pl-PL" altLang="en-US" sz="1200">
                <a:latin typeface="Courier New" panose="02070309020205020404" pitchFamily="49" charset="0"/>
              </a:rPr>
              <a:t>FC_STRUCT</a:t>
            </a:r>
            <a:endParaRPr lang="en-US" altLang="en-US" sz="1200">
              <a:latin typeface="Courier New" panose="02070309020205020404" pitchFamily="49" charset="0"/>
            </a:endParaRPr>
          </a:p>
          <a:p>
            <a:r>
              <a:rPr lang="pl-PL" altLang="en-US" sz="1200" b="0">
                <a:latin typeface="Courier New" panose="02070309020205020404" pitchFamily="49" charset="0"/>
              </a:rPr>
              <a:t>00003: 07                                </a:t>
            </a:r>
            <a:r>
              <a:rPr lang="pl-PL" altLang="en-US" sz="1200" b="0" i="1">
                <a:latin typeface="Courier New" panose="02070309020205020404" pitchFamily="49" charset="0"/>
              </a:rPr>
              <a:t>align 8</a:t>
            </a:r>
            <a:endParaRPr lang="en-US" altLang="en-US" sz="1200" b="0" i="1">
              <a:latin typeface="Courier New" panose="02070309020205020404" pitchFamily="49" charset="0"/>
            </a:endParaRPr>
          </a:p>
          <a:p>
            <a:r>
              <a:rPr lang="pl-PL" altLang="en-US" sz="1200" b="0">
                <a:latin typeface="Courier New" panose="02070309020205020404" pitchFamily="49" charset="0"/>
              </a:rPr>
              <a:t>00004: 10 00                             </a:t>
            </a:r>
            <a:r>
              <a:rPr lang="pl-PL" altLang="en-US" sz="1200" b="0" i="1">
                <a:latin typeface="Courier New" panose="02070309020205020404" pitchFamily="49" charset="0"/>
              </a:rPr>
              <a:t>size 16</a:t>
            </a:r>
            <a:endParaRPr lang="en-US" altLang="en-US" sz="1200" b="0" i="1">
              <a:latin typeface="Courier New" panose="02070309020205020404" pitchFamily="49" charset="0"/>
            </a:endParaRPr>
          </a:p>
          <a:p>
            <a:r>
              <a:rPr lang="pl-PL" altLang="en-US" sz="1200" b="0">
                <a:latin typeface="Courier New" panose="02070309020205020404" pitchFamily="49" charset="0"/>
              </a:rPr>
              <a:t>00006: 01                                FC_BYTE </a:t>
            </a:r>
            <a:endParaRPr lang="en-US" altLang="en-US" sz="1200" b="0">
              <a:latin typeface="Courier New" panose="02070309020205020404" pitchFamily="49" charset="0"/>
            </a:endParaRPr>
          </a:p>
          <a:p>
            <a:r>
              <a:rPr lang="pl-PL" altLang="en-US" sz="1200" b="0">
                <a:latin typeface="Courier New" panose="02070309020205020404" pitchFamily="49" charset="0"/>
              </a:rPr>
              <a:t>00007: 39                                FC_ALIGNM8</a:t>
            </a:r>
            <a:endParaRPr lang="en-US" altLang="en-US" sz="1200" b="0">
              <a:latin typeface="Courier New" panose="02070309020205020404" pitchFamily="49" charset="0"/>
            </a:endParaRPr>
          </a:p>
          <a:p>
            <a:r>
              <a:rPr lang="pl-PL" altLang="en-US" sz="1200" b="0">
                <a:latin typeface="Courier New" panose="02070309020205020404" pitchFamily="49" charset="0"/>
              </a:rPr>
              <a:t>00008: 0b                                FC_HYPER </a:t>
            </a:r>
            <a:endParaRPr lang="en-US" altLang="en-US" sz="1200" b="0">
              <a:latin typeface="Courier New" panose="02070309020205020404" pitchFamily="49" charset="0"/>
            </a:endParaRPr>
          </a:p>
          <a:p>
            <a:r>
              <a:rPr lang="pl-PL" altLang="en-US" sz="1200" b="0">
                <a:latin typeface="Courier New" panose="02070309020205020404" pitchFamily="49" charset="0"/>
              </a:rPr>
              <a:t>00009: 5b                              </a:t>
            </a:r>
            <a:r>
              <a:rPr lang="pl-PL" altLang="en-US" sz="1200">
                <a:latin typeface="Courier New" panose="02070309020205020404" pitchFamily="49" charset="0"/>
              </a:rPr>
              <a:t>FC_END</a:t>
            </a:r>
            <a:endParaRPr lang="en-US" altLang="en-US" sz="1200">
              <a:latin typeface="Courier New" panose="02070309020205020404" pitchFamily="49" charset="0"/>
            </a:endParaRPr>
          </a:p>
          <a:p>
            <a:endParaRPr lang="en-US" altLang="en-US" sz="1200">
              <a:latin typeface="Courier New" panose="02070309020205020404" pitchFamily="49" charset="0"/>
            </a:endParaRPr>
          </a:p>
          <a:p>
            <a:r>
              <a:rPr lang="pl-PL" altLang="en-US" sz="1200" b="0">
                <a:latin typeface="Courier New" panose="02070309020205020404" pitchFamily="49" charset="0"/>
              </a:rPr>
              <a:t>00010: 1b                              </a:t>
            </a:r>
            <a:r>
              <a:rPr lang="pl-PL" altLang="en-US" sz="1200">
                <a:latin typeface="Courier New" panose="02070309020205020404" pitchFamily="49" charset="0"/>
              </a:rPr>
              <a:t>FC_CARRAY</a:t>
            </a:r>
            <a:endParaRPr lang="en-US" altLang="en-US" sz="1200">
              <a:latin typeface="Courier New" panose="02070309020205020404" pitchFamily="49" charset="0"/>
            </a:endParaRPr>
          </a:p>
          <a:p>
            <a:r>
              <a:rPr lang="pl-PL" altLang="en-US" sz="1200" b="0">
                <a:latin typeface="Courier New" panose="02070309020205020404" pitchFamily="49" charset="0"/>
              </a:rPr>
              <a:t>00011: 03                                </a:t>
            </a:r>
            <a:r>
              <a:rPr lang="pl-PL" altLang="en-US" sz="1200" b="0" i="1">
                <a:latin typeface="Courier New" panose="02070309020205020404" pitchFamily="49" charset="0"/>
              </a:rPr>
              <a:t>align 4</a:t>
            </a:r>
            <a:endParaRPr lang="en-US" altLang="en-US" sz="1200" b="0" i="1">
              <a:latin typeface="Courier New" panose="02070309020205020404" pitchFamily="49" charset="0"/>
            </a:endParaRPr>
          </a:p>
          <a:p>
            <a:r>
              <a:rPr lang="pl-PL" altLang="en-US" sz="1200" b="0">
                <a:latin typeface="Courier New" panose="02070309020205020404" pitchFamily="49" charset="0"/>
              </a:rPr>
              <a:t>00012: 04 00                             </a:t>
            </a:r>
            <a:r>
              <a:rPr lang="pl-PL" altLang="en-US" sz="1200" b="0" i="1">
                <a:latin typeface="Courier New" panose="02070309020205020404" pitchFamily="49" charset="0"/>
              </a:rPr>
              <a:t>size 4</a:t>
            </a:r>
            <a:endParaRPr lang="en-US" altLang="en-US" sz="1200" b="0" i="1">
              <a:latin typeface="Courier New" panose="02070309020205020404" pitchFamily="49" charset="0"/>
            </a:endParaRPr>
          </a:p>
          <a:p>
            <a:r>
              <a:rPr lang="pl-PL" altLang="en-US" sz="1200" b="0">
                <a:latin typeface="Courier New" panose="02070309020205020404" pitchFamily="49" charset="0"/>
              </a:rPr>
              <a:t>00014: 28 00 00 00                       </a:t>
            </a:r>
            <a:r>
              <a:rPr lang="pl-PL" altLang="en-US" sz="1200" b="0" i="1">
                <a:latin typeface="Courier New" panose="02070309020205020404" pitchFamily="49" charset="0"/>
              </a:rPr>
              <a:t>size_is</a:t>
            </a:r>
            <a:endParaRPr lang="en-US" altLang="en-US" sz="1200" b="0" i="1">
              <a:latin typeface="Courier New" panose="02070309020205020404" pitchFamily="49" charset="0"/>
            </a:endParaRPr>
          </a:p>
          <a:p>
            <a:r>
              <a:rPr lang="pl-PL" altLang="en-US" sz="1200" b="0">
                <a:latin typeface="Courier New" panose="02070309020205020404" pitchFamily="49" charset="0"/>
              </a:rPr>
              <a:t>00018: 4b 5c                             FC_PP </a:t>
            </a:r>
            <a:endParaRPr lang="en-US" altLang="en-US" sz="1200" b="0">
              <a:latin typeface="Courier New" panose="02070309020205020404" pitchFamily="49" charset="0"/>
            </a:endParaRPr>
          </a:p>
          <a:p>
            <a:r>
              <a:rPr lang="pl-PL" altLang="en-US" sz="1200" b="0">
                <a:latin typeface="Courier New" panose="02070309020205020404" pitchFamily="49" charset="0"/>
              </a:rPr>
              <a:t>00020: 48 49 04 00 00 00 01 00             FC_VARIABLE_REPEAT</a:t>
            </a:r>
            <a:endParaRPr lang="en-US" altLang="en-US" sz="1200" b="0">
              <a:latin typeface="Courier New" panose="02070309020205020404" pitchFamily="49" charset="0"/>
            </a:endParaRPr>
          </a:p>
          <a:p>
            <a:r>
              <a:rPr lang="pl-PL" altLang="en-US" sz="1200" b="0">
                <a:latin typeface="Courier New" panose="02070309020205020404" pitchFamily="49" charset="0"/>
              </a:rPr>
              <a:t>00028: 00 00 00 00 12 00 e0 ff               FC_UP -&gt; 00002</a:t>
            </a:r>
            <a:endParaRPr lang="en-US" altLang="en-US" sz="1200" b="0">
              <a:latin typeface="Courier New" panose="02070309020205020404" pitchFamily="49" charset="0"/>
            </a:endParaRPr>
          </a:p>
          <a:p>
            <a:r>
              <a:rPr lang="pl-PL" altLang="en-US" sz="1200" b="0">
                <a:latin typeface="Courier New" panose="02070309020205020404" pitchFamily="49" charset="0"/>
              </a:rPr>
              <a:t>00036: 5b                                FC_END</a:t>
            </a:r>
            <a:endParaRPr lang="en-US" altLang="en-US" sz="1200" b="0">
              <a:latin typeface="Courier New" panose="02070309020205020404" pitchFamily="49" charset="0"/>
            </a:endParaRPr>
          </a:p>
          <a:p>
            <a:r>
              <a:rPr lang="pl-PL" altLang="en-US" sz="1200" b="0">
                <a:latin typeface="Courier New" panose="02070309020205020404" pitchFamily="49" charset="0"/>
              </a:rPr>
              <a:t>00037: 08                                FC_LONG </a:t>
            </a:r>
            <a:endParaRPr lang="en-US" altLang="en-US" sz="1200" b="0">
              <a:latin typeface="Courier New" panose="02070309020205020404" pitchFamily="49" charset="0"/>
            </a:endParaRPr>
          </a:p>
          <a:p>
            <a:r>
              <a:rPr lang="pl-PL" altLang="en-US" sz="1200" b="0">
                <a:latin typeface="Courier New" panose="02070309020205020404" pitchFamily="49" charset="0"/>
              </a:rPr>
              <a:t>00038: 5c                                FC_PAD</a:t>
            </a:r>
            <a:endParaRPr lang="en-US" altLang="en-US" sz="1200" b="0">
              <a:latin typeface="Courier New" panose="02070309020205020404" pitchFamily="49" charset="0"/>
            </a:endParaRPr>
          </a:p>
          <a:p>
            <a:r>
              <a:rPr lang="pl-PL" altLang="en-US" sz="1200" b="0">
                <a:latin typeface="Courier New" panose="02070309020205020404" pitchFamily="49" charset="0"/>
              </a:rPr>
              <a:t>00039: 5b                              </a:t>
            </a:r>
            <a:r>
              <a:rPr lang="pl-PL" altLang="en-US" sz="1200">
                <a:latin typeface="Courier New" panose="02070309020205020404" pitchFamily="49" charset="0"/>
              </a:rPr>
              <a:t>FC_END</a:t>
            </a:r>
            <a:endParaRPr lang="en-US" altLang="en-US" sz="1200">
              <a:latin typeface="Courier New" panose="02070309020205020404" pitchFamily="49" charset="0"/>
            </a:endParaRPr>
          </a:p>
          <a:p>
            <a:endParaRPr lang="en-US" altLang="en-US" sz="1200">
              <a:latin typeface="Courier New" panose="02070309020205020404" pitchFamily="49" charset="0"/>
            </a:endParaRPr>
          </a:p>
          <a:p>
            <a:r>
              <a:rPr lang="pl-PL" altLang="en-US" sz="1200" b="0">
                <a:latin typeface="Courier New" panose="02070309020205020404" pitchFamily="49" charset="0"/>
              </a:rPr>
              <a:t>00040: 11 00 02 00                     </a:t>
            </a:r>
            <a:r>
              <a:rPr lang="pl-PL" altLang="en-US" sz="1200">
                <a:latin typeface="Courier New" panose="02070309020205020404" pitchFamily="49" charset="0"/>
              </a:rPr>
              <a:t>FC_RP</a:t>
            </a:r>
            <a:r>
              <a:rPr lang="pl-PL" altLang="en-US" sz="1200" b="0">
                <a:latin typeface="Courier New" panose="02070309020205020404" pitchFamily="49" charset="0"/>
              </a:rPr>
              <a:t> -&gt; 00044</a:t>
            </a:r>
            <a:endParaRPr lang="en-US" altLang="en-US" sz="1200" b="0">
              <a:latin typeface="Courier New" panose="02070309020205020404" pitchFamily="49" charset="0"/>
            </a:endParaRPr>
          </a:p>
          <a:p>
            <a:endParaRPr lang="en-US" altLang="en-US" sz="1200" b="0">
              <a:latin typeface="Courier New" panose="02070309020205020404" pitchFamily="49" charset="0"/>
            </a:endParaRPr>
          </a:p>
          <a:p>
            <a:r>
              <a:rPr lang="pl-PL" altLang="en-US" sz="1200" b="0">
                <a:latin typeface="Courier New" panose="02070309020205020404" pitchFamily="49" charset="0"/>
              </a:rPr>
              <a:t>00044: 22 44 40 00 00 01               </a:t>
            </a:r>
            <a:r>
              <a:rPr lang="pl-PL" altLang="en-US" sz="1200">
                <a:latin typeface="Courier New" panose="02070309020205020404" pitchFamily="49" charset="0"/>
              </a:rPr>
              <a:t>FC_C_CSTRING</a:t>
            </a:r>
            <a:r>
              <a:rPr lang="pl-PL" altLang="en-US" sz="1200" b="0">
                <a:latin typeface="Courier New" panose="02070309020205020404" pitchFamily="49" charset="0"/>
              </a:rPr>
              <a:t> </a:t>
            </a:r>
          </a:p>
        </p:txBody>
      </p:sp>
      <p:sp>
        <p:nvSpPr>
          <p:cNvPr id="58377" name="Rectangle 9"/>
          <p:cNvSpPr>
            <a:spLocks noChangeArrowheads="1"/>
          </p:cNvSpPr>
          <p:nvPr/>
        </p:nvSpPr>
        <p:spPr bwMode="auto">
          <a:xfrm>
            <a:off x="6324600" y="1828800"/>
            <a:ext cx="274320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6238" indent="-376238">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sz="2000" b="0">
                <a:latin typeface="Arial" panose="020B0604020202020204" pitchFamily="34" charset="0"/>
              </a:rPr>
              <a:t>Recognized types:</a:t>
            </a:r>
          </a:p>
          <a:p>
            <a:pPr>
              <a:spcBef>
                <a:spcPct val="20000"/>
              </a:spcBef>
              <a:buFont typeface="Wingdings" panose="05000000000000000000" pitchFamily="2" charset="2"/>
              <a:buChar char="§"/>
            </a:pPr>
            <a:r>
              <a:rPr lang="en-US" altLang="en-US" sz="2000" b="0">
                <a:latin typeface="Arial" panose="020B0604020202020204" pitchFamily="34" charset="0"/>
              </a:rPr>
              <a:t>base types</a:t>
            </a:r>
          </a:p>
          <a:p>
            <a:pPr>
              <a:spcBef>
                <a:spcPct val="20000"/>
              </a:spcBef>
              <a:buFont typeface="Wingdings" panose="05000000000000000000" pitchFamily="2" charset="2"/>
              <a:buChar char="§"/>
            </a:pPr>
            <a:r>
              <a:rPr lang="en-US" altLang="en-US" sz="2000" b="0">
                <a:latin typeface="Arial" panose="020B0604020202020204" pitchFamily="34" charset="0"/>
              </a:rPr>
              <a:t>strings</a:t>
            </a:r>
          </a:p>
          <a:p>
            <a:pPr>
              <a:spcBef>
                <a:spcPct val="20000"/>
              </a:spcBef>
              <a:buFont typeface="Wingdings" panose="05000000000000000000" pitchFamily="2" charset="2"/>
              <a:buChar char="§"/>
            </a:pPr>
            <a:r>
              <a:rPr lang="en-GB" altLang="en-US" sz="2000" b="0">
                <a:latin typeface="Arial" panose="020B0604020202020204" pitchFamily="34" charset="0"/>
              </a:rPr>
              <a:t>structures</a:t>
            </a:r>
          </a:p>
          <a:p>
            <a:pPr>
              <a:spcBef>
                <a:spcPct val="20000"/>
              </a:spcBef>
              <a:buFont typeface="Wingdings" panose="05000000000000000000" pitchFamily="2" charset="2"/>
              <a:buChar char="§"/>
            </a:pPr>
            <a:r>
              <a:rPr lang="en-US" altLang="en-US" sz="2000" b="0">
                <a:latin typeface="Arial" panose="020B0604020202020204" pitchFamily="34" charset="0"/>
              </a:rPr>
              <a:t>unions</a:t>
            </a:r>
          </a:p>
          <a:p>
            <a:pPr>
              <a:spcBef>
                <a:spcPct val="20000"/>
              </a:spcBef>
              <a:buFont typeface="Wingdings" panose="05000000000000000000" pitchFamily="2" charset="2"/>
              <a:buChar char="§"/>
            </a:pPr>
            <a:r>
              <a:rPr lang="en-US" altLang="en-US" sz="2000" b="0">
                <a:latin typeface="Arial" panose="020B0604020202020204" pitchFamily="34" charset="0"/>
              </a:rPr>
              <a:t>arrays</a:t>
            </a:r>
          </a:p>
          <a:p>
            <a:pPr>
              <a:spcBef>
                <a:spcPct val="20000"/>
              </a:spcBef>
              <a:buFont typeface="Wingdings" panose="05000000000000000000" pitchFamily="2" charset="2"/>
              <a:buChar char="§"/>
            </a:pPr>
            <a:r>
              <a:rPr lang="en-US" altLang="en-US" sz="2000" b="0">
                <a:latin typeface="Arial" panose="020B0604020202020204" pitchFamily="34" charset="0"/>
              </a:rPr>
              <a:t>pointers</a:t>
            </a:r>
          </a:p>
          <a:p>
            <a:pPr>
              <a:spcBef>
                <a:spcPct val="20000"/>
              </a:spcBef>
              <a:buFont typeface="Wingdings" panose="05000000000000000000" pitchFamily="2" charset="2"/>
              <a:buChar char="§"/>
            </a:pPr>
            <a:r>
              <a:rPr lang="en-US" altLang="en-US" sz="2000" b="0">
                <a:latin typeface="Arial" panose="020B0604020202020204" pitchFamily="34" charset="0"/>
              </a:rPr>
              <a:t>other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ChangeArrowheads="1"/>
          </p:cNvSpPr>
          <p:nvPr/>
        </p:nvSpPr>
        <p:spPr bwMode="auto">
          <a:xfrm>
            <a:off x="685800" y="1143000"/>
            <a:ext cx="36306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endParaRPr lang="en-US" altLang="en-US" sz="4400" b="0">
              <a:solidFill>
                <a:schemeClr val="tx2"/>
              </a:solidFill>
            </a:endParaRPr>
          </a:p>
        </p:txBody>
      </p:sp>
      <p:sp>
        <p:nvSpPr>
          <p:cNvPr id="49156" name="Rectangle 4"/>
          <p:cNvSpPr>
            <a:spLocks noChangeArrowheads="1"/>
          </p:cNvSpPr>
          <p:nvPr/>
        </p:nvSpPr>
        <p:spPr bwMode="auto">
          <a:xfrm>
            <a:off x="700088" y="3429000"/>
            <a:ext cx="7924800"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4000">
                <a:latin typeface="Arial" panose="020B0604020202020204" pitchFamily="34" charset="0"/>
              </a:rPr>
              <a:t>Introduction to Microsoft RPC</a:t>
            </a:r>
            <a:endParaRPr lang="en-US" altLang="en-US" sz="6000">
              <a:solidFill>
                <a:schemeClr val="tx2"/>
              </a:solidFill>
              <a:latin typeface="Arial" panose="020B0604020202020204" pitchFamily="34" charset="0"/>
            </a:endParaRPr>
          </a:p>
        </p:txBody>
      </p:sp>
      <p:sp>
        <p:nvSpPr>
          <p:cNvPr id="49158" name="Rectangle 6"/>
          <p:cNvSpPr>
            <a:spLocks noChangeArrowheads="1"/>
          </p:cNvSpPr>
          <p:nvPr/>
        </p:nvSpPr>
        <p:spPr bwMode="auto">
          <a:xfrm>
            <a:off x="4191000" y="4724400"/>
            <a:ext cx="4343400" cy="166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45000"/>
              </a:spcBef>
              <a:buFont typeface="Wingdings" panose="05000000000000000000" pitchFamily="2" charset="2"/>
              <a:buNone/>
            </a:pPr>
            <a:r>
              <a:rPr lang="en-US" altLang="en-US" sz="1800" b="0">
                <a:latin typeface="Arial" panose="020B0604020202020204" pitchFamily="34" charset="0"/>
              </a:rPr>
              <a:t>It's 106 miles to Chicago, we've got a full tank of gas, half a pack of cigarettes, it's dark and we're wearing sunglasses. </a:t>
            </a:r>
            <a:endParaRPr lang="pl-PL" altLang="en-US" sz="1800" b="0">
              <a:latin typeface="Arial" panose="020B0604020202020204" pitchFamily="34" charset="0"/>
            </a:endParaRPr>
          </a:p>
          <a:p>
            <a:pPr algn="r">
              <a:spcBef>
                <a:spcPct val="45000"/>
              </a:spcBef>
              <a:buFont typeface="Wingdings" panose="05000000000000000000" pitchFamily="2" charset="2"/>
              <a:buNone/>
            </a:pPr>
            <a:r>
              <a:rPr lang="en-US" altLang="en-US" sz="1400" b="0">
                <a:latin typeface="Arial" panose="020B0604020202020204" pitchFamily="34" charset="0"/>
              </a:rPr>
              <a:t>-- Elwood Blues</a:t>
            </a:r>
          </a:p>
          <a:p>
            <a:pPr>
              <a:spcBef>
                <a:spcPct val="45000"/>
              </a:spcBef>
              <a:buFont typeface="Wingdings" panose="05000000000000000000" pitchFamily="2" charset="2"/>
              <a:buNone/>
            </a:pPr>
            <a:endParaRPr lang="en-US" altLang="en-US" sz="2000" b="0">
              <a:latin typeface="Arial" panose="020B0604020202020204" pitchFamily="34" charset="0"/>
            </a:endParaRPr>
          </a:p>
        </p:txBody>
      </p:sp>
      <p:sp>
        <p:nvSpPr>
          <p:cNvPr id="49159" name="Rectangle 7"/>
          <p:cNvSpPr>
            <a:spLocks noChangeArrowheads="1"/>
          </p:cNvSpPr>
          <p:nvPr/>
        </p:nvSpPr>
        <p:spPr bwMode="auto">
          <a:xfrm>
            <a:off x="687388" y="2709863"/>
            <a:ext cx="160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chemeClr val="tx2"/>
                </a:solidFill>
                <a:latin typeface="Arial" panose="020B0604020202020204" pitchFamily="34" charset="0"/>
              </a:rPr>
              <a:t>Part 1</a:t>
            </a:r>
            <a:r>
              <a:rPr lang="pl-PL" altLang="en-US" sz="3600">
                <a:solidFill>
                  <a:schemeClr val="tx2"/>
                </a:solidFill>
                <a:latin typeface="Arial" panose="020B0604020202020204" pitchFamily="34" charset="0"/>
              </a:rPr>
              <a:t>:</a:t>
            </a:r>
            <a:endParaRPr lang="en-US" altLang="en-US" sz="3600">
              <a:solidFill>
                <a:schemeClr val="tx2"/>
              </a:solidFill>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Combining parameter and type information</a:t>
            </a:r>
          </a:p>
          <a:p>
            <a:pPr eaLnBrk="0" hangingPunct="0"/>
            <a:r>
              <a:rPr lang="en-US" altLang="en-US">
                <a:latin typeface="Arial" panose="020B0604020202020204" pitchFamily="34" charset="0"/>
              </a:rPr>
              <a:t>Complex types</a:t>
            </a:r>
          </a:p>
        </p:txBody>
      </p:sp>
      <p:sp>
        <p:nvSpPr>
          <p:cNvPr id="67591" name="Rectangle 7"/>
          <p:cNvSpPr>
            <a:spLocks noChangeArrowheads="1"/>
          </p:cNvSpPr>
          <p:nvPr/>
        </p:nvSpPr>
        <p:spPr bwMode="auto">
          <a:xfrm>
            <a:off x="457200" y="1828800"/>
            <a:ext cx="76200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3375">
              <a:defRPr sz="2400">
                <a:solidFill>
                  <a:schemeClr val="tx1"/>
                </a:solidFill>
                <a:latin typeface="Times New Roman" panose="02020603050405020304" pitchFamily="18" charset="0"/>
              </a:defRPr>
            </a:lvl1pPr>
            <a:lvl2pPr marL="833438"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
            </a:pPr>
            <a:r>
              <a:rPr lang="en-US" altLang="en-US" b="0">
                <a:latin typeface="Arial" panose="020B0604020202020204" pitchFamily="34" charset="0"/>
              </a:rPr>
              <a:t>Enumerate implicit/explicit handles and contexts</a:t>
            </a:r>
          </a:p>
          <a:p>
            <a:pPr>
              <a:spcBef>
                <a:spcPct val="20000"/>
              </a:spcBef>
              <a:buFont typeface="Wingdings" panose="05000000000000000000" pitchFamily="2" charset="2"/>
              <a:buChar char="§"/>
            </a:pPr>
            <a:r>
              <a:rPr lang="en-US" altLang="en-US" b="0">
                <a:latin typeface="Arial" panose="020B0604020202020204" pitchFamily="34" charset="0"/>
              </a:rPr>
              <a:t>Follow embedded types and pointers</a:t>
            </a:r>
          </a:p>
          <a:p>
            <a:pPr>
              <a:spcBef>
                <a:spcPct val="20000"/>
              </a:spcBef>
              <a:buFont typeface="Wingdings" panose="05000000000000000000" pitchFamily="2" charset="2"/>
              <a:buChar char="§"/>
            </a:pPr>
            <a:r>
              <a:rPr lang="en-US" altLang="en-US" b="0">
                <a:latin typeface="Arial" panose="020B0604020202020204" pitchFamily="34" charset="0"/>
              </a:rPr>
              <a:t>Calculate stack positions, offsets, alignments and padding values for fields in structures and unions</a:t>
            </a:r>
          </a:p>
          <a:p>
            <a:pPr>
              <a:spcBef>
                <a:spcPct val="20000"/>
              </a:spcBef>
              <a:buFont typeface="Wingdings" panose="05000000000000000000" pitchFamily="2" charset="2"/>
              <a:buChar char="§"/>
            </a:pPr>
            <a:r>
              <a:rPr lang="en-US" altLang="en-US" b="0">
                <a:latin typeface="Arial" panose="020B0604020202020204" pitchFamily="34" charset="0"/>
              </a:rPr>
              <a:t>Analyze correlation descriptors and field</a:t>
            </a:r>
            <a:r>
              <a:rPr lang="pl-PL" altLang="en-US" b="0">
                <a:latin typeface="Arial" panose="020B0604020202020204" pitchFamily="34" charset="0"/>
              </a:rPr>
              <a:t>s’</a:t>
            </a:r>
            <a:r>
              <a:rPr lang="en-US" altLang="en-US" b="0">
                <a:latin typeface="Arial" panose="020B0604020202020204" pitchFamily="34" charset="0"/>
              </a:rPr>
              <a:t> attributes</a:t>
            </a:r>
          </a:p>
          <a:p>
            <a:pPr>
              <a:spcBef>
                <a:spcPct val="20000"/>
              </a:spcBef>
              <a:buFont typeface="Wingdings" panose="05000000000000000000" pitchFamily="2" charset="2"/>
              <a:buChar char="§"/>
            </a:pPr>
            <a:r>
              <a:rPr lang="en-US" altLang="en-US" b="0">
                <a:latin typeface="Arial" panose="020B0604020202020204" pitchFamily="34" charset="0"/>
              </a:rPr>
              <a:t>Enumerate known callback functions (x86 opcode pattern matching)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447675" y="1790700"/>
            <a:ext cx="656272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b="0">
                <a:latin typeface="Courier New" panose="02070309020205020404" pitchFamily="49" charset="0"/>
              </a:rPr>
              <a:t>[</a:t>
            </a:r>
          </a:p>
          <a:p>
            <a:r>
              <a:rPr lang="en-US" altLang="en-US" sz="1200" b="0">
                <a:latin typeface="Courier New" panose="02070309020205020404" pitchFamily="49" charset="0"/>
              </a:rPr>
              <a:t>  uuid(11111111-2222-3333-4444-555555555555),</a:t>
            </a:r>
          </a:p>
          <a:p>
            <a:r>
              <a:rPr lang="en-US" altLang="en-US" sz="1200" b="0">
                <a:latin typeface="Courier New" panose="02070309020205020404" pitchFamily="49" charset="0"/>
              </a:rPr>
              <a:t>  version(1.0)</a:t>
            </a:r>
          </a:p>
          <a:p>
            <a:r>
              <a:rPr lang="en-US" altLang="en-US" sz="1200" b="0">
                <a:latin typeface="Courier New" panose="02070309020205020404" pitchFamily="49" charset="0"/>
              </a:rPr>
              <a:t>]</a:t>
            </a:r>
          </a:p>
          <a:p>
            <a:endParaRPr lang="en-US" altLang="en-US" sz="1200" b="0">
              <a:latin typeface="Courier New" panose="02070309020205020404" pitchFamily="49" charset="0"/>
            </a:endParaRPr>
          </a:p>
          <a:p>
            <a:r>
              <a:rPr lang="en-US" altLang="en-US" sz="1200" b="0">
                <a:latin typeface="Courier New" panose="02070309020205020404" pitchFamily="49" charset="0"/>
              </a:rPr>
              <a:t>interface if{</a:t>
            </a:r>
          </a:p>
          <a:p>
            <a:endParaRPr lang="en-US" altLang="en-US" sz="1200" b="0">
              <a:latin typeface="Courier New" panose="02070309020205020404" pitchFamily="49" charset="0"/>
            </a:endParaRPr>
          </a:p>
          <a:p>
            <a:r>
              <a:rPr lang="en-US" altLang="en-US" sz="1200" b="0">
                <a:latin typeface="Courier New" panose="02070309020205020404" pitchFamily="49" charset="0"/>
              </a:rPr>
              <a:t>  /* TYPES */</a:t>
            </a:r>
          </a:p>
          <a:p>
            <a:endParaRPr lang="en-US" altLang="en-US" sz="1200" b="0">
              <a:latin typeface="Courier New" panose="02070309020205020404" pitchFamily="49" charset="0"/>
            </a:endParaRPr>
          </a:p>
          <a:p>
            <a:r>
              <a:rPr lang="en-US" altLang="en-US" sz="1200" b="0">
                <a:latin typeface="Courier New" panose="02070309020205020404" pitchFamily="49" charset="0"/>
              </a:rPr>
              <a:t>  struct _2{</a:t>
            </a:r>
          </a:p>
          <a:p>
            <a:r>
              <a:rPr lang="en-US" altLang="en-US" sz="1200" b="0">
                <a:latin typeface="Courier New" panose="02070309020205020404" pitchFamily="49" charset="0"/>
              </a:rPr>
              <a:t>    byte _1;</a:t>
            </a:r>
          </a:p>
          <a:p>
            <a:r>
              <a:rPr lang="en-US" altLang="en-US" sz="1200" b="0">
                <a:latin typeface="Courier New" panose="02070309020205020404" pitchFamily="49" charset="0"/>
              </a:rPr>
              <a:t>    hyper _2;</a:t>
            </a:r>
          </a:p>
          <a:p>
            <a:r>
              <a:rPr lang="en-US" altLang="en-US" sz="1200" b="0">
                <a:latin typeface="Courier New" panose="02070309020205020404" pitchFamily="49" charset="0"/>
              </a:rPr>
              <a:t>  };</a:t>
            </a:r>
          </a:p>
          <a:p>
            <a:endParaRPr lang="en-US" altLang="en-US" sz="1200" b="0">
              <a:latin typeface="Courier New" panose="02070309020205020404" pitchFamily="49" charset="0"/>
            </a:endParaRPr>
          </a:p>
          <a:p>
            <a:r>
              <a:rPr lang="en-US" altLang="en-US" sz="1200" b="0">
                <a:latin typeface="Courier New" panose="02070309020205020404" pitchFamily="49" charset="0"/>
              </a:rPr>
              <a:t>  /* FUNCTIONS */</a:t>
            </a:r>
          </a:p>
          <a:p>
            <a:endParaRPr lang="en-US" altLang="en-US" sz="1200" b="0">
              <a:latin typeface="Courier New" panose="02070309020205020404" pitchFamily="49" charset="0"/>
            </a:endParaRPr>
          </a:p>
          <a:p>
            <a:r>
              <a:rPr lang="en-US" altLang="en-US" sz="1200" b="0">
                <a:latin typeface="Courier New" panose="02070309020205020404" pitchFamily="49" charset="0"/>
              </a:rPr>
              <a:t>  long </a:t>
            </a:r>
          </a:p>
          <a:p>
            <a:r>
              <a:rPr lang="en-US" altLang="en-US" sz="1200" b="0">
                <a:latin typeface="Courier New" panose="02070309020205020404" pitchFamily="49" charset="0"/>
              </a:rPr>
              <a:t>  func_1(</a:t>
            </a:r>
          </a:p>
          <a:p>
            <a:r>
              <a:rPr lang="en-US" altLang="en-US" sz="1200" b="0">
                <a:latin typeface="Courier New" panose="02070309020205020404" pitchFamily="49" charset="0"/>
              </a:rPr>
              <a:t>    /* adr 0x00401000 sym ? */</a:t>
            </a:r>
          </a:p>
          <a:p>
            <a:endParaRPr lang="en-US" altLang="en-US" sz="1200" b="0">
              <a:latin typeface="Courier New" panose="02070309020205020404" pitchFamily="49" charset="0"/>
            </a:endParaRPr>
          </a:p>
          <a:p>
            <a:r>
              <a:rPr lang="en-US" altLang="en-US" sz="1200" b="0">
                <a:latin typeface="Courier New" panose="02070309020205020404" pitchFamily="49" charset="0"/>
              </a:rPr>
              <a:t>    [in] handle_t _1,</a:t>
            </a:r>
          </a:p>
          <a:p>
            <a:r>
              <a:rPr lang="en-US" altLang="en-US" sz="1200" b="0">
                <a:latin typeface="Courier New" panose="02070309020205020404" pitchFamily="49" charset="0"/>
              </a:rPr>
              <a:t>    [in] long _2,</a:t>
            </a:r>
          </a:p>
          <a:p>
            <a:r>
              <a:rPr lang="en-US" altLang="en-US" sz="1200" b="0">
                <a:latin typeface="Courier New" panose="02070309020205020404" pitchFamily="49" charset="0"/>
              </a:rPr>
              <a:t>    [out,size_is(_2)] struct _2 *_3[],</a:t>
            </a:r>
          </a:p>
          <a:p>
            <a:r>
              <a:rPr lang="en-US" altLang="en-US" sz="1200" b="0">
                <a:latin typeface="Courier New" panose="02070309020205020404" pitchFamily="49" charset="0"/>
              </a:rPr>
              <a:t>    [in,ref,size_is(256),string] char *_4</a:t>
            </a:r>
          </a:p>
          <a:p>
            <a:r>
              <a:rPr lang="en-US" altLang="en-US" sz="1200" b="0">
                <a:latin typeface="Courier New" panose="02070309020205020404" pitchFamily="49" charset="0"/>
              </a:rPr>
              <a:t>  );</a:t>
            </a:r>
          </a:p>
          <a:p>
            <a:r>
              <a:rPr lang="en-US" altLang="en-US" sz="1200" b="0">
                <a:latin typeface="Courier New" panose="02070309020205020404" pitchFamily="49" charset="0"/>
              </a:rPr>
              <a:t>}</a:t>
            </a:r>
            <a:endParaRPr lang="pl-PL" altLang="en-US" sz="1200" b="0">
              <a:latin typeface="Courier New" panose="02070309020205020404" pitchFamily="49" charset="0"/>
            </a:endParaRPr>
          </a:p>
        </p:txBody>
      </p:sp>
      <p:sp>
        <p:nvSpPr>
          <p:cNvPr id="59395" name="Rectangle 3"/>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Generating interface definition</a:t>
            </a:r>
          </a:p>
          <a:p>
            <a:pPr eaLnBrk="0" hangingPunct="0"/>
            <a:r>
              <a:rPr lang="en-US" altLang="en-US">
                <a:latin typeface="Arial" panose="020B0604020202020204" pitchFamily="34" charset="0"/>
              </a:rPr>
              <a:t>.IDL file</a:t>
            </a:r>
          </a:p>
        </p:txBody>
      </p:sp>
      <p:sp>
        <p:nvSpPr>
          <p:cNvPr id="59401" name="Rectangle 9"/>
          <p:cNvSpPr>
            <a:spLocks noChangeArrowheads="1"/>
          </p:cNvSpPr>
          <p:nvPr/>
        </p:nvSpPr>
        <p:spPr bwMode="auto">
          <a:xfrm>
            <a:off x="5410200" y="1828800"/>
            <a:ext cx="2895600" cy="356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sz="2000" b="0">
                <a:latin typeface="Arial" panose="020B0604020202020204" pitchFamily="34" charset="0"/>
              </a:rPr>
              <a:t>An interface definition generated by dmidl is compatible with midl compiler and may be recompiled</a:t>
            </a:r>
          </a:p>
          <a:p>
            <a:pPr>
              <a:spcBef>
                <a:spcPct val="20000"/>
              </a:spcBef>
              <a:buFont typeface="Wingdings" panose="05000000000000000000" pitchFamily="2" charset="2"/>
              <a:buNone/>
            </a:pPr>
            <a:endParaRPr lang="en-US" altLang="en-US" sz="2000" b="0">
              <a:latin typeface="Arial" panose="020B0604020202020204" pitchFamily="34" charset="0"/>
            </a:endParaRPr>
          </a:p>
          <a:p>
            <a:pPr>
              <a:spcBef>
                <a:spcPct val="20000"/>
              </a:spcBef>
              <a:buFont typeface="Wingdings" panose="05000000000000000000" pitchFamily="2" charset="2"/>
              <a:buNone/>
            </a:pPr>
            <a:r>
              <a:rPr lang="en-US" altLang="en-US" sz="2000" b="0">
                <a:latin typeface="Arial" panose="020B0604020202020204" pitchFamily="34" charset="0"/>
              </a:rPr>
              <a:t>Identified RPC function names are resolved with the use of Windows symbol files (dbghelp.dll library)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FA – Win32 x86 code decompiler</a:t>
            </a:r>
          </a:p>
          <a:p>
            <a:pPr eaLnBrk="0" hangingPunct="0"/>
            <a:r>
              <a:rPr lang="en-US" altLang="en-US">
                <a:latin typeface="Arial" panose="020B0604020202020204" pitchFamily="34" charset="0"/>
              </a:rPr>
              <a:t>Why to decompile code?</a:t>
            </a:r>
          </a:p>
        </p:txBody>
      </p:sp>
      <p:sp>
        <p:nvSpPr>
          <p:cNvPr id="124936" name="Rectangle 8"/>
          <p:cNvSpPr>
            <a:spLocks noChangeArrowheads="1"/>
          </p:cNvSpPr>
          <p:nvPr/>
        </p:nvSpPr>
        <p:spPr bwMode="auto">
          <a:xfrm>
            <a:off x="457200" y="1828800"/>
            <a:ext cx="8077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sz="2400">
                <a:solidFill>
                  <a:schemeClr val="tx1"/>
                </a:solidFill>
                <a:latin typeface="Times New Roman" panose="02020603050405020304" pitchFamily="18" charset="0"/>
              </a:defRPr>
            </a:lvl1pPr>
            <a:lvl2pPr marL="500063"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45000"/>
              </a:spcBef>
              <a:buFont typeface="Wingdings" panose="05000000000000000000" pitchFamily="2" charset="2"/>
              <a:buNone/>
            </a:pPr>
            <a:r>
              <a:rPr lang="en-US" altLang="en-US" b="0">
                <a:latin typeface="Arial" panose="020B0604020202020204" pitchFamily="34" charset="0"/>
              </a:rPr>
              <a:t>Manual analysis of even medium size machine level code functions is usually very difficult, tiring and it takes lots of time. This is mainly due to the fact that machine level code usually:</a:t>
            </a:r>
          </a:p>
        </p:txBody>
      </p:sp>
      <p:sp>
        <p:nvSpPr>
          <p:cNvPr id="124943" name="Rectangle 15"/>
          <p:cNvSpPr>
            <a:spLocks noChangeArrowheads="1"/>
          </p:cNvSpPr>
          <p:nvPr/>
        </p:nvSpPr>
        <p:spPr bwMode="auto">
          <a:xfrm>
            <a:off x="457200" y="3429000"/>
            <a:ext cx="74676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8138">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
            </a:pPr>
            <a:r>
              <a:rPr lang="en-US" altLang="en-US" sz="2000" b="0">
                <a:latin typeface="Arial" panose="020B0604020202020204" pitchFamily="34" charset="0"/>
              </a:rPr>
              <a:t>Introduces lots of redundant instructions (i.e. PUSH/POP)</a:t>
            </a:r>
          </a:p>
          <a:p>
            <a:pPr>
              <a:spcBef>
                <a:spcPct val="20000"/>
              </a:spcBef>
              <a:buFont typeface="Wingdings" panose="05000000000000000000" pitchFamily="2" charset="2"/>
              <a:buChar char="§"/>
            </a:pPr>
            <a:r>
              <a:rPr lang="en-US" altLang="en-US" sz="2000" b="0">
                <a:latin typeface="Arial" panose="020B0604020202020204" pitchFamily="34" charset="0"/>
              </a:rPr>
              <a:t>Is optimized with regard to memory accesses, conditional instructions, subroutine invocations</a:t>
            </a:r>
          </a:p>
          <a:p>
            <a:pPr>
              <a:spcBef>
                <a:spcPct val="20000"/>
              </a:spcBef>
              <a:buFont typeface="Wingdings" panose="05000000000000000000" pitchFamily="2" charset="2"/>
              <a:buChar char="§"/>
            </a:pPr>
            <a:r>
              <a:rPr lang="en-US" altLang="en-US" sz="2000" b="0">
                <a:latin typeface="Arial" panose="020B0604020202020204" pitchFamily="34" charset="0"/>
              </a:rPr>
              <a:t>Lacks lots of information with regard to subroutines, function arguments, return values and local variables</a:t>
            </a:r>
          </a:p>
          <a:p>
            <a:pPr>
              <a:spcBef>
                <a:spcPct val="20000"/>
              </a:spcBef>
              <a:buFont typeface="Wingdings" panose="05000000000000000000" pitchFamily="2" charset="2"/>
              <a:buChar char="§"/>
            </a:pPr>
            <a:r>
              <a:rPr lang="en-US" altLang="en-US" sz="2000" b="0">
                <a:latin typeface="Arial" panose="020B0604020202020204" pitchFamily="34" charset="0"/>
              </a:rPr>
              <a:t>Lacks type information</a:t>
            </a:r>
          </a:p>
          <a:p>
            <a:pPr>
              <a:spcBef>
                <a:spcPct val="20000"/>
              </a:spcBef>
              <a:buFont typeface="Wingdings" panose="05000000000000000000" pitchFamily="2" charset="2"/>
              <a:buChar char="§"/>
            </a:pPr>
            <a:r>
              <a:rPr lang="en-US" altLang="en-US" sz="2000" b="0">
                <a:latin typeface="Arial" panose="020B0604020202020204" pitchFamily="34" charset="0"/>
              </a:rPr>
              <a:t>Lacks information about the original code structure (loops, if/else blocks)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altLang="en-US" sz="2400">
                <a:latin typeface="Arial" panose="020B0604020202020204" pitchFamily="34" charset="0"/>
              </a:rPr>
              <a:t>FA – Win32 x86 code decompiler</a:t>
            </a:r>
          </a:p>
          <a:p>
            <a:pPr eaLnBrk="0" hangingPunct="0"/>
            <a:r>
              <a:rPr lang="en-GB" altLang="en-US">
                <a:latin typeface="Arial" panose="020B0604020202020204" pitchFamily="34" charset="0"/>
              </a:rPr>
              <a:t>Why to decompile code? (2)</a:t>
            </a:r>
          </a:p>
        </p:txBody>
      </p:sp>
      <p:sp>
        <p:nvSpPr>
          <p:cNvPr id="125960" name="Rectangle 8"/>
          <p:cNvSpPr>
            <a:spLocks noChangeArrowheads="1"/>
          </p:cNvSpPr>
          <p:nvPr/>
        </p:nvSpPr>
        <p:spPr bwMode="auto">
          <a:xfrm>
            <a:off x="433388" y="1828800"/>
            <a:ext cx="8253412" cy="281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sz="2400">
                <a:solidFill>
                  <a:schemeClr val="tx1"/>
                </a:solidFill>
                <a:latin typeface="Times New Roman" panose="02020603050405020304" pitchFamily="18" charset="0"/>
              </a:defRPr>
            </a:lvl1pPr>
            <a:lvl2pPr marL="500063"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45000"/>
              </a:spcBef>
              <a:buFont typeface="Wingdings" panose="05000000000000000000" pitchFamily="2" charset="2"/>
              <a:buNone/>
            </a:pPr>
            <a:r>
              <a:rPr lang="en-GB" altLang="en-US" b="0">
                <a:latin typeface="Arial" panose="020B0604020202020204" pitchFamily="34" charset="0"/>
              </a:rPr>
              <a:t>The process of code decompilation allows to obtain some high level code (syntax similar to C) that is much more informative for the security auditor than the original machine code</a:t>
            </a:r>
          </a:p>
          <a:p>
            <a:pPr>
              <a:spcBef>
                <a:spcPct val="45000"/>
              </a:spcBef>
              <a:buFont typeface="Wingdings" panose="05000000000000000000" pitchFamily="2" charset="2"/>
              <a:buNone/>
            </a:pPr>
            <a:r>
              <a:rPr lang="en-GB" altLang="en-US" b="0">
                <a:latin typeface="Arial" panose="020B0604020202020204" pitchFamily="34" charset="0"/>
              </a:rPr>
              <a:t>The FA project was started in January 2003 for the purpose of decompiling RPC interfaces from the Windows operating system binary files. Currently it allows for:</a:t>
            </a:r>
          </a:p>
        </p:txBody>
      </p:sp>
      <p:sp>
        <p:nvSpPr>
          <p:cNvPr id="125964" name="Rectangle 12"/>
          <p:cNvSpPr>
            <a:spLocks noChangeArrowheads="1"/>
          </p:cNvSpPr>
          <p:nvPr/>
        </p:nvSpPr>
        <p:spPr bwMode="auto">
          <a:xfrm>
            <a:off x="457200" y="4724400"/>
            <a:ext cx="73914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8138">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
            </a:pPr>
            <a:r>
              <a:rPr lang="en-GB" altLang="en-US" sz="2000" b="0">
                <a:latin typeface="Arial" panose="020B0604020202020204" pitchFamily="34" charset="0"/>
              </a:rPr>
              <a:t>Dumping RPC interface information from the target binary</a:t>
            </a:r>
          </a:p>
          <a:p>
            <a:pPr>
              <a:spcBef>
                <a:spcPct val="20000"/>
              </a:spcBef>
              <a:buFont typeface="Wingdings" panose="05000000000000000000" pitchFamily="2" charset="2"/>
              <a:buChar char="§"/>
            </a:pPr>
            <a:r>
              <a:rPr lang="en-GB" altLang="en-US" sz="2000" b="0">
                <a:latin typeface="Arial" panose="020B0604020202020204" pitchFamily="34" charset="0"/>
              </a:rPr>
              <a:t>Disassembling selected function from a given RPC interface</a:t>
            </a:r>
          </a:p>
          <a:p>
            <a:pPr>
              <a:spcBef>
                <a:spcPct val="20000"/>
              </a:spcBef>
              <a:buFont typeface="Wingdings" panose="05000000000000000000" pitchFamily="2" charset="2"/>
              <a:buChar char="§"/>
            </a:pPr>
            <a:r>
              <a:rPr lang="en-GB" altLang="en-US" sz="2000" b="0">
                <a:latin typeface="Arial" panose="020B0604020202020204" pitchFamily="34" charset="0"/>
              </a:rPr>
              <a:t>Decompiling selected function from a given RPC interface into C-like language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425450" y="579438"/>
            <a:ext cx="72707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FA – Win32 x86 code decompiler</a:t>
            </a:r>
          </a:p>
          <a:p>
            <a:pPr eaLnBrk="0" hangingPunct="0"/>
            <a:r>
              <a:rPr lang="en-US" altLang="en-US">
                <a:latin typeface="Arial" panose="020B0604020202020204" pitchFamily="34" charset="0"/>
              </a:rPr>
              <a:t>Dumping RPC interface information</a:t>
            </a:r>
          </a:p>
        </p:txBody>
      </p:sp>
      <p:sp>
        <p:nvSpPr>
          <p:cNvPr id="126979" name="Rectangle 3"/>
          <p:cNvSpPr>
            <a:spLocks noChangeArrowheads="1"/>
          </p:cNvSpPr>
          <p:nvPr/>
        </p:nvSpPr>
        <p:spPr bwMode="auto">
          <a:xfrm>
            <a:off x="457200" y="1905000"/>
            <a:ext cx="8188325" cy="182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r>
              <a:rPr lang="pl-PL" altLang="en-US" sz="1000">
                <a:solidFill>
                  <a:srgbClr val="000099"/>
                </a:solidFill>
                <a:latin typeface="Courier New" panose="02070309020205020404" pitchFamily="49" charset="0"/>
              </a:rPr>
              <a:t>z:\projects\FA&gt;fa -p test.exe</a:t>
            </a:r>
          </a:p>
          <a:p>
            <a:r>
              <a:rPr lang="pl-PL" altLang="en-US" sz="1000">
                <a:solidFill>
                  <a:srgbClr val="000099"/>
                </a:solidFill>
                <a:latin typeface="Courier New" panose="02070309020205020404" pitchFamily="49" charset="0"/>
              </a:rPr>
              <a:t>rpc interface decompiler (reverse c) [version 0.9]</a:t>
            </a:r>
          </a:p>
          <a:p>
            <a:r>
              <a:rPr lang="pl-PL" altLang="en-US" sz="1000">
                <a:solidFill>
                  <a:srgbClr val="000099"/>
                </a:solidFill>
                <a:latin typeface="Courier New" panose="02070309020205020404" pitchFamily="49" charset="0"/>
              </a:rPr>
              <a:t>copyright LAST STAGE OF DELIRIUM 2003 poland  //lsd-pl.net/</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image:  test.exe</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.code:  0x66001000-0x66004000 (12288 bytes)</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.data:  0x66004000-0x66006000 (8192 bytes)</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.idata: 0x66004000-0x660040b0</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RPC interfaces:</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    [ 0] 11111111-2222-3333-4444555555555555 ver. 1.0</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      func_0 0x66001018</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ChangeArrowheads="1"/>
          </p:cNvSpPr>
          <p:nvPr/>
        </p:nvSpPr>
        <p:spPr bwMode="auto">
          <a:xfrm>
            <a:off x="457200" y="1905000"/>
            <a:ext cx="5064125" cy="426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l-PL" altLang="en-US" sz="1000">
                <a:solidFill>
                  <a:srgbClr val="000099"/>
                </a:solidFill>
                <a:latin typeface="Courier New" panose="02070309020205020404" pitchFamily="49" charset="0"/>
              </a:rPr>
              <a:t>z:\projects\FA&gt;fa test.exe –d 0 0</a:t>
            </a:r>
          </a:p>
          <a:p>
            <a:pPr>
              <a:spcBef>
                <a:spcPct val="20000"/>
              </a:spcBef>
            </a:pPr>
            <a:r>
              <a:rPr lang="pl-PL" altLang="en-US" sz="1000">
                <a:solidFill>
                  <a:srgbClr val="000099"/>
                </a:solidFill>
                <a:latin typeface="Courier New" panose="02070309020205020404" pitchFamily="49" charset="0"/>
              </a:rPr>
              <a:t>rpc interface decompiler (reverse c) [version 0.9]</a:t>
            </a:r>
          </a:p>
          <a:p>
            <a:pPr>
              <a:spcBef>
                <a:spcPct val="20000"/>
              </a:spcBef>
            </a:pPr>
            <a:r>
              <a:rPr lang="pl-PL" altLang="en-US" sz="1000">
                <a:solidFill>
                  <a:srgbClr val="000099"/>
                </a:solidFill>
                <a:latin typeface="Courier New" panose="02070309020205020404" pitchFamily="49" charset="0"/>
              </a:rPr>
              <a:t>copyright LAST STAGE OF DELIRIUM 2003 poland  //lsd-pl.net/</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image:  test.exe</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disassembling from 0x66001018</a:t>
            </a:r>
          </a:p>
          <a:p>
            <a:pPr>
              <a:spcBef>
                <a:spcPct val="20000"/>
              </a:spcBef>
              <a:buFont typeface="Wingdings" panose="05000000000000000000" pitchFamily="2" charset="2"/>
              <a:buNone/>
            </a:pPr>
            <a:endParaRPr lang="pl-PL" altLang="en-US" sz="1000">
              <a:solidFill>
                <a:srgbClr val="000099"/>
              </a:solidFill>
              <a:latin typeface="Courier New" panose="02070309020205020404" pitchFamily="49" charset="0"/>
            </a:endParaRP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66001000          PUSH    ebp</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66001001          MOV     ebp,esp</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66001003          MOV     eax,dword ptr [ebp+8]</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66001006          PUSH    eax</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66001007          PUSH    0</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66001009          CALL    GetProcessHeap</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6600100f          PUSH    eax</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66001010          CALL    HeapAlloc</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66001016          POP     ebp</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66001017          RET</a:t>
            </a:r>
          </a:p>
          <a:p>
            <a:pPr>
              <a:spcBef>
                <a:spcPct val="20000"/>
              </a:spcBef>
            </a:pPr>
            <a:r>
              <a:rPr lang="pl-PL" altLang="en-US" sz="1000">
                <a:solidFill>
                  <a:srgbClr val="000099"/>
                </a:solidFill>
                <a:latin typeface="Courier New" panose="02070309020205020404" pitchFamily="49" charset="0"/>
              </a:rPr>
              <a:t>entry:</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66001018          PUSH    ebp</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66001019          MOV     ebp,esp</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6600101b          SUB     esp,c</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6600101e          PUSH    20</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66001020          CALL    loc_66001000</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66001025          ADD     esp,4</a:t>
            </a:r>
          </a:p>
        </p:txBody>
      </p:sp>
      <p:sp>
        <p:nvSpPr>
          <p:cNvPr id="128011" name="Rectangle 11"/>
          <p:cNvSpPr>
            <a:spLocks noChangeArrowheads="1"/>
          </p:cNvSpPr>
          <p:nvPr/>
        </p:nvSpPr>
        <p:spPr bwMode="auto">
          <a:xfrm>
            <a:off x="4495800" y="3000375"/>
            <a:ext cx="4572000" cy="26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66001028          MOV     dword ptr [ebp+fffffffc],eax</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6600102b          CMP     dword ptr [ebp+fffffffc],0</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6600102f          JNE     loc_66001038</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66001031          MOV     eax,1</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66001036          JMP     loc_66001048</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66001038          MOV     eax,dword ptr [ebp+14]</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6600103b          PUSH    eax</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6600103c          MOV     ecx,dword ptr [ebp+fffffffc]</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6600103f          PUSH    ecx</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66001040          CALL    lstrcpyA</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66001046          XOR     eax,eax</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66001048          MOV     esp,ebp</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6600104a          POP     ebp</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6600104b          RET</a:t>
            </a:r>
          </a:p>
        </p:txBody>
      </p:sp>
      <p:sp>
        <p:nvSpPr>
          <p:cNvPr id="128002" name="Rectangle 2"/>
          <p:cNvSpPr>
            <a:spLocks noChangeArrowheads="1"/>
          </p:cNvSpPr>
          <p:nvPr/>
        </p:nvSpPr>
        <p:spPr bwMode="auto">
          <a:xfrm>
            <a:off x="425450" y="579438"/>
            <a:ext cx="74993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FA – Win32 x86 code decompiler</a:t>
            </a:r>
          </a:p>
          <a:p>
            <a:pPr eaLnBrk="0" hangingPunct="0"/>
            <a:r>
              <a:rPr lang="en-US" altLang="en-US">
                <a:latin typeface="Arial" panose="020B0604020202020204" pitchFamily="34" charset="0"/>
              </a:rPr>
              <a:t>Disassembling RPC function</a:t>
            </a:r>
          </a:p>
        </p:txBody>
      </p:sp>
      <p:sp>
        <p:nvSpPr>
          <p:cNvPr id="128012" name="Line 12"/>
          <p:cNvSpPr>
            <a:spLocks noChangeShapeType="1"/>
          </p:cNvSpPr>
          <p:nvPr/>
        </p:nvSpPr>
        <p:spPr bwMode="auto">
          <a:xfrm>
            <a:off x="4343400" y="2743200"/>
            <a:ext cx="1746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13" name="Line 13"/>
          <p:cNvSpPr>
            <a:spLocks noChangeShapeType="1"/>
          </p:cNvSpPr>
          <p:nvPr/>
        </p:nvSpPr>
        <p:spPr bwMode="auto">
          <a:xfrm>
            <a:off x="4341813" y="2741613"/>
            <a:ext cx="1587" cy="3665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14" name="Line 14"/>
          <p:cNvSpPr>
            <a:spLocks noChangeShapeType="1"/>
          </p:cNvSpPr>
          <p:nvPr/>
        </p:nvSpPr>
        <p:spPr bwMode="auto">
          <a:xfrm>
            <a:off x="6089650" y="2741613"/>
            <a:ext cx="0" cy="2047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15" name="Line 15"/>
          <p:cNvSpPr>
            <a:spLocks noChangeShapeType="1"/>
          </p:cNvSpPr>
          <p:nvPr/>
        </p:nvSpPr>
        <p:spPr bwMode="auto">
          <a:xfrm flipV="1">
            <a:off x="2105025" y="6407150"/>
            <a:ext cx="224155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019" name="Line 19"/>
          <p:cNvSpPr>
            <a:spLocks noChangeShapeType="1"/>
          </p:cNvSpPr>
          <p:nvPr/>
        </p:nvSpPr>
        <p:spPr bwMode="auto">
          <a:xfrm>
            <a:off x="2101850" y="6200775"/>
            <a:ext cx="0" cy="209550"/>
          </a:xfrm>
          <a:prstGeom prst="line">
            <a:avLst/>
          </a:prstGeom>
          <a:noFill/>
          <a:ln w="9525">
            <a:solidFill>
              <a:schemeClr val="tx1"/>
            </a:solidFill>
            <a:round/>
            <a:headEnd type="diamond"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25450" y="579438"/>
            <a:ext cx="72707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FA – Win32 x86 code decompiler</a:t>
            </a:r>
          </a:p>
          <a:p>
            <a:pPr eaLnBrk="0" hangingPunct="0"/>
            <a:r>
              <a:rPr lang="en-US" altLang="en-US">
                <a:latin typeface="Arial" panose="020B0604020202020204" pitchFamily="34" charset="0"/>
              </a:rPr>
              <a:t>Decompiling RPC function</a:t>
            </a:r>
          </a:p>
        </p:txBody>
      </p:sp>
      <p:sp>
        <p:nvSpPr>
          <p:cNvPr id="129027" name="Rectangle 3"/>
          <p:cNvSpPr>
            <a:spLocks noChangeArrowheads="1"/>
          </p:cNvSpPr>
          <p:nvPr/>
        </p:nvSpPr>
        <p:spPr bwMode="auto">
          <a:xfrm>
            <a:off x="457200" y="1905000"/>
            <a:ext cx="8188325" cy="456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r>
              <a:rPr lang="pl-PL" altLang="en-US" sz="1000">
                <a:solidFill>
                  <a:srgbClr val="000099"/>
                </a:solidFill>
                <a:latin typeface="Courier New" panose="02070309020205020404" pitchFamily="49" charset="0"/>
              </a:rPr>
              <a:t>z:\projects\FA&gt;fa test.exe –w 0 0</a:t>
            </a:r>
          </a:p>
          <a:p>
            <a:r>
              <a:rPr lang="pl-PL" altLang="en-US" sz="1000">
                <a:solidFill>
                  <a:srgbClr val="000099"/>
                </a:solidFill>
                <a:latin typeface="Courier New" panose="02070309020205020404" pitchFamily="49" charset="0"/>
              </a:rPr>
              <a:t>rpc interface decompiler (reverse c) [version 0.9]</a:t>
            </a:r>
          </a:p>
          <a:p>
            <a:r>
              <a:rPr lang="pl-PL" altLang="en-US" sz="1000">
                <a:solidFill>
                  <a:srgbClr val="000099"/>
                </a:solidFill>
                <a:latin typeface="Courier New" panose="02070309020205020404" pitchFamily="49" charset="0"/>
              </a:rPr>
              <a:t>copyright LAST STAGE OF DELIRIUM 2003 poland  //lsd-pl.net/</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image:  test.exe</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loading type info from windows.h</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decompiling from 0x66001018</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LPVOID __cdecl sub_66001000(SIZE_T arg1) {</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               return HeapAlloc(GetProcessHeap(),0,arg1)</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a:t>
            </a:r>
          </a:p>
          <a:p>
            <a:pPr>
              <a:spcBef>
                <a:spcPct val="20000"/>
              </a:spcBef>
              <a:buFont typeface="Wingdings" panose="05000000000000000000" pitchFamily="2" charset="2"/>
              <a:buNone/>
            </a:pPr>
            <a:endParaRPr lang="pl-PL" altLang="en-US" sz="1000">
              <a:solidFill>
                <a:srgbClr val="000099"/>
              </a:solidFill>
              <a:latin typeface="Courier New" panose="02070309020205020404" pitchFamily="49" charset="0"/>
            </a:endParaRP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int __cdecl entry_66001018(unknown arg1,unknown arg2,unknown arg3,LPCSTR arg1) {</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 frame: type=ebp, size=12</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   local vars:</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   LPCSTR loc2 (ebp offset –4, size 4)</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               loc2 = sub_66001000(20)</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               if (loc2&lt;&gt;0) {</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                eax = lstrcpyA(loc2,arg1)</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                eax = 0</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               } else {</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                eax = 1</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               }</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               return eax</a:t>
            </a:r>
          </a:p>
          <a:p>
            <a:pPr>
              <a:spcBef>
                <a:spcPct val="20000"/>
              </a:spcBef>
              <a:buFont typeface="Wingdings" panose="05000000000000000000" pitchFamily="2" charset="2"/>
              <a:buNone/>
            </a:pPr>
            <a:r>
              <a:rPr lang="pl-PL" altLang="en-US" sz="1000">
                <a:solidFill>
                  <a:srgbClr val="000099"/>
                </a:solidFill>
                <a:latin typeface="Courier New" panose="02070309020205020404" pitchFamily="49"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FA – Win32 x86 code decompiler</a:t>
            </a:r>
          </a:p>
          <a:p>
            <a:pPr eaLnBrk="0" hangingPunct="0"/>
            <a:r>
              <a:rPr lang="en-US" altLang="en-US">
                <a:latin typeface="Arial" panose="020B0604020202020204" pitchFamily="34" charset="0"/>
              </a:rPr>
              <a:t>Decompiler operation</a:t>
            </a:r>
          </a:p>
        </p:txBody>
      </p:sp>
      <p:sp>
        <p:nvSpPr>
          <p:cNvPr id="130056" name="Rectangle 8"/>
          <p:cNvSpPr>
            <a:spLocks noChangeArrowheads="1"/>
          </p:cNvSpPr>
          <p:nvPr/>
        </p:nvSpPr>
        <p:spPr bwMode="auto">
          <a:xfrm>
            <a:off x="457200" y="1828800"/>
            <a:ext cx="8329613"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sz="2400">
                <a:solidFill>
                  <a:schemeClr val="tx1"/>
                </a:solidFill>
                <a:latin typeface="Times New Roman" panose="02020603050405020304" pitchFamily="18" charset="0"/>
              </a:defRPr>
            </a:lvl1pPr>
            <a:lvl2pPr marL="500063"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40000"/>
              </a:spcBef>
              <a:buFont typeface="Wingdings" panose="05000000000000000000" pitchFamily="2" charset="2"/>
              <a:buNone/>
            </a:pPr>
            <a:r>
              <a:rPr lang="en-US" altLang="en-US" b="0">
                <a:latin typeface="Arial" panose="020B0604020202020204" pitchFamily="34" charset="0"/>
              </a:rPr>
              <a:t>In general, the process of FA operation is a reverse of the compilation process (</a:t>
            </a:r>
            <a:r>
              <a:rPr lang="pl-PL" altLang="en-US" b="0">
                <a:latin typeface="Arial" panose="020B0604020202020204" pitchFamily="34" charset="0"/>
              </a:rPr>
              <a:t>but </a:t>
            </a:r>
            <a:r>
              <a:rPr lang="en-US" altLang="en-US" b="0">
                <a:latin typeface="Arial" panose="020B0604020202020204" pitchFamily="34" charset="0"/>
              </a:rPr>
              <a:t>to be true it is much simpler)</a:t>
            </a:r>
          </a:p>
          <a:p>
            <a:pPr>
              <a:spcBef>
                <a:spcPct val="40000"/>
              </a:spcBef>
              <a:buFont typeface="Wingdings" panose="05000000000000000000" pitchFamily="2" charset="2"/>
              <a:buNone/>
            </a:pPr>
            <a:r>
              <a:rPr lang="en-US" altLang="en-US" b="0">
                <a:latin typeface="Arial" panose="020B0604020202020204" pitchFamily="34" charset="0"/>
              </a:rPr>
              <a:t>FA works in several passes:</a:t>
            </a:r>
          </a:p>
        </p:txBody>
      </p:sp>
      <p:sp>
        <p:nvSpPr>
          <p:cNvPr id="130061" name="Rectangle 13"/>
          <p:cNvSpPr>
            <a:spLocks noChangeArrowheads="1"/>
          </p:cNvSpPr>
          <p:nvPr/>
        </p:nvSpPr>
        <p:spPr bwMode="auto">
          <a:xfrm>
            <a:off x="457200" y="3200400"/>
            <a:ext cx="8177213" cy="283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3375">
              <a:defRPr sz="2400">
                <a:solidFill>
                  <a:schemeClr val="tx1"/>
                </a:solidFill>
                <a:latin typeface="Times New Roman" panose="02020603050405020304" pitchFamily="18" charset="0"/>
              </a:defRPr>
            </a:lvl1pPr>
            <a:lvl2pPr marL="896938"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
            </a:pPr>
            <a:r>
              <a:rPr lang="en-US" altLang="en-US" sz="2200" b="0">
                <a:latin typeface="Arial" panose="020B0604020202020204" pitchFamily="34" charset="0"/>
              </a:rPr>
              <a:t>Code disassembly, subroutines and call</a:t>
            </a:r>
            <a:r>
              <a:rPr lang="pl-PL" altLang="en-US" sz="2200" b="0">
                <a:latin typeface="Arial" panose="020B0604020202020204" pitchFamily="34" charset="0"/>
              </a:rPr>
              <a:t> </a:t>
            </a:r>
            <a:r>
              <a:rPr lang="en-US" altLang="en-US" sz="2200" b="0">
                <a:latin typeface="Arial" panose="020B0604020202020204" pitchFamily="34" charset="0"/>
              </a:rPr>
              <a:t>tree enumeration</a:t>
            </a:r>
          </a:p>
          <a:p>
            <a:pPr>
              <a:spcBef>
                <a:spcPct val="20000"/>
              </a:spcBef>
              <a:buFont typeface="Wingdings" panose="05000000000000000000" pitchFamily="2" charset="2"/>
              <a:buChar char="§"/>
            </a:pPr>
            <a:r>
              <a:rPr lang="en-US" altLang="en-US" sz="2200" b="0">
                <a:latin typeface="Arial" panose="020B0604020202020204" pitchFamily="34" charset="0"/>
              </a:rPr>
              <a:t>Compiler idioms and inline calls detection</a:t>
            </a:r>
          </a:p>
          <a:p>
            <a:pPr>
              <a:spcBef>
                <a:spcPct val="20000"/>
              </a:spcBef>
              <a:buFont typeface="Wingdings" panose="05000000000000000000" pitchFamily="2" charset="2"/>
              <a:buChar char="§"/>
            </a:pPr>
            <a:r>
              <a:rPr lang="en-US" altLang="en-US" sz="2200" b="0">
                <a:latin typeface="Arial" panose="020B0604020202020204" pitchFamily="34" charset="0"/>
              </a:rPr>
              <a:t>Conversion to high level language, push/pop removal</a:t>
            </a:r>
          </a:p>
          <a:p>
            <a:pPr>
              <a:spcBef>
                <a:spcPct val="20000"/>
              </a:spcBef>
              <a:buFont typeface="Wingdings" panose="05000000000000000000" pitchFamily="2" charset="2"/>
              <a:buChar char="§"/>
            </a:pPr>
            <a:r>
              <a:rPr lang="en-US" altLang="en-US" sz="2200" b="0">
                <a:latin typeface="Arial" panose="020B0604020202020204" pitchFamily="34" charset="0"/>
              </a:rPr>
              <a:t>Subroutine arguments and local vars enumeration</a:t>
            </a:r>
          </a:p>
          <a:p>
            <a:pPr>
              <a:spcBef>
                <a:spcPct val="20000"/>
              </a:spcBef>
              <a:buFont typeface="Wingdings" panose="05000000000000000000" pitchFamily="2" charset="2"/>
              <a:buChar char="§"/>
            </a:pPr>
            <a:r>
              <a:rPr lang="en-US" altLang="en-US" sz="2200" b="0">
                <a:latin typeface="Arial" panose="020B0604020202020204" pitchFamily="34" charset="0"/>
              </a:rPr>
              <a:t>Operands merging, dead operands removal</a:t>
            </a:r>
          </a:p>
          <a:p>
            <a:pPr>
              <a:spcBef>
                <a:spcPct val="20000"/>
              </a:spcBef>
              <a:buFont typeface="Wingdings" panose="05000000000000000000" pitchFamily="2" charset="2"/>
              <a:buChar char="§"/>
            </a:pPr>
            <a:r>
              <a:rPr lang="en-US" altLang="en-US" sz="2200" b="0">
                <a:latin typeface="Arial" panose="020B0604020202020204" pitchFamily="34" charset="0"/>
              </a:rPr>
              <a:t>Code structuring – finding loops and if/else constructs in code</a:t>
            </a:r>
          </a:p>
          <a:p>
            <a:pPr>
              <a:spcBef>
                <a:spcPct val="20000"/>
              </a:spcBef>
              <a:buFont typeface="Wingdings" panose="05000000000000000000" pitchFamily="2" charset="2"/>
              <a:buChar char="§"/>
            </a:pPr>
            <a:r>
              <a:rPr lang="en-US" altLang="en-US" sz="2200" b="0">
                <a:latin typeface="Arial" panose="020B0604020202020204" pitchFamily="34" charset="0"/>
              </a:rPr>
              <a:t>Type propagation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FA – Win32 x86 code decompiler</a:t>
            </a:r>
          </a:p>
          <a:p>
            <a:pPr eaLnBrk="0" hangingPunct="0"/>
            <a:r>
              <a:rPr lang="en-US" altLang="en-US">
                <a:latin typeface="Arial" panose="020B0604020202020204" pitchFamily="34" charset="0"/>
              </a:rPr>
              <a:t>Decompiler features</a:t>
            </a:r>
          </a:p>
        </p:txBody>
      </p:sp>
      <p:sp>
        <p:nvSpPr>
          <p:cNvPr id="131080" name="Rectangle 8"/>
          <p:cNvSpPr>
            <a:spLocks noChangeArrowheads="1"/>
          </p:cNvSpPr>
          <p:nvPr/>
        </p:nvSpPr>
        <p:spPr bwMode="auto">
          <a:xfrm>
            <a:off x="457200" y="2273300"/>
            <a:ext cx="8177213" cy="405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3375">
              <a:defRPr sz="2400">
                <a:solidFill>
                  <a:schemeClr val="tx1"/>
                </a:solidFill>
                <a:latin typeface="Times New Roman" panose="02020603050405020304" pitchFamily="18" charset="0"/>
              </a:defRPr>
            </a:lvl1pPr>
            <a:lvl2pPr marL="896938"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
            </a:pPr>
            <a:r>
              <a:rPr lang="en-US" altLang="en-US" sz="2000" b="0">
                <a:latin typeface="Arial" panose="020B0604020202020204" pitchFamily="34" charset="0"/>
              </a:rPr>
              <a:t>Convert machine level code into a set of 10 high level codes (ASSIGN, TRY/EXCEPT, CALL, GOTO, RET, IF, SWITCH, QMARK, WHILE, FOR)</a:t>
            </a:r>
          </a:p>
          <a:p>
            <a:pPr>
              <a:spcBef>
                <a:spcPct val="20000"/>
              </a:spcBef>
              <a:buFont typeface="Wingdings" panose="05000000000000000000" pitchFamily="2" charset="2"/>
              <a:buChar char="§"/>
            </a:pPr>
            <a:r>
              <a:rPr lang="en-US" altLang="en-US" sz="2000" b="0">
                <a:latin typeface="Arial" panose="020B0604020202020204" pitchFamily="34" charset="0"/>
              </a:rPr>
              <a:t>Structure code (find loops and if/else constructs, regardless of their nesting)</a:t>
            </a:r>
          </a:p>
          <a:p>
            <a:pPr>
              <a:spcBef>
                <a:spcPct val="20000"/>
              </a:spcBef>
              <a:buFont typeface="Wingdings" panose="05000000000000000000" pitchFamily="2" charset="2"/>
              <a:buChar char="§"/>
            </a:pPr>
            <a:r>
              <a:rPr lang="en-US" altLang="en-US" sz="2000" b="0">
                <a:latin typeface="Arial" panose="020B0604020202020204" pitchFamily="34" charset="0"/>
              </a:rPr>
              <a:t>Locate inline calls and compiler idioms in the machine code (C operator ?, inline memset, memcpy, strlen, strchr, etc.)</a:t>
            </a:r>
          </a:p>
          <a:p>
            <a:pPr>
              <a:spcBef>
                <a:spcPct val="20000"/>
              </a:spcBef>
              <a:buFont typeface="Wingdings" panose="05000000000000000000" pitchFamily="2" charset="2"/>
              <a:buChar char="§"/>
            </a:pPr>
            <a:r>
              <a:rPr lang="en-US" altLang="en-US" sz="2000" b="0">
                <a:latin typeface="Arial" panose="020B0604020202020204" pitchFamily="34" charset="0"/>
              </a:rPr>
              <a:t>Find out information about function arguments, local variables and in most cases about their types</a:t>
            </a:r>
          </a:p>
          <a:p>
            <a:pPr>
              <a:spcBef>
                <a:spcPct val="20000"/>
              </a:spcBef>
              <a:buFont typeface="Wingdings" panose="05000000000000000000" pitchFamily="2" charset="2"/>
              <a:buChar char="§"/>
            </a:pPr>
            <a:r>
              <a:rPr lang="en-US" altLang="en-US" sz="2000" b="0">
                <a:latin typeface="Arial" panose="020B0604020202020204" pitchFamily="34" charset="0"/>
              </a:rPr>
              <a:t>Work against optimized code (shared instructions, very tricky)</a:t>
            </a:r>
          </a:p>
          <a:p>
            <a:pPr>
              <a:spcBef>
                <a:spcPct val="20000"/>
              </a:spcBef>
              <a:buFont typeface="Wingdings" panose="05000000000000000000" pitchFamily="2" charset="2"/>
              <a:buChar char="§"/>
            </a:pPr>
            <a:r>
              <a:rPr lang="en-US" altLang="en-US" sz="2000" b="0">
                <a:latin typeface="Arial" panose="020B0604020202020204" pitchFamily="34" charset="0"/>
              </a:rPr>
              <a:t>Remove redundant information from code (removing unused instructions, merging operands expressions)</a:t>
            </a:r>
            <a:endParaRPr lang="en-US" altLang="en-US" sz="2200" b="0">
              <a:latin typeface="Arial" panose="020B0604020202020204" pitchFamily="34" charset="0"/>
            </a:endParaRPr>
          </a:p>
        </p:txBody>
      </p:sp>
      <p:sp>
        <p:nvSpPr>
          <p:cNvPr id="131082" name="Rectangle 10"/>
          <p:cNvSpPr>
            <a:spLocks noChangeArrowheads="1"/>
          </p:cNvSpPr>
          <p:nvPr/>
        </p:nvSpPr>
        <p:spPr bwMode="auto">
          <a:xfrm>
            <a:off x="457200" y="1828800"/>
            <a:ext cx="817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sz="2400">
                <a:solidFill>
                  <a:schemeClr val="tx1"/>
                </a:solidFill>
                <a:latin typeface="Times New Roman" panose="02020603050405020304" pitchFamily="18" charset="0"/>
              </a:defRPr>
            </a:lvl1pPr>
            <a:lvl2pPr marL="500063"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b="0">
                <a:latin typeface="Arial" panose="020B0604020202020204" pitchFamily="34" charset="0"/>
              </a:rPr>
              <a:t>Current version of FA is able to:</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2400">
                <a:latin typeface="Arial" panose="020B0604020202020204" pitchFamily="34" charset="0"/>
              </a:rPr>
              <a:t>FA – Win32 x86 code decompiler</a:t>
            </a:r>
            <a:endParaRPr lang="en-US" altLang="en-US" sz="2400">
              <a:latin typeface="Arial" panose="020B0604020202020204" pitchFamily="34" charset="0"/>
            </a:endParaRPr>
          </a:p>
          <a:p>
            <a:pPr eaLnBrk="0" hangingPunct="0"/>
            <a:r>
              <a:rPr lang="en-US" altLang="en-US">
                <a:latin typeface="Arial" panose="020B0604020202020204" pitchFamily="34" charset="0"/>
              </a:rPr>
              <a:t>D</a:t>
            </a:r>
            <a:r>
              <a:rPr lang="pl-PL" altLang="en-US">
                <a:latin typeface="Arial" panose="020B0604020202020204" pitchFamily="34" charset="0"/>
              </a:rPr>
              <a:t>ecompiler features (2)</a:t>
            </a:r>
            <a:endParaRPr lang="en-US" altLang="en-US">
              <a:latin typeface="Arial" panose="020B0604020202020204" pitchFamily="34" charset="0"/>
            </a:endParaRPr>
          </a:p>
        </p:txBody>
      </p:sp>
      <p:sp>
        <p:nvSpPr>
          <p:cNvPr id="132104" name="Rectangle 8"/>
          <p:cNvSpPr>
            <a:spLocks noChangeArrowheads="1"/>
          </p:cNvSpPr>
          <p:nvPr/>
        </p:nvSpPr>
        <p:spPr bwMode="auto">
          <a:xfrm>
            <a:off x="457200" y="1828800"/>
            <a:ext cx="746760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sz="2400">
                <a:solidFill>
                  <a:schemeClr val="tx1"/>
                </a:solidFill>
                <a:latin typeface="Times New Roman" panose="02020603050405020304" pitchFamily="18" charset="0"/>
              </a:defRPr>
            </a:lvl1pPr>
            <a:lvl2pPr marL="952500"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45000"/>
              </a:spcBef>
            </a:pPr>
            <a:r>
              <a:rPr lang="en-US" altLang="en-US" b="0">
                <a:latin typeface="Arial" panose="020B0604020202020204" pitchFamily="34" charset="0"/>
              </a:rPr>
              <a:t>On average FA is able to reduce the size of code to analyze after decompilation about 60% (counted in the number of instructions)</a:t>
            </a:r>
          </a:p>
          <a:p>
            <a:pPr>
              <a:spcBef>
                <a:spcPct val="45000"/>
              </a:spcBef>
            </a:pPr>
            <a:r>
              <a:rPr lang="en-US" altLang="en-US" b="0">
                <a:latin typeface="Arial" panose="020B0604020202020204" pitchFamily="34" charset="0"/>
              </a:rPr>
              <a:t>It usually allows to find out what a given function actually does</a:t>
            </a:r>
          </a:p>
          <a:p>
            <a:pPr>
              <a:spcBef>
                <a:spcPct val="45000"/>
              </a:spcBef>
            </a:pPr>
            <a:r>
              <a:rPr lang="en-US" altLang="en-US" b="0">
                <a:latin typeface="Arial" panose="020B0604020202020204" pitchFamily="34" charset="0"/>
              </a:rPr>
              <a:t>FA can use PDB/DBG info (if available) to produce much more readable code</a:t>
            </a:r>
          </a:p>
          <a:p>
            <a:pPr>
              <a:spcBef>
                <a:spcPct val="45000"/>
              </a:spcBef>
            </a:pPr>
            <a:r>
              <a:rPr lang="en-US" altLang="en-US" b="0">
                <a:latin typeface="Arial" panose="020B0604020202020204" pitchFamily="34" charset="0"/>
              </a:rPr>
              <a:t>It proved very well as it was used for locating MS03-026 and MS03-043 vulnerabilities and some other flaws that had been fixed in the meantime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5" name="Rectangle 9"/>
          <p:cNvSpPr>
            <a:spLocks noChangeArrowheads="1"/>
          </p:cNvSpPr>
          <p:nvPr/>
        </p:nvSpPr>
        <p:spPr bwMode="auto">
          <a:xfrm>
            <a:off x="433388" y="1828800"/>
            <a:ext cx="7262812" cy="409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sz="2400">
                <a:solidFill>
                  <a:schemeClr val="tx1"/>
                </a:solidFill>
                <a:latin typeface="Times New Roman" panose="02020603050405020304" pitchFamily="18" charset="0"/>
              </a:defRPr>
            </a:lvl1pPr>
            <a:lvl2pPr marL="952500"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35000"/>
              </a:spcBef>
              <a:buFont typeface="Wingdings" panose="05000000000000000000" pitchFamily="2" charset="2"/>
              <a:buNone/>
            </a:pPr>
            <a:r>
              <a:rPr lang="en-US" altLang="en-US" b="0">
                <a:latin typeface="Arial" panose="020B0604020202020204" pitchFamily="34" charset="0"/>
              </a:rPr>
              <a:t>Remote Procedure Call (RPC) is an inter-process communication mechanism that allows client and server software to communicate over the network</a:t>
            </a:r>
          </a:p>
          <a:p>
            <a:pPr>
              <a:spcBef>
                <a:spcPct val="35000"/>
              </a:spcBef>
              <a:buFont typeface="Wingdings" panose="05000000000000000000" pitchFamily="2" charset="2"/>
              <a:buNone/>
            </a:pPr>
            <a:r>
              <a:rPr lang="en-US" altLang="en-US" b="0">
                <a:latin typeface="Arial" panose="020B0604020202020204" pitchFamily="34" charset="0"/>
              </a:rPr>
              <a:t>There are two main standards of RPC mechanism:</a:t>
            </a:r>
          </a:p>
          <a:p>
            <a:pPr>
              <a:spcBef>
                <a:spcPct val="35000"/>
              </a:spcBef>
              <a:buFont typeface="Wingdings" panose="05000000000000000000" pitchFamily="2" charset="2"/>
              <a:buNone/>
            </a:pPr>
            <a:endParaRPr lang="en-US" altLang="en-US" b="0">
              <a:latin typeface="Arial" panose="020B0604020202020204" pitchFamily="34" charset="0"/>
            </a:endParaRPr>
          </a:p>
          <a:p>
            <a:pPr>
              <a:spcBef>
                <a:spcPct val="35000"/>
              </a:spcBef>
              <a:buFont typeface="Wingdings" panose="05000000000000000000" pitchFamily="2" charset="2"/>
              <a:buNone/>
            </a:pPr>
            <a:endParaRPr lang="en-US" altLang="en-US" b="0">
              <a:latin typeface="Arial" panose="020B0604020202020204" pitchFamily="34" charset="0"/>
            </a:endParaRPr>
          </a:p>
          <a:p>
            <a:pPr>
              <a:spcBef>
                <a:spcPct val="35000"/>
              </a:spcBef>
              <a:buFont typeface="Wingdings" panose="05000000000000000000" pitchFamily="2" charset="2"/>
              <a:buNone/>
            </a:pPr>
            <a:endParaRPr lang="en-US" altLang="en-US" sz="1000" b="0">
              <a:latin typeface="Arial" panose="020B0604020202020204" pitchFamily="34" charset="0"/>
            </a:endParaRPr>
          </a:p>
          <a:p>
            <a:pPr>
              <a:spcBef>
                <a:spcPct val="35000"/>
              </a:spcBef>
              <a:buFont typeface="Wingdings" panose="05000000000000000000" pitchFamily="2" charset="2"/>
              <a:buNone/>
            </a:pPr>
            <a:r>
              <a:rPr lang="en-US" altLang="en-US" b="0">
                <a:latin typeface="Arial" panose="020B0604020202020204" pitchFamily="34" charset="0"/>
              </a:rPr>
              <a:t>Microsoft RPC is compatible with the Open Group's Distributed Computing Environment specification for remote procedure calls</a:t>
            </a:r>
          </a:p>
        </p:txBody>
      </p:sp>
      <p:sp>
        <p:nvSpPr>
          <p:cNvPr id="106506" name="Rectangle 10"/>
          <p:cNvSpPr>
            <a:spLocks noChangeArrowheads="1"/>
          </p:cNvSpPr>
          <p:nvPr/>
        </p:nvSpPr>
        <p:spPr bwMode="auto">
          <a:xfrm>
            <a:off x="457200" y="3565525"/>
            <a:ext cx="78835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3375">
              <a:defRPr sz="2400">
                <a:solidFill>
                  <a:schemeClr val="tx1"/>
                </a:solidFill>
                <a:latin typeface="Times New Roman" panose="02020603050405020304" pitchFamily="18" charset="0"/>
              </a:defRPr>
            </a:lvl1pPr>
            <a:lvl2pPr marL="952500"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
            </a:pPr>
            <a:r>
              <a:rPr lang="en-US" altLang="en-US" sz="2000" b="0">
                <a:latin typeface="Arial" panose="020B0604020202020204" pitchFamily="34" charset="0"/>
              </a:rPr>
              <a:t>DCE (Distributed Computing Environment) RPC</a:t>
            </a:r>
          </a:p>
          <a:p>
            <a:pPr>
              <a:spcBef>
                <a:spcPct val="20000"/>
              </a:spcBef>
              <a:buFont typeface="Wingdings" panose="05000000000000000000" pitchFamily="2" charset="2"/>
              <a:buChar char="§"/>
            </a:pPr>
            <a:r>
              <a:rPr lang="en-US" altLang="en-US" sz="2000" b="0">
                <a:latin typeface="Arial" panose="020B0604020202020204" pitchFamily="34" charset="0"/>
              </a:rPr>
              <a:t>ONC (Open Network Computing) RPC</a:t>
            </a:r>
          </a:p>
        </p:txBody>
      </p:sp>
      <p:sp>
        <p:nvSpPr>
          <p:cNvPr id="106509" name="Rectangle 13"/>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Introduction to Microsoft RPC</a:t>
            </a:r>
          </a:p>
          <a:p>
            <a:pPr eaLnBrk="0" hangingPunct="0"/>
            <a:r>
              <a:rPr lang="en-US" altLang="en-US">
                <a:latin typeface="Arial" panose="020B0604020202020204" pitchFamily="34" charset="0"/>
              </a:rPr>
              <a:t>What is it?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700088" y="3429000"/>
            <a:ext cx="7924800"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4000">
                <a:latin typeface="Arial" panose="020B0604020202020204" pitchFamily="34" charset="0"/>
              </a:rPr>
              <a:t>Exploitation techniques for RPC vulnerabilities</a:t>
            </a:r>
            <a:endParaRPr lang="en-US" altLang="en-US" sz="6000">
              <a:solidFill>
                <a:schemeClr val="tx2"/>
              </a:solidFill>
              <a:latin typeface="Arial" panose="020B0604020202020204" pitchFamily="34" charset="0"/>
            </a:endParaRPr>
          </a:p>
        </p:txBody>
      </p:sp>
      <p:sp>
        <p:nvSpPr>
          <p:cNvPr id="70660" name="Rectangle 4"/>
          <p:cNvSpPr>
            <a:spLocks noChangeArrowheads="1"/>
          </p:cNvSpPr>
          <p:nvPr/>
        </p:nvSpPr>
        <p:spPr bwMode="auto">
          <a:xfrm>
            <a:off x="687388" y="2709863"/>
            <a:ext cx="160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chemeClr val="tx2"/>
                </a:solidFill>
                <a:latin typeface="Arial" panose="020B0604020202020204" pitchFamily="34" charset="0"/>
              </a:rPr>
              <a:t>Part 3:</a:t>
            </a:r>
          </a:p>
        </p:txBody>
      </p:sp>
      <p:sp>
        <p:nvSpPr>
          <p:cNvPr id="70662" name="Rectangle 6"/>
          <p:cNvSpPr>
            <a:spLocks noChangeArrowheads="1"/>
          </p:cNvSpPr>
          <p:nvPr/>
        </p:nvSpPr>
        <p:spPr bwMode="auto">
          <a:xfrm>
            <a:off x="4191000" y="5059363"/>
            <a:ext cx="43434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45000"/>
              </a:spcBef>
              <a:buFont typeface="Wingdings" panose="05000000000000000000" pitchFamily="2" charset="2"/>
              <a:buNone/>
            </a:pPr>
            <a:r>
              <a:rPr lang="en-US" altLang="en-US" sz="1800" b="0">
                <a:latin typeface="Arial" panose="020B0604020202020204" pitchFamily="34" charset="0"/>
              </a:rPr>
              <a:t>If I had only known, I would have been a locksmith</a:t>
            </a:r>
            <a:r>
              <a:rPr lang="en-US" altLang="en-US" sz="1400" b="0">
                <a:latin typeface="Arial" panose="020B0604020202020204" pitchFamily="34" charset="0"/>
              </a:rPr>
              <a:t>.</a:t>
            </a:r>
          </a:p>
          <a:p>
            <a:pPr algn="r">
              <a:spcBef>
                <a:spcPct val="45000"/>
              </a:spcBef>
              <a:buFont typeface="Wingdings" panose="05000000000000000000" pitchFamily="2" charset="2"/>
              <a:buNone/>
            </a:pPr>
            <a:r>
              <a:rPr lang="en-US" altLang="en-US" sz="1400" b="0">
                <a:latin typeface="Arial" panose="020B0604020202020204" pitchFamily="34" charset="0"/>
              </a:rPr>
              <a:t>-- Albert Einstein</a:t>
            </a:r>
          </a:p>
          <a:p>
            <a:pPr>
              <a:spcBef>
                <a:spcPct val="45000"/>
              </a:spcBef>
              <a:buFont typeface="Wingdings" panose="05000000000000000000" pitchFamily="2" charset="2"/>
              <a:buNone/>
            </a:pPr>
            <a:endParaRPr lang="en-US" altLang="en-US" sz="2000" b="0">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RPC vulnerabilities</a:t>
            </a:r>
          </a:p>
          <a:p>
            <a:pPr eaLnBrk="0" hangingPunct="0"/>
            <a:r>
              <a:rPr lang="pl-PL" altLang="en-US">
                <a:latin typeface="Arial" panose="020B0604020202020204" pitchFamily="34" charset="0"/>
              </a:rPr>
              <a:t>Exploitation details</a:t>
            </a:r>
            <a:endParaRPr lang="en-US" altLang="en-US">
              <a:latin typeface="Arial" panose="020B0604020202020204" pitchFamily="34" charset="0"/>
            </a:endParaRPr>
          </a:p>
        </p:txBody>
      </p:sp>
      <p:sp>
        <p:nvSpPr>
          <p:cNvPr id="45059" name="Rectangle 3"/>
          <p:cNvSpPr>
            <a:spLocks noChangeArrowheads="1"/>
          </p:cNvSpPr>
          <p:nvPr/>
        </p:nvSpPr>
        <p:spPr bwMode="auto">
          <a:xfrm>
            <a:off x="457200" y="1828800"/>
            <a:ext cx="8188325"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8138">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a:latin typeface="Arial" panose="020B0604020202020204" pitchFamily="34" charset="0"/>
              </a:rPr>
              <a:t>Phases:</a:t>
            </a:r>
          </a:p>
          <a:p>
            <a:pPr>
              <a:spcBef>
                <a:spcPct val="20000"/>
              </a:spcBef>
              <a:buFont typeface="Wingdings" panose="05000000000000000000" pitchFamily="2" charset="2"/>
              <a:buChar char="§"/>
            </a:pPr>
            <a:r>
              <a:rPr lang="en-US" altLang="en-US" sz="2000" b="0">
                <a:latin typeface="Arial" panose="020B0604020202020204" pitchFamily="34" charset="0"/>
              </a:rPr>
              <a:t>Invoking remote RPC function (TCP and UDP)</a:t>
            </a:r>
          </a:p>
          <a:p>
            <a:pPr>
              <a:spcBef>
                <a:spcPct val="20000"/>
              </a:spcBef>
              <a:buFont typeface="Wingdings" panose="05000000000000000000" pitchFamily="2" charset="2"/>
              <a:buChar char="§"/>
            </a:pPr>
            <a:r>
              <a:rPr lang="en-US" altLang="en-US" sz="2000" b="0">
                <a:latin typeface="Arial" panose="020B0604020202020204" pitchFamily="34" charset="0"/>
              </a:rPr>
              <a:t>Jumping to specified memory location</a:t>
            </a:r>
          </a:p>
          <a:p>
            <a:pPr>
              <a:spcBef>
                <a:spcPct val="20000"/>
              </a:spcBef>
              <a:buFont typeface="Wingdings" panose="05000000000000000000" pitchFamily="2" charset="2"/>
              <a:buChar char="§"/>
            </a:pPr>
            <a:r>
              <a:rPr lang="en-US" altLang="en-US" sz="2000" b="0">
                <a:latin typeface="Arial" panose="020B0604020202020204" pitchFamily="34" charset="0"/>
              </a:rPr>
              <a:t>Finding user data in process memory</a:t>
            </a:r>
          </a:p>
          <a:p>
            <a:pPr>
              <a:spcBef>
                <a:spcPct val="20000"/>
              </a:spcBef>
              <a:buFont typeface="Wingdings" panose="05000000000000000000" pitchFamily="2" charset="2"/>
              <a:buChar char="§"/>
            </a:pPr>
            <a:r>
              <a:rPr lang="en-US" altLang="en-US" sz="2000" b="0">
                <a:latin typeface="Arial" panose="020B0604020202020204" pitchFamily="34" charset="0"/>
              </a:rPr>
              <a:t>Executing user supplied code</a:t>
            </a:r>
          </a:p>
          <a:p>
            <a:pPr>
              <a:spcBef>
                <a:spcPct val="20000"/>
              </a:spcBef>
              <a:buFont typeface="Wingdings" panose="05000000000000000000" pitchFamily="2" charset="2"/>
              <a:buChar char="§"/>
            </a:pPr>
            <a:r>
              <a:rPr lang="en-US" altLang="en-US" sz="2000" b="0">
                <a:latin typeface="Arial" panose="020B0604020202020204" pitchFamily="34" charset="0"/>
              </a:rPr>
              <a:t>Avoiding process crash (and Windows reboot)</a:t>
            </a:r>
            <a:endParaRPr lang="en-US" altLang="en-US" b="0">
              <a:latin typeface="Arial" panose="020B0604020202020204" pitchFamily="34" charset="0"/>
            </a:endParaRPr>
          </a:p>
          <a:p>
            <a:pPr>
              <a:spcBef>
                <a:spcPct val="20000"/>
              </a:spcBef>
              <a:buFont typeface="Wingdings" panose="05000000000000000000" pitchFamily="2" charset="2"/>
              <a:buNone/>
            </a:pPr>
            <a:endParaRPr lang="en-US" altLang="en-US" sz="2000" b="0">
              <a:latin typeface="Arial" panose="020B0604020202020204" pitchFamily="34" charset="0"/>
            </a:endParaRPr>
          </a:p>
          <a:p>
            <a:pPr>
              <a:spcBef>
                <a:spcPct val="20000"/>
              </a:spcBef>
              <a:buFont typeface="Wingdings" panose="05000000000000000000" pitchFamily="2" charset="2"/>
              <a:buNone/>
            </a:pPr>
            <a:r>
              <a:rPr lang="en-US" altLang="en-US">
                <a:latin typeface="Arial" panose="020B0604020202020204" pitchFamily="34" charset="0"/>
              </a:rPr>
              <a:t>Special:</a:t>
            </a:r>
          </a:p>
          <a:p>
            <a:pPr>
              <a:spcBef>
                <a:spcPct val="20000"/>
              </a:spcBef>
              <a:buFont typeface="Wingdings" panose="05000000000000000000" pitchFamily="2" charset="2"/>
              <a:buChar char="§"/>
            </a:pPr>
            <a:r>
              <a:rPr lang="en-US" altLang="en-US" sz="2000" b="0">
                <a:latin typeface="Arial" panose="020B0604020202020204" pitchFamily="34" charset="0"/>
              </a:rPr>
              <a:t>Bypassing Windows 2003 stack overflow detection</a:t>
            </a:r>
            <a:endParaRPr lang="en-US" altLang="en-US" b="0">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RPC DCOM RemoteActivation service</a:t>
            </a:r>
          </a:p>
          <a:p>
            <a:pPr eaLnBrk="0" hangingPunct="0"/>
            <a:r>
              <a:rPr lang="en-US" altLang="en-US">
                <a:latin typeface="Arial" panose="020B0604020202020204" pitchFamily="34" charset="0"/>
              </a:rPr>
              <a:t>MS03-026</a:t>
            </a:r>
          </a:p>
        </p:txBody>
      </p:sp>
      <p:sp>
        <p:nvSpPr>
          <p:cNvPr id="86023" name="Rectangle 7"/>
          <p:cNvSpPr>
            <a:spLocks noChangeArrowheads="1"/>
          </p:cNvSpPr>
          <p:nvPr/>
        </p:nvSpPr>
        <p:spPr bwMode="auto">
          <a:xfrm>
            <a:off x="457200" y="1828800"/>
            <a:ext cx="7696200" cy="357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8138">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
            </a:pPr>
            <a:r>
              <a:rPr lang="en-US" altLang="en-US" sz="2200" b="0">
                <a:latin typeface="Arial" panose="020B0604020202020204" pitchFamily="34" charset="0"/>
              </a:rPr>
              <a:t>The vulnerability exists in the RemoteActivation function exported by the 4d9f4ab8-7d1c-11cf-861e0020af6e7c57 RPC interface</a:t>
            </a:r>
          </a:p>
          <a:p>
            <a:pPr>
              <a:spcBef>
                <a:spcPct val="20000"/>
              </a:spcBef>
              <a:buFont typeface="Wingdings" panose="05000000000000000000" pitchFamily="2" charset="2"/>
              <a:buChar char="§"/>
            </a:pPr>
            <a:r>
              <a:rPr lang="en-US" altLang="en-US" sz="2200" b="0">
                <a:latin typeface="Arial" panose="020B0604020202020204" pitchFamily="34" charset="0"/>
              </a:rPr>
              <a:t>Server implementing this interface is located in rpcss.dll image. It is loaded into the address space of the svchost process which is started by default on any Win2000/XP/2003 system</a:t>
            </a:r>
          </a:p>
          <a:p>
            <a:pPr>
              <a:spcBef>
                <a:spcPct val="20000"/>
              </a:spcBef>
              <a:buFont typeface="Wingdings" panose="05000000000000000000" pitchFamily="2" charset="2"/>
              <a:buChar char="§"/>
            </a:pPr>
            <a:r>
              <a:rPr lang="en-US" altLang="en-US" sz="2200" b="0">
                <a:latin typeface="Arial" panose="020B0604020202020204" pitchFamily="34" charset="0"/>
              </a:rPr>
              <a:t>Successful exploitation of the vulnerability results in a remote code execution with the highest (SYSTEM) privileges in the target Windows operating system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425450" y="579438"/>
            <a:ext cx="72707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Invoking remote RPC function (TCP)</a:t>
            </a:r>
          </a:p>
          <a:p>
            <a:pPr eaLnBrk="0" hangingPunct="0"/>
            <a:r>
              <a:rPr lang="en-US" altLang="en-US">
                <a:latin typeface="Arial" panose="020B0604020202020204" pitchFamily="34" charset="0"/>
              </a:rPr>
              <a:t>RemoteActivation()</a:t>
            </a:r>
          </a:p>
        </p:txBody>
      </p:sp>
      <p:sp>
        <p:nvSpPr>
          <p:cNvPr id="72707" name="Rectangle 3"/>
          <p:cNvSpPr>
            <a:spLocks noChangeArrowheads="1"/>
          </p:cNvSpPr>
          <p:nvPr/>
        </p:nvSpPr>
        <p:spPr bwMode="auto">
          <a:xfrm>
            <a:off x="457200" y="2109788"/>
            <a:ext cx="4876800" cy="42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200" b="0">
                <a:latin typeface="Courier New" panose="02070309020205020404" pitchFamily="49" charset="0"/>
              </a:rPr>
              <a:t>error_status_t   </a:t>
            </a:r>
          </a:p>
          <a:p>
            <a:pPr eaLnBrk="0" hangingPunct="0"/>
            <a:r>
              <a:rPr lang="en-US" altLang="en-US" sz="1200" b="0">
                <a:latin typeface="Courier New" panose="02070309020205020404" pitchFamily="49" charset="0"/>
              </a:rPr>
              <a:t>RemoteActivation(</a:t>
            </a:r>
          </a:p>
          <a:p>
            <a:pPr eaLnBrk="0" hangingPunct="0"/>
            <a:r>
              <a:rPr lang="en-US" altLang="en-US" sz="1200" b="0">
                <a:latin typeface="Courier New" panose="02070309020205020404" pitchFamily="49" charset="0"/>
              </a:rPr>
              <a:t>  [in] handle_t _1, </a:t>
            </a:r>
          </a:p>
          <a:p>
            <a:pPr eaLnBrk="0" hangingPunct="0"/>
            <a:r>
              <a:rPr lang="en-US" altLang="en-US" sz="1200" b="0">
                <a:latin typeface="Courier New" panose="02070309020205020404" pitchFamily="49" charset="0"/>
              </a:rPr>
              <a:t>  [in,ref] struct _110 *_2,</a:t>
            </a:r>
          </a:p>
          <a:p>
            <a:pPr eaLnBrk="0" hangingPunct="0"/>
            <a:r>
              <a:rPr lang="en-US" altLang="en-US" sz="1200" b="0">
                <a:latin typeface="Courier New" panose="02070309020205020404" pitchFamily="49" charset="0"/>
              </a:rPr>
              <a:t>  [out,ref] struct _144 *_3,</a:t>
            </a:r>
          </a:p>
          <a:p>
            <a:pPr eaLnBrk="0" hangingPunct="0"/>
            <a:r>
              <a:rPr lang="en-US" altLang="en-US" sz="1200" b="0">
                <a:latin typeface="Courier New" panose="02070309020205020404" pitchFamily="49" charset="0"/>
              </a:rPr>
              <a:t>  [in,ref] struct _20 *_4,</a:t>
            </a:r>
          </a:p>
          <a:p>
            <a:pPr eaLnBrk="0" hangingPunct="0"/>
            <a:r>
              <a:rPr lang="en-US" altLang="en-US" sz="1200" b="0">
                <a:latin typeface="Courier New" panose="02070309020205020404" pitchFamily="49" charset="0"/>
              </a:rPr>
              <a:t>  </a:t>
            </a:r>
            <a:r>
              <a:rPr lang="en-US" altLang="en-US" sz="1200">
                <a:latin typeface="Courier New" panose="02070309020205020404" pitchFamily="49" charset="0"/>
              </a:rPr>
              <a:t>[in,unique,string] wchar_t *_5,</a:t>
            </a:r>
          </a:p>
          <a:p>
            <a:pPr eaLnBrk="0" hangingPunct="0"/>
            <a:r>
              <a:rPr lang="en-US" altLang="en-US" sz="1200" b="0">
                <a:latin typeface="Courier New" panose="02070309020205020404" pitchFamily="49" charset="0"/>
              </a:rPr>
              <a:t>  [in,unique] struct _188 *_6,</a:t>
            </a:r>
          </a:p>
          <a:p>
            <a:pPr eaLnBrk="0" hangingPunct="0"/>
            <a:r>
              <a:rPr lang="en-US" altLang="en-US" sz="1200" b="0">
                <a:latin typeface="Courier New" panose="02070309020205020404" pitchFamily="49" charset="0"/>
              </a:rPr>
              <a:t>  [in] long _7,</a:t>
            </a:r>
          </a:p>
          <a:p>
            <a:pPr eaLnBrk="0" hangingPunct="0"/>
            <a:r>
              <a:rPr lang="en-US" altLang="en-US" sz="1200" b="0">
                <a:latin typeface="Courier New" panose="02070309020205020404" pitchFamily="49" charset="0"/>
              </a:rPr>
              <a:t>  [in] long _8,</a:t>
            </a:r>
          </a:p>
          <a:p>
            <a:pPr eaLnBrk="0" hangingPunct="0"/>
            <a:r>
              <a:rPr lang="en-US" altLang="en-US" sz="1200" b="0">
                <a:latin typeface="Courier New" panose="02070309020205020404" pitchFamily="49" charset="0"/>
              </a:rPr>
              <a:t>  [in] long _9,</a:t>
            </a:r>
          </a:p>
          <a:p>
            <a:pPr eaLnBrk="0" hangingPunct="0"/>
            <a:r>
              <a:rPr lang="en-US" altLang="en-US" sz="1200" b="0">
                <a:latin typeface="Courier New" panose="02070309020205020404" pitchFamily="49" charset="0"/>
              </a:rPr>
              <a:t>  [in,unique,size_is(_9)] struct _20 *_10,</a:t>
            </a:r>
          </a:p>
          <a:p>
            <a:pPr eaLnBrk="0" hangingPunct="0"/>
            <a:r>
              <a:rPr lang="en-US" altLang="en-US" sz="1200" b="0">
                <a:latin typeface="Courier New" panose="02070309020205020404" pitchFamily="49" charset="0"/>
              </a:rPr>
              <a:t>  [in] short _11,</a:t>
            </a:r>
          </a:p>
          <a:p>
            <a:pPr eaLnBrk="0" hangingPunct="0"/>
            <a:r>
              <a:rPr lang="en-US" altLang="en-US" sz="1200" b="0">
                <a:latin typeface="Courier New" panose="02070309020205020404" pitchFamily="49" charset="0"/>
              </a:rPr>
              <a:t>  [in,size_is(_11)] short _12[],</a:t>
            </a:r>
          </a:p>
          <a:p>
            <a:pPr eaLnBrk="0" hangingPunct="0"/>
            <a:r>
              <a:rPr lang="en-US" altLang="en-US" sz="1200" b="0">
                <a:latin typeface="Courier New" panose="02070309020205020404" pitchFamily="49" charset="0"/>
              </a:rPr>
              <a:t>  [out,ref] hyper *_13,</a:t>
            </a:r>
          </a:p>
          <a:p>
            <a:pPr eaLnBrk="0" hangingPunct="0"/>
            <a:r>
              <a:rPr lang="en-US" altLang="en-US" sz="1200" b="0">
                <a:latin typeface="Courier New" panose="02070309020205020404" pitchFamily="49" charset="0"/>
              </a:rPr>
              <a:t>  [out,ref] struct _252 **_14,</a:t>
            </a:r>
          </a:p>
          <a:p>
            <a:pPr eaLnBrk="0" hangingPunct="0"/>
            <a:r>
              <a:rPr lang="en-US" altLang="en-US" sz="1200" b="0">
                <a:latin typeface="Courier New" panose="02070309020205020404" pitchFamily="49" charset="0"/>
              </a:rPr>
              <a:t>  [out,ref] struct _20 *_15,</a:t>
            </a:r>
          </a:p>
          <a:p>
            <a:pPr eaLnBrk="0" hangingPunct="0"/>
            <a:r>
              <a:rPr lang="en-US" altLang="en-US" sz="1200" b="0">
                <a:latin typeface="Courier New" panose="02070309020205020404" pitchFamily="49" charset="0"/>
              </a:rPr>
              <a:t>  [out,ref] long *_16,</a:t>
            </a:r>
          </a:p>
          <a:p>
            <a:pPr eaLnBrk="0" hangingPunct="0"/>
            <a:r>
              <a:rPr lang="en-US" altLang="en-US" sz="1200" b="0">
                <a:latin typeface="Courier New" panose="02070309020205020404" pitchFamily="49" charset="0"/>
              </a:rPr>
              <a:t>  [out,ref] struct _6 *_17,</a:t>
            </a:r>
          </a:p>
          <a:p>
            <a:pPr eaLnBrk="0" hangingPunct="0"/>
            <a:r>
              <a:rPr lang="en-US" altLang="en-US" sz="1200" b="0">
                <a:latin typeface="Courier New" panose="02070309020205020404" pitchFamily="49" charset="0"/>
              </a:rPr>
              <a:t>  [out,ref] long *_18,</a:t>
            </a:r>
          </a:p>
          <a:p>
            <a:pPr eaLnBrk="0" hangingPunct="0"/>
            <a:r>
              <a:rPr lang="en-US" altLang="en-US" sz="1200" b="0">
                <a:latin typeface="Courier New" panose="02070309020205020404" pitchFamily="49" charset="0"/>
              </a:rPr>
              <a:t>  [out,ref,size_is(_9)] struct _188 **_19,</a:t>
            </a:r>
          </a:p>
          <a:p>
            <a:pPr eaLnBrk="0" hangingPunct="0"/>
            <a:r>
              <a:rPr lang="en-US" altLang="en-US" sz="1200" b="0">
                <a:latin typeface="Courier New" panose="02070309020205020404" pitchFamily="49" charset="0"/>
              </a:rPr>
              <a:t>  [out,ref,size_is(_9)] long *_20  </a:t>
            </a:r>
          </a:p>
          <a:p>
            <a:pPr eaLnBrk="0" hangingPunct="0"/>
            <a:r>
              <a:rPr lang="en-US" altLang="en-US" sz="1200" b="0">
                <a:latin typeface="Courier New" panose="02070309020205020404" pitchFamily="49" charset="0"/>
              </a:rPr>
              <a:t>);</a:t>
            </a:r>
            <a:endParaRPr lang="pl-PL" altLang="en-US" sz="1200" b="0">
              <a:latin typeface="Courier New" panose="02070309020205020404" pitchFamily="49" charset="0"/>
            </a:endParaRPr>
          </a:p>
        </p:txBody>
      </p:sp>
      <p:sp>
        <p:nvSpPr>
          <p:cNvPr id="72708" name="Text Box 4"/>
          <p:cNvSpPr txBox="1">
            <a:spLocks noChangeArrowheads="1"/>
          </p:cNvSpPr>
          <p:nvPr/>
        </p:nvSpPr>
        <p:spPr bwMode="auto">
          <a:xfrm>
            <a:off x="457200" y="1752600"/>
            <a:ext cx="381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latin typeface="Arial" panose="020B0604020202020204" pitchFamily="34" charset="0"/>
              </a:rPr>
              <a:t>IDL specification</a:t>
            </a:r>
            <a:endParaRPr lang="pl-PL" altLang="en-US" sz="1400">
              <a:latin typeface="Arial" panose="020B0604020202020204" pitchFamily="34" charset="0"/>
            </a:endParaRPr>
          </a:p>
        </p:txBody>
      </p:sp>
      <p:sp>
        <p:nvSpPr>
          <p:cNvPr id="72716" name="Rectangle 12"/>
          <p:cNvSpPr>
            <a:spLocks noChangeArrowheads="1"/>
          </p:cNvSpPr>
          <p:nvPr/>
        </p:nvSpPr>
        <p:spPr bwMode="auto">
          <a:xfrm>
            <a:off x="5410200" y="1812925"/>
            <a:ext cx="29718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sz="2000" b="0">
                <a:latin typeface="Arial" panose="020B0604020202020204" pitchFamily="34" charset="0"/>
              </a:rPr>
              <a:t>The vulnerability results from a buffer overrun condition in a GetMachineName() function, which copies user provided wchar_t* argument passed to the RemoteActivation() function to the fixed-length local stack buffer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457200" y="2108200"/>
            <a:ext cx="81534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200">
                <a:solidFill>
                  <a:srgbClr val="000099"/>
                </a:solidFill>
                <a:latin typeface="Courier New" panose="02070309020205020404" pitchFamily="49" charset="0"/>
              </a:rPr>
              <a:t>00: </a:t>
            </a:r>
            <a:r>
              <a:rPr lang="en-US" altLang="en-US" sz="1200" b="0">
                <a:solidFill>
                  <a:srgbClr val="000099"/>
                </a:solidFill>
                <a:latin typeface="Courier New" panose="02070309020205020404" pitchFamily="49" charset="0"/>
              </a:rPr>
              <a:t>05 00                    </a:t>
            </a:r>
            <a:r>
              <a:rPr lang="en-US" altLang="en-US" sz="1200">
                <a:solidFill>
                  <a:srgbClr val="000099"/>
                </a:solidFill>
                <a:latin typeface="Courier New" panose="02070309020205020404" pitchFamily="49" charset="0"/>
              </a:rPr>
              <a:t>rpc version (5)</a:t>
            </a:r>
          </a:p>
          <a:p>
            <a:pPr eaLnBrk="0" hangingPunct="0"/>
            <a:r>
              <a:rPr lang="en-US" altLang="en-US" sz="1200">
                <a:solidFill>
                  <a:srgbClr val="000099"/>
                </a:solidFill>
                <a:latin typeface="Courier New" panose="02070309020205020404" pitchFamily="49" charset="0"/>
              </a:rPr>
              <a:t>02:</a:t>
            </a:r>
            <a:r>
              <a:rPr lang="en-US" altLang="en-US" sz="1200" b="0">
                <a:solidFill>
                  <a:srgbClr val="000099"/>
                </a:solidFill>
                <a:latin typeface="Courier New" panose="02070309020205020404" pitchFamily="49" charset="0"/>
              </a:rPr>
              <a:t> 0b   </a:t>
            </a:r>
            <a:r>
              <a:rPr lang="en-US" altLang="en-US" sz="1200">
                <a:solidFill>
                  <a:srgbClr val="000099"/>
                </a:solidFill>
                <a:latin typeface="Courier New" panose="02070309020205020404" pitchFamily="49" charset="0"/>
              </a:rPr>
              <a:t> </a:t>
            </a:r>
            <a:r>
              <a:rPr lang="en-US" altLang="en-US" sz="1200" b="0">
                <a:solidFill>
                  <a:srgbClr val="000099"/>
                </a:solidFill>
                <a:latin typeface="Courier New" panose="02070309020205020404" pitchFamily="49" charset="0"/>
              </a:rPr>
              <a:t>                   </a:t>
            </a:r>
            <a:r>
              <a:rPr lang="en-US" altLang="en-US" sz="1200">
                <a:solidFill>
                  <a:srgbClr val="000099"/>
                </a:solidFill>
                <a:latin typeface="Courier New" panose="02070309020205020404" pitchFamily="49" charset="0"/>
              </a:rPr>
              <a:t>packet type (BIND)</a:t>
            </a:r>
          </a:p>
          <a:p>
            <a:pPr eaLnBrk="0" hangingPunct="0"/>
            <a:r>
              <a:rPr lang="en-US" altLang="en-US" sz="1200">
                <a:solidFill>
                  <a:srgbClr val="000099"/>
                </a:solidFill>
                <a:latin typeface="Courier New" panose="02070309020205020404" pitchFamily="49" charset="0"/>
              </a:rPr>
              <a:t>03:</a:t>
            </a:r>
            <a:r>
              <a:rPr lang="en-US" altLang="en-US" sz="1200" b="0">
                <a:solidFill>
                  <a:srgbClr val="000099"/>
                </a:solidFill>
                <a:latin typeface="Courier New" panose="02070309020205020404" pitchFamily="49" charset="0"/>
              </a:rPr>
              <a:t> 03                       </a:t>
            </a:r>
            <a:r>
              <a:rPr lang="en-US" altLang="en-US" sz="1200">
                <a:solidFill>
                  <a:srgbClr val="000099"/>
                </a:solidFill>
                <a:latin typeface="Courier New" panose="02070309020205020404" pitchFamily="49" charset="0"/>
              </a:rPr>
              <a:t>flags</a:t>
            </a:r>
          </a:p>
          <a:p>
            <a:pPr eaLnBrk="0" hangingPunct="0"/>
            <a:r>
              <a:rPr lang="en-US" altLang="en-US" sz="1200">
                <a:solidFill>
                  <a:srgbClr val="000099"/>
                </a:solidFill>
                <a:latin typeface="Courier New" panose="02070309020205020404" pitchFamily="49" charset="0"/>
              </a:rPr>
              <a:t>04:</a:t>
            </a:r>
            <a:r>
              <a:rPr lang="en-US" altLang="en-US" sz="1200" b="0">
                <a:solidFill>
                  <a:srgbClr val="000099"/>
                </a:solidFill>
                <a:latin typeface="Courier New" panose="02070309020205020404" pitchFamily="49" charset="0"/>
              </a:rPr>
              <a:t> 10 00 00 00</a:t>
            </a:r>
            <a:r>
              <a:rPr lang="en-US" altLang="en-US" sz="1200">
                <a:solidFill>
                  <a:srgbClr val="000099"/>
                </a:solidFill>
                <a:latin typeface="Courier New" panose="02070309020205020404" pitchFamily="49" charset="0"/>
              </a:rPr>
              <a:t> </a:t>
            </a:r>
            <a:r>
              <a:rPr lang="en-US" altLang="en-US" sz="1200" b="0">
                <a:solidFill>
                  <a:srgbClr val="000099"/>
                </a:solidFill>
                <a:latin typeface="Courier New" panose="02070309020205020404" pitchFamily="49" charset="0"/>
              </a:rPr>
              <a:t>             </a:t>
            </a:r>
            <a:r>
              <a:rPr lang="en-US" altLang="en-US" sz="1200">
                <a:solidFill>
                  <a:srgbClr val="000099"/>
                </a:solidFill>
                <a:latin typeface="Courier New" panose="02070309020205020404" pitchFamily="49" charset="0"/>
              </a:rPr>
              <a:t>encoding</a:t>
            </a:r>
          </a:p>
          <a:p>
            <a:pPr eaLnBrk="0" hangingPunct="0"/>
            <a:r>
              <a:rPr lang="en-US" altLang="en-US" sz="1200">
                <a:solidFill>
                  <a:srgbClr val="000099"/>
                </a:solidFill>
                <a:latin typeface="Courier New" panose="02070309020205020404" pitchFamily="49" charset="0"/>
              </a:rPr>
              <a:t>08:</a:t>
            </a:r>
            <a:r>
              <a:rPr lang="en-US" altLang="en-US" sz="1200" b="0">
                <a:solidFill>
                  <a:srgbClr val="000099"/>
                </a:solidFill>
                <a:latin typeface="Courier New" panose="02070309020205020404" pitchFamily="49" charset="0"/>
              </a:rPr>
              <a:t> ?? ??                    </a:t>
            </a:r>
            <a:r>
              <a:rPr lang="en-US" altLang="en-US" sz="1200">
                <a:solidFill>
                  <a:srgbClr val="000099"/>
                </a:solidFill>
                <a:latin typeface="Courier New" panose="02070309020205020404" pitchFamily="49" charset="0"/>
              </a:rPr>
              <a:t>frag len</a:t>
            </a:r>
            <a:r>
              <a:rPr lang="en-US" altLang="en-US" sz="1200" b="0">
                <a:solidFill>
                  <a:srgbClr val="000099"/>
                </a:solidFill>
                <a:latin typeface="Courier New" panose="02070309020205020404" pitchFamily="49" charset="0"/>
              </a:rPr>
              <a:t> </a:t>
            </a:r>
          </a:p>
          <a:p>
            <a:pPr eaLnBrk="0" hangingPunct="0"/>
            <a:r>
              <a:rPr lang="en-US" altLang="en-US" sz="1200">
                <a:solidFill>
                  <a:srgbClr val="000099"/>
                </a:solidFill>
                <a:latin typeface="Courier New" panose="02070309020205020404" pitchFamily="49" charset="0"/>
              </a:rPr>
              <a:t>0a:</a:t>
            </a:r>
            <a:r>
              <a:rPr lang="en-US" altLang="en-US" sz="1200" b="0">
                <a:solidFill>
                  <a:srgbClr val="000099"/>
                </a:solidFill>
                <a:latin typeface="Courier New" panose="02070309020205020404" pitchFamily="49" charset="0"/>
              </a:rPr>
              <a:t> 00 00                    </a:t>
            </a:r>
            <a:r>
              <a:rPr lang="en-US" altLang="en-US" sz="1200">
                <a:solidFill>
                  <a:srgbClr val="000099"/>
                </a:solidFill>
                <a:latin typeface="Courier New" panose="02070309020205020404" pitchFamily="49" charset="0"/>
              </a:rPr>
              <a:t>auth len </a:t>
            </a:r>
          </a:p>
          <a:p>
            <a:pPr eaLnBrk="0" hangingPunct="0"/>
            <a:r>
              <a:rPr lang="en-US" altLang="en-US" sz="1200">
                <a:solidFill>
                  <a:srgbClr val="000099"/>
                </a:solidFill>
                <a:latin typeface="Courier New" panose="02070309020205020404" pitchFamily="49" charset="0"/>
              </a:rPr>
              <a:t>0c:</a:t>
            </a:r>
            <a:r>
              <a:rPr lang="en-US" altLang="en-US" sz="1200" b="0">
                <a:solidFill>
                  <a:srgbClr val="000099"/>
                </a:solidFill>
                <a:latin typeface="Courier New" panose="02070309020205020404" pitchFamily="49" charset="0"/>
              </a:rPr>
              <a:t> 00 00 00 00              </a:t>
            </a:r>
            <a:r>
              <a:rPr lang="en-US" altLang="en-US" sz="1200">
                <a:solidFill>
                  <a:srgbClr val="000099"/>
                </a:solidFill>
                <a:latin typeface="Courier New" panose="02070309020205020404" pitchFamily="49" charset="0"/>
              </a:rPr>
              <a:t>call id</a:t>
            </a:r>
          </a:p>
          <a:p>
            <a:pPr eaLnBrk="0" hangingPunct="0"/>
            <a:r>
              <a:rPr lang="en-US" altLang="en-US" sz="1200">
                <a:solidFill>
                  <a:srgbClr val="000099"/>
                </a:solidFill>
                <a:latin typeface="Courier New" panose="02070309020205020404" pitchFamily="49" charset="0"/>
              </a:rPr>
              <a:t>10:</a:t>
            </a:r>
            <a:r>
              <a:rPr lang="en-US" altLang="en-US" sz="1200" b="0">
                <a:solidFill>
                  <a:srgbClr val="000099"/>
                </a:solidFill>
                <a:latin typeface="Courier New" panose="02070309020205020404" pitchFamily="49" charset="0"/>
              </a:rPr>
              <a:t> 00 00                    </a:t>
            </a:r>
            <a:r>
              <a:rPr lang="en-US" altLang="en-US" sz="1200">
                <a:solidFill>
                  <a:srgbClr val="000099"/>
                </a:solidFill>
                <a:latin typeface="Courier New" panose="02070309020205020404" pitchFamily="49" charset="0"/>
              </a:rPr>
              <a:t>max xmit frag</a:t>
            </a:r>
          </a:p>
          <a:p>
            <a:pPr eaLnBrk="0" hangingPunct="0"/>
            <a:r>
              <a:rPr lang="en-US" altLang="en-US" sz="1200">
                <a:solidFill>
                  <a:srgbClr val="000099"/>
                </a:solidFill>
                <a:latin typeface="Courier New" panose="02070309020205020404" pitchFamily="49" charset="0"/>
              </a:rPr>
              <a:t>12:</a:t>
            </a:r>
            <a:r>
              <a:rPr lang="en-US" altLang="en-US" sz="1200" b="0">
                <a:solidFill>
                  <a:srgbClr val="000099"/>
                </a:solidFill>
                <a:latin typeface="Courier New" panose="02070309020205020404" pitchFamily="49" charset="0"/>
              </a:rPr>
              <a:t> 00 00                    </a:t>
            </a:r>
            <a:r>
              <a:rPr lang="en-US" altLang="en-US" sz="1200">
                <a:solidFill>
                  <a:srgbClr val="000099"/>
                </a:solidFill>
                <a:latin typeface="Courier New" panose="02070309020205020404" pitchFamily="49" charset="0"/>
              </a:rPr>
              <a:t>max recv frag</a:t>
            </a:r>
          </a:p>
          <a:p>
            <a:pPr eaLnBrk="0" hangingPunct="0"/>
            <a:r>
              <a:rPr lang="en-US" altLang="en-US" sz="1200">
                <a:solidFill>
                  <a:srgbClr val="000099"/>
                </a:solidFill>
                <a:latin typeface="Courier New" panose="02070309020205020404" pitchFamily="49" charset="0"/>
              </a:rPr>
              <a:t>14:</a:t>
            </a:r>
            <a:r>
              <a:rPr lang="en-US" altLang="en-US" sz="1200" b="0">
                <a:solidFill>
                  <a:srgbClr val="000099"/>
                </a:solidFill>
                <a:latin typeface="Courier New" panose="02070309020205020404" pitchFamily="49" charset="0"/>
              </a:rPr>
              <a:t> 00 00 00 00</a:t>
            </a:r>
          </a:p>
          <a:p>
            <a:pPr eaLnBrk="0" hangingPunct="0"/>
            <a:endParaRPr lang="en-US" altLang="en-US" sz="1200" b="0">
              <a:solidFill>
                <a:srgbClr val="000099"/>
              </a:solidFill>
              <a:latin typeface="Courier New" panose="02070309020205020404" pitchFamily="49" charset="0"/>
            </a:endParaRPr>
          </a:p>
          <a:p>
            <a:pPr eaLnBrk="0" hangingPunct="0"/>
            <a:r>
              <a:rPr lang="en-US" altLang="en-US" sz="1200">
                <a:solidFill>
                  <a:srgbClr val="000099"/>
                </a:solidFill>
                <a:latin typeface="Courier New" panose="02070309020205020404" pitchFamily="49" charset="0"/>
              </a:rPr>
              <a:t>18:</a:t>
            </a:r>
            <a:r>
              <a:rPr lang="en-US" altLang="en-US" sz="1200" b="0">
                <a:solidFill>
                  <a:srgbClr val="000099"/>
                </a:solidFill>
                <a:latin typeface="Courier New" panose="02070309020205020404" pitchFamily="49" charset="0"/>
              </a:rPr>
              <a:t> 01 00 00 00</a:t>
            </a:r>
          </a:p>
          <a:p>
            <a:pPr eaLnBrk="0" hangingPunct="0"/>
            <a:r>
              <a:rPr lang="en-US" altLang="en-US" sz="1200">
                <a:solidFill>
                  <a:srgbClr val="000099"/>
                </a:solidFill>
                <a:latin typeface="Courier New" panose="02070309020205020404" pitchFamily="49" charset="0"/>
              </a:rPr>
              <a:t>1c: </a:t>
            </a:r>
            <a:r>
              <a:rPr lang="en-US" altLang="en-US" sz="1200" b="0">
                <a:solidFill>
                  <a:srgbClr val="000099"/>
                </a:solidFill>
                <a:latin typeface="Courier New" panose="02070309020205020404" pitchFamily="49" charset="0"/>
              </a:rPr>
              <a:t>01 00 00 00</a:t>
            </a:r>
          </a:p>
          <a:p>
            <a:pPr eaLnBrk="0" hangingPunct="0"/>
            <a:r>
              <a:rPr lang="en-US" altLang="en-US" sz="1200">
                <a:solidFill>
                  <a:srgbClr val="000099"/>
                </a:solidFill>
                <a:latin typeface="Courier New" panose="02070309020205020404" pitchFamily="49" charset="0"/>
              </a:rPr>
              <a:t>20:</a:t>
            </a:r>
            <a:r>
              <a:rPr lang="en-US" altLang="en-US" sz="1200" b="0">
                <a:solidFill>
                  <a:srgbClr val="000099"/>
                </a:solidFill>
                <a:latin typeface="Courier New" panose="02070309020205020404" pitchFamily="49" charset="0"/>
              </a:rPr>
              <a:t> b8 4a 9f 4d 1c 7d cf 11  </a:t>
            </a:r>
            <a:r>
              <a:rPr lang="en-US" altLang="en-US" sz="1200">
                <a:solidFill>
                  <a:srgbClr val="000099"/>
                </a:solidFill>
                <a:latin typeface="Courier New" panose="02070309020205020404" pitchFamily="49" charset="0"/>
              </a:rPr>
              <a:t>IFID = 4d9f4ab8-7d1c-11cf-861e-0020af6e7c57</a:t>
            </a:r>
          </a:p>
          <a:p>
            <a:pPr eaLnBrk="0" hangingPunct="0"/>
            <a:r>
              <a:rPr lang="en-US" altLang="en-US" sz="1200">
                <a:solidFill>
                  <a:srgbClr val="000099"/>
                </a:solidFill>
                <a:latin typeface="Courier New" panose="02070309020205020404" pitchFamily="49" charset="0"/>
              </a:rPr>
              <a:t>28:</a:t>
            </a:r>
            <a:r>
              <a:rPr lang="en-US" altLang="en-US" sz="1200" b="0">
                <a:solidFill>
                  <a:srgbClr val="000099"/>
                </a:solidFill>
                <a:latin typeface="Courier New" panose="02070309020205020404" pitchFamily="49" charset="0"/>
              </a:rPr>
              <a:t> 86 1e 00 20 af 6e 7c 57</a:t>
            </a:r>
          </a:p>
          <a:p>
            <a:pPr eaLnBrk="0" hangingPunct="0"/>
            <a:r>
              <a:rPr lang="en-US" altLang="en-US" sz="1200">
                <a:solidFill>
                  <a:srgbClr val="000099"/>
                </a:solidFill>
                <a:latin typeface="Courier New" panose="02070309020205020404" pitchFamily="49" charset="0"/>
              </a:rPr>
              <a:t>30:</a:t>
            </a:r>
            <a:r>
              <a:rPr lang="en-US" altLang="en-US" sz="1200" b="0">
                <a:solidFill>
                  <a:srgbClr val="000099"/>
                </a:solidFill>
                <a:latin typeface="Courier New" panose="02070309020205020404" pitchFamily="49" charset="0"/>
              </a:rPr>
              <a:t> 00 00 00 00              </a:t>
            </a:r>
            <a:r>
              <a:rPr lang="en-US" altLang="en-US" sz="1200">
                <a:solidFill>
                  <a:srgbClr val="000099"/>
                </a:solidFill>
                <a:latin typeface="Courier New" panose="02070309020205020404" pitchFamily="49" charset="0"/>
              </a:rPr>
              <a:t>vers = v0.0</a:t>
            </a:r>
          </a:p>
          <a:p>
            <a:pPr eaLnBrk="0" hangingPunct="0"/>
            <a:r>
              <a:rPr lang="en-US" altLang="en-US" sz="1200">
                <a:solidFill>
                  <a:srgbClr val="000099"/>
                </a:solidFill>
                <a:latin typeface="Courier New" panose="02070309020205020404" pitchFamily="49" charset="0"/>
              </a:rPr>
              <a:t>34:</a:t>
            </a:r>
            <a:r>
              <a:rPr lang="en-US" altLang="en-US" sz="1200" b="0">
                <a:solidFill>
                  <a:srgbClr val="000099"/>
                </a:solidFill>
                <a:latin typeface="Courier New" panose="02070309020205020404" pitchFamily="49" charset="0"/>
              </a:rPr>
              <a:t> 04 5d 88 8a eb 1c c9 11  </a:t>
            </a:r>
            <a:r>
              <a:rPr lang="en-US" altLang="en-US" sz="1200">
                <a:solidFill>
                  <a:srgbClr val="000099"/>
                </a:solidFill>
                <a:latin typeface="Courier New" panose="02070309020205020404" pitchFamily="49" charset="0"/>
              </a:rPr>
              <a:t>TSID</a:t>
            </a:r>
          </a:p>
          <a:p>
            <a:pPr eaLnBrk="0" hangingPunct="0"/>
            <a:r>
              <a:rPr lang="en-US" altLang="en-US" sz="1200">
                <a:solidFill>
                  <a:srgbClr val="000099"/>
                </a:solidFill>
                <a:latin typeface="Courier New" panose="02070309020205020404" pitchFamily="49" charset="0"/>
              </a:rPr>
              <a:t>3c:</a:t>
            </a:r>
            <a:r>
              <a:rPr lang="en-US" altLang="en-US" sz="1200" b="0">
                <a:solidFill>
                  <a:srgbClr val="000099"/>
                </a:solidFill>
                <a:latin typeface="Courier New" panose="02070309020205020404" pitchFamily="49" charset="0"/>
              </a:rPr>
              <a:t> 9f e8 08 00 2b 10 48 60</a:t>
            </a:r>
          </a:p>
          <a:p>
            <a:pPr eaLnBrk="0" hangingPunct="0"/>
            <a:r>
              <a:rPr lang="en-US" altLang="en-US" sz="1200">
                <a:solidFill>
                  <a:srgbClr val="000099"/>
                </a:solidFill>
                <a:latin typeface="Courier New" panose="02070309020205020404" pitchFamily="49" charset="0"/>
              </a:rPr>
              <a:t>44:</a:t>
            </a:r>
            <a:r>
              <a:rPr lang="en-US" altLang="en-US" sz="1200" b="0">
                <a:solidFill>
                  <a:srgbClr val="000099"/>
                </a:solidFill>
                <a:latin typeface="Courier New" panose="02070309020205020404" pitchFamily="49" charset="0"/>
              </a:rPr>
              <a:t> 02 00 00 00              </a:t>
            </a:r>
            <a:r>
              <a:rPr lang="en-US" altLang="en-US" sz="1200">
                <a:solidFill>
                  <a:srgbClr val="000099"/>
                </a:solidFill>
                <a:latin typeface="Courier New" panose="02070309020205020404" pitchFamily="49" charset="0"/>
              </a:rPr>
              <a:t>vers</a:t>
            </a:r>
          </a:p>
        </p:txBody>
      </p:sp>
      <p:sp>
        <p:nvSpPr>
          <p:cNvPr id="81924" name="Rectangle 4"/>
          <p:cNvSpPr>
            <a:spLocks noChangeArrowheads="1"/>
          </p:cNvSpPr>
          <p:nvPr/>
        </p:nvSpPr>
        <p:spPr bwMode="auto">
          <a:xfrm>
            <a:off x="425450" y="579438"/>
            <a:ext cx="72707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Invoking remote RPC function (TCP)</a:t>
            </a:r>
          </a:p>
          <a:p>
            <a:pPr eaLnBrk="0" hangingPunct="0"/>
            <a:r>
              <a:rPr lang="en-US" altLang="en-US">
                <a:latin typeface="Arial" panose="020B0604020202020204" pitchFamily="34" charset="0"/>
              </a:rPr>
              <a:t>BIND packet</a:t>
            </a:r>
          </a:p>
        </p:txBody>
      </p:sp>
      <p:sp>
        <p:nvSpPr>
          <p:cNvPr id="81925" name="Text Box 5"/>
          <p:cNvSpPr txBox="1">
            <a:spLocks noChangeArrowheads="1"/>
          </p:cNvSpPr>
          <p:nvPr/>
        </p:nvSpPr>
        <p:spPr bwMode="auto">
          <a:xfrm>
            <a:off x="838200" y="1752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latin typeface="Arial" panose="020B0604020202020204" pitchFamily="34" charset="0"/>
              </a:rPr>
              <a:t>hex code</a:t>
            </a:r>
            <a:endParaRPr lang="pl-PL" altLang="en-US" sz="1400">
              <a:latin typeface="Arial" panose="020B0604020202020204" pitchFamily="34" charset="0"/>
            </a:endParaRPr>
          </a:p>
        </p:txBody>
      </p:sp>
      <p:sp>
        <p:nvSpPr>
          <p:cNvPr id="81926" name="Text Box 6"/>
          <p:cNvSpPr txBox="1">
            <a:spLocks noChangeArrowheads="1"/>
          </p:cNvSpPr>
          <p:nvPr/>
        </p:nvSpPr>
        <p:spPr bwMode="auto">
          <a:xfrm>
            <a:off x="457200" y="17526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latin typeface="Arial" panose="020B0604020202020204" pitchFamily="34" charset="0"/>
              </a:rPr>
              <a:t>ofs</a:t>
            </a:r>
            <a:endParaRPr lang="pl-PL" altLang="en-US" sz="1400">
              <a:latin typeface="Arial" panose="020B0604020202020204" pitchFamily="34" charset="0"/>
            </a:endParaRPr>
          </a:p>
        </p:txBody>
      </p:sp>
      <p:sp>
        <p:nvSpPr>
          <p:cNvPr id="81927" name="Text Box 7"/>
          <p:cNvSpPr txBox="1">
            <a:spLocks noChangeArrowheads="1"/>
          </p:cNvSpPr>
          <p:nvPr/>
        </p:nvSpPr>
        <p:spPr bwMode="auto">
          <a:xfrm>
            <a:off x="3124200" y="1752600"/>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latin typeface="Arial" panose="020B0604020202020204" pitchFamily="34" charset="0"/>
              </a:rPr>
              <a:t>fields</a:t>
            </a:r>
            <a:endParaRPr lang="pl-PL" altLang="en-US" sz="1400">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425450" y="579438"/>
            <a:ext cx="72707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Invoking remote RPC function (TCP)</a:t>
            </a:r>
          </a:p>
          <a:p>
            <a:pPr eaLnBrk="0" hangingPunct="0"/>
            <a:r>
              <a:rPr lang="en-US" altLang="en-US">
                <a:latin typeface="Arial" panose="020B0604020202020204" pitchFamily="34" charset="0"/>
              </a:rPr>
              <a:t>REQUEST packet</a:t>
            </a:r>
          </a:p>
        </p:txBody>
      </p:sp>
      <p:sp>
        <p:nvSpPr>
          <p:cNvPr id="82947" name="Rectangle 3"/>
          <p:cNvSpPr>
            <a:spLocks noChangeArrowheads="1"/>
          </p:cNvSpPr>
          <p:nvPr/>
        </p:nvSpPr>
        <p:spPr bwMode="auto">
          <a:xfrm>
            <a:off x="457200" y="2108200"/>
            <a:ext cx="6400800"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200">
                <a:solidFill>
                  <a:srgbClr val="000099"/>
                </a:solidFill>
                <a:latin typeface="Courier New" panose="02070309020205020404" pitchFamily="49" charset="0"/>
              </a:rPr>
              <a:t>00:</a:t>
            </a:r>
            <a:r>
              <a:rPr lang="en-US" altLang="en-US" sz="1200" b="0">
                <a:solidFill>
                  <a:srgbClr val="000099"/>
                </a:solidFill>
                <a:latin typeface="Courier New" panose="02070309020205020404" pitchFamily="49" charset="0"/>
              </a:rPr>
              <a:t> 05 00                    </a:t>
            </a:r>
            <a:r>
              <a:rPr lang="en-US" altLang="en-US" sz="1200">
                <a:solidFill>
                  <a:srgbClr val="000099"/>
                </a:solidFill>
                <a:latin typeface="Courier New" panose="02070309020205020404" pitchFamily="49" charset="0"/>
              </a:rPr>
              <a:t>rpc version (5)</a:t>
            </a:r>
          </a:p>
          <a:p>
            <a:pPr eaLnBrk="0" hangingPunct="0"/>
            <a:r>
              <a:rPr lang="en-US" altLang="en-US" sz="1200">
                <a:solidFill>
                  <a:srgbClr val="000099"/>
                </a:solidFill>
                <a:latin typeface="Courier New" panose="02070309020205020404" pitchFamily="49" charset="0"/>
              </a:rPr>
              <a:t>02: </a:t>
            </a:r>
            <a:r>
              <a:rPr lang="en-US" altLang="en-US" sz="1200" b="0">
                <a:solidFill>
                  <a:srgbClr val="000099"/>
                </a:solidFill>
                <a:latin typeface="Courier New" panose="02070309020205020404" pitchFamily="49" charset="0"/>
              </a:rPr>
              <a:t>00                       </a:t>
            </a:r>
            <a:r>
              <a:rPr lang="en-US" altLang="en-US" sz="1200">
                <a:solidFill>
                  <a:srgbClr val="000099"/>
                </a:solidFill>
                <a:latin typeface="Courier New" panose="02070309020205020404" pitchFamily="49" charset="0"/>
              </a:rPr>
              <a:t>packet type (REQUEST)</a:t>
            </a:r>
          </a:p>
          <a:p>
            <a:pPr eaLnBrk="0" hangingPunct="0"/>
            <a:r>
              <a:rPr lang="en-US" altLang="en-US" sz="1200">
                <a:solidFill>
                  <a:srgbClr val="000099"/>
                </a:solidFill>
                <a:latin typeface="Courier New" panose="02070309020205020404" pitchFamily="49" charset="0"/>
              </a:rPr>
              <a:t>03: </a:t>
            </a:r>
            <a:r>
              <a:rPr lang="en-US" altLang="en-US" sz="1200" b="0">
                <a:solidFill>
                  <a:srgbClr val="000099"/>
                </a:solidFill>
                <a:latin typeface="Courier New" panose="02070309020205020404" pitchFamily="49" charset="0"/>
              </a:rPr>
              <a:t>03                       </a:t>
            </a:r>
            <a:r>
              <a:rPr lang="en-US" altLang="en-US" sz="1200">
                <a:solidFill>
                  <a:srgbClr val="000099"/>
                </a:solidFill>
                <a:latin typeface="Courier New" panose="02070309020205020404" pitchFamily="49" charset="0"/>
              </a:rPr>
              <a:t>flags</a:t>
            </a:r>
          </a:p>
          <a:p>
            <a:pPr eaLnBrk="0" hangingPunct="0"/>
            <a:r>
              <a:rPr lang="en-US" altLang="en-US" sz="1200">
                <a:solidFill>
                  <a:srgbClr val="000099"/>
                </a:solidFill>
                <a:latin typeface="Courier New" panose="02070309020205020404" pitchFamily="49" charset="0"/>
              </a:rPr>
              <a:t>04: </a:t>
            </a:r>
            <a:r>
              <a:rPr lang="en-US" altLang="en-US" sz="1200" b="0">
                <a:solidFill>
                  <a:srgbClr val="000099"/>
                </a:solidFill>
                <a:latin typeface="Courier New" panose="02070309020205020404" pitchFamily="49" charset="0"/>
              </a:rPr>
              <a:t>10 00 00 00              </a:t>
            </a:r>
            <a:r>
              <a:rPr lang="en-US" altLang="en-US" sz="1200">
                <a:solidFill>
                  <a:srgbClr val="000099"/>
                </a:solidFill>
                <a:latin typeface="Courier New" panose="02070309020205020404" pitchFamily="49" charset="0"/>
              </a:rPr>
              <a:t>encoding</a:t>
            </a:r>
          </a:p>
          <a:p>
            <a:pPr eaLnBrk="0" hangingPunct="0"/>
            <a:r>
              <a:rPr lang="en-US" altLang="en-US" sz="1200">
                <a:solidFill>
                  <a:srgbClr val="000099"/>
                </a:solidFill>
                <a:latin typeface="Courier New" panose="02070309020205020404" pitchFamily="49" charset="0"/>
              </a:rPr>
              <a:t>08: </a:t>
            </a:r>
            <a:r>
              <a:rPr lang="en-US" altLang="en-US" sz="1200" b="0">
                <a:solidFill>
                  <a:srgbClr val="000099"/>
                </a:solidFill>
                <a:latin typeface="Courier New" panose="02070309020205020404" pitchFamily="49" charset="0"/>
              </a:rPr>
              <a:t>?? ??                    </a:t>
            </a:r>
            <a:r>
              <a:rPr lang="en-US" altLang="en-US" sz="1200">
                <a:solidFill>
                  <a:srgbClr val="000099"/>
                </a:solidFill>
                <a:latin typeface="Courier New" panose="02070309020205020404" pitchFamily="49" charset="0"/>
              </a:rPr>
              <a:t>frag len </a:t>
            </a:r>
          </a:p>
          <a:p>
            <a:pPr eaLnBrk="0" hangingPunct="0"/>
            <a:r>
              <a:rPr lang="en-US" altLang="en-US" sz="1200">
                <a:solidFill>
                  <a:srgbClr val="000099"/>
                </a:solidFill>
                <a:latin typeface="Courier New" panose="02070309020205020404" pitchFamily="49" charset="0"/>
              </a:rPr>
              <a:t>0a: </a:t>
            </a:r>
            <a:r>
              <a:rPr lang="en-US" altLang="en-US" sz="1200" b="0">
                <a:solidFill>
                  <a:srgbClr val="000099"/>
                </a:solidFill>
                <a:latin typeface="Courier New" panose="02070309020205020404" pitchFamily="49" charset="0"/>
              </a:rPr>
              <a:t>00 00                    </a:t>
            </a:r>
            <a:r>
              <a:rPr lang="en-US" altLang="en-US" sz="1200">
                <a:solidFill>
                  <a:srgbClr val="000099"/>
                </a:solidFill>
                <a:latin typeface="Courier New" panose="02070309020205020404" pitchFamily="49" charset="0"/>
              </a:rPr>
              <a:t>auth len </a:t>
            </a:r>
          </a:p>
          <a:p>
            <a:pPr eaLnBrk="0" hangingPunct="0"/>
            <a:r>
              <a:rPr lang="en-US" altLang="en-US" sz="1200">
                <a:solidFill>
                  <a:srgbClr val="000099"/>
                </a:solidFill>
                <a:latin typeface="Courier New" panose="02070309020205020404" pitchFamily="49" charset="0"/>
              </a:rPr>
              <a:t>0c: </a:t>
            </a:r>
            <a:r>
              <a:rPr lang="en-US" altLang="en-US" sz="1200" b="0">
                <a:solidFill>
                  <a:srgbClr val="000099"/>
                </a:solidFill>
                <a:latin typeface="Courier New" panose="02070309020205020404" pitchFamily="49" charset="0"/>
              </a:rPr>
              <a:t>00 00 00 00              </a:t>
            </a:r>
            <a:r>
              <a:rPr lang="en-US" altLang="en-US" sz="1200">
                <a:solidFill>
                  <a:srgbClr val="000099"/>
                </a:solidFill>
                <a:latin typeface="Courier New" panose="02070309020205020404" pitchFamily="49" charset="0"/>
              </a:rPr>
              <a:t>call id</a:t>
            </a:r>
          </a:p>
          <a:p>
            <a:pPr eaLnBrk="0" hangingPunct="0"/>
            <a:r>
              <a:rPr lang="en-US" altLang="en-US" sz="1200">
                <a:solidFill>
                  <a:srgbClr val="000099"/>
                </a:solidFill>
                <a:latin typeface="Courier New" panose="02070309020205020404" pitchFamily="49" charset="0"/>
              </a:rPr>
              <a:t>10: </a:t>
            </a:r>
            <a:r>
              <a:rPr lang="en-US" altLang="en-US" sz="1200" b="0">
                <a:solidFill>
                  <a:srgbClr val="000099"/>
                </a:solidFill>
                <a:latin typeface="Courier New" panose="02070309020205020404" pitchFamily="49" charset="0"/>
              </a:rPr>
              <a:t>00 00                    </a:t>
            </a:r>
            <a:r>
              <a:rPr lang="en-US" altLang="en-US" sz="1200">
                <a:solidFill>
                  <a:srgbClr val="000099"/>
                </a:solidFill>
                <a:latin typeface="Courier New" panose="02070309020205020404" pitchFamily="49" charset="0"/>
              </a:rPr>
              <a:t>max xmit frag</a:t>
            </a:r>
          </a:p>
          <a:p>
            <a:pPr eaLnBrk="0" hangingPunct="0"/>
            <a:r>
              <a:rPr lang="en-US" altLang="en-US" sz="1200">
                <a:solidFill>
                  <a:srgbClr val="000099"/>
                </a:solidFill>
                <a:latin typeface="Courier New" panose="02070309020205020404" pitchFamily="49" charset="0"/>
              </a:rPr>
              <a:t>12: </a:t>
            </a:r>
            <a:r>
              <a:rPr lang="en-US" altLang="en-US" sz="1200" b="0">
                <a:solidFill>
                  <a:srgbClr val="000099"/>
                </a:solidFill>
                <a:latin typeface="Courier New" panose="02070309020205020404" pitchFamily="49" charset="0"/>
              </a:rPr>
              <a:t>00 00                    </a:t>
            </a:r>
            <a:r>
              <a:rPr lang="en-US" altLang="en-US" sz="1200">
                <a:solidFill>
                  <a:srgbClr val="000099"/>
                </a:solidFill>
                <a:latin typeface="Courier New" panose="02070309020205020404" pitchFamily="49" charset="0"/>
              </a:rPr>
              <a:t>max recv frag</a:t>
            </a:r>
          </a:p>
          <a:p>
            <a:pPr eaLnBrk="0" hangingPunct="0"/>
            <a:r>
              <a:rPr lang="en-US" altLang="en-US" sz="1200">
                <a:solidFill>
                  <a:srgbClr val="000099"/>
                </a:solidFill>
                <a:latin typeface="Courier New" panose="02070309020205020404" pitchFamily="49" charset="0"/>
              </a:rPr>
              <a:t>14: </a:t>
            </a:r>
            <a:r>
              <a:rPr lang="en-US" altLang="en-US" sz="1200" b="0">
                <a:solidFill>
                  <a:srgbClr val="000099"/>
                </a:solidFill>
                <a:latin typeface="Courier New" panose="02070309020205020404" pitchFamily="49" charset="0"/>
              </a:rPr>
              <a:t>00 00 00 00</a:t>
            </a:r>
          </a:p>
          <a:p>
            <a:pPr eaLnBrk="0" hangingPunct="0"/>
            <a:endParaRPr lang="en-US" altLang="en-US" sz="1200" b="0">
              <a:solidFill>
                <a:srgbClr val="000099"/>
              </a:solidFill>
              <a:latin typeface="Courier New" panose="02070309020205020404" pitchFamily="49" charset="0"/>
            </a:endParaRPr>
          </a:p>
          <a:p>
            <a:pPr eaLnBrk="0" hangingPunct="0"/>
            <a:r>
              <a:rPr lang="en-US" altLang="en-US" sz="1200">
                <a:solidFill>
                  <a:srgbClr val="000099"/>
                </a:solidFill>
                <a:latin typeface="Courier New" panose="02070309020205020404" pitchFamily="49" charset="0"/>
              </a:rPr>
              <a:t>18: </a:t>
            </a:r>
            <a:r>
              <a:rPr lang="en-US" altLang="en-US" sz="1200" b="0">
                <a:solidFill>
                  <a:srgbClr val="000099"/>
                </a:solidFill>
                <a:latin typeface="Courier New" panose="02070309020205020404" pitchFamily="49" charset="0"/>
              </a:rPr>
              <a:t>05 00 02 00 01 00        </a:t>
            </a:r>
            <a:r>
              <a:rPr lang="en-US" altLang="en-US" sz="1200">
                <a:solidFill>
                  <a:srgbClr val="000099"/>
                </a:solidFill>
                <a:latin typeface="Courier New" panose="02070309020205020404" pitchFamily="49" charset="0"/>
              </a:rPr>
              <a:t>arg 2: struct _110 * = {{5,2},1,0,0,0}</a:t>
            </a:r>
            <a:endParaRPr lang="en-US" altLang="en-US" sz="1200" b="0">
              <a:solidFill>
                <a:srgbClr val="000099"/>
              </a:solidFill>
              <a:latin typeface="Courier New" panose="02070309020205020404" pitchFamily="49" charset="0"/>
            </a:endParaRPr>
          </a:p>
          <a:p>
            <a:pPr eaLnBrk="0" hangingPunct="0"/>
            <a:r>
              <a:rPr lang="en-US" altLang="en-US" sz="1200" b="0">
                <a:solidFill>
                  <a:srgbClr val="000099"/>
                </a:solidFill>
                <a:latin typeface="Courier New" panose="02070309020205020404" pitchFamily="49" charset="0"/>
              </a:rPr>
              <a:t>    ...</a:t>
            </a:r>
          </a:p>
          <a:p>
            <a:pPr eaLnBrk="0" hangingPunct="0"/>
            <a:r>
              <a:rPr lang="en-US" altLang="en-US" sz="1200">
                <a:solidFill>
                  <a:srgbClr val="000099"/>
                </a:solidFill>
                <a:latin typeface="Courier New" panose="02070309020205020404" pitchFamily="49" charset="0"/>
              </a:rPr>
              <a:t>48: </a:t>
            </a:r>
            <a:r>
              <a:rPr lang="en-US" altLang="en-US" sz="1200" b="0">
                <a:solidFill>
                  <a:srgbClr val="000099"/>
                </a:solidFill>
                <a:latin typeface="Courier New" panose="02070309020205020404" pitchFamily="49" charset="0"/>
              </a:rPr>
              <a:t>01 00 00 00              </a:t>
            </a:r>
            <a:r>
              <a:rPr lang="en-US" altLang="en-US" sz="1200">
                <a:solidFill>
                  <a:srgbClr val="000099"/>
                </a:solidFill>
                <a:latin typeface="Courier New" panose="02070309020205020404" pitchFamily="49" charset="0"/>
              </a:rPr>
              <a:t>arg 5: wchar_t * = “\\aaaaa\bb”</a:t>
            </a:r>
            <a:endParaRPr lang="en-US" altLang="en-US" sz="1200" b="0">
              <a:solidFill>
                <a:srgbClr val="000099"/>
              </a:solidFill>
              <a:latin typeface="Courier New" panose="02070309020205020404" pitchFamily="49" charset="0"/>
            </a:endParaRPr>
          </a:p>
          <a:p>
            <a:pPr eaLnBrk="0" hangingPunct="0"/>
            <a:r>
              <a:rPr lang="en-US" altLang="en-US" sz="1200">
                <a:solidFill>
                  <a:srgbClr val="000099"/>
                </a:solidFill>
                <a:latin typeface="Courier New" panose="02070309020205020404" pitchFamily="49" charset="0"/>
              </a:rPr>
              <a:t>4c: </a:t>
            </a:r>
            <a:r>
              <a:rPr lang="en-US" altLang="en-US" sz="1200" b="0">
                <a:solidFill>
                  <a:srgbClr val="000099"/>
                </a:solidFill>
                <a:latin typeface="Courier New" panose="02070309020205020404" pitchFamily="49" charset="0"/>
              </a:rPr>
              <a:t>01 00 00 00              </a:t>
            </a:r>
            <a:endParaRPr lang="en-US" altLang="en-US" sz="1200">
              <a:solidFill>
                <a:srgbClr val="000099"/>
              </a:solidFill>
              <a:latin typeface="Courier New" panose="02070309020205020404" pitchFamily="49" charset="0"/>
            </a:endParaRPr>
          </a:p>
          <a:p>
            <a:pPr eaLnBrk="0" hangingPunct="0"/>
            <a:r>
              <a:rPr lang="en-US" altLang="en-US" sz="1200">
                <a:solidFill>
                  <a:srgbClr val="000099"/>
                </a:solidFill>
                <a:latin typeface="Courier New" panose="02070309020205020404" pitchFamily="49" charset="0"/>
              </a:rPr>
              <a:t>50: </a:t>
            </a:r>
            <a:r>
              <a:rPr lang="en-US" altLang="en-US" sz="1200" b="0">
                <a:solidFill>
                  <a:srgbClr val="000099"/>
                </a:solidFill>
                <a:latin typeface="Courier New" panose="02070309020205020404" pitchFamily="49" charset="0"/>
              </a:rPr>
              <a:t>01 00 00 00              </a:t>
            </a:r>
            <a:endParaRPr lang="en-US" altLang="en-US" sz="1200">
              <a:solidFill>
                <a:srgbClr val="000099"/>
              </a:solidFill>
              <a:latin typeface="Courier New" panose="02070309020205020404" pitchFamily="49" charset="0"/>
            </a:endParaRPr>
          </a:p>
          <a:p>
            <a:pPr eaLnBrk="0" hangingPunct="0"/>
            <a:r>
              <a:rPr lang="en-US" altLang="en-US" sz="1200">
                <a:solidFill>
                  <a:srgbClr val="000099"/>
                </a:solidFill>
                <a:latin typeface="Courier New" panose="02070309020205020404" pitchFamily="49" charset="0"/>
              </a:rPr>
              <a:t>54: </a:t>
            </a:r>
            <a:r>
              <a:rPr lang="en-US" altLang="en-US" sz="1200" b="0">
                <a:solidFill>
                  <a:srgbClr val="000099"/>
                </a:solidFill>
                <a:latin typeface="Courier New" panose="02070309020205020404" pitchFamily="49" charset="0"/>
              </a:rPr>
              <a:t>61 61 61 61 ...          </a:t>
            </a:r>
            <a:r>
              <a:rPr lang="en-US" altLang="en-US" sz="1200">
                <a:solidFill>
                  <a:srgbClr val="000099"/>
                </a:solidFill>
                <a:latin typeface="Courier New" panose="02070309020205020404" pitchFamily="49" charset="0"/>
              </a:rPr>
              <a:t>string</a:t>
            </a:r>
            <a:endParaRPr lang="en-US" altLang="en-US" sz="1200" b="0">
              <a:solidFill>
                <a:srgbClr val="000099"/>
              </a:solidFill>
              <a:latin typeface="Courier New" panose="02070309020205020404" pitchFamily="49" charset="0"/>
            </a:endParaRPr>
          </a:p>
          <a:p>
            <a:pPr eaLnBrk="0" hangingPunct="0"/>
            <a:r>
              <a:rPr lang="en-US" altLang="en-US" sz="1200" b="0">
                <a:solidFill>
                  <a:srgbClr val="000099"/>
                </a:solidFill>
                <a:latin typeface="Courier New" panose="02070309020205020404" pitchFamily="49" charset="0"/>
              </a:rPr>
              <a:t>    ...</a:t>
            </a:r>
          </a:p>
          <a:p>
            <a:pPr eaLnBrk="0" hangingPunct="0"/>
            <a:r>
              <a:rPr lang="en-US" altLang="en-US" sz="1200">
                <a:solidFill>
                  <a:srgbClr val="000099"/>
                </a:solidFill>
                <a:latin typeface="Courier New" panose="02070309020205020404" pitchFamily="49" charset="0"/>
              </a:rPr>
              <a:t>??: </a:t>
            </a:r>
            <a:r>
              <a:rPr lang="en-US" altLang="en-US" sz="1200" b="0">
                <a:solidFill>
                  <a:srgbClr val="000099"/>
                </a:solidFill>
                <a:latin typeface="Courier New" panose="02070309020205020404" pitchFamily="49" charset="0"/>
              </a:rPr>
              <a:t>01 00 00 00              </a:t>
            </a:r>
            <a:r>
              <a:rPr lang="en-US" altLang="en-US" sz="1200">
                <a:solidFill>
                  <a:srgbClr val="000099"/>
                </a:solidFill>
                <a:latin typeface="Courier New" panose="02070309020205020404" pitchFamily="49" charset="0"/>
              </a:rPr>
              <a:t>arg 7:</a:t>
            </a:r>
            <a:endParaRPr lang="en-US" altLang="en-US" sz="1200" b="0">
              <a:solidFill>
                <a:srgbClr val="000099"/>
              </a:solidFill>
              <a:latin typeface="Courier New" panose="02070309020205020404" pitchFamily="49" charset="0"/>
            </a:endParaRPr>
          </a:p>
          <a:p>
            <a:pPr eaLnBrk="0" hangingPunct="0"/>
            <a:r>
              <a:rPr lang="en-US" altLang="en-US" sz="1200">
                <a:solidFill>
                  <a:srgbClr val="000099"/>
                </a:solidFill>
                <a:latin typeface="Courier New" panose="02070309020205020404" pitchFamily="49" charset="0"/>
              </a:rPr>
              <a:t>??: </a:t>
            </a:r>
            <a:r>
              <a:rPr lang="en-US" altLang="en-US" sz="1200" b="0">
                <a:solidFill>
                  <a:srgbClr val="000099"/>
                </a:solidFill>
                <a:latin typeface="Courier New" panose="02070309020205020404" pitchFamily="49" charset="0"/>
              </a:rPr>
              <a:t>01 00 00 00              </a:t>
            </a:r>
            <a:r>
              <a:rPr lang="en-US" altLang="en-US" sz="1200">
                <a:solidFill>
                  <a:srgbClr val="000099"/>
                </a:solidFill>
                <a:latin typeface="Courier New" panose="02070309020205020404" pitchFamily="49" charset="0"/>
              </a:rPr>
              <a:t>arg 8:</a:t>
            </a:r>
            <a:endParaRPr lang="en-US" altLang="en-US" sz="1200" b="0">
              <a:solidFill>
                <a:srgbClr val="000099"/>
              </a:solidFill>
              <a:latin typeface="Courier New" panose="02070309020205020404" pitchFamily="49" charset="0"/>
            </a:endParaRPr>
          </a:p>
          <a:p>
            <a:pPr eaLnBrk="0" hangingPunct="0"/>
            <a:r>
              <a:rPr lang="en-US" altLang="en-US" sz="1200">
                <a:solidFill>
                  <a:srgbClr val="000099"/>
                </a:solidFill>
                <a:latin typeface="Courier New" panose="02070309020205020404" pitchFamily="49" charset="0"/>
              </a:rPr>
              <a:t>??: </a:t>
            </a:r>
            <a:r>
              <a:rPr lang="en-US" altLang="en-US" sz="1200" b="0">
                <a:solidFill>
                  <a:srgbClr val="000099"/>
                </a:solidFill>
                <a:latin typeface="Courier New" panose="02070309020205020404" pitchFamily="49" charset="0"/>
              </a:rPr>
              <a:t>01 00 00 00              </a:t>
            </a:r>
            <a:r>
              <a:rPr lang="en-US" altLang="en-US" sz="1200">
                <a:solidFill>
                  <a:srgbClr val="000099"/>
                </a:solidFill>
                <a:latin typeface="Courier New" panose="02070309020205020404" pitchFamily="49" charset="0"/>
              </a:rPr>
              <a:t>arg 9:</a:t>
            </a:r>
            <a:endParaRPr lang="en-US" altLang="en-US" sz="1200" b="0">
              <a:solidFill>
                <a:srgbClr val="000099"/>
              </a:solidFill>
              <a:latin typeface="Courier New" panose="02070309020205020404" pitchFamily="49" charset="0"/>
            </a:endParaRPr>
          </a:p>
        </p:txBody>
      </p:sp>
      <p:sp>
        <p:nvSpPr>
          <p:cNvPr id="82948" name="Text Box 4"/>
          <p:cNvSpPr txBox="1">
            <a:spLocks noChangeArrowheads="1"/>
          </p:cNvSpPr>
          <p:nvPr/>
        </p:nvSpPr>
        <p:spPr bwMode="auto">
          <a:xfrm>
            <a:off x="838200" y="1752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latin typeface="Arial" panose="020B0604020202020204" pitchFamily="34" charset="0"/>
              </a:rPr>
              <a:t>hex code</a:t>
            </a:r>
            <a:endParaRPr lang="pl-PL" altLang="en-US" sz="1400">
              <a:latin typeface="Arial" panose="020B0604020202020204" pitchFamily="34" charset="0"/>
            </a:endParaRPr>
          </a:p>
        </p:txBody>
      </p:sp>
      <p:sp>
        <p:nvSpPr>
          <p:cNvPr id="82949" name="Text Box 5"/>
          <p:cNvSpPr txBox="1">
            <a:spLocks noChangeArrowheads="1"/>
          </p:cNvSpPr>
          <p:nvPr/>
        </p:nvSpPr>
        <p:spPr bwMode="auto">
          <a:xfrm>
            <a:off x="457200" y="17526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latin typeface="Arial" panose="020B0604020202020204" pitchFamily="34" charset="0"/>
              </a:rPr>
              <a:t>ofs</a:t>
            </a:r>
            <a:endParaRPr lang="pl-PL" altLang="en-US" sz="1400">
              <a:latin typeface="Arial" panose="020B0604020202020204" pitchFamily="34" charset="0"/>
            </a:endParaRPr>
          </a:p>
        </p:txBody>
      </p:sp>
      <p:sp>
        <p:nvSpPr>
          <p:cNvPr id="82950" name="Text Box 6"/>
          <p:cNvSpPr txBox="1">
            <a:spLocks noChangeArrowheads="1"/>
          </p:cNvSpPr>
          <p:nvPr/>
        </p:nvSpPr>
        <p:spPr bwMode="auto">
          <a:xfrm>
            <a:off x="3124200" y="1752600"/>
            <a:ext cx="182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latin typeface="Arial" panose="020B0604020202020204" pitchFamily="34" charset="0"/>
              </a:rPr>
              <a:t>fields</a:t>
            </a:r>
            <a:endParaRPr lang="pl-PL" altLang="en-US" sz="1400">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Jumping to specified memory location</a:t>
            </a:r>
          </a:p>
          <a:p>
            <a:pPr eaLnBrk="0" hangingPunct="0"/>
            <a:r>
              <a:rPr lang="en-US" altLang="en-US">
                <a:latin typeface="Arial" panose="020B0604020202020204" pitchFamily="34" charset="0"/>
              </a:rPr>
              <a:t>Original stack frames</a:t>
            </a:r>
          </a:p>
        </p:txBody>
      </p:sp>
      <p:sp>
        <p:nvSpPr>
          <p:cNvPr id="27651" name="Rectangle 3"/>
          <p:cNvSpPr>
            <a:spLocks noChangeArrowheads="1"/>
          </p:cNvSpPr>
          <p:nvPr/>
        </p:nvSpPr>
        <p:spPr bwMode="auto">
          <a:xfrm>
            <a:off x="3962400" y="2070100"/>
            <a:ext cx="4876800" cy="301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5000"/>
              </a:spcBef>
            </a:pPr>
            <a:r>
              <a:rPr lang="en-US" altLang="en-US" sz="1200" b="0">
                <a:latin typeface="Courier New" panose="02070309020205020404" pitchFamily="49" charset="0"/>
              </a:rPr>
              <a:t>RemoteActivation(...){</a:t>
            </a:r>
          </a:p>
          <a:p>
            <a:pPr eaLnBrk="0" hangingPunct="0">
              <a:spcBef>
                <a:spcPct val="25000"/>
              </a:spcBef>
            </a:pPr>
            <a:r>
              <a:rPr lang="en-US" altLang="en-US" sz="1200" b="0">
                <a:latin typeface="Courier New" panose="02070309020205020404" pitchFamily="49" charset="0"/>
              </a:rPr>
              <a:t>    ...</a:t>
            </a:r>
          </a:p>
          <a:p>
            <a:pPr eaLnBrk="0" hangingPunct="0">
              <a:spcBef>
                <a:spcPct val="25000"/>
              </a:spcBef>
            </a:pPr>
            <a:r>
              <a:rPr lang="en-US" altLang="en-US" sz="1200" b="0">
                <a:latin typeface="Courier New" panose="02070309020205020404" pitchFamily="49" charset="0"/>
              </a:rPr>
              <a:t>    GetServerPath(wchar_t *path,wchar_t **res){</a:t>
            </a:r>
          </a:p>
          <a:p>
            <a:pPr eaLnBrk="0" hangingPunct="0">
              <a:spcBef>
                <a:spcPct val="25000"/>
              </a:spcBef>
            </a:pPr>
            <a:r>
              <a:rPr lang="en-US" altLang="en-US" sz="1200" b="0">
                <a:latin typeface="Courier New" panose="02070309020205020404" pitchFamily="49" charset="0"/>
              </a:rPr>
              <a:t>        char buf[32];</a:t>
            </a:r>
          </a:p>
          <a:p>
            <a:pPr eaLnBrk="0" hangingPunct="0">
              <a:spcBef>
                <a:spcPct val="25000"/>
              </a:spcBef>
            </a:pPr>
            <a:r>
              <a:rPr lang="en-US" altLang="en-US" sz="1200" b="0">
                <a:latin typeface="Courier New" panose="02070309020205020404" pitchFamily="49" charset="0"/>
              </a:rPr>
              <a:t>        if(path[0]!=’\\’||path[1]!=’\\’) goto err;</a:t>
            </a:r>
          </a:p>
          <a:p>
            <a:pPr eaLnBrk="0" hangingPunct="0">
              <a:spcBef>
                <a:spcPct val="25000"/>
              </a:spcBef>
            </a:pPr>
            <a:r>
              <a:rPr lang="en-US" altLang="en-US" sz="1200" b="0">
                <a:latin typeface="Courier New" panose="02070309020205020404" pitchFamily="49" charset="0"/>
              </a:rPr>
              <a:t>        GetMachineName(path,buf,0);</a:t>
            </a:r>
          </a:p>
          <a:p>
            <a:pPr eaLnBrk="0" hangingPunct="0">
              <a:spcBef>
                <a:spcPct val="25000"/>
              </a:spcBef>
            </a:pPr>
            <a:r>
              <a:rPr lang="en-US" altLang="en-US" sz="1200" b="0">
                <a:latin typeface="Courier New" panose="02070309020205020404" pitchFamily="49" charset="0"/>
              </a:rPr>
              <a:t>        ...</a:t>
            </a:r>
          </a:p>
          <a:p>
            <a:pPr eaLnBrk="0" hangingPunct="0">
              <a:spcBef>
                <a:spcPct val="25000"/>
              </a:spcBef>
            </a:pPr>
            <a:r>
              <a:rPr lang="en-US" altLang="en-US" sz="1200" b="0">
                <a:latin typeface="Courier New" panose="02070309020205020404" pitchFamily="49" charset="0"/>
              </a:rPr>
              <a:t>        *res=path;</a:t>
            </a:r>
          </a:p>
          <a:p>
            <a:pPr eaLnBrk="0" hangingPunct="0">
              <a:spcBef>
                <a:spcPct val="25000"/>
              </a:spcBef>
            </a:pPr>
            <a:r>
              <a:rPr lang="en-US" altLang="en-US" sz="1200" b="0">
                <a:latin typeface="Courier New" panose="02070309020205020404" pitchFamily="49" charset="0"/>
              </a:rPr>
              <a:t>    err:</a:t>
            </a:r>
          </a:p>
          <a:p>
            <a:pPr eaLnBrk="0" hangingPunct="0">
              <a:spcBef>
                <a:spcPct val="25000"/>
              </a:spcBef>
            </a:pPr>
            <a:r>
              <a:rPr lang="en-US" altLang="en-US" sz="1200" b="0">
                <a:latin typeface="Courier New" panose="02070309020205020404" pitchFamily="49" charset="0"/>
              </a:rPr>
              <a:t>        return;</a:t>
            </a:r>
          </a:p>
          <a:p>
            <a:pPr eaLnBrk="0" hangingPunct="0">
              <a:spcBef>
                <a:spcPct val="25000"/>
              </a:spcBef>
            </a:pPr>
            <a:r>
              <a:rPr lang="en-US" altLang="en-US" sz="1200" b="0">
                <a:latin typeface="Courier New" panose="02070309020205020404" pitchFamily="49" charset="0"/>
              </a:rPr>
              <a:t>    }</a:t>
            </a:r>
          </a:p>
          <a:p>
            <a:pPr eaLnBrk="0" hangingPunct="0">
              <a:spcBef>
                <a:spcPct val="25000"/>
              </a:spcBef>
            </a:pPr>
            <a:r>
              <a:rPr lang="en-US" altLang="en-US" sz="1200" b="0">
                <a:latin typeface="Courier New" panose="02070309020205020404" pitchFamily="49" charset="0"/>
              </a:rPr>
              <a:t>    ...</a:t>
            </a:r>
          </a:p>
          <a:p>
            <a:pPr eaLnBrk="0" hangingPunct="0">
              <a:spcBef>
                <a:spcPct val="25000"/>
              </a:spcBef>
            </a:pPr>
            <a:r>
              <a:rPr lang="en-US" altLang="en-US" sz="1200" b="0">
                <a:latin typeface="Courier New" panose="02070309020205020404" pitchFamily="49" charset="0"/>
              </a:rPr>
              <a:t>}</a:t>
            </a:r>
            <a:endParaRPr lang="pl-PL" altLang="en-US" sz="1200" b="0">
              <a:latin typeface="Courier New" panose="02070309020205020404" pitchFamily="49" charset="0"/>
            </a:endParaRPr>
          </a:p>
        </p:txBody>
      </p:sp>
      <p:sp>
        <p:nvSpPr>
          <p:cNvPr id="27652" name="Rectangle 4"/>
          <p:cNvSpPr>
            <a:spLocks noChangeArrowheads="1"/>
          </p:cNvSpPr>
          <p:nvPr/>
        </p:nvSpPr>
        <p:spPr bwMode="auto">
          <a:xfrm>
            <a:off x="533400" y="2057400"/>
            <a:ext cx="1371600" cy="3657600"/>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Text Box 5"/>
          <p:cNvSpPr txBox="1">
            <a:spLocks noChangeArrowheads="1"/>
          </p:cNvSpPr>
          <p:nvPr/>
        </p:nvSpPr>
        <p:spPr bwMode="auto">
          <a:xfrm>
            <a:off x="457200" y="1752600"/>
            <a:ext cx="636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Arial" panose="020B0604020202020204" pitchFamily="34" charset="0"/>
              </a:rPr>
              <a:t>stack</a:t>
            </a:r>
            <a:endParaRPr lang="pl-PL" altLang="en-US" sz="1400">
              <a:latin typeface="Arial" panose="020B0604020202020204" pitchFamily="34" charset="0"/>
            </a:endParaRPr>
          </a:p>
        </p:txBody>
      </p:sp>
      <p:sp>
        <p:nvSpPr>
          <p:cNvPr id="27660" name="Text Box 12"/>
          <p:cNvSpPr txBox="1">
            <a:spLocks noChangeArrowheads="1"/>
          </p:cNvSpPr>
          <p:nvPr/>
        </p:nvSpPr>
        <p:spPr bwMode="auto">
          <a:xfrm>
            <a:off x="533400" y="2514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local </a:t>
            </a:r>
            <a:r>
              <a:rPr lang="en-US" altLang="en-US" sz="1400">
                <a:latin typeface="Arial" panose="020B0604020202020204" pitchFamily="34" charset="0"/>
              </a:rPr>
              <a:t>buf</a:t>
            </a:r>
            <a:endParaRPr lang="pl-PL" altLang="en-US" sz="1400">
              <a:latin typeface="Arial" panose="020B0604020202020204" pitchFamily="34" charset="0"/>
            </a:endParaRPr>
          </a:p>
        </p:txBody>
      </p:sp>
      <p:sp>
        <p:nvSpPr>
          <p:cNvPr id="27663" name="Line 15"/>
          <p:cNvSpPr>
            <a:spLocks noChangeShapeType="1"/>
          </p:cNvSpPr>
          <p:nvPr/>
        </p:nvSpPr>
        <p:spPr bwMode="auto">
          <a:xfrm flipV="1">
            <a:off x="2286000" y="2514600"/>
            <a:ext cx="0" cy="990600"/>
          </a:xfrm>
          <a:prstGeom prst="line">
            <a:avLst/>
          </a:prstGeom>
          <a:noFill/>
          <a:ln w="254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7" name="Text Box 19"/>
          <p:cNvSpPr txBox="1">
            <a:spLocks noChangeArrowheads="1"/>
          </p:cNvSpPr>
          <p:nvPr/>
        </p:nvSpPr>
        <p:spPr bwMode="auto">
          <a:xfrm>
            <a:off x="533400" y="4202113"/>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solidFill>
                  <a:srgbClr val="5F5F5F"/>
                </a:solidFill>
                <a:latin typeface="Arial" panose="020B0604020202020204" pitchFamily="34" charset="0"/>
              </a:rPr>
              <a:t>local vars</a:t>
            </a:r>
            <a:endParaRPr lang="pl-PL" altLang="en-US" sz="1400" b="0">
              <a:solidFill>
                <a:srgbClr val="5F5F5F"/>
              </a:solidFill>
              <a:latin typeface="Arial" panose="020B0604020202020204" pitchFamily="34" charset="0"/>
            </a:endParaRPr>
          </a:p>
        </p:txBody>
      </p:sp>
      <p:sp>
        <p:nvSpPr>
          <p:cNvPr id="27668" name="Rectangle 20"/>
          <p:cNvSpPr>
            <a:spLocks noChangeArrowheads="1"/>
          </p:cNvSpPr>
          <p:nvPr/>
        </p:nvSpPr>
        <p:spPr bwMode="auto">
          <a:xfrm>
            <a:off x="533400" y="3287713"/>
            <a:ext cx="1371600" cy="228600"/>
          </a:xfrm>
          <a:prstGeom prst="rect">
            <a:avLst/>
          </a:prstGeom>
          <a:solidFill>
            <a:srgbClr val="B2B2B2"/>
          </a:solidFill>
          <a:ln>
            <a:noFill/>
          </a:ln>
          <a:effectLst/>
          <a:extLst>
            <a:ext uri="{91240B29-F687-4F45-9708-019B960494DF}">
              <a14:hiddenLine xmlns:a14="http://schemas.microsoft.com/office/drawing/2010/main" w="127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9" name="Text Box 21"/>
          <p:cNvSpPr txBox="1">
            <a:spLocks noChangeArrowheads="1"/>
          </p:cNvSpPr>
          <p:nvPr/>
        </p:nvSpPr>
        <p:spPr bwMode="auto">
          <a:xfrm>
            <a:off x="511175" y="32448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saved </a:t>
            </a:r>
            <a:r>
              <a:rPr lang="en-US" altLang="en-US" sz="1400">
                <a:latin typeface="Arial" panose="020B0604020202020204" pitchFamily="34" charset="0"/>
              </a:rPr>
              <a:t>EBP</a:t>
            </a:r>
            <a:endParaRPr lang="pl-PL" altLang="en-US" sz="1400">
              <a:latin typeface="Arial" panose="020B0604020202020204" pitchFamily="34" charset="0"/>
            </a:endParaRPr>
          </a:p>
        </p:txBody>
      </p:sp>
      <p:sp>
        <p:nvSpPr>
          <p:cNvPr id="27670" name="Rectangle 22"/>
          <p:cNvSpPr>
            <a:spLocks noChangeArrowheads="1"/>
          </p:cNvSpPr>
          <p:nvPr/>
        </p:nvSpPr>
        <p:spPr bwMode="auto">
          <a:xfrm>
            <a:off x="533400" y="3973513"/>
            <a:ext cx="1371600" cy="228600"/>
          </a:xfrm>
          <a:prstGeom prst="rect">
            <a:avLst/>
          </a:prstGeom>
          <a:solidFill>
            <a:srgbClr val="DDDDDD">
              <a:alpha val="50000"/>
            </a:srgbClr>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1" name="Text Box 23"/>
          <p:cNvSpPr txBox="1">
            <a:spLocks noChangeArrowheads="1"/>
          </p:cNvSpPr>
          <p:nvPr/>
        </p:nvSpPr>
        <p:spPr bwMode="auto">
          <a:xfrm>
            <a:off x="511175" y="39306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arg 1: </a:t>
            </a:r>
            <a:r>
              <a:rPr lang="en-US" altLang="en-US" sz="1400">
                <a:latin typeface="Arial" panose="020B0604020202020204" pitchFamily="34" charset="0"/>
              </a:rPr>
              <a:t>path</a:t>
            </a:r>
            <a:endParaRPr lang="pl-PL" altLang="en-US" sz="1400">
              <a:latin typeface="Arial" panose="020B0604020202020204" pitchFamily="34" charset="0"/>
            </a:endParaRPr>
          </a:p>
        </p:txBody>
      </p:sp>
      <p:sp>
        <p:nvSpPr>
          <p:cNvPr id="27672" name="Rectangle 24"/>
          <p:cNvSpPr>
            <a:spLocks noChangeArrowheads="1"/>
          </p:cNvSpPr>
          <p:nvPr/>
        </p:nvSpPr>
        <p:spPr bwMode="auto">
          <a:xfrm>
            <a:off x="533400" y="3744913"/>
            <a:ext cx="1371600" cy="228600"/>
          </a:xfrm>
          <a:prstGeom prst="rect">
            <a:avLst/>
          </a:prstGeom>
          <a:solidFill>
            <a:srgbClr val="DDDDDD">
              <a:alpha val="50000"/>
            </a:srgbClr>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3" name="Text Box 25"/>
          <p:cNvSpPr txBox="1">
            <a:spLocks noChangeArrowheads="1"/>
          </p:cNvSpPr>
          <p:nvPr/>
        </p:nvSpPr>
        <p:spPr bwMode="auto">
          <a:xfrm>
            <a:off x="511175" y="371157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arg 2: </a:t>
            </a:r>
            <a:r>
              <a:rPr lang="en-US" altLang="en-US" sz="1400">
                <a:latin typeface="Arial" panose="020B0604020202020204" pitchFamily="34" charset="0"/>
              </a:rPr>
              <a:t>res</a:t>
            </a:r>
            <a:endParaRPr lang="pl-PL" altLang="en-US" sz="1400">
              <a:latin typeface="Arial" panose="020B0604020202020204" pitchFamily="34" charset="0"/>
            </a:endParaRPr>
          </a:p>
        </p:txBody>
      </p:sp>
      <p:sp>
        <p:nvSpPr>
          <p:cNvPr id="27674" name="Line 26"/>
          <p:cNvSpPr>
            <a:spLocks noChangeShapeType="1"/>
          </p:cNvSpPr>
          <p:nvPr/>
        </p:nvSpPr>
        <p:spPr bwMode="auto">
          <a:xfrm flipV="1">
            <a:off x="1981200" y="2514600"/>
            <a:ext cx="3048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5" name="Line 27"/>
          <p:cNvSpPr>
            <a:spLocks noChangeShapeType="1"/>
          </p:cNvSpPr>
          <p:nvPr/>
        </p:nvSpPr>
        <p:spPr bwMode="auto">
          <a:xfrm flipV="1">
            <a:off x="1981200" y="3516313"/>
            <a:ext cx="3048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6" name="Line 28"/>
          <p:cNvSpPr>
            <a:spLocks noChangeShapeType="1"/>
          </p:cNvSpPr>
          <p:nvPr/>
        </p:nvSpPr>
        <p:spPr bwMode="auto">
          <a:xfrm flipV="1">
            <a:off x="2286000" y="3744913"/>
            <a:ext cx="0" cy="1524000"/>
          </a:xfrm>
          <a:prstGeom prst="line">
            <a:avLst/>
          </a:prstGeom>
          <a:noFill/>
          <a:ln w="254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7" name="Line 29"/>
          <p:cNvSpPr>
            <a:spLocks noChangeShapeType="1"/>
          </p:cNvSpPr>
          <p:nvPr/>
        </p:nvSpPr>
        <p:spPr bwMode="auto">
          <a:xfrm flipV="1">
            <a:off x="1981200" y="3744913"/>
            <a:ext cx="3048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8" name="Line 30"/>
          <p:cNvSpPr>
            <a:spLocks noChangeShapeType="1"/>
          </p:cNvSpPr>
          <p:nvPr/>
        </p:nvSpPr>
        <p:spPr bwMode="auto">
          <a:xfrm flipV="1">
            <a:off x="1981200" y="5268913"/>
            <a:ext cx="3048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9" name="Line 31"/>
          <p:cNvSpPr>
            <a:spLocks noChangeShapeType="1"/>
          </p:cNvSpPr>
          <p:nvPr/>
        </p:nvSpPr>
        <p:spPr bwMode="auto">
          <a:xfrm flipH="1" flipV="1">
            <a:off x="533400" y="25146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0" name="Line 32"/>
          <p:cNvSpPr>
            <a:spLocks noChangeShapeType="1"/>
          </p:cNvSpPr>
          <p:nvPr/>
        </p:nvSpPr>
        <p:spPr bwMode="auto">
          <a:xfrm flipH="1" flipV="1">
            <a:off x="533400" y="32004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1" name="Line 33"/>
          <p:cNvSpPr>
            <a:spLocks noChangeShapeType="1"/>
          </p:cNvSpPr>
          <p:nvPr/>
        </p:nvSpPr>
        <p:spPr bwMode="auto">
          <a:xfrm flipH="1" flipV="1">
            <a:off x="533400" y="3287713"/>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3" name="Rectangle 35"/>
          <p:cNvSpPr>
            <a:spLocks noChangeArrowheads="1"/>
          </p:cNvSpPr>
          <p:nvPr/>
        </p:nvSpPr>
        <p:spPr bwMode="auto">
          <a:xfrm>
            <a:off x="533400" y="3516313"/>
            <a:ext cx="1371600" cy="228600"/>
          </a:xfrm>
          <a:prstGeom prst="rect">
            <a:avLst/>
          </a:prstGeom>
          <a:solidFill>
            <a:srgbClr val="B2B2B2"/>
          </a:solidFill>
          <a:ln>
            <a:noFill/>
          </a:ln>
          <a:effectLst/>
          <a:extLst>
            <a:ext uri="{91240B29-F687-4F45-9708-019B960494DF}">
              <a14:hiddenLine xmlns:a14="http://schemas.microsoft.com/office/drawing/2010/main" w="127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2" name="Text Box 14"/>
          <p:cNvSpPr txBox="1">
            <a:spLocks noChangeArrowheads="1"/>
          </p:cNvSpPr>
          <p:nvPr/>
        </p:nvSpPr>
        <p:spPr bwMode="auto">
          <a:xfrm>
            <a:off x="511175" y="348297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saved </a:t>
            </a:r>
            <a:r>
              <a:rPr lang="en-US" altLang="en-US" sz="1400">
                <a:latin typeface="Arial" panose="020B0604020202020204" pitchFamily="34" charset="0"/>
              </a:rPr>
              <a:t>EIP</a:t>
            </a:r>
            <a:endParaRPr lang="pl-PL" altLang="en-US" sz="1400">
              <a:latin typeface="Arial" panose="020B0604020202020204" pitchFamily="34" charset="0"/>
            </a:endParaRPr>
          </a:p>
        </p:txBody>
      </p:sp>
      <p:sp>
        <p:nvSpPr>
          <p:cNvPr id="27684" name="Line 36"/>
          <p:cNvSpPr>
            <a:spLocks noChangeShapeType="1"/>
          </p:cNvSpPr>
          <p:nvPr/>
        </p:nvSpPr>
        <p:spPr bwMode="auto">
          <a:xfrm flipH="1" flipV="1">
            <a:off x="533400" y="3744913"/>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2" name="Line 34"/>
          <p:cNvSpPr>
            <a:spLocks noChangeShapeType="1"/>
          </p:cNvSpPr>
          <p:nvPr/>
        </p:nvSpPr>
        <p:spPr bwMode="auto">
          <a:xfrm flipH="1" flipV="1">
            <a:off x="533400" y="3516313"/>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3" name="Rectangle 45"/>
          <p:cNvSpPr>
            <a:spLocks noChangeArrowheads="1"/>
          </p:cNvSpPr>
          <p:nvPr/>
        </p:nvSpPr>
        <p:spPr bwMode="auto">
          <a:xfrm>
            <a:off x="533400" y="5040313"/>
            <a:ext cx="1371600" cy="228600"/>
          </a:xfrm>
          <a:prstGeom prst="rect">
            <a:avLst/>
          </a:prstGeom>
          <a:solidFill>
            <a:srgbClr val="B2B2B2"/>
          </a:solidFill>
          <a:ln>
            <a:noFill/>
          </a:ln>
          <a:effectLst/>
          <a:extLst>
            <a:ext uri="{91240B29-F687-4F45-9708-019B960494DF}">
              <a14:hiddenLine xmlns:a14="http://schemas.microsoft.com/office/drawing/2010/main" w="127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4" name="Text Box 46"/>
          <p:cNvSpPr txBox="1">
            <a:spLocks noChangeArrowheads="1"/>
          </p:cNvSpPr>
          <p:nvPr/>
        </p:nvSpPr>
        <p:spPr bwMode="auto">
          <a:xfrm>
            <a:off x="511175" y="49974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saved </a:t>
            </a:r>
            <a:r>
              <a:rPr lang="en-US" altLang="en-US" sz="1400">
                <a:latin typeface="Arial" panose="020B0604020202020204" pitchFamily="34" charset="0"/>
              </a:rPr>
              <a:t>EBP</a:t>
            </a:r>
            <a:endParaRPr lang="pl-PL" altLang="en-US" sz="1400">
              <a:latin typeface="Arial" panose="020B0604020202020204" pitchFamily="34" charset="0"/>
            </a:endParaRPr>
          </a:p>
        </p:txBody>
      </p:sp>
      <p:sp>
        <p:nvSpPr>
          <p:cNvPr id="27696" name="Line 48"/>
          <p:cNvSpPr>
            <a:spLocks noChangeShapeType="1"/>
          </p:cNvSpPr>
          <p:nvPr/>
        </p:nvSpPr>
        <p:spPr bwMode="auto">
          <a:xfrm flipH="1" flipV="1">
            <a:off x="533400" y="5040313"/>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7" name="Rectangle 49"/>
          <p:cNvSpPr>
            <a:spLocks noChangeArrowheads="1"/>
          </p:cNvSpPr>
          <p:nvPr/>
        </p:nvSpPr>
        <p:spPr bwMode="auto">
          <a:xfrm>
            <a:off x="533400" y="5257800"/>
            <a:ext cx="1371600" cy="228600"/>
          </a:xfrm>
          <a:prstGeom prst="rect">
            <a:avLst/>
          </a:prstGeom>
          <a:solidFill>
            <a:srgbClr val="B2B2B2"/>
          </a:solidFill>
          <a:ln>
            <a:noFill/>
          </a:ln>
          <a:effectLst/>
          <a:extLst>
            <a:ext uri="{91240B29-F687-4F45-9708-019B960494DF}">
              <a14:hiddenLine xmlns:a14="http://schemas.microsoft.com/office/drawing/2010/main" w="127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8" name="Text Box 50"/>
          <p:cNvSpPr txBox="1">
            <a:spLocks noChangeArrowheads="1"/>
          </p:cNvSpPr>
          <p:nvPr/>
        </p:nvSpPr>
        <p:spPr bwMode="auto">
          <a:xfrm>
            <a:off x="511175" y="5224463"/>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saved </a:t>
            </a:r>
            <a:r>
              <a:rPr lang="en-US" altLang="en-US" sz="1400">
                <a:latin typeface="Arial" panose="020B0604020202020204" pitchFamily="34" charset="0"/>
              </a:rPr>
              <a:t>EIP</a:t>
            </a:r>
            <a:endParaRPr lang="pl-PL" altLang="en-US" sz="1400">
              <a:latin typeface="Arial" panose="020B0604020202020204" pitchFamily="34" charset="0"/>
            </a:endParaRPr>
          </a:p>
        </p:txBody>
      </p:sp>
      <p:sp>
        <p:nvSpPr>
          <p:cNvPr id="27699" name="Line 51"/>
          <p:cNvSpPr>
            <a:spLocks noChangeShapeType="1"/>
          </p:cNvSpPr>
          <p:nvPr/>
        </p:nvSpPr>
        <p:spPr bwMode="auto">
          <a:xfrm flipH="1" flipV="1">
            <a:off x="533400" y="54864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0" name="Line 52"/>
          <p:cNvSpPr>
            <a:spLocks noChangeShapeType="1"/>
          </p:cNvSpPr>
          <p:nvPr/>
        </p:nvSpPr>
        <p:spPr bwMode="auto">
          <a:xfrm flipH="1" flipV="1">
            <a:off x="533400" y="5268913"/>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Line 8"/>
          <p:cNvSpPr>
            <a:spLocks noChangeShapeType="1"/>
          </p:cNvSpPr>
          <p:nvPr/>
        </p:nvSpPr>
        <p:spPr bwMode="auto">
          <a:xfrm flipV="1">
            <a:off x="533400" y="2133600"/>
            <a:ext cx="0" cy="3505200"/>
          </a:xfrm>
          <a:prstGeom prst="line">
            <a:avLst/>
          </a:prstGeom>
          <a:noFill/>
          <a:ln w="12700">
            <a:solidFill>
              <a:srgbClr val="5F5F5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1" name="Line 53"/>
          <p:cNvSpPr>
            <a:spLocks noChangeShapeType="1"/>
          </p:cNvSpPr>
          <p:nvPr/>
        </p:nvSpPr>
        <p:spPr bwMode="auto">
          <a:xfrm flipV="1">
            <a:off x="381000" y="2057400"/>
            <a:ext cx="0" cy="381000"/>
          </a:xfrm>
          <a:prstGeom prst="line">
            <a:avLst/>
          </a:prstGeom>
          <a:noFill/>
          <a:ln w="25400">
            <a:solidFill>
              <a:srgbClr val="5F5F5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2" name="Line 54"/>
          <p:cNvSpPr>
            <a:spLocks noChangeShapeType="1"/>
          </p:cNvSpPr>
          <p:nvPr/>
        </p:nvSpPr>
        <p:spPr bwMode="auto">
          <a:xfrm flipH="1">
            <a:off x="2286000" y="2286000"/>
            <a:ext cx="1752600" cy="26670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3" name="Line 55"/>
          <p:cNvSpPr>
            <a:spLocks noChangeShapeType="1"/>
          </p:cNvSpPr>
          <p:nvPr/>
        </p:nvSpPr>
        <p:spPr bwMode="auto">
          <a:xfrm flipH="1">
            <a:off x="2286000" y="2667000"/>
            <a:ext cx="2057400" cy="6096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6" name="Rectangle 58"/>
          <p:cNvSpPr>
            <a:spLocks noChangeArrowheads="1"/>
          </p:cNvSpPr>
          <p:nvPr/>
        </p:nvSpPr>
        <p:spPr bwMode="auto">
          <a:xfrm>
            <a:off x="2667000" y="5988050"/>
            <a:ext cx="2819400" cy="228600"/>
          </a:xfrm>
          <a:prstGeom prst="rect">
            <a:avLst/>
          </a:prstGeom>
          <a:solidFill>
            <a:srgbClr val="DDDDDD">
              <a:alpha val="50000"/>
            </a:srgbClr>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7" name="Text Box 59"/>
          <p:cNvSpPr txBox="1">
            <a:spLocks noChangeArrowheads="1"/>
          </p:cNvSpPr>
          <p:nvPr/>
        </p:nvSpPr>
        <p:spPr bwMode="auto">
          <a:xfrm>
            <a:off x="2667000" y="5965825"/>
            <a:ext cx="274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solidFill>
                  <a:srgbClr val="000099"/>
                </a:solidFill>
                <a:latin typeface="Courier New" panose="02070309020205020404" pitchFamily="49" charset="0"/>
              </a:rPr>
              <a:t>\\aaaaaaaaaa...\bbb...</a:t>
            </a:r>
            <a:endParaRPr lang="pl-PL" altLang="en-US" sz="1400">
              <a:solidFill>
                <a:srgbClr val="000099"/>
              </a:solidFill>
              <a:latin typeface="Courier New" panose="02070309020205020404" pitchFamily="49" charset="0"/>
            </a:endParaRPr>
          </a:p>
        </p:txBody>
      </p:sp>
      <p:sp>
        <p:nvSpPr>
          <p:cNvPr id="27708" name="Rectangle 60"/>
          <p:cNvSpPr>
            <a:spLocks noChangeArrowheads="1"/>
          </p:cNvSpPr>
          <p:nvPr/>
        </p:nvSpPr>
        <p:spPr bwMode="auto">
          <a:xfrm>
            <a:off x="2667000" y="5692775"/>
            <a:ext cx="1371600" cy="228600"/>
          </a:xfrm>
          <a:prstGeom prst="rect">
            <a:avLst/>
          </a:prstGeom>
          <a:solidFill>
            <a:srgbClr val="DDDDDD">
              <a:alpha val="50000"/>
            </a:srgbClr>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9" name="Text Box 61"/>
          <p:cNvSpPr txBox="1">
            <a:spLocks noChangeArrowheads="1"/>
          </p:cNvSpPr>
          <p:nvPr/>
        </p:nvSpPr>
        <p:spPr bwMode="auto">
          <a:xfrm>
            <a:off x="2667000" y="56388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solidFill>
                  <a:srgbClr val="000099"/>
                </a:solidFill>
                <a:latin typeface="Courier New" panose="02070309020205020404" pitchFamily="49" charset="0"/>
              </a:rPr>
              <a:t>ptr</a:t>
            </a:r>
            <a:endParaRPr lang="pl-PL" altLang="en-US" sz="1400">
              <a:solidFill>
                <a:srgbClr val="000099"/>
              </a:solidFill>
              <a:latin typeface="Courier New" panose="02070309020205020404" pitchFamily="49" charset="0"/>
            </a:endParaRPr>
          </a:p>
        </p:txBody>
      </p:sp>
      <p:sp>
        <p:nvSpPr>
          <p:cNvPr id="27711" name="Line 63"/>
          <p:cNvSpPr>
            <a:spLocks noChangeShapeType="1"/>
          </p:cNvSpPr>
          <p:nvPr/>
        </p:nvSpPr>
        <p:spPr bwMode="auto">
          <a:xfrm flipV="1">
            <a:off x="1981200" y="6096000"/>
            <a:ext cx="609600" cy="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2" name="Line 64"/>
          <p:cNvSpPr>
            <a:spLocks noChangeShapeType="1"/>
          </p:cNvSpPr>
          <p:nvPr/>
        </p:nvSpPr>
        <p:spPr bwMode="auto">
          <a:xfrm flipH="1">
            <a:off x="1981200" y="4114800"/>
            <a:ext cx="0" cy="19812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4" name="Line 66"/>
          <p:cNvSpPr>
            <a:spLocks noChangeShapeType="1"/>
          </p:cNvSpPr>
          <p:nvPr/>
        </p:nvSpPr>
        <p:spPr bwMode="auto">
          <a:xfrm>
            <a:off x="1905000" y="3897313"/>
            <a:ext cx="152400"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5" name="Line 67"/>
          <p:cNvSpPr>
            <a:spLocks noChangeShapeType="1"/>
          </p:cNvSpPr>
          <p:nvPr/>
        </p:nvSpPr>
        <p:spPr bwMode="auto">
          <a:xfrm flipH="1">
            <a:off x="2057400" y="3886200"/>
            <a:ext cx="0" cy="19050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6" name="Line 68"/>
          <p:cNvSpPr>
            <a:spLocks noChangeShapeType="1"/>
          </p:cNvSpPr>
          <p:nvPr/>
        </p:nvSpPr>
        <p:spPr bwMode="auto">
          <a:xfrm flipV="1">
            <a:off x="2057400" y="5791200"/>
            <a:ext cx="533400" cy="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7" name="Line 69"/>
          <p:cNvSpPr>
            <a:spLocks noChangeShapeType="1"/>
          </p:cNvSpPr>
          <p:nvPr/>
        </p:nvSpPr>
        <p:spPr bwMode="auto">
          <a:xfrm flipV="1">
            <a:off x="4419600" y="3276600"/>
            <a:ext cx="304800" cy="0"/>
          </a:xfrm>
          <a:prstGeom prst="line">
            <a:avLst/>
          </a:prstGeom>
          <a:noFill/>
          <a:ln w="25400">
            <a:solidFill>
              <a:srgbClr val="5F5F5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8" name="Text Box 70"/>
          <p:cNvSpPr txBox="1">
            <a:spLocks noChangeArrowheads="1"/>
          </p:cNvSpPr>
          <p:nvPr/>
        </p:nvSpPr>
        <p:spPr bwMode="auto">
          <a:xfrm>
            <a:off x="3962400" y="2971800"/>
            <a:ext cx="725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solidFill>
                  <a:srgbClr val="5F5F5F"/>
                </a:solidFill>
                <a:latin typeface="Arial" panose="020B0604020202020204" pitchFamily="34" charset="0"/>
              </a:rPr>
              <a:t>before</a:t>
            </a:r>
            <a:endParaRPr lang="pl-PL" altLang="en-US" sz="1400">
              <a:solidFill>
                <a:srgbClr val="5F5F5F"/>
              </a:solidFill>
              <a:latin typeface="Arial" panose="020B0604020202020204" pitchFamily="34" charset="0"/>
            </a:endParaRPr>
          </a:p>
        </p:txBody>
      </p:sp>
      <p:sp>
        <p:nvSpPr>
          <p:cNvPr id="27719" name="Text Box 71"/>
          <p:cNvSpPr txBox="1">
            <a:spLocks noChangeArrowheads="1"/>
          </p:cNvSpPr>
          <p:nvPr/>
        </p:nvSpPr>
        <p:spPr bwMode="auto">
          <a:xfrm>
            <a:off x="3962400" y="17526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latin typeface="Arial" panose="020B0604020202020204" pitchFamily="34" charset="0"/>
              </a:rPr>
              <a:t>pseudocode</a:t>
            </a:r>
            <a:endParaRPr lang="pl-PL" altLang="en-US" sz="1400">
              <a:latin typeface="Arial" panose="020B0604020202020204" pitchFamily="34" charset="0"/>
            </a:endParaRPr>
          </a:p>
        </p:txBody>
      </p:sp>
      <p:sp>
        <p:nvSpPr>
          <p:cNvPr id="27720" name="Line 72"/>
          <p:cNvSpPr>
            <a:spLocks noChangeShapeType="1"/>
          </p:cNvSpPr>
          <p:nvPr/>
        </p:nvSpPr>
        <p:spPr bwMode="auto">
          <a:xfrm>
            <a:off x="1905000" y="4125913"/>
            <a:ext cx="76200"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1" name="Text Box 73"/>
          <p:cNvSpPr txBox="1">
            <a:spLocks noChangeArrowheads="1"/>
          </p:cNvSpPr>
          <p:nvPr/>
        </p:nvSpPr>
        <p:spPr bwMode="auto">
          <a:xfrm>
            <a:off x="2286000" y="4948238"/>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5F5F5F"/>
                </a:solidFill>
                <a:latin typeface="Arial" panose="020B0604020202020204" pitchFamily="34" charset="0"/>
              </a:rPr>
              <a:t>RemoteActivation()</a:t>
            </a:r>
          </a:p>
          <a:p>
            <a:pPr eaLnBrk="0" hangingPunct="0"/>
            <a:r>
              <a:rPr lang="en-US" altLang="en-US" sz="1000">
                <a:solidFill>
                  <a:srgbClr val="5F5F5F"/>
                </a:solidFill>
                <a:latin typeface="Arial" panose="020B0604020202020204" pitchFamily="34" charset="0"/>
              </a:rPr>
              <a:t>frame</a:t>
            </a:r>
            <a:endParaRPr lang="pl-PL" altLang="en-US" sz="1000">
              <a:solidFill>
                <a:srgbClr val="5F5F5F"/>
              </a:solidFill>
              <a:latin typeface="Arial" panose="020B0604020202020204" pitchFamily="34" charset="0"/>
            </a:endParaRPr>
          </a:p>
        </p:txBody>
      </p:sp>
      <p:sp>
        <p:nvSpPr>
          <p:cNvPr id="27722" name="Text Box 74"/>
          <p:cNvSpPr txBox="1">
            <a:spLocks noChangeArrowheads="1"/>
          </p:cNvSpPr>
          <p:nvPr/>
        </p:nvSpPr>
        <p:spPr bwMode="auto">
          <a:xfrm>
            <a:off x="2259013" y="2438400"/>
            <a:ext cx="1398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5F5F5F"/>
                </a:solidFill>
                <a:latin typeface="Arial" panose="020B0604020202020204" pitchFamily="34" charset="0"/>
              </a:rPr>
              <a:t>GetServerPath()</a:t>
            </a:r>
          </a:p>
          <a:p>
            <a:pPr eaLnBrk="0" hangingPunct="0"/>
            <a:r>
              <a:rPr lang="en-US" altLang="en-US" sz="1000">
                <a:solidFill>
                  <a:srgbClr val="5F5F5F"/>
                </a:solidFill>
                <a:latin typeface="Arial" panose="020B0604020202020204" pitchFamily="34" charset="0"/>
              </a:rPr>
              <a:t>frame</a:t>
            </a:r>
            <a:endParaRPr lang="pl-PL" altLang="en-US" sz="1000">
              <a:solidFill>
                <a:srgbClr val="5F5F5F"/>
              </a:solidFill>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25450" y="579438"/>
            <a:ext cx="70421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Jumping to specified memory location</a:t>
            </a:r>
          </a:p>
          <a:p>
            <a:pPr eaLnBrk="0" hangingPunct="0"/>
            <a:r>
              <a:rPr lang="en-US" altLang="en-US">
                <a:latin typeface="Arial" panose="020B0604020202020204" pitchFamily="34" charset="0"/>
              </a:rPr>
              <a:t>Stack frames after buffer overflow </a:t>
            </a:r>
          </a:p>
        </p:txBody>
      </p:sp>
      <p:sp>
        <p:nvSpPr>
          <p:cNvPr id="28676" name="Rectangle 4"/>
          <p:cNvSpPr>
            <a:spLocks noChangeArrowheads="1"/>
          </p:cNvSpPr>
          <p:nvPr/>
        </p:nvSpPr>
        <p:spPr bwMode="auto">
          <a:xfrm>
            <a:off x="533400" y="2057400"/>
            <a:ext cx="1371600" cy="3657600"/>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7" name="Text Box 5"/>
          <p:cNvSpPr txBox="1">
            <a:spLocks noChangeArrowheads="1"/>
          </p:cNvSpPr>
          <p:nvPr/>
        </p:nvSpPr>
        <p:spPr bwMode="auto">
          <a:xfrm>
            <a:off x="457200" y="1752600"/>
            <a:ext cx="636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Arial" panose="020B0604020202020204" pitchFamily="34" charset="0"/>
              </a:rPr>
              <a:t>stack</a:t>
            </a:r>
            <a:endParaRPr lang="pl-PL" altLang="en-US" sz="1400">
              <a:latin typeface="Arial" panose="020B0604020202020204" pitchFamily="34" charset="0"/>
            </a:endParaRPr>
          </a:p>
        </p:txBody>
      </p:sp>
      <p:sp>
        <p:nvSpPr>
          <p:cNvPr id="28678" name="Rectangle 6"/>
          <p:cNvSpPr>
            <a:spLocks noChangeArrowheads="1"/>
          </p:cNvSpPr>
          <p:nvPr/>
        </p:nvSpPr>
        <p:spPr bwMode="auto">
          <a:xfrm>
            <a:off x="533400" y="2514600"/>
            <a:ext cx="1219200" cy="685800"/>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Text Box 7"/>
          <p:cNvSpPr txBox="1">
            <a:spLocks noChangeArrowheads="1"/>
          </p:cNvSpPr>
          <p:nvPr/>
        </p:nvSpPr>
        <p:spPr bwMode="auto">
          <a:xfrm>
            <a:off x="533400" y="2514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local </a:t>
            </a:r>
            <a:r>
              <a:rPr lang="en-US" altLang="en-US" sz="1400">
                <a:latin typeface="Arial" panose="020B0604020202020204" pitchFamily="34" charset="0"/>
              </a:rPr>
              <a:t>buf</a:t>
            </a:r>
            <a:endParaRPr lang="pl-PL" altLang="en-US" sz="1400">
              <a:latin typeface="Arial" panose="020B0604020202020204" pitchFamily="34" charset="0"/>
            </a:endParaRPr>
          </a:p>
        </p:txBody>
      </p:sp>
      <p:sp>
        <p:nvSpPr>
          <p:cNvPr id="28682" name="Rectangle 10"/>
          <p:cNvSpPr>
            <a:spLocks noChangeArrowheads="1"/>
          </p:cNvSpPr>
          <p:nvPr/>
        </p:nvSpPr>
        <p:spPr bwMode="auto">
          <a:xfrm>
            <a:off x="533400" y="3276600"/>
            <a:ext cx="1371600" cy="228600"/>
          </a:xfrm>
          <a:prstGeom prst="rect">
            <a:avLst/>
          </a:prstGeom>
          <a:solidFill>
            <a:srgbClr val="B2B2B2"/>
          </a:solidFill>
          <a:ln>
            <a:noFill/>
          </a:ln>
          <a:effectLst/>
          <a:extLst>
            <a:ext uri="{91240B29-F687-4F45-9708-019B960494DF}">
              <a14:hiddenLine xmlns:a14="http://schemas.microsoft.com/office/drawing/2010/main" w="127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3" name="Text Box 11"/>
          <p:cNvSpPr txBox="1">
            <a:spLocks noChangeArrowheads="1"/>
          </p:cNvSpPr>
          <p:nvPr/>
        </p:nvSpPr>
        <p:spPr bwMode="auto">
          <a:xfrm>
            <a:off x="511175" y="323373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saved </a:t>
            </a:r>
            <a:r>
              <a:rPr lang="en-US" altLang="en-US" sz="1400">
                <a:latin typeface="Arial" panose="020B0604020202020204" pitchFamily="34" charset="0"/>
              </a:rPr>
              <a:t>EBP</a:t>
            </a:r>
            <a:endParaRPr lang="pl-PL" altLang="en-US" sz="1400">
              <a:latin typeface="Arial" panose="020B0604020202020204" pitchFamily="34" charset="0"/>
            </a:endParaRPr>
          </a:p>
        </p:txBody>
      </p:sp>
      <p:sp>
        <p:nvSpPr>
          <p:cNvPr id="28685" name="Rectangle 13"/>
          <p:cNvSpPr>
            <a:spLocks noChangeArrowheads="1"/>
          </p:cNvSpPr>
          <p:nvPr/>
        </p:nvSpPr>
        <p:spPr bwMode="auto">
          <a:xfrm>
            <a:off x="533400" y="3962400"/>
            <a:ext cx="1371600" cy="228600"/>
          </a:xfrm>
          <a:prstGeom prst="rect">
            <a:avLst/>
          </a:prstGeom>
          <a:solidFill>
            <a:srgbClr val="DDDDDD">
              <a:alpha val="50000"/>
            </a:srgbClr>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6" name="Text Box 14"/>
          <p:cNvSpPr txBox="1">
            <a:spLocks noChangeArrowheads="1"/>
          </p:cNvSpPr>
          <p:nvPr/>
        </p:nvSpPr>
        <p:spPr bwMode="auto">
          <a:xfrm>
            <a:off x="511175" y="391953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arg 1: </a:t>
            </a:r>
            <a:r>
              <a:rPr lang="en-US" altLang="en-US" sz="1400">
                <a:latin typeface="Arial" panose="020B0604020202020204" pitchFamily="34" charset="0"/>
              </a:rPr>
              <a:t>path</a:t>
            </a:r>
            <a:endParaRPr lang="pl-PL" altLang="en-US" sz="1400">
              <a:latin typeface="Arial" panose="020B0604020202020204" pitchFamily="34" charset="0"/>
            </a:endParaRPr>
          </a:p>
        </p:txBody>
      </p:sp>
      <p:sp>
        <p:nvSpPr>
          <p:cNvPr id="28687" name="Rectangle 15"/>
          <p:cNvSpPr>
            <a:spLocks noChangeArrowheads="1"/>
          </p:cNvSpPr>
          <p:nvPr/>
        </p:nvSpPr>
        <p:spPr bwMode="auto">
          <a:xfrm>
            <a:off x="533400" y="3733800"/>
            <a:ext cx="1371600" cy="228600"/>
          </a:xfrm>
          <a:prstGeom prst="rect">
            <a:avLst/>
          </a:prstGeom>
          <a:solidFill>
            <a:srgbClr val="DDDDDD">
              <a:alpha val="50000"/>
            </a:srgbClr>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8" name="Text Box 16"/>
          <p:cNvSpPr txBox="1">
            <a:spLocks noChangeArrowheads="1"/>
          </p:cNvSpPr>
          <p:nvPr/>
        </p:nvSpPr>
        <p:spPr bwMode="auto">
          <a:xfrm>
            <a:off x="511175" y="3700463"/>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arg 2: </a:t>
            </a:r>
            <a:r>
              <a:rPr lang="en-US" altLang="en-US" sz="1400">
                <a:latin typeface="Arial" panose="020B0604020202020204" pitchFamily="34" charset="0"/>
              </a:rPr>
              <a:t>res</a:t>
            </a:r>
            <a:endParaRPr lang="pl-PL" altLang="en-US" sz="1400">
              <a:latin typeface="Arial" panose="020B0604020202020204" pitchFamily="34" charset="0"/>
            </a:endParaRPr>
          </a:p>
        </p:txBody>
      </p:sp>
      <p:sp>
        <p:nvSpPr>
          <p:cNvPr id="28694" name="Line 22"/>
          <p:cNvSpPr>
            <a:spLocks noChangeShapeType="1"/>
          </p:cNvSpPr>
          <p:nvPr/>
        </p:nvSpPr>
        <p:spPr bwMode="auto">
          <a:xfrm flipH="1" flipV="1">
            <a:off x="533400" y="25146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5" name="Line 23"/>
          <p:cNvSpPr>
            <a:spLocks noChangeShapeType="1"/>
          </p:cNvSpPr>
          <p:nvPr/>
        </p:nvSpPr>
        <p:spPr bwMode="auto">
          <a:xfrm flipH="1" flipV="1">
            <a:off x="533400" y="32004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6" name="Line 24"/>
          <p:cNvSpPr>
            <a:spLocks noChangeShapeType="1"/>
          </p:cNvSpPr>
          <p:nvPr/>
        </p:nvSpPr>
        <p:spPr bwMode="auto">
          <a:xfrm flipH="1" flipV="1">
            <a:off x="533400" y="32766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7" name="Rectangle 25"/>
          <p:cNvSpPr>
            <a:spLocks noChangeArrowheads="1"/>
          </p:cNvSpPr>
          <p:nvPr/>
        </p:nvSpPr>
        <p:spPr bwMode="auto">
          <a:xfrm>
            <a:off x="533400" y="3505200"/>
            <a:ext cx="1371600" cy="228600"/>
          </a:xfrm>
          <a:prstGeom prst="rect">
            <a:avLst/>
          </a:prstGeom>
          <a:solidFill>
            <a:srgbClr val="B2B2B2"/>
          </a:solidFill>
          <a:ln>
            <a:noFill/>
          </a:ln>
          <a:effectLst/>
          <a:extLst>
            <a:ext uri="{91240B29-F687-4F45-9708-019B960494DF}">
              <a14:hiddenLine xmlns:a14="http://schemas.microsoft.com/office/drawing/2010/main" w="127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8" name="Text Box 26"/>
          <p:cNvSpPr txBox="1">
            <a:spLocks noChangeArrowheads="1"/>
          </p:cNvSpPr>
          <p:nvPr/>
        </p:nvSpPr>
        <p:spPr bwMode="auto">
          <a:xfrm>
            <a:off x="511175" y="3471863"/>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saved </a:t>
            </a:r>
            <a:r>
              <a:rPr lang="en-US" altLang="en-US" sz="1400">
                <a:latin typeface="Arial" panose="020B0604020202020204" pitchFamily="34" charset="0"/>
              </a:rPr>
              <a:t>EIP</a:t>
            </a:r>
            <a:endParaRPr lang="pl-PL" altLang="en-US" sz="1400">
              <a:latin typeface="Arial" panose="020B0604020202020204" pitchFamily="34" charset="0"/>
            </a:endParaRPr>
          </a:p>
        </p:txBody>
      </p:sp>
      <p:sp>
        <p:nvSpPr>
          <p:cNvPr id="28699" name="Line 27"/>
          <p:cNvSpPr>
            <a:spLocks noChangeShapeType="1"/>
          </p:cNvSpPr>
          <p:nvPr/>
        </p:nvSpPr>
        <p:spPr bwMode="auto">
          <a:xfrm flipH="1" flipV="1">
            <a:off x="533400" y="37338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0" name="Line 28"/>
          <p:cNvSpPr>
            <a:spLocks noChangeShapeType="1"/>
          </p:cNvSpPr>
          <p:nvPr/>
        </p:nvSpPr>
        <p:spPr bwMode="auto">
          <a:xfrm flipH="1" flipV="1">
            <a:off x="533400" y="35052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1" name="Rectangle 29"/>
          <p:cNvSpPr>
            <a:spLocks noChangeArrowheads="1"/>
          </p:cNvSpPr>
          <p:nvPr/>
        </p:nvSpPr>
        <p:spPr bwMode="auto">
          <a:xfrm>
            <a:off x="533400" y="5029200"/>
            <a:ext cx="1371600" cy="228600"/>
          </a:xfrm>
          <a:prstGeom prst="rect">
            <a:avLst/>
          </a:prstGeom>
          <a:solidFill>
            <a:srgbClr val="B2B2B2"/>
          </a:solidFill>
          <a:ln>
            <a:noFill/>
          </a:ln>
          <a:effectLst/>
          <a:extLst>
            <a:ext uri="{91240B29-F687-4F45-9708-019B960494DF}">
              <a14:hiddenLine xmlns:a14="http://schemas.microsoft.com/office/drawing/2010/main" w="127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2" name="Text Box 30"/>
          <p:cNvSpPr txBox="1">
            <a:spLocks noChangeArrowheads="1"/>
          </p:cNvSpPr>
          <p:nvPr/>
        </p:nvSpPr>
        <p:spPr bwMode="auto">
          <a:xfrm>
            <a:off x="511175" y="498633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saved </a:t>
            </a:r>
            <a:r>
              <a:rPr lang="en-US" altLang="en-US" sz="1400">
                <a:latin typeface="Arial" panose="020B0604020202020204" pitchFamily="34" charset="0"/>
              </a:rPr>
              <a:t>EBP</a:t>
            </a:r>
            <a:endParaRPr lang="pl-PL" altLang="en-US" sz="1400">
              <a:latin typeface="Arial" panose="020B0604020202020204" pitchFamily="34" charset="0"/>
            </a:endParaRPr>
          </a:p>
        </p:txBody>
      </p:sp>
      <p:sp>
        <p:nvSpPr>
          <p:cNvPr id="28703" name="Line 31"/>
          <p:cNvSpPr>
            <a:spLocks noChangeShapeType="1"/>
          </p:cNvSpPr>
          <p:nvPr/>
        </p:nvSpPr>
        <p:spPr bwMode="auto">
          <a:xfrm flipH="1" flipV="1">
            <a:off x="533400" y="50292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4" name="Rectangle 32"/>
          <p:cNvSpPr>
            <a:spLocks noChangeArrowheads="1"/>
          </p:cNvSpPr>
          <p:nvPr/>
        </p:nvSpPr>
        <p:spPr bwMode="auto">
          <a:xfrm>
            <a:off x="533400" y="5257800"/>
            <a:ext cx="1371600" cy="228600"/>
          </a:xfrm>
          <a:prstGeom prst="rect">
            <a:avLst/>
          </a:prstGeom>
          <a:solidFill>
            <a:srgbClr val="B2B2B2"/>
          </a:solidFill>
          <a:ln>
            <a:noFill/>
          </a:ln>
          <a:effectLst/>
          <a:extLst>
            <a:ext uri="{91240B29-F687-4F45-9708-019B960494DF}">
              <a14:hiddenLine xmlns:a14="http://schemas.microsoft.com/office/drawing/2010/main" w="127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5" name="Text Box 33"/>
          <p:cNvSpPr txBox="1">
            <a:spLocks noChangeArrowheads="1"/>
          </p:cNvSpPr>
          <p:nvPr/>
        </p:nvSpPr>
        <p:spPr bwMode="auto">
          <a:xfrm>
            <a:off x="511175" y="5224463"/>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saved </a:t>
            </a:r>
            <a:r>
              <a:rPr lang="en-US" altLang="en-US" sz="1400">
                <a:latin typeface="Arial" panose="020B0604020202020204" pitchFamily="34" charset="0"/>
              </a:rPr>
              <a:t>EIP</a:t>
            </a:r>
            <a:endParaRPr lang="pl-PL" altLang="en-US" sz="1400">
              <a:latin typeface="Arial" panose="020B0604020202020204" pitchFamily="34" charset="0"/>
            </a:endParaRPr>
          </a:p>
        </p:txBody>
      </p:sp>
      <p:sp>
        <p:nvSpPr>
          <p:cNvPr id="28706" name="Line 34"/>
          <p:cNvSpPr>
            <a:spLocks noChangeShapeType="1"/>
          </p:cNvSpPr>
          <p:nvPr/>
        </p:nvSpPr>
        <p:spPr bwMode="auto">
          <a:xfrm flipH="1" flipV="1">
            <a:off x="533400" y="54864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7" name="Line 35"/>
          <p:cNvSpPr>
            <a:spLocks noChangeShapeType="1"/>
          </p:cNvSpPr>
          <p:nvPr/>
        </p:nvSpPr>
        <p:spPr bwMode="auto">
          <a:xfrm flipH="1" flipV="1">
            <a:off x="533400" y="52578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8" name="Line 36"/>
          <p:cNvSpPr>
            <a:spLocks noChangeShapeType="1"/>
          </p:cNvSpPr>
          <p:nvPr/>
        </p:nvSpPr>
        <p:spPr bwMode="auto">
          <a:xfrm flipV="1">
            <a:off x="533400" y="2133600"/>
            <a:ext cx="0" cy="3505200"/>
          </a:xfrm>
          <a:prstGeom prst="line">
            <a:avLst/>
          </a:prstGeom>
          <a:noFill/>
          <a:ln w="12700">
            <a:solidFill>
              <a:srgbClr val="5F5F5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9" name="Line 37"/>
          <p:cNvSpPr>
            <a:spLocks noChangeShapeType="1"/>
          </p:cNvSpPr>
          <p:nvPr/>
        </p:nvSpPr>
        <p:spPr bwMode="auto">
          <a:xfrm flipV="1">
            <a:off x="381000" y="2057400"/>
            <a:ext cx="0" cy="381000"/>
          </a:xfrm>
          <a:prstGeom prst="line">
            <a:avLst/>
          </a:prstGeom>
          <a:noFill/>
          <a:ln w="25400">
            <a:solidFill>
              <a:srgbClr val="5F5F5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2" name="Rectangle 40"/>
          <p:cNvSpPr>
            <a:spLocks noChangeArrowheads="1"/>
          </p:cNvSpPr>
          <p:nvPr/>
        </p:nvSpPr>
        <p:spPr bwMode="auto">
          <a:xfrm>
            <a:off x="1600200" y="2514600"/>
            <a:ext cx="1371600" cy="1219200"/>
          </a:xfrm>
          <a:prstGeom prst="rect">
            <a:avLst/>
          </a:prstGeom>
          <a:solidFill>
            <a:srgbClr val="DDDDDD">
              <a:alpha val="50000"/>
            </a:srgbClr>
          </a:solidFill>
          <a:ln w="12700" cap="rnd">
            <a:solidFill>
              <a:srgbClr val="0000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3" name="Rectangle 41"/>
          <p:cNvSpPr>
            <a:spLocks noChangeArrowheads="1"/>
          </p:cNvSpPr>
          <p:nvPr/>
        </p:nvSpPr>
        <p:spPr bwMode="auto">
          <a:xfrm>
            <a:off x="3962400" y="2070100"/>
            <a:ext cx="4876800" cy="301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5000"/>
              </a:spcBef>
            </a:pPr>
            <a:r>
              <a:rPr lang="en-US" altLang="en-US" sz="1200" b="0">
                <a:latin typeface="Courier New" panose="02070309020205020404" pitchFamily="49" charset="0"/>
              </a:rPr>
              <a:t>RemoteActivation(...){</a:t>
            </a:r>
          </a:p>
          <a:p>
            <a:pPr eaLnBrk="0" hangingPunct="0">
              <a:spcBef>
                <a:spcPct val="25000"/>
              </a:spcBef>
            </a:pPr>
            <a:r>
              <a:rPr lang="en-US" altLang="en-US" sz="1200" b="0">
                <a:latin typeface="Courier New" panose="02070309020205020404" pitchFamily="49" charset="0"/>
              </a:rPr>
              <a:t>    ...</a:t>
            </a:r>
          </a:p>
          <a:p>
            <a:pPr eaLnBrk="0" hangingPunct="0">
              <a:spcBef>
                <a:spcPct val="25000"/>
              </a:spcBef>
            </a:pPr>
            <a:r>
              <a:rPr lang="en-US" altLang="en-US" sz="1200" b="0">
                <a:latin typeface="Courier New" panose="02070309020205020404" pitchFamily="49" charset="0"/>
              </a:rPr>
              <a:t>    GetServerPath(wchar_t *path,wchar_t **res){</a:t>
            </a:r>
          </a:p>
          <a:p>
            <a:pPr eaLnBrk="0" hangingPunct="0">
              <a:spcBef>
                <a:spcPct val="25000"/>
              </a:spcBef>
            </a:pPr>
            <a:r>
              <a:rPr lang="en-US" altLang="en-US" sz="1200" b="0">
                <a:latin typeface="Courier New" panose="02070309020205020404" pitchFamily="49" charset="0"/>
              </a:rPr>
              <a:t>        char buf[32];</a:t>
            </a:r>
          </a:p>
          <a:p>
            <a:pPr eaLnBrk="0" hangingPunct="0">
              <a:spcBef>
                <a:spcPct val="25000"/>
              </a:spcBef>
            </a:pPr>
            <a:r>
              <a:rPr lang="en-US" altLang="en-US" sz="1200" b="0">
                <a:latin typeface="Courier New" panose="02070309020205020404" pitchFamily="49" charset="0"/>
              </a:rPr>
              <a:t>        if(path[0]!=’\\’||path[1]!=’\\’) goto err;</a:t>
            </a:r>
          </a:p>
          <a:p>
            <a:pPr eaLnBrk="0" hangingPunct="0">
              <a:spcBef>
                <a:spcPct val="25000"/>
              </a:spcBef>
            </a:pPr>
            <a:r>
              <a:rPr lang="en-US" altLang="en-US" sz="1200" b="0">
                <a:latin typeface="Courier New" panose="02070309020205020404" pitchFamily="49" charset="0"/>
              </a:rPr>
              <a:t>        GetMachineName(path,buf,0);</a:t>
            </a:r>
          </a:p>
          <a:p>
            <a:pPr eaLnBrk="0" hangingPunct="0">
              <a:spcBef>
                <a:spcPct val="25000"/>
              </a:spcBef>
            </a:pPr>
            <a:r>
              <a:rPr lang="en-US" altLang="en-US" sz="1200" b="0">
                <a:latin typeface="Courier New" panose="02070309020205020404" pitchFamily="49" charset="0"/>
              </a:rPr>
              <a:t>        ...</a:t>
            </a:r>
          </a:p>
          <a:p>
            <a:pPr eaLnBrk="0" hangingPunct="0">
              <a:spcBef>
                <a:spcPct val="25000"/>
              </a:spcBef>
            </a:pPr>
            <a:r>
              <a:rPr lang="en-US" altLang="en-US" sz="1200" b="0">
                <a:latin typeface="Courier New" panose="02070309020205020404" pitchFamily="49" charset="0"/>
              </a:rPr>
              <a:t>        *res=path;</a:t>
            </a:r>
          </a:p>
          <a:p>
            <a:pPr eaLnBrk="0" hangingPunct="0">
              <a:spcBef>
                <a:spcPct val="25000"/>
              </a:spcBef>
            </a:pPr>
            <a:r>
              <a:rPr lang="en-US" altLang="en-US" sz="1200" b="0">
                <a:latin typeface="Courier New" panose="02070309020205020404" pitchFamily="49" charset="0"/>
              </a:rPr>
              <a:t>    err:</a:t>
            </a:r>
          </a:p>
          <a:p>
            <a:pPr eaLnBrk="0" hangingPunct="0">
              <a:spcBef>
                <a:spcPct val="25000"/>
              </a:spcBef>
            </a:pPr>
            <a:r>
              <a:rPr lang="en-US" altLang="en-US" sz="1200" b="0">
                <a:latin typeface="Courier New" panose="02070309020205020404" pitchFamily="49" charset="0"/>
              </a:rPr>
              <a:t>        return;</a:t>
            </a:r>
          </a:p>
          <a:p>
            <a:pPr eaLnBrk="0" hangingPunct="0">
              <a:spcBef>
                <a:spcPct val="25000"/>
              </a:spcBef>
            </a:pPr>
            <a:r>
              <a:rPr lang="en-US" altLang="en-US" sz="1200" b="0">
                <a:latin typeface="Courier New" panose="02070309020205020404" pitchFamily="49" charset="0"/>
              </a:rPr>
              <a:t>    }</a:t>
            </a:r>
          </a:p>
          <a:p>
            <a:pPr eaLnBrk="0" hangingPunct="0">
              <a:spcBef>
                <a:spcPct val="25000"/>
              </a:spcBef>
            </a:pPr>
            <a:r>
              <a:rPr lang="en-US" altLang="en-US" sz="1200" b="0">
                <a:latin typeface="Courier New" panose="02070309020205020404" pitchFamily="49" charset="0"/>
              </a:rPr>
              <a:t>    ...</a:t>
            </a:r>
          </a:p>
          <a:p>
            <a:pPr eaLnBrk="0" hangingPunct="0">
              <a:spcBef>
                <a:spcPct val="25000"/>
              </a:spcBef>
            </a:pPr>
            <a:r>
              <a:rPr lang="en-US" altLang="en-US" sz="1200" b="0">
                <a:latin typeface="Courier New" panose="02070309020205020404" pitchFamily="49" charset="0"/>
              </a:rPr>
              <a:t>}</a:t>
            </a:r>
            <a:endParaRPr lang="pl-PL" altLang="en-US" sz="1200" b="0">
              <a:latin typeface="Courier New" panose="02070309020205020404" pitchFamily="49" charset="0"/>
            </a:endParaRPr>
          </a:p>
        </p:txBody>
      </p:sp>
      <p:sp>
        <p:nvSpPr>
          <p:cNvPr id="28723" name="Rectangle 51"/>
          <p:cNvSpPr>
            <a:spLocks noChangeArrowheads="1"/>
          </p:cNvSpPr>
          <p:nvPr/>
        </p:nvSpPr>
        <p:spPr bwMode="auto">
          <a:xfrm>
            <a:off x="2667000" y="5988050"/>
            <a:ext cx="4800600" cy="228600"/>
          </a:xfrm>
          <a:prstGeom prst="rect">
            <a:avLst/>
          </a:prstGeom>
          <a:solidFill>
            <a:srgbClr val="DDDDDD">
              <a:alpha val="50000"/>
            </a:srgbClr>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4" name="Text Box 52"/>
          <p:cNvSpPr txBox="1">
            <a:spLocks noChangeArrowheads="1"/>
          </p:cNvSpPr>
          <p:nvPr/>
        </p:nvSpPr>
        <p:spPr bwMode="auto">
          <a:xfrm>
            <a:off x="2667000" y="5965825"/>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solidFill>
                  <a:srgbClr val="000099"/>
                </a:solidFill>
                <a:latin typeface="Courier New" panose="02070309020205020404" pitchFamily="49" charset="0"/>
              </a:rPr>
              <a:t>\\aaaaaaaaaa...0xffffffff0x12345678\bbb...</a:t>
            </a:r>
            <a:endParaRPr lang="pl-PL" altLang="en-US" sz="1400">
              <a:solidFill>
                <a:srgbClr val="000099"/>
              </a:solidFill>
              <a:latin typeface="Courier New" panose="02070309020205020404" pitchFamily="49" charset="0"/>
            </a:endParaRPr>
          </a:p>
        </p:txBody>
      </p:sp>
      <p:sp>
        <p:nvSpPr>
          <p:cNvPr id="28725" name="Rectangle 53"/>
          <p:cNvSpPr>
            <a:spLocks noChangeArrowheads="1"/>
          </p:cNvSpPr>
          <p:nvPr/>
        </p:nvSpPr>
        <p:spPr bwMode="auto">
          <a:xfrm>
            <a:off x="2667000" y="5692775"/>
            <a:ext cx="1371600" cy="228600"/>
          </a:xfrm>
          <a:prstGeom prst="rect">
            <a:avLst/>
          </a:prstGeom>
          <a:solidFill>
            <a:srgbClr val="DDDDDD">
              <a:alpha val="50000"/>
            </a:srgbClr>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6" name="Text Box 54"/>
          <p:cNvSpPr txBox="1">
            <a:spLocks noChangeArrowheads="1"/>
          </p:cNvSpPr>
          <p:nvPr/>
        </p:nvSpPr>
        <p:spPr bwMode="auto">
          <a:xfrm>
            <a:off x="2667000" y="56388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solidFill>
                  <a:srgbClr val="000099"/>
                </a:solidFill>
                <a:latin typeface="Courier New" panose="02070309020205020404" pitchFamily="49" charset="0"/>
              </a:rPr>
              <a:t>ptr</a:t>
            </a:r>
            <a:endParaRPr lang="pl-PL" altLang="en-US" sz="1400">
              <a:solidFill>
                <a:srgbClr val="000099"/>
              </a:solidFill>
              <a:latin typeface="Courier New" panose="02070309020205020404" pitchFamily="49" charset="0"/>
            </a:endParaRPr>
          </a:p>
        </p:txBody>
      </p:sp>
      <p:sp>
        <p:nvSpPr>
          <p:cNvPr id="28727" name="Line 55"/>
          <p:cNvSpPr>
            <a:spLocks noChangeShapeType="1"/>
          </p:cNvSpPr>
          <p:nvPr/>
        </p:nvSpPr>
        <p:spPr bwMode="auto">
          <a:xfrm flipV="1">
            <a:off x="1981200" y="6096000"/>
            <a:ext cx="609600" cy="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8" name="Line 56"/>
          <p:cNvSpPr>
            <a:spLocks noChangeShapeType="1"/>
          </p:cNvSpPr>
          <p:nvPr/>
        </p:nvSpPr>
        <p:spPr bwMode="auto">
          <a:xfrm flipH="1">
            <a:off x="1981200" y="4114800"/>
            <a:ext cx="0" cy="19812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29" name="Line 57"/>
          <p:cNvSpPr>
            <a:spLocks noChangeShapeType="1"/>
          </p:cNvSpPr>
          <p:nvPr/>
        </p:nvSpPr>
        <p:spPr bwMode="auto">
          <a:xfrm>
            <a:off x="1905000" y="4114800"/>
            <a:ext cx="76200"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0" name="Line 58"/>
          <p:cNvSpPr>
            <a:spLocks noChangeShapeType="1"/>
          </p:cNvSpPr>
          <p:nvPr/>
        </p:nvSpPr>
        <p:spPr bwMode="auto">
          <a:xfrm>
            <a:off x="1905000" y="3886200"/>
            <a:ext cx="152400"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1" name="Line 59"/>
          <p:cNvSpPr>
            <a:spLocks noChangeShapeType="1"/>
          </p:cNvSpPr>
          <p:nvPr/>
        </p:nvSpPr>
        <p:spPr bwMode="auto">
          <a:xfrm flipH="1">
            <a:off x="2057400" y="3886200"/>
            <a:ext cx="0" cy="19050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2" name="Line 60"/>
          <p:cNvSpPr>
            <a:spLocks noChangeShapeType="1"/>
          </p:cNvSpPr>
          <p:nvPr/>
        </p:nvSpPr>
        <p:spPr bwMode="auto">
          <a:xfrm flipV="1">
            <a:off x="2057400" y="5791200"/>
            <a:ext cx="533400" cy="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3" name="Text Box 61"/>
          <p:cNvSpPr txBox="1">
            <a:spLocks noChangeArrowheads="1"/>
          </p:cNvSpPr>
          <p:nvPr/>
        </p:nvSpPr>
        <p:spPr bwMode="auto">
          <a:xfrm>
            <a:off x="1600200" y="2514600"/>
            <a:ext cx="1295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solidFill>
                  <a:srgbClr val="000099"/>
                </a:solidFill>
                <a:latin typeface="Courier New" panose="02070309020205020404" pitchFamily="49" charset="0"/>
              </a:rPr>
              <a:t>aaaaaaaaaaaaaaaaa...</a:t>
            </a:r>
            <a:endParaRPr lang="pl-PL" altLang="en-US" sz="1400">
              <a:solidFill>
                <a:srgbClr val="000099"/>
              </a:solidFill>
              <a:latin typeface="Courier New" panose="02070309020205020404" pitchFamily="49" charset="0"/>
            </a:endParaRPr>
          </a:p>
        </p:txBody>
      </p:sp>
      <p:sp>
        <p:nvSpPr>
          <p:cNvPr id="28735" name="Text Box 63"/>
          <p:cNvSpPr txBox="1">
            <a:spLocks noChangeArrowheads="1"/>
          </p:cNvSpPr>
          <p:nvPr/>
        </p:nvSpPr>
        <p:spPr bwMode="auto">
          <a:xfrm>
            <a:off x="1600200" y="3243263"/>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solidFill>
                  <a:srgbClr val="000099"/>
                </a:solidFill>
                <a:latin typeface="Courier New" panose="02070309020205020404" pitchFamily="49" charset="0"/>
              </a:rPr>
              <a:t>0xffffffff</a:t>
            </a:r>
            <a:endParaRPr lang="pl-PL" altLang="en-US" sz="1400">
              <a:solidFill>
                <a:srgbClr val="000099"/>
              </a:solidFill>
              <a:latin typeface="Courier New" panose="02070309020205020404" pitchFamily="49" charset="0"/>
            </a:endParaRPr>
          </a:p>
        </p:txBody>
      </p:sp>
      <p:sp>
        <p:nvSpPr>
          <p:cNvPr id="28736" name="Rectangle 64"/>
          <p:cNvSpPr>
            <a:spLocks noChangeArrowheads="1"/>
          </p:cNvSpPr>
          <p:nvPr/>
        </p:nvSpPr>
        <p:spPr bwMode="auto">
          <a:xfrm>
            <a:off x="1600200" y="3505200"/>
            <a:ext cx="1371600" cy="228600"/>
          </a:xfrm>
          <a:prstGeom prst="rect">
            <a:avLst/>
          </a:prstGeom>
          <a:solidFill>
            <a:srgbClr val="000099"/>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7" name="Text Box 65"/>
          <p:cNvSpPr txBox="1">
            <a:spLocks noChangeArrowheads="1"/>
          </p:cNvSpPr>
          <p:nvPr/>
        </p:nvSpPr>
        <p:spPr bwMode="auto">
          <a:xfrm>
            <a:off x="1600200" y="3471863"/>
            <a:ext cx="1371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solidFill>
                  <a:schemeClr val="bg1"/>
                </a:solidFill>
                <a:latin typeface="Courier New" panose="02070309020205020404" pitchFamily="49" charset="0"/>
              </a:rPr>
              <a:t>0x12345678</a:t>
            </a:r>
            <a:endParaRPr lang="pl-PL" altLang="en-US" sz="1400">
              <a:solidFill>
                <a:schemeClr val="bg1"/>
              </a:solidFill>
              <a:latin typeface="Courier New" panose="02070309020205020404" pitchFamily="49" charset="0"/>
            </a:endParaRPr>
          </a:p>
        </p:txBody>
      </p:sp>
      <p:sp>
        <p:nvSpPr>
          <p:cNvPr id="28738" name="AutoShape 66"/>
          <p:cNvSpPr>
            <a:spLocks noChangeArrowheads="1"/>
          </p:cNvSpPr>
          <p:nvPr/>
        </p:nvSpPr>
        <p:spPr bwMode="auto">
          <a:xfrm flipH="1">
            <a:off x="2667000" y="2057400"/>
            <a:ext cx="685800" cy="304800"/>
          </a:xfrm>
          <a:prstGeom prst="curvedDownArrow">
            <a:avLst>
              <a:gd name="adj1" fmla="val 23438"/>
              <a:gd name="adj2" fmla="val 56771"/>
              <a:gd name="adj3" fmla="val 49481"/>
            </a:avLst>
          </a:prstGeom>
          <a:solidFill>
            <a:srgbClr val="9999CC">
              <a:alpha val="50000"/>
            </a:srgbClr>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9" name="Line 67"/>
          <p:cNvSpPr>
            <a:spLocks noChangeShapeType="1"/>
          </p:cNvSpPr>
          <p:nvPr/>
        </p:nvSpPr>
        <p:spPr bwMode="auto">
          <a:xfrm flipV="1">
            <a:off x="4419600" y="3429000"/>
            <a:ext cx="304800" cy="0"/>
          </a:xfrm>
          <a:prstGeom prst="line">
            <a:avLst/>
          </a:prstGeom>
          <a:noFill/>
          <a:ln w="25400">
            <a:solidFill>
              <a:srgbClr val="5F5F5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40" name="Text Box 68"/>
          <p:cNvSpPr txBox="1">
            <a:spLocks noChangeArrowheads="1"/>
          </p:cNvSpPr>
          <p:nvPr/>
        </p:nvSpPr>
        <p:spPr bwMode="auto">
          <a:xfrm>
            <a:off x="4003675" y="3395663"/>
            <a:ext cx="568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solidFill>
                  <a:srgbClr val="5F5F5F"/>
                </a:solidFill>
                <a:latin typeface="Arial" panose="020B0604020202020204" pitchFamily="34" charset="0"/>
              </a:rPr>
              <a:t>after</a:t>
            </a:r>
            <a:endParaRPr lang="pl-PL" altLang="en-US" sz="1400">
              <a:solidFill>
                <a:srgbClr val="5F5F5F"/>
              </a:solidFill>
              <a:latin typeface="Arial" panose="020B0604020202020204" pitchFamily="34" charset="0"/>
            </a:endParaRPr>
          </a:p>
        </p:txBody>
      </p:sp>
      <p:sp>
        <p:nvSpPr>
          <p:cNvPr id="28741" name="Text Box 69"/>
          <p:cNvSpPr txBox="1">
            <a:spLocks noChangeArrowheads="1"/>
          </p:cNvSpPr>
          <p:nvPr/>
        </p:nvSpPr>
        <p:spPr bwMode="auto">
          <a:xfrm>
            <a:off x="3962400" y="17526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latin typeface="Arial" panose="020B0604020202020204" pitchFamily="34" charset="0"/>
              </a:rPr>
              <a:t>pseudocode</a:t>
            </a:r>
            <a:endParaRPr lang="pl-PL" altLang="en-US" sz="1400">
              <a:latin typeface="Arial" panose="020B0604020202020204" pitchFamily="34" charset="0"/>
            </a:endParaRPr>
          </a:p>
        </p:txBody>
      </p:sp>
      <p:sp>
        <p:nvSpPr>
          <p:cNvPr id="28681" name="Text Box 9"/>
          <p:cNvSpPr txBox="1">
            <a:spLocks noChangeArrowheads="1"/>
          </p:cNvSpPr>
          <p:nvPr/>
        </p:nvSpPr>
        <p:spPr bwMode="auto">
          <a:xfrm>
            <a:off x="533400" y="4191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solidFill>
                  <a:srgbClr val="5F5F5F"/>
                </a:solidFill>
                <a:latin typeface="Arial" panose="020B0604020202020204" pitchFamily="34" charset="0"/>
              </a:rPr>
              <a:t>local vars</a:t>
            </a:r>
            <a:endParaRPr lang="pl-PL" altLang="en-US" sz="1400" b="0">
              <a:solidFill>
                <a:srgbClr val="5F5F5F"/>
              </a:solidFill>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Finding user data in process memory </a:t>
            </a:r>
          </a:p>
          <a:p>
            <a:pPr eaLnBrk="0" hangingPunct="0"/>
            <a:r>
              <a:rPr lang="en-US" altLang="en-US">
                <a:latin typeface="Arial" panose="020B0604020202020204" pitchFamily="34" charset="0"/>
              </a:rPr>
              <a:t>Process address space</a:t>
            </a:r>
          </a:p>
        </p:txBody>
      </p:sp>
      <p:sp>
        <p:nvSpPr>
          <p:cNvPr id="53251" name="Rectangle 3"/>
          <p:cNvSpPr>
            <a:spLocks noChangeArrowheads="1"/>
          </p:cNvSpPr>
          <p:nvPr/>
        </p:nvSpPr>
        <p:spPr bwMode="auto">
          <a:xfrm>
            <a:off x="1600200" y="2133600"/>
            <a:ext cx="1371600" cy="3962400"/>
          </a:xfrm>
          <a:prstGeom prst="rect">
            <a:avLst/>
          </a:prstGeom>
          <a:solidFill>
            <a:srgbClr val="DDDDDD">
              <a:alpha val="50000"/>
            </a:srgbClr>
          </a:solidFill>
          <a:ln>
            <a:noFill/>
          </a:ln>
          <a:effectLst/>
          <a:extLst>
            <a:ext uri="{91240B29-F687-4F45-9708-019B960494DF}">
              <a14:hiddenLine xmlns:a14="http://schemas.microsoft.com/office/drawing/2010/main" w="127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3" name="Text Box 15"/>
          <p:cNvSpPr txBox="1">
            <a:spLocks noChangeArrowheads="1"/>
          </p:cNvSpPr>
          <p:nvPr/>
        </p:nvSpPr>
        <p:spPr bwMode="auto">
          <a:xfrm>
            <a:off x="447675" y="2057400"/>
            <a:ext cx="1104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0x00000000</a:t>
            </a:r>
            <a:endParaRPr lang="pl-PL" altLang="en-US" sz="1200" b="0">
              <a:solidFill>
                <a:srgbClr val="000099"/>
              </a:solidFill>
              <a:latin typeface="Courier New" panose="02070309020205020404" pitchFamily="49" charset="0"/>
            </a:endParaRPr>
          </a:p>
        </p:txBody>
      </p:sp>
      <p:sp>
        <p:nvSpPr>
          <p:cNvPr id="53265" name="Text Box 17"/>
          <p:cNvSpPr txBox="1">
            <a:spLocks noChangeArrowheads="1"/>
          </p:cNvSpPr>
          <p:nvPr/>
        </p:nvSpPr>
        <p:spPr bwMode="auto">
          <a:xfrm>
            <a:off x="447675" y="3154363"/>
            <a:ext cx="11049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0x01000000</a:t>
            </a:r>
            <a:endParaRPr lang="pl-PL" altLang="en-US" sz="1200" b="0">
              <a:solidFill>
                <a:srgbClr val="000099"/>
              </a:solidFill>
              <a:latin typeface="Courier New" panose="02070309020205020404" pitchFamily="49" charset="0"/>
            </a:endParaRPr>
          </a:p>
        </p:txBody>
      </p:sp>
      <p:sp>
        <p:nvSpPr>
          <p:cNvPr id="53266" name="Text Box 18"/>
          <p:cNvSpPr txBox="1">
            <a:spLocks noChangeArrowheads="1"/>
          </p:cNvSpPr>
          <p:nvPr/>
        </p:nvSpPr>
        <p:spPr bwMode="auto">
          <a:xfrm>
            <a:off x="447675" y="4495800"/>
            <a:ext cx="1104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0x70000000</a:t>
            </a:r>
            <a:endParaRPr lang="pl-PL" altLang="en-US" sz="1200" b="0">
              <a:solidFill>
                <a:srgbClr val="000099"/>
              </a:solidFill>
              <a:latin typeface="Courier New" panose="02070309020205020404" pitchFamily="49" charset="0"/>
            </a:endParaRPr>
          </a:p>
        </p:txBody>
      </p:sp>
      <p:sp>
        <p:nvSpPr>
          <p:cNvPr id="53267" name="Text Box 19"/>
          <p:cNvSpPr txBox="1">
            <a:spLocks noChangeArrowheads="1"/>
          </p:cNvSpPr>
          <p:nvPr/>
        </p:nvSpPr>
        <p:spPr bwMode="auto">
          <a:xfrm>
            <a:off x="457200" y="5287963"/>
            <a:ext cx="11049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0x7ffde000</a:t>
            </a:r>
            <a:endParaRPr lang="pl-PL" altLang="en-US" sz="1200" b="0">
              <a:solidFill>
                <a:srgbClr val="000099"/>
              </a:solidFill>
              <a:latin typeface="Courier New" panose="02070309020205020404" pitchFamily="49" charset="0"/>
            </a:endParaRPr>
          </a:p>
        </p:txBody>
      </p:sp>
      <p:sp>
        <p:nvSpPr>
          <p:cNvPr id="53268" name="Text Box 20"/>
          <p:cNvSpPr txBox="1">
            <a:spLocks noChangeArrowheads="1"/>
          </p:cNvSpPr>
          <p:nvPr/>
        </p:nvSpPr>
        <p:spPr bwMode="auto">
          <a:xfrm>
            <a:off x="457200" y="5897563"/>
            <a:ext cx="11049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0x7fffffff</a:t>
            </a:r>
            <a:endParaRPr lang="pl-PL" altLang="en-US" sz="1200" b="0">
              <a:solidFill>
                <a:srgbClr val="000099"/>
              </a:solidFill>
              <a:latin typeface="Courier New" panose="02070309020205020404" pitchFamily="49" charset="0"/>
            </a:endParaRPr>
          </a:p>
        </p:txBody>
      </p:sp>
      <p:sp>
        <p:nvSpPr>
          <p:cNvPr id="53280" name="Rectangle 32"/>
          <p:cNvSpPr>
            <a:spLocks noChangeArrowheads="1"/>
          </p:cNvSpPr>
          <p:nvPr/>
        </p:nvSpPr>
        <p:spPr bwMode="auto">
          <a:xfrm>
            <a:off x="1600200" y="3200400"/>
            <a:ext cx="1371600" cy="838200"/>
          </a:xfrm>
          <a:prstGeom prst="rect">
            <a:avLst/>
          </a:prstGeom>
          <a:solidFill>
            <a:srgbClr val="5F5F5F">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9" name="Text Box 31"/>
          <p:cNvSpPr txBox="1">
            <a:spLocks noChangeArrowheads="1"/>
          </p:cNvSpPr>
          <p:nvPr/>
        </p:nvSpPr>
        <p:spPr bwMode="auto">
          <a:xfrm>
            <a:off x="457200" y="1752600"/>
            <a:ext cx="3200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solidFill>
                  <a:srgbClr val="000099"/>
                </a:solidFill>
                <a:latin typeface="Arial" panose="020B0604020202020204" pitchFamily="34" charset="0"/>
              </a:rPr>
              <a:t>svchost process memory map</a:t>
            </a:r>
            <a:endParaRPr lang="pl-PL" altLang="en-US" sz="1400">
              <a:solidFill>
                <a:srgbClr val="000099"/>
              </a:solidFill>
              <a:latin typeface="Arial" panose="020B0604020202020204" pitchFamily="34" charset="0"/>
            </a:endParaRPr>
          </a:p>
        </p:txBody>
      </p:sp>
      <p:sp>
        <p:nvSpPr>
          <p:cNvPr id="53254" name="Text Box 6"/>
          <p:cNvSpPr txBox="1">
            <a:spLocks noChangeArrowheads="1"/>
          </p:cNvSpPr>
          <p:nvPr/>
        </p:nvSpPr>
        <p:spPr bwMode="auto">
          <a:xfrm>
            <a:off x="1600200" y="3216275"/>
            <a:ext cx="13382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solidFill>
                  <a:srgbClr val="000099"/>
                </a:solidFill>
                <a:latin typeface="Arial" panose="020B0604020202020204" pitchFamily="34" charset="0"/>
              </a:rPr>
              <a:t>executable image</a:t>
            </a:r>
            <a:endParaRPr lang="pl-PL" altLang="en-US" sz="1400">
              <a:solidFill>
                <a:srgbClr val="000099"/>
              </a:solidFill>
              <a:latin typeface="Arial" panose="020B0604020202020204" pitchFamily="34" charset="0"/>
            </a:endParaRPr>
          </a:p>
        </p:txBody>
      </p:sp>
      <p:sp>
        <p:nvSpPr>
          <p:cNvPr id="53281" name="Rectangle 33"/>
          <p:cNvSpPr>
            <a:spLocks noChangeArrowheads="1"/>
          </p:cNvSpPr>
          <p:nvPr/>
        </p:nvSpPr>
        <p:spPr bwMode="auto">
          <a:xfrm>
            <a:off x="1600200" y="4572000"/>
            <a:ext cx="1371600" cy="685800"/>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7" name="Text Box 29"/>
          <p:cNvSpPr txBox="1">
            <a:spLocks noChangeArrowheads="1"/>
          </p:cNvSpPr>
          <p:nvPr/>
        </p:nvSpPr>
        <p:spPr bwMode="auto">
          <a:xfrm>
            <a:off x="1600200" y="4572000"/>
            <a:ext cx="13382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solidFill>
                  <a:srgbClr val="000099"/>
                </a:solidFill>
                <a:latin typeface="Arial" panose="020B0604020202020204" pitchFamily="34" charset="0"/>
              </a:rPr>
              <a:t>dynamic libraries</a:t>
            </a:r>
            <a:endParaRPr lang="pl-PL" altLang="en-US" sz="1400" b="0">
              <a:solidFill>
                <a:srgbClr val="000099"/>
              </a:solidFill>
              <a:latin typeface="Arial" panose="020B0604020202020204" pitchFamily="34" charset="0"/>
            </a:endParaRPr>
          </a:p>
        </p:txBody>
      </p:sp>
      <p:sp>
        <p:nvSpPr>
          <p:cNvPr id="53282" name="Rectangle 34"/>
          <p:cNvSpPr>
            <a:spLocks noChangeArrowheads="1"/>
          </p:cNvSpPr>
          <p:nvPr/>
        </p:nvSpPr>
        <p:spPr bwMode="auto">
          <a:xfrm>
            <a:off x="1600200" y="5334000"/>
            <a:ext cx="1371600" cy="457200"/>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8" name="Text Box 30"/>
          <p:cNvSpPr txBox="1">
            <a:spLocks noChangeArrowheads="1"/>
          </p:cNvSpPr>
          <p:nvPr/>
        </p:nvSpPr>
        <p:spPr bwMode="auto">
          <a:xfrm>
            <a:off x="1600200" y="5334000"/>
            <a:ext cx="1338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solidFill>
                  <a:srgbClr val="000099"/>
                </a:solidFill>
                <a:latin typeface="Arial" panose="020B0604020202020204" pitchFamily="34" charset="0"/>
              </a:rPr>
              <a:t>TEBs, PEB</a:t>
            </a:r>
            <a:endParaRPr lang="pl-PL" altLang="en-US" sz="1400" b="0">
              <a:solidFill>
                <a:srgbClr val="000099"/>
              </a:solidFill>
              <a:latin typeface="Arial" panose="020B0604020202020204" pitchFamily="34" charset="0"/>
            </a:endParaRPr>
          </a:p>
        </p:txBody>
      </p:sp>
      <p:sp>
        <p:nvSpPr>
          <p:cNvPr id="53283" name="Text Box 35"/>
          <p:cNvSpPr txBox="1">
            <a:spLocks noChangeArrowheads="1"/>
          </p:cNvSpPr>
          <p:nvPr/>
        </p:nvSpPr>
        <p:spPr bwMode="auto">
          <a:xfrm>
            <a:off x="3325813" y="2422525"/>
            <a:ext cx="11699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5F5F5F"/>
                </a:solidFill>
                <a:latin typeface="Arial" panose="020B0604020202020204" pitchFamily="34" charset="0"/>
              </a:rPr>
              <a:t>Heap 1 (default)</a:t>
            </a:r>
            <a:endParaRPr lang="pl-PL" altLang="en-US" sz="1000">
              <a:solidFill>
                <a:srgbClr val="5F5F5F"/>
              </a:solidFill>
              <a:latin typeface="Arial" panose="020B0604020202020204" pitchFamily="34" charset="0"/>
            </a:endParaRPr>
          </a:p>
        </p:txBody>
      </p:sp>
      <p:sp>
        <p:nvSpPr>
          <p:cNvPr id="53284" name="Text Box 36"/>
          <p:cNvSpPr txBox="1">
            <a:spLocks noChangeArrowheads="1"/>
          </p:cNvSpPr>
          <p:nvPr/>
        </p:nvSpPr>
        <p:spPr bwMode="auto">
          <a:xfrm>
            <a:off x="3325813" y="2651125"/>
            <a:ext cx="12461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5F5F5F"/>
                </a:solidFill>
                <a:latin typeface="Arial" panose="020B0604020202020204" pitchFamily="34" charset="0"/>
              </a:rPr>
              <a:t>Heap 2</a:t>
            </a:r>
            <a:endParaRPr lang="pl-PL" altLang="en-US" sz="1000">
              <a:solidFill>
                <a:srgbClr val="5F5F5F"/>
              </a:solidFill>
              <a:latin typeface="Arial" panose="020B0604020202020204" pitchFamily="34" charset="0"/>
            </a:endParaRPr>
          </a:p>
        </p:txBody>
      </p:sp>
      <p:sp>
        <p:nvSpPr>
          <p:cNvPr id="53285" name="Text Box 37"/>
          <p:cNvSpPr txBox="1">
            <a:spLocks noChangeArrowheads="1"/>
          </p:cNvSpPr>
          <p:nvPr/>
        </p:nvSpPr>
        <p:spPr bwMode="auto">
          <a:xfrm>
            <a:off x="3325813" y="2879725"/>
            <a:ext cx="12461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000099"/>
                </a:solidFill>
                <a:latin typeface="Arial" panose="020B0604020202020204" pitchFamily="34" charset="0"/>
              </a:rPr>
              <a:t>Stack (thread 1)</a:t>
            </a:r>
            <a:endParaRPr lang="pl-PL" altLang="en-US" sz="1000">
              <a:solidFill>
                <a:srgbClr val="000099"/>
              </a:solidFill>
              <a:latin typeface="Arial" panose="020B0604020202020204" pitchFamily="34" charset="0"/>
            </a:endParaRPr>
          </a:p>
        </p:txBody>
      </p:sp>
      <p:sp>
        <p:nvSpPr>
          <p:cNvPr id="53286" name="Text Box 38"/>
          <p:cNvSpPr txBox="1">
            <a:spLocks noChangeArrowheads="1"/>
          </p:cNvSpPr>
          <p:nvPr/>
        </p:nvSpPr>
        <p:spPr bwMode="auto">
          <a:xfrm>
            <a:off x="3325813" y="3108325"/>
            <a:ext cx="11699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5F5F5F"/>
                </a:solidFill>
                <a:latin typeface="Arial" panose="020B0604020202020204" pitchFamily="34" charset="0"/>
              </a:rPr>
              <a:t>Heap 3</a:t>
            </a:r>
            <a:endParaRPr lang="pl-PL" altLang="en-US" sz="1000">
              <a:solidFill>
                <a:srgbClr val="5F5F5F"/>
              </a:solidFill>
              <a:latin typeface="Arial" panose="020B0604020202020204" pitchFamily="34" charset="0"/>
            </a:endParaRPr>
          </a:p>
        </p:txBody>
      </p:sp>
      <p:sp>
        <p:nvSpPr>
          <p:cNvPr id="53287" name="Text Box 39"/>
          <p:cNvSpPr txBox="1">
            <a:spLocks noChangeArrowheads="1"/>
          </p:cNvSpPr>
          <p:nvPr/>
        </p:nvSpPr>
        <p:spPr bwMode="auto">
          <a:xfrm>
            <a:off x="3325813" y="3336925"/>
            <a:ext cx="11699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000099"/>
                </a:solidFill>
                <a:latin typeface="Arial" panose="020B0604020202020204" pitchFamily="34" charset="0"/>
              </a:rPr>
              <a:t>Stack (thread 3)</a:t>
            </a:r>
            <a:endParaRPr lang="pl-PL" altLang="en-US" sz="1000">
              <a:solidFill>
                <a:srgbClr val="000099"/>
              </a:solidFill>
              <a:latin typeface="Arial" panose="020B0604020202020204" pitchFamily="34" charset="0"/>
            </a:endParaRPr>
          </a:p>
        </p:txBody>
      </p:sp>
      <p:sp>
        <p:nvSpPr>
          <p:cNvPr id="53288" name="Text Box 40"/>
          <p:cNvSpPr txBox="1">
            <a:spLocks noChangeArrowheads="1"/>
          </p:cNvSpPr>
          <p:nvPr/>
        </p:nvSpPr>
        <p:spPr bwMode="auto">
          <a:xfrm>
            <a:off x="3325813" y="3565525"/>
            <a:ext cx="11699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5F5F5F"/>
                </a:solidFill>
                <a:latin typeface="Arial" panose="020B0604020202020204" pitchFamily="34" charset="0"/>
              </a:rPr>
              <a:t>Heap 4</a:t>
            </a:r>
            <a:endParaRPr lang="pl-PL" altLang="en-US" sz="1000">
              <a:solidFill>
                <a:srgbClr val="5F5F5F"/>
              </a:solidFill>
              <a:latin typeface="Arial" panose="020B0604020202020204" pitchFamily="34" charset="0"/>
            </a:endParaRPr>
          </a:p>
        </p:txBody>
      </p:sp>
      <p:sp>
        <p:nvSpPr>
          <p:cNvPr id="53289" name="Line 41"/>
          <p:cNvSpPr>
            <a:spLocks noChangeShapeType="1"/>
          </p:cNvSpPr>
          <p:nvPr/>
        </p:nvSpPr>
        <p:spPr bwMode="auto">
          <a:xfrm flipH="1">
            <a:off x="3048000" y="2514600"/>
            <a:ext cx="304800" cy="2286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0" name="Line 42"/>
          <p:cNvSpPr>
            <a:spLocks noChangeShapeType="1"/>
          </p:cNvSpPr>
          <p:nvPr/>
        </p:nvSpPr>
        <p:spPr bwMode="auto">
          <a:xfrm flipH="1" flipV="1">
            <a:off x="3048000" y="2971800"/>
            <a:ext cx="304800" cy="9906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1" name="Text Box 43"/>
          <p:cNvSpPr txBox="1">
            <a:spLocks noChangeArrowheads="1"/>
          </p:cNvSpPr>
          <p:nvPr/>
        </p:nvSpPr>
        <p:spPr bwMode="auto">
          <a:xfrm>
            <a:off x="3352800" y="3794125"/>
            <a:ext cx="7889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5F5F5F"/>
                </a:solidFill>
                <a:latin typeface="Arial" panose="020B0604020202020204" pitchFamily="34" charset="0"/>
              </a:rPr>
              <a:t>...</a:t>
            </a:r>
            <a:endParaRPr lang="pl-PL" altLang="en-US" sz="1000">
              <a:solidFill>
                <a:srgbClr val="5F5F5F"/>
              </a:solidFill>
              <a:latin typeface="Arial" panose="020B0604020202020204" pitchFamily="34" charset="0"/>
            </a:endParaRPr>
          </a:p>
        </p:txBody>
      </p:sp>
      <p:sp>
        <p:nvSpPr>
          <p:cNvPr id="53269" name="Line 21"/>
          <p:cNvSpPr>
            <a:spLocks noChangeShapeType="1"/>
          </p:cNvSpPr>
          <p:nvPr/>
        </p:nvSpPr>
        <p:spPr bwMode="auto">
          <a:xfrm flipV="1">
            <a:off x="1600200" y="2286000"/>
            <a:ext cx="0" cy="3657600"/>
          </a:xfrm>
          <a:prstGeom prst="line">
            <a:avLst/>
          </a:prstGeom>
          <a:noFill/>
          <a:ln w="12700">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3" name="Line 45"/>
          <p:cNvSpPr>
            <a:spLocks noChangeShapeType="1"/>
          </p:cNvSpPr>
          <p:nvPr/>
        </p:nvSpPr>
        <p:spPr bwMode="auto">
          <a:xfrm flipH="1" flipV="1">
            <a:off x="1600200" y="32004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4" name="Line 46"/>
          <p:cNvSpPr>
            <a:spLocks noChangeShapeType="1"/>
          </p:cNvSpPr>
          <p:nvPr/>
        </p:nvSpPr>
        <p:spPr bwMode="auto">
          <a:xfrm flipH="1" flipV="1">
            <a:off x="1600200" y="40386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5" name="Line 47"/>
          <p:cNvSpPr>
            <a:spLocks noChangeShapeType="1"/>
          </p:cNvSpPr>
          <p:nvPr/>
        </p:nvSpPr>
        <p:spPr bwMode="auto">
          <a:xfrm flipH="1" flipV="1">
            <a:off x="1600200" y="45720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6" name="Line 48"/>
          <p:cNvSpPr>
            <a:spLocks noChangeShapeType="1"/>
          </p:cNvSpPr>
          <p:nvPr/>
        </p:nvSpPr>
        <p:spPr bwMode="auto">
          <a:xfrm flipH="1" flipV="1">
            <a:off x="1600200" y="52578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7" name="Line 49"/>
          <p:cNvSpPr>
            <a:spLocks noChangeShapeType="1"/>
          </p:cNvSpPr>
          <p:nvPr/>
        </p:nvSpPr>
        <p:spPr bwMode="auto">
          <a:xfrm flipH="1" flipV="1">
            <a:off x="1600200" y="53340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8" name="Line 50"/>
          <p:cNvSpPr>
            <a:spLocks noChangeShapeType="1"/>
          </p:cNvSpPr>
          <p:nvPr/>
        </p:nvSpPr>
        <p:spPr bwMode="auto">
          <a:xfrm flipH="1" flipV="1">
            <a:off x="1600200" y="57912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0" name="Rectangle 52"/>
          <p:cNvSpPr>
            <a:spLocks noChangeArrowheads="1"/>
          </p:cNvSpPr>
          <p:nvPr/>
        </p:nvSpPr>
        <p:spPr bwMode="auto">
          <a:xfrm>
            <a:off x="4648200" y="1752600"/>
            <a:ext cx="4191000"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8138">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
            </a:pPr>
            <a:r>
              <a:rPr lang="en-US" altLang="en-US" sz="1600" b="0">
                <a:latin typeface="Arial" panose="020B0604020202020204" pitchFamily="34" charset="0"/>
              </a:rPr>
              <a:t>The most difficult problem that occurs during remote exploitation of the bug on Windows 2000/XP/2003 is finding the address of memory location, where dynamically allocated, user provided data (containing asmcode) resides</a:t>
            </a:r>
          </a:p>
          <a:p>
            <a:pPr>
              <a:spcBef>
                <a:spcPct val="20000"/>
              </a:spcBef>
              <a:buFont typeface="Wingdings" panose="05000000000000000000" pitchFamily="2" charset="2"/>
              <a:buNone/>
            </a:pPr>
            <a:endParaRPr lang="en-US" altLang="en-US" sz="1600" b="0">
              <a:latin typeface="Arial" panose="020B0604020202020204" pitchFamily="34" charset="0"/>
            </a:endParaRPr>
          </a:p>
          <a:p>
            <a:pPr>
              <a:spcBef>
                <a:spcPct val="20000"/>
              </a:spcBef>
              <a:buFont typeface="Wingdings" panose="05000000000000000000" pitchFamily="2" charset="2"/>
              <a:buChar char="§"/>
            </a:pPr>
            <a:r>
              <a:rPr lang="en-US" altLang="en-US" sz="1600" b="0">
                <a:latin typeface="Arial" panose="020B0604020202020204" pitchFamily="34" charset="0"/>
              </a:rPr>
              <a:t>This is primarily caused by the fact that heap and stack areas, base addresses, executable and libraries images are different across different operating systems versions, service packs and language</a:t>
            </a:r>
            <a:r>
              <a:rPr lang="pl-PL" altLang="en-US" sz="1600" b="0">
                <a:latin typeface="Arial" panose="020B0604020202020204" pitchFamily="34" charset="0"/>
              </a:rPr>
              <a:t>s</a:t>
            </a:r>
            <a:endParaRPr lang="en-US" altLang="en-US" sz="1600" b="0">
              <a:latin typeface="Arial" panose="020B0604020202020204" pitchFamily="34" charset="0"/>
            </a:endParaRPr>
          </a:p>
          <a:p>
            <a:pPr>
              <a:spcBef>
                <a:spcPct val="20000"/>
              </a:spcBef>
              <a:buFont typeface="Wingdings" panose="05000000000000000000" pitchFamily="2" charset="2"/>
              <a:buChar char="§"/>
            </a:pPr>
            <a:endParaRPr lang="en-US" altLang="en-US" sz="1600" b="0">
              <a:latin typeface="Arial" panose="020B0604020202020204" pitchFamily="34" charset="0"/>
            </a:endParaRPr>
          </a:p>
          <a:p>
            <a:pPr>
              <a:spcBef>
                <a:spcPct val="20000"/>
              </a:spcBef>
              <a:buFont typeface="Wingdings" panose="05000000000000000000" pitchFamily="2" charset="2"/>
              <a:buChar char="§"/>
            </a:pPr>
            <a:r>
              <a:rPr lang="en-US" altLang="en-US" sz="1600" b="0">
                <a:latin typeface="Arial" panose="020B0604020202020204" pitchFamily="34" charset="0"/>
              </a:rPr>
              <a:t>This also results from the fact that vulnerable components are multithreaded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Finding user data in process memory </a:t>
            </a:r>
          </a:p>
          <a:p>
            <a:pPr eaLnBrk="0" hangingPunct="0"/>
            <a:r>
              <a:rPr lang="en-US" altLang="en-US">
                <a:latin typeface="Arial" panose="020B0604020202020204" pitchFamily="34" charset="0"/>
              </a:rPr>
              <a:t>Heap layout</a:t>
            </a:r>
          </a:p>
        </p:txBody>
      </p:sp>
      <p:sp>
        <p:nvSpPr>
          <p:cNvPr id="30726" name="Rectangle 6"/>
          <p:cNvSpPr>
            <a:spLocks noChangeArrowheads="1"/>
          </p:cNvSpPr>
          <p:nvPr/>
        </p:nvSpPr>
        <p:spPr bwMode="auto">
          <a:xfrm>
            <a:off x="1600200" y="2133600"/>
            <a:ext cx="1371600" cy="1524000"/>
          </a:xfrm>
          <a:prstGeom prst="rect">
            <a:avLst/>
          </a:prstGeom>
          <a:solidFill>
            <a:srgbClr val="DDDDDD">
              <a:alpha val="50000"/>
            </a:srgbClr>
          </a:solidFill>
          <a:ln>
            <a:noFill/>
          </a:ln>
          <a:effectLst/>
          <a:extLst>
            <a:ext uri="{91240B29-F687-4F45-9708-019B960494DF}">
              <a14:hiddenLine xmlns:a14="http://schemas.microsoft.com/office/drawing/2010/main" w="127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7" name="Rectangle 7"/>
          <p:cNvSpPr>
            <a:spLocks noChangeArrowheads="1"/>
          </p:cNvSpPr>
          <p:nvPr/>
        </p:nvSpPr>
        <p:spPr bwMode="auto">
          <a:xfrm>
            <a:off x="1600200" y="3810000"/>
            <a:ext cx="1371600" cy="838200"/>
          </a:xfrm>
          <a:prstGeom prst="rect">
            <a:avLst/>
          </a:prstGeom>
          <a:solidFill>
            <a:srgbClr val="DDDDDD">
              <a:alpha val="50000"/>
            </a:srgbClr>
          </a:solidFill>
          <a:ln>
            <a:noFill/>
          </a:ln>
          <a:effectLst/>
          <a:extLst>
            <a:ext uri="{91240B29-F687-4F45-9708-019B960494DF}">
              <a14:hiddenLine xmlns:a14="http://schemas.microsoft.com/office/drawing/2010/main" w="127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8" name="Text Box 8"/>
          <p:cNvSpPr txBox="1">
            <a:spLocks noChangeArrowheads="1"/>
          </p:cNvSpPr>
          <p:nvPr/>
        </p:nvSpPr>
        <p:spPr bwMode="auto">
          <a:xfrm>
            <a:off x="447675" y="2057400"/>
            <a:ext cx="1104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0x00070000</a:t>
            </a:r>
            <a:endParaRPr lang="pl-PL" altLang="en-US" sz="1200" b="0">
              <a:solidFill>
                <a:srgbClr val="000099"/>
              </a:solidFill>
              <a:latin typeface="Courier New" panose="02070309020205020404" pitchFamily="49" charset="0"/>
            </a:endParaRPr>
          </a:p>
        </p:txBody>
      </p:sp>
      <p:sp>
        <p:nvSpPr>
          <p:cNvPr id="30729" name="Text Box 9"/>
          <p:cNvSpPr txBox="1">
            <a:spLocks noChangeArrowheads="1"/>
          </p:cNvSpPr>
          <p:nvPr/>
        </p:nvSpPr>
        <p:spPr bwMode="auto">
          <a:xfrm>
            <a:off x="457200" y="3733800"/>
            <a:ext cx="1104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0x00980000</a:t>
            </a:r>
            <a:endParaRPr lang="pl-PL" altLang="en-US" sz="1200" b="0">
              <a:solidFill>
                <a:srgbClr val="000099"/>
              </a:solidFill>
              <a:latin typeface="Courier New" panose="02070309020205020404" pitchFamily="49" charset="0"/>
            </a:endParaRPr>
          </a:p>
        </p:txBody>
      </p:sp>
      <p:sp>
        <p:nvSpPr>
          <p:cNvPr id="30731" name="Rectangle 11"/>
          <p:cNvSpPr>
            <a:spLocks noChangeArrowheads="1"/>
          </p:cNvSpPr>
          <p:nvPr/>
        </p:nvSpPr>
        <p:spPr bwMode="auto">
          <a:xfrm>
            <a:off x="1600200" y="2514600"/>
            <a:ext cx="1371600" cy="228600"/>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7" name="Text Box 17"/>
          <p:cNvSpPr txBox="1">
            <a:spLocks noChangeArrowheads="1"/>
          </p:cNvSpPr>
          <p:nvPr/>
        </p:nvSpPr>
        <p:spPr bwMode="auto">
          <a:xfrm>
            <a:off x="457200" y="3505200"/>
            <a:ext cx="1104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0x00170000</a:t>
            </a:r>
            <a:endParaRPr lang="pl-PL" altLang="en-US" sz="1200" b="0">
              <a:solidFill>
                <a:srgbClr val="000099"/>
              </a:solidFill>
              <a:latin typeface="Courier New" panose="02070309020205020404" pitchFamily="49" charset="0"/>
            </a:endParaRPr>
          </a:p>
        </p:txBody>
      </p:sp>
      <p:sp>
        <p:nvSpPr>
          <p:cNvPr id="30738" name="Text Box 18"/>
          <p:cNvSpPr txBox="1">
            <a:spLocks noChangeArrowheads="1"/>
          </p:cNvSpPr>
          <p:nvPr/>
        </p:nvSpPr>
        <p:spPr bwMode="auto">
          <a:xfrm>
            <a:off x="457200" y="4495800"/>
            <a:ext cx="1104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0x00a80000</a:t>
            </a:r>
            <a:endParaRPr lang="pl-PL" altLang="en-US" sz="1200" b="0">
              <a:solidFill>
                <a:srgbClr val="000099"/>
              </a:solidFill>
              <a:latin typeface="Courier New" panose="02070309020205020404" pitchFamily="49" charset="0"/>
            </a:endParaRPr>
          </a:p>
        </p:txBody>
      </p:sp>
      <p:sp>
        <p:nvSpPr>
          <p:cNvPr id="30751" name="Line 31"/>
          <p:cNvSpPr>
            <a:spLocks noChangeShapeType="1"/>
          </p:cNvSpPr>
          <p:nvPr/>
        </p:nvSpPr>
        <p:spPr bwMode="auto">
          <a:xfrm flipV="1">
            <a:off x="1600200" y="3810000"/>
            <a:ext cx="0" cy="838200"/>
          </a:xfrm>
          <a:prstGeom prst="line">
            <a:avLst/>
          </a:prstGeom>
          <a:noFill/>
          <a:ln w="12700">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7" name="Text Box 37"/>
          <p:cNvSpPr txBox="1">
            <a:spLocks noChangeArrowheads="1"/>
          </p:cNvSpPr>
          <p:nvPr/>
        </p:nvSpPr>
        <p:spPr bwMode="auto">
          <a:xfrm>
            <a:off x="457200" y="1752600"/>
            <a:ext cx="3505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solidFill>
                  <a:srgbClr val="000099"/>
                </a:solidFill>
                <a:latin typeface="Arial" panose="020B0604020202020204" pitchFamily="34" charset="0"/>
              </a:rPr>
              <a:t>svchost default process heap</a:t>
            </a:r>
            <a:endParaRPr lang="pl-PL" altLang="en-US" sz="1400">
              <a:solidFill>
                <a:srgbClr val="000099"/>
              </a:solidFill>
              <a:latin typeface="Arial" panose="020B0604020202020204" pitchFamily="34" charset="0"/>
            </a:endParaRPr>
          </a:p>
        </p:txBody>
      </p:sp>
      <p:sp>
        <p:nvSpPr>
          <p:cNvPr id="30761" name="Text Box 41"/>
          <p:cNvSpPr txBox="1">
            <a:spLocks noChangeArrowheads="1"/>
          </p:cNvSpPr>
          <p:nvPr/>
        </p:nvSpPr>
        <p:spPr bwMode="auto">
          <a:xfrm>
            <a:off x="1600200" y="2514600"/>
            <a:ext cx="13985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000099"/>
                </a:solidFill>
                <a:latin typeface="Arial" panose="020B0604020202020204" pitchFamily="34" charset="0"/>
              </a:rPr>
              <a:t>Segment 1</a:t>
            </a:r>
            <a:endParaRPr lang="pl-PL" altLang="en-US" sz="1000">
              <a:solidFill>
                <a:srgbClr val="000099"/>
              </a:solidFill>
              <a:latin typeface="Arial" panose="020B0604020202020204" pitchFamily="34" charset="0"/>
            </a:endParaRPr>
          </a:p>
        </p:txBody>
      </p:sp>
      <p:sp>
        <p:nvSpPr>
          <p:cNvPr id="30762" name="Rectangle 42"/>
          <p:cNvSpPr>
            <a:spLocks noChangeArrowheads="1"/>
          </p:cNvSpPr>
          <p:nvPr/>
        </p:nvSpPr>
        <p:spPr bwMode="auto">
          <a:xfrm>
            <a:off x="1600200" y="3810000"/>
            <a:ext cx="1371600" cy="228600"/>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4" name="Text Box 44"/>
          <p:cNvSpPr txBox="1">
            <a:spLocks noChangeArrowheads="1"/>
          </p:cNvSpPr>
          <p:nvPr/>
        </p:nvSpPr>
        <p:spPr bwMode="auto">
          <a:xfrm>
            <a:off x="1600200" y="3810000"/>
            <a:ext cx="13985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000099"/>
                </a:solidFill>
                <a:latin typeface="Arial" panose="020B0604020202020204" pitchFamily="34" charset="0"/>
              </a:rPr>
              <a:t>Segment 2</a:t>
            </a:r>
            <a:endParaRPr lang="pl-PL" altLang="en-US" sz="1000">
              <a:solidFill>
                <a:srgbClr val="000099"/>
              </a:solidFill>
              <a:latin typeface="Arial" panose="020B0604020202020204" pitchFamily="34" charset="0"/>
            </a:endParaRPr>
          </a:p>
        </p:txBody>
      </p:sp>
      <p:sp>
        <p:nvSpPr>
          <p:cNvPr id="30768" name="Rectangle 48"/>
          <p:cNvSpPr>
            <a:spLocks noChangeArrowheads="1"/>
          </p:cNvSpPr>
          <p:nvPr/>
        </p:nvSpPr>
        <p:spPr bwMode="auto">
          <a:xfrm>
            <a:off x="4648200" y="1752600"/>
            <a:ext cx="4038600" cy="444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8138">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45000"/>
              </a:spcBef>
              <a:buFont typeface="Wingdings" panose="05000000000000000000" pitchFamily="2" charset="2"/>
              <a:buChar char="§"/>
            </a:pPr>
            <a:r>
              <a:rPr lang="en-US" altLang="en-US" sz="1600" b="0">
                <a:latin typeface="Arial" panose="020B0604020202020204" pitchFamily="34" charset="0"/>
              </a:rPr>
              <a:t>Every process has one default heap (in svchost it starts at 0x70000), which has one linear memory segment </a:t>
            </a:r>
          </a:p>
          <a:p>
            <a:pPr>
              <a:spcBef>
                <a:spcPct val="45000"/>
              </a:spcBef>
              <a:buFont typeface="Wingdings" panose="05000000000000000000" pitchFamily="2" charset="2"/>
              <a:buChar char="§"/>
            </a:pPr>
            <a:r>
              <a:rPr lang="en-US" altLang="en-US" sz="1600" b="0">
                <a:latin typeface="Arial" panose="020B0604020202020204" pitchFamily="34" charset="0"/>
              </a:rPr>
              <a:t>If more memory space is required by an application, the Heap manager can request additional segments from the operating system</a:t>
            </a:r>
          </a:p>
          <a:p>
            <a:pPr>
              <a:spcBef>
                <a:spcPct val="45000"/>
              </a:spcBef>
              <a:buFont typeface="Wingdings" panose="05000000000000000000" pitchFamily="2" charset="2"/>
              <a:buChar char="§"/>
            </a:pPr>
            <a:r>
              <a:rPr lang="en-US" altLang="en-US" sz="1600" b="0">
                <a:latin typeface="Arial" panose="020B0604020202020204" pitchFamily="34" charset="0"/>
              </a:rPr>
              <a:t>Position and size of segments depends on virtual process memory maps (thus the application, libraries it uses etc)</a:t>
            </a:r>
          </a:p>
          <a:p>
            <a:pPr>
              <a:spcBef>
                <a:spcPct val="45000"/>
              </a:spcBef>
              <a:buFont typeface="Wingdings" panose="05000000000000000000" pitchFamily="2" charset="2"/>
              <a:buChar char="§"/>
            </a:pPr>
            <a:r>
              <a:rPr lang="en-US" altLang="en-US" sz="1600" b="0">
                <a:latin typeface="Arial" panose="020B0604020202020204" pitchFamily="34" charset="0"/>
              </a:rPr>
              <a:t>Freed memory blocks are concatenated (whenever possible) and are available for further allocation</a:t>
            </a:r>
          </a:p>
          <a:p>
            <a:pPr>
              <a:spcBef>
                <a:spcPct val="45000"/>
              </a:spcBef>
              <a:buFont typeface="Wingdings" panose="05000000000000000000" pitchFamily="2" charset="2"/>
              <a:buChar char="§"/>
            </a:pPr>
            <a:r>
              <a:rPr lang="en-US" altLang="en-US" sz="1600" b="0">
                <a:latin typeface="Arial" panose="020B0604020202020204" pitchFamily="34" charset="0"/>
              </a:rPr>
              <a:t>With time, available memory space is fragmented</a:t>
            </a:r>
          </a:p>
        </p:txBody>
      </p:sp>
      <p:sp>
        <p:nvSpPr>
          <p:cNvPr id="30784" name="Rectangle 64"/>
          <p:cNvSpPr>
            <a:spLocks noChangeArrowheads="1"/>
          </p:cNvSpPr>
          <p:nvPr/>
        </p:nvSpPr>
        <p:spPr bwMode="auto">
          <a:xfrm>
            <a:off x="1600200" y="2743200"/>
            <a:ext cx="2286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8" name="Rectangle 68"/>
          <p:cNvSpPr>
            <a:spLocks noChangeArrowheads="1"/>
          </p:cNvSpPr>
          <p:nvPr/>
        </p:nvSpPr>
        <p:spPr bwMode="auto">
          <a:xfrm>
            <a:off x="1828800" y="2743200"/>
            <a:ext cx="3429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9" name="Rectangle 69"/>
          <p:cNvSpPr>
            <a:spLocks noChangeArrowheads="1"/>
          </p:cNvSpPr>
          <p:nvPr/>
        </p:nvSpPr>
        <p:spPr bwMode="auto">
          <a:xfrm>
            <a:off x="1600200" y="2895600"/>
            <a:ext cx="9906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0" name="Rectangle 70"/>
          <p:cNvSpPr>
            <a:spLocks noChangeArrowheads="1"/>
          </p:cNvSpPr>
          <p:nvPr/>
        </p:nvSpPr>
        <p:spPr bwMode="auto">
          <a:xfrm>
            <a:off x="2171700" y="2743200"/>
            <a:ext cx="1905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1" name="Rectangle 71"/>
          <p:cNvSpPr>
            <a:spLocks noChangeArrowheads="1"/>
          </p:cNvSpPr>
          <p:nvPr/>
        </p:nvSpPr>
        <p:spPr bwMode="auto">
          <a:xfrm>
            <a:off x="2362200" y="2743200"/>
            <a:ext cx="762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2" name="Rectangle 72"/>
          <p:cNvSpPr>
            <a:spLocks noChangeArrowheads="1"/>
          </p:cNvSpPr>
          <p:nvPr/>
        </p:nvSpPr>
        <p:spPr bwMode="auto">
          <a:xfrm>
            <a:off x="2438400" y="2743200"/>
            <a:ext cx="2286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3" name="Rectangle 73"/>
          <p:cNvSpPr>
            <a:spLocks noChangeArrowheads="1"/>
          </p:cNvSpPr>
          <p:nvPr/>
        </p:nvSpPr>
        <p:spPr bwMode="auto">
          <a:xfrm>
            <a:off x="2743200" y="2895600"/>
            <a:ext cx="2286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4" name="Rectangle 74"/>
          <p:cNvSpPr>
            <a:spLocks noChangeArrowheads="1"/>
          </p:cNvSpPr>
          <p:nvPr/>
        </p:nvSpPr>
        <p:spPr bwMode="auto">
          <a:xfrm>
            <a:off x="2590800" y="2895600"/>
            <a:ext cx="1524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5" name="Rectangle 75"/>
          <p:cNvSpPr>
            <a:spLocks noChangeArrowheads="1"/>
          </p:cNvSpPr>
          <p:nvPr/>
        </p:nvSpPr>
        <p:spPr bwMode="auto">
          <a:xfrm>
            <a:off x="2667000" y="2743200"/>
            <a:ext cx="3048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6" name="Rectangle 76"/>
          <p:cNvSpPr>
            <a:spLocks noChangeArrowheads="1"/>
          </p:cNvSpPr>
          <p:nvPr/>
        </p:nvSpPr>
        <p:spPr bwMode="auto">
          <a:xfrm>
            <a:off x="1600200" y="3048000"/>
            <a:ext cx="3810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7" name="Rectangle 77"/>
          <p:cNvSpPr>
            <a:spLocks noChangeArrowheads="1"/>
          </p:cNvSpPr>
          <p:nvPr/>
        </p:nvSpPr>
        <p:spPr bwMode="auto">
          <a:xfrm>
            <a:off x="1981200" y="3048000"/>
            <a:ext cx="2286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8" name="Rectangle 78"/>
          <p:cNvSpPr>
            <a:spLocks noChangeArrowheads="1"/>
          </p:cNvSpPr>
          <p:nvPr/>
        </p:nvSpPr>
        <p:spPr bwMode="auto">
          <a:xfrm>
            <a:off x="2286000" y="3048000"/>
            <a:ext cx="762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9" name="Rectangle 79"/>
          <p:cNvSpPr>
            <a:spLocks noChangeArrowheads="1"/>
          </p:cNvSpPr>
          <p:nvPr/>
        </p:nvSpPr>
        <p:spPr bwMode="auto">
          <a:xfrm>
            <a:off x="2209800" y="3048000"/>
            <a:ext cx="762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0" name="Rectangle 80"/>
          <p:cNvSpPr>
            <a:spLocks noChangeArrowheads="1"/>
          </p:cNvSpPr>
          <p:nvPr/>
        </p:nvSpPr>
        <p:spPr bwMode="auto">
          <a:xfrm>
            <a:off x="2362200" y="3048000"/>
            <a:ext cx="1524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1" name="Rectangle 81"/>
          <p:cNvSpPr>
            <a:spLocks noChangeArrowheads="1"/>
          </p:cNvSpPr>
          <p:nvPr/>
        </p:nvSpPr>
        <p:spPr bwMode="auto">
          <a:xfrm>
            <a:off x="2514600" y="3048000"/>
            <a:ext cx="3810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2" name="Rectangle 82"/>
          <p:cNvSpPr>
            <a:spLocks noChangeArrowheads="1"/>
          </p:cNvSpPr>
          <p:nvPr/>
        </p:nvSpPr>
        <p:spPr bwMode="auto">
          <a:xfrm>
            <a:off x="2895600" y="3048000"/>
            <a:ext cx="762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3" name="Rectangle 83"/>
          <p:cNvSpPr>
            <a:spLocks noChangeArrowheads="1"/>
          </p:cNvSpPr>
          <p:nvPr/>
        </p:nvSpPr>
        <p:spPr bwMode="auto">
          <a:xfrm>
            <a:off x="1600200" y="3200400"/>
            <a:ext cx="2286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4" name="Rectangle 84"/>
          <p:cNvSpPr>
            <a:spLocks noChangeArrowheads="1"/>
          </p:cNvSpPr>
          <p:nvPr/>
        </p:nvSpPr>
        <p:spPr bwMode="auto">
          <a:xfrm>
            <a:off x="1828800" y="3200400"/>
            <a:ext cx="11430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5" name="Rectangle 85"/>
          <p:cNvSpPr>
            <a:spLocks noChangeArrowheads="1"/>
          </p:cNvSpPr>
          <p:nvPr/>
        </p:nvSpPr>
        <p:spPr bwMode="auto">
          <a:xfrm>
            <a:off x="1600200" y="3352800"/>
            <a:ext cx="13716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6" name="Rectangle 86"/>
          <p:cNvSpPr>
            <a:spLocks noChangeArrowheads="1"/>
          </p:cNvSpPr>
          <p:nvPr/>
        </p:nvSpPr>
        <p:spPr bwMode="auto">
          <a:xfrm>
            <a:off x="1600200" y="3505200"/>
            <a:ext cx="13716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7" name="Rectangle 87"/>
          <p:cNvSpPr>
            <a:spLocks noChangeArrowheads="1"/>
          </p:cNvSpPr>
          <p:nvPr/>
        </p:nvSpPr>
        <p:spPr bwMode="auto">
          <a:xfrm>
            <a:off x="1600200" y="2133600"/>
            <a:ext cx="1371600" cy="381000"/>
          </a:xfrm>
          <a:prstGeom prst="rect">
            <a:avLst/>
          </a:prstGeom>
          <a:solidFill>
            <a:srgbClr val="B2B2B2">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8" name="Rectangle 88"/>
          <p:cNvSpPr>
            <a:spLocks noChangeArrowheads="1"/>
          </p:cNvSpPr>
          <p:nvPr/>
        </p:nvSpPr>
        <p:spPr bwMode="auto">
          <a:xfrm>
            <a:off x="2209800" y="3352800"/>
            <a:ext cx="4572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9" name="Rectangle 89"/>
          <p:cNvSpPr>
            <a:spLocks noChangeArrowheads="1"/>
          </p:cNvSpPr>
          <p:nvPr/>
        </p:nvSpPr>
        <p:spPr bwMode="auto">
          <a:xfrm>
            <a:off x="1828800" y="3505200"/>
            <a:ext cx="762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11" name="Line 91"/>
          <p:cNvSpPr>
            <a:spLocks noChangeShapeType="1"/>
          </p:cNvSpPr>
          <p:nvPr/>
        </p:nvSpPr>
        <p:spPr bwMode="auto">
          <a:xfrm flipH="1" flipV="1">
            <a:off x="1600200" y="25146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12" name="Line 92"/>
          <p:cNvSpPr>
            <a:spLocks noChangeShapeType="1"/>
          </p:cNvSpPr>
          <p:nvPr/>
        </p:nvSpPr>
        <p:spPr bwMode="auto">
          <a:xfrm flipH="1" flipV="1">
            <a:off x="1600200" y="21336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13" name="Line 93"/>
          <p:cNvSpPr>
            <a:spLocks noChangeShapeType="1"/>
          </p:cNvSpPr>
          <p:nvPr/>
        </p:nvSpPr>
        <p:spPr bwMode="auto">
          <a:xfrm flipH="1" flipV="1">
            <a:off x="1600200" y="38100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14" name="Line 94"/>
          <p:cNvSpPr>
            <a:spLocks noChangeShapeType="1"/>
          </p:cNvSpPr>
          <p:nvPr/>
        </p:nvSpPr>
        <p:spPr bwMode="auto">
          <a:xfrm flipH="1" flipV="1">
            <a:off x="1600200" y="46482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6" name="Text Box 36"/>
          <p:cNvSpPr txBox="1">
            <a:spLocks noChangeArrowheads="1"/>
          </p:cNvSpPr>
          <p:nvPr/>
        </p:nvSpPr>
        <p:spPr bwMode="auto">
          <a:xfrm>
            <a:off x="1600200" y="2133600"/>
            <a:ext cx="13985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5F5F5F"/>
                </a:solidFill>
                <a:latin typeface="Arial" panose="020B0604020202020204" pitchFamily="34" charset="0"/>
              </a:rPr>
              <a:t>Heap Header</a:t>
            </a:r>
            <a:endParaRPr lang="pl-PL" altLang="en-US" sz="1000">
              <a:solidFill>
                <a:srgbClr val="5F5F5F"/>
              </a:solidFill>
              <a:latin typeface="Arial" panose="020B0604020202020204" pitchFamily="34" charset="0"/>
            </a:endParaRPr>
          </a:p>
        </p:txBody>
      </p:sp>
      <p:sp>
        <p:nvSpPr>
          <p:cNvPr id="30817" name="Rectangle 97"/>
          <p:cNvSpPr>
            <a:spLocks noChangeArrowheads="1"/>
          </p:cNvSpPr>
          <p:nvPr/>
        </p:nvSpPr>
        <p:spPr bwMode="auto">
          <a:xfrm>
            <a:off x="1600200" y="4038600"/>
            <a:ext cx="4572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18" name="Rectangle 98"/>
          <p:cNvSpPr>
            <a:spLocks noChangeArrowheads="1"/>
          </p:cNvSpPr>
          <p:nvPr/>
        </p:nvSpPr>
        <p:spPr bwMode="auto">
          <a:xfrm>
            <a:off x="2057400" y="4038600"/>
            <a:ext cx="3810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19" name="Rectangle 99"/>
          <p:cNvSpPr>
            <a:spLocks noChangeArrowheads="1"/>
          </p:cNvSpPr>
          <p:nvPr/>
        </p:nvSpPr>
        <p:spPr bwMode="auto">
          <a:xfrm>
            <a:off x="2438400" y="4038600"/>
            <a:ext cx="762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4" name="Line 104"/>
          <p:cNvSpPr>
            <a:spLocks noChangeShapeType="1"/>
          </p:cNvSpPr>
          <p:nvPr/>
        </p:nvSpPr>
        <p:spPr bwMode="auto">
          <a:xfrm flipV="1">
            <a:off x="1600200" y="2133600"/>
            <a:ext cx="0" cy="1524000"/>
          </a:xfrm>
          <a:prstGeom prst="line">
            <a:avLst/>
          </a:prstGeom>
          <a:noFill/>
          <a:ln w="12700">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5" name="Text Box 105"/>
          <p:cNvSpPr txBox="1">
            <a:spLocks noChangeArrowheads="1"/>
          </p:cNvSpPr>
          <p:nvPr/>
        </p:nvSpPr>
        <p:spPr bwMode="auto">
          <a:xfrm>
            <a:off x="3200400" y="2971800"/>
            <a:ext cx="838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5F5F5F"/>
                </a:solidFill>
                <a:latin typeface="Arial" panose="020B0604020202020204" pitchFamily="34" charset="0"/>
              </a:rPr>
              <a:t>allocated memory blocks</a:t>
            </a:r>
            <a:endParaRPr lang="pl-PL" altLang="en-US" sz="1000">
              <a:solidFill>
                <a:srgbClr val="5F5F5F"/>
              </a:solidFill>
              <a:latin typeface="Arial" panose="020B0604020202020204" pitchFamily="34" charset="0"/>
            </a:endParaRPr>
          </a:p>
        </p:txBody>
      </p:sp>
      <p:sp>
        <p:nvSpPr>
          <p:cNvPr id="30826" name="Line 106"/>
          <p:cNvSpPr>
            <a:spLocks noChangeShapeType="1"/>
          </p:cNvSpPr>
          <p:nvPr/>
        </p:nvSpPr>
        <p:spPr bwMode="auto">
          <a:xfrm flipH="1" flipV="1">
            <a:off x="2438400" y="2971800"/>
            <a:ext cx="762000" cy="2286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7" name="Line 107"/>
          <p:cNvSpPr>
            <a:spLocks noChangeShapeType="1"/>
          </p:cNvSpPr>
          <p:nvPr/>
        </p:nvSpPr>
        <p:spPr bwMode="auto">
          <a:xfrm flipH="1">
            <a:off x="2514600" y="3276600"/>
            <a:ext cx="685800" cy="1524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8" name="Text Box 108"/>
          <p:cNvSpPr txBox="1">
            <a:spLocks noChangeArrowheads="1"/>
          </p:cNvSpPr>
          <p:nvPr/>
        </p:nvSpPr>
        <p:spPr bwMode="auto">
          <a:xfrm>
            <a:off x="3200400" y="3581400"/>
            <a:ext cx="838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5F5F5F"/>
                </a:solidFill>
                <a:latin typeface="Arial" panose="020B0604020202020204" pitchFamily="34" charset="0"/>
              </a:rPr>
              <a:t>freed memory blocks</a:t>
            </a:r>
            <a:endParaRPr lang="pl-PL" altLang="en-US" sz="1000">
              <a:solidFill>
                <a:srgbClr val="5F5F5F"/>
              </a:solidFill>
              <a:latin typeface="Arial" panose="020B0604020202020204" pitchFamily="34" charset="0"/>
            </a:endParaRPr>
          </a:p>
        </p:txBody>
      </p:sp>
      <p:sp>
        <p:nvSpPr>
          <p:cNvPr id="30829" name="Line 109"/>
          <p:cNvSpPr>
            <a:spLocks noChangeShapeType="1"/>
          </p:cNvSpPr>
          <p:nvPr/>
        </p:nvSpPr>
        <p:spPr bwMode="auto">
          <a:xfrm flipH="1" flipV="1">
            <a:off x="2438400" y="3581400"/>
            <a:ext cx="762000" cy="2286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30" name="Line 110"/>
          <p:cNvSpPr>
            <a:spLocks noChangeShapeType="1"/>
          </p:cNvSpPr>
          <p:nvPr/>
        </p:nvSpPr>
        <p:spPr bwMode="auto">
          <a:xfrm flipH="1">
            <a:off x="2286000" y="3886200"/>
            <a:ext cx="914400" cy="2286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32" name="Line 112"/>
          <p:cNvSpPr>
            <a:spLocks noChangeShapeType="1"/>
          </p:cNvSpPr>
          <p:nvPr/>
        </p:nvSpPr>
        <p:spPr bwMode="auto">
          <a:xfrm flipV="1">
            <a:off x="2971800" y="3810000"/>
            <a:ext cx="0" cy="838200"/>
          </a:xfrm>
          <a:prstGeom prst="line">
            <a:avLst/>
          </a:prstGeom>
          <a:noFill/>
          <a:ln w="12700">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33" name="Line 113"/>
          <p:cNvSpPr>
            <a:spLocks noChangeShapeType="1"/>
          </p:cNvSpPr>
          <p:nvPr/>
        </p:nvSpPr>
        <p:spPr bwMode="auto">
          <a:xfrm flipV="1">
            <a:off x="2971800" y="2133600"/>
            <a:ext cx="0" cy="1524000"/>
          </a:xfrm>
          <a:prstGeom prst="line">
            <a:avLst/>
          </a:prstGeom>
          <a:noFill/>
          <a:ln w="12700">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34" name="Text Box 114"/>
          <p:cNvSpPr txBox="1">
            <a:spLocks noChangeArrowheads="1"/>
          </p:cNvSpPr>
          <p:nvPr/>
        </p:nvSpPr>
        <p:spPr bwMode="auto">
          <a:xfrm>
            <a:off x="457200" y="5029200"/>
            <a:ext cx="2438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000099"/>
                </a:solidFill>
                <a:latin typeface="Arial" panose="020B0604020202020204" pitchFamily="34" charset="0"/>
              </a:rPr>
              <a:t>NOTE:</a:t>
            </a:r>
          </a:p>
          <a:p>
            <a:pPr eaLnBrk="0" hangingPunct="0"/>
            <a:endParaRPr lang="en-US" altLang="en-US" sz="1000">
              <a:solidFill>
                <a:srgbClr val="000099"/>
              </a:solidFill>
              <a:latin typeface="Arial" panose="020B0604020202020204" pitchFamily="34" charset="0"/>
            </a:endParaRPr>
          </a:p>
          <a:p>
            <a:pPr eaLnBrk="0" hangingPunct="0"/>
            <a:r>
              <a:rPr lang="en-US" altLang="en-US" sz="1000">
                <a:solidFill>
                  <a:srgbClr val="000099"/>
                </a:solidFill>
                <a:latin typeface="Arial" panose="020B0604020202020204" pitchFamily="34" charset="0"/>
              </a:rPr>
              <a:t>addresses of allocated memory blocks are hard to predict especially in the case of multithreaded processes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Introduction to Microsoft RPC</a:t>
            </a:r>
          </a:p>
          <a:p>
            <a:pPr eaLnBrk="0" hangingPunct="0"/>
            <a:r>
              <a:rPr lang="en-US" altLang="en-US">
                <a:latin typeface="Arial" panose="020B0604020202020204" pitchFamily="34" charset="0"/>
              </a:rPr>
              <a:t>Communication mechanisms</a:t>
            </a:r>
          </a:p>
        </p:txBody>
      </p:sp>
      <p:sp>
        <p:nvSpPr>
          <p:cNvPr id="107528" name="Rectangle 8"/>
          <p:cNvSpPr>
            <a:spLocks noChangeArrowheads="1"/>
          </p:cNvSpPr>
          <p:nvPr/>
        </p:nvSpPr>
        <p:spPr bwMode="auto">
          <a:xfrm>
            <a:off x="442913" y="1828800"/>
            <a:ext cx="7100887" cy="407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sz="2400">
                <a:solidFill>
                  <a:schemeClr val="tx1"/>
                </a:solidFill>
                <a:latin typeface="Times New Roman" panose="02020603050405020304" pitchFamily="18" charset="0"/>
              </a:defRPr>
            </a:lvl1pPr>
            <a:lvl2pPr marL="952500"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45000"/>
              </a:spcBef>
              <a:buFont typeface="Wingdings" panose="05000000000000000000" pitchFamily="2" charset="2"/>
              <a:buNone/>
            </a:pPr>
            <a:r>
              <a:rPr lang="en-GB" altLang="en-US" b="0">
                <a:latin typeface="Arial" panose="020B0604020202020204" pitchFamily="34" charset="0"/>
              </a:rPr>
              <a:t>Microsoft RPC uses IPC mechanisms, such </a:t>
            </a:r>
            <a:br>
              <a:rPr lang="en-GB" altLang="en-US" b="0">
                <a:latin typeface="Arial" panose="020B0604020202020204" pitchFamily="34" charset="0"/>
              </a:rPr>
            </a:br>
            <a:r>
              <a:rPr lang="en-GB" altLang="en-US" b="0">
                <a:latin typeface="Arial" panose="020B0604020202020204" pitchFamily="34" charset="0"/>
              </a:rPr>
              <a:t>as named pipes, LPC ports, NetBIOS, or Winsock, to establish communications between the client and the server</a:t>
            </a:r>
          </a:p>
          <a:p>
            <a:pPr>
              <a:spcBef>
                <a:spcPct val="45000"/>
              </a:spcBef>
              <a:buFont typeface="Wingdings" panose="05000000000000000000" pitchFamily="2" charset="2"/>
              <a:buNone/>
            </a:pPr>
            <a:r>
              <a:rPr lang="en-GB" altLang="en-US" b="0">
                <a:latin typeface="Arial" panose="020B0604020202020204" pitchFamily="34" charset="0"/>
              </a:rPr>
              <a:t>RPC servers can be reached with the use of different RPC, transport and network protocols (</a:t>
            </a:r>
            <a:r>
              <a:rPr lang="en-GB" altLang="en-US" b="0" i="1">
                <a:latin typeface="Arial" panose="020B0604020202020204" pitchFamily="34" charset="0"/>
              </a:rPr>
              <a:t>protocol-sequence</a:t>
            </a:r>
            <a:r>
              <a:rPr lang="en-GB" altLang="en-US" b="0">
                <a:latin typeface="Arial" panose="020B0604020202020204" pitchFamily="34" charset="0"/>
              </a:rPr>
              <a:t>)</a:t>
            </a:r>
          </a:p>
          <a:p>
            <a:pPr>
              <a:spcBef>
                <a:spcPct val="45000"/>
              </a:spcBef>
              <a:buFont typeface="Wingdings" panose="05000000000000000000" pitchFamily="2" charset="2"/>
              <a:buNone/>
            </a:pPr>
            <a:r>
              <a:rPr lang="en-GB" altLang="en-US" b="0">
                <a:latin typeface="Arial" panose="020B0604020202020204" pitchFamily="34" charset="0"/>
              </a:rPr>
              <a:t>A given RPC server may listen for requests on multiple endpoints, which are specific to the registered protocol-sequence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31" name="Rectangle 39"/>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Finding user data in process memory </a:t>
            </a:r>
          </a:p>
          <a:p>
            <a:pPr eaLnBrk="0" hangingPunct="0"/>
            <a:r>
              <a:rPr lang="en-US" altLang="en-US">
                <a:latin typeface="Arial" panose="020B0604020202020204" pitchFamily="34" charset="0"/>
              </a:rPr>
              <a:t>Filling the Heap in linear way</a:t>
            </a:r>
          </a:p>
        </p:txBody>
      </p:sp>
      <p:sp>
        <p:nvSpPr>
          <p:cNvPr id="85032" name="Rectangle 40"/>
          <p:cNvSpPr>
            <a:spLocks noChangeArrowheads="1"/>
          </p:cNvSpPr>
          <p:nvPr/>
        </p:nvSpPr>
        <p:spPr bwMode="auto">
          <a:xfrm>
            <a:off x="1600200" y="2133600"/>
            <a:ext cx="1371600" cy="1524000"/>
          </a:xfrm>
          <a:prstGeom prst="rect">
            <a:avLst/>
          </a:prstGeom>
          <a:solidFill>
            <a:srgbClr val="DDDDDD">
              <a:alpha val="50000"/>
            </a:srgbClr>
          </a:solidFill>
          <a:ln>
            <a:noFill/>
          </a:ln>
          <a:effectLst/>
          <a:extLst>
            <a:ext uri="{91240B29-F687-4F45-9708-019B960494DF}">
              <a14:hiddenLine xmlns:a14="http://schemas.microsoft.com/office/drawing/2010/main" w="127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33" name="Rectangle 41"/>
          <p:cNvSpPr>
            <a:spLocks noChangeArrowheads="1"/>
          </p:cNvSpPr>
          <p:nvPr/>
        </p:nvSpPr>
        <p:spPr bwMode="auto">
          <a:xfrm>
            <a:off x="1600200" y="3810000"/>
            <a:ext cx="1371600" cy="838200"/>
          </a:xfrm>
          <a:prstGeom prst="rect">
            <a:avLst/>
          </a:prstGeom>
          <a:solidFill>
            <a:srgbClr val="DDDDDD">
              <a:alpha val="50000"/>
            </a:srgbClr>
          </a:solidFill>
          <a:ln>
            <a:noFill/>
          </a:ln>
          <a:effectLst/>
          <a:extLst>
            <a:ext uri="{91240B29-F687-4F45-9708-019B960494DF}">
              <a14:hiddenLine xmlns:a14="http://schemas.microsoft.com/office/drawing/2010/main" w="127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34" name="Text Box 42"/>
          <p:cNvSpPr txBox="1">
            <a:spLocks noChangeArrowheads="1"/>
          </p:cNvSpPr>
          <p:nvPr/>
        </p:nvSpPr>
        <p:spPr bwMode="auto">
          <a:xfrm>
            <a:off x="447675" y="2057400"/>
            <a:ext cx="1104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0x00070000</a:t>
            </a:r>
            <a:endParaRPr lang="pl-PL" altLang="en-US" sz="1200" b="0">
              <a:solidFill>
                <a:srgbClr val="000099"/>
              </a:solidFill>
              <a:latin typeface="Courier New" panose="02070309020205020404" pitchFamily="49" charset="0"/>
            </a:endParaRPr>
          </a:p>
        </p:txBody>
      </p:sp>
      <p:sp>
        <p:nvSpPr>
          <p:cNvPr id="85035" name="Text Box 43"/>
          <p:cNvSpPr txBox="1">
            <a:spLocks noChangeArrowheads="1"/>
          </p:cNvSpPr>
          <p:nvPr/>
        </p:nvSpPr>
        <p:spPr bwMode="auto">
          <a:xfrm>
            <a:off x="457200" y="3733800"/>
            <a:ext cx="1104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0x00980000</a:t>
            </a:r>
            <a:endParaRPr lang="pl-PL" altLang="en-US" sz="1200" b="0">
              <a:solidFill>
                <a:srgbClr val="000099"/>
              </a:solidFill>
              <a:latin typeface="Courier New" panose="02070309020205020404" pitchFamily="49" charset="0"/>
            </a:endParaRPr>
          </a:p>
        </p:txBody>
      </p:sp>
      <p:sp>
        <p:nvSpPr>
          <p:cNvPr id="85036" name="Rectangle 44"/>
          <p:cNvSpPr>
            <a:spLocks noChangeArrowheads="1"/>
          </p:cNvSpPr>
          <p:nvPr/>
        </p:nvSpPr>
        <p:spPr bwMode="auto">
          <a:xfrm>
            <a:off x="1600200" y="2525713"/>
            <a:ext cx="1371600" cy="228600"/>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37" name="Text Box 45"/>
          <p:cNvSpPr txBox="1">
            <a:spLocks noChangeArrowheads="1"/>
          </p:cNvSpPr>
          <p:nvPr/>
        </p:nvSpPr>
        <p:spPr bwMode="auto">
          <a:xfrm>
            <a:off x="457200" y="3505200"/>
            <a:ext cx="1104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0x00170000</a:t>
            </a:r>
            <a:endParaRPr lang="pl-PL" altLang="en-US" sz="1200" b="0">
              <a:solidFill>
                <a:srgbClr val="000099"/>
              </a:solidFill>
              <a:latin typeface="Courier New" panose="02070309020205020404" pitchFamily="49" charset="0"/>
            </a:endParaRPr>
          </a:p>
        </p:txBody>
      </p:sp>
      <p:sp>
        <p:nvSpPr>
          <p:cNvPr id="85038" name="Text Box 46"/>
          <p:cNvSpPr txBox="1">
            <a:spLocks noChangeArrowheads="1"/>
          </p:cNvSpPr>
          <p:nvPr/>
        </p:nvSpPr>
        <p:spPr bwMode="auto">
          <a:xfrm>
            <a:off x="457200" y="4495800"/>
            <a:ext cx="1104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0x00a80000</a:t>
            </a:r>
            <a:endParaRPr lang="pl-PL" altLang="en-US" sz="1200" b="0">
              <a:solidFill>
                <a:srgbClr val="000099"/>
              </a:solidFill>
              <a:latin typeface="Courier New" panose="02070309020205020404" pitchFamily="49" charset="0"/>
            </a:endParaRPr>
          </a:p>
        </p:txBody>
      </p:sp>
      <p:sp>
        <p:nvSpPr>
          <p:cNvPr id="85039" name="Text Box 47"/>
          <p:cNvSpPr txBox="1">
            <a:spLocks noChangeArrowheads="1"/>
          </p:cNvSpPr>
          <p:nvPr/>
        </p:nvSpPr>
        <p:spPr bwMode="auto">
          <a:xfrm>
            <a:off x="457200" y="4800600"/>
            <a:ext cx="1104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0x00c10000</a:t>
            </a:r>
            <a:endParaRPr lang="pl-PL" altLang="en-US" sz="1200" b="0">
              <a:solidFill>
                <a:srgbClr val="000099"/>
              </a:solidFill>
              <a:latin typeface="Courier New" panose="02070309020205020404" pitchFamily="49" charset="0"/>
            </a:endParaRPr>
          </a:p>
        </p:txBody>
      </p:sp>
      <p:sp>
        <p:nvSpPr>
          <p:cNvPr id="85040" name="Text Box 48"/>
          <p:cNvSpPr txBox="1">
            <a:spLocks noChangeArrowheads="1"/>
          </p:cNvSpPr>
          <p:nvPr/>
        </p:nvSpPr>
        <p:spPr bwMode="auto">
          <a:xfrm>
            <a:off x="457200" y="4983163"/>
            <a:ext cx="11049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0x00e10000</a:t>
            </a:r>
            <a:endParaRPr lang="pl-PL" altLang="en-US" sz="1200" b="0">
              <a:solidFill>
                <a:srgbClr val="000099"/>
              </a:solidFill>
              <a:latin typeface="Courier New" panose="02070309020205020404" pitchFamily="49" charset="0"/>
            </a:endParaRPr>
          </a:p>
        </p:txBody>
      </p:sp>
      <p:sp>
        <p:nvSpPr>
          <p:cNvPr id="85041" name="Rectangle 49"/>
          <p:cNvSpPr>
            <a:spLocks noChangeArrowheads="1"/>
          </p:cNvSpPr>
          <p:nvPr/>
        </p:nvSpPr>
        <p:spPr bwMode="auto">
          <a:xfrm>
            <a:off x="1600200" y="5334000"/>
            <a:ext cx="1371600" cy="838200"/>
          </a:xfrm>
          <a:prstGeom prst="rect">
            <a:avLst/>
          </a:prstGeom>
          <a:solidFill>
            <a:srgbClr val="DDDDDD">
              <a:alpha val="50000"/>
            </a:srgbClr>
          </a:solidFill>
          <a:ln>
            <a:noFill/>
          </a:ln>
          <a:effectLst/>
          <a:extLst>
            <a:ext uri="{91240B29-F687-4F45-9708-019B960494DF}">
              <a14:hiddenLine xmlns:a14="http://schemas.microsoft.com/office/drawing/2010/main" w="127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2" name="Text Box 50"/>
          <p:cNvSpPr txBox="1">
            <a:spLocks noChangeArrowheads="1"/>
          </p:cNvSpPr>
          <p:nvPr/>
        </p:nvSpPr>
        <p:spPr bwMode="auto">
          <a:xfrm>
            <a:off x="457200" y="5257800"/>
            <a:ext cx="1104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0x01010000</a:t>
            </a:r>
            <a:endParaRPr lang="pl-PL" altLang="en-US" sz="1200" b="0">
              <a:solidFill>
                <a:srgbClr val="000099"/>
              </a:solidFill>
              <a:latin typeface="Courier New" panose="02070309020205020404" pitchFamily="49" charset="0"/>
            </a:endParaRPr>
          </a:p>
        </p:txBody>
      </p:sp>
      <p:sp>
        <p:nvSpPr>
          <p:cNvPr id="85043" name="Text Box 51"/>
          <p:cNvSpPr txBox="1">
            <a:spLocks noChangeArrowheads="1"/>
          </p:cNvSpPr>
          <p:nvPr/>
        </p:nvSpPr>
        <p:spPr bwMode="auto">
          <a:xfrm>
            <a:off x="457200" y="6019800"/>
            <a:ext cx="1104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0x01410000</a:t>
            </a:r>
            <a:endParaRPr lang="pl-PL" altLang="en-US" sz="1200" b="0">
              <a:solidFill>
                <a:srgbClr val="000099"/>
              </a:solidFill>
              <a:latin typeface="Courier New" panose="02070309020205020404" pitchFamily="49" charset="0"/>
            </a:endParaRPr>
          </a:p>
        </p:txBody>
      </p:sp>
      <p:sp>
        <p:nvSpPr>
          <p:cNvPr id="85044" name="Text Box 52"/>
          <p:cNvSpPr txBox="1">
            <a:spLocks noChangeArrowheads="1"/>
          </p:cNvSpPr>
          <p:nvPr/>
        </p:nvSpPr>
        <p:spPr bwMode="auto">
          <a:xfrm>
            <a:off x="1485900" y="6278563"/>
            <a:ext cx="11049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200" b="0">
                <a:solidFill>
                  <a:srgbClr val="000099"/>
                </a:solidFill>
                <a:latin typeface="Courier New" panose="02070309020205020404" pitchFamily="49" charset="0"/>
              </a:rPr>
              <a:t>...</a:t>
            </a:r>
            <a:endParaRPr lang="pl-PL" altLang="en-US" sz="1200" b="0">
              <a:solidFill>
                <a:srgbClr val="000099"/>
              </a:solidFill>
              <a:latin typeface="Courier New" panose="02070309020205020404" pitchFamily="49" charset="0"/>
            </a:endParaRPr>
          </a:p>
        </p:txBody>
      </p:sp>
      <p:sp>
        <p:nvSpPr>
          <p:cNvPr id="85046" name="Line 54"/>
          <p:cNvSpPr>
            <a:spLocks noChangeShapeType="1"/>
          </p:cNvSpPr>
          <p:nvPr/>
        </p:nvSpPr>
        <p:spPr bwMode="auto">
          <a:xfrm flipV="1">
            <a:off x="1600200" y="5334000"/>
            <a:ext cx="0" cy="838200"/>
          </a:xfrm>
          <a:prstGeom prst="line">
            <a:avLst/>
          </a:prstGeom>
          <a:noFill/>
          <a:ln w="12700">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7" name="Text Box 55"/>
          <p:cNvSpPr txBox="1">
            <a:spLocks noChangeArrowheads="1"/>
          </p:cNvSpPr>
          <p:nvPr/>
        </p:nvSpPr>
        <p:spPr bwMode="auto">
          <a:xfrm>
            <a:off x="457200" y="1752600"/>
            <a:ext cx="3505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solidFill>
                  <a:srgbClr val="000099"/>
                </a:solidFill>
                <a:latin typeface="Arial" panose="020B0604020202020204" pitchFamily="34" charset="0"/>
              </a:rPr>
              <a:t>svchost default process heap</a:t>
            </a:r>
            <a:endParaRPr lang="pl-PL" altLang="en-US" sz="1400">
              <a:solidFill>
                <a:srgbClr val="000099"/>
              </a:solidFill>
              <a:latin typeface="Arial" panose="020B0604020202020204" pitchFamily="34" charset="0"/>
            </a:endParaRPr>
          </a:p>
        </p:txBody>
      </p:sp>
      <p:sp>
        <p:nvSpPr>
          <p:cNvPr id="85048" name="Text Box 56"/>
          <p:cNvSpPr txBox="1">
            <a:spLocks noChangeArrowheads="1"/>
          </p:cNvSpPr>
          <p:nvPr/>
        </p:nvSpPr>
        <p:spPr bwMode="auto">
          <a:xfrm>
            <a:off x="1600200" y="2525713"/>
            <a:ext cx="13985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000099"/>
                </a:solidFill>
                <a:latin typeface="Arial" panose="020B0604020202020204" pitchFamily="34" charset="0"/>
              </a:rPr>
              <a:t>Segment 1</a:t>
            </a:r>
            <a:endParaRPr lang="pl-PL" altLang="en-US" sz="1000">
              <a:solidFill>
                <a:srgbClr val="000099"/>
              </a:solidFill>
              <a:latin typeface="Arial" panose="020B0604020202020204" pitchFamily="34" charset="0"/>
            </a:endParaRPr>
          </a:p>
        </p:txBody>
      </p:sp>
      <p:sp>
        <p:nvSpPr>
          <p:cNvPr id="85049" name="Rectangle 57"/>
          <p:cNvSpPr>
            <a:spLocks noChangeArrowheads="1"/>
          </p:cNvSpPr>
          <p:nvPr/>
        </p:nvSpPr>
        <p:spPr bwMode="auto">
          <a:xfrm>
            <a:off x="1600200" y="3810000"/>
            <a:ext cx="1371600" cy="228600"/>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50" name="Rectangle 58"/>
          <p:cNvSpPr>
            <a:spLocks noChangeArrowheads="1"/>
          </p:cNvSpPr>
          <p:nvPr/>
        </p:nvSpPr>
        <p:spPr bwMode="auto">
          <a:xfrm>
            <a:off x="1600200" y="5334000"/>
            <a:ext cx="1371600" cy="228600"/>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51" name="Text Box 59"/>
          <p:cNvSpPr txBox="1">
            <a:spLocks noChangeArrowheads="1"/>
          </p:cNvSpPr>
          <p:nvPr/>
        </p:nvSpPr>
        <p:spPr bwMode="auto">
          <a:xfrm>
            <a:off x="1600200" y="3810000"/>
            <a:ext cx="13985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000099"/>
                </a:solidFill>
                <a:latin typeface="Arial" panose="020B0604020202020204" pitchFamily="34" charset="0"/>
              </a:rPr>
              <a:t>Segment 2</a:t>
            </a:r>
            <a:endParaRPr lang="pl-PL" altLang="en-US" sz="1000">
              <a:solidFill>
                <a:srgbClr val="000099"/>
              </a:solidFill>
              <a:latin typeface="Arial" panose="020B0604020202020204" pitchFamily="34" charset="0"/>
            </a:endParaRPr>
          </a:p>
        </p:txBody>
      </p:sp>
      <p:sp>
        <p:nvSpPr>
          <p:cNvPr id="85052" name="Text Box 60"/>
          <p:cNvSpPr txBox="1">
            <a:spLocks noChangeArrowheads="1"/>
          </p:cNvSpPr>
          <p:nvPr/>
        </p:nvSpPr>
        <p:spPr bwMode="auto">
          <a:xfrm>
            <a:off x="1600200" y="5334000"/>
            <a:ext cx="13985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000099"/>
                </a:solidFill>
                <a:latin typeface="Arial" panose="020B0604020202020204" pitchFamily="34" charset="0"/>
              </a:rPr>
              <a:t>Segment 4</a:t>
            </a:r>
            <a:endParaRPr lang="pl-PL" altLang="en-US" sz="1000">
              <a:solidFill>
                <a:srgbClr val="000099"/>
              </a:solidFill>
              <a:latin typeface="Arial" panose="020B0604020202020204" pitchFamily="34" charset="0"/>
            </a:endParaRPr>
          </a:p>
        </p:txBody>
      </p:sp>
      <p:sp>
        <p:nvSpPr>
          <p:cNvPr id="85053" name="Text Box 61"/>
          <p:cNvSpPr txBox="1">
            <a:spLocks noChangeArrowheads="1"/>
          </p:cNvSpPr>
          <p:nvPr/>
        </p:nvSpPr>
        <p:spPr bwMode="auto">
          <a:xfrm>
            <a:off x="1600200" y="4800600"/>
            <a:ext cx="13985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000099"/>
                </a:solidFill>
                <a:latin typeface="Arial" panose="020B0604020202020204" pitchFamily="34" charset="0"/>
              </a:rPr>
              <a:t>Segment 3</a:t>
            </a:r>
            <a:endParaRPr lang="pl-PL" altLang="en-US" sz="1000">
              <a:solidFill>
                <a:srgbClr val="000099"/>
              </a:solidFill>
              <a:latin typeface="Arial" panose="020B0604020202020204" pitchFamily="34" charset="0"/>
            </a:endParaRPr>
          </a:p>
        </p:txBody>
      </p:sp>
      <p:sp>
        <p:nvSpPr>
          <p:cNvPr id="85054" name="Line 62"/>
          <p:cNvSpPr>
            <a:spLocks noChangeShapeType="1"/>
          </p:cNvSpPr>
          <p:nvPr/>
        </p:nvSpPr>
        <p:spPr bwMode="auto">
          <a:xfrm flipV="1">
            <a:off x="1600200" y="4876800"/>
            <a:ext cx="0" cy="304800"/>
          </a:xfrm>
          <a:prstGeom prst="line">
            <a:avLst/>
          </a:prstGeom>
          <a:noFill/>
          <a:ln w="12700">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1" name="Rectangle 69"/>
          <p:cNvSpPr>
            <a:spLocks noChangeArrowheads="1"/>
          </p:cNvSpPr>
          <p:nvPr/>
        </p:nvSpPr>
        <p:spPr bwMode="auto">
          <a:xfrm>
            <a:off x="1600200" y="2754313"/>
            <a:ext cx="2286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2" name="Rectangle 70"/>
          <p:cNvSpPr>
            <a:spLocks noChangeArrowheads="1"/>
          </p:cNvSpPr>
          <p:nvPr/>
        </p:nvSpPr>
        <p:spPr bwMode="auto">
          <a:xfrm>
            <a:off x="1828800" y="2754313"/>
            <a:ext cx="3429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3" name="Rectangle 71"/>
          <p:cNvSpPr>
            <a:spLocks noChangeArrowheads="1"/>
          </p:cNvSpPr>
          <p:nvPr/>
        </p:nvSpPr>
        <p:spPr bwMode="auto">
          <a:xfrm>
            <a:off x="1600200" y="2906713"/>
            <a:ext cx="9906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4" name="Rectangle 72"/>
          <p:cNvSpPr>
            <a:spLocks noChangeArrowheads="1"/>
          </p:cNvSpPr>
          <p:nvPr/>
        </p:nvSpPr>
        <p:spPr bwMode="auto">
          <a:xfrm>
            <a:off x="2171700" y="2754313"/>
            <a:ext cx="1905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5" name="Rectangle 73"/>
          <p:cNvSpPr>
            <a:spLocks noChangeArrowheads="1"/>
          </p:cNvSpPr>
          <p:nvPr/>
        </p:nvSpPr>
        <p:spPr bwMode="auto">
          <a:xfrm>
            <a:off x="2362200" y="2754313"/>
            <a:ext cx="762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6" name="Rectangle 74"/>
          <p:cNvSpPr>
            <a:spLocks noChangeArrowheads="1"/>
          </p:cNvSpPr>
          <p:nvPr/>
        </p:nvSpPr>
        <p:spPr bwMode="auto">
          <a:xfrm>
            <a:off x="2438400" y="2754313"/>
            <a:ext cx="2286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7" name="Rectangle 75"/>
          <p:cNvSpPr>
            <a:spLocks noChangeArrowheads="1"/>
          </p:cNvSpPr>
          <p:nvPr/>
        </p:nvSpPr>
        <p:spPr bwMode="auto">
          <a:xfrm>
            <a:off x="2743200" y="2906713"/>
            <a:ext cx="2286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8" name="Rectangle 76"/>
          <p:cNvSpPr>
            <a:spLocks noChangeArrowheads="1"/>
          </p:cNvSpPr>
          <p:nvPr/>
        </p:nvSpPr>
        <p:spPr bwMode="auto">
          <a:xfrm>
            <a:off x="2590800" y="2906713"/>
            <a:ext cx="1524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69" name="Rectangle 77"/>
          <p:cNvSpPr>
            <a:spLocks noChangeArrowheads="1"/>
          </p:cNvSpPr>
          <p:nvPr/>
        </p:nvSpPr>
        <p:spPr bwMode="auto">
          <a:xfrm>
            <a:off x="2667000" y="2754313"/>
            <a:ext cx="3048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0" name="Rectangle 78"/>
          <p:cNvSpPr>
            <a:spLocks noChangeArrowheads="1"/>
          </p:cNvSpPr>
          <p:nvPr/>
        </p:nvSpPr>
        <p:spPr bwMode="auto">
          <a:xfrm>
            <a:off x="1600200" y="3059113"/>
            <a:ext cx="3810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1" name="Rectangle 79"/>
          <p:cNvSpPr>
            <a:spLocks noChangeArrowheads="1"/>
          </p:cNvSpPr>
          <p:nvPr/>
        </p:nvSpPr>
        <p:spPr bwMode="auto">
          <a:xfrm>
            <a:off x="1981200" y="3059113"/>
            <a:ext cx="2286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2" name="Rectangle 80"/>
          <p:cNvSpPr>
            <a:spLocks noChangeArrowheads="1"/>
          </p:cNvSpPr>
          <p:nvPr/>
        </p:nvSpPr>
        <p:spPr bwMode="auto">
          <a:xfrm>
            <a:off x="2286000" y="3059113"/>
            <a:ext cx="762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3" name="Rectangle 81"/>
          <p:cNvSpPr>
            <a:spLocks noChangeArrowheads="1"/>
          </p:cNvSpPr>
          <p:nvPr/>
        </p:nvSpPr>
        <p:spPr bwMode="auto">
          <a:xfrm>
            <a:off x="2209800" y="3059113"/>
            <a:ext cx="762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4" name="Rectangle 82"/>
          <p:cNvSpPr>
            <a:spLocks noChangeArrowheads="1"/>
          </p:cNvSpPr>
          <p:nvPr/>
        </p:nvSpPr>
        <p:spPr bwMode="auto">
          <a:xfrm>
            <a:off x="2362200" y="3059113"/>
            <a:ext cx="1524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5" name="Rectangle 83"/>
          <p:cNvSpPr>
            <a:spLocks noChangeArrowheads="1"/>
          </p:cNvSpPr>
          <p:nvPr/>
        </p:nvSpPr>
        <p:spPr bwMode="auto">
          <a:xfrm>
            <a:off x="2514600" y="3059113"/>
            <a:ext cx="3810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6" name="Rectangle 84"/>
          <p:cNvSpPr>
            <a:spLocks noChangeArrowheads="1"/>
          </p:cNvSpPr>
          <p:nvPr/>
        </p:nvSpPr>
        <p:spPr bwMode="auto">
          <a:xfrm>
            <a:off x="2895600" y="3059113"/>
            <a:ext cx="762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7" name="Rectangle 85"/>
          <p:cNvSpPr>
            <a:spLocks noChangeArrowheads="1"/>
          </p:cNvSpPr>
          <p:nvPr/>
        </p:nvSpPr>
        <p:spPr bwMode="auto">
          <a:xfrm>
            <a:off x="1600200" y="3211513"/>
            <a:ext cx="2286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8" name="Rectangle 86"/>
          <p:cNvSpPr>
            <a:spLocks noChangeArrowheads="1"/>
          </p:cNvSpPr>
          <p:nvPr/>
        </p:nvSpPr>
        <p:spPr bwMode="auto">
          <a:xfrm>
            <a:off x="1828800" y="3211513"/>
            <a:ext cx="11430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79" name="Rectangle 87"/>
          <p:cNvSpPr>
            <a:spLocks noChangeArrowheads="1"/>
          </p:cNvSpPr>
          <p:nvPr/>
        </p:nvSpPr>
        <p:spPr bwMode="auto">
          <a:xfrm>
            <a:off x="1600200" y="3352800"/>
            <a:ext cx="13716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80" name="Rectangle 88"/>
          <p:cNvSpPr>
            <a:spLocks noChangeArrowheads="1"/>
          </p:cNvSpPr>
          <p:nvPr/>
        </p:nvSpPr>
        <p:spPr bwMode="auto">
          <a:xfrm>
            <a:off x="1600200" y="3505200"/>
            <a:ext cx="13716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81" name="Rectangle 89"/>
          <p:cNvSpPr>
            <a:spLocks noChangeArrowheads="1"/>
          </p:cNvSpPr>
          <p:nvPr/>
        </p:nvSpPr>
        <p:spPr bwMode="auto">
          <a:xfrm>
            <a:off x="1600200" y="2144713"/>
            <a:ext cx="1371600" cy="381000"/>
          </a:xfrm>
          <a:prstGeom prst="rect">
            <a:avLst/>
          </a:prstGeom>
          <a:solidFill>
            <a:srgbClr val="B2B2B2">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82" name="Rectangle 90"/>
          <p:cNvSpPr>
            <a:spLocks noChangeArrowheads="1"/>
          </p:cNvSpPr>
          <p:nvPr/>
        </p:nvSpPr>
        <p:spPr bwMode="auto">
          <a:xfrm>
            <a:off x="2209800" y="3352800"/>
            <a:ext cx="4572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83" name="Rectangle 91"/>
          <p:cNvSpPr>
            <a:spLocks noChangeArrowheads="1"/>
          </p:cNvSpPr>
          <p:nvPr/>
        </p:nvSpPr>
        <p:spPr bwMode="auto">
          <a:xfrm>
            <a:off x="1828800" y="3505200"/>
            <a:ext cx="762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84" name="Line 92"/>
          <p:cNvSpPr>
            <a:spLocks noChangeShapeType="1"/>
          </p:cNvSpPr>
          <p:nvPr/>
        </p:nvSpPr>
        <p:spPr bwMode="auto">
          <a:xfrm flipH="1" flipV="1">
            <a:off x="1600200" y="2525713"/>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85" name="Line 93"/>
          <p:cNvSpPr>
            <a:spLocks noChangeShapeType="1"/>
          </p:cNvSpPr>
          <p:nvPr/>
        </p:nvSpPr>
        <p:spPr bwMode="auto">
          <a:xfrm flipH="1" flipV="1">
            <a:off x="1600200" y="2144713"/>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86" name="Line 94"/>
          <p:cNvSpPr>
            <a:spLocks noChangeShapeType="1"/>
          </p:cNvSpPr>
          <p:nvPr/>
        </p:nvSpPr>
        <p:spPr bwMode="auto">
          <a:xfrm flipH="1" flipV="1">
            <a:off x="1600200" y="38100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87" name="Line 95"/>
          <p:cNvSpPr>
            <a:spLocks noChangeShapeType="1"/>
          </p:cNvSpPr>
          <p:nvPr/>
        </p:nvSpPr>
        <p:spPr bwMode="auto">
          <a:xfrm flipH="1" flipV="1">
            <a:off x="1600200" y="46482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88" name="Line 96"/>
          <p:cNvSpPr>
            <a:spLocks noChangeShapeType="1"/>
          </p:cNvSpPr>
          <p:nvPr/>
        </p:nvSpPr>
        <p:spPr bwMode="auto">
          <a:xfrm flipH="1" flipV="1">
            <a:off x="1600200" y="53340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89" name="Line 97"/>
          <p:cNvSpPr>
            <a:spLocks noChangeShapeType="1"/>
          </p:cNvSpPr>
          <p:nvPr/>
        </p:nvSpPr>
        <p:spPr bwMode="auto">
          <a:xfrm flipH="1" flipV="1">
            <a:off x="1600200" y="61722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90" name="Text Box 98"/>
          <p:cNvSpPr txBox="1">
            <a:spLocks noChangeArrowheads="1"/>
          </p:cNvSpPr>
          <p:nvPr/>
        </p:nvSpPr>
        <p:spPr bwMode="auto">
          <a:xfrm>
            <a:off x="1600200" y="2144713"/>
            <a:ext cx="13985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5F5F5F"/>
                </a:solidFill>
                <a:latin typeface="Arial" panose="020B0604020202020204" pitchFamily="34" charset="0"/>
              </a:rPr>
              <a:t>Heap Header</a:t>
            </a:r>
            <a:endParaRPr lang="pl-PL" altLang="en-US" sz="1000">
              <a:solidFill>
                <a:srgbClr val="5F5F5F"/>
              </a:solidFill>
              <a:latin typeface="Arial" panose="020B0604020202020204" pitchFamily="34" charset="0"/>
            </a:endParaRPr>
          </a:p>
        </p:txBody>
      </p:sp>
      <p:sp>
        <p:nvSpPr>
          <p:cNvPr id="85092" name="Rectangle 100"/>
          <p:cNvSpPr>
            <a:spLocks noChangeArrowheads="1"/>
          </p:cNvSpPr>
          <p:nvPr/>
        </p:nvSpPr>
        <p:spPr bwMode="auto">
          <a:xfrm>
            <a:off x="1600200" y="4038600"/>
            <a:ext cx="4572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93" name="Rectangle 101"/>
          <p:cNvSpPr>
            <a:spLocks noChangeArrowheads="1"/>
          </p:cNvSpPr>
          <p:nvPr/>
        </p:nvSpPr>
        <p:spPr bwMode="auto">
          <a:xfrm>
            <a:off x="2057400" y="4038600"/>
            <a:ext cx="3810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94" name="Rectangle 102"/>
          <p:cNvSpPr>
            <a:spLocks noChangeArrowheads="1"/>
          </p:cNvSpPr>
          <p:nvPr/>
        </p:nvSpPr>
        <p:spPr bwMode="auto">
          <a:xfrm>
            <a:off x="2438400" y="4038600"/>
            <a:ext cx="762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96" name="Rectangle 104"/>
          <p:cNvSpPr>
            <a:spLocks noChangeArrowheads="1"/>
          </p:cNvSpPr>
          <p:nvPr/>
        </p:nvSpPr>
        <p:spPr bwMode="auto">
          <a:xfrm>
            <a:off x="2209800" y="3211513"/>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97" name="Rectangle 105"/>
          <p:cNvSpPr>
            <a:spLocks noChangeArrowheads="1"/>
          </p:cNvSpPr>
          <p:nvPr/>
        </p:nvSpPr>
        <p:spPr bwMode="auto">
          <a:xfrm>
            <a:off x="1828800" y="3211513"/>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98" name="Rectangle 106"/>
          <p:cNvSpPr>
            <a:spLocks noChangeArrowheads="1"/>
          </p:cNvSpPr>
          <p:nvPr/>
        </p:nvSpPr>
        <p:spPr bwMode="auto">
          <a:xfrm>
            <a:off x="2590800" y="3211513"/>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99" name="Rectangle 107"/>
          <p:cNvSpPr>
            <a:spLocks noChangeArrowheads="1"/>
          </p:cNvSpPr>
          <p:nvPr/>
        </p:nvSpPr>
        <p:spPr bwMode="auto">
          <a:xfrm>
            <a:off x="1600200" y="33528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0" name="Rectangle 108"/>
          <p:cNvSpPr>
            <a:spLocks noChangeArrowheads="1"/>
          </p:cNvSpPr>
          <p:nvPr/>
        </p:nvSpPr>
        <p:spPr bwMode="auto">
          <a:xfrm>
            <a:off x="1905000" y="35052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1" name="Rectangle 109"/>
          <p:cNvSpPr>
            <a:spLocks noChangeArrowheads="1"/>
          </p:cNvSpPr>
          <p:nvPr/>
        </p:nvSpPr>
        <p:spPr bwMode="auto">
          <a:xfrm>
            <a:off x="2286000" y="35052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2" name="Rectangle 110"/>
          <p:cNvSpPr>
            <a:spLocks noChangeArrowheads="1"/>
          </p:cNvSpPr>
          <p:nvPr/>
        </p:nvSpPr>
        <p:spPr bwMode="auto">
          <a:xfrm>
            <a:off x="2057400" y="40386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3" name="Rectangle 111"/>
          <p:cNvSpPr>
            <a:spLocks noChangeArrowheads="1"/>
          </p:cNvSpPr>
          <p:nvPr/>
        </p:nvSpPr>
        <p:spPr bwMode="auto">
          <a:xfrm>
            <a:off x="2514600" y="40386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4" name="Rectangle 112"/>
          <p:cNvSpPr>
            <a:spLocks noChangeArrowheads="1"/>
          </p:cNvSpPr>
          <p:nvPr/>
        </p:nvSpPr>
        <p:spPr bwMode="auto">
          <a:xfrm>
            <a:off x="1905000" y="41910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5" name="Rectangle 113"/>
          <p:cNvSpPr>
            <a:spLocks noChangeArrowheads="1"/>
          </p:cNvSpPr>
          <p:nvPr/>
        </p:nvSpPr>
        <p:spPr bwMode="auto">
          <a:xfrm>
            <a:off x="1600200" y="5562600"/>
            <a:ext cx="381000" cy="152400"/>
          </a:xfrm>
          <a:prstGeom prst="rect">
            <a:avLst/>
          </a:prstGeom>
          <a:solidFill>
            <a:srgbClr val="000099"/>
          </a:solidFill>
          <a:ln>
            <a:noFill/>
          </a:ln>
          <a:effectLst/>
          <a:extLst>
            <a:ext uri="{91240B29-F687-4F45-9708-019B960494DF}">
              <a14:hiddenLine xmlns:a14="http://schemas.microsoft.com/office/drawing/2010/main" w="635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6" name="Rectangle 114"/>
          <p:cNvSpPr>
            <a:spLocks noChangeArrowheads="1"/>
          </p:cNvSpPr>
          <p:nvPr/>
        </p:nvSpPr>
        <p:spPr bwMode="auto">
          <a:xfrm>
            <a:off x="2667000" y="4191000"/>
            <a:ext cx="3048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7" name="Rectangle 115"/>
          <p:cNvSpPr>
            <a:spLocks noChangeArrowheads="1"/>
          </p:cNvSpPr>
          <p:nvPr/>
        </p:nvSpPr>
        <p:spPr bwMode="auto">
          <a:xfrm>
            <a:off x="2667000" y="3352800"/>
            <a:ext cx="3048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8" name="Rectangle 116"/>
          <p:cNvSpPr>
            <a:spLocks noChangeArrowheads="1"/>
          </p:cNvSpPr>
          <p:nvPr/>
        </p:nvSpPr>
        <p:spPr bwMode="auto">
          <a:xfrm>
            <a:off x="1600200" y="3505200"/>
            <a:ext cx="762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09" name="Rectangle 117"/>
          <p:cNvSpPr>
            <a:spLocks noChangeArrowheads="1"/>
          </p:cNvSpPr>
          <p:nvPr/>
        </p:nvSpPr>
        <p:spPr bwMode="auto">
          <a:xfrm>
            <a:off x="2895600" y="4038600"/>
            <a:ext cx="762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10" name="Rectangle 118"/>
          <p:cNvSpPr>
            <a:spLocks noChangeArrowheads="1"/>
          </p:cNvSpPr>
          <p:nvPr/>
        </p:nvSpPr>
        <p:spPr bwMode="auto">
          <a:xfrm>
            <a:off x="1600200" y="4191000"/>
            <a:ext cx="3048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11" name="Rectangle 119"/>
          <p:cNvSpPr>
            <a:spLocks noChangeArrowheads="1"/>
          </p:cNvSpPr>
          <p:nvPr/>
        </p:nvSpPr>
        <p:spPr bwMode="auto">
          <a:xfrm>
            <a:off x="1600200" y="4343400"/>
            <a:ext cx="762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12" name="Rectangle 120"/>
          <p:cNvSpPr>
            <a:spLocks noChangeArrowheads="1"/>
          </p:cNvSpPr>
          <p:nvPr/>
        </p:nvSpPr>
        <p:spPr bwMode="auto">
          <a:xfrm>
            <a:off x="1676400" y="43434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13" name="Rectangle 121"/>
          <p:cNvSpPr>
            <a:spLocks noChangeArrowheads="1"/>
          </p:cNvSpPr>
          <p:nvPr/>
        </p:nvSpPr>
        <p:spPr bwMode="auto">
          <a:xfrm>
            <a:off x="2057400" y="43434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14" name="Rectangle 122"/>
          <p:cNvSpPr>
            <a:spLocks noChangeArrowheads="1"/>
          </p:cNvSpPr>
          <p:nvPr/>
        </p:nvSpPr>
        <p:spPr bwMode="auto">
          <a:xfrm>
            <a:off x="2438400" y="43434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15" name="Rectangle 123"/>
          <p:cNvSpPr>
            <a:spLocks noChangeArrowheads="1"/>
          </p:cNvSpPr>
          <p:nvPr/>
        </p:nvSpPr>
        <p:spPr bwMode="auto">
          <a:xfrm>
            <a:off x="1981200" y="55626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16" name="Rectangle 124"/>
          <p:cNvSpPr>
            <a:spLocks noChangeArrowheads="1"/>
          </p:cNvSpPr>
          <p:nvPr/>
        </p:nvSpPr>
        <p:spPr bwMode="auto">
          <a:xfrm>
            <a:off x="2362200" y="55626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17" name="Rectangle 125"/>
          <p:cNvSpPr>
            <a:spLocks noChangeArrowheads="1"/>
          </p:cNvSpPr>
          <p:nvPr/>
        </p:nvSpPr>
        <p:spPr bwMode="auto">
          <a:xfrm>
            <a:off x="2743200" y="5562600"/>
            <a:ext cx="2286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18" name="Rectangle 126"/>
          <p:cNvSpPr>
            <a:spLocks noChangeArrowheads="1"/>
          </p:cNvSpPr>
          <p:nvPr/>
        </p:nvSpPr>
        <p:spPr bwMode="auto">
          <a:xfrm>
            <a:off x="1600200" y="5715000"/>
            <a:ext cx="1524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19" name="Rectangle 127"/>
          <p:cNvSpPr>
            <a:spLocks noChangeArrowheads="1"/>
          </p:cNvSpPr>
          <p:nvPr/>
        </p:nvSpPr>
        <p:spPr bwMode="auto">
          <a:xfrm>
            <a:off x="1752600" y="57150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20" name="Rectangle 128"/>
          <p:cNvSpPr>
            <a:spLocks noChangeArrowheads="1"/>
          </p:cNvSpPr>
          <p:nvPr/>
        </p:nvSpPr>
        <p:spPr bwMode="auto">
          <a:xfrm>
            <a:off x="2133600" y="57150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21" name="Rectangle 129"/>
          <p:cNvSpPr>
            <a:spLocks noChangeArrowheads="1"/>
          </p:cNvSpPr>
          <p:nvPr/>
        </p:nvSpPr>
        <p:spPr bwMode="auto">
          <a:xfrm>
            <a:off x="2514600" y="57150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22" name="Rectangle 130"/>
          <p:cNvSpPr>
            <a:spLocks noChangeArrowheads="1"/>
          </p:cNvSpPr>
          <p:nvPr/>
        </p:nvSpPr>
        <p:spPr bwMode="auto">
          <a:xfrm>
            <a:off x="2895600" y="5715000"/>
            <a:ext cx="762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23" name="Rectangle 131"/>
          <p:cNvSpPr>
            <a:spLocks noChangeArrowheads="1"/>
          </p:cNvSpPr>
          <p:nvPr/>
        </p:nvSpPr>
        <p:spPr bwMode="auto">
          <a:xfrm>
            <a:off x="1600200" y="5867400"/>
            <a:ext cx="3048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24" name="Rectangle 132"/>
          <p:cNvSpPr>
            <a:spLocks noChangeArrowheads="1"/>
          </p:cNvSpPr>
          <p:nvPr/>
        </p:nvSpPr>
        <p:spPr bwMode="auto">
          <a:xfrm>
            <a:off x="1905000" y="58674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25" name="Rectangle 133"/>
          <p:cNvSpPr>
            <a:spLocks noChangeArrowheads="1"/>
          </p:cNvSpPr>
          <p:nvPr/>
        </p:nvSpPr>
        <p:spPr bwMode="auto">
          <a:xfrm>
            <a:off x="2286000" y="58674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26" name="Rectangle 134"/>
          <p:cNvSpPr>
            <a:spLocks noChangeArrowheads="1"/>
          </p:cNvSpPr>
          <p:nvPr/>
        </p:nvSpPr>
        <p:spPr bwMode="auto">
          <a:xfrm>
            <a:off x="2286000" y="41910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27" name="Rectangle 135"/>
          <p:cNvSpPr>
            <a:spLocks noChangeArrowheads="1"/>
          </p:cNvSpPr>
          <p:nvPr/>
        </p:nvSpPr>
        <p:spPr bwMode="auto">
          <a:xfrm>
            <a:off x="2819400" y="4343400"/>
            <a:ext cx="1524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28" name="Rectangle 136"/>
          <p:cNvSpPr>
            <a:spLocks noChangeArrowheads="1"/>
          </p:cNvSpPr>
          <p:nvPr/>
        </p:nvSpPr>
        <p:spPr bwMode="auto">
          <a:xfrm>
            <a:off x="1600200" y="4495800"/>
            <a:ext cx="2286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29" name="Rectangle 137"/>
          <p:cNvSpPr>
            <a:spLocks noChangeArrowheads="1"/>
          </p:cNvSpPr>
          <p:nvPr/>
        </p:nvSpPr>
        <p:spPr bwMode="auto">
          <a:xfrm>
            <a:off x="1828800" y="44958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30" name="Rectangle 138"/>
          <p:cNvSpPr>
            <a:spLocks noChangeArrowheads="1"/>
          </p:cNvSpPr>
          <p:nvPr/>
        </p:nvSpPr>
        <p:spPr bwMode="auto">
          <a:xfrm>
            <a:off x="2209800" y="44958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31" name="Rectangle 139"/>
          <p:cNvSpPr>
            <a:spLocks noChangeArrowheads="1"/>
          </p:cNvSpPr>
          <p:nvPr/>
        </p:nvSpPr>
        <p:spPr bwMode="auto">
          <a:xfrm>
            <a:off x="2590800" y="44958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32" name="Rectangle 140"/>
          <p:cNvSpPr>
            <a:spLocks noChangeArrowheads="1"/>
          </p:cNvSpPr>
          <p:nvPr/>
        </p:nvSpPr>
        <p:spPr bwMode="auto">
          <a:xfrm>
            <a:off x="1600200" y="3059113"/>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45" name="Line 53"/>
          <p:cNvSpPr>
            <a:spLocks noChangeShapeType="1"/>
          </p:cNvSpPr>
          <p:nvPr/>
        </p:nvSpPr>
        <p:spPr bwMode="auto">
          <a:xfrm flipV="1">
            <a:off x="1600200" y="3810000"/>
            <a:ext cx="0" cy="838200"/>
          </a:xfrm>
          <a:prstGeom prst="line">
            <a:avLst/>
          </a:prstGeom>
          <a:noFill/>
          <a:ln w="12700">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33" name="Line 141"/>
          <p:cNvSpPr>
            <a:spLocks noChangeShapeType="1"/>
          </p:cNvSpPr>
          <p:nvPr/>
        </p:nvSpPr>
        <p:spPr bwMode="auto">
          <a:xfrm flipV="1">
            <a:off x="1600200" y="2133600"/>
            <a:ext cx="0" cy="1524000"/>
          </a:xfrm>
          <a:prstGeom prst="line">
            <a:avLst/>
          </a:prstGeom>
          <a:noFill/>
          <a:ln w="12700">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34" name="Line 142"/>
          <p:cNvSpPr>
            <a:spLocks noChangeShapeType="1"/>
          </p:cNvSpPr>
          <p:nvPr/>
        </p:nvSpPr>
        <p:spPr bwMode="auto">
          <a:xfrm flipV="1">
            <a:off x="2971800" y="3810000"/>
            <a:ext cx="0" cy="838200"/>
          </a:xfrm>
          <a:prstGeom prst="line">
            <a:avLst/>
          </a:prstGeom>
          <a:noFill/>
          <a:ln w="12700">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35" name="Line 143"/>
          <p:cNvSpPr>
            <a:spLocks noChangeShapeType="1"/>
          </p:cNvSpPr>
          <p:nvPr/>
        </p:nvSpPr>
        <p:spPr bwMode="auto">
          <a:xfrm flipV="1">
            <a:off x="2971800" y="2133600"/>
            <a:ext cx="0" cy="1524000"/>
          </a:xfrm>
          <a:prstGeom prst="line">
            <a:avLst/>
          </a:prstGeom>
          <a:noFill/>
          <a:ln w="12700">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36" name="Line 144"/>
          <p:cNvSpPr>
            <a:spLocks noChangeShapeType="1"/>
          </p:cNvSpPr>
          <p:nvPr/>
        </p:nvSpPr>
        <p:spPr bwMode="auto">
          <a:xfrm flipV="1">
            <a:off x="2971800" y="5334000"/>
            <a:ext cx="0" cy="838200"/>
          </a:xfrm>
          <a:prstGeom prst="line">
            <a:avLst/>
          </a:prstGeom>
          <a:noFill/>
          <a:ln w="12700">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37" name="Line 145"/>
          <p:cNvSpPr>
            <a:spLocks noChangeShapeType="1"/>
          </p:cNvSpPr>
          <p:nvPr/>
        </p:nvSpPr>
        <p:spPr bwMode="auto">
          <a:xfrm flipV="1">
            <a:off x="2971800" y="4876800"/>
            <a:ext cx="0" cy="304800"/>
          </a:xfrm>
          <a:prstGeom prst="line">
            <a:avLst/>
          </a:prstGeom>
          <a:noFill/>
          <a:ln w="12700">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38" name="Text Box 146"/>
          <p:cNvSpPr txBox="1">
            <a:spLocks noChangeArrowheads="1"/>
          </p:cNvSpPr>
          <p:nvPr/>
        </p:nvSpPr>
        <p:spPr bwMode="auto">
          <a:xfrm>
            <a:off x="3200400" y="3886200"/>
            <a:ext cx="1143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b="0">
                <a:solidFill>
                  <a:srgbClr val="000099"/>
                </a:solidFill>
                <a:latin typeface="Arial" panose="020B0604020202020204" pitchFamily="34" charset="0"/>
              </a:rPr>
              <a:t>memory blocks allocate</a:t>
            </a:r>
            <a:r>
              <a:rPr lang="pl-PL" altLang="en-US" sz="1000" b="0">
                <a:solidFill>
                  <a:srgbClr val="000099"/>
                </a:solidFill>
                <a:latin typeface="Arial" panose="020B0604020202020204" pitchFamily="34" charset="0"/>
              </a:rPr>
              <a:t>d</a:t>
            </a:r>
            <a:r>
              <a:rPr lang="en-US" altLang="en-US" sz="1000" b="0">
                <a:solidFill>
                  <a:srgbClr val="000099"/>
                </a:solidFill>
                <a:latin typeface="Arial" panose="020B0604020202020204" pitchFamily="34" charset="0"/>
              </a:rPr>
              <a:t> by NDR engine for fragmented rpc request packets</a:t>
            </a:r>
            <a:endParaRPr lang="pl-PL" altLang="en-US" sz="1000" b="0">
              <a:solidFill>
                <a:srgbClr val="000099"/>
              </a:solidFill>
              <a:latin typeface="Arial" panose="020B0604020202020204" pitchFamily="34" charset="0"/>
            </a:endParaRPr>
          </a:p>
        </p:txBody>
      </p:sp>
      <p:sp>
        <p:nvSpPr>
          <p:cNvPr id="85139" name="Line 147"/>
          <p:cNvSpPr>
            <a:spLocks noChangeShapeType="1"/>
          </p:cNvSpPr>
          <p:nvPr/>
        </p:nvSpPr>
        <p:spPr bwMode="auto">
          <a:xfrm flipH="1">
            <a:off x="2514600" y="4267200"/>
            <a:ext cx="685800" cy="13716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40" name="Line 148"/>
          <p:cNvSpPr>
            <a:spLocks noChangeShapeType="1"/>
          </p:cNvSpPr>
          <p:nvPr/>
        </p:nvSpPr>
        <p:spPr bwMode="auto">
          <a:xfrm flipH="1">
            <a:off x="2667000" y="4191000"/>
            <a:ext cx="533400" cy="2286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41" name="Line 149"/>
          <p:cNvSpPr>
            <a:spLocks noChangeShapeType="1"/>
          </p:cNvSpPr>
          <p:nvPr/>
        </p:nvSpPr>
        <p:spPr bwMode="auto">
          <a:xfrm flipH="1" flipV="1">
            <a:off x="2819400" y="3429000"/>
            <a:ext cx="381000" cy="6858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42" name="Rectangle 150"/>
          <p:cNvSpPr>
            <a:spLocks noChangeArrowheads="1"/>
          </p:cNvSpPr>
          <p:nvPr/>
        </p:nvSpPr>
        <p:spPr bwMode="auto">
          <a:xfrm>
            <a:off x="4648200" y="1752600"/>
            <a:ext cx="4343400"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8138">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
            </a:pPr>
            <a:r>
              <a:rPr lang="en-US" altLang="en-US" sz="1600" b="0">
                <a:latin typeface="Arial" panose="020B0604020202020204" pitchFamily="34" charset="0"/>
              </a:rPr>
              <a:t>The goal is to fill up the remote process address space in a linear way</a:t>
            </a:r>
          </a:p>
          <a:p>
            <a:pPr>
              <a:spcBef>
                <a:spcPct val="20000"/>
              </a:spcBef>
              <a:buFont typeface="Wingdings" panose="05000000000000000000" pitchFamily="2" charset="2"/>
              <a:buChar char="§"/>
            </a:pPr>
            <a:r>
              <a:rPr lang="en-US" altLang="en-US" sz="1600" b="0">
                <a:latin typeface="Arial" panose="020B0604020202020204" pitchFamily="34" charset="0"/>
              </a:rPr>
              <a:t>RPC packet fragmentation mechanism may be used to send data that will be allocated on Heap</a:t>
            </a:r>
          </a:p>
          <a:p>
            <a:pPr>
              <a:spcBef>
                <a:spcPct val="20000"/>
              </a:spcBef>
              <a:buFont typeface="Wingdings" panose="05000000000000000000" pitchFamily="2" charset="2"/>
              <a:buChar char="§"/>
            </a:pPr>
            <a:r>
              <a:rPr lang="en-US" altLang="en-US" sz="1600" b="0">
                <a:latin typeface="Arial" panose="020B0604020202020204" pitchFamily="34" charset="0"/>
              </a:rPr>
              <a:t>When there are no  more free blocks, Heap manager enlarges the existing segment by requesting new memory pages directly from OS. If this is not sufficient, it allocates memory space for new segments</a:t>
            </a:r>
          </a:p>
          <a:p>
            <a:pPr>
              <a:spcBef>
                <a:spcPct val="20000"/>
              </a:spcBef>
              <a:buFont typeface="Wingdings" panose="05000000000000000000" pitchFamily="2" charset="2"/>
              <a:buChar char="§"/>
            </a:pPr>
            <a:r>
              <a:rPr lang="en-US" altLang="en-US" sz="1600" b="0">
                <a:latin typeface="Arial" panose="020B0604020202020204" pitchFamily="34" charset="0"/>
              </a:rPr>
              <a:t>New segments are allocated in highly predictable addresses</a:t>
            </a:r>
          </a:p>
          <a:p>
            <a:pPr>
              <a:spcBef>
                <a:spcPct val="20000"/>
              </a:spcBef>
              <a:buFont typeface="Wingdings" panose="05000000000000000000" pitchFamily="2" charset="2"/>
              <a:buChar char="§"/>
            </a:pPr>
            <a:r>
              <a:rPr lang="en-US" altLang="en-US" sz="1600" b="0">
                <a:latin typeface="Arial" panose="020B0604020202020204" pitchFamily="34" charset="0"/>
              </a:rPr>
              <a:t>About 10-15 MB of data send to remote machine will place given data at the address that is constant for every version of Windows 2000 and XP (0x01080080)</a:t>
            </a:r>
          </a:p>
        </p:txBody>
      </p:sp>
      <p:sp>
        <p:nvSpPr>
          <p:cNvPr id="85143" name="Line 151"/>
          <p:cNvSpPr>
            <a:spLocks noChangeShapeType="1"/>
          </p:cNvSpPr>
          <p:nvPr/>
        </p:nvSpPr>
        <p:spPr bwMode="auto">
          <a:xfrm flipH="1" flipV="1">
            <a:off x="1905000" y="5638800"/>
            <a:ext cx="1295400" cy="2286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44" name="Text Box 152"/>
          <p:cNvSpPr txBox="1">
            <a:spLocks noChangeArrowheads="1"/>
          </p:cNvSpPr>
          <p:nvPr/>
        </p:nvSpPr>
        <p:spPr bwMode="auto">
          <a:xfrm>
            <a:off x="3200400" y="5791200"/>
            <a:ext cx="1143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000099"/>
                </a:solidFill>
                <a:latin typeface="Arial" panose="020B0604020202020204" pitchFamily="34" charset="0"/>
              </a:rPr>
              <a:t>predictable memory block address</a:t>
            </a:r>
            <a:endParaRPr lang="pl-PL" altLang="en-US" sz="1000">
              <a:solidFill>
                <a:srgbClr val="000099"/>
              </a:solidFill>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altLang="en-US" sz="2400">
                <a:latin typeface="Arial" panose="020B0604020202020204" pitchFamily="34" charset="0"/>
              </a:rPr>
              <a:t>Finding user data in process memory</a:t>
            </a:r>
          </a:p>
          <a:p>
            <a:pPr eaLnBrk="0" hangingPunct="0"/>
            <a:r>
              <a:rPr lang="en-GB" altLang="en-US">
                <a:latin typeface="Arial" panose="020B0604020202020204" pitchFamily="34" charset="0"/>
              </a:rPr>
              <a:t>OTHER METHODS</a:t>
            </a:r>
          </a:p>
        </p:txBody>
      </p:sp>
      <p:sp>
        <p:nvSpPr>
          <p:cNvPr id="31747" name="Rectangle 3"/>
          <p:cNvSpPr>
            <a:spLocks noChangeArrowheads="1"/>
          </p:cNvSpPr>
          <p:nvPr/>
        </p:nvSpPr>
        <p:spPr bwMode="auto">
          <a:xfrm>
            <a:off x="498475" y="1828800"/>
            <a:ext cx="7502525" cy="370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8138">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
            </a:pPr>
            <a:r>
              <a:rPr lang="en-US" altLang="en-US" sz="2200" b="0">
                <a:solidFill>
                  <a:schemeClr val="tx2"/>
                </a:solidFill>
                <a:latin typeface="Arial" panose="020B0604020202020204" pitchFamily="34" charset="0"/>
              </a:rPr>
              <a:t>Relative jump through call ebx</a:t>
            </a:r>
            <a:r>
              <a:rPr lang="en-US" altLang="en-US" sz="2200" b="0">
                <a:solidFill>
                  <a:srgbClr val="000000"/>
                </a:solidFill>
                <a:latin typeface="Arial" panose="020B0604020202020204" pitchFamily="34" charset="0"/>
              </a:rPr>
              <a:t> instruction stored in code segment of svchost.exe executable image may be used</a:t>
            </a:r>
          </a:p>
          <a:p>
            <a:pPr>
              <a:spcBef>
                <a:spcPct val="20000"/>
              </a:spcBef>
              <a:buFont typeface="Wingdings" panose="05000000000000000000" pitchFamily="2" charset="2"/>
              <a:buChar char="§"/>
            </a:pPr>
            <a:r>
              <a:rPr lang="en-US" altLang="en-US" sz="2200" b="0">
                <a:solidFill>
                  <a:srgbClr val="000000"/>
                </a:solidFill>
                <a:latin typeface="Arial" panose="020B0604020202020204" pitchFamily="34" charset="0"/>
              </a:rPr>
              <a:t>After return from GetServerPath() function ebx register points to the overwritten stack frame</a:t>
            </a:r>
          </a:p>
          <a:p>
            <a:pPr>
              <a:spcBef>
                <a:spcPct val="20000"/>
              </a:spcBef>
              <a:buFont typeface="Wingdings" panose="05000000000000000000" pitchFamily="2" charset="2"/>
              <a:buChar char="§"/>
            </a:pPr>
            <a:r>
              <a:rPr lang="en-US" altLang="en-US" sz="2200" b="0">
                <a:solidFill>
                  <a:srgbClr val="000000"/>
                </a:solidFill>
                <a:latin typeface="Arial" panose="020B0604020202020204" pitchFamily="34" charset="0"/>
              </a:rPr>
              <a:t>svchost.exe image base address and call instruction offset do not depend on installed service pack or operating system language version</a:t>
            </a:r>
          </a:p>
          <a:p>
            <a:pPr>
              <a:spcBef>
                <a:spcPct val="20000"/>
              </a:spcBef>
              <a:buFont typeface="Wingdings" panose="05000000000000000000" pitchFamily="2" charset="2"/>
              <a:buChar char="§"/>
            </a:pPr>
            <a:r>
              <a:rPr lang="en-US" altLang="en-US" sz="2200" b="0">
                <a:solidFill>
                  <a:srgbClr val="000000"/>
                </a:solidFill>
                <a:latin typeface="Arial" panose="020B0604020202020204" pitchFamily="34" charset="0"/>
              </a:rPr>
              <a:t>3 universal addresses for Windows 2000, XP, 2003 </a:t>
            </a:r>
          </a:p>
          <a:p>
            <a:pPr>
              <a:spcBef>
                <a:spcPct val="20000"/>
              </a:spcBef>
              <a:buFont typeface="Wingdings" panose="05000000000000000000" pitchFamily="2" charset="2"/>
              <a:buChar char="§"/>
            </a:pPr>
            <a:r>
              <a:rPr lang="en-US" altLang="en-US" sz="2200" b="0">
                <a:solidFill>
                  <a:srgbClr val="000000"/>
                </a:solidFill>
                <a:latin typeface="Arial" panose="020B0604020202020204" pitchFamily="34" charset="0"/>
              </a:rPr>
              <a:t>Windows versions may be easily distinguished if communication with rpc services is possible</a:t>
            </a:r>
          </a:p>
        </p:txBody>
      </p:sp>
      <p:sp>
        <p:nvSpPr>
          <p:cNvPr id="31748" name="Rectangle 4"/>
          <p:cNvSpPr>
            <a:spLocks noChangeArrowheads="1"/>
          </p:cNvSpPr>
          <p:nvPr/>
        </p:nvSpPr>
        <p:spPr bwMode="auto">
          <a:xfrm>
            <a:off x="457200" y="5845175"/>
            <a:ext cx="8188325"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6238" indent="-376238">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sz="1600" b="0">
                <a:solidFill>
                  <a:srgbClr val="000000"/>
                </a:solidFill>
                <a:latin typeface="Arial" panose="020B0604020202020204" pitchFamily="34" charset="0"/>
              </a:rPr>
              <a:t>Reference: dcom proof of concept code, .:[oc192.us]:. Security </a:t>
            </a:r>
          </a:p>
          <a:p>
            <a:pPr>
              <a:spcBef>
                <a:spcPct val="20000"/>
              </a:spcBef>
              <a:buFont typeface="Wingdings" panose="05000000000000000000" pitchFamily="2" charset="2"/>
              <a:buNone/>
            </a:pPr>
            <a:r>
              <a:rPr lang="en-US" altLang="en-US" sz="1200" b="0">
                <a:solidFill>
                  <a:srgbClr val="000000"/>
                </a:solidFill>
                <a:latin typeface="Arial" panose="020B0604020202020204" pitchFamily="34" charset="0"/>
              </a:rPr>
              <a:t>http://packetstormsecurity.nl/0308-exploits/oc192-dcom.c</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01" name="Rectangle 25"/>
          <p:cNvSpPr>
            <a:spLocks noChangeArrowheads="1"/>
          </p:cNvSpPr>
          <p:nvPr/>
        </p:nvSpPr>
        <p:spPr bwMode="auto">
          <a:xfrm>
            <a:off x="4191000" y="3505200"/>
            <a:ext cx="914400" cy="304800"/>
          </a:xfrm>
          <a:prstGeom prst="rect">
            <a:avLst/>
          </a:prstGeom>
          <a:noFill/>
          <a:ln w="12700">
            <a:solidFill>
              <a:srgbClr val="5F5F5F"/>
            </a:solidFill>
            <a:miter lim="800000"/>
            <a:headEnd/>
            <a:tailEnd/>
          </a:ln>
          <a:effectLst/>
          <a:extLst>
            <a:ext uri="{909E8E84-426E-40DD-AFC4-6F175D3DCCD1}">
              <a14:hiddenFill xmlns:a14="http://schemas.microsoft.com/office/drawing/2010/main">
                <a:solidFill>
                  <a:schemeClr val="hlink">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7" name="Rectangle 21"/>
          <p:cNvSpPr>
            <a:spLocks noChangeArrowheads="1"/>
          </p:cNvSpPr>
          <p:nvPr/>
        </p:nvSpPr>
        <p:spPr bwMode="auto">
          <a:xfrm>
            <a:off x="3810000" y="3200400"/>
            <a:ext cx="1371600" cy="685800"/>
          </a:xfrm>
          <a:prstGeom prst="rect">
            <a:avLst/>
          </a:prstGeom>
          <a:solidFill>
            <a:srgbClr val="B2B2B2">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5780" name="Object 4"/>
          <p:cNvGraphicFramePr>
            <a:graphicFrameLocks noChangeAspect="1"/>
          </p:cNvGraphicFramePr>
          <p:nvPr/>
        </p:nvGraphicFramePr>
        <p:xfrm>
          <a:off x="609600" y="2057400"/>
          <a:ext cx="762000" cy="576263"/>
        </p:xfrm>
        <a:graphic>
          <a:graphicData uri="http://schemas.openxmlformats.org/presentationml/2006/ole">
            <mc:AlternateContent xmlns:mc="http://schemas.openxmlformats.org/markup-compatibility/2006">
              <mc:Choice xmlns:v="urn:schemas-microsoft-com:vml" Requires="v">
                <p:oleObj spid="_x0000_s75776" name="VISIO" r:id="rId3" imgW="651960" imgH="494640" progId="Visio.Drawing.5">
                  <p:embed/>
                </p:oleObj>
              </mc:Choice>
              <mc:Fallback>
                <p:oleObj name="VISIO" r:id="rId3" imgW="651960" imgH="494640" progId="Visio.Drawing.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057400"/>
                        <a:ext cx="7620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FFFF"/>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781" name="Text Box 5"/>
          <p:cNvSpPr txBox="1">
            <a:spLocks noChangeArrowheads="1"/>
          </p:cNvSpPr>
          <p:nvPr/>
        </p:nvSpPr>
        <p:spPr bwMode="auto">
          <a:xfrm>
            <a:off x="381000" y="2667000"/>
            <a:ext cx="152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a:solidFill>
                  <a:srgbClr val="3333CC"/>
                </a:solidFill>
                <a:latin typeface="Arial" panose="020B0604020202020204" pitchFamily="34" charset="0"/>
              </a:rPr>
              <a:t>attacker machine</a:t>
            </a:r>
            <a:endParaRPr lang="pl-PL" altLang="en-US" sz="1200">
              <a:solidFill>
                <a:srgbClr val="3333CC"/>
              </a:solidFill>
              <a:latin typeface="Arial" panose="020B0604020202020204" pitchFamily="34" charset="0"/>
            </a:endParaRPr>
          </a:p>
        </p:txBody>
      </p:sp>
      <p:sp>
        <p:nvSpPr>
          <p:cNvPr id="75782" name="Rectangle 6"/>
          <p:cNvSpPr>
            <a:spLocks noChangeArrowheads="1"/>
          </p:cNvSpPr>
          <p:nvPr/>
        </p:nvSpPr>
        <p:spPr bwMode="auto">
          <a:xfrm>
            <a:off x="4191000" y="1981200"/>
            <a:ext cx="914400" cy="304800"/>
          </a:xfrm>
          <a:prstGeom prst="rect">
            <a:avLst/>
          </a:prstGeom>
          <a:noFill/>
          <a:ln w="12700">
            <a:solidFill>
              <a:srgbClr val="5F5F5F"/>
            </a:solidFill>
            <a:miter lim="800000"/>
            <a:headEnd/>
            <a:tailEnd/>
          </a:ln>
          <a:effectLst/>
          <a:extLst>
            <a:ext uri="{909E8E84-426E-40DD-AFC4-6F175D3DCCD1}">
              <a14:hiddenFill xmlns:a14="http://schemas.microsoft.com/office/drawing/2010/main">
                <a:solidFill>
                  <a:schemeClr val="hlink">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3" name="AutoShape 7"/>
          <p:cNvSpPr>
            <a:spLocks noChangeArrowheads="1"/>
          </p:cNvSpPr>
          <p:nvPr/>
        </p:nvSpPr>
        <p:spPr bwMode="auto">
          <a:xfrm>
            <a:off x="3810000" y="1828800"/>
            <a:ext cx="1371600" cy="1676400"/>
          </a:xfrm>
          <a:prstGeom prst="flowChartPunchedCard">
            <a:avLst/>
          </a:prstGeom>
          <a:solidFill>
            <a:srgbClr val="B2B2B2">
              <a:alpha val="50000"/>
            </a:srgbClr>
          </a:solidFill>
          <a:ln>
            <a:noFill/>
          </a:ln>
          <a:effectLst/>
          <a:extLst>
            <a:ext uri="{91240B29-F687-4F45-9708-019B960494DF}">
              <a14:hiddenLine xmlns:a14="http://schemas.microsoft.com/office/drawing/2010/main" w="12700">
                <a:solidFill>
                  <a:srgbClr val="5F5F5F"/>
                </a:solidFill>
                <a:prstDash val="lg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75786" name="Text Box 10"/>
          <p:cNvSpPr txBox="1">
            <a:spLocks noChangeArrowheads="1"/>
          </p:cNvSpPr>
          <p:nvPr/>
        </p:nvSpPr>
        <p:spPr bwMode="auto">
          <a:xfrm>
            <a:off x="3581400" y="1401763"/>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a:solidFill>
                  <a:srgbClr val="3333CC"/>
                </a:solidFill>
                <a:latin typeface="Arial" panose="020B0604020202020204" pitchFamily="34" charset="0"/>
              </a:rPr>
              <a:t>svchost.exe process</a:t>
            </a:r>
            <a:endParaRPr lang="pl-PL" altLang="en-US" sz="1200">
              <a:solidFill>
                <a:srgbClr val="3333CC"/>
              </a:solidFill>
              <a:latin typeface="Arial" panose="020B0604020202020204" pitchFamily="34" charset="0"/>
            </a:endParaRPr>
          </a:p>
        </p:txBody>
      </p:sp>
      <p:sp>
        <p:nvSpPr>
          <p:cNvPr id="75787" name="Line 11"/>
          <p:cNvSpPr>
            <a:spLocks noChangeShapeType="1"/>
          </p:cNvSpPr>
          <p:nvPr/>
        </p:nvSpPr>
        <p:spPr bwMode="auto">
          <a:xfrm flipH="1">
            <a:off x="5562600" y="1676400"/>
            <a:ext cx="0" cy="641350"/>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0" name="Line 14"/>
          <p:cNvSpPr>
            <a:spLocks noChangeShapeType="1"/>
          </p:cNvSpPr>
          <p:nvPr/>
        </p:nvSpPr>
        <p:spPr bwMode="auto">
          <a:xfrm flipH="1">
            <a:off x="5562600" y="3675063"/>
            <a:ext cx="0" cy="228600"/>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1" name="AutoShape 15"/>
          <p:cNvSpPr>
            <a:spLocks noChangeArrowheads="1"/>
          </p:cNvSpPr>
          <p:nvPr/>
        </p:nvSpPr>
        <p:spPr bwMode="auto">
          <a:xfrm>
            <a:off x="1219200" y="1600200"/>
            <a:ext cx="2514600" cy="381000"/>
          </a:xfrm>
          <a:prstGeom prst="curvedDownArrow">
            <a:avLst>
              <a:gd name="adj1" fmla="val 38133"/>
              <a:gd name="adj2" fmla="val 135911"/>
              <a:gd name="adj3" fmla="val 40477"/>
            </a:avLst>
          </a:prstGeom>
          <a:solidFill>
            <a:srgbClr val="9999CC">
              <a:alpha val="50000"/>
            </a:srgbClr>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2" name="AutoShape 16"/>
          <p:cNvSpPr>
            <a:spLocks noChangeArrowheads="1"/>
          </p:cNvSpPr>
          <p:nvPr/>
        </p:nvSpPr>
        <p:spPr bwMode="auto">
          <a:xfrm rot="1560000" flipV="1">
            <a:off x="635000" y="3733800"/>
            <a:ext cx="3327400" cy="755650"/>
          </a:xfrm>
          <a:prstGeom prst="curvedDownArrow">
            <a:avLst>
              <a:gd name="adj1" fmla="val 13761"/>
              <a:gd name="adj2" fmla="val 78995"/>
              <a:gd name="adj3" fmla="val 40477"/>
            </a:avLst>
          </a:prstGeom>
          <a:solidFill>
            <a:srgbClr val="9999CC">
              <a:alpha val="50000"/>
            </a:srgbClr>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4" name="AutoShape 18"/>
          <p:cNvSpPr>
            <a:spLocks noChangeArrowheads="1"/>
          </p:cNvSpPr>
          <p:nvPr/>
        </p:nvSpPr>
        <p:spPr bwMode="auto">
          <a:xfrm>
            <a:off x="3581400" y="2133600"/>
            <a:ext cx="533400" cy="533400"/>
          </a:xfrm>
          <a:prstGeom prst="lightningBolt">
            <a:avLst/>
          </a:prstGeom>
          <a:solidFill>
            <a:srgbClr val="000099"/>
          </a:solidFill>
          <a:ln w="12700">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5" name="Text Box 19"/>
          <p:cNvSpPr txBox="1">
            <a:spLocks noChangeArrowheads="1"/>
          </p:cNvSpPr>
          <p:nvPr/>
        </p:nvSpPr>
        <p:spPr bwMode="auto">
          <a:xfrm>
            <a:off x="1905000" y="2286000"/>
            <a:ext cx="18288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400">
                <a:solidFill>
                  <a:srgbClr val="000099"/>
                </a:solidFill>
                <a:latin typeface="Arial" panose="020B0604020202020204" pitchFamily="34" charset="0"/>
              </a:rPr>
              <a:t>buffer overflow attack</a:t>
            </a:r>
            <a:endParaRPr lang="pl-PL" altLang="en-US" sz="1400">
              <a:solidFill>
                <a:srgbClr val="000099"/>
              </a:solidFill>
              <a:latin typeface="Arial" panose="020B0604020202020204" pitchFamily="34" charset="0"/>
            </a:endParaRPr>
          </a:p>
        </p:txBody>
      </p:sp>
      <p:sp>
        <p:nvSpPr>
          <p:cNvPr id="75796" name="AutoShape 20"/>
          <p:cNvSpPr>
            <a:spLocks noChangeArrowheads="1"/>
          </p:cNvSpPr>
          <p:nvPr/>
        </p:nvSpPr>
        <p:spPr bwMode="auto">
          <a:xfrm>
            <a:off x="3810000" y="4267200"/>
            <a:ext cx="1371600" cy="1447800"/>
          </a:xfrm>
          <a:prstGeom prst="flowChartPunchedCard">
            <a:avLst/>
          </a:prstGeom>
          <a:solidFill>
            <a:srgbClr val="B2B2B2">
              <a:alpha val="50000"/>
            </a:srgbClr>
          </a:solidFill>
          <a:ln>
            <a:noFill/>
          </a:ln>
          <a:effectLst/>
          <a:extLst>
            <a:ext uri="{91240B29-F687-4F45-9708-019B960494DF}">
              <a14:hiddenLine xmlns:a14="http://schemas.microsoft.com/office/drawing/2010/main" w="12700">
                <a:solidFill>
                  <a:srgbClr val="5F5F5F"/>
                </a:solidFill>
                <a:prstDash val="lg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75798" name="Text Box 22"/>
          <p:cNvSpPr txBox="1">
            <a:spLocks noChangeArrowheads="1"/>
          </p:cNvSpPr>
          <p:nvPr/>
        </p:nvSpPr>
        <p:spPr bwMode="auto">
          <a:xfrm>
            <a:off x="3581400" y="3992563"/>
            <a:ext cx="1676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a:solidFill>
                  <a:srgbClr val="3333CC"/>
                </a:solidFill>
                <a:latin typeface="Arial" panose="020B0604020202020204" pitchFamily="34" charset="0"/>
              </a:rPr>
              <a:t>asmcode process</a:t>
            </a:r>
            <a:endParaRPr lang="pl-PL" altLang="en-US" sz="1200">
              <a:solidFill>
                <a:srgbClr val="3333CC"/>
              </a:solidFill>
              <a:latin typeface="Arial" panose="020B0604020202020204" pitchFamily="34" charset="0"/>
            </a:endParaRPr>
          </a:p>
        </p:txBody>
      </p:sp>
      <p:sp>
        <p:nvSpPr>
          <p:cNvPr id="75784" name="Rectangle 8"/>
          <p:cNvSpPr>
            <a:spLocks noChangeArrowheads="1"/>
          </p:cNvSpPr>
          <p:nvPr/>
        </p:nvSpPr>
        <p:spPr bwMode="auto">
          <a:xfrm>
            <a:off x="4194175" y="2514600"/>
            <a:ext cx="911225" cy="884238"/>
          </a:xfrm>
          <a:prstGeom prst="rect">
            <a:avLst/>
          </a:prstGeom>
          <a:solidFill>
            <a:srgbClr val="DDDDDD">
              <a:alpha val="50000"/>
            </a:srgbClr>
          </a:solidFill>
          <a:ln w="15875">
            <a:solidFill>
              <a:srgbClr val="000099"/>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9" name="Text Box 23"/>
          <p:cNvSpPr txBox="1">
            <a:spLocks noChangeArrowheads="1"/>
          </p:cNvSpPr>
          <p:nvPr/>
        </p:nvSpPr>
        <p:spPr bwMode="auto">
          <a:xfrm>
            <a:off x="4191000" y="2514600"/>
            <a:ext cx="9144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300" b="0">
                <a:solidFill>
                  <a:schemeClr val="accent2"/>
                </a:solidFill>
                <a:latin typeface="Arial" panose="020B0604020202020204" pitchFamily="34" charset="0"/>
              </a:rPr>
              <a:t>XORE</a:t>
            </a:r>
          </a:p>
          <a:p>
            <a:pPr eaLnBrk="0" hangingPunct="0"/>
            <a:r>
              <a:rPr lang="en-US" altLang="en-US" sz="1300" b="0">
                <a:solidFill>
                  <a:schemeClr val="accent2"/>
                </a:solidFill>
                <a:latin typeface="Arial" panose="020B0604020202020204" pitchFamily="34" charset="0"/>
              </a:rPr>
              <a:t>INIT</a:t>
            </a:r>
          </a:p>
          <a:p>
            <a:pPr eaLnBrk="0" hangingPunct="0"/>
            <a:r>
              <a:rPr lang="en-US" altLang="en-US" sz="1300" b="0">
                <a:solidFill>
                  <a:schemeClr val="accent2"/>
                </a:solidFill>
                <a:latin typeface="Arial" panose="020B0604020202020204" pitchFamily="34" charset="0"/>
              </a:rPr>
              <a:t>FORK</a:t>
            </a:r>
          </a:p>
          <a:p>
            <a:pPr eaLnBrk="0" hangingPunct="0"/>
            <a:r>
              <a:rPr lang="en-US" altLang="en-US" sz="1300" b="0">
                <a:solidFill>
                  <a:schemeClr val="accent2"/>
                </a:solidFill>
                <a:latin typeface="Arial" panose="020B0604020202020204" pitchFamily="34" charset="0"/>
              </a:rPr>
              <a:t>EPILOG</a:t>
            </a:r>
            <a:endParaRPr lang="pl-PL" altLang="en-US" sz="1300" b="0">
              <a:solidFill>
                <a:schemeClr val="accent2"/>
              </a:solidFill>
              <a:latin typeface="Arial" panose="020B0604020202020204" pitchFamily="34" charset="0"/>
            </a:endParaRPr>
          </a:p>
        </p:txBody>
      </p:sp>
      <p:sp>
        <p:nvSpPr>
          <p:cNvPr id="75800" name="Text Box 24"/>
          <p:cNvSpPr txBox="1">
            <a:spLocks noChangeArrowheads="1"/>
          </p:cNvSpPr>
          <p:nvPr/>
        </p:nvSpPr>
        <p:spPr bwMode="auto">
          <a:xfrm>
            <a:off x="4140200" y="3519488"/>
            <a:ext cx="889000"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300" b="0">
                <a:solidFill>
                  <a:srgbClr val="5F5F5F"/>
                </a:solidFill>
                <a:latin typeface="Arial" panose="020B0604020202020204" pitchFamily="34" charset="0"/>
              </a:rPr>
              <a:t>APP</a:t>
            </a:r>
            <a:endParaRPr lang="pl-PL" altLang="en-US" sz="1300" b="0">
              <a:solidFill>
                <a:srgbClr val="5F5F5F"/>
              </a:solidFill>
              <a:latin typeface="Arial" panose="020B0604020202020204" pitchFamily="34" charset="0"/>
            </a:endParaRPr>
          </a:p>
        </p:txBody>
      </p:sp>
      <p:sp>
        <p:nvSpPr>
          <p:cNvPr id="75793" name="Text Box 17"/>
          <p:cNvSpPr txBox="1">
            <a:spLocks noChangeArrowheads="1"/>
          </p:cNvSpPr>
          <p:nvPr/>
        </p:nvSpPr>
        <p:spPr bwMode="auto">
          <a:xfrm>
            <a:off x="4191000" y="1995488"/>
            <a:ext cx="914400"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300" b="0">
                <a:solidFill>
                  <a:srgbClr val="5F5F5F"/>
                </a:solidFill>
                <a:latin typeface="Arial" panose="020B0604020202020204" pitchFamily="34" charset="0"/>
              </a:rPr>
              <a:t>APP</a:t>
            </a:r>
            <a:endParaRPr lang="pl-PL" altLang="en-US" sz="1300" b="0">
              <a:solidFill>
                <a:srgbClr val="5F5F5F"/>
              </a:solidFill>
              <a:latin typeface="Arial" panose="020B0604020202020204" pitchFamily="34" charset="0"/>
            </a:endParaRPr>
          </a:p>
        </p:txBody>
      </p:sp>
      <p:sp>
        <p:nvSpPr>
          <p:cNvPr id="75802" name="Rectangle 26"/>
          <p:cNvSpPr>
            <a:spLocks noChangeArrowheads="1"/>
          </p:cNvSpPr>
          <p:nvPr/>
        </p:nvSpPr>
        <p:spPr bwMode="auto">
          <a:xfrm>
            <a:off x="4194175" y="4497388"/>
            <a:ext cx="911225" cy="503237"/>
          </a:xfrm>
          <a:prstGeom prst="rect">
            <a:avLst/>
          </a:prstGeom>
          <a:solidFill>
            <a:srgbClr val="DDDDDD">
              <a:alpha val="50000"/>
            </a:srgbClr>
          </a:solidFill>
          <a:ln w="15875">
            <a:solidFill>
              <a:srgbClr val="000099"/>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9" name="Text Box 33"/>
          <p:cNvSpPr txBox="1">
            <a:spLocks noChangeArrowheads="1"/>
          </p:cNvSpPr>
          <p:nvPr/>
        </p:nvSpPr>
        <p:spPr bwMode="auto">
          <a:xfrm>
            <a:off x="5638800" y="2438400"/>
            <a:ext cx="2438400"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Wingdings" panose="05000000000000000000" pitchFamily="2" charset="2"/>
              <a:buNone/>
            </a:pPr>
            <a:r>
              <a:rPr lang="en-US" altLang="en-US" sz="1300" b="0">
                <a:solidFill>
                  <a:srgbClr val="000099"/>
                </a:solidFill>
                <a:latin typeface="Arial" panose="020B0604020202020204" pitchFamily="34" charset="0"/>
              </a:rPr>
              <a:t>create suspended process</a:t>
            </a:r>
          </a:p>
          <a:p>
            <a:pPr eaLnBrk="0" hangingPunct="0">
              <a:buFont typeface="Wingdings" panose="05000000000000000000" pitchFamily="2" charset="2"/>
              <a:buNone/>
            </a:pPr>
            <a:r>
              <a:rPr lang="en-US" altLang="en-US" sz="1300" b="0">
                <a:solidFill>
                  <a:srgbClr val="000099"/>
                </a:solidFill>
                <a:latin typeface="Arial" panose="020B0604020202020204" pitchFamily="34" charset="0"/>
              </a:rPr>
              <a:t>allocate memory </a:t>
            </a:r>
          </a:p>
          <a:p>
            <a:pPr eaLnBrk="0" hangingPunct="0">
              <a:buFont typeface="Wingdings" panose="05000000000000000000" pitchFamily="2" charset="2"/>
              <a:buNone/>
            </a:pPr>
            <a:r>
              <a:rPr lang="en-US" altLang="en-US" sz="1300" b="0">
                <a:solidFill>
                  <a:srgbClr val="000099"/>
                </a:solidFill>
                <a:latin typeface="Arial" panose="020B0604020202020204" pitchFamily="34" charset="0"/>
              </a:rPr>
              <a:t>copy asmcode body</a:t>
            </a:r>
          </a:p>
          <a:p>
            <a:pPr eaLnBrk="0" hangingPunct="0">
              <a:buFont typeface="Wingdings" panose="05000000000000000000" pitchFamily="2" charset="2"/>
              <a:buNone/>
            </a:pPr>
            <a:r>
              <a:rPr lang="en-US" altLang="en-US" sz="1300" b="0">
                <a:solidFill>
                  <a:srgbClr val="000099"/>
                </a:solidFill>
                <a:latin typeface="Arial" panose="020B0604020202020204" pitchFamily="34" charset="0"/>
              </a:rPr>
              <a:t>modify EIP register</a:t>
            </a:r>
          </a:p>
          <a:p>
            <a:pPr eaLnBrk="0" hangingPunct="0">
              <a:buFont typeface="Wingdings" panose="05000000000000000000" pitchFamily="2" charset="2"/>
              <a:buNone/>
            </a:pPr>
            <a:r>
              <a:rPr lang="en-US" altLang="en-US" sz="1300" b="0">
                <a:solidFill>
                  <a:srgbClr val="000099"/>
                </a:solidFill>
                <a:latin typeface="Arial" panose="020B0604020202020204" pitchFamily="34" charset="0"/>
              </a:rPr>
              <a:t>resume thread</a:t>
            </a:r>
          </a:p>
        </p:txBody>
      </p:sp>
      <p:sp>
        <p:nvSpPr>
          <p:cNvPr id="75811" name="Line 35"/>
          <p:cNvSpPr>
            <a:spLocks noChangeShapeType="1"/>
          </p:cNvSpPr>
          <p:nvPr/>
        </p:nvSpPr>
        <p:spPr bwMode="auto">
          <a:xfrm flipH="1">
            <a:off x="5562600" y="2532063"/>
            <a:ext cx="0" cy="914400"/>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12" name="Text Box 36"/>
          <p:cNvSpPr txBox="1">
            <a:spLocks noChangeArrowheads="1"/>
          </p:cNvSpPr>
          <p:nvPr/>
        </p:nvSpPr>
        <p:spPr bwMode="auto">
          <a:xfrm>
            <a:off x="5638800" y="1676400"/>
            <a:ext cx="3124200" cy="6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Wingdings" panose="05000000000000000000" pitchFamily="2" charset="2"/>
              <a:buNone/>
            </a:pPr>
            <a:r>
              <a:rPr lang="en-US" altLang="en-US" sz="1300" b="0">
                <a:solidFill>
                  <a:srgbClr val="000099"/>
                </a:solidFill>
                <a:latin typeface="Arial" panose="020B0604020202020204" pitchFamily="34" charset="0"/>
              </a:rPr>
              <a:t>decode asmcode body</a:t>
            </a:r>
          </a:p>
          <a:p>
            <a:pPr eaLnBrk="0" hangingPunct="0">
              <a:buFont typeface="Wingdings" panose="05000000000000000000" pitchFamily="2" charset="2"/>
              <a:buNone/>
            </a:pPr>
            <a:r>
              <a:rPr lang="en-US" altLang="en-US" sz="1300" b="0">
                <a:solidFill>
                  <a:srgbClr val="000099"/>
                </a:solidFill>
                <a:latin typeface="Arial" panose="020B0604020202020204" pitchFamily="34" charset="0"/>
              </a:rPr>
              <a:t>find base of kernel32.dll through PEB</a:t>
            </a:r>
          </a:p>
          <a:p>
            <a:pPr eaLnBrk="0" hangingPunct="0">
              <a:buFont typeface="Wingdings" panose="05000000000000000000" pitchFamily="2" charset="2"/>
              <a:buNone/>
            </a:pPr>
            <a:r>
              <a:rPr lang="en-US" altLang="en-US" sz="1300" b="0">
                <a:solidFill>
                  <a:srgbClr val="000099"/>
                </a:solidFill>
                <a:latin typeface="Arial" panose="020B0604020202020204" pitchFamily="34" charset="0"/>
              </a:rPr>
              <a:t>resolve needed winapi addresses</a:t>
            </a:r>
          </a:p>
        </p:txBody>
      </p:sp>
      <p:sp>
        <p:nvSpPr>
          <p:cNvPr id="75813" name="Line 37"/>
          <p:cNvSpPr>
            <a:spLocks noChangeShapeType="1"/>
          </p:cNvSpPr>
          <p:nvPr/>
        </p:nvSpPr>
        <p:spPr bwMode="auto">
          <a:xfrm>
            <a:off x="3962400" y="3048000"/>
            <a:ext cx="0" cy="9906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14" name="Line 38"/>
          <p:cNvSpPr>
            <a:spLocks noChangeShapeType="1"/>
          </p:cNvSpPr>
          <p:nvPr/>
        </p:nvSpPr>
        <p:spPr bwMode="auto">
          <a:xfrm>
            <a:off x="3962400" y="3048000"/>
            <a:ext cx="152400"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15" name="Text Box 39"/>
          <p:cNvSpPr txBox="1">
            <a:spLocks noChangeArrowheads="1"/>
          </p:cNvSpPr>
          <p:nvPr/>
        </p:nvSpPr>
        <p:spPr bwMode="auto">
          <a:xfrm>
            <a:off x="5638800" y="3662363"/>
            <a:ext cx="3505200"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Wingdings" panose="05000000000000000000" pitchFamily="2" charset="2"/>
              <a:buNone/>
            </a:pPr>
            <a:r>
              <a:rPr lang="en-US" altLang="en-US" sz="1300" b="0">
                <a:solidFill>
                  <a:srgbClr val="000099"/>
                </a:solidFill>
                <a:latin typeface="Arial" panose="020B0604020202020204" pitchFamily="34" charset="0"/>
              </a:rPr>
              <a:t>immediate return (!) to exploited application</a:t>
            </a:r>
          </a:p>
        </p:txBody>
      </p:sp>
      <p:sp>
        <p:nvSpPr>
          <p:cNvPr id="75816" name="Text Box 40"/>
          <p:cNvSpPr txBox="1">
            <a:spLocks noChangeArrowheads="1"/>
          </p:cNvSpPr>
          <p:nvPr/>
        </p:nvSpPr>
        <p:spPr bwMode="auto">
          <a:xfrm>
            <a:off x="4191000" y="4495800"/>
            <a:ext cx="914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300" b="0">
                <a:solidFill>
                  <a:schemeClr val="accent2"/>
                </a:solidFill>
                <a:latin typeface="Arial" panose="020B0604020202020204" pitchFamily="34" charset="0"/>
              </a:rPr>
              <a:t>BIND</a:t>
            </a:r>
          </a:p>
          <a:p>
            <a:pPr eaLnBrk="0" hangingPunct="0"/>
            <a:r>
              <a:rPr lang="en-US" altLang="en-US" sz="1300" b="0">
                <a:solidFill>
                  <a:schemeClr val="accent2"/>
                </a:solidFill>
                <a:latin typeface="Arial" panose="020B0604020202020204" pitchFamily="34" charset="0"/>
              </a:rPr>
              <a:t>DISP</a:t>
            </a:r>
            <a:endParaRPr lang="pl-PL" altLang="en-US" sz="1300" b="0">
              <a:solidFill>
                <a:schemeClr val="accent2"/>
              </a:solidFill>
              <a:latin typeface="Arial" panose="020B0604020202020204" pitchFamily="34" charset="0"/>
            </a:endParaRPr>
          </a:p>
        </p:txBody>
      </p:sp>
      <p:sp>
        <p:nvSpPr>
          <p:cNvPr id="75817" name="Rectangle 41"/>
          <p:cNvSpPr>
            <a:spLocks noChangeArrowheads="1"/>
          </p:cNvSpPr>
          <p:nvPr/>
        </p:nvSpPr>
        <p:spPr bwMode="auto">
          <a:xfrm>
            <a:off x="4191000" y="5334000"/>
            <a:ext cx="911225" cy="304800"/>
          </a:xfrm>
          <a:prstGeom prst="rect">
            <a:avLst/>
          </a:prstGeom>
          <a:solidFill>
            <a:srgbClr val="DDDDDD">
              <a:alpha val="50000"/>
            </a:srgbClr>
          </a:solidFill>
          <a:ln w="15875">
            <a:solidFill>
              <a:srgbClr val="000099"/>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18" name="Line 42"/>
          <p:cNvSpPr>
            <a:spLocks noChangeShapeType="1"/>
          </p:cNvSpPr>
          <p:nvPr/>
        </p:nvSpPr>
        <p:spPr bwMode="auto">
          <a:xfrm flipV="1">
            <a:off x="4419600" y="5029200"/>
            <a:ext cx="0" cy="2286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19" name="Line 43"/>
          <p:cNvSpPr>
            <a:spLocks noChangeShapeType="1"/>
          </p:cNvSpPr>
          <p:nvPr/>
        </p:nvSpPr>
        <p:spPr bwMode="auto">
          <a:xfrm flipV="1">
            <a:off x="4572000" y="5029200"/>
            <a:ext cx="0" cy="2286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0" name="Line 44"/>
          <p:cNvSpPr>
            <a:spLocks noChangeShapeType="1"/>
          </p:cNvSpPr>
          <p:nvPr/>
        </p:nvSpPr>
        <p:spPr bwMode="auto">
          <a:xfrm flipV="1">
            <a:off x="4724400" y="5029200"/>
            <a:ext cx="0" cy="2286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1" name="Text Box 45"/>
          <p:cNvSpPr txBox="1">
            <a:spLocks noChangeArrowheads="1"/>
          </p:cNvSpPr>
          <p:nvPr/>
        </p:nvSpPr>
        <p:spPr bwMode="auto">
          <a:xfrm>
            <a:off x="4191000" y="5334000"/>
            <a:ext cx="9144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300">
                <a:solidFill>
                  <a:schemeClr val="accent2"/>
                </a:solidFill>
                <a:latin typeface="Arial" panose="020B0604020202020204" pitchFamily="34" charset="0"/>
              </a:rPr>
              <a:t>plugins</a:t>
            </a:r>
          </a:p>
        </p:txBody>
      </p:sp>
      <p:sp>
        <p:nvSpPr>
          <p:cNvPr id="75822" name="Text Box 46"/>
          <p:cNvSpPr txBox="1">
            <a:spLocks noChangeArrowheads="1"/>
          </p:cNvSpPr>
          <p:nvPr/>
        </p:nvSpPr>
        <p:spPr bwMode="auto">
          <a:xfrm>
            <a:off x="8001000" y="5821363"/>
            <a:ext cx="990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latin typeface="Arial" panose="020B0604020202020204" pitchFamily="34" charset="0"/>
              </a:rPr>
              <a:t>filesystem</a:t>
            </a:r>
            <a:endParaRPr lang="pl-PL" altLang="en-US" sz="1200" b="0">
              <a:latin typeface="Arial" panose="020B0604020202020204" pitchFamily="34" charset="0"/>
            </a:endParaRPr>
          </a:p>
        </p:txBody>
      </p:sp>
      <p:sp>
        <p:nvSpPr>
          <p:cNvPr id="75825" name="Text Box 49"/>
          <p:cNvSpPr txBox="1">
            <a:spLocks noChangeArrowheads="1"/>
          </p:cNvSpPr>
          <p:nvPr/>
        </p:nvSpPr>
        <p:spPr bwMode="auto">
          <a:xfrm>
            <a:off x="7620000" y="4419600"/>
            <a:ext cx="1295400" cy="549275"/>
          </a:xfrm>
          <a:prstGeom prst="rect">
            <a:avLst/>
          </a:prstGeom>
          <a:solidFill>
            <a:schemeClr val="tx1"/>
          </a:solidFill>
          <a:ln>
            <a:noFill/>
          </a:ln>
          <a:effectLst/>
          <a:extLs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b="0">
                <a:solidFill>
                  <a:schemeClr val="bg2"/>
                </a:solidFill>
                <a:latin typeface="Tahoma" panose="020B0604030504040204" pitchFamily="34" charset="0"/>
              </a:rPr>
              <a:t>C:\&gt;cd windows</a:t>
            </a:r>
          </a:p>
          <a:p>
            <a:pPr eaLnBrk="0" hangingPunct="0"/>
            <a:r>
              <a:rPr lang="en-US" altLang="en-US" sz="1000" b="0">
                <a:solidFill>
                  <a:schemeClr val="bg2"/>
                </a:solidFill>
                <a:latin typeface="Tahoma" panose="020B0604030504040204" pitchFamily="34" charset="0"/>
              </a:rPr>
              <a:t>C:\WINDOWS&gt; dir</a:t>
            </a:r>
          </a:p>
          <a:p>
            <a:pPr eaLnBrk="0" hangingPunct="0"/>
            <a:r>
              <a:rPr lang="en-US" altLang="en-US" sz="1000" b="0">
                <a:solidFill>
                  <a:schemeClr val="bg2"/>
                </a:solidFill>
                <a:latin typeface="Tahoma" panose="020B0604030504040204" pitchFamily="34" charset="0"/>
              </a:rPr>
              <a:t>C:\ _</a:t>
            </a:r>
            <a:endParaRPr lang="pl-PL" altLang="en-US" sz="1000" b="0">
              <a:solidFill>
                <a:schemeClr val="bg2"/>
              </a:solidFill>
              <a:latin typeface="Tahoma" panose="020B0604030504040204" pitchFamily="34" charset="0"/>
            </a:endParaRPr>
          </a:p>
        </p:txBody>
      </p:sp>
      <p:sp>
        <p:nvSpPr>
          <p:cNvPr id="75827" name="Line 51"/>
          <p:cNvSpPr>
            <a:spLocks noChangeShapeType="1"/>
          </p:cNvSpPr>
          <p:nvPr/>
        </p:nvSpPr>
        <p:spPr bwMode="auto">
          <a:xfrm flipH="1">
            <a:off x="5562600" y="4343400"/>
            <a:ext cx="0" cy="533400"/>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8" name="Line 52"/>
          <p:cNvSpPr>
            <a:spLocks noChangeShapeType="1"/>
          </p:cNvSpPr>
          <p:nvPr/>
        </p:nvSpPr>
        <p:spPr bwMode="auto">
          <a:xfrm flipH="1">
            <a:off x="5562600" y="5029200"/>
            <a:ext cx="0" cy="609600"/>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9" name="Line 53"/>
          <p:cNvSpPr>
            <a:spLocks noChangeShapeType="1"/>
          </p:cNvSpPr>
          <p:nvPr/>
        </p:nvSpPr>
        <p:spPr bwMode="auto">
          <a:xfrm flipH="1" flipV="1">
            <a:off x="5029200" y="4648200"/>
            <a:ext cx="533400" cy="228600"/>
          </a:xfrm>
          <a:prstGeom prst="line">
            <a:avLst/>
          </a:prstGeom>
          <a:noFill/>
          <a:ln w="12700">
            <a:solidFill>
              <a:srgbClr val="00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30" name="Line 54"/>
          <p:cNvSpPr>
            <a:spLocks noChangeShapeType="1"/>
          </p:cNvSpPr>
          <p:nvPr/>
        </p:nvSpPr>
        <p:spPr bwMode="auto">
          <a:xfrm flipH="1" flipV="1">
            <a:off x="5029200" y="5486400"/>
            <a:ext cx="533400" cy="533400"/>
          </a:xfrm>
          <a:prstGeom prst="line">
            <a:avLst/>
          </a:prstGeom>
          <a:noFill/>
          <a:ln w="12700">
            <a:solidFill>
              <a:srgbClr val="00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31" name="Text Box 55"/>
          <p:cNvSpPr txBox="1">
            <a:spLocks noChangeArrowheads="1"/>
          </p:cNvSpPr>
          <p:nvPr/>
        </p:nvSpPr>
        <p:spPr bwMode="auto">
          <a:xfrm>
            <a:off x="5638800" y="4984750"/>
            <a:ext cx="2590800" cy="6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Wingdings" panose="05000000000000000000" pitchFamily="2" charset="2"/>
              <a:buNone/>
            </a:pPr>
            <a:r>
              <a:rPr lang="en-US" altLang="en-US" sz="1300" i="1">
                <a:solidFill>
                  <a:srgbClr val="000099"/>
                </a:solidFill>
                <a:latin typeface="Arial" panose="020B0604020202020204" pitchFamily="34" charset="0"/>
              </a:rPr>
              <a:t>spawn cmd.exe</a:t>
            </a:r>
          </a:p>
          <a:p>
            <a:pPr eaLnBrk="0" hangingPunct="0">
              <a:buFont typeface="Wingdings" panose="05000000000000000000" pitchFamily="2" charset="2"/>
              <a:buNone/>
            </a:pPr>
            <a:r>
              <a:rPr lang="en-US" altLang="en-US" sz="1300" i="1">
                <a:solidFill>
                  <a:srgbClr val="000099"/>
                </a:solidFill>
                <a:latin typeface="Arial" panose="020B0604020202020204" pitchFamily="34" charset="0"/>
              </a:rPr>
              <a:t>redirect input/output</a:t>
            </a:r>
          </a:p>
          <a:p>
            <a:pPr eaLnBrk="0" hangingPunct="0">
              <a:buFont typeface="Wingdings" panose="05000000000000000000" pitchFamily="2" charset="2"/>
              <a:buNone/>
            </a:pPr>
            <a:r>
              <a:rPr lang="en-US" altLang="en-US" sz="1300" i="1">
                <a:solidFill>
                  <a:srgbClr val="000099"/>
                </a:solidFill>
                <a:latin typeface="Arial" panose="020B0604020202020204" pitchFamily="34" charset="0"/>
              </a:rPr>
              <a:t>support full-duplex mode</a:t>
            </a:r>
          </a:p>
        </p:txBody>
      </p:sp>
      <p:sp>
        <p:nvSpPr>
          <p:cNvPr id="75832" name="Line 56"/>
          <p:cNvSpPr>
            <a:spLocks noChangeShapeType="1"/>
          </p:cNvSpPr>
          <p:nvPr/>
        </p:nvSpPr>
        <p:spPr bwMode="auto">
          <a:xfrm flipH="1">
            <a:off x="5562600" y="5791200"/>
            <a:ext cx="0" cy="228600"/>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33" name="Text Box 57"/>
          <p:cNvSpPr txBox="1">
            <a:spLocks noChangeArrowheads="1"/>
          </p:cNvSpPr>
          <p:nvPr/>
        </p:nvSpPr>
        <p:spPr bwMode="auto">
          <a:xfrm>
            <a:off x="5638800" y="5770563"/>
            <a:ext cx="2590800"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Wingdings" panose="05000000000000000000" pitchFamily="2" charset="2"/>
              <a:buNone/>
            </a:pPr>
            <a:r>
              <a:rPr lang="en-US" altLang="en-US" sz="1300" i="1">
                <a:solidFill>
                  <a:srgbClr val="000099"/>
                </a:solidFill>
                <a:latin typeface="Arial" panose="020B0604020202020204" pitchFamily="34" charset="0"/>
              </a:rPr>
              <a:t>file download/upload</a:t>
            </a:r>
          </a:p>
        </p:txBody>
      </p:sp>
      <p:sp>
        <p:nvSpPr>
          <p:cNvPr id="75835" name="Line 59"/>
          <p:cNvSpPr>
            <a:spLocks noChangeShapeType="1"/>
          </p:cNvSpPr>
          <p:nvPr/>
        </p:nvSpPr>
        <p:spPr bwMode="auto">
          <a:xfrm flipH="1" flipV="1">
            <a:off x="5029200" y="5410200"/>
            <a:ext cx="533400" cy="228600"/>
          </a:xfrm>
          <a:prstGeom prst="line">
            <a:avLst/>
          </a:prstGeom>
          <a:noFill/>
          <a:ln w="12700">
            <a:solidFill>
              <a:srgbClr val="00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36" name="Rectangle 60"/>
          <p:cNvSpPr>
            <a:spLocks noChangeArrowheads="1"/>
          </p:cNvSpPr>
          <p:nvPr/>
        </p:nvSpPr>
        <p:spPr bwMode="auto">
          <a:xfrm>
            <a:off x="457200" y="5845175"/>
            <a:ext cx="46482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6238" indent="-376238">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sz="1600" b="0">
                <a:solidFill>
                  <a:srgbClr val="000000"/>
                </a:solidFill>
                <a:latin typeface="Arial" panose="020B0604020202020204" pitchFamily="34" charset="0"/>
              </a:rPr>
              <a:t>More details: Win32 assembly components, LSD</a:t>
            </a:r>
          </a:p>
          <a:p>
            <a:pPr>
              <a:spcBef>
                <a:spcPct val="20000"/>
              </a:spcBef>
              <a:buFont typeface="Wingdings" panose="05000000000000000000" pitchFamily="2" charset="2"/>
              <a:buNone/>
            </a:pPr>
            <a:r>
              <a:rPr lang="en-US" altLang="en-US" sz="1200" b="0">
                <a:solidFill>
                  <a:srgbClr val="000000"/>
                </a:solidFill>
                <a:latin typeface="Arial" panose="020B0604020202020204" pitchFamily="34" charset="0"/>
              </a:rPr>
              <a:t>http://www.lsd-pl.net/windows_components.html</a:t>
            </a:r>
          </a:p>
        </p:txBody>
      </p:sp>
      <p:sp>
        <p:nvSpPr>
          <p:cNvPr id="75837" name="Rectangle 61"/>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Executing user supplied code</a:t>
            </a:r>
          </a:p>
          <a:p>
            <a:pPr eaLnBrk="0" hangingPunct="0"/>
            <a:r>
              <a:rPr lang="en-US" altLang="en-US">
                <a:latin typeface="Arial" panose="020B0604020202020204" pitchFamily="34" charset="0"/>
              </a:rPr>
              <a:t>WINASM</a:t>
            </a:r>
          </a:p>
        </p:txBody>
      </p:sp>
      <p:sp>
        <p:nvSpPr>
          <p:cNvPr id="75838" name="Text Box 62"/>
          <p:cNvSpPr txBox="1">
            <a:spLocks noChangeArrowheads="1"/>
          </p:cNvSpPr>
          <p:nvPr/>
        </p:nvSpPr>
        <p:spPr bwMode="auto">
          <a:xfrm>
            <a:off x="5638800" y="4265613"/>
            <a:ext cx="2590800"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Wingdings" panose="05000000000000000000" pitchFamily="2" charset="2"/>
              <a:buNone/>
            </a:pPr>
            <a:r>
              <a:rPr lang="en-US" altLang="en-US" sz="1300" b="0">
                <a:solidFill>
                  <a:srgbClr val="000099"/>
                </a:solidFill>
                <a:latin typeface="Arial" panose="020B0604020202020204" pitchFamily="34" charset="0"/>
              </a:rPr>
              <a:t>create TCP socket</a:t>
            </a:r>
          </a:p>
          <a:p>
            <a:pPr eaLnBrk="0" hangingPunct="0">
              <a:buFont typeface="Wingdings" panose="05000000000000000000" pitchFamily="2" charset="2"/>
              <a:buNone/>
            </a:pPr>
            <a:r>
              <a:rPr lang="en-US" altLang="en-US" sz="1300" b="0">
                <a:solidFill>
                  <a:srgbClr val="000099"/>
                </a:solidFill>
                <a:latin typeface="Arial" panose="020B0604020202020204" pitchFamily="34" charset="0"/>
              </a:rPr>
              <a:t>accept connections</a:t>
            </a:r>
          </a:p>
          <a:p>
            <a:pPr eaLnBrk="0" hangingPunct="0">
              <a:buFont typeface="Wingdings" panose="05000000000000000000" pitchFamily="2" charset="2"/>
              <a:buNone/>
            </a:pPr>
            <a:r>
              <a:rPr lang="en-US" altLang="en-US" sz="1300" b="0">
                <a:solidFill>
                  <a:srgbClr val="000099"/>
                </a:solidFill>
                <a:latin typeface="Arial" panose="020B0604020202020204" pitchFamily="34" charset="0"/>
              </a:rPr>
              <a:t>receive and run </a:t>
            </a:r>
            <a:r>
              <a:rPr lang="en-US" altLang="en-US" sz="1300">
                <a:solidFill>
                  <a:srgbClr val="000099"/>
                </a:solidFill>
                <a:latin typeface="Arial" panose="020B0604020202020204" pitchFamily="34" charset="0"/>
              </a:rPr>
              <a:t>plugins</a:t>
            </a:r>
          </a:p>
        </p:txBody>
      </p:sp>
      <p:sp>
        <p:nvSpPr>
          <p:cNvPr id="75839" name="AutoShape 63"/>
          <p:cNvSpPr>
            <a:spLocks noChangeArrowheads="1"/>
          </p:cNvSpPr>
          <p:nvPr/>
        </p:nvSpPr>
        <p:spPr bwMode="auto">
          <a:xfrm>
            <a:off x="8229600" y="5226050"/>
            <a:ext cx="457200" cy="427038"/>
          </a:xfrm>
          <a:prstGeom prst="can">
            <a:avLst>
              <a:gd name="adj" fmla="val 25000"/>
            </a:avLst>
          </a:prstGeom>
          <a:solidFill>
            <a:srgbClr val="DDDDDD">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4" name="AutoShape 48"/>
          <p:cNvSpPr>
            <a:spLocks noChangeArrowheads="1"/>
          </p:cNvSpPr>
          <p:nvPr/>
        </p:nvSpPr>
        <p:spPr bwMode="auto">
          <a:xfrm>
            <a:off x="8382000" y="5408613"/>
            <a:ext cx="457200" cy="427037"/>
          </a:xfrm>
          <a:prstGeom prst="can">
            <a:avLst>
              <a:gd name="adj" fmla="val 25000"/>
            </a:avLst>
          </a:prstGeom>
          <a:solidFill>
            <a:srgbClr val="DDDDDD">
              <a:alpha val="50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40" name="Text Box 64"/>
          <p:cNvSpPr txBox="1">
            <a:spLocks noChangeArrowheads="1"/>
          </p:cNvSpPr>
          <p:nvPr/>
        </p:nvSpPr>
        <p:spPr bwMode="auto">
          <a:xfrm>
            <a:off x="8001000" y="4910138"/>
            <a:ext cx="990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latin typeface="Arial" panose="020B0604020202020204" pitchFamily="34" charset="0"/>
              </a:rPr>
              <a:t>console</a:t>
            </a:r>
            <a:endParaRPr lang="pl-PL" altLang="en-US" sz="1200" b="0">
              <a:latin typeface="Arial" panose="020B0604020202020204" pitchFamily="34" charset="0"/>
            </a:endParaRPr>
          </a:p>
        </p:txBody>
      </p:sp>
      <p:sp>
        <p:nvSpPr>
          <p:cNvPr id="75841" name="Text Box 65"/>
          <p:cNvSpPr txBox="1">
            <a:spLocks noChangeArrowheads="1"/>
          </p:cNvSpPr>
          <p:nvPr/>
        </p:nvSpPr>
        <p:spPr bwMode="auto">
          <a:xfrm>
            <a:off x="304800" y="43434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i="1">
                <a:solidFill>
                  <a:srgbClr val="000099"/>
                </a:solidFill>
                <a:latin typeface="Arial" panose="020B0604020202020204" pitchFamily="34" charset="0"/>
              </a:rPr>
              <a:t>asmcode control connection</a:t>
            </a:r>
            <a:endParaRPr lang="pl-PL" altLang="en-US" sz="1200" b="0" i="1">
              <a:solidFill>
                <a:srgbClr val="000099"/>
              </a:solidFill>
              <a:latin typeface="Arial" panose="020B0604020202020204" pitchFamily="34" charset="0"/>
            </a:endParaRPr>
          </a:p>
        </p:txBody>
      </p:sp>
      <p:sp>
        <p:nvSpPr>
          <p:cNvPr id="75785" name="Text Box 9"/>
          <p:cNvSpPr txBox="1">
            <a:spLocks noChangeArrowheads="1"/>
          </p:cNvSpPr>
          <p:nvPr/>
        </p:nvSpPr>
        <p:spPr bwMode="auto">
          <a:xfrm>
            <a:off x="4191000" y="2266950"/>
            <a:ext cx="11430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300">
                <a:solidFill>
                  <a:srgbClr val="3333CC"/>
                </a:solidFill>
                <a:latin typeface="Arial" panose="020B0604020202020204" pitchFamily="34" charset="0"/>
              </a:rPr>
              <a:t>asmcode</a:t>
            </a:r>
            <a:endParaRPr lang="pl-PL" altLang="en-US" sz="1300">
              <a:solidFill>
                <a:srgbClr val="3333CC"/>
              </a:solidFill>
              <a:latin typeface="Arial" panose="020B0604020202020204" pitchFamily="34" charset="0"/>
            </a:endParaRPr>
          </a:p>
        </p:txBody>
      </p:sp>
      <p:sp>
        <p:nvSpPr>
          <p:cNvPr id="75843" name="Text Box 67"/>
          <p:cNvSpPr txBox="1">
            <a:spLocks noChangeArrowheads="1"/>
          </p:cNvSpPr>
          <p:nvPr/>
        </p:nvSpPr>
        <p:spPr bwMode="auto">
          <a:xfrm>
            <a:off x="4191000" y="4267200"/>
            <a:ext cx="9906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300">
                <a:solidFill>
                  <a:srgbClr val="3333CC"/>
                </a:solidFill>
                <a:latin typeface="Arial" panose="020B0604020202020204" pitchFamily="34" charset="0"/>
              </a:rPr>
              <a:t>asmcode</a:t>
            </a:r>
            <a:endParaRPr lang="pl-PL" altLang="en-US" sz="1300">
              <a:solidFill>
                <a:srgbClr val="3333CC"/>
              </a:solidFill>
              <a:latin typeface="Arial" panose="020B0604020202020204" pitchFamily="34" charset="0"/>
            </a:endParaRPr>
          </a:p>
        </p:txBody>
      </p:sp>
      <p:sp>
        <p:nvSpPr>
          <p:cNvPr id="75788" name="Line 12"/>
          <p:cNvSpPr>
            <a:spLocks noChangeShapeType="1"/>
          </p:cNvSpPr>
          <p:nvPr/>
        </p:nvSpPr>
        <p:spPr bwMode="auto">
          <a:xfrm flipH="1">
            <a:off x="4953000" y="2286000"/>
            <a:ext cx="609600" cy="685800"/>
          </a:xfrm>
          <a:prstGeom prst="line">
            <a:avLst/>
          </a:prstGeom>
          <a:noFill/>
          <a:ln w="12700">
            <a:solidFill>
              <a:srgbClr val="00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9" name="Line 13"/>
          <p:cNvSpPr>
            <a:spLocks noChangeShapeType="1"/>
          </p:cNvSpPr>
          <p:nvPr/>
        </p:nvSpPr>
        <p:spPr bwMode="auto">
          <a:xfrm flipH="1" flipV="1">
            <a:off x="4953000" y="3200400"/>
            <a:ext cx="609600" cy="685800"/>
          </a:xfrm>
          <a:prstGeom prst="line">
            <a:avLst/>
          </a:prstGeom>
          <a:noFill/>
          <a:ln w="12700">
            <a:solidFill>
              <a:srgbClr val="00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10" name="Line 34"/>
          <p:cNvSpPr>
            <a:spLocks noChangeShapeType="1"/>
          </p:cNvSpPr>
          <p:nvPr/>
        </p:nvSpPr>
        <p:spPr bwMode="auto">
          <a:xfrm flipH="1" flipV="1">
            <a:off x="4953000" y="3048000"/>
            <a:ext cx="609600" cy="381000"/>
          </a:xfrm>
          <a:prstGeom prst="line">
            <a:avLst/>
          </a:prstGeom>
          <a:noFill/>
          <a:ln w="12700">
            <a:solidFill>
              <a:srgbClr val="00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498475" y="1927225"/>
            <a:ext cx="742632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8138">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
            </a:pPr>
            <a:r>
              <a:rPr lang="en-US" altLang="en-US" sz="2000" b="0">
                <a:solidFill>
                  <a:schemeClr val="tx2"/>
                </a:solidFill>
                <a:latin typeface="Arial" panose="020B0604020202020204" pitchFamily="34" charset="0"/>
              </a:rPr>
              <a:t>svchost process is very critical for Windows operating system and cannot be terminated or stopped, as it might easily lead to the system malfunction and unavoidable reboot</a:t>
            </a:r>
          </a:p>
          <a:p>
            <a:pPr>
              <a:spcBef>
                <a:spcPct val="20000"/>
              </a:spcBef>
              <a:buFont typeface="Wingdings" panose="05000000000000000000" pitchFamily="2" charset="2"/>
              <a:buChar char="§"/>
            </a:pPr>
            <a:r>
              <a:rPr lang="en-US" altLang="en-US" sz="2000" b="0">
                <a:solidFill>
                  <a:schemeClr val="tx2"/>
                </a:solidFill>
                <a:latin typeface="Arial" panose="020B0604020202020204" pitchFamily="34" charset="0"/>
              </a:rPr>
              <a:t>Structure Exception Handling mechanism may be used to restore stable state of svchost process after stack overflow attack</a:t>
            </a:r>
          </a:p>
          <a:p>
            <a:pPr>
              <a:spcBef>
                <a:spcPct val="20000"/>
              </a:spcBef>
              <a:buFont typeface="Wingdings" panose="05000000000000000000" pitchFamily="2" charset="2"/>
              <a:buChar char="§"/>
            </a:pPr>
            <a:r>
              <a:rPr lang="en-US" altLang="en-US" sz="2000" b="0">
                <a:solidFill>
                  <a:schemeClr val="tx2"/>
                </a:solidFill>
                <a:latin typeface="Arial" panose="020B0604020202020204" pitchFamily="34" charset="0"/>
              </a:rPr>
              <a:t>In order to </a:t>
            </a:r>
            <a:r>
              <a:rPr lang="pl-PL" altLang="en-US" sz="2000" b="0">
                <a:solidFill>
                  <a:schemeClr val="tx2"/>
                </a:solidFill>
                <a:latin typeface="Arial" panose="020B0604020202020204" pitchFamily="34" charset="0"/>
              </a:rPr>
              <a:t>do</a:t>
            </a:r>
            <a:r>
              <a:rPr lang="en-US" altLang="en-US" sz="2000" b="0">
                <a:solidFill>
                  <a:schemeClr val="tx2"/>
                </a:solidFill>
                <a:latin typeface="Arial" panose="020B0604020202020204" pitchFamily="34" charset="0"/>
              </a:rPr>
              <a:t> it, a special instruction sequence is executed to generate an divide by zero exception </a:t>
            </a:r>
          </a:p>
          <a:p>
            <a:pPr>
              <a:spcBef>
                <a:spcPct val="20000"/>
              </a:spcBef>
              <a:buFont typeface="Wingdings" panose="05000000000000000000" pitchFamily="2" charset="2"/>
              <a:buChar char="§"/>
            </a:pPr>
            <a:r>
              <a:rPr lang="en-US" altLang="en-US" sz="2000" b="0">
                <a:solidFill>
                  <a:schemeClr val="tx2"/>
                </a:solidFill>
                <a:latin typeface="Arial" panose="020B0604020202020204" pitchFamily="34" charset="0"/>
              </a:rPr>
              <a:t>Exception is caught by the operating system and gets handled by the exception frame common for every function executed remotely through RPC engine</a:t>
            </a:r>
          </a:p>
          <a:p>
            <a:pPr>
              <a:spcBef>
                <a:spcPct val="20000"/>
              </a:spcBef>
              <a:buFont typeface="Wingdings" panose="05000000000000000000" pitchFamily="2" charset="2"/>
              <a:buChar char="§"/>
            </a:pPr>
            <a:r>
              <a:rPr lang="en-US" altLang="en-US" sz="2000" b="0">
                <a:solidFill>
                  <a:schemeClr val="tx2"/>
                </a:solidFill>
                <a:latin typeface="Arial" panose="020B0604020202020204" pitchFamily="34" charset="0"/>
              </a:rPr>
              <a:t>Handler performs stack unwind operation, restores registers’ contents and resumes process execution</a:t>
            </a:r>
          </a:p>
        </p:txBody>
      </p:sp>
      <p:sp>
        <p:nvSpPr>
          <p:cNvPr id="134147" name="Rectangle 3"/>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Avoiding process crash</a:t>
            </a:r>
          </a:p>
          <a:p>
            <a:pPr eaLnBrk="0" hangingPunct="0"/>
            <a:r>
              <a:rPr lang="en-US" altLang="en-US">
                <a:latin typeface="Arial" panose="020B0604020202020204" pitchFamily="34" charset="0"/>
              </a:rPr>
              <a:t>Roll back on SEH</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Avoiding process crash</a:t>
            </a:r>
          </a:p>
          <a:p>
            <a:pPr eaLnBrk="0" hangingPunct="0"/>
            <a:r>
              <a:rPr lang="en-US" altLang="en-US">
                <a:latin typeface="Arial" panose="020B0604020202020204" pitchFamily="34" charset="0"/>
              </a:rPr>
              <a:t>OTHER METHODS</a:t>
            </a:r>
          </a:p>
        </p:txBody>
      </p:sp>
      <p:sp>
        <p:nvSpPr>
          <p:cNvPr id="33795" name="Rectangle 3"/>
          <p:cNvSpPr>
            <a:spLocks noChangeArrowheads="1"/>
          </p:cNvSpPr>
          <p:nvPr/>
        </p:nvSpPr>
        <p:spPr bwMode="auto">
          <a:xfrm>
            <a:off x="498475" y="1905000"/>
            <a:ext cx="7578725" cy="364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8138">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
            </a:pPr>
            <a:r>
              <a:rPr lang="en-US" altLang="en-US" sz="2200" b="0">
                <a:solidFill>
                  <a:schemeClr val="tx2"/>
                </a:solidFill>
                <a:latin typeface="Arial" panose="020B0604020202020204" pitchFamily="34" charset="0"/>
              </a:rPr>
              <a:t>An alternative way to stabilize svchost process after an attack is to use ExitThread() function</a:t>
            </a:r>
          </a:p>
          <a:p>
            <a:pPr>
              <a:spcBef>
                <a:spcPct val="20000"/>
              </a:spcBef>
              <a:buFont typeface="Wingdings" panose="05000000000000000000" pitchFamily="2" charset="2"/>
              <a:buChar char="§"/>
            </a:pPr>
            <a:r>
              <a:rPr lang="en-US" altLang="en-US" sz="2200" b="0">
                <a:solidFill>
                  <a:schemeClr val="tx2"/>
                </a:solidFill>
                <a:latin typeface="Arial" panose="020B0604020202020204" pitchFamily="34" charset="0"/>
              </a:rPr>
              <a:t>By using call to this function, a process crash can be avoided because the thread that has corrupted stack in result of buffer overflow is terminated</a:t>
            </a:r>
          </a:p>
          <a:p>
            <a:pPr>
              <a:spcBef>
                <a:spcPct val="20000"/>
              </a:spcBef>
              <a:buFont typeface="Wingdings" panose="05000000000000000000" pitchFamily="2" charset="2"/>
              <a:buChar char="§"/>
            </a:pPr>
            <a:r>
              <a:rPr lang="en-US" altLang="en-US" sz="2200" b="0">
                <a:solidFill>
                  <a:schemeClr val="tx2"/>
                </a:solidFill>
                <a:latin typeface="Arial" panose="020B0604020202020204" pitchFamily="34" charset="0"/>
              </a:rPr>
              <a:t>Using this method, an attack on the same process may be performed multiple times, as NDR engine creates new thread for the purpose of new RPC requests</a:t>
            </a:r>
          </a:p>
          <a:p>
            <a:pPr>
              <a:spcBef>
                <a:spcPct val="20000"/>
              </a:spcBef>
              <a:buFont typeface="Wingdings" panose="05000000000000000000" pitchFamily="2" charset="2"/>
              <a:buChar char="§"/>
            </a:pPr>
            <a:r>
              <a:rPr lang="en-US" altLang="en-US" sz="2200" b="0">
                <a:solidFill>
                  <a:schemeClr val="tx2"/>
                </a:solidFill>
                <a:latin typeface="Arial" panose="020B0604020202020204" pitchFamily="34" charset="0"/>
              </a:rPr>
              <a:t>This approach slightly changes the behavior of svchost process however it does not corrupt its operating</a:t>
            </a:r>
            <a:endParaRPr lang="en-US" altLang="en-US" sz="2200" b="0">
              <a:solidFill>
                <a:srgbClr val="000000"/>
              </a:solidFill>
              <a:latin typeface="Arial" panose="020B0604020202020204" pitchFamily="34" charset="0"/>
            </a:endParaRPr>
          </a:p>
        </p:txBody>
      </p:sp>
      <p:sp>
        <p:nvSpPr>
          <p:cNvPr id="33802" name="Rectangle 10"/>
          <p:cNvSpPr>
            <a:spLocks noChangeArrowheads="1"/>
          </p:cNvSpPr>
          <p:nvPr/>
        </p:nvSpPr>
        <p:spPr bwMode="auto">
          <a:xfrm>
            <a:off x="457200" y="5845175"/>
            <a:ext cx="8188325"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6238" indent="-376238">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sz="1600" b="0">
                <a:solidFill>
                  <a:srgbClr val="000000"/>
                </a:solidFill>
                <a:latin typeface="Arial" panose="020B0604020202020204" pitchFamily="34" charset="0"/>
              </a:rPr>
              <a:t>Reference: dcom proof of concept code, .:[oc192.us]:. Security </a:t>
            </a:r>
          </a:p>
          <a:p>
            <a:pPr>
              <a:spcBef>
                <a:spcPct val="20000"/>
              </a:spcBef>
              <a:buFont typeface="Wingdings" panose="05000000000000000000" pitchFamily="2" charset="2"/>
              <a:buNone/>
            </a:pPr>
            <a:r>
              <a:rPr lang="en-US" altLang="en-US" sz="1200" b="0">
                <a:solidFill>
                  <a:srgbClr val="000000"/>
                </a:solidFill>
                <a:latin typeface="Arial" panose="020B0604020202020204" pitchFamily="34" charset="0"/>
              </a:rPr>
              <a:t>http://packetstormsecurity.nl/0308-exploits/oc192-dcom.c</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425450" y="579438"/>
            <a:ext cx="74231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Bypassing Windows 2003 stack bo detection</a:t>
            </a:r>
          </a:p>
          <a:p>
            <a:pPr eaLnBrk="0" hangingPunct="0"/>
            <a:r>
              <a:rPr lang="en-US" altLang="en-US">
                <a:latin typeface="Arial" panose="020B0604020202020204" pitchFamily="34" charset="0"/>
              </a:rPr>
              <a:t>The idea of Visual</a:t>
            </a:r>
            <a:r>
              <a:rPr lang="pl-PL" altLang="en-US">
                <a:latin typeface="Arial" panose="020B0604020202020204" pitchFamily="34" charset="0"/>
              </a:rPr>
              <a:t> </a:t>
            </a:r>
            <a:r>
              <a:rPr lang="en-US" altLang="en-US">
                <a:latin typeface="Arial" panose="020B0604020202020204" pitchFamily="34" charset="0"/>
              </a:rPr>
              <a:t>C /GS switch</a:t>
            </a:r>
          </a:p>
        </p:txBody>
      </p:sp>
      <p:sp>
        <p:nvSpPr>
          <p:cNvPr id="34819" name="Rectangle 3"/>
          <p:cNvSpPr>
            <a:spLocks noChangeArrowheads="1"/>
          </p:cNvSpPr>
          <p:nvPr/>
        </p:nvSpPr>
        <p:spPr bwMode="auto">
          <a:xfrm>
            <a:off x="457200" y="5845175"/>
            <a:ext cx="8188325"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6238" indent="-376238">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sz="1600" b="0">
                <a:solidFill>
                  <a:srgbClr val="000000"/>
                </a:solidFill>
                <a:latin typeface="Arial" panose="020B0604020202020204" pitchFamily="34" charset="0"/>
              </a:rPr>
              <a:t>Reference: Compiler Security Checks In Depth, B. Bray (MSFT)</a:t>
            </a:r>
          </a:p>
          <a:p>
            <a:pPr>
              <a:spcBef>
                <a:spcPct val="20000"/>
              </a:spcBef>
              <a:buFont typeface="Wingdings" panose="05000000000000000000" pitchFamily="2" charset="2"/>
              <a:buNone/>
            </a:pPr>
            <a:r>
              <a:rPr lang="en-US" altLang="en-US" sz="1200" b="0">
                <a:solidFill>
                  <a:srgbClr val="000000"/>
                </a:solidFill>
                <a:latin typeface="Arial" panose="020B0604020202020204" pitchFamily="34" charset="0"/>
              </a:rPr>
              <a:t>http://www.codeproject.com/tips/seccheck.asp</a:t>
            </a:r>
          </a:p>
        </p:txBody>
      </p:sp>
      <p:sp>
        <p:nvSpPr>
          <p:cNvPr id="34820" name="Rectangle 4"/>
          <p:cNvSpPr>
            <a:spLocks noChangeArrowheads="1"/>
          </p:cNvSpPr>
          <p:nvPr/>
        </p:nvSpPr>
        <p:spPr bwMode="auto">
          <a:xfrm>
            <a:off x="3962400" y="2043113"/>
            <a:ext cx="48768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200" b="0">
                <a:latin typeface="Courier New" panose="02070309020205020404" pitchFamily="49" charset="0"/>
              </a:rPr>
              <a:t>push  ebp</a:t>
            </a:r>
          </a:p>
          <a:p>
            <a:pPr eaLnBrk="0" hangingPunct="0"/>
            <a:r>
              <a:rPr lang="en-US" altLang="en-US" sz="1200" b="0">
                <a:latin typeface="Courier New" panose="02070309020205020404" pitchFamily="49" charset="0"/>
              </a:rPr>
              <a:t>mov   ebp,esp</a:t>
            </a:r>
          </a:p>
          <a:p>
            <a:pPr eaLnBrk="0" hangingPunct="0"/>
            <a:r>
              <a:rPr lang="en-US" altLang="en-US" sz="1200" b="0">
                <a:solidFill>
                  <a:srgbClr val="000099"/>
                </a:solidFill>
                <a:latin typeface="Courier New" panose="02070309020205020404" pitchFamily="49" charset="0"/>
              </a:rPr>
              <a:t>sub   esp,28h</a:t>
            </a:r>
          </a:p>
          <a:p>
            <a:pPr eaLnBrk="0" hangingPunct="0"/>
            <a:r>
              <a:rPr lang="en-US" altLang="en-US" sz="1200" b="0">
                <a:solidFill>
                  <a:srgbClr val="000099"/>
                </a:solidFill>
                <a:latin typeface="Courier New" panose="02070309020205020404" pitchFamily="49" charset="0"/>
              </a:rPr>
              <a:t>mov   eax,[</a:t>
            </a:r>
            <a:r>
              <a:rPr lang="en-US" altLang="en-US" sz="1200" i="1">
                <a:solidFill>
                  <a:srgbClr val="000099"/>
                </a:solidFill>
                <a:latin typeface="Courier New" panose="02070309020205020404" pitchFamily="49" charset="0"/>
              </a:rPr>
              <a:t>__security_cookie</a:t>
            </a:r>
            <a:r>
              <a:rPr lang="en-US" altLang="en-US" sz="1200" b="0">
                <a:solidFill>
                  <a:srgbClr val="000099"/>
                </a:solidFill>
                <a:latin typeface="Courier New" panose="02070309020205020404" pitchFamily="49" charset="0"/>
              </a:rPr>
              <a:t>]</a:t>
            </a:r>
          </a:p>
          <a:p>
            <a:pPr eaLnBrk="0" hangingPunct="0"/>
            <a:r>
              <a:rPr lang="en-US" altLang="en-US" sz="1200" b="0">
                <a:solidFill>
                  <a:srgbClr val="000099"/>
                </a:solidFill>
                <a:latin typeface="Courier New" panose="02070309020205020404" pitchFamily="49" charset="0"/>
              </a:rPr>
              <a:t>mov   [ebp+0ch],eax</a:t>
            </a:r>
          </a:p>
        </p:txBody>
      </p:sp>
      <p:sp>
        <p:nvSpPr>
          <p:cNvPr id="34821" name="Rectangle 5"/>
          <p:cNvSpPr>
            <a:spLocks noChangeArrowheads="1"/>
          </p:cNvSpPr>
          <p:nvPr/>
        </p:nvSpPr>
        <p:spPr bwMode="auto">
          <a:xfrm>
            <a:off x="533400" y="2057400"/>
            <a:ext cx="1371600" cy="2590800"/>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Text Box 6"/>
          <p:cNvSpPr txBox="1">
            <a:spLocks noChangeArrowheads="1"/>
          </p:cNvSpPr>
          <p:nvPr/>
        </p:nvSpPr>
        <p:spPr bwMode="auto">
          <a:xfrm>
            <a:off x="457200" y="1752600"/>
            <a:ext cx="636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Arial" panose="020B0604020202020204" pitchFamily="34" charset="0"/>
              </a:rPr>
              <a:t>stack</a:t>
            </a:r>
            <a:endParaRPr lang="pl-PL" altLang="en-US" sz="1400">
              <a:latin typeface="Arial" panose="020B0604020202020204" pitchFamily="34" charset="0"/>
            </a:endParaRPr>
          </a:p>
        </p:txBody>
      </p:sp>
      <p:sp>
        <p:nvSpPr>
          <p:cNvPr id="34823" name="Text Box 7"/>
          <p:cNvSpPr txBox="1">
            <a:spLocks noChangeArrowheads="1"/>
          </p:cNvSpPr>
          <p:nvPr/>
        </p:nvSpPr>
        <p:spPr bwMode="auto">
          <a:xfrm>
            <a:off x="533400" y="2514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local </a:t>
            </a:r>
            <a:r>
              <a:rPr lang="en-US" altLang="en-US" sz="1400">
                <a:latin typeface="Arial" panose="020B0604020202020204" pitchFamily="34" charset="0"/>
              </a:rPr>
              <a:t>buf</a:t>
            </a:r>
            <a:endParaRPr lang="pl-PL" altLang="en-US" sz="1400">
              <a:latin typeface="Arial" panose="020B0604020202020204" pitchFamily="34" charset="0"/>
            </a:endParaRPr>
          </a:p>
        </p:txBody>
      </p:sp>
      <p:sp>
        <p:nvSpPr>
          <p:cNvPr id="34824" name="Line 8"/>
          <p:cNvSpPr>
            <a:spLocks noChangeShapeType="1"/>
          </p:cNvSpPr>
          <p:nvPr/>
        </p:nvSpPr>
        <p:spPr bwMode="auto">
          <a:xfrm flipV="1">
            <a:off x="2286000" y="2514600"/>
            <a:ext cx="0" cy="990600"/>
          </a:xfrm>
          <a:prstGeom prst="line">
            <a:avLst/>
          </a:prstGeom>
          <a:noFill/>
          <a:ln w="254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Rectangle 10"/>
          <p:cNvSpPr>
            <a:spLocks noChangeArrowheads="1"/>
          </p:cNvSpPr>
          <p:nvPr/>
        </p:nvSpPr>
        <p:spPr bwMode="auto">
          <a:xfrm>
            <a:off x="533400" y="3533775"/>
            <a:ext cx="1371600" cy="228600"/>
          </a:xfrm>
          <a:prstGeom prst="rect">
            <a:avLst/>
          </a:prstGeom>
          <a:solidFill>
            <a:srgbClr val="B2B2B2"/>
          </a:solidFill>
          <a:ln>
            <a:noFill/>
          </a:ln>
          <a:effectLst/>
          <a:extLst>
            <a:ext uri="{91240B29-F687-4F45-9708-019B960494DF}">
              <a14:hiddenLine xmlns:a14="http://schemas.microsoft.com/office/drawing/2010/main" w="127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7" name="Text Box 11"/>
          <p:cNvSpPr txBox="1">
            <a:spLocks noChangeArrowheads="1"/>
          </p:cNvSpPr>
          <p:nvPr/>
        </p:nvSpPr>
        <p:spPr bwMode="auto">
          <a:xfrm>
            <a:off x="511175" y="349408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saved </a:t>
            </a:r>
            <a:r>
              <a:rPr lang="en-US" altLang="en-US" sz="1400">
                <a:latin typeface="Arial" panose="020B0604020202020204" pitchFamily="34" charset="0"/>
              </a:rPr>
              <a:t>EBP</a:t>
            </a:r>
            <a:endParaRPr lang="pl-PL" altLang="en-US" sz="1400">
              <a:latin typeface="Arial" panose="020B0604020202020204" pitchFamily="34" charset="0"/>
            </a:endParaRPr>
          </a:p>
        </p:txBody>
      </p:sp>
      <p:sp>
        <p:nvSpPr>
          <p:cNvPr id="34828" name="Rectangle 12"/>
          <p:cNvSpPr>
            <a:spLocks noChangeArrowheads="1"/>
          </p:cNvSpPr>
          <p:nvPr/>
        </p:nvSpPr>
        <p:spPr bwMode="auto">
          <a:xfrm>
            <a:off x="533400" y="4219575"/>
            <a:ext cx="1371600" cy="228600"/>
          </a:xfrm>
          <a:prstGeom prst="rect">
            <a:avLst/>
          </a:prstGeom>
          <a:solidFill>
            <a:srgbClr val="DDDDDD">
              <a:alpha val="50000"/>
            </a:srgbClr>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9" name="Text Box 13"/>
          <p:cNvSpPr txBox="1">
            <a:spLocks noChangeArrowheads="1"/>
          </p:cNvSpPr>
          <p:nvPr/>
        </p:nvSpPr>
        <p:spPr bwMode="auto">
          <a:xfrm>
            <a:off x="511175" y="4191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arg 1: </a:t>
            </a:r>
            <a:r>
              <a:rPr lang="en-US" altLang="en-US" sz="1400">
                <a:latin typeface="Arial" panose="020B0604020202020204" pitchFamily="34" charset="0"/>
              </a:rPr>
              <a:t>path</a:t>
            </a:r>
            <a:endParaRPr lang="pl-PL" altLang="en-US" sz="1400">
              <a:latin typeface="Arial" panose="020B0604020202020204" pitchFamily="34" charset="0"/>
            </a:endParaRPr>
          </a:p>
        </p:txBody>
      </p:sp>
      <p:sp>
        <p:nvSpPr>
          <p:cNvPr id="34830" name="Rectangle 14"/>
          <p:cNvSpPr>
            <a:spLocks noChangeArrowheads="1"/>
          </p:cNvSpPr>
          <p:nvPr/>
        </p:nvSpPr>
        <p:spPr bwMode="auto">
          <a:xfrm>
            <a:off x="533400" y="3990975"/>
            <a:ext cx="1371600" cy="228600"/>
          </a:xfrm>
          <a:prstGeom prst="rect">
            <a:avLst/>
          </a:prstGeom>
          <a:solidFill>
            <a:srgbClr val="DDDDDD">
              <a:alpha val="50000"/>
            </a:srgbClr>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1" name="Text Box 15"/>
          <p:cNvSpPr txBox="1">
            <a:spLocks noChangeArrowheads="1"/>
          </p:cNvSpPr>
          <p:nvPr/>
        </p:nvSpPr>
        <p:spPr bwMode="auto">
          <a:xfrm>
            <a:off x="511175" y="397192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arg 2: </a:t>
            </a:r>
            <a:r>
              <a:rPr lang="en-US" altLang="en-US" sz="1400">
                <a:latin typeface="Arial" panose="020B0604020202020204" pitchFamily="34" charset="0"/>
              </a:rPr>
              <a:t>res</a:t>
            </a:r>
            <a:endParaRPr lang="pl-PL" altLang="en-US" sz="1400">
              <a:latin typeface="Arial" panose="020B0604020202020204" pitchFamily="34" charset="0"/>
            </a:endParaRPr>
          </a:p>
        </p:txBody>
      </p:sp>
      <p:sp>
        <p:nvSpPr>
          <p:cNvPr id="34832" name="Line 16"/>
          <p:cNvSpPr>
            <a:spLocks noChangeShapeType="1"/>
          </p:cNvSpPr>
          <p:nvPr/>
        </p:nvSpPr>
        <p:spPr bwMode="auto">
          <a:xfrm flipV="1">
            <a:off x="1981200" y="2514600"/>
            <a:ext cx="3048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3" name="Line 17"/>
          <p:cNvSpPr>
            <a:spLocks noChangeShapeType="1"/>
          </p:cNvSpPr>
          <p:nvPr/>
        </p:nvSpPr>
        <p:spPr bwMode="auto">
          <a:xfrm flipV="1">
            <a:off x="1981200" y="3505200"/>
            <a:ext cx="3048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4" name="Line 18"/>
          <p:cNvSpPr>
            <a:spLocks noChangeShapeType="1"/>
          </p:cNvSpPr>
          <p:nvPr/>
        </p:nvSpPr>
        <p:spPr bwMode="auto">
          <a:xfrm flipV="1">
            <a:off x="2286000" y="3733800"/>
            <a:ext cx="0" cy="762000"/>
          </a:xfrm>
          <a:prstGeom prst="line">
            <a:avLst/>
          </a:prstGeom>
          <a:noFill/>
          <a:ln w="254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5" name="Line 19"/>
          <p:cNvSpPr>
            <a:spLocks noChangeShapeType="1"/>
          </p:cNvSpPr>
          <p:nvPr/>
        </p:nvSpPr>
        <p:spPr bwMode="auto">
          <a:xfrm flipV="1">
            <a:off x="1981200" y="3733800"/>
            <a:ext cx="3048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7" name="Line 21"/>
          <p:cNvSpPr>
            <a:spLocks noChangeShapeType="1"/>
          </p:cNvSpPr>
          <p:nvPr/>
        </p:nvSpPr>
        <p:spPr bwMode="auto">
          <a:xfrm flipH="1" flipV="1">
            <a:off x="533400" y="25146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8" name="Line 22"/>
          <p:cNvSpPr>
            <a:spLocks noChangeShapeType="1"/>
          </p:cNvSpPr>
          <p:nvPr/>
        </p:nvSpPr>
        <p:spPr bwMode="auto">
          <a:xfrm flipH="1" flipV="1">
            <a:off x="533400" y="32004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9" name="Line 23"/>
          <p:cNvSpPr>
            <a:spLocks noChangeShapeType="1"/>
          </p:cNvSpPr>
          <p:nvPr/>
        </p:nvSpPr>
        <p:spPr bwMode="auto">
          <a:xfrm flipH="1" flipV="1">
            <a:off x="533400" y="3533775"/>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0" name="Rectangle 24"/>
          <p:cNvSpPr>
            <a:spLocks noChangeArrowheads="1"/>
          </p:cNvSpPr>
          <p:nvPr/>
        </p:nvSpPr>
        <p:spPr bwMode="auto">
          <a:xfrm>
            <a:off x="533400" y="3762375"/>
            <a:ext cx="1371600" cy="228600"/>
          </a:xfrm>
          <a:prstGeom prst="rect">
            <a:avLst/>
          </a:prstGeom>
          <a:solidFill>
            <a:srgbClr val="B2B2B2"/>
          </a:solidFill>
          <a:ln>
            <a:noFill/>
          </a:ln>
          <a:effectLst/>
          <a:extLst>
            <a:ext uri="{91240B29-F687-4F45-9708-019B960494DF}">
              <a14:hiddenLine xmlns:a14="http://schemas.microsoft.com/office/drawing/2010/main" w="127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1" name="Text Box 25"/>
          <p:cNvSpPr txBox="1">
            <a:spLocks noChangeArrowheads="1"/>
          </p:cNvSpPr>
          <p:nvPr/>
        </p:nvSpPr>
        <p:spPr bwMode="auto">
          <a:xfrm>
            <a:off x="511175" y="374332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saved </a:t>
            </a:r>
            <a:r>
              <a:rPr lang="en-US" altLang="en-US" sz="1400">
                <a:latin typeface="Arial" panose="020B0604020202020204" pitchFamily="34" charset="0"/>
              </a:rPr>
              <a:t>EIP</a:t>
            </a:r>
            <a:endParaRPr lang="pl-PL" altLang="en-US" sz="1400">
              <a:latin typeface="Arial" panose="020B0604020202020204" pitchFamily="34" charset="0"/>
            </a:endParaRPr>
          </a:p>
        </p:txBody>
      </p:sp>
      <p:sp>
        <p:nvSpPr>
          <p:cNvPr id="34842" name="Line 26"/>
          <p:cNvSpPr>
            <a:spLocks noChangeShapeType="1"/>
          </p:cNvSpPr>
          <p:nvPr/>
        </p:nvSpPr>
        <p:spPr bwMode="auto">
          <a:xfrm flipH="1" flipV="1">
            <a:off x="533400" y="3990975"/>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3" name="Line 27"/>
          <p:cNvSpPr>
            <a:spLocks noChangeShapeType="1"/>
          </p:cNvSpPr>
          <p:nvPr/>
        </p:nvSpPr>
        <p:spPr bwMode="auto">
          <a:xfrm flipH="1" flipV="1">
            <a:off x="533400" y="3762375"/>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1" name="Line 35"/>
          <p:cNvSpPr>
            <a:spLocks noChangeShapeType="1"/>
          </p:cNvSpPr>
          <p:nvPr/>
        </p:nvSpPr>
        <p:spPr bwMode="auto">
          <a:xfrm flipV="1">
            <a:off x="533400" y="2133600"/>
            <a:ext cx="0" cy="2438400"/>
          </a:xfrm>
          <a:prstGeom prst="line">
            <a:avLst/>
          </a:prstGeom>
          <a:noFill/>
          <a:ln w="12700">
            <a:solidFill>
              <a:srgbClr val="5F5F5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Line 36"/>
          <p:cNvSpPr>
            <a:spLocks noChangeShapeType="1"/>
          </p:cNvSpPr>
          <p:nvPr/>
        </p:nvSpPr>
        <p:spPr bwMode="auto">
          <a:xfrm flipV="1">
            <a:off x="381000" y="2057400"/>
            <a:ext cx="0" cy="381000"/>
          </a:xfrm>
          <a:prstGeom prst="line">
            <a:avLst/>
          </a:prstGeom>
          <a:noFill/>
          <a:ln w="25400">
            <a:solidFill>
              <a:srgbClr val="5F5F5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6" name="Text Box 50"/>
          <p:cNvSpPr txBox="1">
            <a:spLocks noChangeArrowheads="1"/>
          </p:cNvSpPr>
          <p:nvPr/>
        </p:nvSpPr>
        <p:spPr bwMode="auto">
          <a:xfrm>
            <a:off x="3962400" y="17526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latin typeface="Arial" panose="020B0604020202020204" pitchFamily="34" charset="0"/>
              </a:rPr>
              <a:t>prolog</a:t>
            </a:r>
            <a:endParaRPr lang="pl-PL" altLang="en-US" sz="1400">
              <a:latin typeface="Arial" panose="020B0604020202020204" pitchFamily="34" charset="0"/>
            </a:endParaRPr>
          </a:p>
        </p:txBody>
      </p:sp>
      <p:sp>
        <p:nvSpPr>
          <p:cNvPr id="34868" name="Text Box 52"/>
          <p:cNvSpPr txBox="1">
            <a:spLocks noChangeArrowheads="1"/>
          </p:cNvSpPr>
          <p:nvPr/>
        </p:nvSpPr>
        <p:spPr bwMode="auto">
          <a:xfrm>
            <a:off x="2286000" y="4175125"/>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5F5F5F"/>
                </a:solidFill>
                <a:latin typeface="Arial" panose="020B0604020202020204" pitchFamily="34" charset="0"/>
              </a:rPr>
              <a:t>RemoteActivation()</a:t>
            </a:r>
          </a:p>
          <a:p>
            <a:pPr eaLnBrk="0" hangingPunct="0"/>
            <a:r>
              <a:rPr lang="en-US" altLang="en-US" sz="1000">
                <a:solidFill>
                  <a:srgbClr val="5F5F5F"/>
                </a:solidFill>
                <a:latin typeface="Arial" panose="020B0604020202020204" pitchFamily="34" charset="0"/>
              </a:rPr>
              <a:t>frame</a:t>
            </a:r>
            <a:endParaRPr lang="pl-PL" altLang="en-US" sz="1000">
              <a:solidFill>
                <a:srgbClr val="5F5F5F"/>
              </a:solidFill>
              <a:latin typeface="Arial" panose="020B0604020202020204" pitchFamily="34" charset="0"/>
            </a:endParaRPr>
          </a:p>
        </p:txBody>
      </p:sp>
      <p:sp>
        <p:nvSpPr>
          <p:cNvPr id="34869" name="Text Box 53"/>
          <p:cNvSpPr txBox="1">
            <a:spLocks noChangeArrowheads="1"/>
          </p:cNvSpPr>
          <p:nvPr/>
        </p:nvSpPr>
        <p:spPr bwMode="auto">
          <a:xfrm>
            <a:off x="2259013" y="2438400"/>
            <a:ext cx="1398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5F5F5F"/>
                </a:solidFill>
                <a:latin typeface="Arial" panose="020B0604020202020204" pitchFamily="34" charset="0"/>
              </a:rPr>
              <a:t>GetServerPath()</a:t>
            </a:r>
          </a:p>
          <a:p>
            <a:pPr eaLnBrk="0" hangingPunct="0"/>
            <a:r>
              <a:rPr lang="en-US" altLang="en-US" sz="1000">
                <a:solidFill>
                  <a:srgbClr val="5F5F5F"/>
                </a:solidFill>
                <a:latin typeface="Arial" panose="020B0604020202020204" pitchFamily="34" charset="0"/>
              </a:rPr>
              <a:t>frame</a:t>
            </a:r>
            <a:endParaRPr lang="pl-PL" altLang="en-US" sz="1000">
              <a:solidFill>
                <a:srgbClr val="5F5F5F"/>
              </a:solidFill>
              <a:latin typeface="Arial" panose="020B0604020202020204" pitchFamily="34" charset="0"/>
            </a:endParaRPr>
          </a:p>
        </p:txBody>
      </p:sp>
      <p:sp>
        <p:nvSpPr>
          <p:cNvPr id="34870" name="Rectangle 54"/>
          <p:cNvSpPr>
            <a:spLocks noChangeArrowheads="1"/>
          </p:cNvSpPr>
          <p:nvPr/>
        </p:nvSpPr>
        <p:spPr bwMode="auto">
          <a:xfrm>
            <a:off x="533400" y="3244850"/>
            <a:ext cx="1371600" cy="228600"/>
          </a:xfrm>
          <a:prstGeom prst="rect">
            <a:avLst/>
          </a:prstGeom>
          <a:solidFill>
            <a:srgbClr val="DDDDDD">
              <a:alpha val="50000"/>
            </a:srgbClr>
          </a:solidFill>
          <a:ln w="12700">
            <a:solidFill>
              <a:srgbClr val="000099"/>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71" name="Text Box 55"/>
          <p:cNvSpPr txBox="1">
            <a:spLocks noChangeArrowheads="1"/>
          </p:cNvSpPr>
          <p:nvPr/>
        </p:nvSpPr>
        <p:spPr bwMode="auto">
          <a:xfrm>
            <a:off x="522288" y="3222625"/>
            <a:ext cx="1458912"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300">
                <a:solidFill>
                  <a:srgbClr val="000099"/>
                </a:solidFill>
                <a:latin typeface="Arial" panose="020B0604020202020204" pitchFamily="34" charset="0"/>
              </a:rPr>
              <a:t>cookie</a:t>
            </a:r>
            <a:endParaRPr lang="pl-PL" altLang="en-US" sz="1300">
              <a:solidFill>
                <a:srgbClr val="000099"/>
              </a:solidFill>
              <a:latin typeface="Arial" panose="020B0604020202020204" pitchFamily="34" charset="0"/>
            </a:endParaRPr>
          </a:p>
        </p:txBody>
      </p:sp>
      <p:sp>
        <p:nvSpPr>
          <p:cNvPr id="34872" name="Text Box 56"/>
          <p:cNvSpPr txBox="1">
            <a:spLocks noChangeArrowheads="1"/>
          </p:cNvSpPr>
          <p:nvPr/>
        </p:nvSpPr>
        <p:spPr bwMode="auto">
          <a:xfrm>
            <a:off x="3962400" y="30480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latin typeface="Arial" panose="020B0604020202020204" pitchFamily="34" charset="0"/>
              </a:rPr>
              <a:t>epilog</a:t>
            </a:r>
            <a:endParaRPr lang="pl-PL" altLang="en-US" sz="1400">
              <a:latin typeface="Arial" panose="020B0604020202020204" pitchFamily="34" charset="0"/>
            </a:endParaRPr>
          </a:p>
        </p:txBody>
      </p:sp>
      <p:sp>
        <p:nvSpPr>
          <p:cNvPr id="34873" name="Rectangle 57"/>
          <p:cNvSpPr>
            <a:spLocks noChangeArrowheads="1"/>
          </p:cNvSpPr>
          <p:nvPr/>
        </p:nvSpPr>
        <p:spPr bwMode="auto">
          <a:xfrm>
            <a:off x="3962400" y="3352800"/>
            <a:ext cx="4876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200" b="0">
                <a:solidFill>
                  <a:srgbClr val="000099"/>
                </a:solidFill>
                <a:latin typeface="Courier New" panose="02070309020205020404" pitchFamily="49" charset="0"/>
              </a:rPr>
              <a:t>mov   ecx,[ebp+0ch]</a:t>
            </a:r>
          </a:p>
          <a:p>
            <a:pPr eaLnBrk="0" hangingPunct="0"/>
            <a:r>
              <a:rPr lang="en-US" altLang="en-US" sz="1200" b="0">
                <a:solidFill>
                  <a:srgbClr val="000099"/>
                </a:solidFill>
                <a:latin typeface="Courier New" panose="02070309020205020404" pitchFamily="49" charset="0"/>
              </a:rPr>
              <a:t>call  </a:t>
            </a:r>
            <a:r>
              <a:rPr lang="en-US" altLang="en-US" sz="1200" i="1">
                <a:solidFill>
                  <a:srgbClr val="000099"/>
                </a:solidFill>
                <a:latin typeface="Courier New" panose="02070309020205020404" pitchFamily="49" charset="0"/>
              </a:rPr>
              <a:t>__security_check_cookie</a:t>
            </a:r>
          </a:p>
          <a:p>
            <a:pPr eaLnBrk="0" hangingPunct="0"/>
            <a:r>
              <a:rPr lang="en-US" altLang="en-US" sz="1200" b="0">
                <a:latin typeface="Courier New" panose="02070309020205020404" pitchFamily="49" charset="0"/>
              </a:rPr>
              <a:t>leave</a:t>
            </a:r>
          </a:p>
          <a:p>
            <a:pPr eaLnBrk="0" hangingPunct="0"/>
            <a:r>
              <a:rPr lang="en-US" altLang="en-US" sz="1200" b="0">
                <a:latin typeface="Courier New" panose="02070309020205020404" pitchFamily="49" charset="0"/>
              </a:rPr>
              <a:t>retn  8</a:t>
            </a:r>
          </a:p>
        </p:txBody>
      </p:sp>
      <p:sp>
        <p:nvSpPr>
          <p:cNvPr id="34874" name="Rectangle 58"/>
          <p:cNvSpPr>
            <a:spLocks noChangeArrowheads="1"/>
          </p:cNvSpPr>
          <p:nvPr/>
        </p:nvSpPr>
        <p:spPr bwMode="auto">
          <a:xfrm>
            <a:off x="3962400" y="4892675"/>
            <a:ext cx="502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200" b="0">
                <a:solidFill>
                  <a:srgbClr val="000099"/>
                </a:solidFill>
                <a:latin typeface="Courier New" panose="02070309020205020404" pitchFamily="49" charset="0"/>
              </a:rPr>
              <a:t>void __security_error_handler(int code,void *data){</a:t>
            </a:r>
          </a:p>
          <a:p>
            <a:pPr eaLnBrk="0" hangingPunct="0"/>
            <a:r>
              <a:rPr lang="en-US" altLang="en-US" sz="1200" b="0">
                <a:solidFill>
                  <a:srgbClr val="000099"/>
                </a:solidFill>
                <a:latin typeface="Courier New" panose="02070309020205020404" pitchFamily="49" charset="0"/>
              </a:rPr>
              <a:t>    if(user_handler!=NULL) </a:t>
            </a:r>
            <a:r>
              <a:rPr lang="en-US" altLang="en-US" sz="1200" u="sng">
                <a:solidFill>
                  <a:srgbClr val="000099"/>
                </a:solidFill>
                <a:latin typeface="Courier New" panose="02070309020205020404" pitchFamily="49" charset="0"/>
              </a:rPr>
              <a:t>user_handler</a:t>
            </a:r>
            <a:r>
              <a:rPr lang="en-US" altLang="en-US" sz="1200" b="0">
                <a:solidFill>
                  <a:srgbClr val="000099"/>
                </a:solidFill>
                <a:latin typeface="Courier New" panose="02070309020205020404" pitchFamily="49" charset="0"/>
              </a:rPr>
              <a:t>(code, data);</a:t>
            </a:r>
          </a:p>
          <a:p>
            <a:pPr eaLnBrk="0" hangingPunct="0"/>
            <a:r>
              <a:rPr lang="en-US" altLang="en-US" sz="1200" b="0">
                <a:solidFill>
                  <a:srgbClr val="000099"/>
                </a:solidFill>
                <a:latin typeface="Courier New" panose="02070309020205020404" pitchFamily="49" charset="0"/>
              </a:rPr>
              <a:t>    else {__crtMessageBoxA();_exit(3);}</a:t>
            </a:r>
          </a:p>
          <a:p>
            <a:pPr eaLnBrk="0" hangingPunct="0"/>
            <a:r>
              <a:rPr lang="en-US" altLang="en-US" sz="1200" b="0">
                <a:solidFill>
                  <a:srgbClr val="000099"/>
                </a:solidFill>
                <a:latin typeface="Courier New" panose="02070309020205020404" pitchFamily="49" charset="0"/>
              </a:rPr>
              <a:t>}</a:t>
            </a:r>
          </a:p>
        </p:txBody>
      </p:sp>
      <p:sp>
        <p:nvSpPr>
          <p:cNvPr id="34876" name="Text Box 60"/>
          <p:cNvSpPr txBox="1">
            <a:spLocks noChangeArrowheads="1"/>
          </p:cNvSpPr>
          <p:nvPr/>
        </p:nvSpPr>
        <p:spPr bwMode="auto">
          <a:xfrm>
            <a:off x="3962400" y="4267200"/>
            <a:ext cx="4876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Wingdings" panose="05000000000000000000" pitchFamily="2" charset="2"/>
              <a:buNone/>
            </a:pPr>
            <a:r>
              <a:rPr lang="pl-PL" altLang="en-US" sz="1200" b="0">
                <a:solidFill>
                  <a:srgbClr val="000099"/>
                </a:solidFill>
                <a:latin typeface="Arial" panose="020B0604020202020204" pitchFamily="34" charset="0"/>
              </a:rPr>
              <a:t>I</a:t>
            </a:r>
            <a:r>
              <a:rPr lang="en-US" altLang="en-US" sz="1200" b="0">
                <a:solidFill>
                  <a:srgbClr val="000099"/>
                </a:solidFill>
                <a:latin typeface="Arial" panose="020B0604020202020204" pitchFamily="34" charset="0"/>
              </a:rPr>
              <a:t>f the cookie was unchanged, </a:t>
            </a:r>
            <a:r>
              <a:rPr lang="en-US" altLang="en-US" sz="1200" i="1">
                <a:solidFill>
                  <a:srgbClr val="000099"/>
                </a:solidFill>
                <a:latin typeface="Arial" panose="020B0604020202020204" pitchFamily="34" charset="0"/>
              </a:rPr>
              <a:t>__security_check_cookie</a:t>
            </a:r>
            <a:r>
              <a:rPr lang="en-US" altLang="en-US" sz="1200" b="0">
                <a:solidFill>
                  <a:srgbClr val="000099"/>
                </a:solidFill>
                <a:latin typeface="Arial" panose="020B0604020202020204" pitchFamily="34" charset="0"/>
              </a:rPr>
              <a:t> executes the RET instruction and ends the function call. If the cookie doesn’t match, it calls report_failure</a:t>
            </a:r>
            <a:r>
              <a:rPr lang="pl-PL" altLang="en-US" sz="1200" b="0">
                <a:solidFill>
                  <a:srgbClr val="000099"/>
                </a:solidFill>
                <a:latin typeface="Arial" panose="020B0604020202020204" pitchFamily="34" charset="0"/>
              </a:rPr>
              <a:t>, which </a:t>
            </a:r>
            <a:r>
              <a:rPr lang="en-US" altLang="en-US" sz="1200" b="0">
                <a:solidFill>
                  <a:srgbClr val="000099"/>
                </a:solidFill>
                <a:latin typeface="Arial" panose="020B0604020202020204" pitchFamily="34" charset="0"/>
              </a:rPr>
              <a:t>calls error_handler.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425450" y="579438"/>
            <a:ext cx="74231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Bypassing Windows 2003 stack guard protection</a:t>
            </a:r>
          </a:p>
          <a:p>
            <a:pPr eaLnBrk="0" hangingPunct="0"/>
            <a:r>
              <a:rPr lang="en-US" altLang="en-US">
                <a:latin typeface="Arial" panose="020B0604020202020204" pitchFamily="34" charset="0"/>
              </a:rPr>
              <a:t>Overwriting user_handler</a:t>
            </a:r>
          </a:p>
        </p:txBody>
      </p:sp>
      <p:sp>
        <p:nvSpPr>
          <p:cNvPr id="54276" name="Rectangle 4"/>
          <p:cNvSpPr>
            <a:spLocks noChangeArrowheads="1"/>
          </p:cNvSpPr>
          <p:nvPr/>
        </p:nvSpPr>
        <p:spPr bwMode="auto">
          <a:xfrm>
            <a:off x="457200" y="5845175"/>
            <a:ext cx="8188325"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6238" indent="-376238">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sz="1600" b="0">
                <a:solidFill>
                  <a:srgbClr val="000000"/>
                </a:solidFill>
                <a:latin typeface="Arial" panose="020B0604020202020204" pitchFamily="34" charset="0"/>
              </a:rPr>
              <a:t>Reference: Microsoft Compiler Flaw Technical Note, C. Ren, M. Weber, and G. McGraw</a:t>
            </a:r>
          </a:p>
          <a:p>
            <a:pPr>
              <a:spcBef>
                <a:spcPct val="20000"/>
              </a:spcBef>
              <a:buFont typeface="Wingdings" panose="05000000000000000000" pitchFamily="2" charset="2"/>
              <a:buNone/>
            </a:pPr>
            <a:r>
              <a:rPr lang="en-US" altLang="en-US" sz="1200" b="0">
                <a:solidFill>
                  <a:srgbClr val="000000"/>
                </a:solidFill>
                <a:latin typeface="Arial" panose="020B0604020202020204" pitchFamily="34" charset="0"/>
              </a:rPr>
              <a:t>http://www.cigital.com/news/index.php?pg=art&amp;artid=70</a:t>
            </a:r>
          </a:p>
        </p:txBody>
      </p:sp>
      <p:sp>
        <p:nvSpPr>
          <p:cNvPr id="54277" name="Rectangle 5"/>
          <p:cNvSpPr>
            <a:spLocks noChangeArrowheads="1"/>
          </p:cNvSpPr>
          <p:nvPr/>
        </p:nvSpPr>
        <p:spPr bwMode="auto">
          <a:xfrm>
            <a:off x="533400" y="2057400"/>
            <a:ext cx="1371600" cy="2590800"/>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8" name="Text Box 6"/>
          <p:cNvSpPr txBox="1">
            <a:spLocks noChangeArrowheads="1"/>
          </p:cNvSpPr>
          <p:nvPr/>
        </p:nvSpPr>
        <p:spPr bwMode="auto">
          <a:xfrm>
            <a:off x="457200" y="1752600"/>
            <a:ext cx="636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latin typeface="Arial" panose="020B0604020202020204" pitchFamily="34" charset="0"/>
              </a:rPr>
              <a:t>stack</a:t>
            </a:r>
            <a:endParaRPr lang="pl-PL" altLang="en-US" sz="1400">
              <a:latin typeface="Arial" panose="020B0604020202020204" pitchFamily="34" charset="0"/>
            </a:endParaRPr>
          </a:p>
        </p:txBody>
      </p:sp>
      <p:sp>
        <p:nvSpPr>
          <p:cNvPr id="54279" name="Text Box 7"/>
          <p:cNvSpPr txBox="1">
            <a:spLocks noChangeArrowheads="1"/>
          </p:cNvSpPr>
          <p:nvPr/>
        </p:nvSpPr>
        <p:spPr bwMode="auto">
          <a:xfrm>
            <a:off x="533400" y="2514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local </a:t>
            </a:r>
            <a:r>
              <a:rPr lang="en-US" altLang="en-US" sz="1400">
                <a:latin typeface="Arial" panose="020B0604020202020204" pitchFamily="34" charset="0"/>
              </a:rPr>
              <a:t>buf</a:t>
            </a:r>
            <a:endParaRPr lang="pl-PL" altLang="en-US" sz="1400">
              <a:latin typeface="Arial" panose="020B0604020202020204" pitchFamily="34" charset="0"/>
            </a:endParaRPr>
          </a:p>
        </p:txBody>
      </p:sp>
      <p:sp>
        <p:nvSpPr>
          <p:cNvPr id="54281" name="Rectangle 9"/>
          <p:cNvSpPr>
            <a:spLocks noChangeArrowheads="1"/>
          </p:cNvSpPr>
          <p:nvPr/>
        </p:nvSpPr>
        <p:spPr bwMode="auto">
          <a:xfrm>
            <a:off x="533400" y="3533775"/>
            <a:ext cx="1371600" cy="228600"/>
          </a:xfrm>
          <a:prstGeom prst="rect">
            <a:avLst/>
          </a:prstGeom>
          <a:solidFill>
            <a:srgbClr val="B2B2B2"/>
          </a:solidFill>
          <a:ln>
            <a:noFill/>
          </a:ln>
          <a:effectLst/>
          <a:extLst>
            <a:ext uri="{91240B29-F687-4F45-9708-019B960494DF}">
              <a14:hiddenLine xmlns:a14="http://schemas.microsoft.com/office/drawing/2010/main" w="127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2" name="Text Box 10"/>
          <p:cNvSpPr txBox="1">
            <a:spLocks noChangeArrowheads="1"/>
          </p:cNvSpPr>
          <p:nvPr/>
        </p:nvSpPr>
        <p:spPr bwMode="auto">
          <a:xfrm>
            <a:off x="511175" y="349408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saved </a:t>
            </a:r>
            <a:r>
              <a:rPr lang="en-US" altLang="en-US" sz="1400">
                <a:latin typeface="Arial" panose="020B0604020202020204" pitchFamily="34" charset="0"/>
              </a:rPr>
              <a:t>EBP</a:t>
            </a:r>
            <a:endParaRPr lang="pl-PL" altLang="en-US" sz="1400">
              <a:latin typeface="Arial" panose="020B0604020202020204" pitchFamily="34" charset="0"/>
            </a:endParaRPr>
          </a:p>
        </p:txBody>
      </p:sp>
      <p:sp>
        <p:nvSpPr>
          <p:cNvPr id="54283" name="Rectangle 11"/>
          <p:cNvSpPr>
            <a:spLocks noChangeArrowheads="1"/>
          </p:cNvSpPr>
          <p:nvPr/>
        </p:nvSpPr>
        <p:spPr bwMode="auto">
          <a:xfrm>
            <a:off x="533400" y="4219575"/>
            <a:ext cx="1371600" cy="228600"/>
          </a:xfrm>
          <a:prstGeom prst="rect">
            <a:avLst/>
          </a:prstGeom>
          <a:solidFill>
            <a:srgbClr val="DDDDDD">
              <a:alpha val="50000"/>
            </a:srgbClr>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4" name="Text Box 12"/>
          <p:cNvSpPr txBox="1">
            <a:spLocks noChangeArrowheads="1"/>
          </p:cNvSpPr>
          <p:nvPr/>
        </p:nvSpPr>
        <p:spPr bwMode="auto">
          <a:xfrm>
            <a:off x="511175" y="4191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arg 1: </a:t>
            </a:r>
            <a:r>
              <a:rPr lang="en-US" altLang="en-US" sz="1400">
                <a:latin typeface="Arial" panose="020B0604020202020204" pitchFamily="34" charset="0"/>
              </a:rPr>
              <a:t>path</a:t>
            </a:r>
            <a:endParaRPr lang="pl-PL" altLang="en-US" sz="1400">
              <a:latin typeface="Arial" panose="020B0604020202020204" pitchFamily="34" charset="0"/>
            </a:endParaRPr>
          </a:p>
        </p:txBody>
      </p:sp>
      <p:sp>
        <p:nvSpPr>
          <p:cNvPr id="54285" name="Rectangle 13"/>
          <p:cNvSpPr>
            <a:spLocks noChangeArrowheads="1"/>
          </p:cNvSpPr>
          <p:nvPr/>
        </p:nvSpPr>
        <p:spPr bwMode="auto">
          <a:xfrm>
            <a:off x="533400" y="3990975"/>
            <a:ext cx="1371600" cy="228600"/>
          </a:xfrm>
          <a:prstGeom prst="rect">
            <a:avLst/>
          </a:prstGeom>
          <a:solidFill>
            <a:srgbClr val="DDDDDD">
              <a:alpha val="50000"/>
            </a:srgbClr>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6" name="Text Box 14"/>
          <p:cNvSpPr txBox="1">
            <a:spLocks noChangeArrowheads="1"/>
          </p:cNvSpPr>
          <p:nvPr/>
        </p:nvSpPr>
        <p:spPr bwMode="auto">
          <a:xfrm>
            <a:off x="511175" y="397192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arg 2: </a:t>
            </a:r>
            <a:r>
              <a:rPr lang="en-US" altLang="en-US" sz="1400">
                <a:latin typeface="Arial" panose="020B0604020202020204" pitchFamily="34" charset="0"/>
              </a:rPr>
              <a:t>res</a:t>
            </a:r>
            <a:endParaRPr lang="pl-PL" altLang="en-US" sz="1400">
              <a:latin typeface="Arial" panose="020B0604020202020204" pitchFamily="34" charset="0"/>
            </a:endParaRPr>
          </a:p>
        </p:txBody>
      </p:sp>
      <p:sp>
        <p:nvSpPr>
          <p:cNvPr id="54291" name="Line 19"/>
          <p:cNvSpPr>
            <a:spLocks noChangeShapeType="1"/>
          </p:cNvSpPr>
          <p:nvPr/>
        </p:nvSpPr>
        <p:spPr bwMode="auto">
          <a:xfrm flipH="1" flipV="1">
            <a:off x="533400" y="25146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92" name="Line 20"/>
          <p:cNvSpPr>
            <a:spLocks noChangeShapeType="1"/>
          </p:cNvSpPr>
          <p:nvPr/>
        </p:nvSpPr>
        <p:spPr bwMode="auto">
          <a:xfrm flipH="1" flipV="1">
            <a:off x="533400" y="32004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93" name="Line 21"/>
          <p:cNvSpPr>
            <a:spLocks noChangeShapeType="1"/>
          </p:cNvSpPr>
          <p:nvPr/>
        </p:nvSpPr>
        <p:spPr bwMode="auto">
          <a:xfrm flipH="1" flipV="1">
            <a:off x="533400" y="3533775"/>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94" name="Rectangle 22"/>
          <p:cNvSpPr>
            <a:spLocks noChangeArrowheads="1"/>
          </p:cNvSpPr>
          <p:nvPr/>
        </p:nvSpPr>
        <p:spPr bwMode="auto">
          <a:xfrm>
            <a:off x="533400" y="3762375"/>
            <a:ext cx="1371600" cy="228600"/>
          </a:xfrm>
          <a:prstGeom prst="rect">
            <a:avLst/>
          </a:prstGeom>
          <a:solidFill>
            <a:srgbClr val="B2B2B2"/>
          </a:solidFill>
          <a:ln>
            <a:noFill/>
          </a:ln>
          <a:effectLst/>
          <a:extLst>
            <a:ext uri="{91240B29-F687-4F45-9708-019B960494DF}">
              <a14:hiddenLine xmlns:a14="http://schemas.microsoft.com/office/drawing/2010/main" w="127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95" name="Text Box 23"/>
          <p:cNvSpPr txBox="1">
            <a:spLocks noChangeArrowheads="1"/>
          </p:cNvSpPr>
          <p:nvPr/>
        </p:nvSpPr>
        <p:spPr bwMode="auto">
          <a:xfrm>
            <a:off x="511175" y="374332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b="0">
                <a:latin typeface="Arial" panose="020B0604020202020204" pitchFamily="34" charset="0"/>
              </a:rPr>
              <a:t>saved </a:t>
            </a:r>
            <a:r>
              <a:rPr lang="en-US" altLang="en-US" sz="1400">
                <a:latin typeface="Arial" panose="020B0604020202020204" pitchFamily="34" charset="0"/>
              </a:rPr>
              <a:t>EIP</a:t>
            </a:r>
            <a:endParaRPr lang="pl-PL" altLang="en-US" sz="1400">
              <a:latin typeface="Arial" panose="020B0604020202020204" pitchFamily="34" charset="0"/>
            </a:endParaRPr>
          </a:p>
        </p:txBody>
      </p:sp>
      <p:sp>
        <p:nvSpPr>
          <p:cNvPr id="54296" name="Line 24"/>
          <p:cNvSpPr>
            <a:spLocks noChangeShapeType="1"/>
          </p:cNvSpPr>
          <p:nvPr/>
        </p:nvSpPr>
        <p:spPr bwMode="auto">
          <a:xfrm flipH="1" flipV="1">
            <a:off x="533400" y="3990975"/>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97" name="Line 25"/>
          <p:cNvSpPr>
            <a:spLocks noChangeShapeType="1"/>
          </p:cNvSpPr>
          <p:nvPr/>
        </p:nvSpPr>
        <p:spPr bwMode="auto">
          <a:xfrm flipH="1" flipV="1">
            <a:off x="533400" y="3762375"/>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98" name="Line 26"/>
          <p:cNvSpPr>
            <a:spLocks noChangeShapeType="1"/>
          </p:cNvSpPr>
          <p:nvPr/>
        </p:nvSpPr>
        <p:spPr bwMode="auto">
          <a:xfrm flipV="1">
            <a:off x="533400" y="2133600"/>
            <a:ext cx="0" cy="2438400"/>
          </a:xfrm>
          <a:prstGeom prst="line">
            <a:avLst/>
          </a:prstGeom>
          <a:noFill/>
          <a:ln w="12700">
            <a:solidFill>
              <a:srgbClr val="5F5F5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99" name="Line 27"/>
          <p:cNvSpPr>
            <a:spLocks noChangeShapeType="1"/>
          </p:cNvSpPr>
          <p:nvPr/>
        </p:nvSpPr>
        <p:spPr bwMode="auto">
          <a:xfrm flipV="1">
            <a:off x="381000" y="2057400"/>
            <a:ext cx="0" cy="381000"/>
          </a:xfrm>
          <a:prstGeom prst="line">
            <a:avLst/>
          </a:prstGeom>
          <a:noFill/>
          <a:ln w="25400">
            <a:solidFill>
              <a:srgbClr val="5F5F5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2" name="Rectangle 30"/>
          <p:cNvSpPr>
            <a:spLocks noChangeArrowheads="1"/>
          </p:cNvSpPr>
          <p:nvPr/>
        </p:nvSpPr>
        <p:spPr bwMode="auto">
          <a:xfrm>
            <a:off x="533400" y="3244850"/>
            <a:ext cx="1371600" cy="228600"/>
          </a:xfrm>
          <a:prstGeom prst="rect">
            <a:avLst/>
          </a:prstGeom>
          <a:solidFill>
            <a:srgbClr val="DDDDDD">
              <a:alpha val="50000"/>
            </a:srgbClr>
          </a:solidFill>
          <a:ln w="12700">
            <a:solidFill>
              <a:srgbClr val="000099"/>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3" name="Text Box 31"/>
          <p:cNvSpPr txBox="1">
            <a:spLocks noChangeArrowheads="1"/>
          </p:cNvSpPr>
          <p:nvPr/>
        </p:nvSpPr>
        <p:spPr bwMode="auto">
          <a:xfrm>
            <a:off x="522288" y="3222625"/>
            <a:ext cx="1458912"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300">
                <a:solidFill>
                  <a:srgbClr val="000099"/>
                </a:solidFill>
                <a:latin typeface="Arial" panose="020B0604020202020204" pitchFamily="34" charset="0"/>
              </a:rPr>
              <a:t>cookie</a:t>
            </a:r>
            <a:endParaRPr lang="pl-PL" altLang="en-US" sz="1300">
              <a:solidFill>
                <a:srgbClr val="000099"/>
              </a:solidFill>
              <a:latin typeface="Arial" panose="020B0604020202020204" pitchFamily="34" charset="0"/>
            </a:endParaRPr>
          </a:p>
        </p:txBody>
      </p:sp>
      <p:sp>
        <p:nvSpPr>
          <p:cNvPr id="54304" name="Rectangle 32"/>
          <p:cNvSpPr>
            <a:spLocks noChangeArrowheads="1"/>
          </p:cNvSpPr>
          <p:nvPr/>
        </p:nvSpPr>
        <p:spPr bwMode="auto">
          <a:xfrm>
            <a:off x="1600200" y="2514600"/>
            <a:ext cx="1371600" cy="1676400"/>
          </a:xfrm>
          <a:prstGeom prst="rect">
            <a:avLst/>
          </a:prstGeom>
          <a:solidFill>
            <a:srgbClr val="DDDDDD">
              <a:alpha val="50000"/>
            </a:srgbClr>
          </a:solidFill>
          <a:ln w="12700" cap="rnd">
            <a:solidFill>
              <a:srgbClr val="0000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6" name="Text Box 34"/>
          <p:cNvSpPr txBox="1">
            <a:spLocks noChangeArrowheads="1"/>
          </p:cNvSpPr>
          <p:nvPr/>
        </p:nvSpPr>
        <p:spPr bwMode="auto">
          <a:xfrm>
            <a:off x="1600200" y="2514600"/>
            <a:ext cx="1295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solidFill>
                  <a:srgbClr val="000099"/>
                </a:solidFill>
                <a:latin typeface="Courier New" panose="02070309020205020404" pitchFamily="49" charset="0"/>
              </a:rPr>
              <a:t>aaaaaaaaaaaaaaaaa...</a:t>
            </a:r>
            <a:endParaRPr lang="pl-PL" altLang="en-US" sz="1400">
              <a:solidFill>
                <a:srgbClr val="000099"/>
              </a:solidFill>
              <a:latin typeface="Courier New" panose="02070309020205020404" pitchFamily="49" charset="0"/>
            </a:endParaRPr>
          </a:p>
        </p:txBody>
      </p:sp>
      <p:sp>
        <p:nvSpPr>
          <p:cNvPr id="54307" name="Text Box 35"/>
          <p:cNvSpPr txBox="1">
            <a:spLocks noChangeArrowheads="1"/>
          </p:cNvSpPr>
          <p:nvPr/>
        </p:nvSpPr>
        <p:spPr bwMode="auto">
          <a:xfrm>
            <a:off x="1600200" y="3505200"/>
            <a:ext cx="1371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solidFill>
                  <a:srgbClr val="000099"/>
                </a:solidFill>
                <a:latin typeface="Courier New" panose="02070309020205020404" pitchFamily="49" charset="0"/>
              </a:rPr>
              <a:t>0xffffffff</a:t>
            </a:r>
          </a:p>
          <a:p>
            <a:pPr eaLnBrk="0" hangingPunct="0"/>
            <a:r>
              <a:rPr lang="en-US" altLang="en-US" sz="1400">
                <a:solidFill>
                  <a:srgbClr val="000099"/>
                </a:solidFill>
                <a:latin typeface="Courier New" panose="02070309020205020404" pitchFamily="49" charset="0"/>
              </a:rPr>
              <a:t>0xffffffff</a:t>
            </a:r>
            <a:endParaRPr lang="pl-PL" altLang="en-US" sz="1400">
              <a:solidFill>
                <a:srgbClr val="000099"/>
              </a:solidFill>
              <a:latin typeface="Courier New" panose="02070309020205020404" pitchFamily="49" charset="0"/>
            </a:endParaRPr>
          </a:p>
        </p:txBody>
      </p:sp>
      <p:sp>
        <p:nvSpPr>
          <p:cNvPr id="54308" name="Rectangle 36"/>
          <p:cNvSpPr>
            <a:spLocks noChangeArrowheads="1"/>
          </p:cNvSpPr>
          <p:nvPr/>
        </p:nvSpPr>
        <p:spPr bwMode="auto">
          <a:xfrm>
            <a:off x="1600200" y="3995738"/>
            <a:ext cx="1371600" cy="228600"/>
          </a:xfrm>
          <a:prstGeom prst="rect">
            <a:avLst/>
          </a:prstGeom>
          <a:solidFill>
            <a:srgbClr val="000099"/>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9" name="Text Box 37"/>
          <p:cNvSpPr txBox="1">
            <a:spLocks noChangeArrowheads="1"/>
          </p:cNvSpPr>
          <p:nvPr/>
        </p:nvSpPr>
        <p:spPr bwMode="auto">
          <a:xfrm>
            <a:off x="1600200" y="3962400"/>
            <a:ext cx="1447800"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300">
                <a:solidFill>
                  <a:schemeClr val="bg1"/>
                </a:solidFill>
                <a:latin typeface="Courier New" panose="02070309020205020404" pitchFamily="49" charset="0"/>
              </a:rPr>
              <a:t>user_handler</a:t>
            </a:r>
            <a:endParaRPr lang="pl-PL" altLang="en-US" sz="1300">
              <a:solidFill>
                <a:schemeClr val="bg1"/>
              </a:solidFill>
              <a:latin typeface="Courier New" panose="02070309020205020404" pitchFamily="49" charset="0"/>
            </a:endParaRPr>
          </a:p>
        </p:txBody>
      </p:sp>
      <p:sp>
        <p:nvSpPr>
          <p:cNvPr id="54310" name="AutoShape 38"/>
          <p:cNvSpPr>
            <a:spLocks noChangeArrowheads="1"/>
          </p:cNvSpPr>
          <p:nvPr/>
        </p:nvSpPr>
        <p:spPr bwMode="auto">
          <a:xfrm flipH="1">
            <a:off x="2819400" y="2057400"/>
            <a:ext cx="685800" cy="304800"/>
          </a:xfrm>
          <a:prstGeom prst="curvedDownArrow">
            <a:avLst>
              <a:gd name="adj1" fmla="val 23438"/>
              <a:gd name="adj2" fmla="val 56771"/>
              <a:gd name="adj3" fmla="val 49481"/>
            </a:avLst>
          </a:prstGeom>
          <a:solidFill>
            <a:srgbClr val="9999CC">
              <a:alpha val="50000"/>
            </a:srgbClr>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11" name="Rectangle 39"/>
          <p:cNvSpPr>
            <a:spLocks noChangeArrowheads="1"/>
          </p:cNvSpPr>
          <p:nvPr/>
        </p:nvSpPr>
        <p:spPr bwMode="auto">
          <a:xfrm>
            <a:off x="3962400" y="2070100"/>
            <a:ext cx="4876800" cy="301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5000"/>
              </a:spcBef>
            </a:pPr>
            <a:r>
              <a:rPr lang="en-US" altLang="en-US" sz="1200" b="0">
                <a:latin typeface="Courier New" panose="02070309020205020404" pitchFamily="49" charset="0"/>
              </a:rPr>
              <a:t>RemoteActivation(...){</a:t>
            </a:r>
          </a:p>
          <a:p>
            <a:pPr eaLnBrk="0" hangingPunct="0">
              <a:spcBef>
                <a:spcPct val="25000"/>
              </a:spcBef>
            </a:pPr>
            <a:r>
              <a:rPr lang="en-US" altLang="en-US" sz="1200" b="0">
                <a:latin typeface="Courier New" panose="02070309020205020404" pitchFamily="49" charset="0"/>
              </a:rPr>
              <a:t>    ...</a:t>
            </a:r>
          </a:p>
          <a:p>
            <a:pPr eaLnBrk="0" hangingPunct="0">
              <a:spcBef>
                <a:spcPct val="25000"/>
              </a:spcBef>
            </a:pPr>
            <a:r>
              <a:rPr lang="en-US" altLang="en-US" sz="1200" b="0">
                <a:latin typeface="Courier New" panose="02070309020205020404" pitchFamily="49" charset="0"/>
              </a:rPr>
              <a:t>    GetServerPath(wchar_t *path,wchar_t **res){</a:t>
            </a:r>
          </a:p>
          <a:p>
            <a:pPr eaLnBrk="0" hangingPunct="0">
              <a:spcBef>
                <a:spcPct val="25000"/>
              </a:spcBef>
            </a:pPr>
            <a:r>
              <a:rPr lang="en-US" altLang="en-US" sz="1200" b="0">
                <a:latin typeface="Courier New" panose="02070309020205020404" pitchFamily="49" charset="0"/>
              </a:rPr>
              <a:t>        char buf[32];</a:t>
            </a:r>
          </a:p>
          <a:p>
            <a:pPr eaLnBrk="0" hangingPunct="0">
              <a:spcBef>
                <a:spcPct val="25000"/>
              </a:spcBef>
            </a:pPr>
            <a:r>
              <a:rPr lang="en-US" altLang="en-US" sz="1200" b="0">
                <a:latin typeface="Courier New" panose="02070309020205020404" pitchFamily="49" charset="0"/>
              </a:rPr>
              <a:t>        if(path[0]!=’\\’||path[1]!=’\\’) goto err;</a:t>
            </a:r>
          </a:p>
          <a:p>
            <a:pPr eaLnBrk="0" hangingPunct="0">
              <a:spcBef>
                <a:spcPct val="25000"/>
              </a:spcBef>
            </a:pPr>
            <a:r>
              <a:rPr lang="en-US" altLang="en-US" sz="1200" b="0">
                <a:latin typeface="Courier New" panose="02070309020205020404" pitchFamily="49" charset="0"/>
              </a:rPr>
              <a:t>        GetMachineName(path,buf,0);</a:t>
            </a:r>
          </a:p>
          <a:p>
            <a:pPr eaLnBrk="0" hangingPunct="0">
              <a:spcBef>
                <a:spcPct val="25000"/>
              </a:spcBef>
            </a:pPr>
            <a:r>
              <a:rPr lang="en-US" altLang="en-US" sz="1200" b="0">
                <a:latin typeface="Courier New" panose="02070309020205020404" pitchFamily="49" charset="0"/>
              </a:rPr>
              <a:t>        ...</a:t>
            </a:r>
          </a:p>
          <a:p>
            <a:pPr eaLnBrk="0" hangingPunct="0">
              <a:spcBef>
                <a:spcPct val="25000"/>
              </a:spcBef>
            </a:pPr>
            <a:r>
              <a:rPr lang="en-US" altLang="en-US" sz="1200" b="0">
                <a:latin typeface="Courier New" panose="02070309020205020404" pitchFamily="49" charset="0"/>
              </a:rPr>
              <a:t>        </a:t>
            </a:r>
            <a:r>
              <a:rPr lang="en-US" altLang="en-US" sz="1200">
                <a:solidFill>
                  <a:srgbClr val="000099"/>
                </a:solidFill>
                <a:latin typeface="Courier New" panose="02070309020205020404" pitchFamily="49" charset="0"/>
              </a:rPr>
              <a:t>*res=path;</a:t>
            </a:r>
          </a:p>
          <a:p>
            <a:pPr eaLnBrk="0" hangingPunct="0">
              <a:spcBef>
                <a:spcPct val="25000"/>
              </a:spcBef>
            </a:pPr>
            <a:r>
              <a:rPr lang="en-US" altLang="en-US" sz="1200" b="0">
                <a:latin typeface="Courier New" panose="02070309020205020404" pitchFamily="49" charset="0"/>
              </a:rPr>
              <a:t>    err:</a:t>
            </a:r>
          </a:p>
          <a:p>
            <a:pPr eaLnBrk="0" hangingPunct="0">
              <a:spcBef>
                <a:spcPct val="25000"/>
              </a:spcBef>
            </a:pPr>
            <a:r>
              <a:rPr lang="en-US" altLang="en-US" sz="1200" b="0">
                <a:latin typeface="Courier New" panose="02070309020205020404" pitchFamily="49" charset="0"/>
              </a:rPr>
              <a:t>        return;</a:t>
            </a:r>
          </a:p>
          <a:p>
            <a:pPr eaLnBrk="0" hangingPunct="0">
              <a:spcBef>
                <a:spcPct val="25000"/>
              </a:spcBef>
            </a:pPr>
            <a:r>
              <a:rPr lang="en-US" altLang="en-US" sz="1200" b="0">
                <a:latin typeface="Courier New" panose="02070309020205020404" pitchFamily="49" charset="0"/>
              </a:rPr>
              <a:t>    }</a:t>
            </a:r>
          </a:p>
          <a:p>
            <a:pPr eaLnBrk="0" hangingPunct="0">
              <a:spcBef>
                <a:spcPct val="25000"/>
              </a:spcBef>
            </a:pPr>
            <a:r>
              <a:rPr lang="en-US" altLang="en-US" sz="1200" b="0">
                <a:latin typeface="Courier New" panose="02070309020205020404" pitchFamily="49" charset="0"/>
              </a:rPr>
              <a:t>    ...</a:t>
            </a:r>
          </a:p>
          <a:p>
            <a:pPr eaLnBrk="0" hangingPunct="0">
              <a:spcBef>
                <a:spcPct val="25000"/>
              </a:spcBef>
            </a:pPr>
            <a:r>
              <a:rPr lang="en-US" altLang="en-US" sz="1200" b="0">
                <a:latin typeface="Courier New" panose="02070309020205020404" pitchFamily="49" charset="0"/>
              </a:rPr>
              <a:t>}</a:t>
            </a:r>
            <a:endParaRPr lang="pl-PL" altLang="en-US" sz="1200" b="0">
              <a:latin typeface="Courier New" panose="02070309020205020404" pitchFamily="49" charset="0"/>
            </a:endParaRPr>
          </a:p>
        </p:txBody>
      </p:sp>
      <p:sp>
        <p:nvSpPr>
          <p:cNvPr id="54312" name="Line 40"/>
          <p:cNvSpPr>
            <a:spLocks noChangeShapeType="1"/>
          </p:cNvSpPr>
          <p:nvPr/>
        </p:nvSpPr>
        <p:spPr bwMode="auto">
          <a:xfrm flipV="1">
            <a:off x="4419600" y="3429000"/>
            <a:ext cx="304800" cy="0"/>
          </a:xfrm>
          <a:prstGeom prst="line">
            <a:avLst/>
          </a:prstGeom>
          <a:noFill/>
          <a:ln w="25400">
            <a:solidFill>
              <a:srgbClr val="5F5F5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13" name="Text Box 41"/>
          <p:cNvSpPr txBox="1">
            <a:spLocks noChangeArrowheads="1"/>
          </p:cNvSpPr>
          <p:nvPr/>
        </p:nvSpPr>
        <p:spPr bwMode="auto">
          <a:xfrm>
            <a:off x="4003675" y="3395663"/>
            <a:ext cx="568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solidFill>
                  <a:srgbClr val="5F5F5F"/>
                </a:solidFill>
                <a:latin typeface="Arial" panose="020B0604020202020204" pitchFamily="34" charset="0"/>
              </a:rPr>
              <a:t>after</a:t>
            </a:r>
            <a:endParaRPr lang="pl-PL" altLang="en-US" sz="1400">
              <a:solidFill>
                <a:srgbClr val="5F5F5F"/>
              </a:solidFill>
              <a:latin typeface="Arial" panose="020B0604020202020204" pitchFamily="34" charset="0"/>
            </a:endParaRPr>
          </a:p>
        </p:txBody>
      </p:sp>
      <p:sp>
        <p:nvSpPr>
          <p:cNvPr id="54314" name="Text Box 42"/>
          <p:cNvSpPr txBox="1">
            <a:spLocks noChangeArrowheads="1"/>
          </p:cNvSpPr>
          <p:nvPr/>
        </p:nvSpPr>
        <p:spPr bwMode="auto">
          <a:xfrm>
            <a:off x="3962400" y="17526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latin typeface="Arial" panose="020B0604020202020204" pitchFamily="34" charset="0"/>
              </a:rPr>
              <a:t>pseudocode</a:t>
            </a:r>
            <a:endParaRPr lang="pl-PL" altLang="en-US" sz="1400">
              <a:latin typeface="Arial" panose="020B0604020202020204" pitchFamily="34" charset="0"/>
            </a:endParaRPr>
          </a:p>
        </p:txBody>
      </p:sp>
      <p:sp>
        <p:nvSpPr>
          <p:cNvPr id="54316" name="Rectangle 44"/>
          <p:cNvSpPr>
            <a:spLocks noChangeArrowheads="1"/>
          </p:cNvSpPr>
          <p:nvPr/>
        </p:nvSpPr>
        <p:spPr bwMode="auto">
          <a:xfrm>
            <a:off x="6248400" y="3505200"/>
            <a:ext cx="2895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200" b="0">
                <a:solidFill>
                  <a:srgbClr val="000099"/>
                </a:solidFill>
                <a:latin typeface="Courier New" panose="02070309020205020404" pitchFamily="49" charset="0"/>
              </a:rPr>
              <a:t>mov   eax,[</a:t>
            </a:r>
            <a:r>
              <a:rPr lang="en-US" altLang="en-US" sz="1200" i="1">
                <a:solidFill>
                  <a:srgbClr val="000099"/>
                </a:solidFill>
                <a:latin typeface="Courier New" panose="02070309020205020404" pitchFamily="49" charset="0"/>
              </a:rPr>
              <a:t>user_handler</a:t>
            </a:r>
            <a:r>
              <a:rPr lang="en-US" altLang="en-US" sz="1200" b="0">
                <a:solidFill>
                  <a:srgbClr val="000099"/>
                </a:solidFill>
                <a:latin typeface="Courier New" panose="02070309020205020404" pitchFamily="49" charset="0"/>
              </a:rPr>
              <a:t>]</a:t>
            </a:r>
          </a:p>
          <a:p>
            <a:pPr eaLnBrk="0" hangingPunct="0"/>
            <a:r>
              <a:rPr lang="en-US" altLang="en-US" sz="1200" b="0">
                <a:solidFill>
                  <a:srgbClr val="000099"/>
                </a:solidFill>
                <a:latin typeface="Courier New" panose="02070309020205020404" pitchFamily="49" charset="0"/>
              </a:rPr>
              <a:t>mov   [eax],path</a:t>
            </a:r>
          </a:p>
          <a:p>
            <a:pPr eaLnBrk="0" hangingPunct="0"/>
            <a:r>
              <a:rPr lang="en-US" altLang="en-US" sz="1200" b="0">
                <a:solidFill>
                  <a:srgbClr val="000099"/>
                </a:solidFill>
                <a:latin typeface="Courier New" panose="02070309020205020404" pitchFamily="49" charset="0"/>
              </a:rPr>
              <a:t>...</a:t>
            </a:r>
          </a:p>
          <a:p>
            <a:pPr eaLnBrk="0" hangingPunct="0"/>
            <a:r>
              <a:rPr lang="en-US" altLang="en-US" sz="1200" b="0">
                <a:solidFill>
                  <a:srgbClr val="000099"/>
                </a:solidFill>
                <a:latin typeface="Courier New" panose="02070309020205020404" pitchFamily="49" charset="0"/>
              </a:rPr>
              <a:t>mov   ecx,[ebp+0ch]</a:t>
            </a:r>
            <a:endParaRPr lang="en-US" altLang="en-US" sz="1200" i="1">
              <a:solidFill>
                <a:srgbClr val="000099"/>
              </a:solidFill>
              <a:latin typeface="Courier New" panose="02070309020205020404" pitchFamily="49" charset="0"/>
            </a:endParaRPr>
          </a:p>
          <a:p>
            <a:pPr eaLnBrk="0" hangingPunct="0"/>
            <a:r>
              <a:rPr lang="en-US" altLang="en-US" sz="1200" b="0">
                <a:solidFill>
                  <a:srgbClr val="000099"/>
                </a:solidFill>
                <a:latin typeface="Courier New" panose="02070309020205020404" pitchFamily="49" charset="0"/>
              </a:rPr>
              <a:t>cmp   ecx,[</a:t>
            </a:r>
            <a:r>
              <a:rPr lang="en-US" altLang="en-US" sz="1200" i="1">
                <a:solidFill>
                  <a:srgbClr val="000099"/>
                </a:solidFill>
                <a:latin typeface="Courier New" panose="02070309020205020404" pitchFamily="49" charset="0"/>
              </a:rPr>
              <a:t>__security_cookie</a:t>
            </a:r>
            <a:r>
              <a:rPr lang="en-US" altLang="en-US" sz="1200" b="0">
                <a:solidFill>
                  <a:srgbClr val="000099"/>
                </a:solidFill>
                <a:latin typeface="Courier New" panose="02070309020205020404" pitchFamily="49" charset="0"/>
              </a:rPr>
              <a:t>]  </a:t>
            </a:r>
          </a:p>
          <a:p>
            <a:pPr eaLnBrk="0" hangingPunct="0"/>
            <a:r>
              <a:rPr lang="en-US" altLang="en-US" sz="1200" b="0">
                <a:solidFill>
                  <a:srgbClr val="000099"/>
                </a:solidFill>
                <a:latin typeface="Courier New" panose="02070309020205020404" pitchFamily="49" charset="0"/>
              </a:rPr>
              <a:t>jnz   raport_failure</a:t>
            </a:r>
          </a:p>
          <a:p>
            <a:pPr eaLnBrk="0" hangingPunct="0"/>
            <a:r>
              <a:rPr lang="en-US" altLang="en-US" sz="1200" b="0">
                <a:solidFill>
                  <a:srgbClr val="000099"/>
                </a:solidFill>
                <a:latin typeface="Courier New" panose="02070309020205020404" pitchFamily="49" charset="0"/>
              </a:rPr>
              <a:t>...</a:t>
            </a:r>
          </a:p>
          <a:p>
            <a:pPr eaLnBrk="0" hangingPunct="0"/>
            <a:r>
              <a:rPr lang="en-US" altLang="en-US" sz="1200" b="0">
                <a:solidFill>
                  <a:srgbClr val="000099"/>
                </a:solidFill>
                <a:latin typeface="Courier New" panose="02070309020205020404" pitchFamily="49" charset="0"/>
              </a:rPr>
              <a:t>call  [</a:t>
            </a:r>
            <a:r>
              <a:rPr lang="en-US" altLang="en-US" sz="1200" i="1">
                <a:solidFill>
                  <a:srgbClr val="000099"/>
                </a:solidFill>
                <a:latin typeface="Courier New" panose="02070309020205020404" pitchFamily="49" charset="0"/>
              </a:rPr>
              <a:t>user_handler</a:t>
            </a:r>
            <a:r>
              <a:rPr lang="en-US" altLang="en-US" sz="1200" b="0">
                <a:solidFill>
                  <a:srgbClr val="000099"/>
                </a:solidFill>
                <a:latin typeface="Courier New" panose="02070309020205020404" pitchFamily="49" charset="0"/>
              </a:rPr>
              <a:t>]</a:t>
            </a:r>
          </a:p>
        </p:txBody>
      </p:sp>
      <p:sp>
        <p:nvSpPr>
          <p:cNvPr id="54317" name="Line 45"/>
          <p:cNvSpPr>
            <a:spLocks noChangeShapeType="1"/>
          </p:cNvSpPr>
          <p:nvPr/>
        </p:nvSpPr>
        <p:spPr bwMode="auto">
          <a:xfrm flipH="1" flipV="1">
            <a:off x="5791200" y="3886200"/>
            <a:ext cx="457200" cy="10668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18" name="Line 46"/>
          <p:cNvSpPr>
            <a:spLocks noChangeShapeType="1"/>
          </p:cNvSpPr>
          <p:nvPr/>
        </p:nvSpPr>
        <p:spPr bwMode="auto">
          <a:xfrm flipH="1">
            <a:off x="5791200" y="3581400"/>
            <a:ext cx="457200" cy="2286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22" name="Line 50"/>
          <p:cNvSpPr>
            <a:spLocks noChangeShapeType="1"/>
          </p:cNvSpPr>
          <p:nvPr/>
        </p:nvSpPr>
        <p:spPr bwMode="auto">
          <a:xfrm>
            <a:off x="2057400" y="4343400"/>
            <a:ext cx="0" cy="815975"/>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23" name="Rectangle 51"/>
          <p:cNvSpPr>
            <a:spLocks noChangeArrowheads="1"/>
          </p:cNvSpPr>
          <p:nvPr/>
        </p:nvSpPr>
        <p:spPr bwMode="auto">
          <a:xfrm>
            <a:off x="1981200" y="5280025"/>
            <a:ext cx="1752600" cy="228600"/>
          </a:xfrm>
          <a:prstGeom prst="rect">
            <a:avLst/>
          </a:prstGeom>
          <a:solidFill>
            <a:srgbClr val="DDDDDD">
              <a:alpha val="50000"/>
            </a:srgbClr>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24" name="Text Box 52"/>
          <p:cNvSpPr txBox="1">
            <a:spLocks noChangeArrowheads="1"/>
          </p:cNvSpPr>
          <p:nvPr/>
        </p:nvSpPr>
        <p:spPr bwMode="auto">
          <a:xfrm>
            <a:off x="1981200" y="5257800"/>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solidFill>
                  <a:srgbClr val="000099"/>
                </a:solidFill>
                <a:latin typeface="Courier New" panose="02070309020205020404" pitchFamily="49" charset="0"/>
              </a:rPr>
              <a:t>\\aaa... \b...</a:t>
            </a:r>
            <a:endParaRPr lang="pl-PL" altLang="en-US" sz="1400">
              <a:solidFill>
                <a:srgbClr val="000099"/>
              </a:solidFill>
              <a:latin typeface="Courier New" panose="02070309020205020404" pitchFamily="49" charset="0"/>
            </a:endParaRPr>
          </a:p>
        </p:txBody>
      </p:sp>
      <p:sp>
        <p:nvSpPr>
          <p:cNvPr id="54325" name="Line 53"/>
          <p:cNvSpPr>
            <a:spLocks noChangeShapeType="1"/>
          </p:cNvSpPr>
          <p:nvPr/>
        </p:nvSpPr>
        <p:spPr bwMode="auto">
          <a:xfrm>
            <a:off x="1905000" y="4343400"/>
            <a:ext cx="152400"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425450" y="579438"/>
            <a:ext cx="74231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Bypassing Windows 2003 stack guard protection</a:t>
            </a:r>
          </a:p>
          <a:p>
            <a:pPr eaLnBrk="0" hangingPunct="0"/>
            <a:r>
              <a:rPr lang="en-US" altLang="en-US">
                <a:latin typeface="Arial" panose="020B0604020202020204" pitchFamily="34" charset="0"/>
              </a:rPr>
              <a:t>Jump to \\aaa...\b... obstacle </a:t>
            </a:r>
          </a:p>
        </p:txBody>
      </p:sp>
      <p:sp>
        <p:nvSpPr>
          <p:cNvPr id="76803" name="Rectangle 3"/>
          <p:cNvSpPr>
            <a:spLocks noChangeArrowheads="1"/>
          </p:cNvSpPr>
          <p:nvPr/>
        </p:nvSpPr>
        <p:spPr bwMode="auto">
          <a:xfrm>
            <a:off x="4419600" y="2057400"/>
            <a:ext cx="3429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200" b="0">
                <a:solidFill>
                  <a:srgbClr val="000099"/>
                </a:solidFill>
                <a:latin typeface="Courier New" panose="02070309020205020404" pitchFamily="49" charset="0"/>
              </a:rPr>
              <a:t>5c           pop esp</a:t>
            </a:r>
          </a:p>
          <a:p>
            <a:pPr eaLnBrk="0" hangingPunct="0"/>
            <a:r>
              <a:rPr lang="en-US" altLang="en-US" sz="1200" b="0">
                <a:solidFill>
                  <a:srgbClr val="000099"/>
                </a:solidFill>
                <a:latin typeface="Courier New" panose="02070309020205020404" pitchFamily="49" charset="0"/>
              </a:rPr>
              <a:t>00 5c 00 61  add </a:t>
            </a:r>
            <a:r>
              <a:rPr lang="en-US" altLang="en-US" sz="1200">
                <a:solidFill>
                  <a:srgbClr val="000099"/>
                </a:solidFill>
                <a:latin typeface="Courier New" panose="02070309020205020404" pitchFamily="49" charset="0"/>
              </a:rPr>
              <a:t>[eax+eax+61]</a:t>
            </a:r>
            <a:r>
              <a:rPr lang="en-US" altLang="en-US" sz="1200" b="0">
                <a:solidFill>
                  <a:srgbClr val="000099"/>
                </a:solidFill>
                <a:latin typeface="Courier New" panose="02070309020205020404" pitchFamily="49" charset="0"/>
              </a:rPr>
              <a:t>,bl</a:t>
            </a:r>
          </a:p>
          <a:p>
            <a:pPr eaLnBrk="0" hangingPunct="0"/>
            <a:r>
              <a:rPr lang="en-US" altLang="en-US" sz="1200" b="0">
                <a:solidFill>
                  <a:srgbClr val="000099"/>
                </a:solidFill>
                <a:latin typeface="Courier New" panose="02070309020205020404" pitchFamily="49" charset="0"/>
              </a:rPr>
              <a:t>...</a:t>
            </a:r>
          </a:p>
        </p:txBody>
      </p:sp>
      <p:sp>
        <p:nvSpPr>
          <p:cNvPr id="76804" name="Text Box 4"/>
          <p:cNvSpPr txBox="1">
            <a:spLocks noChangeArrowheads="1"/>
          </p:cNvSpPr>
          <p:nvPr/>
        </p:nvSpPr>
        <p:spPr bwMode="auto">
          <a:xfrm>
            <a:off x="4419600" y="1752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latin typeface="Arial" panose="020B0604020202020204" pitchFamily="34" charset="0"/>
              </a:rPr>
              <a:t>hex code</a:t>
            </a:r>
            <a:endParaRPr lang="pl-PL" altLang="en-US" sz="1400">
              <a:latin typeface="Arial" panose="020B0604020202020204" pitchFamily="34" charset="0"/>
            </a:endParaRPr>
          </a:p>
        </p:txBody>
      </p:sp>
      <p:sp>
        <p:nvSpPr>
          <p:cNvPr id="76805" name="Text Box 5"/>
          <p:cNvSpPr txBox="1">
            <a:spLocks noChangeArrowheads="1"/>
          </p:cNvSpPr>
          <p:nvPr/>
        </p:nvSpPr>
        <p:spPr bwMode="auto">
          <a:xfrm>
            <a:off x="5638800" y="1752600"/>
            <a:ext cx="228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latin typeface="Arial" panose="020B0604020202020204" pitchFamily="34" charset="0"/>
              </a:rPr>
              <a:t>x86 instruction opcodes</a:t>
            </a:r>
            <a:endParaRPr lang="pl-PL" altLang="en-US" sz="1400">
              <a:latin typeface="Arial" panose="020B0604020202020204" pitchFamily="34" charset="0"/>
            </a:endParaRPr>
          </a:p>
        </p:txBody>
      </p:sp>
      <p:sp>
        <p:nvSpPr>
          <p:cNvPr id="76910" name="Rectangle 110"/>
          <p:cNvSpPr>
            <a:spLocks noChangeArrowheads="1"/>
          </p:cNvSpPr>
          <p:nvPr/>
        </p:nvSpPr>
        <p:spPr bwMode="auto">
          <a:xfrm>
            <a:off x="1600200" y="2133600"/>
            <a:ext cx="1371600" cy="1524000"/>
          </a:xfrm>
          <a:prstGeom prst="rect">
            <a:avLst/>
          </a:prstGeom>
          <a:solidFill>
            <a:srgbClr val="DDDDDD">
              <a:alpha val="50000"/>
            </a:srgbClr>
          </a:solidFill>
          <a:ln>
            <a:noFill/>
          </a:ln>
          <a:effectLst/>
          <a:extLst>
            <a:ext uri="{91240B29-F687-4F45-9708-019B960494DF}">
              <a14:hiddenLine xmlns:a14="http://schemas.microsoft.com/office/drawing/2010/main" w="127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11" name="Rectangle 111"/>
          <p:cNvSpPr>
            <a:spLocks noChangeArrowheads="1"/>
          </p:cNvSpPr>
          <p:nvPr/>
        </p:nvSpPr>
        <p:spPr bwMode="auto">
          <a:xfrm>
            <a:off x="1600200" y="3810000"/>
            <a:ext cx="1371600" cy="838200"/>
          </a:xfrm>
          <a:prstGeom prst="rect">
            <a:avLst/>
          </a:prstGeom>
          <a:solidFill>
            <a:srgbClr val="DDDDDD">
              <a:alpha val="50000"/>
            </a:srgbClr>
          </a:solidFill>
          <a:ln>
            <a:noFill/>
          </a:ln>
          <a:effectLst/>
          <a:extLst>
            <a:ext uri="{91240B29-F687-4F45-9708-019B960494DF}">
              <a14:hiddenLine xmlns:a14="http://schemas.microsoft.com/office/drawing/2010/main" w="127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12" name="Text Box 112"/>
          <p:cNvSpPr txBox="1">
            <a:spLocks noChangeArrowheads="1"/>
          </p:cNvSpPr>
          <p:nvPr/>
        </p:nvSpPr>
        <p:spPr bwMode="auto">
          <a:xfrm>
            <a:off x="447675" y="2057400"/>
            <a:ext cx="1104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0x00070000</a:t>
            </a:r>
            <a:endParaRPr lang="pl-PL" altLang="en-US" sz="1200" b="0">
              <a:solidFill>
                <a:srgbClr val="000099"/>
              </a:solidFill>
              <a:latin typeface="Courier New" panose="02070309020205020404" pitchFamily="49" charset="0"/>
            </a:endParaRPr>
          </a:p>
        </p:txBody>
      </p:sp>
      <p:sp>
        <p:nvSpPr>
          <p:cNvPr id="76913" name="Text Box 113"/>
          <p:cNvSpPr txBox="1">
            <a:spLocks noChangeArrowheads="1"/>
          </p:cNvSpPr>
          <p:nvPr/>
        </p:nvSpPr>
        <p:spPr bwMode="auto">
          <a:xfrm>
            <a:off x="457200" y="3733800"/>
            <a:ext cx="1104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0x00980000</a:t>
            </a:r>
            <a:endParaRPr lang="pl-PL" altLang="en-US" sz="1200" b="0">
              <a:solidFill>
                <a:srgbClr val="000099"/>
              </a:solidFill>
              <a:latin typeface="Courier New" panose="02070309020205020404" pitchFamily="49" charset="0"/>
            </a:endParaRPr>
          </a:p>
        </p:txBody>
      </p:sp>
      <p:sp>
        <p:nvSpPr>
          <p:cNvPr id="76914" name="Rectangle 114"/>
          <p:cNvSpPr>
            <a:spLocks noChangeArrowheads="1"/>
          </p:cNvSpPr>
          <p:nvPr/>
        </p:nvSpPr>
        <p:spPr bwMode="auto">
          <a:xfrm>
            <a:off x="1600200" y="2514600"/>
            <a:ext cx="1371600" cy="228600"/>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15" name="Text Box 115"/>
          <p:cNvSpPr txBox="1">
            <a:spLocks noChangeArrowheads="1"/>
          </p:cNvSpPr>
          <p:nvPr/>
        </p:nvSpPr>
        <p:spPr bwMode="auto">
          <a:xfrm>
            <a:off x="457200" y="3505200"/>
            <a:ext cx="1104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0x00170000</a:t>
            </a:r>
            <a:endParaRPr lang="pl-PL" altLang="en-US" sz="1200" b="0">
              <a:solidFill>
                <a:srgbClr val="000099"/>
              </a:solidFill>
              <a:latin typeface="Courier New" panose="02070309020205020404" pitchFamily="49" charset="0"/>
            </a:endParaRPr>
          </a:p>
        </p:txBody>
      </p:sp>
      <p:sp>
        <p:nvSpPr>
          <p:cNvPr id="76916" name="Text Box 116"/>
          <p:cNvSpPr txBox="1">
            <a:spLocks noChangeArrowheads="1"/>
          </p:cNvSpPr>
          <p:nvPr/>
        </p:nvSpPr>
        <p:spPr bwMode="auto">
          <a:xfrm>
            <a:off x="457200" y="4495800"/>
            <a:ext cx="1104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0x00a80000</a:t>
            </a:r>
            <a:endParaRPr lang="pl-PL" altLang="en-US" sz="1200" b="0">
              <a:solidFill>
                <a:srgbClr val="000099"/>
              </a:solidFill>
              <a:latin typeface="Courier New" panose="02070309020205020404" pitchFamily="49" charset="0"/>
            </a:endParaRPr>
          </a:p>
        </p:txBody>
      </p:sp>
      <p:sp>
        <p:nvSpPr>
          <p:cNvPr id="76917" name="Text Box 117"/>
          <p:cNvSpPr txBox="1">
            <a:spLocks noChangeArrowheads="1"/>
          </p:cNvSpPr>
          <p:nvPr/>
        </p:nvSpPr>
        <p:spPr bwMode="auto">
          <a:xfrm>
            <a:off x="457200" y="4800600"/>
            <a:ext cx="1104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0x00c10000</a:t>
            </a:r>
            <a:endParaRPr lang="pl-PL" altLang="en-US" sz="1200" b="0">
              <a:solidFill>
                <a:srgbClr val="000099"/>
              </a:solidFill>
              <a:latin typeface="Courier New" panose="02070309020205020404" pitchFamily="49" charset="0"/>
            </a:endParaRPr>
          </a:p>
        </p:txBody>
      </p:sp>
      <p:sp>
        <p:nvSpPr>
          <p:cNvPr id="76918" name="Text Box 118"/>
          <p:cNvSpPr txBox="1">
            <a:spLocks noChangeArrowheads="1"/>
          </p:cNvSpPr>
          <p:nvPr/>
        </p:nvSpPr>
        <p:spPr bwMode="auto">
          <a:xfrm>
            <a:off x="457200" y="4983163"/>
            <a:ext cx="11049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0x00e10000</a:t>
            </a:r>
            <a:endParaRPr lang="pl-PL" altLang="en-US" sz="1200" b="0">
              <a:solidFill>
                <a:srgbClr val="000099"/>
              </a:solidFill>
              <a:latin typeface="Courier New" panose="02070309020205020404" pitchFamily="49" charset="0"/>
            </a:endParaRPr>
          </a:p>
        </p:txBody>
      </p:sp>
      <p:sp>
        <p:nvSpPr>
          <p:cNvPr id="76919" name="Rectangle 119"/>
          <p:cNvSpPr>
            <a:spLocks noChangeArrowheads="1"/>
          </p:cNvSpPr>
          <p:nvPr/>
        </p:nvSpPr>
        <p:spPr bwMode="auto">
          <a:xfrm>
            <a:off x="1600200" y="5334000"/>
            <a:ext cx="1371600" cy="838200"/>
          </a:xfrm>
          <a:prstGeom prst="rect">
            <a:avLst/>
          </a:prstGeom>
          <a:solidFill>
            <a:srgbClr val="DDDDDD">
              <a:alpha val="50000"/>
            </a:srgbClr>
          </a:solidFill>
          <a:ln>
            <a:noFill/>
          </a:ln>
          <a:effectLst/>
          <a:extLst>
            <a:ext uri="{91240B29-F687-4F45-9708-019B960494DF}">
              <a14:hiddenLine xmlns:a14="http://schemas.microsoft.com/office/drawing/2010/main" w="127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20" name="Text Box 120"/>
          <p:cNvSpPr txBox="1">
            <a:spLocks noChangeArrowheads="1"/>
          </p:cNvSpPr>
          <p:nvPr/>
        </p:nvSpPr>
        <p:spPr bwMode="auto">
          <a:xfrm>
            <a:off x="457200" y="5257800"/>
            <a:ext cx="1104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0x01010000</a:t>
            </a:r>
            <a:endParaRPr lang="pl-PL" altLang="en-US" sz="1200" b="0">
              <a:solidFill>
                <a:srgbClr val="000099"/>
              </a:solidFill>
              <a:latin typeface="Courier New" panose="02070309020205020404" pitchFamily="49" charset="0"/>
            </a:endParaRPr>
          </a:p>
        </p:txBody>
      </p:sp>
      <p:sp>
        <p:nvSpPr>
          <p:cNvPr id="76921" name="Text Box 121"/>
          <p:cNvSpPr txBox="1">
            <a:spLocks noChangeArrowheads="1"/>
          </p:cNvSpPr>
          <p:nvPr/>
        </p:nvSpPr>
        <p:spPr bwMode="auto">
          <a:xfrm>
            <a:off x="457200" y="6019800"/>
            <a:ext cx="1104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r>
              <a:rPr lang="en-US" altLang="en-US" sz="1200" b="0">
                <a:solidFill>
                  <a:srgbClr val="000099"/>
                </a:solidFill>
                <a:latin typeface="Courier New" panose="02070309020205020404" pitchFamily="49" charset="0"/>
              </a:rPr>
              <a:t>0x01410000</a:t>
            </a:r>
            <a:endParaRPr lang="pl-PL" altLang="en-US" sz="1200" b="0">
              <a:solidFill>
                <a:srgbClr val="000099"/>
              </a:solidFill>
              <a:latin typeface="Courier New" panose="02070309020205020404" pitchFamily="49" charset="0"/>
            </a:endParaRPr>
          </a:p>
        </p:txBody>
      </p:sp>
      <p:sp>
        <p:nvSpPr>
          <p:cNvPr id="76922" name="Text Box 122"/>
          <p:cNvSpPr txBox="1">
            <a:spLocks noChangeArrowheads="1"/>
          </p:cNvSpPr>
          <p:nvPr/>
        </p:nvSpPr>
        <p:spPr bwMode="auto">
          <a:xfrm>
            <a:off x="1485900" y="6278563"/>
            <a:ext cx="11049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200" b="0">
                <a:solidFill>
                  <a:srgbClr val="000099"/>
                </a:solidFill>
                <a:latin typeface="Courier New" panose="02070309020205020404" pitchFamily="49" charset="0"/>
              </a:rPr>
              <a:t>...</a:t>
            </a:r>
            <a:endParaRPr lang="pl-PL" altLang="en-US" sz="1200" b="0">
              <a:solidFill>
                <a:srgbClr val="000099"/>
              </a:solidFill>
              <a:latin typeface="Courier New" panose="02070309020205020404" pitchFamily="49" charset="0"/>
            </a:endParaRPr>
          </a:p>
        </p:txBody>
      </p:sp>
      <p:sp>
        <p:nvSpPr>
          <p:cNvPr id="76923" name="Line 123"/>
          <p:cNvSpPr>
            <a:spLocks noChangeShapeType="1"/>
          </p:cNvSpPr>
          <p:nvPr/>
        </p:nvSpPr>
        <p:spPr bwMode="auto">
          <a:xfrm flipV="1">
            <a:off x="1600200" y="5334000"/>
            <a:ext cx="0" cy="838200"/>
          </a:xfrm>
          <a:prstGeom prst="line">
            <a:avLst/>
          </a:prstGeom>
          <a:noFill/>
          <a:ln w="12700">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24" name="Text Box 124"/>
          <p:cNvSpPr txBox="1">
            <a:spLocks noChangeArrowheads="1"/>
          </p:cNvSpPr>
          <p:nvPr/>
        </p:nvSpPr>
        <p:spPr bwMode="auto">
          <a:xfrm>
            <a:off x="457200" y="1752600"/>
            <a:ext cx="3505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solidFill>
                  <a:srgbClr val="000099"/>
                </a:solidFill>
                <a:latin typeface="Arial" panose="020B0604020202020204" pitchFamily="34" charset="0"/>
              </a:rPr>
              <a:t>svchost default process heap</a:t>
            </a:r>
            <a:endParaRPr lang="pl-PL" altLang="en-US" sz="1400">
              <a:solidFill>
                <a:srgbClr val="000099"/>
              </a:solidFill>
              <a:latin typeface="Arial" panose="020B0604020202020204" pitchFamily="34" charset="0"/>
            </a:endParaRPr>
          </a:p>
        </p:txBody>
      </p:sp>
      <p:sp>
        <p:nvSpPr>
          <p:cNvPr id="76925" name="Text Box 125"/>
          <p:cNvSpPr txBox="1">
            <a:spLocks noChangeArrowheads="1"/>
          </p:cNvSpPr>
          <p:nvPr/>
        </p:nvSpPr>
        <p:spPr bwMode="auto">
          <a:xfrm>
            <a:off x="1600200" y="2514600"/>
            <a:ext cx="13985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000099"/>
                </a:solidFill>
                <a:latin typeface="Arial" panose="020B0604020202020204" pitchFamily="34" charset="0"/>
              </a:rPr>
              <a:t>Segment 1</a:t>
            </a:r>
            <a:endParaRPr lang="pl-PL" altLang="en-US" sz="1000">
              <a:solidFill>
                <a:srgbClr val="000099"/>
              </a:solidFill>
              <a:latin typeface="Arial" panose="020B0604020202020204" pitchFamily="34" charset="0"/>
            </a:endParaRPr>
          </a:p>
        </p:txBody>
      </p:sp>
      <p:sp>
        <p:nvSpPr>
          <p:cNvPr id="76926" name="Rectangle 126"/>
          <p:cNvSpPr>
            <a:spLocks noChangeArrowheads="1"/>
          </p:cNvSpPr>
          <p:nvPr/>
        </p:nvSpPr>
        <p:spPr bwMode="auto">
          <a:xfrm>
            <a:off x="1600200" y="3810000"/>
            <a:ext cx="1371600" cy="228600"/>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27" name="Rectangle 127"/>
          <p:cNvSpPr>
            <a:spLocks noChangeArrowheads="1"/>
          </p:cNvSpPr>
          <p:nvPr/>
        </p:nvSpPr>
        <p:spPr bwMode="auto">
          <a:xfrm>
            <a:off x="1600200" y="5334000"/>
            <a:ext cx="1371600" cy="228600"/>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28" name="Text Box 128"/>
          <p:cNvSpPr txBox="1">
            <a:spLocks noChangeArrowheads="1"/>
          </p:cNvSpPr>
          <p:nvPr/>
        </p:nvSpPr>
        <p:spPr bwMode="auto">
          <a:xfrm>
            <a:off x="1600200" y="3810000"/>
            <a:ext cx="13985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000099"/>
                </a:solidFill>
                <a:latin typeface="Arial" panose="020B0604020202020204" pitchFamily="34" charset="0"/>
              </a:rPr>
              <a:t>Segment 2</a:t>
            </a:r>
            <a:endParaRPr lang="pl-PL" altLang="en-US" sz="1000">
              <a:solidFill>
                <a:srgbClr val="000099"/>
              </a:solidFill>
              <a:latin typeface="Arial" panose="020B0604020202020204" pitchFamily="34" charset="0"/>
            </a:endParaRPr>
          </a:p>
        </p:txBody>
      </p:sp>
      <p:sp>
        <p:nvSpPr>
          <p:cNvPr id="76929" name="Text Box 129"/>
          <p:cNvSpPr txBox="1">
            <a:spLocks noChangeArrowheads="1"/>
          </p:cNvSpPr>
          <p:nvPr/>
        </p:nvSpPr>
        <p:spPr bwMode="auto">
          <a:xfrm>
            <a:off x="1600200" y="5334000"/>
            <a:ext cx="13985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000099"/>
                </a:solidFill>
                <a:latin typeface="Arial" panose="020B0604020202020204" pitchFamily="34" charset="0"/>
              </a:rPr>
              <a:t>Segment 4</a:t>
            </a:r>
            <a:endParaRPr lang="pl-PL" altLang="en-US" sz="1000">
              <a:solidFill>
                <a:srgbClr val="000099"/>
              </a:solidFill>
              <a:latin typeface="Arial" panose="020B0604020202020204" pitchFamily="34" charset="0"/>
            </a:endParaRPr>
          </a:p>
        </p:txBody>
      </p:sp>
      <p:sp>
        <p:nvSpPr>
          <p:cNvPr id="76930" name="Text Box 130"/>
          <p:cNvSpPr txBox="1">
            <a:spLocks noChangeArrowheads="1"/>
          </p:cNvSpPr>
          <p:nvPr/>
        </p:nvSpPr>
        <p:spPr bwMode="auto">
          <a:xfrm>
            <a:off x="1600200" y="4800600"/>
            <a:ext cx="13985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000099"/>
                </a:solidFill>
                <a:latin typeface="Arial" panose="020B0604020202020204" pitchFamily="34" charset="0"/>
              </a:rPr>
              <a:t>Segment 3</a:t>
            </a:r>
            <a:endParaRPr lang="pl-PL" altLang="en-US" sz="1000">
              <a:solidFill>
                <a:srgbClr val="000099"/>
              </a:solidFill>
              <a:latin typeface="Arial" panose="020B0604020202020204" pitchFamily="34" charset="0"/>
            </a:endParaRPr>
          </a:p>
        </p:txBody>
      </p:sp>
      <p:sp>
        <p:nvSpPr>
          <p:cNvPr id="76931" name="Line 131"/>
          <p:cNvSpPr>
            <a:spLocks noChangeShapeType="1"/>
          </p:cNvSpPr>
          <p:nvPr/>
        </p:nvSpPr>
        <p:spPr bwMode="auto">
          <a:xfrm flipV="1">
            <a:off x="1600200" y="4876800"/>
            <a:ext cx="0" cy="304800"/>
          </a:xfrm>
          <a:prstGeom prst="line">
            <a:avLst/>
          </a:prstGeom>
          <a:noFill/>
          <a:ln w="12700">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32" name="Rectangle 132"/>
          <p:cNvSpPr>
            <a:spLocks noChangeArrowheads="1"/>
          </p:cNvSpPr>
          <p:nvPr/>
        </p:nvSpPr>
        <p:spPr bwMode="auto">
          <a:xfrm>
            <a:off x="1600200" y="2743200"/>
            <a:ext cx="2286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33" name="Rectangle 133"/>
          <p:cNvSpPr>
            <a:spLocks noChangeArrowheads="1"/>
          </p:cNvSpPr>
          <p:nvPr/>
        </p:nvSpPr>
        <p:spPr bwMode="auto">
          <a:xfrm>
            <a:off x="1828800" y="2743200"/>
            <a:ext cx="3429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34" name="Rectangle 134"/>
          <p:cNvSpPr>
            <a:spLocks noChangeArrowheads="1"/>
          </p:cNvSpPr>
          <p:nvPr/>
        </p:nvSpPr>
        <p:spPr bwMode="auto">
          <a:xfrm>
            <a:off x="1600200" y="2895600"/>
            <a:ext cx="9906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35" name="Rectangle 135"/>
          <p:cNvSpPr>
            <a:spLocks noChangeArrowheads="1"/>
          </p:cNvSpPr>
          <p:nvPr/>
        </p:nvSpPr>
        <p:spPr bwMode="auto">
          <a:xfrm>
            <a:off x="2171700" y="2743200"/>
            <a:ext cx="1905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36" name="Rectangle 136"/>
          <p:cNvSpPr>
            <a:spLocks noChangeArrowheads="1"/>
          </p:cNvSpPr>
          <p:nvPr/>
        </p:nvSpPr>
        <p:spPr bwMode="auto">
          <a:xfrm>
            <a:off x="2362200" y="2743200"/>
            <a:ext cx="762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37" name="Rectangle 137"/>
          <p:cNvSpPr>
            <a:spLocks noChangeArrowheads="1"/>
          </p:cNvSpPr>
          <p:nvPr/>
        </p:nvSpPr>
        <p:spPr bwMode="auto">
          <a:xfrm>
            <a:off x="2438400" y="2743200"/>
            <a:ext cx="2286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38" name="Rectangle 138"/>
          <p:cNvSpPr>
            <a:spLocks noChangeArrowheads="1"/>
          </p:cNvSpPr>
          <p:nvPr/>
        </p:nvSpPr>
        <p:spPr bwMode="auto">
          <a:xfrm>
            <a:off x="2743200" y="2895600"/>
            <a:ext cx="2286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39" name="Rectangle 139"/>
          <p:cNvSpPr>
            <a:spLocks noChangeArrowheads="1"/>
          </p:cNvSpPr>
          <p:nvPr/>
        </p:nvSpPr>
        <p:spPr bwMode="auto">
          <a:xfrm>
            <a:off x="2590800" y="2895600"/>
            <a:ext cx="1524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40" name="Rectangle 140"/>
          <p:cNvSpPr>
            <a:spLocks noChangeArrowheads="1"/>
          </p:cNvSpPr>
          <p:nvPr/>
        </p:nvSpPr>
        <p:spPr bwMode="auto">
          <a:xfrm>
            <a:off x="2667000" y="2743200"/>
            <a:ext cx="3048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41" name="Rectangle 141"/>
          <p:cNvSpPr>
            <a:spLocks noChangeArrowheads="1"/>
          </p:cNvSpPr>
          <p:nvPr/>
        </p:nvSpPr>
        <p:spPr bwMode="auto">
          <a:xfrm>
            <a:off x="1600200" y="3048000"/>
            <a:ext cx="3810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42" name="Rectangle 142"/>
          <p:cNvSpPr>
            <a:spLocks noChangeArrowheads="1"/>
          </p:cNvSpPr>
          <p:nvPr/>
        </p:nvSpPr>
        <p:spPr bwMode="auto">
          <a:xfrm>
            <a:off x="1981200" y="3048000"/>
            <a:ext cx="2286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43" name="Rectangle 143"/>
          <p:cNvSpPr>
            <a:spLocks noChangeArrowheads="1"/>
          </p:cNvSpPr>
          <p:nvPr/>
        </p:nvSpPr>
        <p:spPr bwMode="auto">
          <a:xfrm>
            <a:off x="2286000" y="3048000"/>
            <a:ext cx="762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44" name="Rectangle 144"/>
          <p:cNvSpPr>
            <a:spLocks noChangeArrowheads="1"/>
          </p:cNvSpPr>
          <p:nvPr/>
        </p:nvSpPr>
        <p:spPr bwMode="auto">
          <a:xfrm>
            <a:off x="2209800" y="3048000"/>
            <a:ext cx="762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45" name="Rectangle 145"/>
          <p:cNvSpPr>
            <a:spLocks noChangeArrowheads="1"/>
          </p:cNvSpPr>
          <p:nvPr/>
        </p:nvSpPr>
        <p:spPr bwMode="auto">
          <a:xfrm>
            <a:off x="2362200" y="3048000"/>
            <a:ext cx="1524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46" name="Rectangle 146"/>
          <p:cNvSpPr>
            <a:spLocks noChangeArrowheads="1"/>
          </p:cNvSpPr>
          <p:nvPr/>
        </p:nvSpPr>
        <p:spPr bwMode="auto">
          <a:xfrm>
            <a:off x="2514600" y="3048000"/>
            <a:ext cx="3810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47" name="Rectangle 147"/>
          <p:cNvSpPr>
            <a:spLocks noChangeArrowheads="1"/>
          </p:cNvSpPr>
          <p:nvPr/>
        </p:nvSpPr>
        <p:spPr bwMode="auto">
          <a:xfrm>
            <a:off x="2895600" y="3048000"/>
            <a:ext cx="762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48" name="Rectangle 148"/>
          <p:cNvSpPr>
            <a:spLocks noChangeArrowheads="1"/>
          </p:cNvSpPr>
          <p:nvPr/>
        </p:nvSpPr>
        <p:spPr bwMode="auto">
          <a:xfrm>
            <a:off x="1600200" y="3200400"/>
            <a:ext cx="2286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49" name="Rectangle 149"/>
          <p:cNvSpPr>
            <a:spLocks noChangeArrowheads="1"/>
          </p:cNvSpPr>
          <p:nvPr/>
        </p:nvSpPr>
        <p:spPr bwMode="auto">
          <a:xfrm>
            <a:off x="1828800" y="3200400"/>
            <a:ext cx="11430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50" name="Rectangle 150"/>
          <p:cNvSpPr>
            <a:spLocks noChangeArrowheads="1"/>
          </p:cNvSpPr>
          <p:nvPr/>
        </p:nvSpPr>
        <p:spPr bwMode="auto">
          <a:xfrm>
            <a:off x="1600200" y="3352800"/>
            <a:ext cx="13716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51" name="Rectangle 151"/>
          <p:cNvSpPr>
            <a:spLocks noChangeArrowheads="1"/>
          </p:cNvSpPr>
          <p:nvPr/>
        </p:nvSpPr>
        <p:spPr bwMode="auto">
          <a:xfrm>
            <a:off x="1600200" y="3505200"/>
            <a:ext cx="13716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52" name="Rectangle 152"/>
          <p:cNvSpPr>
            <a:spLocks noChangeArrowheads="1"/>
          </p:cNvSpPr>
          <p:nvPr/>
        </p:nvSpPr>
        <p:spPr bwMode="auto">
          <a:xfrm>
            <a:off x="1600200" y="2133600"/>
            <a:ext cx="1371600" cy="381000"/>
          </a:xfrm>
          <a:prstGeom prst="rect">
            <a:avLst/>
          </a:prstGeom>
          <a:solidFill>
            <a:srgbClr val="B2B2B2">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53" name="Rectangle 153"/>
          <p:cNvSpPr>
            <a:spLocks noChangeArrowheads="1"/>
          </p:cNvSpPr>
          <p:nvPr/>
        </p:nvSpPr>
        <p:spPr bwMode="auto">
          <a:xfrm>
            <a:off x="2209800" y="3352800"/>
            <a:ext cx="4572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54" name="Rectangle 154"/>
          <p:cNvSpPr>
            <a:spLocks noChangeArrowheads="1"/>
          </p:cNvSpPr>
          <p:nvPr/>
        </p:nvSpPr>
        <p:spPr bwMode="auto">
          <a:xfrm>
            <a:off x="1828800" y="3505200"/>
            <a:ext cx="762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55" name="Line 155"/>
          <p:cNvSpPr>
            <a:spLocks noChangeShapeType="1"/>
          </p:cNvSpPr>
          <p:nvPr/>
        </p:nvSpPr>
        <p:spPr bwMode="auto">
          <a:xfrm flipH="1" flipV="1">
            <a:off x="1600200" y="25146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56" name="Line 156"/>
          <p:cNvSpPr>
            <a:spLocks noChangeShapeType="1"/>
          </p:cNvSpPr>
          <p:nvPr/>
        </p:nvSpPr>
        <p:spPr bwMode="auto">
          <a:xfrm flipH="1" flipV="1">
            <a:off x="1600200" y="21336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57" name="Line 157"/>
          <p:cNvSpPr>
            <a:spLocks noChangeShapeType="1"/>
          </p:cNvSpPr>
          <p:nvPr/>
        </p:nvSpPr>
        <p:spPr bwMode="auto">
          <a:xfrm flipH="1" flipV="1">
            <a:off x="1600200" y="38100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58" name="Line 158"/>
          <p:cNvSpPr>
            <a:spLocks noChangeShapeType="1"/>
          </p:cNvSpPr>
          <p:nvPr/>
        </p:nvSpPr>
        <p:spPr bwMode="auto">
          <a:xfrm flipH="1" flipV="1">
            <a:off x="1600200" y="46482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59" name="Line 159"/>
          <p:cNvSpPr>
            <a:spLocks noChangeShapeType="1"/>
          </p:cNvSpPr>
          <p:nvPr/>
        </p:nvSpPr>
        <p:spPr bwMode="auto">
          <a:xfrm flipH="1" flipV="1">
            <a:off x="1600200" y="53340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60" name="Line 160"/>
          <p:cNvSpPr>
            <a:spLocks noChangeShapeType="1"/>
          </p:cNvSpPr>
          <p:nvPr/>
        </p:nvSpPr>
        <p:spPr bwMode="auto">
          <a:xfrm flipH="1" flipV="1">
            <a:off x="1600200" y="6172200"/>
            <a:ext cx="1371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61" name="Text Box 161"/>
          <p:cNvSpPr txBox="1">
            <a:spLocks noChangeArrowheads="1"/>
          </p:cNvSpPr>
          <p:nvPr/>
        </p:nvSpPr>
        <p:spPr bwMode="auto">
          <a:xfrm>
            <a:off x="1600200" y="2133600"/>
            <a:ext cx="13985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5F5F5F"/>
                </a:solidFill>
                <a:latin typeface="Arial" panose="020B0604020202020204" pitchFamily="34" charset="0"/>
              </a:rPr>
              <a:t>Heap Header</a:t>
            </a:r>
            <a:endParaRPr lang="pl-PL" altLang="en-US" sz="1000">
              <a:solidFill>
                <a:srgbClr val="5F5F5F"/>
              </a:solidFill>
              <a:latin typeface="Arial" panose="020B0604020202020204" pitchFamily="34" charset="0"/>
            </a:endParaRPr>
          </a:p>
        </p:txBody>
      </p:sp>
      <p:sp>
        <p:nvSpPr>
          <p:cNvPr id="76962" name="Rectangle 162"/>
          <p:cNvSpPr>
            <a:spLocks noChangeArrowheads="1"/>
          </p:cNvSpPr>
          <p:nvPr/>
        </p:nvSpPr>
        <p:spPr bwMode="auto">
          <a:xfrm>
            <a:off x="1600200" y="4038600"/>
            <a:ext cx="4572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63" name="Rectangle 163"/>
          <p:cNvSpPr>
            <a:spLocks noChangeArrowheads="1"/>
          </p:cNvSpPr>
          <p:nvPr/>
        </p:nvSpPr>
        <p:spPr bwMode="auto">
          <a:xfrm>
            <a:off x="2057400" y="4038600"/>
            <a:ext cx="381000" cy="152400"/>
          </a:xfrm>
          <a:prstGeom prst="rect">
            <a:avLst/>
          </a:prstGeom>
          <a:noFill/>
          <a:ln w="6350">
            <a:solidFill>
              <a:schemeClr val="bg2"/>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64" name="Rectangle 164"/>
          <p:cNvSpPr>
            <a:spLocks noChangeArrowheads="1"/>
          </p:cNvSpPr>
          <p:nvPr/>
        </p:nvSpPr>
        <p:spPr bwMode="auto">
          <a:xfrm>
            <a:off x="2438400" y="4038600"/>
            <a:ext cx="76200" cy="152400"/>
          </a:xfrm>
          <a:prstGeom prst="rect">
            <a:avLst/>
          </a:prstGeom>
          <a:solidFill>
            <a:srgbClr val="5F5F5F">
              <a:alpha val="50000"/>
            </a:srgbClr>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65" name="Rectangle 165"/>
          <p:cNvSpPr>
            <a:spLocks noChangeArrowheads="1"/>
          </p:cNvSpPr>
          <p:nvPr/>
        </p:nvSpPr>
        <p:spPr bwMode="auto">
          <a:xfrm>
            <a:off x="2209800" y="32004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66" name="Rectangle 166"/>
          <p:cNvSpPr>
            <a:spLocks noChangeArrowheads="1"/>
          </p:cNvSpPr>
          <p:nvPr/>
        </p:nvSpPr>
        <p:spPr bwMode="auto">
          <a:xfrm>
            <a:off x="1828800" y="32004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67" name="Rectangle 167"/>
          <p:cNvSpPr>
            <a:spLocks noChangeArrowheads="1"/>
          </p:cNvSpPr>
          <p:nvPr/>
        </p:nvSpPr>
        <p:spPr bwMode="auto">
          <a:xfrm>
            <a:off x="2590800" y="32004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68" name="Rectangle 168"/>
          <p:cNvSpPr>
            <a:spLocks noChangeArrowheads="1"/>
          </p:cNvSpPr>
          <p:nvPr/>
        </p:nvSpPr>
        <p:spPr bwMode="auto">
          <a:xfrm>
            <a:off x="1600200" y="33528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69" name="Rectangle 169"/>
          <p:cNvSpPr>
            <a:spLocks noChangeArrowheads="1"/>
          </p:cNvSpPr>
          <p:nvPr/>
        </p:nvSpPr>
        <p:spPr bwMode="auto">
          <a:xfrm>
            <a:off x="1905000" y="35052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70" name="Rectangle 170"/>
          <p:cNvSpPr>
            <a:spLocks noChangeArrowheads="1"/>
          </p:cNvSpPr>
          <p:nvPr/>
        </p:nvSpPr>
        <p:spPr bwMode="auto">
          <a:xfrm>
            <a:off x="2286000" y="35052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71" name="Rectangle 171"/>
          <p:cNvSpPr>
            <a:spLocks noChangeArrowheads="1"/>
          </p:cNvSpPr>
          <p:nvPr/>
        </p:nvSpPr>
        <p:spPr bwMode="auto">
          <a:xfrm>
            <a:off x="2057400" y="40386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72" name="Rectangle 172"/>
          <p:cNvSpPr>
            <a:spLocks noChangeArrowheads="1"/>
          </p:cNvSpPr>
          <p:nvPr/>
        </p:nvSpPr>
        <p:spPr bwMode="auto">
          <a:xfrm>
            <a:off x="2514600" y="40386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73" name="Rectangle 173"/>
          <p:cNvSpPr>
            <a:spLocks noChangeArrowheads="1"/>
          </p:cNvSpPr>
          <p:nvPr/>
        </p:nvSpPr>
        <p:spPr bwMode="auto">
          <a:xfrm>
            <a:off x="1905000" y="41910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75" name="Rectangle 175"/>
          <p:cNvSpPr>
            <a:spLocks noChangeArrowheads="1"/>
          </p:cNvSpPr>
          <p:nvPr/>
        </p:nvSpPr>
        <p:spPr bwMode="auto">
          <a:xfrm>
            <a:off x="2667000" y="4191000"/>
            <a:ext cx="3048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76" name="Rectangle 176"/>
          <p:cNvSpPr>
            <a:spLocks noChangeArrowheads="1"/>
          </p:cNvSpPr>
          <p:nvPr/>
        </p:nvSpPr>
        <p:spPr bwMode="auto">
          <a:xfrm>
            <a:off x="2667000" y="3352800"/>
            <a:ext cx="3048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77" name="Rectangle 177"/>
          <p:cNvSpPr>
            <a:spLocks noChangeArrowheads="1"/>
          </p:cNvSpPr>
          <p:nvPr/>
        </p:nvSpPr>
        <p:spPr bwMode="auto">
          <a:xfrm>
            <a:off x="1600200" y="3505200"/>
            <a:ext cx="762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78" name="Rectangle 178"/>
          <p:cNvSpPr>
            <a:spLocks noChangeArrowheads="1"/>
          </p:cNvSpPr>
          <p:nvPr/>
        </p:nvSpPr>
        <p:spPr bwMode="auto">
          <a:xfrm>
            <a:off x="2895600" y="4038600"/>
            <a:ext cx="762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79" name="Rectangle 179"/>
          <p:cNvSpPr>
            <a:spLocks noChangeArrowheads="1"/>
          </p:cNvSpPr>
          <p:nvPr/>
        </p:nvSpPr>
        <p:spPr bwMode="auto">
          <a:xfrm>
            <a:off x="1600200" y="4191000"/>
            <a:ext cx="3048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80" name="Rectangle 180"/>
          <p:cNvSpPr>
            <a:spLocks noChangeArrowheads="1"/>
          </p:cNvSpPr>
          <p:nvPr/>
        </p:nvSpPr>
        <p:spPr bwMode="auto">
          <a:xfrm>
            <a:off x="1600200" y="4343400"/>
            <a:ext cx="762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81" name="Rectangle 181"/>
          <p:cNvSpPr>
            <a:spLocks noChangeArrowheads="1"/>
          </p:cNvSpPr>
          <p:nvPr/>
        </p:nvSpPr>
        <p:spPr bwMode="auto">
          <a:xfrm>
            <a:off x="1676400" y="43434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82" name="Rectangle 182"/>
          <p:cNvSpPr>
            <a:spLocks noChangeArrowheads="1"/>
          </p:cNvSpPr>
          <p:nvPr/>
        </p:nvSpPr>
        <p:spPr bwMode="auto">
          <a:xfrm>
            <a:off x="2057400" y="43434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83" name="Rectangle 183"/>
          <p:cNvSpPr>
            <a:spLocks noChangeArrowheads="1"/>
          </p:cNvSpPr>
          <p:nvPr/>
        </p:nvSpPr>
        <p:spPr bwMode="auto">
          <a:xfrm>
            <a:off x="2438400" y="43434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84" name="Rectangle 184"/>
          <p:cNvSpPr>
            <a:spLocks noChangeArrowheads="1"/>
          </p:cNvSpPr>
          <p:nvPr/>
        </p:nvSpPr>
        <p:spPr bwMode="auto">
          <a:xfrm>
            <a:off x="1981200" y="55626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85" name="Rectangle 185"/>
          <p:cNvSpPr>
            <a:spLocks noChangeArrowheads="1"/>
          </p:cNvSpPr>
          <p:nvPr/>
        </p:nvSpPr>
        <p:spPr bwMode="auto">
          <a:xfrm>
            <a:off x="2362200" y="55626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86" name="Rectangle 186"/>
          <p:cNvSpPr>
            <a:spLocks noChangeArrowheads="1"/>
          </p:cNvSpPr>
          <p:nvPr/>
        </p:nvSpPr>
        <p:spPr bwMode="auto">
          <a:xfrm>
            <a:off x="2743200" y="5562600"/>
            <a:ext cx="2286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87" name="Rectangle 187"/>
          <p:cNvSpPr>
            <a:spLocks noChangeArrowheads="1"/>
          </p:cNvSpPr>
          <p:nvPr/>
        </p:nvSpPr>
        <p:spPr bwMode="auto">
          <a:xfrm>
            <a:off x="1600200" y="5715000"/>
            <a:ext cx="1524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88" name="Rectangle 188"/>
          <p:cNvSpPr>
            <a:spLocks noChangeArrowheads="1"/>
          </p:cNvSpPr>
          <p:nvPr/>
        </p:nvSpPr>
        <p:spPr bwMode="auto">
          <a:xfrm>
            <a:off x="1752600" y="57150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89" name="Rectangle 189"/>
          <p:cNvSpPr>
            <a:spLocks noChangeArrowheads="1"/>
          </p:cNvSpPr>
          <p:nvPr/>
        </p:nvSpPr>
        <p:spPr bwMode="auto">
          <a:xfrm>
            <a:off x="2133600" y="57150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90" name="Rectangle 190"/>
          <p:cNvSpPr>
            <a:spLocks noChangeArrowheads="1"/>
          </p:cNvSpPr>
          <p:nvPr/>
        </p:nvSpPr>
        <p:spPr bwMode="auto">
          <a:xfrm>
            <a:off x="2514600" y="57150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91" name="Rectangle 191"/>
          <p:cNvSpPr>
            <a:spLocks noChangeArrowheads="1"/>
          </p:cNvSpPr>
          <p:nvPr/>
        </p:nvSpPr>
        <p:spPr bwMode="auto">
          <a:xfrm>
            <a:off x="2895600" y="5715000"/>
            <a:ext cx="762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92" name="Rectangle 192"/>
          <p:cNvSpPr>
            <a:spLocks noChangeArrowheads="1"/>
          </p:cNvSpPr>
          <p:nvPr/>
        </p:nvSpPr>
        <p:spPr bwMode="auto">
          <a:xfrm>
            <a:off x="1600200" y="5867400"/>
            <a:ext cx="3048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93" name="Rectangle 193"/>
          <p:cNvSpPr>
            <a:spLocks noChangeArrowheads="1"/>
          </p:cNvSpPr>
          <p:nvPr/>
        </p:nvSpPr>
        <p:spPr bwMode="auto">
          <a:xfrm>
            <a:off x="1905000" y="58674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94" name="Rectangle 194"/>
          <p:cNvSpPr>
            <a:spLocks noChangeArrowheads="1"/>
          </p:cNvSpPr>
          <p:nvPr/>
        </p:nvSpPr>
        <p:spPr bwMode="auto">
          <a:xfrm>
            <a:off x="2286000" y="58674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95" name="Rectangle 195"/>
          <p:cNvSpPr>
            <a:spLocks noChangeArrowheads="1"/>
          </p:cNvSpPr>
          <p:nvPr/>
        </p:nvSpPr>
        <p:spPr bwMode="auto">
          <a:xfrm>
            <a:off x="2286000" y="41910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96" name="Rectangle 196"/>
          <p:cNvSpPr>
            <a:spLocks noChangeArrowheads="1"/>
          </p:cNvSpPr>
          <p:nvPr/>
        </p:nvSpPr>
        <p:spPr bwMode="auto">
          <a:xfrm>
            <a:off x="2819400" y="4343400"/>
            <a:ext cx="1524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97" name="Rectangle 197"/>
          <p:cNvSpPr>
            <a:spLocks noChangeArrowheads="1"/>
          </p:cNvSpPr>
          <p:nvPr/>
        </p:nvSpPr>
        <p:spPr bwMode="auto">
          <a:xfrm>
            <a:off x="1600200" y="4495800"/>
            <a:ext cx="2286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98" name="Rectangle 198"/>
          <p:cNvSpPr>
            <a:spLocks noChangeArrowheads="1"/>
          </p:cNvSpPr>
          <p:nvPr/>
        </p:nvSpPr>
        <p:spPr bwMode="auto">
          <a:xfrm>
            <a:off x="1828800" y="44958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99" name="Rectangle 199"/>
          <p:cNvSpPr>
            <a:spLocks noChangeArrowheads="1"/>
          </p:cNvSpPr>
          <p:nvPr/>
        </p:nvSpPr>
        <p:spPr bwMode="auto">
          <a:xfrm>
            <a:off x="2209800" y="44958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0" name="Rectangle 200"/>
          <p:cNvSpPr>
            <a:spLocks noChangeArrowheads="1"/>
          </p:cNvSpPr>
          <p:nvPr/>
        </p:nvSpPr>
        <p:spPr bwMode="auto">
          <a:xfrm>
            <a:off x="2590800" y="44958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1" name="Rectangle 201"/>
          <p:cNvSpPr>
            <a:spLocks noChangeArrowheads="1"/>
          </p:cNvSpPr>
          <p:nvPr/>
        </p:nvSpPr>
        <p:spPr bwMode="auto">
          <a:xfrm>
            <a:off x="1600200" y="30480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2" name="Line 202"/>
          <p:cNvSpPr>
            <a:spLocks noChangeShapeType="1"/>
          </p:cNvSpPr>
          <p:nvPr/>
        </p:nvSpPr>
        <p:spPr bwMode="auto">
          <a:xfrm flipV="1">
            <a:off x="1600200" y="3810000"/>
            <a:ext cx="0" cy="838200"/>
          </a:xfrm>
          <a:prstGeom prst="line">
            <a:avLst/>
          </a:prstGeom>
          <a:noFill/>
          <a:ln w="12700">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3" name="Line 203"/>
          <p:cNvSpPr>
            <a:spLocks noChangeShapeType="1"/>
          </p:cNvSpPr>
          <p:nvPr/>
        </p:nvSpPr>
        <p:spPr bwMode="auto">
          <a:xfrm flipV="1">
            <a:off x="1600200" y="2133600"/>
            <a:ext cx="0" cy="1524000"/>
          </a:xfrm>
          <a:prstGeom prst="line">
            <a:avLst/>
          </a:prstGeom>
          <a:noFill/>
          <a:ln w="12700">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4" name="Line 204"/>
          <p:cNvSpPr>
            <a:spLocks noChangeShapeType="1"/>
          </p:cNvSpPr>
          <p:nvPr/>
        </p:nvSpPr>
        <p:spPr bwMode="auto">
          <a:xfrm flipV="1">
            <a:off x="2971800" y="3810000"/>
            <a:ext cx="0" cy="838200"/>
          </a:xfrm>
          <a:prstGeom prst="line">
            <a:avLst/>
          </a:prstGeom>
          <a:noFill/>
          <a:ln w="12700">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5" name="Line 205"/>
          <p:cNvSpPr>
            <a:spLocks noChangeShapeType="1"/>
          </p:cNvSpPr>
          <p:nvPr/>
        </p:nvSpPr>
        <p:spPr bwMode="auto">
          <a:xfrm flipV="1">
            <a:off x="2971800" y="2133600"/>
            <a:ext cx="0" cy="1524000"/>
          </a:xfrm>
          <a:prstGeom prst="line">
            <a:avLst/>
          </a:prstGeom>
          <a:noFill/>
          <a:ln w="12700">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6" name="Line 206"/>
          <p:cNvSpPr>
            <a:spLocks noChangeShapeType="1"/>
          </p:cNvSpPr>
          <p:nvPr/>
        </p:nvSpPr>
        <p:spPr bwMode="auto">
          <a:xfrm flipV="1">
            <a:off x="2971800" y="5334000"/>
            <a:ext cx="0" cy="838200"/>
          </a:xfrm>
          <a:prstGeom prst="line">
            <a:avLst/>
          </a:prstGeom>
          <a:noFill/>
          <a:ln w="12700">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7" name="Line 207"/>
          <p:cNvSpPr>
            <a:spLocks noChangeShapeType="1"/>
          </p:cNvSpPr>
          <p:nvPr/>
        </p:nvSpPr>
        <p:spPr bwMode="auto">
          <a:xfrm flipV="1">
            <a:off x="2971800" y="4876800"/>
            <a:ext cx="0" cy="304800"/>
          </a:xfrm>
          <a:prstGeom prst="line">
            <a:avLst/>
          </a:prstGeom>
          <a:noFill/>
          <a:ln w="12700">
            <a:solidFill>
              <a:srgbClr val="5F5F5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08" name="Text Box 208"/>
          <p:cNvSpPr txBox="1">
            <a:spLocks noChangeArrowheads="1"/>
          </p:cNvSpPr>
          <p:nvPr/>
        </p:nvSpPr>
        <p:spPr bwMode="auto">
          <a:xfrm>
            <a:off x="3200400" y="3048000"/>
            <a:ext cx="1143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b="0">
                <a:solidFill>
                  <a:srgbClr val="000099"/>
                </a:solidFill>
                <a:latin typeface="Arial" panose="020B0604020202020204" pitchFamily="34" charset="0"/>
              </a:rPr>
              <a:t>memory blocks allocated by NDR engine for first tour of fragmented rpc request packets</a:t>
            </a:r>
            <a:endParaRPr lang="pl-PL" altLang="en-US" sz="1000" b="0">
              <a:solidFill>
                <a:srgbClr val="000099"/>
              </a:solidFill>
              <a:latin typeface="Arial" panose="020B0604020202020204" pitchFamily="34" charset="0"/>
            </a:endParaRPr>
          </a:p>
        </p:txBody>
      </p:sp>
      <p:sp>
        <p:nvSpPr>
          <p:cNvPr id="77009" name="Line 209"/>
          <p:cNvSpPr>
            <a:spLocks noChangeShapeType="1"/>
          </p:cNvSpPr>
          <p:nvPr/>
        </p:nvSpPr>
        <p:spPr bwMode="auto">
          <a:xfrm flipH="1">
            <a:off x="2514600" y="5638800"/>
            <a:ext cx="685800" cy="3048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10" name="Line 210"/>
          <p:cNvSpPr>
            <a:spLocks noChangeShapeType="1"/>
          </p:cNvSpPr>
          <p:nvPr/>
        </p:nvSpPr>
        <p:spPr bwMode="auto">
          <a:xfrm flipH="1">
            <a:off x="2743200" y="3733800"/>
            <a:ext cx="457200" cy="3810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11" name="Line 211"/>
          <p:cNvSpPr>
            <a:spLocks noChangeShapeType="1"/>
          </p:cNvSpPr>
          <p:nvPr/>
        </p:nvSpPr>
        <p:spPr bwMode="auto">
          <a:xfrm flipH="1" flipV="1">
            <a:off x="2743200" y="3276600"/>
            <a:ext cx="457200" cy="3810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12" name="Line 212"/>
          <p:cNvSpPr>
            <a:spLocks noChangeShapeType="1"/>
          </p:cNvSpPr>
          <p:nvPr/>
        </p:nvSpPr>
        <p:spPr bwMode="auto">
          <a:xfrm flipH="1" flipV="1">
            <a:off x="2362200" y="4572000"/>
            <a:ext cx="838200" cy="9906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19" name="Rectangle 219"/>
          <p:cNvSpPr>
            <a:spLocks noChangeArrowheads="1"/>
          </p:cNvSpPr>
          <p:nvPr/>
        </p:nvSpPr>
        <p:spPr bwMode="auto">
          <a:xfrm>
            <a:off x="4419600" y="2824163"/>
            <a:ext cx="4419600" cy="327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8138">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
            </a:pPr>
            <a:r>
              <a:rPr lang="en-US" altLang="en-US" sz="1600" b="0">
                <a:latin typeface="Arial" panose="020B0604020202020204" pitchFamily="34" charset="0"/>
              </a:rPr>
              <a:t>Establish 15 parallel TCP connections</a:t>
            </a:r>
          </a:p>
          <a:p>
            <a:pPr>
              <a:spcBef>
                <a:spcPct val="20000"/>
              </a:spcBef>
              <a:buFont typeface="Wingdings" panose="05000000000000000000" pitchFamily="2" charset="2"/>
              <a:buChar char="§"/>
            </a:pPr>
            <a:r>
              <a:rPr lang="en-US" altLang="en-US" sz="1600" b="0">
                <a:latin typeface="Arial" panose="020B0604020202020204" pitchFamily="34" charset="0"/>
              </a:rPr>
              <a:t>For each </a:t>
            </a:r>
            <a:r>
              <a:rPr lang="pl-PL" altLang="en-US" sz="1600" b="0">
                <a:latin typeface="Arial" panose="020B0604020202020204" pitchFamily="34" charset="0"/>
              </a:rPr>
              <a:t>of them </a:t>
            </a:r>
            <a:r>
              <a:rPr lang="en-US" altLang="en-US" sz="1600" b="0">
                <a:latin typeface="Arial" panose="020B0604020202020204" pitchFamily="34" charset="0"/>
              </a:rPr>
              <a:t>send 6000 packets (1024 bytes long) and call remote activation method </a:t>
            </a:r>
            <a:r>
              <a:rPr lang="pl-PL" altLang="en-US" sz="1600" b="0">
                <a:latin typeface="Arial" panose="020B0604020202020204" pitchFamily="34" charset="0"/>
              </a:rPr>
              <a:t>(</a:t>
            </a:r>
            <a:r>
              <a:rPr lang="en-US" altLang="en-US" sz="1600" b="0">
                <a:latin typeface="Arial" panose="020B0604020202020204" pitchFamily="34" charset="0"/>
              </a:rPr>
              <a:t>no overflow)</a:t>
            </a:r>
          </a:p>
          <a:p>
            <a:pPr>
              <a:spcBef>
                <a:spcPct val="20000"/>
              </a:spcBef>
              <a:buFont typeface="Wingdings" panose="05000000000000000000" pitchFamily="2" charset="2"/>
              <a:buChar char="§"/>
            </a:pPr>
            <a:r>
              <a:rPr lang="en-US" altLang="en-US" sz="1600" b="0">
                <a:latin typeface="Arial" panose="020B0604020202020204" pitchFamily="34" charset="0"/>
              </a:rPr>
              <a:t>Send next 160000 packets to properly fill up remaining memory space</a:t>
            </a:r>
          </a:p>
          <a:p>
            <a:pPr>
              <a:spcBef>
                <a:spcPct val="20000"/>
              </a:spcBef>
              <a:buFont typeface="Wingdings" panose="05000000000000000000" pitchFamily="2" charset="2"/>
              <a:buChar char="§"/>
            </a:pPr>
            <a:r>
              <a:rPr lang="en-US" altLang="en-US" sz="1600" b="0">
                <a:latin typeface="Arial" panose="020B0604020202020204" pitchFamily="34" charset="0"/>
              </a:rPr>
              <a:t>Invoke remote activation method in the way that would trigger buffer overflow </a:t>
            </a:r>
          </a:p>
          <a:p>
            <a:pPr>
              <a:spcBef>
                <a:spcPct val="20000"/>
              </a:spcBef>
              <a:buFont typeface="Wingdings" panose="05000000000000000000" pitchFamily="2" charset="2"/>
              <a:buNone/>
            </a:pPr>
            <a:r>
              <a:rPr lang="en-US" altLang="en-US" sz="1600">
                <a:latin typeface="Arial" panose="020B0604020202020204" pitchFamily="34" charset="0"/>
              </a:rPr>
              <a:t>	</a:t>
            </a:r>
          </a:p>
          <a:p>
            <a:pPr>
              <a:spcBef>
                <a:spcPct val="20000"/>
              </a:spcBef>
              <a:buFont typeface="Wingdings" panose="05000000000000000000" pitchFamily="2" charset="2"/>
              <a:buNone/>
            </a:pPr>
            <a:r>
              <a:rPr lang="en-US" altLang="en-US" sz="1600">
                <a:latin typeface="Arial" panose="020B0604020202020204" pitchFamily="34" charset="0"/>
              </a:rPr>
              <a:t>	RPC bcache will reuse blocks allocated during first call and eax register </a:t>
            </a:r>
            <a:r>
              <a:rPr lang="pl-PL" altLang="en-US" sz="1600">
                <a:latin typeface="Arial" panose="020B0604020202020204" pitchFamily="34" charset="0"/>
              </a:rPr>
              <a:t>will</a:t>
            </a:r>
            <a:r>
              <a:rPr lang="en-US" altLang="en-US" sz="1600">
                <a:latin typeface="Arial" panose="020B0604020202020204" pitchFamily="34" charset="0"/>
              </a:rPr>
              <a:t> point to them</a:t>
            </a:r>
            <a:endParaRPr lang="en-US" altLang="en-US" sz="1600" b="0">
              <a:latin typeface="Arial" panose="020B0604020202020204" pitchFamily="34" charset="0"/>
            </a:endParaRPr>
          </a:p>
        </p:txBody>
      </p:sp>
      <p:sp>
        <p:nvSpPr>
          <p:cNvPr id="77020" name="Rectangle 220"/>
          <p:cNvSpPr>
            <a:spLocks noChangeArrowheads="1"/>
          </p:cNvSpPr>
          <p:nvPr/>
        </p:nvSpPr>
        <p:spPr bwMode="auto">
          <a:xfrm>
            <a:off x="2057400" y="4191000"/>
            <a:ext cx="76200" cy="152400"/>
          </a:xfrm>
          <a:prstGeom prst="rect">
            <a:avLst/>
          </a:prstGeom>
          <a:solidFill>
            <a:srgbClr val="000099"/>
          </a:solidFill>
          <a:ln>
            <a:noFill/>
          </a:ln>
          <a:effectLst/>
          <a:extLst>
            <a:ext uri="{91240B29-F687-4F45-9708-019B960494DF}">
              <a14:hiddenLine xmlns:a14="http://schemas.microsoft.com/office/drawing/2010/main" w="635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21" name="Rectangle 221"/>
          <p:cNvSpPr>
            <a:spLocks noChangeArrowheads="1"/>
          </p:cNvSpPr>
          <p:nvPr/>
        </p:nvSpPr>
        <p:spPr bwMode="auto">
          <a:xfrm>
            <a:off x="1905000" y="4191000"/>
            <a:ext cx="76200" cy="152400"/>
          </a:xfrm>
          <a:prstGeom prst="rect">
            <a:avLst/>
          </a:prstGeom>
          <a:solidFill>
            <a:srgbClr val="000099"/>
          </a:solidFill>
          <a:ln>
            <a:noFill/>
          </a:ln>
          <a:effectLst/>
          <a:extLst>
            <a:ext uri="{91240B29-F687-4F45-9708-019B960494DF}">
              <a14:hiddenLine xmlns:a14="http://schemas.microsoft.com/office/drawing/2010/main" w="635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22" name="Rectangle 222"/>
          <p:cNvSpPr>
            <a:spLocks noChangeArrowheads="1"/>
          </p:cNvSpPr>
          <p:nvPr/>
        </p:nvSpPr>
        <p:spPr bwMode="auto">
          <a:xfrm>
            <a:off x="2286000" y="4191000"/>
            <a:ext cx="76200" cy="152400"/>
          </a:xfrm>
          <a:prstGeom prst="rect">
            <a:avLst/>
          </a:prstGeom>
          <a:solidFill>
            <a:srgbClr val="000099"/>
          </a:solidFill>
          <a:ln>
            <a:noFill/>
          </a:ln>
          <a:effectLst/>
          <a:extLst>
            <a:ext uri="{91240B29-F687-4F45-9708-019B960494DF}">
              <a14:hiddenLine xmlns:a14="http://schemas.microsoft.com/office/drawing/2010/main" w="635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23" name="Rectangle 223"/>
          <p:cNvSpPr>
            <a:spLocks noChangeArrowheads="1"/>
          </p:cNvSpPr>
          <p:nvPr/>
        </p:nvSpPr>
        <p:spPr bwMode="auto">
          <a:xfrm>
            <a:off x="2209800" y="4191000"/>
            <a:ext cx="76200" cy="152400"/>
          </a:xfrm>
          <a:prstGeom prst="rect">
            <a:avLst/>
          </a:prstGeom>
          <a:solidFill>
            <a:srgbClr val="000099"/>
          </a:solidFill>
          <a:ln>
            <a:noFill/>
          </a:ln>
          <a:effectLst/>
          <a:extLst>
            <a:ext uri="{91240B29-F687-4F45-9708-019B960494DF}">
              <a14:hiddenLine xmlns:a14="http://schemas.microsoft.com/office/drawing/2010/main" w="635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24" name="Rectangle 224"/>
          <p:cNvSpPr>
            <a:spLocks noChangeArrowheads="1"/>
          </p:cNvSpPr>
          <p:nvPr/>
        </p:nvSpPr>
        <p:spPr bwMode="auto">
          <a:xfrm>
            <a:off x="2438400" y="4191000"/>
            <a:ext cx="76200" cy="152400"/>
          </a:xfrm>
          <a:prstGeom prst="rect">
            <a:avLst/>
          </a:prstGeom>
          <a:solidFill>
            <a:srgbClr val="000099"/>
          </a:solidFill>
          <a:ln>
            <a:noFill/>
          </a:ln>
          <a:effectLst/>
          <a:extLst>
            <a:ext uri="{91240B29-F687-4F45-9708-019B960494DF}">
              <a14:hiddenLine xmlns:a14="http://schemas.microsoft.com/office/drawing/2010/main" w="635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25" name="Line 225"/>
          <p:cNvSpPr>
            <a:spLocks noChangeShapeType="1"/>
          </p:cNvSpPr>
          <p:nvPr/>
        </p:nvSpPr>
        <p:spPr bwMode="auto">
          <a:xfrm flipH="1" flipV="1">
            <a:off x="2286000" y="4267200"/>
            <a:ext cx="914400" cy="3810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26" name="Text Box 226"/>
          <p:cNvSpPr txBox="1">
            <a:spLocks noChangeArrowheads="1"/>
          </p:cNvSpPr>
          <p:nvPr/>
        </p:nvSpPr>
        <p:spPr bwMode="auto">
          <a:xfrm>
            <a:off x="3200400" y="4495800"/>
            <a:ext cx="121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solidFill>
                  <a:srgbClr val="000099"/>
                </a:solidFill>
                <a:latin typeface="Arial" panose="020B0604020202020204" pitchFamily="34" charset="0"/>
              </a:rPr>
              <a:t>memory blocks used during remote activation call</a:t>
            </a:r>
            <a:endParaRPr lang="pl-PL" altLang="en-US" sz="1000">
              <a:solidFill>
                <a:srgbClr val="000099"/>
              </a:solidFill>
              <a:latin typeface="Arial" panose="020B0604020202020204" pitchFamily="34" charset="0"/>
            </a:endParaRPr>
          </a:p>
        </p:txBody>
      </p:sp>
      <p:sp>
        <p:nvSpPr>
          <p:cNvPr id="77027" name="Text Box 227"/>
          <p:cNvSpPr txBox="1">
            <a:spLocks noChangeArrowheads="1"/>
          </p:cNvSpPr>
          <p:nvPr/>
        </p:nvSpPr>
        <p:spPr bwMode="auto">
          <a:xfrm>
            <a:off x="3200400" y="5334000"/>
            <a:ext cx="1143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b="0">
                <a:solidFill>
                  <a:srgbClr val="000099"/>
                </a:solidFill>
                <a:latin typeface="Arial" panose="020B0604020202020204" pitchFamily="34" charset="0"/>
              </a:rPr>
              <a:t>second tour of fragmented rpc request packets</a:t>
            </a:r>
            <a:endParaRPr lang="pl-PL" altLang="en-US" sz="1000" b="0">
              <a:solidFill>
                <a:srgbClr val="000099"/>
              </a:solidFill>
              <a:latin typeface="Arial" panose="020B0604020202020204" pitchFamily="34" charset="0"/>
            </a:endParaRPr>
          </a:p>
        </p:txBody>
      </p:sp>
      <p:sp>
        <p:nvSpPr>
          <p:cNvPr id="77028" name="Rectangle 228"/>
          <p:cNvSpPr>
            <a:spLocks noChangeArrowheads="1"/>
          </p:cNvSpPr>
          <p:nvPr/>
        </p:nvSpPr>
        <p:spPr bwMode="auto">
          <a:xfrm>
            <a:off x="1600200" y="5562600"/>
            <a:ext cx="381000" cy="152400"/>
          </a:xfrm>
          <a:prstGeom prst="rect">
            <a:avLst/>
          </a:prstGeom>
          <a:solidFill>
            <a:schemeClr val="accent2">
              <a:alpha val="50000"/>
            </a:schemeClr>
          </a:solidFill>
          <a:ln w="635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425450" y="579438"/>
            <a:ext cx="74231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Bypassing Windows 2003 stack guard protection</a:t>
            </a:r>
          </a:p>
          <a:p>
            <a:pPr eaLnBrk="0" hangingPunct="0"/>
            <a:r>
              <a:rPr lang="en-US" altLang="en-US">
                <a:latin typeface="Arial" panose="020B0604020202020204" pitchFamily="34" charset="0"/>
              </a:rPr>
              <a:t>OTHER METHODS</a:t>
            </a:r>
          </a:p>
        </p:txBody>
      </p:sp>
      <p:sp>
        <p:nvSpPr>
          <p:cNvPr id="35843" name="Rectangle 3"/>
          <p:cNvSpPr>
            <a:spLocks noChangeArrowheads="1"/>
          </p:cNvSpPr>
          <p:nvPr/>
        </p:nvSpPr>
        <p:spPr bwMode="auto">
          <a:xfrm>
            <a:off x="498475" y="1905000"/>
            <a:ext cx="8112125"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8138">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
            </a:pPr>
            <a:r>
              <a:rPr lang="en-US" altLang="en-US" b="0">
                <a:solidFill>
                  <a:schemeClr val="tx2"/>
                </a:solidFill>
                <a:latin typeface="Arial" panose="020B0604020202020204" pitchFamily="34" charset="0"/>
              </a:rPr>
              <a:t>Structure Exception Handling mechanism may be used</a:t>
            </a:r>
          </a:p>
          <a:p>
            <a:pPr>
              <a:spcBef>
                <a:spcPct val="20000"/>
              </a:spcBef>
              <a:buFont typeface="Wingdings" panose="05000000000000000000" pitchFamily="2" charset="2"/>
              <a:buChar char="§"/>
            </a:pPr>
            <a:r>
              <a:rPr lang="en-US" altLang="en-US" b="0">
                <a:solidFill>
                  <a:schemeClr val="tx2"/>
                </a:solidFill>
                <a:latin typeface="Arial" panose="020B0604020202020204" pitchFamily="34" charset="0"/>
              </a:rPr>
              <a:t>The idea is to modify exception registration structure located on the stack when performing buffer overflow</a:t>
            </a:r>
          </a:p>
          <a:p>
            <a:pPr>
              <a:spcBef>
                <a:spcPct val="20000"/>
              </a:spcBef>
              <a:buFont typeface="Wingdings" panose="05000000000000000000" pitchFamily="2" charset="2"/>
              <a:buChar char="§"/>
            </a:pPr>
            <a:r>
              <a:rPr lang="en-US" altLang="en-US" b="0">
                <a:solidFill>
                  <a:schemeClr val="tx2"/>
                </a:solidFill>
                <a:latin typeface="Arial" panose="020B0604020202020204" pitchFamily="34" charset="0"/>
              </a:rPr>
              <a:t>Next step is to trigger an exception before security cookie check is made (by writing beyond the stack)</a:t>
            </a:r>
          </a:p>
          <a:p>
            <a:pPr>
              <a:spcBef>
                <a:spcPct val="20000"/>
              </a:spcBef>
              <a:buFont typeface="Wingdings" panose="05000000000000000000" pitchFamily="2" charset="2"/>
              <a:buChar char="§"/>
            </a:pPr>
            <a:r>
              <a:rPr lang="en-US" altLang="en-US" b="0">
                <a:solidFill>
                  <a:schemeClr val="tx2"/>
                </a:solidFill>
                <a:latin typeface="Arial" panose="020B0604020202020204" pitchFamily="34" charset="0"/>
              </a:rPr>
              <a:t>Overwritten pointer to exception handler must point to an address outside the address space of loaded module (jump through register instruction)</a:t>
            </a:r>
            <a:endParaRPr lang="en-US" altLang="en-US" b="0">
              <a:solidFill>
                <a:srgbClr val="000000"/>
              </a:solidFill>
              <a:latin typeface="Arial" panose="020B0604020202020204" pitchFamily="34" charset="0"/>
            </a:endParaRPr>
          </a:p>
        </p:txBody>
      </p:sp>
      <p:sp>
        <p:nvSpPr>
          <p:cNvPr id="35844" name="Rectangle 4"/>
          <p:cNvSpPr>
            <a:spLocks noChangeArrowheads="1"/>
          </p:cNvSpPr>
          <p:nvPr/>
        </p:nvSpPr>
        <p:spPr bwMode="auto">
          <a:xfrm>
            <a:off x="457200" y="5551488"/>
            <a:ext cx="818832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sz="2400">
                <a:solidFill>
                  <a:schemeClr val="tx1"/>
                </a:solidFill>
                <a:latin typeface="Times New Roman" panose="02020603050405020304" pitchFamily="18" charset="0"/>
              </a:defRPr>
            </a:lvl1pPr>
            <a:lvl2pPr marL="766763" indent="-195263">
              <a:defRPr sz="2400">
                <a:solidFill>
                  <a:schemeClr val="tx1"/>
                </a:solidFill>
                <a:latin typeface="Times New Roman" panose="02020603050405020304" pitchFamily="18" charset="0"/>
              </a:defRPr>
            </a:lvl2pPr>
            <a:lvl3pPr marL="957263">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sz="1600" b="0">
                <a:solidFill>
                  <a:srgbClr val="000000"/>
                </a:solidFill>
                <a:latin typeface="Arial" panose="020B0604020202020204" pitchFamily="34" charset="0"/>
              </a:rPr>
              <a:t>Reference: Defeating the Stack Based Buffer Overflow Prevention Mechanism </a:t>
            </a:r>
            <a:br>
              <a:rPr lang="pl-PL" altLang="en-US" sz="1600" b="0">
                <a:solidFill>
                  <a:srgbClr val="000000"/>
                </a:solidFill>
                <a:latin typeface="Arial" panose="020B0604020202020204" pitchFamily="34" charset="0"/>
              </a:rPr>
            </a:br>
            <a:r>
              <a:rPr lang="en-US" altLang="en-US" sz="1600" b="0">
                <a:solidFill>
                  <a:srgbClr val="000000"/>
                </a:solidFill>
                <a:latin typeface="Arial" panose="020B0604020202020204" pitchFamily="34" charset="0"/>
              </a:rPr>
              <a:t>of Microsoft Windows 2003 Server, D. Litchfield</a:t>
            </a:r>
          </a:p>
          <a:p>
            <a:pPr>
              <a:spcBef>
                <a:spcPct val="20000"/>
              </a:spcBef>
              <a:buFont typeface="Wingdings" panose="05000000000000000000" pitchFamily="2" charset="2"/>
              <a:buNone/>
            </a:pPr>
            <a:r>
              <a:rPr lang="en-US" altLang="en-US" sz="1200" b="0">
                <a:solidFill>
                  <a:srgbClr val="000000"/>
                </a:solidFill>
                <a:latin typeface="Arial" panose="020B0604020202020204" pitchFamily="34" charset="0"/>
              </a:rPr>
              <a:t>http://www.nextgenss.com/papers/defeating-w2k3-stack-protection.pdf</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2400">
                <a:latin typeface="Arial" panose="020B0604020202020204" pitchFamily="34" charset="0"/>
              </a:rPr>
              <a:t>RPC </a:t>
            </a:r>
            <a:r>
              <a:rPr lang="en-US" altLang="en-US" sz="2400">
                <a:latin typeface="Arial" panose="020B0604020202020204" pitchFamily="34" charset="0"/>
              </a:rPr>
              <a:t>messenger service</a:t>
            </a:r>
          </a:p>
          <a:p>
            <a:pPr eaLnBrk="0" hangingPunct="0"/>
            <a:r>
              <a:rPr lang="en-US" altLang="en-US">
                <a:latin typeface="Arial" panose="020B0604020202020204" pitchFamily="34" charset="0"/>
              </a:rPr>
              <a:t>MS03-43</a:t>
            </a:r>
          </a:p>
        </p:txBody>
      </p:sp>
      <p:sp>
        <p:nvSpPr>
          <p:cNvPr id="73728" name="Rectangle 0"/>
          <p:cNvSpPr>
            <a:spLocks noChangeArrowheads="1"/>
          </p:cNvSpPr>
          <p:nvPr/>
        </p:nvSpPr>
        <p:spPr bwMode="auto">
          <a:xfrm>
            <a:off x="457200" y="1828800"/>
            <a:ext cx="7643813" cy="391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8138">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
            </a:pPr>
            <a:r>
              <a:rPr lang="en-US" altLang="en-US" sz="2200" b="0">
                <a:latin typeface="Arial" panose="020B0604020202020204" pitchFamily="34" charset="0"/>
              </a:rPr>
              <a:t>The vulnerability exists in the </a:t>
            </a:r>
            <a:r>
              <a:rPr lang="pl-PL" altLang="en-US" sz="2200" b="0">
                <a:latin typeface="Arial" panose="020B0604020202020204" pitchFamily="34" charset="0"/>
              </a:rPr>
              <a:t>NetrSendMessage</a:t>
            </a:r>
            <a:r>
              <a:rPr lang="en-US" altLang="en-US" sz="2200" b="0">
                <a:latin typeface="Arial" panose="020B0604020202020204" pitchFamily="34" charset="0"/>
              </a:rPr>
              <a:t> function exported by the </a:t>
            </a:r>
            <a:r>
              <a:rPr lang="en-US" altLang="en-US" sz="2000" b="0">
                <a:latin typeface="Arial" panose="020B0604020202020204" pitchFamily="34" charset="0"/>
              </a:rPr>
              <a:t>5a7b91f8-ff00-11d0-a9b2-00c04fb6e6fc</a:t>
            </a:r>
            <a:r>
              <a:rPr lang="en-US" altLang="en-US" sz="2200" b="0">
                <a:latin typeface="Arial" panose="020B0604020202020204" pitchFamily="34" charset="0"/>
              </a:rPr>
              <a:t> RPC interface</a:t>
            </a:r>
          </a:p>
          <a:p>
            <a:pPr>
              <a:spcBef>
                <a:spcPct val="20000"/>
              </a:spcBef>
              <a:buFont typeface="Wingdings" panose="05000000000000000000" pitchFamily="2" charset="2"/>
              <a:buChar char="§"/>
            </a:pPr>
            <a:r>
              <a:rPr lang="en-US" altLang="en-US" sz="2200" b="0">
                <a:latin typeface="Arial" panose="020B0604020202020204" pitchFamily="34" charset="0"/>
              </a:rPr>
              <a:t>Server implementing this interface is located in </a:t>
            </a:r>
            <a:r>
              <a:rPr lang="pl-PL" altLang="en-US" sz="2200" b="0">
                <a:latin typeface="Arial" panose="020B0604020202020204" pitchFamily="34" charset="0"/>
              </a:rPr>
              <a:t>msgsvc</a:t>
            </a:r>
            <a:r>
              <a:rPr lang="en-US" altLang="en-US" sz="2200" b="0">
                <a:latin typeface="Arial" panose="020B0604020202020204" pitchFamily="34" charset="0"/>
              </a:rPr>
              <a:t>.dll image. It is loaded into the address space of the svchost process</a:t>
            </a:r>
            <a:r>
              <a:rPr lang="pl-PL" altLang="en-US" sz="2200" b="0">
                <a:latin typeface="Arial" panose="020B0604020202020204" pitchFamily="34" charset="0"/>
              </a:rPr>
              <a:t>,</a:t>
            </a:r>
            <a:r>
              <a:rPr lang="en-US" altLang="en-US" sz="2200" b="0">
                <a:latin typeface="Arial" panose="020B0604020202020204" pitchFamily="34" charset="0"/>
              </a:rPr>
              <a:t> which is started by default on any Win</a:t>
            </a:r>
            <a:r>
              <a:rPr lang="pl-PL" altLang="en-US" sz="2200" b="0">
                <a:latin typeface="Arial" panose="020B0604020202020204" pitchFamily="34" charset="0"/>
              </a:rPr>
              <a:t>dows 2000</a:t>
            </a:r>
            <a:r>
              <a:rPr lang="en-US" altLang="en-US" sz="2200" b="0">
                <a:latin typeface="Arial" panose="020B0604020202020204" pitchFamily="34" charset="0"/>
              </a:rPr>
              <a:t>/XP system</a:t>
            </a:r>
            <a:r>
              <a:rPr lang="pl-PL" altLang="en-US" sz="2200" b="0">
                <a:latin typeface="Arial" panose="020B0604020202020204" pitchFamily="34" charset="0"/>
              </a:rPr>
              <a:t>. On Windows 2003 messenger service is disabled by default</a:t>
            </a:r>
            <a:endParaRPr lang="en-US" altLang="en-US" sz="2200" b="0">
              <a:latin typeface="Arial" panose="020B0604020202020204" pitchFamily="34" charset="0"/>
            </a:endParaRPr>
          </a:p>
          <a:p>
            <a:pPr>
              <a:spcBef>
                <a:spcPct val="20000"/>
              </a:spcBef>
              <a:buFont typeface="Wingdings" panose="05000000000000000000" pitchFamily="2" charset="2"/>
              <a:buChar char="§"/>
            </a:pPr>
            <a:r>
              <a:rPr lang="en-US" altLang="en-US" sz="2200" b="0">
                <a:latin typeface="Arial" panose="020B0604020202020204" pitchFamily="34" charset="0"/>
              </a:rPr>
              <a:t>Successful exploitation of the vulnerability results in a remote code execution with the highest (SYSTEM) privileges in the target Windows operating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Introduction to Microsoft RPC</a:t>
            </a:r>
          </a:p>
          <a:p>
            <a:pPr eaLnBrk="0" hangingPunct="0"/>
            <a:r>
              <a:rPr lang="en-US" altLang="en-US">
                <a:latin typeface="Arial" panose="020B0604020202020204" pitchFamily="34" charset="0"/>
              </a:rPr>
              <a:t>Communication mechanisms (2)</a:t>
            </a:r>
          </a:p>
        </p:txBody>
      </p:sp>
      <p:sp>
        <p:nvSpPr>
          <p:cNvPr id="108552" name="Rectangle 8"/>
          <p:cNvSpPr>
            <a:spLocks noChangeArrowheads="1"/>
          </p:cNvSpPr>
          <p:nvPr/>
        </p:nvSpPr>
        <p:spPr bwMode="auto">
          <a:xfrm>
            <a:off x="433388" y="1828800"/>
            <a:ext cx="8329612" cy="417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sz="2400">
                <a:solidFill>
                  <a:schemeClr val="tx1"/>
                </a:solidFill>
                <a:latin typeface="Times New Roman" panose="02020603050405020304" pitchFamily="18" charset="0"/>
              </a:defRPr>
            </a:lvl1pPr>
            <a:lvl2pPr marL="952500"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pl-PL" altLang="en-US" b="0">
                <a:latin typeface="Arial" panose="020B0604020202020204" pitchFamily="34" charset="0"/>
              </a:rPr>
              <a:t>Protocol sequences supported by Microsoft RPC:</a:t>
            </a:r>
          </a:p>
          <a:p>
            <a:pPr>
              <a:spcBef>
                <a:spcPct val="20000"/>
              </a:spcBef>
              <a:buFont typeface="Wingdings" panose="05000000000000000000" pitchFamily="2" charset="2"/>
              <a:buNone/>
            </a:pPr>
            <a:endParaRPr lang="pl-PL" altLang="en-US" sz="1000">
              <a:latin typeface="Arial" panose="020B0604020202020204" pitchFamily="34" charset="0"/>
            </a:endParaRPr>
          </a:p>
          <a:p>
            <a:pPr>
              <a:spcBef>
                <a:spcPct val="20000"/>
              </a:spcBef>
              <a:buFont typeface="Wingdings" panose="05000000000000000000" pitchFamily="2" charset="2"/>
              <a:buNone/>
            </a:pPr>
            <a:r>
              <a:rPr lang="pl-PL" altLang="en-US" sz="1400">
                <a:latin typeface="Arial" panose="020B0604020202020204" pitchFamily="34" charset="0"/>
              </a:rPr>
              <a:t>ncacn_nb_tcp	</a:t>
            </a:r>
            <a:r>
              <a:rPr lang="pl-PL" altLang="en-US" sz="1400" b="0">
                <a:latin typeface="Arial" panose="020B0604020202020204" pitchFamily="34" charset="0"/>
              </a:rPr>
              <a:t>Connection-oriented NetBIOS over Transmission Control Protocol (TCP)</a:t>
            </a:r>
          </a:p>
          <a:p>
            <a:pPr>
              <a:spcBef>
                <a:spcPct val="20000"/>
              </a:spcBef>
              <a:buFont typeface="Wingdings" panose="05000000000000000000" pitchFamily="2" charset="2"/>
              <a:buNone/>
            </a:pPr>
            <a:r>
              <a:rPr lang="pl-PL" altLang="en-US" sz="1400">
                <a:latin typeface="Arial" panose="020B0604020202020204" pitchFamily="34" charset="0"/>
              </a:rPr>
              <a:t>ncacn_nb_ipx	</a:t>
            </a:r>
            <a:r>
              <a:rPr lang="pl-PL" altLang="en-US" sz="1400" b="0">
                <a:latin typeface="Arial" panose="020B0604020202020204" pitchFamily="34" charset="0"/>
              </a:rPr>
              <a:t>Connection-oriented NetBIOS over Internet Packet Exchange (IPX)</a:t>
            </a:r>
          </a:p>
          <a:p>
            <a:pPr>
              <a:spcBef>
                <a:spcPct val="20000"/>
              </a:spcBef>
              <a:buFont typeface="Wingdings" panose="05000000000000000000" pitchFamily="2" charset="2"/>
              <a:buNone/>
            </a:pPr>
            <a:r>
              <a:rPr lang="pl-PL" altLang="en-US" sz="1400">
                <a:latin typeface="Arial" panose="020B0604020202020204" pitchFamily="34" charset="0"/>
              </a:rPr>
              <a:t>ncacn_nb_nb	</a:t>
            </a:r>
            <a:r>
              <a:rPr lang="pl-PL" altLang="en-US" sz="1400" b="0">
                <a:latin typeface="Arial" panose="020B0604020202020204" pitchFamily="34" charset="0"/>
              </a:rPr>
              <a:t>Connection-oriented NetBIOS Enhanced User Interface (NetBEUI)</a:t>
            </a:r>
          </a:p>
          <a:p>
            <a:pPr>
              <a:spcBef>
                <a:spcPct val="20000"/>
              </a:spcBef>
              <a:buFont typeface="Wingdings" panose="05000000000000000000" pitchFamily="2" charset="2"/>
              <a:buNone/>
            </a:pPr>
            <a:r>
              <a:rPr lang="pl-PL" altLang="en-US" sz="1400">
                <a:latin typeface="Arial" panose="020B0604020202020204" pitchFamily="34" charset="0"/>
              </a:rPr>
              <a:t>ncacn_ip_tcp	</a:t>
            </a:r>
            <a:r>
              <a:rPr lang="pl-PL" altLang="en-US" sz="1400" b="0">
                <a:latin typeface="Arial" panose="020B0604020202020204" pitchFamily="34" charset="0"/>
              </a:rPr>
              <a:t>Connection-oriented Transmission Control Protocol/Internet Protocol (TCP/IP)</a:t>
            </a:r>
          </a:p>
          <a:p>
            <a:pPr>
              <a:spcBef>
                <a:spcPct val="20000"/>
              </a:spcBef>
              <a:buFont typeface="Wingdings" panose="05000000000000000000" pitchFamily="2" charset="2"/>
              <a:buNone/>
            </a:pPr>
            <a:r>
              <a:rPr lang="pl-PL" altLang="en-US" sz="1400">
                <a:latin typeface="Arial" panose="020B0604020202020204" pitchFamily="34" charset="0"/>
              </a:rPr>
              <a:t>ncacn_np		</a:t>
            </a:r>
            <a:r>
              <a:rPr lang="pl-PL" altLang="en-US" sz="1400" b="0">
                <a:latin typeface="Arial" panose="020B0604020202020204" pitchFamily="34" charset="0"/>
              </a:rPr>
              <a:t>Connection-oriented named pipes</a:t>
            </a:r>
          </a:p>
          <a:p>
            <a:pPr>
              <a:spcBef>
                <a:spcPct val="20000"/>
              </a:spcBef>
              <a:buFont typeface="Wingdings" panose="05000000000000000000" pitchFamily="2" charset="2"/>
              <a:buNone/>
            </a:pPr>
            <a:r>
              <a:rPr lang="pl-PL" altLang="en-US" sz="1400">
                <a:latin typeface="Arial" panose="020B0604020202020204" pitchFamily="34" charset="0"/>
              </a:rPr>
              <a:t>ncacn_spx 	</a:t>
            </a:r>
            <a:r>
              <a:rPr lang="pl-PL" altLang="en-US" sz="1400" b="0">
                <a:latin typeface="Arial" panose="020B0604020202020204" pitchFamily="34" charset="0"/>
              </a:rPr>
              <a:t>Connection-oriented Sequenced Packet Exchange (SPX) </a:t>
            </a:r>
            <a:br>
              <a:rPr lang="pl-PL" altLang="en-US" sz="1400" b="0">
                <a:latin typeface="Arial" panose="020B0604020202020204" pitchFamily="34" charset="0"/>
              </a:rPr>
            </a:br>
            <a:r>
              <a:rPr lang="pl-PL" altLang="en-US" sz="1400">
                <a:latin typeface="Arial" panose="020B0604020202020204" pitchFamily="34" charset="0"/>
              </a:rPr>
              <a:t>ncacn_dnet_nsp	</a:t>
            </a:r>
            <a:r>
              <a:rPr lang="pl-PL" altLang="en-US" sz="1400" b="0">
                <a:latin typeface="Arial" panose="020B0604020202020204" pitchFamily="34" charset="0"/>
              </a:rPr>
              <a:t>Connection-oriented DECnet transport</a:t>
            </a:r>
          </a:p>
          <a:p>
            <a:pPr>
              <a:spcBef>
                <a:spcPct val="20000"/>
              </a:spcBef>
              <a:buFont typeface="Wingdings" panose="05000000000000000000" pitchFamily="2" charset="2"/>
              <a:buNone/>
            </a:pPr>
            <a:r>
              <a:rPr lang="pl-PL" altLang="en-US" sz="1400">
                <a:latin typeface="Arial" panose="020B0604020202020204" pitchFamily="34" charset="0"/>
              </a:rPr>
              <a:t>ncacn_at_dsp	</a:t>
            </a:r>
            <a:r>
              <a:rPr lang="pl-PL" altLang="en-US" sz="1400" b="0">
                <a:latin typeface="Arial" panose="020B0604020202020204" pitchFamily="34" charset="0"/>
              </a:rPr>
              <a:t>Connection-oriented AppleTalk DSP</a:t>
            </a:r>
          </a:p>
          <a:p>
            <a:pPr>
              <a:spcBef>
                <a:spcPct val="20000"/>
              </a:spcBef>
              <a:buFont typeface="Wingdings" panose="05000000000000000000" pitchFamily="2" charset="2"/>
              <a:buNone/>
            </a:pPr>
            <a:r>
              <a:rPr lang="pl-PL" altLang="en-US" sz="1400">
                <a:latin typeface="Arial" panose="020B0604020202020204" pitchFamily="34" charset="0"/>
              </a:rPr>
              <a:t>ncacn_vns_spp	</a:t>
            </a:r>
            <a:r>
              <a:rPr lang="pl-PL" altLang="en-US" sz="1400" b="0">
                <a:latin typeface="Arial" panose="020B0604020202020204" pitchFamily="34" charset="0"/>
              </a:rPr>
              <a:t>Connection-oriented Vines scalable parallel processing (SPP) transport</a:t>
            </a:r>
          </a:p>
          <a:p>
            <a:pPr>
              <a:spcBef>
                <a:spcPct val="20000"/>
              </a:spcBef>
              <a:buFont typeface="Wingdings" panose="05000000000000000000" pitchFamily="2" charset="2"/>
              <a:buNone/>
            </a:pPr>
            <a:r>
              <a:rPr lang="pl-PL" altLang="en-US" sz="1400">
                <a:latin typeface="Arial" panose="020B0604020202020204" pitchFamily="34" charset="0"/>
              </a:rPr>
              <a:t>ncadg_ip_udp	</a:t>
            </a:r>
            <a:r>
              <a:rPr lang="pl-PL" altLang="en-US" sz="1400" b="0">
                <a:latin typeface="Arial" panose="020B0604020202020204" pitchFamily="34" charset="0"/>
              </a:rPr>
              <a:t>Connectionless User Datagram Protocol/Internet Protocol (UDP/IP)</a:t>
            </a:r>
          </a:p>
          <a:p>
            <a:pPr>
              <a:spcBef>
                <a:spcPct val="20000"/>
              </a:spcBef>
              <a:buFont typeface="Wingdings" panose="05000000000000000000" pitchFamily="2" charset="2"/>
              <a:buNone/>
            </a:pPr>
            <a:r>
              <a:rPr lang="pl-PL" altLang="en-US" sz="1400">
                <a:latin typeface="Arial" panose="020B0604020202020204" pitchFamily="34" charset="0"/>
              </a:rPr>
              <a:t>ncadg_ipx		</a:t>
            </a:r>
            <a:r>
              <a:rPr lang="pl-PL" altLang="en-US" sz="1400" b="0">
                <a:latin typeface="Arial" panose="020B0604020202020204" pitchFamily="34" charset="0"/>
              </a:rPr>
              <a:t>Connectionless IPX</a:t>
            </a:r>
          </a:p>
          <a:p>
            <a:pPr>
              <a:spcBef>
                <a:spcPct val="20000"/>
              </a:spcBef>
              <a:buFont typeface="Wingdings" panose="05000000000000000000" pitchFamily="2" charset="2"/>
              <a:buNone/>
            </a:pPr>
            <a:r>
              <a:rPr lang="pl-PL" altLang="en-US" sz="1400">
                <a:latin typeface="Arial" panose="020B0604020202020204" pitchFamily="34" charset="0"/>
              </a:rPr>
              <a:t>ncadg_mq		</a:t>
            </a:r>
            <a:r>
              <a:rPr lang="pl-PL" altLang="en-US" sz="1400" b="0">
                <a:latin typeface="Arial" panose="020B0604020202020204" pitchFamily="34" charset="0"/>
              </a:rPr>
              <a:t>Connectionless over the Microsoft® Message Queue Server (MSMQ)</a:t>
            </a:r>
          </a:p>
          <a:p>
            <a:pPr>
              <a:spcBef>
                <a:spcPct val="20000"/>
              </a:spcBef>
              <a:buFont typeface="Wingdings" panose="05000000000000000000" pitchFamily="2" charset="2"/>
              <a:buNone/>
            </a:pPr>
            <a:r>
              <a:rPr lang="pl-PL" altLang="en-US" sz="1400">
                <a:latin typeface="Arial" panose="020B0604020202020204" pitchFamily="34" charset="0"/>
              </a:rPr>
              <a:t>ncacn_http	</a:t>
            </a:r>
            <a:r>
              <a:rPr lang="pl-PL" altLang="en-US" sz="1400" b="0">
                <a:latin typeface="Arial" panose="020B0604020202020204" pitchFamily="34" charset="0"/>
              </a:rPr>
              <a:t>Connection-oriented TCP/IP using Internet Information Server as HTTP proxy</a:t>
            </a:r>
          </a:p>
          <a:p>
            <a:pPr>
              <a:spcBef>
                <a:spcPct val="20000"/>
              </a:spcBef>
              <a:buFont typeface="Wingdings" panose="05000000000000000000" pitchFamily="2" charset="2"/>
              <a:buNone/>
            </a:pPr>
            <a:r>
              <a:rPr lang="pl-PL" altLang="en-US" sz="1400">
                <a:latin typeface="Arial" panose="020B0604020202020204" pitchFamily="34" charset="0"/>
              </a:rPr>
              <a:t>ncalrpc 		</a:t>
            </a:r>
            <a:r>
              <a:rPr lang="pl-PL" altLang="en-US" sz="1400" b="0">
                <a:latin typeface="Arial" panose="020B0604020202020204" pitchFamily="34" charset="0"/>
              </a:rPr>
              <a:t>Local procedure call</a:t>
            </a:r>
            <a:endParaRPr lang="pl-PL" altLang="en-US" b="0">
              <a:latin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425450" y="579438"/>
            <a:ext cx="75755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Invoking remote RPC function</a:t>
            </a:r>
          </a:p>
          <a:p>
            <a:pPr eaLnBrk="0" hangingPunct="0"/>
            <a:r>
              <a:rPr lang="en-US" altLang="en-US">
                <a:latin typeface="Arial" panose="020B0604020202020204" pitchFamily="34" charset="0"/>
              </a:rPr>
              <a:t>NetrSendMessage()</a:t>
            </a:r>
          </a:p>
        </p:txBody>
      </p:sp>
      <p:sp>
        <p:nvSpPr>
          <p:cNvPr id="77828" name="Rectangle 4"/>
          <p:cNvSpPr>
            <a:spLocks noChangeArrowheads="1"/>
          </p:cNvSpPr>
          <p:nvPr/>
        </p:nvSpPr>
        <p:spPr bwMode="auto">
          <a:xfrm>
            <a:off x="457200" y="2089150"/>
            <a:ext cx="4876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200" b="0">
                <a:latin typeface="Courier New" panose="02070309020205020404" pitchFamily="49" charset="0"/>
              </a:rPr>
              <a:t>error_status_t</a:t>
            </a:r>
          </a:p>
          <a:p>
            <a:pPr eaLnBrk="0" hangingPunct="0"/>
            <a:r>
              <a:rPr lang="en-US" altLang="en-US" sz="1200" b="0">
                <a:latin typeface="Courier New" panose="02070309020205020404" pitchFamily="49" charset="0"/>
              </a:rPr>
              <a:t>NetrSendMessage(</a:t>
            </a:r>
          </a:p>
          <a:p>
            <a:pPr eaLnBrk="0" hangingPunct="0"/>
            <a:r>
              <a:rPr lang="en-US" altLang="en-US" sz="1200" b="0">
                <a:latin typeface="Courier New" panose="02070309020205020404" pitchFamily="49" charset="0"/>
              </a:rPr>
              <a:t>  [in,ref,string] char *_1,</a:t>
            </a:r>
          </a:p>
          <a:p>
            <a:pPr eaLnBrk="0" hangingPunct="0"/>
            <a:r>
              <a:rPr lang="en-US" altLang="en-US" sz="1200" b="0">
                <a:latin typeface="Courier New" panose="02070309020205020404" pitchFamily="49" charset="0"/>
              </a:rPr>
              <a:t>  [in,ref,string] char *_2,</a:t>
            </a:r>
          </a:p>
          <a:p>
            <a:pPr eaLnBrk="0" hangingPunct="0"/>
            <a:r>
              <a:rPr lang="en-US" altLang="en-US" sz="1200" b="0">
                <a:latin typeface="Courier New" panose="02070309020205020404" pitchFamily="49" charset="0"/>
              </a:rPr>
              <a:t>  </a:t>
            </a:r>
            <a:r>
              <a:rPr lang="en-US" altLang="en-US" sz="1200">
                <a:latin typeface="Courier New" panose="02070309020205020404" pitchFamily="49" charset="0"/>
              </a:rPr>
              <a:t>[in,ref,string] char *_3</a:t>
            </a:r>
          </a:p>
          <a:p>
            <a:pPr eaLnBrk="0" hangingPunct="0"/>
            <a:r>
              <a:rPr lang="en-US" altLang="en-US" sz="1200" b="0">
                <a:latin typeface="Courier New" panose="02070309020205020404" pitchFamily="49" charset="0"/>
              </a:rPr>
              <a:t>);</a:t>
            </a:r>
            <a:endParaRPr lang="pl-PL" altLang="en-US" sz="1200" b="0">
              <a:latin typeface="Courier New" panose="02070309020205020404" pitchFamily="49" charset="0"/>
            </a:endParaRPr>
          </a:p>
        </p:txBody>
      </p:sp>
      <p:sp>
        <p:nvSpPr>
          <p:cNvPr id="77835" name="Text Box 11"/>
          <p:cNvSpPr txBox="1">
            <a:spLocks noChangeArrowheads="1"/>
          </p:cNvSpPr>
          <p:nvPr/>
        </p:nvSpPr>
        <p:spPr bwMode="auto">
          <a:xfrm>
            <a:off x="457200" y="1752600"/>
            <a:ext cx="381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latin typeface="Arial" panose="020B0604020202020204" pitchFamily="34" charset="0"/>
              </a:rPr>
              <a:t>IDL specification</a:t>
            </a:r>
            <a:endParaRPr lang="pl-PL" altLang="en-US" sz="1400">
              <a:latin typeface="Arial" panose="020B0604020202020204" pitchFamily="34" charset="0"/>
            </a:endParaRPr>
          </a:p>
        </p:txBody>
      </p:sp>
      <p:sp>
        <p:nvSpPr>
          <p:cNvPr id="2" name="Rectangle 2"/>
          <p:cNvSpPr>
            <a:spLocks noChangeArrowheads="1"/>
          </p:cNvSpPr>
          <p:nvPr/>
        </p:nvSpPr>
        <p:spPr bwMode="auto">
          <a:xfrm>
            <a:off x="5410200" y="1812925"/>
            <a:ext cx="29718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sz="2000" b="0">
                <a:latin typeface="Arial" panose="020B0604020202020204" pitchFamily="34" charset="0"/>
              </a:rPr>
              <a:t>The vulnerability results from a </a:t>
            </a:r>
            <a:r>
              <a:rPr lang="pl-PL" altLang="en-US" sz="2000" b="0">
                <a:latin typeface="Arial" panose="020B0604020202020204" pitchFamily="34" charset="0"/>
              </a:rPr>
              <a:t> </a:t>
            </a:r>
            <a:r>
              <a:rPr lang="en-US" altLang="en-US" sz="2000" b="0">
                <a:latin typeface="Arial" panose="020B0604020202020204" pitchFamily="34" charset="0"/>
              </a:rPr>
              <a:t>buffer overrun condition in a </a:t>
            </a:r>
            <a:r>
              <a:rPr lang="pl-PL" altLang="en-US" sz="2000" b="0">
                <a:latin typeface="Arial" panose="020B0604020202020204" pitchFamily="34" charset="0"/>
              </a:rPr>
              <a:t>Msgtxtprint</a:t>
            </a:r>
            <a:r>
              <a:rPr lang="en-US" altLang="en-US" sz="2000" b="0">
                <a:latin typeface="Arial" panose="020B0604020202020204" pitchFamily="34" charset="0"/>
              </a:rPr>
              <a:t>() function, which copies user provided </a:t>
            </a:r>
            <a:r>
              <a:rPr lang="pl-PL" altLang="en-US" sz="2000" b="0">
                <a:latin typeface="Arial" panose="020B0604020202020204" pitchFamily="34" charset="0"/>
              </a:rPr>
              <a:t>w</a:t>
            </a:r>
            <a:r>
              <a:rPr lang="en-US" altLang="en-US" sz="2000" b="0">
                <a:latin typeface="Arial" panose="020B0604020202020204" pitchFamily="34" charset="0"/>
              </a:rPr>
              <a:t>char_t* argument passed to the </a:t>
            </a:r>
            <a:r>
              <a:rPr lang="pl-PL" altLang="en-US" sz="2000" b="0">
                <a:latin typeface="Arial" panose="020B0604020202020204" pitchFamily="34" charset="0"/>
              </a:rPr>
              <a:t>NetrSendMessage</a:t>
            </a:r>
            <a:r>
              <a:rPr lang="en-US" altLang="en-US" sz="2000" b="0">
                <a:latin typeface="Arial" panose="020B0604020202020204" pitchFamily="34" charset="0"/>
              </a:rPr>
              <a:t>() function to the fixed-length </a:t>
            </a:r>
            <a:r>
              <a:rPr lang="pl-PL" altLang="en-US" sz="2000" b="0">
                <a:latin typeface="Arial" panose="020B0604020202020204" pitchFamily="34" charset="0"/>
              </a:rPr>
              <a:t>heap</a:t>
            </a:r>
            <a:r>
              <a:rPr lang="en-US" altLang="en-US" sz="2000" b="0">
                <a:latin typeface="Arial" panose="020B0604020202020204" pitchFamily="34" charset="0"/>
              </a:rPr>
              <a:t> </a:t>
            </a:r>
            <a:r>
              <a:rPr lang="pl-PL" altLang="en-US" sz="2000" b="0">
                <a:latin typeface="Arial" panose="020B0604020202020204" pitchFamily="34" charset="0"/>
              </a:rPr>
              <a:t>located </a:t>
            </a:r>
            <a:r>
              <a:rPr lang="en-US" altLang="en-US" sz="2000" b="0">
                <a:latin typeface="Arial" panose="020B0604020202020204" pitchFamily="34" charset="0"/>
              </a:rPr>
              <a:t>buffer</a:t>
            </a:r>
            <a:r>
              <a:rPr lang="pl-PL" altLang="en-US" sz="2000" b="0">
                <a:latin typeface="Arial" panose="020B0604020202020204" pitchFamily="34" charset="0"/>
              </a:rPr>
              <a:t>.</a:t>
            </a:r>
            <a:endParaRPr lang="en-US" altLang="en-US" sz="2000" b="0">
              <a:latin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 name="Rectangle 0"/>
          <p:cNvSpPr>
            <a:spLocks noChangeArrowheads="1"/>
          </p:cNvSpPr>
          <p:nvPr/>
        </p:nvSpPr>
        <p:spPr bwMode="auto">
          <a:xfrm>
            <a:off x="3978275" y="2070100"/>
            <a:ext cx="5165725" cy="438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5000"/>
              </a:spcBef>
            </a:pPr>
            <a:r>
              <a:rPr lang="pl-PL" altLang="en-US" sz="1200" b="0">
                <a:latin typeface="Courier New" panose="02070309020205020404" pitchFamily="49" charset="0"/>
              </a:rPr>
              <a:t>char *alert_buf_ptr;int alert_len;</a:t>
            </a:r>
          </a:p>
          <a:p>
            <a:pPr eaLnBrk="0" hangingPunct="0">
              <a:spcBef>
                <a:spcPct val="25000"/>
              </a:spcBef>
            </a:pPr>
            <a:r>
              <a:rPr lang="pl-PL" altLang="en-US" sz="1200" b="0">
                <a:latin typeface="Courier New" panose="02070309020205020404" pitchFamily="49" charset="0"/>
              </a:rPr>
              <a:t>NetrSendMessage</a:t>
            </a:r>
            <a:r>
              <a:rPr lang="en-US" altLang="en-US" sz="1200" b="0">
                <a:latin typeface="Courier New" panose="02070309020205020404" pitchFamily="49" charset="0"/>
              </a:rPr>
              <a:t>(</a:t>
            </a:r>
            <a:r>
              <a:rPr lang="pl-PL" altLang="en-US" sz="1200" b="0">
                <a:latin typeface="Courier New" panose="02070309020205020404" pitchFamily="49" charset="0"/>
              </a:rPr>
              <a:t>char *a1,char *a2,char *a3</a:t>
            </a:r>
            <a:r>
              <a:rPr lang="en-US" altLang="en-US" sz="1200" b="0">
                <a:latin typeface="Courier New" panose="02070309020205020404" pitchFamily="49" charset="0"/>
              </a:rPr>
              <a:t>){</a:t>
            </a:r>
            <a:endParaRPr lang="pl-PL" altLang="en-US" sz="1200" b="0">
              <a:latin typeface="Courier New" panose="02070309020205020404" pitchFamily="49" charset="0"/>
            </a:endParaRPr>
          </a:p>
          <a:p>
            <a:pPr eaLnBrk="0" hangingPunct="0">
              <a:spcBef>
                <a:spcPct val="25000"/>
              </a:spcBef>
            </a:pPr>
            <a:r>
              <a:rPr lang="pl-PL" altLang="en-US" sz="1200" b="0">
                <a:latin typeface="Courier New" panose="02070309020205020404" pitchFamily="49" charset="0"/>
              </a:rPr>
              <a:t>    Msglogsbm(char *a1,char *a2,char *a3){</a:t>
            </a:r>
          </a:p>
          <a:p>
            <a:pPr eaLnBrk="0" hangingPunct="0">
              <a:spcBef>
                <a:spcPct val="25000"/>
              </a:spcBef>
            </a:pPr>
            <a:r>
              <a:rPr lang="pl-PL" altLang="en-US" sz="1200" b="0">
                <a:latin typeface="Courier New" panose="02070309020205020404" pitchFamily="49" charset="0"/>
              </a:rPr>
              <a:t>       alert_buf_ptr=</a:t>
            </a:r>
            <a:r>
              <a:rPr lang="pl-PL" altLang="en-US" sz="1200">
                <a:solidFill>
                  <a:srgbClr val="000099"/>
                </a:solidFill>
                <a:latin typeface="Courier New" panose="02070309020205020404" pitchFamily="49" charset="0"/>
              </a:rPr>
              <a:t>LocalAlloc(0x40,0x11ca)</a:t>
            </a:r>
            <a:r>
              <a:rPr lang="pl-PL" altLang="en-US" sz="1200" b="0">
                <a:latin typeface="Courier New" panose="02070309020205020404" pitchFamily="49" charset="0"/>
              </a:rPr>
              <a:t>;</a:t>
            </a:r>
          </a:p>
          <a:p>
            <a:pPr eaLnBrk="0" hangingPunct="0">
              <a:spcBef>
                <a:spcPct val="25000"/>
              </a:spcBef>
            </a:pPr>
            <a:r>
              <a:rPr lang="pl-PL" altLang="en-US" sz="1200" b="0">
                <a:latin typeface="Courier New" panose="02070309020205020404" pitchFamily="49" charset="0"/>
              </a:rPr>
              <a:t>       Msghdrprint(a1,a2);</a:t>
            </a:r>
            <a:endParaRPr lang="pl-PL" altLang="en-US" sz="1400" b="0">
              <a:latin typeface="Courier New" panose="02070309020205020404" pitchFamily="49" charset="0"/>
            </a:endParaRPr>
          </a:p>
          <a:p>
            <a:pPr eaLnBrk="0" hangingPunct="0">
              <a:spcBef>
                <a:spcPct val="25000"/>
              </a:spcBef>
            </a:pPr>
            <a:r>
              <a:rPr lang="pl-PL" altLang="en-US" sz="1200" b="0">
                <a:latin typeface="Courier New" panose="02070309020205020404" pitchFamily="49" charset="0"/>
              </a:rPr>
              <a:t>       Msgtxtprint(char *a3,int a3len){</a:t>
            </a:r>
          </a:p>
          <a:p>
            <a:pPr eaLnBrk="0" hangingPunct="0">
              <a:spcBef>
                <a:spcPct val="25000"/>
              </a:spcBef>
            </a:pPr>
            <a:r>
              <a:rPr lang="pl-PL" altLang="en-US" sz="1200" b="0">
                <a:latin typeface="Courier New" panose="02070309020205020404" pitchFamily="49" charset="0"/>
              </a:rPr>
              <a:t>          char *ptr=</a:t>
            </a:r>
            <a:r>
              <a:rPr lang="pl-PL" altLang="en-US" sz="1200">
                <a:solidFill>
                  <a:srgbClr val="000099"/>
                </a:solidFill>
                <a:latin typeface="Courier New" panose="02070309020205020404" pitchFamily="49" charset="0"/>
              </a:rPr>
              <a:t>LocalAlloc(2*a3len+1)</a:t>
            </a:r>
            <a:r>
              <a:rPr lang="pl-PL" altLang="en-US" sz="1200" b="0">
                <a:latin typeface="Courier New" panose="02070309020205020404" pitchFamily="49" charset="0"/>
              </a:rPr>
              <a:t>;</a:t>
            </a:r>
          </a:p>
          <a:p>
            <a:pPr eaLnBrk="0" hangingPunct="0">
              <a:spcBef>
                <a:spcPct val="25000"/>
              </a:spcBef>
            </a:pPr>
            <a:r>
              <a:rPr lang="pl-PL" altLang="en-US" sz="1200" b="0">
                <a:latin typeface="Courier New" panose="02070309020205020404" pitchFamily="49" charset="0"/>
              </a:rPr>
              <a:t>          memcpy(alert_buf_ptr+alert_len,a3,a3len);</a:t>
            </a:r>
          </a:p>
          <a:p>
            <a:pPr eaLnBrk="0" hangingPunct="0">
              <a:spcBef>
                <a:spcPct val="25000"/>
              </a:spcBef>
            </a:pPr>
            <a:r>
              <a:rPr lang="pl-PL" altLang="en-US" sz="1200" b="0">
                <a:latin typeface="Courier New" panose="02070309020205020404" pitchFamily="49" charset="0"/>
              </a:rPr>
              <a:t>          LocalFree(ptr);</a:t>
            </a:r>
          </a:p>
          <a:p>
            <a:pPr eaLnBrk="0" hangingPunct="0">
              <a:spcBef>
                <a:spcPct val="25000"/>
              </a:spcBef>
            </a:pPr>
            <a:r>
              <a:rPr lang="pl-PL" altLang="en-US" sz="1200" b="0">
                <a:latin typeface="Courier New" panose="02070309020205020404" pitchFamily="49" charset="0"/>
              </a:rPr>
              <a:t>       }  </a:t>
            </a:r>
          </a:p>
          <a:p>
            <a:pPr eaLnBrk="0" hangingPunct="0">
              <a:spcBef>
                <a:spcPct val="25000"/>
              </a:spcBef>
            </a:pPr>
            <a:r>
              <a:rPr lang="pl-PL" altLang="en-US" sz="1200" b="0">
                <a:latin typeface="Courier New" panose="02070309020205020404" pitchFamily="49" charset="0"/>
              </a:rPr>
              <a:t>       MsgOutputMsg(alert_len,alert_buf_ptr){</a:t>
            </a:r>
          </a:p>
          <a:p>
            <a:pPr eaLnBrk="0" hangingPunct="0">
              <a:spcBef>
                <a:spcPct val="25000"/>
              </a:spcBef>
            </a:pPr>
            <a:r>
              <a:rPr lang="pl-PL" altLang="en-US" sz="1200" b="0">
                <a:latin typeface="Courier New" panose="02070309020205020404" pitchFamily="49" charset="0"/>
              </a:rPr>
              <a:t>          RtlOemStringToUnicodeString(...,alert_buf);</a:t>
            </a:r>
          </a:p>
          <a:p>
            <a:pPr eaLnBrk="0" hangingPunct="0">
              <a:spcBef>
                <a:spcPct val="25000"/>
              </a:spcBef>
            </a:pPr>
            <a:r>
              <a:rPr lang="pl-PL" altLang="en-US" sz="1200" b="0">
                <a:latin typeface="Courier New" panose="02070309020205020404" pitchFamily="49" charset="0"/>
              </a:rPr>
              <a:t>          MsgDisplayQueueAdd(alert_buf_ptr,alert_len){</a:t>
            </a:r>
          </a:p>
          <a:p>
            <a:pPr eaLnBrk="0" hangingPunct="0">
              <a:spcBef>
                <a:spcPct val="25000"/>
              </a:spcBef>
            </a:pPr>
            <a:r>
              <a:rPr lang="pl-PL" altLang="en-US" sz="1200" b="0">
                <a:latin typeface="Courier New" panose="02070309020205020404" pitchFamily="49" charset="0"/>
              </a:rPr>
              <a:t>              LocalAlloc(0x40,alert_len);</a:t>
            </a:r>
          </a:p>
          <a:p>
            <a:pPr eaLnBrk="0" hangingPunct="0">
              <a:spcBef>
                <a:spcPct val="25000"/>
              </a:spcBef>
            </a:pPr>
            <a:r>
              <a:rPr lang="pl-PL" altLang="en-US" sz="1200" b="0">
                <a:latin typeface="Courier New" panose="02070309020205020404" pitchFamily="49" charset="0"/>
              </a:rPr>
              <a:t>          }</a:t>
            </a:r>
          </a:p>
          <a:p>
            <a:pPr eaLnBrk="0" hangingPunct="0">
              <a:spcBef>
                <a:spcPct val="25000"/>
              </a:spcBef>
            </a:pPr>
            <a:r>
              <a:rPr lang="pl-PL" altLang="en-US" sz="1200" b="0">
                <a:latin typeface="Courier New" panose="02070309020205020404" pitchFamily="49" charset="0"/>
              </a:rPr>
              <a:t>          RtlFreeUnicodeString(...,alert_buf);</a:t>
            </a:r>
          </a:p>
          <a:p>
            <a:pPr eaLnBrk="0" hangingPunct="0">
              <a:spcBef>
                <a:spcPct val="25000"/>
              </a:spcBef>
            </a:pPr>
            <a:r>
              <a:rPr lang="pl-PL" altLang="en-US" sz="1200" b="0">
                <a:latin typeface="Courier New" panose="02070309020205020404" pitchFamily="49" charset="0"/>
              </a:rPr>
              <a:t>       }</a:t>
            </a:r>
          </a:p>
          <a:p>
            <a:pPr eaLnBrk="0" hangingPunct="0">
              <a:spcBef>
                <a:spcPct val="25000"/>
              </a:spcBef>
            </a:pPr>
            <a:r>
              <a:rPr lang="pl-PL" altLang="en-US" sz="1200" b="0">
                <a:latin typeface="Courier New" panose="02070309020205020404" pitchFamily="49" charset="0"/>
              </a:rPr>
              <a:t>    }</a:t>
            </a:r>
          </a:p>
          <a:p>
            <a:pPr eaLnBrk="0" hangingPunct="0">
              <a:spcBef>
                <a:spcPct val="25000"/>
              </a:spcBef>
            </a:pPr>
            <a:r>
              <a:rPr lang="pl-PL" altLang="en-US" sz="1200" b="0">
                <a:latin typeface="Courier New" panose="02070309020205020404" pitchFamily="49" charset="0"/>
              </a:rPr>
              <a:t>}</a:t>
            </a:r>
          </a:p>
        </p:txBody>
      </p:sp>
      <p:sp>
        <p:nvSpPr>
          <p:cNvPr id="135169" name="Text Box 1"/>
          <p:cNvSpPr txBox="1">
            <a:spLocks noChangeArrowheads="1"/>
          </p:cNvSpPr>
          <p:nvPr/>
        </p:nvSpPr>
        <p:spPr bwMode="auto">
          <a:xfrm>
            <a:off x="3962400" y="17526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latin typeface="Arial" panose="020B0604020202020204" pitchFamily="34" charset="0"/>
              </a:rPr>
              <a:t>pseudocode</a:t>
            </a:r>
            <a:endParaRPr lang="pl-PL" altLang="en-US" sz="1400">
              <a:latin typeface="Arial" panose="020B0604020202020204" pitchFamily="34" charset="0"/>
            </a:endParaRPr>
          </a:p>
        </p:txBody>
      </p:sp>
      <p:sp>
        <p:nvSpPr>
          <p:cNvPr id="138279" name="Rectangle 1063"/>
          <p:cNvSpPr>
            <a:spLocks noChangeArrowheads="1"/>
          </p:cNvSpPr>
          <p:nvPr/>
        </p:nvSpPr>
        <p:spPr bwMode="auto">
          <a:xfrm>
            <a:off x="539750" y="3140075"/>
            <a:ext cx="1439863" cy="1512888"/>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8280" name="Group 1064"/>
          <p:cNvGrpSpPr>
            <a:grpSpLocks/>
          </p:cNvGrpSpPr>
          <p:nvPr/>
        </p:nvGrpSpPr>
        <p:grpSpPr bwMode="auto">
          <a:xfrm>
            <a:off x="539750" y="1844675"/>
            <a:ext cx="1439863" cy="217488"/>
            <a:chOff x="1655" y="3384"/>
            <a:chExt cx="907" cy="137"/>
          </a:xfrm>
        </p:grpSpPr>
        <p:sp>
          <p:nvSpPr>
            <p:cNvPr id="138281" name="Rectangle 1065"/>
            <p:cNvSpPr>
              <a:spLocks noChangeArrowheads="1"/>
            </p:cNvSpPr>
            <p:nvPr/>
          </p:nvSpPr>
          <p:spPr bwMode="auto">
            <a:xfrm>
              <a:off x="1655" y="3384"/>
              <a:ext cx="907" cy="137"/>
            </a:xfrm>
            <a:prstGeom prst="rect">
              <a:avLst/>
            </a:prstGeom>
            <a:solidFill>
              <a:srgbClr val="DDDDDD">
                <a:alpha val="50000"/>
              </a:srgbClr>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282" name="Line 1066"/>
            <p:cNvSpPr>
              <a:spLocks noChangeShapeType="1"/>
            </p:cNvSpPr>
            <p:nvPr/>
          </p:nvSpPr>
          <p:spPr bwMode="auto">
            <a:xfrm flipH="1">
              <a:off x="2109"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283" name="Line 1067"/>
            <p:cNvSpPr>
              <a:spLocks noChangeShapeType="1"/>
            </p:cNvSpPr>
            <p:nvPr/>
          </p:nvSpPr>
          <p:spPr bwMode="auto">
            <a:xfrm flipH="1">
              <a:off x="1882"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8284" name="Group 1068"/>
          <p:cNvGrpSpPr>
            <a:grpSpLocks/>
          </p:cNvGrpSpPr>
          <p:nvPr/>
        </p:nvGrpSpPr>
        <p:grpSpPr bwMode="auto">
          <a:xfrm>
            <a:off x="539750" y="2924175"/>
            <a:ext cx="1439863" cy="217488"/>
            <a:chOff x="1655" y="3384"/>
            <a:chExt cx="907" cy="137"/>
          </a:xfrm>
        </p:grpSpPr>
        <p:sp>
          <p:nvSpPr>
            <p:cNvPr id="138285" name="Rectangle 1069"/>
            <p:cNvSpPr>
              <a:spLocks noChangeArrowheads="1"/>
            </p:cNvSpPr>
            <p:nvPr/>
          </p:nvSpPr>
          <p:spPr bwMode="auto">
            <a:xfrm>
              <a:off x="1655" y="3384"/>
              <a:ext cx="907" cy="137"/>
            </a:xfrm>
            <a:prstGeom prst="rect">
              <a:avLst/>
            </a:prstGeom>
            <a:solidFill>
              <a:srgbClr val="DDDDDD">
                <a:alpha val="50000"/>
              </a:srgbClr>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286" name="Line 1070"/>
            <p:cNvSpPr>
              <a:spLocks noChangeShapeType="1"/>
            </p:cNvSpPr>
            <p:nvPr/>
          </p:nvSpPr>
          <p:spPr bwMode="auto">
            <a:xfrm flipH="1">
              <a:off x="2109"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287" name="Line 1071"/>
            <p:cNvSpPr>
              <a:spLocks noChangeShapeType="1"/>
            </p:cNvSpPr>
            <p:nvPr/>
          </p:nvSpPr>
          <p:spPr bwMode="auto">
            <a:xfrm flipH="1">
              <a:off x="1882"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8288" name="Rectangle 1072"/>
          <p:cNvSpPr>
            <a:spLocks noChangeArrowheads="1"/>
          </p:cNvSpPr>
          <p:nvPr/>
        </p:nvSpPr>
        <p:spPr bwMode="auto">
          <a:xfrm>
            <a:off x="533400" y="2060575"/>
            <a:ext cx="1446213" cy="792163"/>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289" name="Line 1073"/>
          <p:cNvSpPr>
            <a:spLocks noChangeShapeType="1"/>
          </p:cNvSpPr>
          <p:nvPr/>
        </p:nvSpPr>
        <p:spPr bwMode="auto">
          <a:xfrm flipH="1" flipV="1">
            <a:off x="539750" y="2073275"/>
            <a:ext cx="0" cy="779463"/>
          </a:xfrm>
          <a:prstGeom prst="line">
            <a:avLst/>
          </a:prstGeom>
          <a:noFill/>
          <a:ln w="12700">
            <a:solidFill>
              <a:srgbClr val="5F5F5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290" name="Line 1074"/>
          <p:cNvSpPr>
            <a:spLocks noChangeShapeType="1"/>
          </p:cNvSpPr>
          <p:nvPr/>
        </p:nvSpPr>
        <p:spPr bwMode="auto">
          <a:xfrm flipV="1">
            <a:off x="539750" y="3141663"/>
            <a:ext cx="6350" cy="1511300"/>
          </a:xfrm>
          <a:prstGeom prst="line">
            <a:avLst/>
          </a:prstGeom>
          <a:noFill/>
          <a:ln w="12700">
            <a:solidFill>
              <a:srgbClr val="5F5F5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291" name="Line 1075"/>
          <p:cNvSpPr>
            <a:spLocks noChangeShapeType="1"/>
          </p:cNvSpPr>
          <p:nvPr/>
        </p:nvSpPr>
        <p:spPr bwMode="auto">
          <a:xfrm>
            <a:off x="387350" y="1989138"/>
            <a:ext cx="296863" cy="0"/>
          </a:xfrm>
          <a:prstGeom prst="line">
            <a:avLst/>
          </a:prstGeom>
          <a:noFill/>
          <a:ln w="190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292" name="Line 1076"/>
          <p:cNvSpPr>
            <a:spLocks noChangeShapeType="1"/>
          </p:cNvSpPr>
          <p:nvPr/>
        </p:nvSpPr>
        <p:spPr bwMode="auto">
          <a:xfrm flipH="1">
            <a:off x="395288" y="1989138"/>
            <a:ext cx="0" cy="935037"/>
          </a:xfrm>
          <a:prstGeom prst="line">
            <a:avLst/>
          </a:prstGeom>
          <a:noFill/>
          <a:ln w="190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293" name="Line 1077"/>
          <p:cNvSpPr>
            <a:spLocks noChangeShapeType="1"/>
          </p:cNvSpPr>
          <p:nvPr/>
        </p:nvSpPr>
        <p:spPr bwMode="auto">
          <a:xfrm flipV="1">
            <a:off x="395288" y="2924175"/>
            <a:ext cx="138112" cy="0"/>
          </a:xfrm>
          <a:prstGeom prst="line">
            <a:avLst/>
          </a:prstGeom>
          <a:noFill/>
          <a:ln w="1905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294" name="Line 1078"/>
          <p:cNvSpPr>
            <a:spLocks noChangeShapeType="1"/>
          </p:cNvSpPr>
          <p:nvPr/>
        </p:nvSpPr>
        <p:spPr bwMode="auto">
          <a:xfrm>
            <a:off x="323850" y="2997200"/>
            <a:ext cx="647700" cy="0"/>
          </a:xfrm>
          <a:prstGeom prst="line">
            <a:avLst/>
          </a:prstGeom>
          <a:noFill/>
          <a:ln w="190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295" name="Line 1079"/>
          <p:cNvSpPr>
            <a:spLocks noChangeShapeType="1"/>
          </p:cNvSpPr>
          <p:nvPr/>
        </p:nvSpPr>
        <p:spPr bwMode="auto">
          <a:xfrm flipH="1">
            <a:off x="323850" y="1844675"/>
            <a:ext cx="0" cy="1152525"/>
          </a:xfrm>
          <a:prstGeom prst="line">
            <a:avLst/>
          </a:prstGeom>
          <a:noFill/>
          <a:ln w="190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296" name="Line 1080"/>
          <p:cNvSpPr>
            <a:spLocks noChangeShapeType="1"/>
          </p:cNvSpPr>
          <p:nvPr/>
        </p:nvSpPr>
        <p:spPr bwMode="auto">
          <a:xfrm flipV="1">
            <a:off x="323850" y="1844675"/>
            <a:ext cx="215900" cy="0"/>
          </a:xfrm>
          <a:prstGeom prst="line">
            <a:avLst/>
          </a:prstGeom>
          <a:noFill/>
          <a:ln w="1905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297" name="Line 1081"/>
          <p:cNvSpPr>
            <a:spLocks noChangeShapeType="1"/>
          </p:cNvSpPr>
          <p:nvPr/>
        </p:nvSpPr>
        <p:spPr bwMode="auto">
          <a:xfrm flipV="1">
            <a:off x="971550" y="1700213"/>
            <a:ext cx="0" cy="288925"/>
          </a:xfrm>
          <a:prstGeom prst="line">
            <a:avLst/>
          </a:prstGeom>
          <a:noFill/>
          <a:ln w="1905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298" name="Line 1082"/>
          <p:cNvSpPr>
            <a:spLocks noChangeShapeType="1"/>
          </p:cNvSpPr>
          <p:nvPr/>
        </p:nvSpPr>
        <p:spPr bwMode="auto">
          <a:xfrm>
            <a:off x="395288" y="3068638"/>
            <a:ext cx="296862" cy="0"/>
          </a:xfrm>
          <a:prstGeom prst="line">
            <a:avLst/>
          </a:prstGeom>
          <a:noFill/>
          <a:ln w="190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299" name="Line 1083"/>
          <p:cNvSpPr>
            <a:spLocks noChangeShapeType="1"/>
          </p:cNvSpPr>
          <p:nvPr/>
        </p:nvSpPr>
        <p:spPr bwMode="auto">
          <a:xfrm>
            <a:off x="395288" y="3068638"/>
            <a:ext cx="0" cy="1655762"/>
          </a:xfrm>
          <a:prstGeom prst="line">
            <a:avLst/>
          </a:prstGeom>
          <a:noFill/>
          <a:ln w="1905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308" name="Text Box 1092"/>
          <p:cNvSpPr txBox="1">
            <a:spLocks noChangeArrowheads="1"/>
          </p:cNvSpPr>
          <p:nvPr/>
        </p:nvSpPr>
        <p:spPr bwMode="auto">
          <a:xfrm>
            <a:off x="1260475" y="1844675"/>
            <a:ext cx="790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1000">
                <a:solidFill>
                  <a:srgbClr val="5F5F5F"/>
                </a:solidFill>
                <a:latin typeface="Arial" panose="020B0604020202020204" pitchFamily="34" charset="0"/>
              </a:rPr>
              <a:t>Allocated</a:t>
            </a:r>
          </a:p>
        </p:txBody>
      </p:sp>
      <p:sp>
        <p:nvSpPr>
          <p:cNvPr id="138311" name="Line 1095"/>
          <p:cNvSpPr>
            <a:spLocks noChangeShapeType="1"/>
          </p:cNvSpPr>
          <p:nvPr/>
        </p:nvSpPr>
        <p:spPr bwMode="auto">
          <a:xfrm flipV="1">
            <a:off x="323850" y="4435475"/>
            <a:ext cx="0" cy="288925"/>
          </a:xfrm>
          <a:prstGeom prst="line">
            <a:avLst/>
          </a:prstGeom>
          <a:noFill/>
          <a:ln w="1905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312" name="Text Box 1096"/>
          <p:cNvSpPr txBox="1">
            <a:spLocks noChangeArrowheads="1"/>
          </p:cNvSpPr>
          <p:nvPr/>
        </p:nvSpPr>
        <p:spPr bwMode="auto">
          <a:xfrm>
            <a:off x="1258888" y="2924175"/>
            <a:ext cx="790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1000">
                <a:solidFill>
                  <a:srgbClr val="5F5F5F"/>
                </a:solidFill>
                <a:latin typeface="Arial" panose="020B0604020202020204" pitchFamily="34" charset="0"/>
              </a:rPr>
              <a:t>Allocated</a:t>
            </a:r>
          </a:p>
        </p:txBody>
      </p:sp>
      <p:sp>
        <p:nvSpPr>
          <p:cNvPr id="138313" name="Rectangle 1097"/>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Jumping to specified memory location</a:t>
            </a:r>
          </a:p>
          <a:p>
            <a:pPr eaLnBrk="0" hangingPunct="0"/>
            <a:r>
              <a:rPr lang="pl-PL" altLang="en-US">
                <a:latin typeface="Arial" panose="020B0604020202020204" pitchFamily="34" charset="0"/>
              </a:rPr>
              <a:t>Heap blocks</a:t>
            </a:r>
            <a:endParaRPr lang="en-US" altLang="en-US">
              <a:latin typeface="Arial" panose="020B0604020202020204" pitchFamily="34" charset="0"/>
            </a:endParaRPr>
          </a:p>
        </p:txBody>
      </p:sp>
      <p:sp>
        <p:nvSpPr>
          <p:cNvPr id="138316" name="Line 1100"/>
          <p:cNvSpPr>
            <a:spLocks noChangeShapeType="1"/>
          </p:cNvSpPr>
          <p:nvPr/>
        </p:nvSpPr>
        <p:spPr bwMode="auto">
          <a:xfrm flipV="1">
            <a:off x="4419600" y="3716338"/>
            <a:ext cx="304800" cy="0"/>
          </a:xfrm>
          <a:prstGeom prst="line">
            <a:avLst/>
          </a:prstGeom>
          <a:noFill/>
          <a:ln w="25400">
            <a:solidFill>
              <a:srgbClr val="5F5F5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317" name="Text Box 1101"/>
          <p:cNvSpPr txBox="1">
            <a:spLocks noChangeArrowheads="1"/>
          </p:cNvSpPr>
          <p:nvPr/>
        </p:nvSpPr>
        <p:spPr bwMode="auto">
          <a:xfrm>
            <a:off x="3962400" y="3411538"/>
            <a:ext cx="725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solidFill>
                  <a:srgbClr val="5F5F5F"/>
                </a:solidFill>
                <a:latin typeface="Arial" panose="020B0604020202020204" pitchFamily="34" charset="0"/>
              </a:rPr>
              <a:t>before</a:t>
            </a:r>
            <a:endParaRPr lang="pl-PL" altLang="en-US" sz="1400">
              <a:solidFill>
                <a:srgbClr val="5F5F5F"/>
              </a:solidFill>
              <a:latin typeface="Arial" panose="020B0604020202020204" pitchFamily="34" charset="0"/>
            </a:endParaRPr>
          </a:p>
        </p:txBody>
      </p:sp>
      <p:sp>
        <p:nvSpPr>
          <p:cNvPr id="138318" name="Line 1102"/>
          <p:cNvSpPr>
            <a:spLocks noChangeShapeType="1"/>
          </p:cNvSpPr>
          <p:nvPr/>
        </p:nvSpPr>
        <p:spPr bwMode="auto">
          <a:xfrm flipV="1">
            <a:off x="2268538" y="2060575"/>
            <a:ext cx="0" cy="792163"/>
          </a:xfrm>
          <a:prstGeom prst="line">
            <a:avLst/>
          </a:prstGeom>
          <a:noFill/>
          <a:ln w="254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319" name="Line 1103"/>
          <p:cNvSpPr>
            <a:spLocks noChangeShapeType="1"/>
          </p:cNvSpPr>
          <p:nvPr/>
        </p:nvSpPr>
        <p:spPr bwMode="auto">
          <a:xfrm flipV="1">
            <a:off x="1979613" y="2060575"/>
            <a:ext cx="288925"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320" name="Line 1104"/>
          <p:cNvSpPr>
            <a:spLocks noChangeShapeType="1"/>
          </p:cNvSpPr>
          <p:nvPr/>
        </p:nvSpPr>
        <p:spPr bwMode="auto">
          <a:xfrm flipV="1">
            <a:off x="1981200" y="2852738"/>
            <a:ext cx="287338"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322" name="Line 1106"/>
          <p:cNvSpPr>
            <a:spLocks noChangeShapeType="1"/>
          </p:cNvSpPr>
          <p:nvPr/>
        </p:nvSpPr>
        <p:spPr bwMode="auto">
          <a:xfrm flipH="1" flipV="1">
            <a:off x="2268538" y="2743200"/>
            <a:ext cx="2303462" cy="180975"/>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323" name="Text Box 1107"/>
          <p:cNvSpPr txBox="1">
            <a:spLocks noChangeArrowheads="1"/>
          </p:cNvSpPr>
          <p:nvPr/>
        </p:nvSpPr>
        <p:spPr bwMode="auto">
          <a:xfrm>
            <a:off x="2259013" y="1989138"/>
            <a:ext cx="1160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1000">
                <a:solidFill>
                  <a:srgbClr val="5F5F5F"/>
                </a:solidFill>
                <a:latin typeface="Arial" panose="020B0604020202020204" pitchFamily="34" charset="0"/>
              </a:rPr>
              <a:t>Fixed length buffer</a:t>
            </a:r>
          </a:p>
        </p:txBody>
      </p:sp>
      <p:sp>
        <p:nvSpPr>
          <p:cNvPr id="138324" name="Line 1108"/>
          <p:cNvSpPr>
            <a:spLocks noChangeShapeType="1"/>
          </p:cNvSpPr>
          <p:nvPr/>
        </p:nvSpPr>
        <p:spPr bwMode="auto">
          <a:xfrm flipV="1">
            <a:off x="2268538" y="3140075"/>
            <a:ext cx="0" cy="1512888"/>
          </a:xfrm>
          <a:prstGeom prst="line">
            <a:avLst/>
          </a:prstGeom>
          <a:noFill/>
          <a:ln w="254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325" name="Line 1109"/>
          <p:cNvSpPr>
            <a:spLocks noChangeShapeType="1"/>
          </p:cNvSpPr>
          <p:nvPr/>
        </p:nvSpPr>
        <p:spPr bwMode="auto">
          <a:xfrm flipV="1">
            <a:off x="1979613" y="3140075"/>
            <a:ext cx="288925"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326" name="Line 1110"/>
          <p:cNvSpPr>
            <a:spLocks noChangeShapeType="1"/>
          </p:cNvSpPr>
          <p:nvPr/>
        </p:nvSpPr>
        <p:spPr bwMode="auto">
          <a:xfrm flipV="1">
            <a:off x="1981200" y="4652963"/>
            <a:ext cx="287338"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328" name="Line 1112"/>
          <p:cNvSpPr>
            <a:spLocks noChangeShapeType="1"/>
          </p:cNvSpPr>
          <p:nvPr/>
        </p:nvSpPr>
        <p:spPr bwMode="auto">
          <a:xfrm flipH="1">
            <a:off x="2268538" y="3716338"/>
            <a:ext cx="2590800" cy="720725"/>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7" name="Rectangle 9"/>
          <p:cNvSpPr>
            <a:spLocks noChangeArrowheads="1"/>
          </p:cNvSpPr>
          <p:nvPr/>
        </p:nvSpPr>
        <p:spPr bwMode="auto">
          <a:xfrm>
            <a:off x="539750" y="3140075"/>
            <a:ext cx="1439863" cy="1512888"/>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0298" name="Group 10"/>
          <p:cNvGrpSpPr>
            <a:grpSpLocks/>
          </p:cNvGrpSpPr>
          <p:nvPr/>
        </p:nvGrpSpPr>
        <p:grpSpPr bwMode="auto">
          <a:xfrm>
            <a:off x="539750" y="1844675"/>
            <a:ext cx="1439863" cy="217488"/>
            <a:chOff x="1655" y="3384"/>
            <a:chExt cx="907" cy="137"/>
          </a:xfrm>
        </p:grpSpPr>
        <p:sp>
          <p:nvSpPr>
            <p:cNvPr id="140299" name="Rectangle 11"/>
            <p:cNvSpPr>
              <a:spLocks noChangeArrowheads="1"/>
            </p:cNvSpPr>
            <p:nvPr/>
          </p:nvSpPr>
          <p:spPr bwMode="auto">
            <a:xfrm>
              <a:off x="1655" y="3384"/>
              <a:ext cx="907" cy="137"/>
            </a:xfrm>
            <a:prstGeom prst="rect">
              <a:avLst/>
            </a:prstGeom>
            <a:solidFill>
              <a:srgbClr val="DDDDDD">
                <a:alpha val="50000"/>
              </a:srgbClr>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00" name="Line 12"/>
            <p:cNvSpPr>
              <a:spLocks noChangeShapeType="1"/>
            </p:cNvSpPr>
            <p:nvPr/>
          </p:nvSpPr>
          <p:spPr bwMode="auto">
            <a:xfrm flipH="1">
              <a:off x="2109"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01" name="Line 13"/>
            <p:cNvSpPr>
              <a:spLocks noChangeShapeType="1"/>
            </p:cNvSpPr>
            <p:nvPr/>
          </p:nvSpPr>
          <p:spPr bwMode="auto">
            <a:xfrm flipH="1">
              <a:off x="1882"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0302" name="Group 14"/>
          <p:cNvGrpSpPr>
            <a:grpSpLocks/>
          </p:cNvGrpSpPr>
          <p:nvPr/>
        </p:nvGrpSpPr>
        <p:grpSpPr bwMode="auto">
          <a:xfrm>
            <a:off x="539750" y="2924175"/>
            <a:ext cx="1439863" cy="217488"/>
            <a:chOff x="1655" y="3384"/>
            <a:chExt cx="907" cy="137"/>
          </a:xfrm>
        </p:grpSpPr>
        <p:sp>
          <p:nvSpPr>
            <p:cNvPr id="140303" name="Rectangle 15"/>
            <p:cNvSpPr>
              <a:spLocks noChangeArrowheads="1"/>
            </p:cNvSpPr>
            <p:nvPr/>
          </p:nvSpPr>
          <p:spPr bwMode="auto">
            <a:xfrm>
              <a:off x="1655" y="3384"/>
              <a:ext cx="907" cy="137"/>
            </a:xfrm>
            <a:prstGeom prst="rect">
              <a:avLst/>
            </a:prstGeom>
            <a:solidFill>
              <a:srgbClr val="DDDDDD">
                <a:alpha val="50000"/>
              </a:srgbClr>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04" name="Line 16"/>
            <p:cNvSpPr>
              <a:spLocks noChangeShapeType="1"/>
            </p:cNvSpPr>
            <p:nvPr/>
          </p:nvSpPr>
          <p:spPr bwMode="auto">
            <a:xfrm flipH="1">
              <a:off x="2109"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05" name="Line 17"/>
            <p:cNvSpPr>
              <a:spLocks noChangeShapeType="1"/>
            </p:cNvSpPr>
            <p:nvPr/>
          </p:nvSpPr>
          <p:spPr bwMode="auto">
            <a:xfrm flipH="1">
              <a:off x="1882"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0306" name="Rectangle 18"/>
          <p:cNvSpPr>
            <a:spLocks noChangeArrowheads="1"/>
          </p:cNvSpPr>
          <p:nvPr/>
        </p:nvSpPr>
        <p:spPr bwMode="auto">
          <a:xfrm>
            <a:off x="533400" y="2060575"/>
            <a:ext cx="1446213" cy="792163"/>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07" name="Line 19"/>
          <p:cNvSpPr>
            <a:spLocks noChangeShapeType="1"/>
          </p:cNvSpPr>
          <p:nvPr/>
        </p:nvSpPr>
        <p:spPr bwMode="auto">
          <a:xfrm flipH="1" flipV="1">
            <a:off x="539750" y="2073275"/>
            <a:ext cx="0" cy="779463"/>
          </a:xfrm>
          <a:prstGeom prst="line">
            <a:avLst/>
          </a:prstGeom>
          <a:noFill/>
          <a:ln w="12700">
            <a:solidFill>
              <a:srgbClr val="5F5F5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08" name="Line 20"/>
          <p:cNvSpPr>
            <a:spLocks noChangeShapeType="1"/>
          </p:cNvSpPr>
          <p:nvPr/>
        </p:nvSpPr>
        <p:spPr bwMode="auto">
          <a:xfrm flipV="1">
            <a:off x="539750" y="3141663"/>
            <a:ext cx="6350" cy="1511300"/>
          </a:xfrm>
          <a:prstGeom prst="line">
            <a:avLst/>
          </a:prstGeom>
          <a:noFill/>
          <a:ln w="12700">
            <a:solidFill>
              <a:srgbClr val="5F5F5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09" name="Line 21"/>
          <p:cNvSpPr>
            <a:spLocks noChangeShapeType="1"/>
          </p:cNvSpPr>
          <p:nvPr/>
        </p:nvSpPr>
        <p:spPr bwMode="auto">
          <a:xfrm>
            <a:off x="387350" y="1989138"/>
            <a:ext cx="296863" cy="0"/>
          </a:xfrm>
          <a:prstGeom prst="line">
            <a:avLst/>
          </a:prstGeom>
          <a:noFill/>
          <a:ln w="190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10" name="Line 22"/>
          <p:cNvSpPr>
            <a:spLocks noChangeShapeType="1"/>
          </p:cNvSpPr>
          <p:nvPr/>
        </p:nvSpPr>
        <p:spPr bwMode="auto">
          <a:xfrm flipH="1">
            <a:off x="395288" y="1989138"/>
            <a:ext cx="0" cy="935037"/>
          </a:xfrm>
          <a:prstGeom prst="line">
            <a:avLst/>
          </a:prstGeom>
          <a:noFill/>
          <a:ln w="190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11" name="Line 23"/>
          <p:cNvSpPr>
            <a:spLocks noChangeShapeType="1"/>
          </p:cNvSpPr>
          <p:nvPr/>
        </p:nvSpPr>
        <p:spPr bwMode="auto">
          <a:xfrm flipV="1">
            <a:off x="395288" y="2924175"/>
            <a:ext cx="138112" cy="0"/>
          </a:xfrm>
          <a:prstGeom prst="line">
            <a:avLst/>
          </a:prstGeom>
          <a:noFill/>
          <a:ln w="1905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12" name="Line 24"/>
          <p:cNvSpPr>
            <a:spLocks noChangeShapeType="1"/>
          </p:cNvSpPr>
          <p:nvPr/>
        </p:nvSpPr>
        <p:spPr bwMode="auto">
          <a:xfrm>
            <a:off x="323850" y="2997200"/>
            <a:ext cx="647700" cy="0"/>
          </a:xfrm>
          <a:prstGeom prst="line">
            <a:avLst/>
          </a:prstGeom>
          <a:noFill/>
          <a:ln w="190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13" name="Line 25"/>
          <p:cNvSpPr>
            <a:spLocks noChangeShapeType="1"/>
          </p:cNvSpPr>
          <p:nvPr/>
        </p:nvSpPr>
        <p:spPr bwMode="auto">
          <a:xfrm flipH="1">
            <a:off x="323850" y="1844675"/>
            <a:ext cx="0" cy="1152525"/>
          </a:xfrm>
          <a:prstGeom prst="line">
            <a:avLst/>
          </a:prstGeom>
          <a:noFill/>
          <a:ln w="190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14" name="Line 26"/>
          <p:cNvSpPr>
            <a:spLocks noChangeShapeType="1"/>
          </p:cNvSpPr>
          <p:nvPr/>
        </p:nvSpPr>
        <p:spPr bwMode="auto">
          <a:xfrm flipV="1">
            <a:off x="323850" y="1844675"/>
            <a:ext cx="215900" cy="0"/>
          </a:xfrm>
          <a:prstGeom prst="line">
            <a:avLst/>
          </a:prstGeom>
          <a:noFill/>
          <a:ln w="1905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15" name="Line 27"/>
          <p:cNvSpPr>
            <a:spLocks noChangeShapeType="1"/>
          </p:cNvSpPr>
          <p:nvPr/>
        </p:nvSpPr>
        <p:spPr bwMode="auto">
          <a:xfrm flipV="1">
            <a:off x="971550" y="1700213"/>
            <a:ext cx="0" cy="288925"/>
          </a:xfrm>
          <a:prstGeom prst="line">
            <a:avLst/>
          </a:prstGeom>
          <a:noFill/>
          <a:ln w="1905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16" name="Line 28"/>
          <p:cNvSpPr>
            <a:spLocks noChangeShapeType="1"/>
          </p:cNvSpPr>
          <p:nvPr/>
        </p:nvSpPr>
        <p:spPr bwMode="auto">
          <a:xfrm>
            <a:off x="395288" y="3068638"/>
            <a:ext cx="296862" cy="0"/>
          </a:xfrm>
          <a:prstGeom prst="line">
            <a:avLst/>
          </a:prstGeom>
          <a:noFill/>
          <a:ln w="190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17" name="Line 29"/>
          <p:cNvSpPr>
            <a:spLocks noChangeShapeType="1"/>
          </p:cNvSpPr>
          <p:nvPr/>
        </p:nvSpPr>
        <p:spPr bwMode="auto">
          <a:xfrm>
            <a:off x="395288" y="3068638"/>
            <a:ext cx="0" cy="1655762"/>
          </a:xfrm>
          <a:prstGeom prst="line">
            <a:avLst/>
          </a:prstGeom>
          <a:noFill/>
          <a:ln w="1905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21" name="Rectangle 33"/>
          <p:cNvSpPr>
            <a:spLocks noChangeArrowheads="1"/>
          </p:cNvSpPr>
          <p:nvPr/>
        </p:nvSpPr>
        <p:spPr bwMode="auto">
          <a:xfrm>
            <a:off x="1036638" y="2085975"/>
            <a:ext cx="1447800" cy="838200"/>
          </a:xfrm>
          <a:prstGeom prst="rect">
            <a:avLst/>
          </a:prstGeom>
          <a:solidFill>
            <a:srgbClr val="5F5F5F">
              <a:alpha val="50000"/>
            </a:srgbClr>
          </a:solidFill>
          <a:ln w="12700" cap="rnd">
            <a:solidFill>
              <a:srgbClr val="0000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22" name="Text Box 34"/>
          <p:cNvSpPr txBox="1">
            <a:spLocks noChangeArrowheads="1"/>
          </p:cNvSpPr>
          <p:nvPr/>
        </p:nvSpPr>
        <p:spPr bwMode="auto">
          <a:xfrm>
            <a:off x="1036638" y="2420938"/>
            <a:ext cx="1295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solidFill>
                  <a:srgbClr val="000099"/>
                </a:solidFill>
                <a:latin typeface="Courier New" panose="02070309020205020404" pitchFamily="49" charset="0"/>
              </a:rPr>
              <a:t>aaaaaaaaaaaaaaaaa...</a:t>
            </a:r>
            <a:endParaRPr lang="pl-PL" altLang="en-US" sz="1400">
              <a:solidFill>
                <a:srgbClr val="000099"/>
              </a:solidFill>
              <a:latin typeface="Courier New" panose="02070309020205020404" pitchFamily="49" charset="0"/>
            </a:endParaRPr>
          </a:p>
        </p:txBody>
      </p:sp>
      <p:grpSp>
        <p:nvGrpSpPr>
          <p:cNvPr id="140323" name="Group 35"/>
          <p:cNvGrpSpPr>
            <a:grpSpLocks/>
          </p:cNvGrpSpPr>
          <p:nvPr/>
        </p:nvGrpSpPr>
        <p:grpSpPr bwMode="auto">
          <a:xfrm>
            <a:off x="1042988" y="2924175"/>
            <a:ext cx="1443037" cy="431800"/>
            <a:chOff x="2152" y="1525"/>
            <a:chExt cx="909" cy="272"/>
          </a:xfrm>
        </p:grpSpPr>
        <p:sp>
          <p:nvSpPr>
            <p:cNvPr id="140324" name="Rectangle 36"/>
            <p:cNvSpPr>
              <a:spLocks noChangeArrowheads="1"/>
            </p:cNvSpPr>
            <p:nvPr/>
          </p:nvSpPr>
          <p:spPr bwMode="auto">
            <a:xfrm>
              <a:off x="2154" y="1525"/>
              <a:ext cx="907" cy="272"/>
            </a:xfrm>
            <a:prstGeom prst="rect">
              <a:avLst/>
            </a:prstGeom>
            <a:solidFill>
              <a:srgbClr val="000099">
                <a:alpha val="50000"/>
              </a:srgbClr>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25" name="Line 37"/>
            <p:cNvSpPr>
              <a:spLocks noChangeShapeType="1"/>
            </p:cNvSpPr>
            <p:nvPr/>
          </p:nvSpPr>
          <p:spPr bwMode="auto">
            <a:xfrm flipH="1">
              <a:off x="2606" y="1525"/>
              <a:ext cx="2" cy="91"/>
            </a:xfrm>
            <a:prstGeom prst="line">
              <a:avLst/>
            </a:prstGeom>
            <a:noFill/>
            <a:ln w="127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26" name="Line 38"/>
            <p:cNvSpPr>
              <a:spLocks noChangeShapeType="1"/>
            </p:cNvSpPr>
            <p:nvPr/>
          </p:nvSpPr>
          <p:spPr bwMode="auto">
            <a:xfrm flipH="1">
              <a:off x="2381" y="1525"/>
              <a:ext cx="0" cy="136"/>
            </a:xfrm>
            <a:prstGeom prst="line">
              <a:avLst/>
            </a:prstGeom>
            <a:noFill/>
            <a:ln w="127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27" name="Line 39"/>
            <p:cNvSpPr>
              <a:spLocks noChangeShapeType="1"/>
            </p:cNvSpPr>
            <p:nvPr/>
          </p:nvSpPr>
          <p:spPr bwMode="auto">
            <a:xfrm flipH="1" flipV="1">
              <a:off x="2152" y="1661"/>
              <a:ext cx="909" cy="0"/>
            </a:xfrm>
            <a:prstGeom prst="line">
              <a:avLst/>
            </a:prstGeom>
            <a:noFill/>
            <a:ln w="127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28" name="Line 40"/>
            <p:cNvSpPr>
              <a:spLocks noChangeShapeType="1"/>
            </p:cNvSpPr>
            <p:nvPr/>
          </p:nvSpPr>
          <p:spPr bwMode="auto">
            <a:xfrm flipH="1">
              <a:off x="2608" y="1616"/>
              <a:ext cx="2" cy="181"/>
            </a:xfrm>
            <a:prstGeom prst="line">
              <a:avLst/>
            </a:prstGeom>
            <a:noFill/>
            <a:ln w="127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0333" name="Text Box 45"/>
          <p:cNvSpPr txBox="1">
            <a:spLocks noChangeArrowheads="1"/>
          </p:cNvSpPr>
          <p:nvPr/>
        </p:nvSpPr>
        <p:spPr bwMode="auto">
          <a:xfrm>
            <a:off x="1260475" y="1844675"/>
            <a:ext cx="790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1000">
                <a:solidFill>
                  <a:srgbClr val="5F5F5F"/>
                </a:solidFill>
                <a:latin typeface="Arial" panose="020B0604020202020204" pitchFamily="34" charset="0"/>
              </a:rPr>
              <a:t>Allocated</a:t>
            </a:r>
          </a:p>
        </p:txBody>
      </p:sp>
      <p:sp>
        <p:nvSpPr>
          <p:cNvPr id="140344" name="Rectangle 56"/>
          <p:cNvSpPr>
            <a:spLocks noChangeArrowheads="1"/>
          </p:cNvSpPr>
          <p:nvPr/>
        </p:nvSpPr>
        <p:spPr bwMode="auto">
          <a:xfrm>
            <a:off x="1042988" y="3355975"/>
            <a:ext cx="1447800" cy="215900"/>
          </a:xfrm>
          <a:prstGeom prst="rect">
            <a:avLst/>
          </a:prstGeom>
          <a:solidFill>
            <a:srgbClr val="5F5F5F">
              <a:alpha val="50000"/>
            </a:srgbClr>
          </a:solidFill>
          <a:ln w="12700" cap="rnd">
            <a:solidFill>
              <a:srgbClr val="0000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46" name="Text Box 58"/>
          <p:cNvSpPr txBox="1">
            <a:spLocks noChangeArrowheads="1"/>
          </p:cNvSpPr>
          <p:nvPr/>
        </p:nvSpPr>
        <p:spPr bwMode="auto">
          <a:xfrm>
            <a:off x="1743075" y="2924175"/>
            <a:ext cx="790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1000">
                <a:solidFill>
                  <a:schemeClr val="bg1"/>
                </a:solidFill>
                <a:latin typeface="Arial" panose="020B0604020202020204" pitchFamily="34" charset="0"/>
              </a:rPr>
              <a:t>Free</a:t>
            </a:r>
          </a:p>
        </p:txBody>
      </p:sp>
      <p:sp>
        <p:nvSpPr>
          <p:cNvPr id="140347" name="Line 59"/>
          <p:cNvSpPr>
            <a:spLocks noChangeShapeType="1"/>
          </p:cNvSpPr>
          <p:nvPr/>
        </p:nvSpPr>
        <p:spPr bwMode="auto">
          <a:xfrm flipV="1">
            <a:off x="323850" y="4435475"/>
            <a:ext cx="0" cy="288925"/>
          </a:xfrm>
          <a:prstGeom prst="line">
            <a:avLst/>
          </a:prstGeom>
          <a:noFill/>
          <a:ln w="1905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48" name="Rectangle 60"/>
          <p:cNvSpPr>
            <a:spLocks noChangeArrowheads="1"/>
          </p:cNvSpPr>
          <p:nvPr/>
        </p:nvSpPr>
        <p:spPr bwMode="auto">
          <a:xfrm>
            <a:off x="425450" y="579438"/>
            <a:ext cx="7242175"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Jumping to specified memory location</a:t>
            </a:r>
          </a:p>
          <a:p>
            <a:pPr eaLnBrk="0" hangingPunct="0"/>
            <a:r>
              <a:rPr lang="pl-PL" altLang="en-US">
                <a:latin typeface="Arial" panose="020B0604020202020204" pitchFamily="34" charset="0"/>
              </a:rPr>
              <a:t>Block header after buffer overflow</a:t>
            </a:r>
            <a:endParaRPr lang="en-US" altLang="en-US">
              <a:latin typeface="Arial" panose="020B0604020202020204" pitchFamily="34" charset="0"/>
            </a:endParaRPr>
          </a:p>
        </p:txBody>
      </p:sp>
      <p:sp>
        <p:nvSpPr>
          <p:cNvPr id="140349" name="Rectangle 61"/>
          <p:cNvSpPr>
            <a:spLocks noChangeArrowheads="1"/>
          </p:cNvSpPr>
          <p:nvPr/>
        </p:nvSpPr>
        <p:spPr bwMode="auto">
          <a:xfrm>
            <a:off x="3978275" y="2070100"/>
            <a:ext cx="5165725" cy="438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5000"/>
              </a:spcBef>
            </a:pPr>
            <a:r>
              <a:rPr lang="pl-PL" altLang="en-US" sz="1200" b="0">
                <a:latin typeface="Courier New" panose="02070309020205020404" pitchFamily="49" charset="0"/>
              </a:rPr>
              <a:t>char *alert_buf_ptr;int alert_len;</a:t>
            </a:r>
          </a:p>
          <a:p>
            <a:pPr eaLnBrk="0" hangingPunct="0">
              <a:spcBef>
                <a:spcPct val="25000"/>
              </a:spcBef>
            </a:pPr>
            <a:r>
              <a:rPr lang="pl-PL" altLang="en-US" sz="1200" b="0">
                <a:latin typeface="Courier New" panose="02070309020205020404" pitchFamily="49" charset="0"/>
              </a:rPr>
              <a:t>NetrSendMessage</a:t>
            </a:r>
            <a:r>
              <a:rPr lang="en-US" altLang="en-US" sz="1200" b="0">
                <a:latin typeface="Courier New" panose="02070309020205020404" pitchFamily="49" charset="0"/>
              </a:rPr>
              <a:t>(</a:t>
            </a:r>
            <a:r>
              <a:rPr lang="pl-PL" altLang="en-US" sz="1200" b="0">
                <a:latin typeface="Courier New" panose="02070309020205020404" pitchFamily="49" charset="0"/>
              </a:rPr>
              <a:t>char *a1,char *a2,char *a3</a:t>
            </a:r>
            <a:r>
              <a:rPr lang="en-US" altLang="en-US" sz="1200" b="0">
                <a:latin typeface="Courier New" panose="02070309020205020404" pitchFamily="49" charset="0"/>
              </a:rPr>
              <a:t>){</a:t>
            </a:r>
            <a:endParaRPr lang="pl-PL" altLang="en-US" sz="1200" b="0">
              <a:latin typeface="Courier New" panose="02070309020205020404" pitchFamily="49" charset="0"/>
            </a:endParaRPr>
          </a:p>
          <a:p>
            <a:pPr eaLnBrk="0" hangingPunct="0">
              <a:spcBef>
                <a:spcPct val="25000"/>
              </a:spcBef>
            </a:pPr>
            <a:r>
              <a:rPr lang="pl-PL" altLang="en-US" sz="1200" b="0">
                <a:latin typeface="Courier New" panose="02070309020205020404" pitchFamily="49" charset="0"/>
              </a:rPr>
              <a:t>    Msglogsbm(char *a1,char *a2,char *a3){</a:t>
            </a:r>
          </a:p>
          <a:p>
            <a:pPr eaLnBrk="0" hangingPunct="0">
              <a:spcBef>
                <a:spcPct val="25000"/>
              </a:spcBef>
            </a:pPr>
            <a:r>
              <a:rPr lang="pl-PL" altLang="en-US" sz="1200" b="0">
                <a:latin typeface="Courier New" panose="02070309020205020404" pitchFamily="49" charset="0"/>
              </a:rPr>
              <a:t>       alert_buf_ptr=LocalAlloc(0x40,0x11ca);</a:t>
            </a:r>
          </a:p>
          <a:p>
            <a:pPr eaLnBrk="0" hangingPunct="0">
              <a:spcBef>
                <a:spcPct val="25000"/>
              </a:spcBef>
            </a:pPr>
            <a:r>
              <a:rPr lang="pl-PL" altLang="en-US" sz="1200" b="0">
                <a:latin typeface="Courier New" panose="02070309020205020404" pitchFamily="49" charset="0"/>
              </a:rPr>
              <a:t>       Msghdrprint(a1,a2);</a:t>
            </a:r>
            <a:endParaRPr lang="pl-PL" altLang="en-US" sz="1400" b="0">
              <a:latin typeface="Courier New" panose="02070309020205020404" pitchFamily="49" charset="0"/>
            </a:endParaRPr>
          </a:p>
          <a:p>
            <a:pPr eaLnBrk="0" hangingPunct="0">
              <a:spcBef>
                <a:spcPct val="25000"/>
              </a:spcBef>
            </a:pPr>
            <a:r>
              <a:rPr lang="pl-PL" altLang="en-US" sz="1200" b="0">
                <a:latin typeface="Courier New" panose="02070309020205020404" pitchFamily="49" charset="0"/>
              </a:rPr>
              <a:t>       Msgtxtprint(char *a3,int a3len){</a:t>
            </a:r>
          </a:p>
          <a:p>
            <a:pPr eaLnBrk="0" hangingPunct="0">
              <a:spcBef>
                <a:spcPct val="25000"/>
              </a:spcBef>
            </a:pPr>
            <a:r>
              <a:rPr lang="pl-PL" altLang="en-US" sz="1200" b="0">
                <a:latin typeface="Courier New" panose="02070309020205020404" pitchFamily="49" charset="0"/>
              </a:rPr>
              <a:t>          char *ptr=LocalAlloc(2*a3len+1);</a:t>
            </a:r>
          </a:p>
          <a:p>
            <a:pPr eaLnBrk="0" hangingPunct="0">
              <a:spcBef>
                <a:spcPct val="25000"/>
              </a:spcBef>
            </a:pPr>
            <a:r>
              <a:rPr lang="pl-PL" altLang="en-US" sz="1200" b="0">
                <a:latin typeface="Courier New" panose="02070309020205020404" pitchFamily="49" charset="0"/>
              </a:rPr>
              <a:t>          memcpy(alert_buf_ptr+alert_len,a3,a3len);</a:t>
            </a:r>
          </a:p>
          <a:p>
            <a:pPr eaLnBrk="0" hangingPunct="0">
              <a:spcBef>
                <a:spcPct val="25000"/>
              </a:spcBef>
            </a:pPr>
            <a:r>
              <a:rPr lang="pl-PL" altLang="en-US" sz="1200" b="0">
                <a:latin typeface="Courier New" panose="02070309020205020404" pitchFamily="49" charset="0"/>
              </a:rPr>
              <a:t>          LocalFree(ptr);</a:t>
            </a:r>
          </a:p>
          <a:p>
            <a:pPr eaLnBrk="0" hangingPunct="0">
              <a:spcBef>
                <a:spcPct val="25000"/>
              </a:spcBef>
            </a:pPr>
            <a:r>
              <a:rPr lang="pl-PL" altLang="en-US" sz="1200" b="0">
                <a:latin typeface="Courier New" panose="02070309020205020404" pitchFamily="49" charset="0"/>
              </a:rPr>
              <a:t>       }  </a:t>
            </a:r>
          </a:p>
          <a:p>
            <a:pPr eaLnBrk="0" hangingPunct="0">
              <a:spcBef>
                <a:spcPct val="25000"/>
              </a:spcBef>
            </a:pPr>
            <a:r>
              <a:rPr lang="pl-PL" altLang="en-US" sz="1200" b="0">
                <a:latin typeface="Courier New" panose="02070309020205020404" pitchFamily="49" charset="0"/>
              </a:rPr>
              <a:t>       MsgOutputMsg(alert_len,alert_buf_ptr){</a:t>
            </a:r>
          </a:p>
          <a:p>
            <a:pPr eaLnBrk="0" hangingPunct="0">
              <a:spcBef>
                <a:spcPct val="25000"/>
              </a:spcBef>
            </a:pPr>
            <a:r>
              <a:rPr lang="pl-PL" altLang="en-US" sz="1200" b="0">
                <a:latin typeface="Courier New" panose="02070309020205020404" pitchFamily="49" charset="0"/>
              </a:rPr>
              <a:t>          RtlOemStringToUnicodeString(...,alert_buf);</a:t>
            </a:r>
          </a:p>
          <a:p>
            <a:pPr eaLnBrk="0" hangingPunct="0">
              <a:spcBef>
                <a:spcPct val="25000"/>
              </a:spcBef>
            </a:pPr>
            <a:r>
              <a:rPr lang="pl-PL" altLang="en-US" sz="1200" b="0">
                <a:latin typeface="Courier New" panose="02070309020205020404" pitchFamily="49" charset="0"/>
              </a:rPr>
              <a:t>          MsgDisplayQueueAdd(alert_buf_ptr,alert_len){</a:t>
            </a:r>
          </a:p>
          <a:p>
            <a:pPr eaLnBrk="0" hangingPunct="0">
              <a:spcBef>
                <a:spcPct val="25000"/>
              </a:spcBef>
            </a:pPr>
            <a:r>
              <a:rPr lang="pl-PL" altLang="en-US" sz="1200" b="0">
                <a:latin typeface="Courier New" panose="02070309020205020404" pitchFamily="49" charset="0"/>
              </a:rPr>
              <a:t>              LocalAlloc(0x40,alert_len);</a:t>
            </a:r>
          </a:p>
          <a:p>
            <a:pPr eaLnBrk="0" hangingPunct="0">
              <a:spcBef>
                <a:spcPct val="25000"/>
              </a:spcBef>
            </a:pPr>
            <a:r>
              <a:rPr lang="pl-PL" altLang="en-US" sz="1200" b="0">
                <a:latin typeface="Courier New" panose="02070309020205020404" pitchFamily="49" charset="0"/>
              </a:rPr>
              <a:t>          }</a:t>
            </a:r>
          </a:p>
          <a:p>
            <a:pPr eaLnBrk="0" hangingPunct="0">
              <a:spcBef>
                <a:spcPct val="25000"/>
              </a:spcBef>
            </a:pPr>
            <a:r>
              <a:rPr lang="pl-PL" altLang="en-US" sz="1200" b="0">
                <a:latin typeface="Courier New" panose="02070309020205020404" pitchFamily="49" charset="0"/>
              </a:rPr>
              <a:t>          RtlFreeUnicodeString(...,alert_buf);</a:t>
            </a:r>
          </a:p>
          <a:p>
            <a:pPr eaLnBrk="0" hangingPunct="0">
              <a:spcBef>
                <a:spcPct val="25000"/>
              </a:spcBef>
            </a:pPr>
            <a:r>
              <a:rPr lang="pl-PL" altLang="en-US" sz="1200" b="0">
                <a:latin typeface="Courier New" panose="02070309020205020404" pitchFamily="49" charset="0"/>
              </a:rPr>
              <a:t>       }</a:t>
            </a:r>
          </a:p>
          <a:p>
            <a:pPr eaLnBrk="0" hangingPunct="0">
              <a:spcBef>
                <a:spcPct val="25000"/>
              </a:spcBef>
            </a:pPr>
            <a:r>
              <a:rPr lang="pl-PL" altLang="en-US" sz="1200" b="0">
                <a:latin typeface="Courier New" panose="02070309020205020404" pitchFamily="49" charset="0"/>
              </a:rPr>
              <a:t>    }</a:t>
            </a:r>
          </a:p>
          <a:p>
            <a:pPr eaLnBrk="0" hangingPunct="0">
              <a:spcBef>
                <a:spcPct val="25000"/>
              </a:spcBef>
            </a:pPr>
            <a:r>
              <a:rPr lang="pl-PL" altLang="en-US" sz="1200" b="0">
                <a:latin typeface="Courier New" panose="02070309020205020404" pitchFamily="49" charset="0"/>
              </a:rPr>
              <a:t>}</a:t>
            </a:r>
          </a:p>
        </p:txBody>
      </p:sp>
      <p:sp>
        <p:nvSpPr>
          <p:cNvPr id="140350" name="Text Box 62"/>
          <p:cNvSpPr txBox="1">
            <a:spLocks noChangeArrowheads="1"/>
          </p:cNvSpPr>
          <p:nvPr/>
        </p:nvSpPr>
        <p:spPr bwMode="auto">
          <a:xfrm>
            <a:off x="3962400" y="17526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latin typeface="Arial" panose="020B0604020202020204" pitchFamily="34" charset="0"/>
              </a:rPr>
              <a:t>pseudocode</a:t>
            </a:r>
            <a:endParaRPr lang="pl-PL" altLang="en-US" sz="1400">
              <a:latin typeface="Arial" panose="020B0604020202020204" pitchFamily="34" charset="0"/>
            </a:endParaRPr>
          </a:p>
        </p:txBody>
      </p:sp>
      <p:sp>
        <p:nvSpPr>
          <p:cNvPr id="140351" name="Line 63"/>
          <p:cNvSpPr>
            <a:spLocks noChangeShapeType="1"/>
          </p:cNvSpPr>
          <p:nvPr/>
        </p:nvSpPr>
        <p:spPr bwMode="auto">
          <a:xfrm flipV="1">
            <a:off x="4419600" y="3878263"/>
            <a:ext cx="304800" cy="0"/>
          </a:xfrm>
          <a:prstGeom prst="line">
            <a:avLst/>
          </a:prstGeom>
          <a:noFill/>
          <a:ln w="25400">
            <a:solidFill>
              <a:srgbClr val="5F5F5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352" name="Text Box 64"/>
          <p:cNvSpPr txBox="1">
            <a:spLocks noChangeArrowheads="1"/>
          </p:cNvSpPr>
          <p:nvPr/>
        </p:nvSpPr>
        <p:spPr bwMode="auto">
          <a:xfrm>
            <a:off x="4003675" y="3844925"/>
            <a:ext cx="568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solidFill>
                  <a:srgbClr val="5F5F5F"/>
                </a:solidFill>
                <a:latin typeface="Arial" panose="020B0604020202020204" pitchFamily="34" charset="0"/>
              </a:rPr>
              <a:t>after</a:t>
            </a:r>
            <a:endParaRPr lang="pl-PL" altLang="en-US" sz="1400">
              <a:solidFill>
                <a:srgbClr val="5F5F5F"/>
              </a:solidFill>
              <a:latin typeface="Arial" panose="020B0604020202020204" pitchFamily="34" charset="0"/>
            </a:endParaRPr>
          </a:p>
        </p:txBody>
      </p:sp>
      <p:sp>
        <p:nvSpPr>
          <p:cNvPr id="140353" name="AutoShape 65"/>
          <p:cNvSpPr>
            <a:spLocks noChangeArrowheads="1"/>
          </p:cNvSpPr>
          <p:nvPr/>
        </p:nvSpPr>
        <p:spPr bwMode="auto">
          <a:xfrm flipH="1">
            <a:off x="2590800" y="1766888"/>
            <a:ext cx="685800" cy="304800"/>
          </a:xfrm>
          <a:prstGeom prst="curvedDownArrow">
            <a:avLst>
              <a:gd name="adj1" fmla="val 23438"/>
              <a:gd name="adj2" fmla="val 56771"/>
              <a:gd name="adj3" fmla="val 49481"/>
            </a:avLst>
          </a:prstGeom>
          <a:solidFill>
            <a:srgbClr val="9999CC">
              <a:alpha val="50000"/>
            </a:srgbClr>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26" name="Rectangle 154"/>
          <p:cNvSpPr>
            <a:spLocks noChangeArrowheads="1"/>
          </p:cNvSpPr>
          <p:nvPr/>
        </p:nvSpPr>
        <p:spPr bwMode="auto">
          <a:xfrm>
            <a:off x="539750" y="5446713"/>
            <a:ext cx="1447800" cy="285750"/>
          </a:xfrm>
          <a:prstGeom prst="rect">
            <a:avLst/>
          </a:prstGeom>
          <a:solidFill>
            <a:srgbClr val="5F5F5F">
              <a:alpha val="50000"/>
            </a:srgbClr>
          </a:solidFill>
          <a:ln w="12700" cap="rnd">
            <a:solidFill>
              <a:srgbClr val="0000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0027" name="Group 155"/>
          <p:cNvGrpSpPr>
            <a:grpSpLocks/>
          </p:cNvGrpSpPr>
          <p:nvPr/>
        </p:nvGrpSpPr>
        <p:grpSpPr bwMode="auto">
          <a:xfrm>
            <a:off x="539750" y="4724400"/>
            <a:ext cx="1439863" cy="217488"/>
            <a:chOff x="1655" y="3384"/>
            <a:chExt cx="907" cy="137"/>
          </a:xfrm>
        </p:grpSpPr>
        <p:sp>
          <p:nvSpPr>
            <p:cNvPr id="80028" name="Rectangle 156"/>
            <p:cNvSpPr>
              <a:spLocks noChangeArrowheads="1"/>
            </p:cNvSpPr>
            <p:nvPr/>
          </p:nvSpPr>
          <p:spPr bwMode="auto">
            <a:xfrm>
              <a:off x="1655" y="3384"/>
              <a:ext cx="907" cy="137"/>
            </a:xfrm>
            <a:prstGeom prst="rect">
              <a:avLst/>
            </a:prstGeom>
            <a:solidFill>
              <a:srgbClr val="DDDDDD">
                <a:alpha val="50000"/>
              </a:srgbClr>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29" name="Line 157"/>
            <p:cNvSpPr>
              <a:spLocks noChangeShapeType="1"/>
            </p:cNvSpPr>
            <p:nvPr/>
          </p:nvSpPr>
          <p:spPr bwMode="auto">
            <a:xfrm flipH="1">
              <a:off x="2109"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30" name="Line 158"/>
            <p:cNvSpPr>
              <a:spLocks noChangeShapeType="1"/>
            </p:cNvSpPr>
            <p:nvPr/>
          </p:nvSpPr>
          <p:spPr bwMode="auto">
            <a:xfrm flipH="1">
              <a:off x="1882"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0031" name="Rectangle 159"/>
          <p:cNvSpPr>
            <a:spLocks noChangeArrowheads="1"/>
          </p:cNvSpPr>
          <p:nvPr/>
        </p:nvSpPr>
        <p:spPr bwMode="auto">
          <a:xfrm>
            <a:off x="539750" y="3140075"/>
            <a:ext cx="1439863" cy="1512888"/>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0032" name="Group 160"/>
          <p:cNvGrpSpPr>
            <a:grpSpLocks/>
          </p:cNvGrpSpPr>
          <p:nvPr/>
        </p:nvGrpSpPr>
        <p:grpSpPr bwMode="auto">
          <a:xfrm>
            <a:off x="539750" y="1844675"/>
            <a:ext cx="1439863" cy="217488"/>
            <a:chOff x="1655" y="3384"/>
            <a:chExt cx="907" cy="137"/>
          </a:xfrm>
        </p:grpSpPr>
        <p:sp>
          <p:nvSpPr>
            <p:cNvPr id="80033" name="Rectangle 161"/>
            <p:cNvSpPr>
              <a:spLocks noChangeArrowheads="1"/>
            </p:cNvSpPr>
            <p:nvPr/>
          </p:nvSpPr>
          <p:spPr bwMode="auto">
            <a:xfrm>
              <a:off x="1655" y="3384"/>
              <a:ext cx="907" cy="137"/>
            </a:xfrm>
            <a:prstGeom prst="rect">
              <a:avLst/>
            </a:prstGeom>
            <a:solidFill>
              <a:srgbClr val="DDDDDD">
                <a:alpha val="50000"/>
              </a:srgbClr>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34" name="Line 162"/>
            <p:cNvSpPr>
              <a:spLocks noChangeShapeType="1"/>
            </p:cNvSpPr>
            <p:nvPr/>
          </p:nvSpPr>
          <p:spPr bwMode="auto">
            <a:xfrm flipH="1">
              <a:off x="2109"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35" name="Line 163"/>
            <p:cNvSpPr>
              <a:spLocks noChangeShapeType="1"/>
            </p:cNvSpPr>
            <p:nvPr/>
          </p:nvSpPr>
          <p:spPr bwMode="auto">
            <a:xfrm flipH="1">
              <a:off x="1882"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0036" name="Group 164"/>
          <p:cNvGrpSpPr>
            <a:grpSpLocks/>
          </p:cNvGrpSpPr>
          <p:nvPr/>
        </p:nvGrpSpPr>
        <p:grpSpPr bwMode="auto">
          <a:xfrm>
            <a:off x="539750" y="2924175"/>
            <a:ext cx="1439863" cy="217488"/>
            <a:chOff x="1655" y="3384"/>
            <a:chExt cx="907" cy="137"/>
          </a:xfrm>
        </p:grpSpPr>
        <p:sp>
          <p:nvSpPr>
            <p:cNvPr id="80037" name="Rectangle 165"/>
            <p:cNvSpPr>
              <a:spLocks noChangeArrowheads="1"/>
            </p:cNvSpPr>
            <p:nvPr/>
          </p:nvSpPr>
          <p:spPr bwMode="auto">
            <a:xfrm>
              <a:off x="1655" y="3384"/>
              <a:ext cx="907" cy="137"/>
            </a:xfrm>
            <a:prstGeom prst="rect">
              <a:avLst/>
            </a:prstGeom>
            <a:solidFill>
              <a:srgbClr val="DDDDDD">
                <a:alpha val="50000"/>
              </a:srgbClr>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38" name="Line 166"/>
            <p:cNvSpPr>
              <a:spLocks noChangeShapeType="1"/>
            </p:cNvSpPr>
            <p:nvPr/>
          </p:nvSpPr>
          <p:spPr bwMode="auto">
            <a:xfrm flipH="1">
              <a:off x="2109"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39" name="Line 167"/>
            <p:cNvSpPr>
              <a:spLocks noChangeShapeType="1"/>
            </p:cNvSpPr>
            <p:nvPr/>
          </p:nvSpPr>
          <p:spPr bwMode="auto">
            <a:xfrm flipH="1">
              <a:off x="1882"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0040" name="Rectangle 168"/>
          <p:cNvSpPr>
            <a:spLocks noChangeArrowheads="1"/>
          </p:cNvSpPr>
          <p:nvPr/>
        </p:nvSpPr>
        <p:spPr bwMode="auto">
          <a:xfrm>
            <a:off x="533400" y="2060575"/>
            <a:ext cx="1446213" cy="792163"/>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41" name="Line 169"/>
          <p:cNvSpPr>
            <a:spLocks noChangeShapeType="1"/>
          </p:cNvSpPr>
          <p:nvPr/>
        </p:nvSpPr>
        <p:spPr bwMode="auto">
          <a:xfrm flipH="1" flipV="1">
            <a:off x="539750" y="2073275"/>
            <a:ext cx="0" cy="779463"/>
          </a:xfrm>
          <a:prstGeom prst="line">
            <a:avLst/>
          </a:prstGeom>
          <a:noFill/>
          <a:ln w="12700">
            <a:solidFill>
              <a:srgbClr val="5F5F5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42" name="Line 170"/>
          <p:cNvSpPr>
            <a:spLocks noChangeShapeType="1"/>
          </p:cNvSpPr>
          <p:nvPr/>
        </p:nvSpPr>
        <p:spPr bwMode="auto">
          <a:xfrm flipV="1">
            <a:off x="539750" y="3141663"/>
            <a:ext cx="6350" cy="1511300"/>
          </a:xfrm>
          <a:prstGeom prst="line">
            <a:avLst/>
          </a:prstGeom>
          <a:noFill/>
          <a:ln w="12700">
            <a:solidFill>
              <a:srgbClr val="5F5F5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43" name="Line 171"/>
          <p:cNvSpPr>
            <a:spLocks noChangeShapeType="1"/>
          </p:cNvSpPr>
          <p:nvPr/>
        </p:nvSpPr>
        <p:spPr bwMode="auto">
          <a:xfrm>
            <a:off x="387350" y="1989138"/>
            <a:ext cx="296863" cy="0"/>
          </a:xfrm>
          <a:prstGeom prst="line">
            <a:avLst/>
          </a:prstGeom>
          <a:noFill/>
          <a:ln w="190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44" name="Line 172"/>
          <p:cNvSpPr>
            <a:spLocks noChangeShapeType="1"/>
          </p:cNvSpPr>
          <p:nvPr/>
        </p:nvSpPr>
        <p:spPr bwMode="auto">
          <a:xfrm flipH="1">
            <a:off x="395288" y="1989138"/>
            <a:ext cx="0" cy="935037"/>
          </a:xfrm>
          <a:prstGeom prst="line">
            <a:avLst/>
          </a:prstGeom>
          <a:noFill/>
          <a:ln w="190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45" name="Line 173"/>
          <p:cNvSpPr>
            <a:spLocks noChangeShapeType="1"/>
          </p:cNvSpPr>
          <p:nvPr/>
        </p:nvSpPr>
        <p:spPr bwMode="auto">
          <a:xfrm flipV="1">
            <a:off x="395288" y="2924175"/>
            <a:ext cx="138112" cy="0"/>
          </a:xfrm>
          <a:prstGeom prst="line">
            <a:avLst/>
          </a:prstGeom>
          <a:noFill/>
          <a:ln w="1905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46" name="Line 174"/>
          <p:cNvSpPr>
            <a:spLocks noChangeShapeType="1"/>
          </p:cNvSpPr>
          <p:nvPr/>
        </p:nvSpPr>
        <p:spPr bwMode="auto">
          <a:xfrm>
            <a:off x="323850" y="2997200"/>
            <a:ext cx="647700" cy="0"/>
          </a:xfrm>
          <a:prstGeom prst="line">
            <a:avLst/>
          </a:prstGeom>
          <a:noFill/>
          <a:ln w="190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47" name="Line 175"/>
          <p:cNvSpPr>
            <a:spLocks noChangeShapeType="1"/>
          </p:cNvSpPr>
          <p:nvPr/>
        </p:nvSpPr>
        <p:spPr bwMode="auto">
          <a:xfrm flipH="1">
            <a:off x="323850" y="1844675"/>
            <a:ext cx="0" cy="1152525"/>
          </a:xfrm>
          <a:prstGeom prst="line">
            <a:avLst/>
          </a:prstGeom>
          <a:noFill/>
          <a:ln w="190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48" name="Line 176"/>
          <p:cNvSpPr>
            <a:spLocks noChangeShapeType="1"/>
          </p:cNvSpPr>
          <p:nvPr/>
        </p:nvSpPr>
        <p:spPr bwMode="auto">
          <a:xfrm flipV="1">
            <a:off x="323850" y="1844675"/>
            <a:ext cx="215900" cy="0"/>
          </a:xfrm>
          <a:prstGeom prst="line">
            <a:avLst/>
          </a:prstGeom>
          <a:noFill/>
          <a:ln w="1905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49" name="Line 177"/>
          <p:cNvSpPr>
            <a:spLocks noChangeShapeType="1"/>
          </p:cNvSpPr>
          <p:nvPr/>
        </p:nvSpPr>
        <p:spPr bwMode="auto">
          <a:xfrm flipV="1">
            <a:off x="971550" y="1700213"/>
            <a:ext cx="0" cy="288925"/>
          </a:xfrm>
          <a:prstGeom prst="line">
            <a:avLst/>
          </a:prstGeom>
          <a:noFill/>
          <a:ln w="1905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50" name="Line 178"/>
          <p:cNvSpPr>
            <a:spLocks noChangeShapeType="1"/>
          </p:cNvSpPr>
          <p:nvPr/>
        </p:nvSpPr>
        <p:spPr bwMode="auto">
          <a:xfrm>
            <a:off x="395288" y="3068638"/>
            <a:ext cx="296862" cy="0"/>
          </a:xfrm>
          <a:prstGeom prst="line">
            <a:avLst/>
          </a:prstGeom>
          <a:noFill/>
          <a:ln w="190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51" name="Line 179"/>
          <p:cNvSpPr>
            <a:spLocks noChangeShapeType="1"/>
          </p:cNvSpPr>
          <p:nvPr/>
        </p:nvSpPr>
        <p:spPr bwMode="auto">
          <a:xfrm>
            <a:off x="395288" y="3068638"/>
            <a:ext cx="0" cy="1655762"/>
          </a:xfrm>
          <a:prstGeom prst="line">
            <a:avLst/>
          </a:prstGeom>
          <a:noFill/>
          <a:ln w="1905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52" name="Line 180"/>
          <p:cNvSpPr>
            <a:spLocks noChangeShapeType="1"/>
          </p:cNvSpPr>
          <p:nvPr/>
        </p:nvSpPr>
        <p:spPr bwMode="auto">
          <a:xfrm flipV="1">
            <a:off x="539750" y="5446713"/>
            <a:ext cx="6350" cy="862012"/>
          </a:xfrm>
          <a:prstGeom prst="line">
            <a:avLst/>
          </a:prstGeom>
          <a:noFill/>
          <a:ln w="12700">
            <a:solidFill>
              <a:srgbClr val="5F5F5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53" name="Line 181"/>
          <p:cNvSpPr>
            <a:spLocks noChangeShapeType="1"/>
          </p:cNvSpPr>
          <p:nvPr/>
        </p:nvSpPr>
        <p:spPr bwMode="auto">
          <a:xfrm flipV="1">
            <a:off x="539750" y="4941888"/>
            <a:ext cx="0" cy="214312"/>
          </a:xfrm>
          <a:prstGeom prst="line">
            <a:avLst/>
          </a:prstGeom>
          <a:noFill/>
          <a:ln w="12700">
            <a:solidFill>
              <a:srgbClr val="5F5F5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54" name="Line 182"/>
          <p:cNvSpPr>
            <a:spLocks noChangeShapeType="1"/>
          </p:cNvSpPr>
          <p:nvPr/>
        </p:nvSpPr>
        <p:spPr bwMode="auto">
          <a:xfrm flipV="1">
            <a:off x="1979613" y="4724400"/>
            <a:ext cx="0" cy="431800"/>
          </a:xfrm>
          <a:prstGeom prst="line">
            <a:avLst/>
          </a:prstGeom>
          <a:noFill/>
          <a:ln w="12700">
            <a:solidFill>
              <a:srgbClr val="5F5F5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55" name="Rectangle 183"/>
          <p:cNvSpPr>
            <a:spLocks noChangeArrowheads="1"/>
          </p:cNvSpPr>
          <p:nvPr/>
        </p:nvSpPr>
        <p:spPr bwMode="auto">
          <a:xfrm>
            <a:off x="1036638" y="2085975"/>
            <a:ext cx="1447800" cy="838200"/>
          </a:xfrm>
          <a:prstGeom prst="rect">
            <a:avLst/>
          </a:prstGeom>
          <a:solidFill>
            <a:srgbClr val="5F5F5F">
              <a:alpha val="50000"/>
            </a:srgbClr>
          </a:solidFill>
          <a:ln w="12700" cap="rnd">
            <a:solidFill>
              <a:srgbClr val="0000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56" name="Text Box 184"/>
          <p:cNvSpPr txBox="1">
            <a:spLocks noChangeArrowheads="1"/>
          </p:cNvSpPr>
          <p:nvPr/>
        </p:nvSpPr>
        <p:spPr bwMode="auto">
          <a:xfrm>
            <a:off x="1036638" y="2420938"/>
            <a:ext cx="1295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solidFill>
                  <a:srgbClr val="000099"/>
                </a:solidFill>
                <a:latin typeface="Courier New" panose="02070309020205020404" pitchFamily="49" charset="0"/>
              </a:rPr>
              <a:t>aaaaaaaaaaaaaaaaa...</a:t>
            </a:r>
            <a:endParaRPr lang="pl-PL" altLang="en-US" sz="1400">
              <a:solidFill>
                <a:srgbClr val="000099"/>
              </a:solidFill>
              <a:latin typeface="Courier New" panose="02070309020205020404" pitchFamily="49" charset="0"/>
            </a:endParaRPr>
          </a:p>
        </p:txBody>
      </p:sp>
      <p:grpSp>
        <p:nvGrpSpPr>
          <p:cNvPr id="80057" name="Group 185"/>
          <p:cNvGrpSpPr>
            <a:grpSpLocks/>
          </p:cNvGrpSpPr>
          <p:nvPr/>
        </p:nvGrpSpPr>
        <p:grpSpPr bwMode="auto">
          <a:xfrm>
            <a:off x="1042988" y="2924175"/>
            <a:ext cx="1443037" cy="431800"/>
            <a:chOff x="2152" y="1525"/>
            <a:chExt cx="909" cy="272"/>
          </a:xfrm>
        </p:grpSpPr>
        <p:sp>
          <p:nvSpPr>
            <p:cNvPr id="80058" name="Rectangle 186"/>
            <p:cNvSpPr>
              <a:spLocks noChangeArrowheads="1"/>
            </p:cNvSpPr>
            <p:nvPr/>
          </p:nvSpPr>
          <p:spPr bwMode="auto">
            <a:xfrm>
              <a:off x="2154" y="1525"/>
              <a:ext cx="907" cy="272"/>
            </a:xfrm>
            <a:prstGeom prst="rect">
              <a:avLst/>
            </a:prstGeom>
            <a:solidFill>
              <a:srgbClr val="000099">
                <a:alpha val="50000"/>
              </a:srgbClr>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59" name="Line 187"/>
            <p:cNvSpPr>
              <a:spLocks noChangeShapeType="1"/>
            </p:cNvSpPr>
            <p:nvPr/>
          </p:nvSpPr>
          <p:spPr bwMode="auto">
            <a:xfrm flipH="1">
              <a:off x="2606" y="1525"/>
              <a:ext cx="2" cy="91"/>
            </a:xfrm>
            <a:prstGeom prst="line">
              <a:avLst/>
            </a:prstGeom>
            <a:noFill/>
            <a:ln w="127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60" name="Line 188"/>
            <p:cNvSpPr>
              <a:spLocks noChangeShapeType="1"/>
            </p:cNvSpPr>
            <p:nvPr/>
          </p:nvSpPr>
          <p:spPr bwMode="auto">
            <a:xfrm flipH="1">
              <a:off x="2381" y="1525"/>
              <a:ext cx="0" cy="136"/>
            </a:xfrm>
            <a:prstGeom prst="line">
              <a:avLst/>
            </a:prstGeom>
            <a:noFill/>
            <a:ln w="127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61" name="Line 189"/>
            <p:cNvSpPr>
              <a:spLocks noChangeShapeType="1"/>
            </p:cNvSpPr>
            <p:nvPr/>
          </p:nvSpPr>
          <p:spPr bwMode="auto">
            <a:xfrm flipH="1" flipV="1">
              <a:off x="2152" y="1661"/>
              <a:ext cx="909" cy="0"/>
            </a:xfrm>
            <a:prstGeom prst="line">
              <a:avLst/>
            </a:prstGeom>
            <a:noFill/>
            <a:ln w="127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62" name="Line 190"/>
            <p:cNvSpPr>
              <a:spLocks noChangeShapeType="1"/>
            </p:cNvSpPr>
            <p:nvPr/>
          </p:nvSpPr>
          <p:spPr bwMode="auto">
            <a:xfrm flipH="1">
              <a:off x="2608" y="1616"/>
              <a:ext cx="2" cy="181"/>
            </a:xfrm>
            <a:prstGeom prst="line">
              <a:avLst/>
            </a:prstGeom>
            <a:noFill/>
            <a:ln w="127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0063" name="Group 191"/>
          <p:cNvGrpSpPr>
            <a:grpSpLocks/>
          </p:cNvGrpSpPr>
          <p:nvPr/>
        </p:nvGrpSpPr>
        <p:grpSpPr bwMode="auto">
          <a:xfrm>
            <a:off x="539750" y="5229225"/>
            <a:ext cx="1439863" cy="217488"/>
            <a:chOff x="1655" y="3384"/>
            <a:chExt cx="907" cy="137"/>
          </a:xfrm>
        </p:grpSpPr>
        <p:sp>
          <p:nvSpPr>
            <p:cNvPr id="80064" name="Rectangle 192"/>
            <p:cNvSpPr>
              <a:spLocks noChangeArrowheads="1"/>
            </p:cNvSpPr>
            <p:nvPr/>
          </p:nvSpPr>
          <p:spPr bwMode="auto">
            <a:xfrm>
              <a:off x="1655" y="3384"/>
              <a:ext cx="907" cy="137"/>
            </a:xfrm>
            <a:prstGeom prst="rect">
              <a:avLst/>
            </a:prstGeom>
            <a:solidFill>
              <a:srgbClr val="DDDDDD">
                <a:alpha val="50000"/>
              </a:srgbClr>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65" name="Line 193"/>
            <p:cNvSpPr>
              <a:spLocks noChangeShapeType="1"/>
            </p:cNvSpPr>
            <p:nvPr/>
          </p:nvSpPr>
          <p:spPr bwMode="auto">
            <a:xfrm flipH="1">
              <a:off x="2109"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66" name="Line 194"/>
            <p:cNvSpPr>
              <a:spLocks noChangeShapeType="1"/>
            </p:cNvSpPr>
            <p:nvPr/>
          </p:nvSpPr>
          <p:spPr bwMode="auto">
            <a:xfrm flipH="1">
              <a:off x="1882"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0067" name="Text Box 195"/>
          <p:cNvSpPr txBox="1">
            <a:spLocks noChangeArrowheads="1"/>
          </p:cNvSpPr>
          <p:nvPr/>
        </p:nvSpPr>
        <p:spPr bwMode="auto">
          <a:xfrm>
            <a:off x="1260475" y="1844675"/>
            <a:ext cx="790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1000">
                <a:solidFill>
                  <a:srgbClr val="5F5F5F"/>
                </a:solidFill>
                <a:latin typeface="Arial" panose="020B0604020202020204" pitchFamily="34" charset="0"/>
              </a:rPr>
              <a:t>Allocated</a:t>
            </a:r>
          </a:p>
        </p:txBody>
      </p:sp>
      <p:sp>
        <p:nvSpPr>
          <p:cNvPr id="80068" name="Text Box 196"/>
          <p:cNvSpPr txBox="1">
            <a:spLocks noChangeArrowheads="1"/>
          </p:cNvSpPr>
          <p:nvPr/>
        </p:nvSpPr>
        <p:spPr bwMode="auto">
          <a:xfrm>
            <a:off x="1260475" y="5229225"/>
            <a:ext cx="790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1000">
                <a:solidFill>
                  <a:srgbClr val="5F5F5F"/>
                </a:solidFill>
                <a:latin typeface="Arial" panose="020B0604020202020204" pitchFamily="34" charset="0"/>
              </a:rPr>
              <a:t>Allocated</a:t>
            </a:r>
          </a:p>
        </p:txBody>
      </p:sp>
      <p:sp>
        <p:nvSpPr>
          <p:cNvPr id="80069" name="Text Box 197"/>
          <p:cNvSpPr txBox="1">
            <a:spLocks noChangeArrowheads="1"/>
          </p:cNvSpPr>
          <p:nvPr/>
        </p:nvSpPr>
        <p:spPr bwMode="auto">
          <a:xfrm>
            <a:off x="1258888" y="4724400"/>
            <a:ext cx="790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1000">
                <a:solidFill>
                  <a:srgbClr val="5F5F5F"/>
                </a:solidFill>
                <a:latin typeface="Arial" panose="020B0604020202020204" pitchFamily="34" charset="0"/>
              </a:rPr>
              <a:t>Allocated</a:t>
            </a:r>
          </a:p>
        </p:txBody>
      </p:sp>
      <p:grpSp>
        <p:nvGrpSpPr>
          <p:cNvPr id="80070" name="Group 198"/>
          <p:cNvGrpSpPr>
            <a:grpSpLocks/>
          </p:cNvGrpSpPr>
          <p:nvPr/>
        </p:nvGrpSpPr>
        <p:grpSpPr bwMode="auto">
          <a:xfrm>
            <a:off x="539750" y="5732463"/>
            <a:ext cx="1443038" cy="431800"/>
            <a:chOff x="2152" y="1525"/>
            <a:chExt cx="909" cy="272"/>
          </a:xfrm>
        </p:grpSpPr>
        <p:sp>
          <p:nvSpPr>
            <p:cNvPr id="80071" name="Rectangle 199"/>
            <p:cNvSpPr>
              <a:spLocks noChangeArrowheads="1"/>
            </p:cNvSpPr>
            <p:nvPr/>
          </p:nvSpPr>
          <p:spPr bwMode="auto">
            <a:xfrm>
              <a:off x="2154" y="1525"/>
              <a:ext cx="907" cy="272"/>
            </a:xfrm>
            <a:prstGeom prst="rect">
              <a:avLst/>
            </a:prstGeom>
            <a:solidFill>
              <a:srgbClr val="000099">
                <a:alpha val="50000"/>
              </a:srgbClr>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72" name="Line 200"/>
            <p:cNvSpPr>
              <a:spLocks noChangeShapeType="1"/>
            </p:cNvSpPr>
            <p:nvPr/>
          </p:nvSpPr>
          <p:spPr bwMode="auto">
            <a:xfrm flipH="1">
              <a:off x="2606" y="1525"/>
              <a:ext cx="2" cy="91"/>
            </a:xfrm>
            <a:prstGeom prst="line">
              <a:avLst/>
            </a:prstGeom>
            <a:noFill/>
            <a:ln w="127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73" name="Line 201"/>
            <p:cNvSpPr>
              <a:spLocks noChangeShapeType="1"/>
            </p:cNvSpPr>
            <p:nvPr/>
          </p:nvSpPr>
          <p:spPr bwMode="auto">
            <a:xfrm flipH="1">
              <a:off x="2381" y="1525"/>
              <a:ext cx="0" cy="136"/>
            </a:xfrm>
            <a:prstGeom prst="line">
              <a:avLst/>
            </a:prstGeom>
            <a:noFill/>
            <a:ln w="127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74" name="Line 202"/>
            <p:cNvSpPr>
              <a:spLocks noChangeShapeType="1"/>
            </p:cNvSpPr>
            <p:nvPr/>
          </p:nvSpPr>
          <p:spPr bwMode="auto">
            <a:xfrm flipH="1" flipV="1">
              <a:off x="2152" y="1661"/>
              <a:ext cx="909" cy="0"/>
            </a:xfrm>
            <a:prstGeom prst="line">
              <a:avLst/>
            </a:prstGeom>
            <a:noFill/>
            <a:ln w="127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75" name="Line 203"/>
            <p:cNvSpPr>
              <a:spLocks noChangeShapeType="1"/>
            </p:cNvSpPr>
            <p:nvPr/>
          </p:nvSpPr>
          <p:spPr bwMode="auto">
            <a:xfrm flipH="1">
              <a:off x="2608" y="1616"/>
              <a:ext cx="2" cy="181"/>
            </a:xfrm>
            <a:prstGeom prst="line">
              <a:avLst/>
            </a:prstGeom>
            <a:noFill/>
            <a:ln w="127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0076" name="Text Box 204"/>
          <p:cNvSpPr txBox="1">
            <a:spLocks noChangeArrowheads="1"/>
          </p:cNvSpPr>
          <p:nvPr/>
        </p:nvSpPr>
        <p:spPr bwMode="auto">
          <a:xfrm>
            <a:off x="1233488" y="5732463"/>
            <a:ext cx="790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1000">
                <a:solidFill>
                  <a:schemeClr val="bg1"/>
                </a:solidFill>
                <a:latin typeface="Arial" panose="020B0604020202020204" pitchFamily="34" charset="0"/>
              </a:rPr>
              <a:t>Free</a:t>
            </a:r>
          </a:p>
        </p:txBody>
      </p:sp>
      <p:sp>
        <p:nvSpPr>
          <p:cNvPr id="80077" name="Text Box 205"/>
          <p:cNvSpPr txBox="1">
            <a:spLocks noChangeArrowheads="1"/>
          </p:cNvSpPr>
          <p:nvPr/>
        </p:nvSpPr>
        <p:spPr bwMode="auto">
          <a:xfrm>
            <a:off x="469900" y="5427663"/>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solidFill>
                  <a:srgbClr val="000099"/>
                </a:solidFill>
                <a:latin typeface="Courier New" panose="02070309020205020404" pitchFamily="49" charset="0"/>
              </a:rPr>
              <a:t>aaaaaaa...</a:t>
            </a:r>
            <a:endParaRPr lang="pl-PL" altLang="en-US" sz="1400">
              <a:solidFill>
                <a:srgbClr val="000099"/>
              </a:solidFill>
              <a:latin typeface="Courier New" panose="02070309020205020404" pitchFamily="49" charset="0"/>
            </a:endParaRPr>
          </a:p>
        </p:txBody>
      </p:sp>
      <p:sp>
        <p:nvSpPr>
          <p:cNvPr id="80078" name="Rectangle 206"/>
          <p:cNvSpPr>
            <a:spLocks noChangeArrowheads="1"/>
          </p:cNvSpPr>
          <p:nvPr/>
        </p:nvSpPr>
        <p:spPr bwMode="auto">
          <a:xfrm>
            <a:off x="1042988" y="3355975"/>
            <a:ext cx="1447800" cy="215900"/>
          </a:xfrm>
          <a:prstGeom prst="rect">
            <a:avLst/>
          </a:prstGeom>
          <a:solidFill>
            <a:srgbClr val="5F5F5F">
              <a:alpha val="50000"/>
            </a:srgbClr>
          </a:solidFill>
          <a:ln w="12700" cap="rnd">
            <a:solidFill>
              <a:srgbClr val="0000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79" name="Rectangle 207"/>
          <p:cNvSpPr>
            <a:spLocks noChangeArrowheads="1"/>
          </p:cNvSpPr>
          <p:nvPr/>
        </p:nvSpPr>
        <p:spPr bwMode="auto">
          <a:xfrm>
            <a:off x="539750" y="6164263"/>
            <a:ext cx="1447800" cy="215900"/>
          </a:xfrm>
          <a:prstGeom prst="rect">
            <a:avLst/>
          </a:prstGeom>
          <a:solidFill>
            <a:srgbClr val="5F5F5F">
              <a:alpha val="50000"/>
            </a:srgbClr>
          </a:solidFill>
          <a:ln w="12700" cap="rnd">
            <a:solidFill>
              <a:srgbClr val="0000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80" name="Text Box 208"/>
          <p:cNvSpPr txBox="1">
            <a:spLocks noChangeArrowheads="1"/>
          </p:cNvSpPr>
          <p:nvPr/>
        </p:nvSpPr>
        <p:spPr bwMode="auto">
          <a:xfrm>
            <a:off x="1743075" y="2924175"/>
            <a:ext cx="790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1000">
                <a:solidFill>
                  <a:schemeClr val="bg1"/>
                </a:solidFill>
                <a:latin typeface="Arial" panose="020B0604020202020204" pitchFamily="34" charset="0"/>
              </a:rPr>
              <a:t>Free</a:t>
            </a:r>
          </a:p>
        </p:txBody>
      </p:sp>
      <p:sp>
        <p:nvSpPr>
          <p:cNvPr id="80081" name="Line 209"/>
          <p:cNvSpPr>
            <a:spLocks noChangeShapeType="1"/>
          </p:cNvSpPr>
          <p:nvPr/>
        </p:nvSpPr>
        <p:spPr bwMode="auto">
          <a:xfrm flipV="1">
            <a:off x="323850" y="4435475"/>
            <a:ext cx="0" cy="288925"/>
          </a:xfrm>
          <a:prstGeom prst="line">
            <a:avLst/>
          </a:prstGeom>
          <a:noFill/>
          <a:ln w="1905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86" name="Rectangle 214"/>
          <p:cNvSpPr>
            <a:spLocks noChangeArrowheads="1"/>
          </p:cNvSpPr>
          <p:nvPr/>
        </p:nvSpPr>
        <p:spPr bwMode="auto">
          <a:xfrm>
            <a:off x="425450" y="579438"/>
            <a:ext cx="7242175"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Jumping to specified memory location</a:t>
            </a:r>
          </a:p>
          <a:p>
            <a:pPr eaLnBrk="0" hangingPunct="0"/>
            <a:r>
              <a:rPr lang="pl-PL" altLang="en-US">
                <a:latin typeface="Arial" panose="020B0604020202020204" pitchFamily="34" charset="0"/>
              </a:rPr>
              <a:t>Alloc() and Free() operations</a:t>
            </a:r>
            <a:endParaRPr lang="en-US" altLang="en-US">
              <a:latin typeface="Arial" panose="020B0604020202020204" pitchFamily="34" charset="0"/>
            </a:endParaRPr>
          </a:p>
        </p:txBody>
      </p:sp>
      <p:sp>
        <p:nvSpPr>
          <p:cNvPr id="80088" name="Rectangle 216"/>
          <p:cNvSpPr>
            <a:spLocks noChangeArrowheads="1"/>
          </p:cNvSpPr>
          <p:nvPr/>
        </p:nvSpPr>
        <p:spPr bwMode="auto">
          <a:xfrm>
            <a:off x="3978275" y="2070100"/>
            <a:ext cx="5165725" cy="438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5000"/>
              </a:spcBef>
            </a:pPr>
            <a:r>
              <a:rPr lang="pl-PL" altLang="en-US" sz="1200" b="0">
                <a:latin typeface="Courier New" panose="02070309020205020404" pitchFamily="49" charset="0"/>
              </a:rPr>
              <a:t>char *alert_buf_ptr;int alert_len;</a:t>
            </a:r>
          </a:p>
          <a:p>
            <a:pPr eaLnBrk="0" hangingPunct="0">
              <a:spcBef>
                <a:spcPct val="25000"/>
              </a:spcBef>
            </a:pPr>
            <a:r>
              <a:rPr lang="pl-PL" altLang="en-US" sz="1200" b="0">
                <a:latin typeface="Courier New" panose="02070309020205020404" pitchFamily="49" charset="0"/>
              </a:rPr>
              <a:t>NetrSendMessage</a:t>
            </a:r>
            <a:r>
              <a:rPr lang="en-US" altLang="en-US" sz="1200" b="0">
                <a:latin typeface="Courier New" panose="02070309020205020404" pitchFamily="49" charset="0"/>
              </a:rPr>
              <a:t>(</a:t>
            </a:r>
            <a:r>
              <a:rPr lang="pl-PL" altLang="en-US" sz="1200" b="0">
                <a:latin typeface="Courier New" panose="02070309020205020404" pitchFamily="49" charset="0"/>
              </a:rPr>
              <a:t>char *a1,char *a2,char *a3</a:t>
            </a:r>
            <a:r>
              <a:rPr lang="en-US" altLang="en-US" sz="1200" b="0">
                <a:latin typeface="Courier New" panose="02070309020205020404" pitchFamily="49" charset="0"/>
              </a:rPr>
              <a:t>){</a:t>
            </a:r>
            <a:endParaRPr lang="pl-PL" altLang="en-US" sz="1200" b="0">
              <a:latin typeface="Courier New" panose="02070309020205020404" pitchFamily="49" charset="0"/>
            </a:endParaRPr>
          </a:p>
          <a:p>
            <a:pPr eaLnBrk="0" hangingPunct="0">
              <a:spcBef>
                <a:spcPct val="25000"/>
              </a:spcBef>
            </a:pPr>
            <a:r>
              <a:rPr lang="pl-PL" altLang="en-US" sz="1200" b="0">
                <a:latin typeface="Courier New" panose="02070309020205020404" pitchFamily="49" charset="0"/>
              </a:rPr>
              <a:t>    Msglogsbm(char *a1,char *a2,char *a3){</a:t>
            </a:r>
          </a:p>
          <a:p>
            <a:pPr eaLnBrk="0" hangingPunct="0">
              <a:spcBef>
                <a:spcPct val="25000"/>
              </a:spcBef>
            </a:pPr>
            <a:r>
              <a:rPr lang="pl-PL" altLang="en-US" sz="1200" b="0">
                <a:latin typeface="Courier New" panose="02070309020205020404" pitchFamily="49" charset="0"/>
              </a:rPr>
              <a:t>       alert_buf_ptr=LocalAlloc(0x40,0x11ca);</a:t>
            </a:r>
          </a:p>
          <a:p>
            <a:pPr eaLnBrk="0" hangingPunct="0">
              <a:spcBef>
                <a:spcPct val="25000"/>
              </a:spcBef>
            </a:pPr>
            <a:r>
              <a:rPr lang="pl-PL" altLang="en-US" sz="1200" b="0">
                <a:latin typeface="Courier New" panose="02070309020205020404" pitchFamily="49" charset="0"/>
              </a:rPr>
              <a:t>       Msghdrprint(a1,a2);</a:t>
            </a:r>
            <a:endParaRPr lang="pl-PL" altLang="en-US" sz="1400" b="0">
              <a:latin typeface="Courier New" panose="02070309020205020404" pitchFamily="49" charset="0"/>
            </a:endParaRPr>
          </a:p>
          <a:p>
            <a:pPr eaLnBrk="0" hangingPunct="0">
              <a:spcBef>
                <a:spcPct val="25000"/>
              </a:spcBef>
            </a:pPr>
            <a:r>
              <a:rPr lang="pl-PL" altLang="en-US" sz="1200" b="0">
                <a:latin typeface="Courier New" panose="02070309020205020404" pitchFamily="49" charset="0"/>
              </a:rPr>
              <a:t>       Msgtxtprint(char *a3,int a3len){</a:t>
            </a:r>
          </a:p>
          <a:p>
            <a:pPr eaLnBrk="0" hangingPunct="0">
              <a:spcBef>
                <a:spcPct val="25000"/>
              </a:spcBef>
            </a:pPr>
            <a:r>
              <a:rPr lang="pl-PL" altLang="en-US" sz="1200" b="0">
                <a:latin typeface="Courier New" panose="02070309020205020404" pitchFamily="49" charset="0"/>
              </a:rPr>
              <a:t>          char *ptr=LocalAlloc(2*a3len+1);</a:t>
            </a:r>
          </a:p>
          <a:p>
            <a:pPr eaLnBrk="0" hangingPunct="0">
              <a:spcBef>
                <a:spcPct val="25000"/>
              </a:spcBef>
            </a:pPr>
            <a:r>
              <a:rPr lang="pl-PL" altLang="en-US" sz="1200" b="0">
                <a:latin typeface="Courier New" panose="02070309020205020404" pitchFamily="49" charset="0"/>
              </a:rPr>
              <a:t>          memcpy(alert_buf_ptr+alert_len,a3,a3len);</a:t>
            </a:r>
          </a:p>
          <a:p>
            <a:pPr eaLnBrk="0" hangingPunct="0">
              <a:spcBef>
                <a:spcPct val="25000"/>
              </a:spcBef>
            </a:pPr>
            <a:r>
              <a:rPr lang="pl-PL" altLang="en-US" sz="1200" b="0">
                <a:latin typeface="Courier New" panose="02070309020205020404" pitchFamily="49" charset="0"/>
              </a:rPr>
              <a:t>          </a:t>
            </a:r>
            <a:r>
              <a:rPr lang="pl-PL" altLang="en-US" sz="1200">
                <a:solidFill>
                  <a:srgbClr val="000099"/>
                </a:solidFill>
                <a:latin typeface="Courier New" panose="02070309020205020404" pitchFamily="49" charset="0"/>
              </a:rPr>
              <a:t>LocalFree(ptr)</a:t>
            </a:r>
            <a:r>
              <a:rPr lang="pl-PL" altLang="en-US" sz="1200">
                <a:latin typeface="Courier New" panose="02070309020205020404" pitchFamily="49" charset="0"/>
              </a:rPr>
              <a:t>;</a:t>
            </a:r>
          </a:p>
          <a:p>
            <a:pPr eaLnBrk="0" hangingPunct="0">
              <a:spcBef>
                <a:spcPct val="25000"/>
              </a:spcBef>
            </a:pPr>
            <a:r>
              <a:rPr lang="pl-PL" altLang="en-US" sz="1200" b="0">
                <a:latin typeface="Courier New" panose="02070309020205020404" pitchFamily="49" charset="0"/>
              </a:rPr>
              <a:t>       }  </a:t>
            </a:r>
          </a:p>
          <a:p>
            <a:pPr eaLnBrk="0" hangingPunct="0">
              <a:spcBef>
                <a:spcPct val="25000"/>
              </a:spcBef>
            </a:pPr>
            <a:r>
              <a:rPr lang="pl-PL" altLang="en-US" sz="1200" b="0">
                <a:latin typeface="Courier New" panose="02070309020205020404" pitchFamily="49" charset="0"/>
              </a:rPr>
              <a:t>       MsgOutputMsg(alert_len,alert_buf_ptr){</a:t>
            </a:r>
          </a:p>
          <a:p>
            <a:pPr eaLnBrk="0" hangingPunct="0">
              <a:spcBef>
                <a:spcPct val="25000"/>
              </a:spcBef>
            </a:pPr>
            <a:r>
              <a:rPr lang="pl-PL" altLang="en-US" sz="1200" b="0">
                <a:latin typeface="Courier New" panose="02070309020205020404" pitchFamily="49" charset="0"/>
              </a:rPr>
              <a:t>          </a:t>
            </a:r>
            <a:r>
              <a:rPr lang="pl-PL" altLang="en-US" sz="1200">
                <a:solidFill>
                  <a:srgbClr val="000099"/>
                </a:solidFill>
                <a:latin typeface="Courier New" panose="02070309020205020404" pitchFamily="49" charset="0"/>
              </a:rPr>
              <a:t>RtlOemStringToUnicodeString(...,alert_buf)</a:t>
            </a:r>
            <a:r>
              <a:rPr lang="pl-PL" altLang="en-US" sz="1200" b="0">
                <a:latin typeface="Courier New" panose="02070309020205020404" pitchFamily="49" charset="0"/>
              </a:rPr>
              <a:t>;</a:t>
            </a:r>
          </a:p>
          <a:p>
            <a:pPr eaLnBrk="0" hangingPunct="0">
              <a:spcBef>
                <a:spcPct val="25000"/>
              </a:spcBef>
            </a:pPr>
            <a:r>
              <a:rPr lang="pl-PL" altLang="en-US" sz="1200" b="0">
                <a:latin typeface="Courier New" panose="02070309020205020404" pitchFamily="49" charset="0"/>
              </a:rPr>
              <a:t>          MsgDisplayQueueAdd(alert_buf_ptr,alert_len){</a:t>
            </a:r>
          </a:p>
          <a:p>
            <a:pPr eaLnBrk="0" hangingPunct="0">
              <a:spcBef>
                <a:spcPct val="25000"/>
              </a:spcBef>
            </a:pPr>
            <a:r>
              <a:rPr lang="pl-PL" altLang="en-US" sz="1200" b="0">
                <a:latin typeface="Courier New" panose="02070309020205020404" pitchFamily="49" charset="0"/>
              </a:rPr>
              <a:t>              </a:t>
            </a:r>
            <a:r>
              <a:rPr lang="pl-PL" altLang="en-US" sz="1200">
                <a:solidFill>
                  <a:srgbClr val="000099"/>
                </a:solidFill>
                <a:latin typeface="Courier New" panose="02070309020205020404" pitchFamily="49" charset="0"/>
              </a:rPr>
              <a:t>LocalAlloc(0x40,alert_len)</a:t>
            </a:r>
            <a:r>
              <a:rPr lang="pl-PL" altLang="en-US" sz="1200" b="0">
                <a:latin typeface="Courier New" panose="02070309020205020404" pitchFamily="49" charset="0"/>
              </a:rPr>
              <a:t>;</a:t>
            </a:r>
          </a:p>
          <a:p>
            <a:pPr eaLnBrk="0" hangingPunct="0">
              <a:spcBef>
                <a:spcPct val="25000"/>
              </a:spcBef>
            </a:pPr>
            <a:r>
              <a:rPr lang="pl-PL" altLang="en-US" sz="1200" b="0">
                <a:latin typeface="Courier New" panose="02070309020205020404" pitchFamily="49" charset="0"/>
              </a:rPr>
              <a:t>          }</a:t>
            </a:r>
          </a:p>
          <a:p>
            <a:pPr eaLnBrk="0" hangingPunct="0">
              <a:spcBef>
                <a:spcPct val="25000"/>
              </a:spcBef>
            </a:pPr>
            <a:r>
              <a:rPr lang="pl-PL" altLang="en-US" sz="1200" b="0">
                <a:latin typeface="Courier New" panose="02070309020205020404" pitchFamily="49" charset="0"/>
              </a:rPr>
              <a:t>          RtlFreeUnicodeString(...,alert_buf);</a:t>
            </a:r>
          </a:p>
          <a:p>
            <a:pPr eaLnBrk="0" hangingPunct="0">
              <a:spcBef>
                <a:spcPct val="25000"/>
              </a:spcBef>
            </a:pPr>
            <a:r>
              <a:rPr lang="pl-PL" altLang="en-US" sz="1200" b="0">
                <a:latin typeface="Courier New" panose="02070309020205020404" pitchFamily="49" charset="0"/>
              </a:rPr>
              <a:t>       }</a:t>
            </a:r>
          </a:p>
          <a:p>
            <a:pPr eaLnBrk="0" hangingPunct="0">
              <a:spcBef>
                <a:spcPct val="25000"/>
              </a:spcBef>
            </a:pPr>
            <a:r>
              <a:rPr lang="pl-PL" altLang="en-US" sz="1200" b="0">
                <a:latin typeface="Courier New" panose="02070309020205020404" pitchFamily="49" charset="0"/>
              </a:rPr>
              <a:t>    }</a:t>
            </a:r>
          </a:p>
          <a:p>
            <a:pPr eaLnBrk="0" hangingPunct="0">
              <a:spcBef>
                <a:spcPct val="25000"/>
              </a:spcBef>
            </a:pPr>
            <a:r>
              <a:rPr lang="pl-PL" altLang="en-US" sz="1200" b="0">
                <a:latin typeface="Courier New" panose="02070309020205020404" pitchFamily="49" charset="0"/>
              </a:rPr>
              <a:t>}</a:t>
            </a:r>
          </a:p>
        </p:txBody>
      </p:sp>
      <p:sp>
        <p:nvSpPr>
          <p:cNvPr id="80089" name="Text Box 217"/>
          <p:cNvSpPr txBox="1">
            <a:spLocks noChangeArrowheads="1"/>
          </p:cNvSpPr>
          <p:nvPr/>
        </p:nvSpPr>
        <p:spPr bwMode="auto">
          <a:xfrm>
            <a:off x="3962400" y="17526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latin typeface="Arial" panose="020B0604020202020204" pitchFamily="34" charset="0"/>
              </a:rPr>
              <a:t>pseudocode</a:t>
            </a:r>
            <a:endParaRPr lang="pl-PL" altLang="en-US" sz="1400">
              <a:latin typeface="Arial" panose="020B0604020202020204" pitchFamily="34" charset="0"/>
            </a:endParaRPr>
          </a:p>
        </p:txBody>
      </p:sp>
      <p:sp>
        <p:nvSpPr>
          <p:cNvPr id="80090" name="Line 218"/>
          <p:cNvSpPr>
            <a:spLocks noChangeShapeType="1"/>
          </p:cNvSpPr>
          <p:nvPr/>
        </p:nvSpPr>
        <p:spPr bwMode="auto">
          <a:xfrm flipV="1">
            <a:off x="4419600" y="5589588"/>
            <a:ext cx="304800" cy="0"/>
          </a:xfrm>
          <a:prstGeom prst="line">
            <a:avLst/>
          </a:prstGeom>
          <a:noFill/>
          <a:ln w="25400">
            <a:solidFill>
              <a:srgbClr val="5F5F5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91" name="Text Box 219"/>
          <p:cNvSpPr txBox="1">
            <a:spLocks noChangeArrowheads="1"/>
          </p:cNvSpPr>
          <p:nvPr/>
        </p:nvSpPr>
        <p:spPr bwMode="auto">
          <a:xfrm>
            <a:off x="3962400" y="5284788"/>
            <a:ext cx="725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400">
                <a:solidFill>
                  <a:srgbClr val="5F5F5F"/>
                </a:solidFill>
                <a:latin typeface="Arial" panose="020B0604020202020204" pitchFamily="34" charset="0"/>
              </a:rPr>
              <a:t>before</a:t>
            </a:r>
            <a:endParaRPr lang="pl-PL" altLang="en-US" sz="1400">
              <a:solidFill>
                <a:srgbClr val="5F5F5F"/>
              </a:solidFill>
              <a:latin typeface="Arial" panose="020B0604020202020204" pitchFamily="34" charset="0"/>
            </a:endParaRPr>
          </a:p>
        </p:txBody>
      </p:sp>
      <p:sp>
        <p:nvSpPr>
          <p:cNvPr id="80094" name="Line 222"/>
          <p:cNvSpPr>
            <a:spLocks noChangeShapeType="1"/>
          </p:cNvSpPr>
          <p:nvPr/>
        </p:nvSpPr>
        <p:spPr bwMode="auto">
          <a:xfrm flipV="1">
            <a:off x="2268538" y="5445125"/>
            <a:ext cx="0" cy="936625"/>
          </a:xfrm>
          <a:prstGeom prst="line">
            <a:avLst/>
          </a:prstGeom>
          <a:noFill/>
          <a:ln w="254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95" name="Line 223"/>
          <p:cNvSpPr>
            <a:spLocks noChangeShapeType="1"/>
          </p:cNvSpPr>
          <p:nvPr/>
        </p:nvSpPr>
        <p:spPr bwMode="auto">
          <a:xfrm flipV="1">
            <a:off x="1979613" y="5445125"/>
            <a:ext cx="288925"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96" name="Line 224"/>
          <p:cNvSpPr>
            <a:spLocks noChangeShapeType="1"/>
          </p:cNvSpPr>
          <p:nvPr/>
        </p:nvSpPr>
        <p:spPr bwMode="auto">
          <a:xfrm flipV="1">
            <a:off x="1981200" y="6381750"/>
            <a:ext cx="287338"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98" name="Line 226"/>
          <p:cNvSpPr>
            <a:spLocks noChangeShapeType="1"/>
          </p:cNvSpPr>
          <p:nvPr/>
        </p:nvSpPr>
        <p:spPr bwMode="auto">
          <a:xfrm flipH="1">
            <a:off x="2268538" y="5157788"/>
            <a:ext cx="2808287" cy="503237"/>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99" name="Line 227"/>
          <p:cNvSpPr>
            <a:spLocks noChangeShapeType="1"/>
          </p:cNvSpPr>
          <p:nvPr/>
        </p:nvSpPr>
        <p:spPr bwMode="auto">
          <a:xfrm flipV="1">
            <a:off x="2268538" y="4941888"/>
            <a:ext cx="0" cy="215900"/>
          </a:xfrm>
          <a:prstGeom prst="line">
            <a:avLst/>
          </a:prstGeom>
          <a:noFill/>
          <a:ln w="254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100" name="Line 228"/>
          <p:cNvSpPr>
            <a:spLocks noChangeShapeType="1"/>
          </p:cNvSpPr>
          <p:nvPr/>
        </p:nvSpPr>
        <p:spPr bwMode="auto">
          <a:xfrm flipV="1">
            <a:off x="1979613" y="4941888"/>
            <a:ext cx="288925"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103" name="Line 231"/>
          <p:cNvSpPr>
            <a:spLocks noChangeShapeType="1"/>
          </p:cNvSpPr>
          <p:nvPr/>
        </p:nvSpPr>
        <p:spPr bwMode="auto">
          <a:xfrm flipH="1">
            <a:off x="2268538" y="4652963"/>
            <a:ext cx="2590800" cy="431800"/>
          </a:xfrm>
          <a:prstGeom prst="line">
            <a:avLst/>
          </a:prstGeom>
          <a:noFill/>
          <a:ln w="12700">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41" name="Rectangle 77"/>
          <p:cNvSpPr>
            <a:spLocks noChangeArrowheads="1"/>
          </p:cNvSpPr>
          <p:nvPr/>
        </p:nvSpPr>
        <p:spPr bwMode="auto">
          <a:xfrm>
            <a:off x="3776663" y="2060575"/>
            <a:ext cx="1371600" cy="228600"/>
          </a:xfrm>
          <a:prstGeom prst="rect">
            <a:avLst/>
          </a:prstGeom>
          <a:solidFill>
            <a:srgbClr val="000099">
              <a:alpha val="50000"/>
            </a:srgbClr>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68" name="Rectangle 4"/>
          <p:cNvSpPr>
            <a:spLocks noChangeArrowheads="1"/>
          </p:cNvSpPr>
          <p:nvPr/>
        </p:nvSpPr>
        <p:spPr bwMode="auto">
          <a:xfrm>
            <a:off x="539750" y="5446713"/>
            <a:ext cx="1447800" cy="285750"/>
          </a:xfrm>
          <a:prstGeom prst="rect">
            <a:avLst/>
          </a:prstGeom>
          <a:solidFill>
            <a:srgbClr val="5F5F5F">
              <a:alpha val="50000"/>
            </a:srgbClr>
          </a:solidFill>
          <a:ln w="12700" cap="rnd">
            <a:solidFill>
              <a:srgbClr val="0000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9269" name="Group 5"/>
          <p:cNvGrpSpPr>
            <a:grpSpLocks/>
          </p:cNvGrpSpPr>
          <p:nvPr/>
        </p:nvGrpSpPr>
        <p:grpSpPr bwMode="auto">
          <a:xfrm>
            <a:off x="539750" y="4724400"/>
            <a:ext cx="1439863" cy="217488"/>
            <a:chOff x="1655" y="3384"/>
            <a:chExt cx="907" cy="137"/>
          </a:xfrm>
        </p:grpSpPr>
        <p:sp>
          <p:nvSpPr>
            <p:cNvPr id="139270" name="Rectangle 6"/>
            <p:cNvSpPr>
              <a:spLocks noChangeArrowheads="1"/>
            </p:cNvSpPr>
            <p:nvPr/>
          </p:nvSpPr>
          <p:spPr bwMode="auto">
            <a:xfrm>
              <a:off x="1655" y="3384"/>
              <a:ext cx="907" cy="137"/>
            </a:xfrm>
            <a:prstGeom prst="rect">
              <a:avLst/>
            </a:prstGeom>
            <a:solidFill>
              <a:srgbClr val="DDDDDD">
                <a:alpha val="50000"/>
              </a:srgbClr>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71" name="Line 7"/>
            <p:cNvSpPr>
              <a:spLocks noChangeShapeType="1"/>
            </p:cNvSpPr>
            <p:nvPr/>
          </p:nvSpPr>
          <p:spPr bwMode="auto">
            <a:xfrm flipH="1">
              <a:off x="2109"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72" name="Line 8"/>
            <p:cNvSpPr>
              <a:spLocks noChangeShapeType="1"/>
            </p:cNvSpPr>
            <p:nvPr/>
          </p:nvSpPr>
          <p:spPr bwMode="auto">
            <a:xfrm flipH="1">
              <a:off x="1882"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9273" name="Rectangle 9"/>
          <p:cNvSpPr>
            <a:spLocks noChangeArrowheads="1"/>
          </p:cNvSpPr>
          <p:nvPr/>
        </p:nvSpPr>
        <p:spPr bwMode="auto">
          <a:xfrm>
            <a:off x="539750" y="3140075"/>
            <a:ext cx="1439863" cy="1512888"/>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9274" name="Group 10"/>
          <p:cNvGrpSpPr>
            <a:grpSpLocks/>
          </p:cNvGrpSpPr>
          <p:nvPr/>
        </p:nvGrpSpPr>
        <p:grpSpPr bwMode="auto">
          <a:xfrm>
            <a:off x="539750" y="1844675"/>
            <a:ext cx="1439863" cy="217488"/>
            <a:chOff x="1655" y="3384"/>
            <a:chExt cx="907" cy="137"/>
          </a:xfrm>
        </p:grpSpPr>
        <p:sp>
          <p:nvSpPr>
            <p:cNvPr id="139275" name="Rectangle 11"/>
            <p:cNvSpPr>
              <a:spLocks noChangeArrowheads="1"/>
            </p:cNvSpPr>
            <p:nvPr/>
          </p:nvSpPr>
          <p:spPr bwMode="auto">
            <a:xfrm>
              <a:off x="1655" y="3384"/>
              <a:ext cx="907" cy="137"/>
            </a:xfrm>
            <a:prstGeom prst="rect">
              <a:avLst/>
            </a:prstGeom>
            <a:solidFill>
              <a:srgbClr val="DDDDDD">
                <a:alpha val="50000"/>
              </a:srgbClr>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76" name="Line 12"/>
            <p:cNvSpPr>
              <a:spLocks noChangeShapeType="1"/>
            </p:cNvSpPr>
            <p:nvPr/>
          </p:nvSpPr>
          <p:spPr bwMode="auto">
            <a:xfrm flipH="1">
              <a:off x="2109"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77" name="Line 13"/>
            <p:cNvSpPr>
              <a:spLocks noChangeShapeType="1"/>
            </p:cNvSpPr>
            <p:nvPr/>
          </p:nvSpPr>
          <p:spPr bwMode="auto">
            <a:xfrm flipH="1">
              <a:off x="1882"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9278" name="Group 14"/>
          <p:cNvGrpSpPr>
            <a:grpSpLocks/>
          </p:cNvGrpSpPr>
          <p:nvPr/>
        </p:nvGrpSpPr>
        <p:grpSpPr bwMode="auto">
          <a:xfrm>
            <a:off x="539750" y="2924175"/>
            <a:ext cx="1439863" cy="217488"/>
            <a:chOff x="1655" y="3384"/>
            <a:chExt cx="907" cy="137"/>
          </a:xfrm>
        </p:grpSpPr>
        <p:sp>
          <p:nvSpPr>
            <p:cNvPr id="139279" name="Rectangle 15"/>
            <p:cNvSpPr>
              <a:spLocks noChangeArrowheads="1"/>
            </p:cNvSpPr>
            <p:nvPr/>
          </p:nvSpPr>
          <p:spPr bwMode="auto">
            <a:xfrm>
              <a:off x="1655" y="3384"/>
              <a:ext cx="907" cy="137"/>
            </a:xfrm>
            <a:prstGeom prst="rect">
              <a:avLst/>
            </a:prstGeom>
            <a:solidFill>
              <a:srgbClr val="DDDDDD">
                <a:alpha val="50000"/>
              </a:srgbClr>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80" name="Line 16"/>
            <p:cNvSpPr>
              <a:spLocks noChangeShapeType="1"/>
            </p:cNvSpPr>
            <p:nvPr/>
          </p:nvSpPr>
          <p:spPr bwMode="auto">
            <a:xfrm flipH="1">
              <a:off x="2109"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81" name="Line 17"/>
            <p:cNvSpPr>
              <a:spLocks noChangeShapeType="1"/>
            </p:cNvSpPr>
            <p:nvPr/>
          </p:nvSpPr>
          <p:spPr bwMode="auto">
            <a:xfrm flipH="1">
              <a:off x="1882"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9282" name="Rectangle 18"/>
          <p:cNvSpPr>
            <a:spLocks noChangeArrowheads="1"/>
          </p:cNvSpPr>
          <p:nvPr/>
        </p:nvSpPr>
        <p:spPr bwMode="auto">
          <a:xfrm>
            <a:off x="533400" y="2060575"/>
            <a:ext cx="1446213" cy="792163"/>
          </a:xfrm>
          <a:prstGeom prst="rect">
            <a:avLst/>
          </a:prstGeom>
          <a:solidFill>
            <a:srgbClr val="B2B2B2">
              <a:alpha val="50000"/>
            </a:srgbClr>
          </a:solidFill>
          <a:ln>
            <a:noFill/>
          </a:ln>
          <a:effectLst/>
          <a:extLs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83" name="Line 19"/>
          <p:cNvSpPr>
            <a:spLocks noChangeShapeType="1"/>
          </p:cNvSpPr>
          <p:nvPr/>
        </p:nvSpPr>
        <p:spPr bwMode="auto">
          <a:xfrm flipH="1" flipV="1">
            <a:off x="539750" y="2073275"/>
            <a:ext cx="0" cy="779463"/>
          </a:xfrm>
          <a:prstGeom prst="line">
            <a:avLst/>
          </a:prstGeom>
          <a:noFill/>
          <a:ln w="12700">
            <a:solidFill>
              <a:srgbClr val="5F5F5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84" name="Line 20"/>
          <p:cNvSpPr>
            <a:spLocks noChangeShapeType="1"/>
          </p:cNvSpPr>
          <p:nvPr/>
        </p:nvSpPr>
        <p:spPr bwMode="auto">
          <a:xfrm flipV="1">
            <a:off x="539750" y="3141663"/>
            <a:ext cx="6350" cy="1511300"/>
          </a:xfrm>
          <a:prstGeom prst="line">
            <a:avLst/>
          </a:prstGeom>
          <a:noFill/>
          <a:ln w="12700">
            <a:solidFill>
              <a:srgbClr val="5F5F5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85" name="Line 21"/>
          <p:cNvSpPr>
            <a:spLocks noChangeShapeType="1"/>
          </p:cNvSpPr>
          <p:nvPr/>
        </p:nvSpPr>
        <p:spPr bwMode="auto">
          <a:xfrm>
            <a:off x="387350" y="1989138"/>
            <a:ext cx="296863" cy="0"/>
          </a:xfrm>
          <a:prstGeom prst="line">
            <a:avLst/>
          </a:prstGeom>
          <a:noFill/>
          <a:ln w="190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86" name="Line 22"/>
          <p:cNvSpPr>
            <a:spLocks noChangeShapeType="1"/>
          </p:cNvSpPr>
          <p:nvPr/>
        </p:nvSpPr>
        <p:spPr bwMode="auto">
          <a:xfrm flipH="1">
            <a:off x="395288" y="1989138"/>
            <a:ext cx="0" cy="935037"/>
          </a:xfrm>
          <a:prstGeom prst="line">
            <a:avLst/>
          </a:prstGeom>
          <a:noFill/>
          <a:ln w="190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87" name="Line 23"/>
          <p:cNvSpPr>
            <a:spLocks noChangeShapeType="1"/>
          </p:cNvSpPr>
          <p:nvPr/>
        </p:nvSpPr>
        <p:spPr bwMode="auto">
          <a:xfrm flipV="1">
            <a:off x="395288" y="2924175"/>
            <a:ext cx="138112" cy="0"/>
          </a:xfrm>
          <a:prstGeom prst="line">
            <a:avLst/>
          </a:prstGeom>
          <a:noFill/>
          <a:ln w="1905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88" name="Line 24"/>
          <p:cNvSpPr>
            <a:spLocks noChangeShapeType="1"/>
          </p:cNvSpPr>
          <p:nvPr/>
        </p:nvSpPr>
        <p:spPr bwMode="auto">
          <a:xfrm>
            <a:off x="323850" y="2997200"/>
            <a:ext cx="647700" cy="0"/>
          </a:xfrm>
          <a:prstGeom prst="line">
            <a:avLst/>
          </a:prstGeom>
          <a:noFill/>
          <a:ln w="190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89" name="Line 25"/>
          <p:cNvSpPr>
            <a:spLocks noChangeShapeType="1"/>
          </p:cNvSpPr>
          <p:nvPr/>
        </p:nvSpPr>
        <p:spPr bwMode="auto">
          <a:xfrm flipH="1">
            <a:off x="323850" y="1844675"/>
            <a:ext cx="0" cy="1152525"/>
          </a:xfrm>
          <a:prstGeom prst="line">
            <a:avLst/>
          </a:prstGeom>
          <a:noFill/>
          <a:ln w="190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90" name="Line 26"/>
          <p:cNvSpPr>
            <a:spLocks noChangeShapeType="1"/>
          </p:cNvSpPr>
          <p:nvPr/>
        </p:nvSpPr>
        <p:spPr bwMode="auto">
          <a:xfrm flipV="1">
            <a:off x="323850" y="1844675"/>
            <a:ext cx="215900" cy="0"/>
          </a:xfrm>
          <a:prstGeom prst="line">
            <a:avLst/>
          </a:prstGeom>
          <a:noFill/>
          <a:ln w="1905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91" name="Line 27"/>
          <p:cNvSpPr>
            <a:spLocks noChangeShapeType="1"/>
          </p:cNvSpPr>
          <p:nvPr/>
        </p:nvSpPr>
        <p:spPr bwMode="auto">
          <a:xfrm flipV="1">
            <a:off x="971550" y="1700213"/>
            <a:ext cx="0" cy="288925"/>
          </a:xfrm>
          <a:prstGeom prst="line">
            <a:avLst/>
          </a:prstGeom>
          <a:noFill/>
          <a:ln w="1905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92" name="Line 28"/>
          <p:cNvSpPr>
            <a:spLocks noChangeShapeType="1"/>
          </p:cNvSpPr>
          <p:nvPr/>
        </p:nvSpPr>
        <p:spPr bwMode="auto">
          <a:xfrm>
            <a:off x="395288" y="3068638"/>
            <a:ext cx="296862" cy="0"/>
          </a:xfrm>
          <a:prstGeom prst="line">
            <a:avLst/>
          </a:prstGeom>
          <a:noFill/>
          <a:ln w="1905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93" name="Line 29"/>
          <p:cNvSpPr>
            <a:spLocks noChangeShapeType="1"/>
          </p:cNvSpPr>
          <p:nvPr/>
        </p:nvSpPr>
        <p:spPr bwMode="auto">
          <a:xfrm>
            <a:off x="395288" y="3068638"/>
            <a:ext cx="0" cy="1655762"/>
          </a:xfrm>
          <a:prstGeom prst="line">
            <a:avLst/>
          </a:prstGeom>
          <a:noFill/>
          <a:ln w="1905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94" name="Line 30"/>
          <p:cNvSpPr>
            <a:spLocks noChangeShapeType="1"/>
          </p:cNvSpPr>
          <p:nvPr/>
        </p:nvSpPr>
        <p:spPr bwMode="auto">
          <a:xfrm flipV="1">
            <a:off x="539750" y="5446713"/>
            <a:ext cx="6350" cy="862012"/>
          </a:xfrm>
          <a:prstGeom prst="line">
            <a:avLst/>
          </a:prstGeom>
          <a:noFill/>
          <a:ln w="12700">
            <a:solidFill>
              <a:srgbClr val="5F5F5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95" name="Line 31"/>
          <p:cNvSpPr>
            <a:spLocks noChangeShapeType="1"/>
          </p:cNvSpPr>
          <p:nvPr/>
        </p:nvSpPr>
        <p:spPr bwMode="auto">
          <a:xfrm flipV="1">
            <a:off x="539750" y="4941888"/>
            <a:ext cx="0" cy="214312"/>
          </a:xfrm>
          <a:prstGeom prst="line">
            <a:avLst/>
          </a:prstGeom>
          <a:noFill/>
          <a:ln w="12700">
            <a:solidFill>
              <a:srgbClr val="5F5F5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96" name="Line 32"/>
          <p:cNvSpPr>
            <a:spLocks noChangeShapeType="1"/>
          </p:cNvSpPr>
          <p:nvPr/>
        </p:nvSpPr>
        <p:spPr bwMode="auto">
          <a:xfrm flipV="1">
            <a:off x="1979613" y="4724400"/>
            <a:ext cx="0" cy="431800"/>
          </a:xfrm>
          <a:prstGeom prst="line">
            <a:avLst/>
          </a:prstGeom>
          <a:noFill/>
          <a:ln w="12700">
            <a:solidFill>
              <a:srgbClr val="5F5F5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97" name="Rectangle 33"/>
          <p:cNvSpPr>
            <a:spLocks noChangeArrowheads="1"/>
          </p:cNvSpPr>
          <p:nvPr/>
        </p:nvSpPr>
        <p:spPr bwMode="auto">
          <a:xfrm>
            <a:off x="1036638" y="2085975"/>
            <a:ext cx="1447800" cy="838200"/>
          </a:xfrm>
          <a:prstGeom prst="rect">
            <a:avLst/>
          </a:prstGeom>
          <a:solidFill>
            <a:srgbClr val="5F5F5F">
              <a:alpha val="50000"/>
            </a:srgbClr>
          </a:solidFill>
          <a:ln w="12700" cap="rnd">
            <a:solidFill>
              <a:srgbClr val="0000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98" name="Text Box 34"/>
          <p:cNvSpPr txBox="1">
            <a:spLocks noChangeArrowheads="1"/>
          </p:cNvSpPr>
          <p:nvPr/>
        </p:nvSpPr>
        <p:spPr bwMode="auto">
          <a:xfrm>
            <a:off x="1036638" y="2420938"/>
            <a:ext cx="1295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solidFill>
                  <a:srgbClr val="000099"/>
                </a:solidFill>
                <a:latin typeface="Courier New" panose="02070309020205020404" pitchFamily="49" charset="0"/>
              </a:rPr>
              <a:t>aaaaaaaaaaaaaaaaa...</a:t>
            </a:r>
            <a:endParaRPr lang="pl-PL" altLang="en-US" sz="1400">
              <a:solidFill>
                <a:srgbClr val="000099"/>
              </a:solidFill>
              <a:latin typeface="Courier New" panose="02070309020205020404" pitchFamily="49" charset="0"/>
            </a:endParaRPr>
          </a:p>
        </p:txBody>
      </p:sp>
      <p:grpSp>
        <p:nvGrpSpPr>
          <p:cNvPr id="139300" name="Group 36"/>
          <p:cNvGrpSpPr>
            <a:grpSpLocks/>
          </p:cNvGrpSpPr>
          <p:nvPr/>
        </p:nvGrpSpPr>
        <p:grpSpPr bwMode="auto">
          <a:xfrm>
            <a:off x="1042988" y="2924175"/>
            <a:ext cx="1443037" cy="431800"/>
            <a:chOff x="2152" y="1525"/>
            <a:chExt cx="909" cy="272"/>
          </a:xfrm>
        </p:grpSpPr>
        <p:sp>
          <p:nvSpPr>
            <p:cNvPr id="139301" name="Rectangle 37"/>
            <p:cNvSpPr>
              <a:spLocks noChangeArrowheads="1"/>
            </p:cNvSpPr>
            <p:nvPr/>
          </p:nvSpPr>
          <p:spPr bwMode="auto">
            <a:xfrm>
              <a:off x="2154" y="1525"/>
              <a:ext cx="907" cy="272"/>
            </a:xfrm>
            <a:prstGeom prst="rect">
              <a:avLst/>
            </a:prstGeom>
            <a:solidFill>
              <a:srgbClr val="000099">
                <a:alpha val="50000"/>
              </a:srgbClr>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02" name="Line 38"/>
            <p:cNvSpPr>
              <a:spLocks noChangeShapeType="1"/>
            </p:cNvSpPr>
            <p:nvPr/>
          </p:nvSpPr>
          <p:spPr bwMode="auto">
            <a:xfrm flipH="1">
              <a:off x="2606" y="1525"/>
              <a:ext cx="2" cy="91"/>
            </a:xfrm>
            <a:prstGeom prst="line">
              <a:avLst/>
            </a:prstGeom>
            <a:noFill/>
            <a:ln w="127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03" name="Line 39"/>
            <p:cNvSpPr>
              <a:spLocks noChangeShapeType="1"/>
            </p:cNvSpPr>
            <p:nvPr/>
          </p:nvSpPr>
          <p:spPr bwMode="auto">
            <a:xfrm flipH="1">
              <a:off x="2381" y="1525"/>
              <a:ext cx="0" cy="136"/>
            </a:xfrm>
            <a:prstGeom prst="line">
              <a:avLst/>
            </a:prstGeom>
            <a:noFill/>
            <a:ln w="127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04" name="Line 40"/>
            <p:cNvSpPr>
              <a:spLocks noChangeShapeType="1"/>
            </p:cNvSpPr>
            <p:nvPr/>
          </p:nvSpPr>
          <p:spPr bwMode="auto">
            <a:xfrm flipH="1" flipV="1">
              <a:off x="2152" y="1661"/>
              <a:ext cx="909" cy="0"/>
            </a:xfrm>
            <a:prstGeom prst="line">
              <a:avLst/>
            </a:prstGeom>
            <a:noFill/>
            <a:ln w="127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05" name="Line 41"/>
            <p:cNvSpPr>
              <a:spLocks noChangeShapeType="1"/>
            </p:cNvSpPr>
            <p:nvPr/>
          </p:nvSpPr>
          <p:spPr bwMode="auto">
            <a:xfrm flipH="1">
              <a:off x="2608" y="1616"/>
              <a:ext cx="2" cy="181"/>
            </a:xfrm>
            <a:prstGeom prst="line">
              <a:avLst/>
            </a:prstGeom>
            <a:noFill/>
            <a:ln w="127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9306" name="Group 42"/>
          <p:cNvGrpSpPr>
            <a:grpSpLocks/>
          </p:cNvGrpSpPr>
          <p:nvPr/>
        </p:nvGrpSpPr>
        <p:grpSpPr bwMode="auto">
          <a:xfrm>
            <a:off x="539750" y="5229225"/>
            <a:ext cx="1439863" cy="217488"/>
            <a:chOff x="1655" y="3384"/>
            <a:chExt cx="907" cy="137"/>
          </a:xfrm>
        </p:grpSpPr>
        <p:sp>
          <p:nvSpPr>
            <p:cNvPr id="139307" name="Rectangle 43"/>
            <p:cNvSpPr>
              <a:spLocks noChangeArrowheads="1"/>
            </p:cNvSpPr>
            <p:nvPr/>
          </p:nvSpPr>
          <p:spPr bwMode="auto">
            <a:xfrm>
              <a:off x="1655" y="3384"/>
              <a:ext cx="907" cy="137"/>
            </a:xfrm>
            <a:prstGeom prst="rect">
              <a:avLst/>
            </a:prstGeom>
            <a:solidFill>
              <a:srgbClr val="DDDDDD">
                <a:alpha val="50000"/>
              </a:srgbClr>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08" name="Line 44"/>
            <p:cNvSpPr>
              <a:spLocks noChangeShapeType="1"/>
            </p:cNvSpPr>
            <p:nvPr/>
          </p:nvSpPr>
          <p:spPr bwMode="auto">
            <a:xfrm flipH="1">
              <a:off x="2109"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09" name="Line 45"/>
            <p:cNvSpPr>
              <a:spLocks noChangeShapeType="1"/>
            </p:cNvSpPr>
            <p:nvPr/>
          </p:nvSpPr>
          <p:spPr bwMode="auto">
            <a:xfrm flipH="1">
              <a:off x="1882" y="3384"/>
              <a:ext cx="0" cy="137"/>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9310" name="Text Box 46"/>
          <p:cNvSpPr txBox="1">
            <a:spLocks noChangeArrowheads="1"/>
          </p:cNvSpPr>
          <p:nvPr/>
        </p:nvSpPr>
        <p:spPr bwMode="auto">
          <a:xfrm>
            <a:off x="1260475" y="1844675"/>
            <a:ext cx="790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1000">
                <a:solidFill>
                  <a:srgbClr val="5F5F5F"/>
                </a:solidFill>
                <a:latin typeface="Arial" panose="020B0604020202020204" pitchFamily="34" charset="0"/>
              </a:rPr>
              <a:t>Allocated</a:t>
            </a:r>
          </a:p>
        </p:txBody>
      </p:sp>
      <p:sp>
        <p:nvSpPr>
          <p:cNvPr id="139311" name="Text Box 47"/>
          <p:cNvSpPr txBox="1">
            <a:spLocks noChangeArrowheads="1"/>
          </p:cNvSpPr>
          <p:nvPr/>
        </p:nvSpPr>
        <p:spPr bwMode="auto">
          <a:xfrm>
            <a:off x="1260475" y="5229225"/>
            <a:ext cx="790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1000">
                <a:solidFill>
                  <a:srgbClr val="5F5F5F"/>
                </a:solidFill>
                <a:latin typeface="Arial" panose="020B0604020202020204" pitchFamily="34" charset="0"/>
              </a:rPr>
              <a:t>Allocated</a:t>
            </a:r>
          </a:p>
        </p:txBody>
      </p:sp>
      <p:sp>
        <p:nvSpPr>
          <p:cNvPr id="139312" name="Text Box 48"/>
          <p:cNvSpPr txBox="1">
            <a:spLocks noChangeArrowheads="1"/>
          </p:cNvSpPr>
          <p:nvPr/>
        </p:nvSpPr>
        <p:spPr bwMode="auto">
          <a:xfrm>
            <a:off x="1258888" y="4724400"/>
            <a:ext cx="790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1000">
                <a:solidFill>
                  <a:srgbClr val="5F5F5F"/>
                </a:solidFill>
                <a:latin typeface="Arial" panose="020B0604020202020204" pitchFamily="34" charset="0"/>
              </a:rPr>
              <a:t>Allocated</a:t>
            </a:r>
          </a:p>
        </p:txBody>
      </p:sp>
      <p:grpSp>
        <p:nvGrpSpPr>
          <p:cNvPr id="139314" name="Group 50"/>
          <p:cNvGrpSpPr>
            <a:grpSpLocks/>
          </p:cNvGrpSpPr>
          <p:nvPr/>
        </p:nvGrpSpPr>
        <p:grpSpPr bwMode="auto">
          <a:xfrm>
            <a:off x="539750" y="5732463"/>
            <a:ext cx="1443038" cy="431800"/>
            <a:chOff x="2152" y="1525"/>
            <a:chExt cx="909" cy="272"/>
          </a:xfrm>
        </p:grpSpPr>
        <p:sp>
          <p:nvSpPr>
            <p:cNvPr id="139315" name="Rectangle 51"/>
            <p:cNvSpPr>
              <a:spLocks noChangeArrowheads="1"/>
            </p:cNvSpPr>
            <p:nvPr/>
          </p:nvSpPr>
          <p:spPr bwMode="auto">
            <a:xfrm>
              <a:off x="2154" y="1525"/>
              <a:ext cx="907" cy="272"/>
            </a:xfrm>
            <a:prstGeom prst="rect">
              <a:avLst/>
            </a:prstGeom>
            <a:solidFill>
              <a:srgbClr val="000099">
                <a:alpha val="50000"/>
              </a:srgbClr>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16" name="Line 52"/>
            <p:cNvSpPr>
              <a:spLocks noChangeShapeType="1"/>
            </p:cNvSpPr>
            <p:nvPr/>
          </p:nvSpPr>
          <p:spPr bwMode="auto">
            <a:xfrm flipH="1">
              <a:off x="2606" y="1525"/>
              <a:ext cx="2" cy="91"/>
            </a:xfrm>
            <a:prstGeom prst="line">
              <a:avLst/>
            </a:prstGeom>
            <a:noFill/>
            <a:ln w="127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17" name="Line 53"/>
            <p:cNvSpPr>
              <a:spLocks noChangeShapeType="1"/>
            </p:cNvSpPr>
            <p:nvPr/>
          </p:nvSpPr>
          <p:spPr bwMode="auto">
            <a:xfrm flipH="1">
              <a:off x="2381" y="1525"/>
              <a:ext cx="0" cy="136"/>
            </a:xfrm>
            <a:prstGeom prst="line">
              <a:avLst/>
            </a:prstGeom>
            <a:noFill/>
            <a:ln w="127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18" name="Line 54"/>
            <p:cNvSpPr>
              <a:spLocks noChangeShapeType="1"/>
            </p:cNvSpPr>
            <p:nvPr/>
          </p:nvSpPr>
          <p:spPr bwMode="auto">
            <a:xfrm flipH="1" flipV="1">
              <a:off x="2152" y="1661"/>
              <a:ext cx="909" cy="0"/>
            </a:xfrm>
            <a:prstGeom prst="line">
              <a:avLst/>
            </a:prstGeom>
            <a:noFill/>
            <a:ln w="127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19" name="Line 55"/>
            <p:cNvSpPr>
              <a:spLocks noChangeShapeType="1"/>
            </p:cNvSpPr>
            <p:nvPr/>
          </p:nvSpPr>
          <p:spPr bwMode="auto">
            <a:xfrm flipH="1">
              <a:off x="2608" y="1616"/>
              <a:ext cx="2" cy="181"/>
            </a:xfrm>
            <a:prstGeom prst="line">
              <a:avLst/>
            </a:prstGeom>
            <a:noFill/>
            <a:ln w="127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9320" name="Text Box 56"/>
          <p:cNvSpPr txBox="1">
            <a:spLocks noChangeArrowheads="1"/>
          </p:cNvSpPr>
          <p:nvPr/>
        </p:nvSpPr>
        <p:spPr bwMode="auto">
          <a:xfrm>
            <a:off x="1233488" y="5732463"/>
            <a:ext cx="790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1000">
                <a:solidFill>
                  <a:schemeClr val="bg1"/>
                </a:solidFill>
                <a:latin typeface="Arial" panose="020B0604020202020204" pitchFamily="34" charset="0"/>
              </a:rPr>
              <a:t>Free</a:t>
            </a:r>
          </a:p>
        </p:txBody>
      </p:sp>
      <p:sp>
        <p:nvSpPr>
          <p:cNvPr id="139321" name="Text Box 57"/>
          <p:cNvSpPr txBox="1">
            <a:spLocks noChangeArrowheads="1"/>
          </p:cNvSpPr>
          <p:nvPr/>
        </p:nvSpPr>
        <p:spPr bwMode="auto">
          <a:xfrm>
            <a:off x="469900" y="5427663"/>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400">
                <a:solidFill>
                  <a:srgbClr val="000099"/>
                </a:solidFill>
                <a:latin typeface="Courier New" panose="02070309020205020404" pitchFamily="49" charset="0"/>
              </a:rPr>
              <a:t>aaaaaaa...</a:t>
            </a:r>
            <a:endParaRPr lang="pl-PL" altLang="en-US" sz="1400">
              <a:solidFill>
                <a:srgbClr val="000099"/>
              </a:solidFill>
              <a:latin typeface="Courier New" panose="02070309020205020404" pitchFamily="49" charset="0"/>
            </a:endParaRPr>
          </a:p>
        </p:txBody>
      </p:sp>
      <p:sp>
        <p:nvSpPr>
          <p:cNvPr id="139322" name="Rectangle 58"/>
          <p:cNvSpPr>
            <a:spLocks noChangeArrowheads="1"/>
          </p:cNvSpPr>
          <p:nvPr/>
        </p:nvSpPr>
        <p:spPr bwMode="auto">
          <a:xfrm>
            <a:off x="1042988" y="3355975"/>
            <a:ext cx="1447800" cy="215900"/>
          </a:xfrm>
          <a:prstGeom prst="rect">
            <a:avLst/>
          </a:prstGeom>
          <a:solidFill>
            <a:srgbClr val="5F5F5F">
              <a:alpha val="50000"/>
            </a:srgbClr>
          </a:solidFill>
          <a:ln w="12700" cap="rnd">
            <a:solidFill>
              <a:srgbClr val="0000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23" name="Rectangle 59"/>
          <p:cNvSpPr>
            <a:spLocks noChangeArrowheads="1"/>
          </p:cNvSpPr>
          <p:nvPr/>
        </p:nvSpPr>
        <p:spPr bwMode="auto">
          <a:xfrm>
            <a:off x="539750" y="6164263"/>
            <a:ext cx="1447800" cy="215900"/>
          </a:xfrm>
          <a:prstGeom prst="rect">
            <a:avLst/>
          </a:prstGeom>
          <a:solidFill>
            <a:srgbClr val="5F5F5F">
              <a:alpha val="50000"/>
            </a:srgbClr>
          </a:solidFill>
          <a:ln w="12700" cap="rnd">
            <a:solidFill>
              <a:srgbClr val="000099"/>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13" name="Text Box 49"/>
          <p:cNvSpPr txBox="1">
            <a:spLocks noChangeArrowheads="1"/>
          </p:cNvSpPr>
          <p:nvPr/>
        </p:nvSpPr>
        <p:spPr bwMode="auto">
          <a:xfrm>
            <a:off x="1743075" y="2924175"/>
            <a:ext cx="790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1000">
                <a:solidFill>
                  <a:schemeClr val="bg1"/>
                </a:solidFill>
                <a:latin typeface="Arial" panose="020B0604020202020204" pitchFamily="34" charset="0"/>
              </a:rPr>
              <a:t>Free</a:t>
            </a:r>
          </a:p>
        </p:txBody>
      </p:sp>
      <p:sp>
        <p:nvSpPr>
          <p:cNvPr id="139327" name="Line 63"/>
          <p:cNvSpPr>
            <a:spLocks noChangeShapeType="1"/>
          </p:cNvSpPr>
          <p:nvPr/>
        </p:nvSpPr>
        <p:spPr bwMode="auto">
          <a:xfrm flipV="1">
            <a:off x="323850" y="4435475"/>
            <a:ext cx="0" cy="288925"/>
          </a:xfrm>
          <a:prstGeom prst="line">
            <a:avLst/>
          </a:prstGeom>
          <a:noFill/>
          <a:ln w="19050">
            <a:solidFill>
              <a:srgbClr val="5F5F5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28" name="Line 64"/>
          <p:cNvSpPr>
            <a:spLocks noChangeShapeType="1"/>
          </p:cNvSpPr>
          <p:nvPr/>
        </p:nvSpPr>
        <p:spPr bwMode="auto">
          <a:xfrm flipV="1">
            <a:off x="3706813" y="3068638"/>
            <a:ext cx="0" cy="504825"/>
          </a:xfrm>
          <a:prstGeom prst="line">
            <a:avLst/>
          </a:prstGeom>
          <a:noFill/>
          <a:ln w="12700">
            <a:solidFill>
              <a:srgbClr val="5F5F5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29" name="Line 65"/>
          <p:cNvSpPr>
            <a:spLocks noChangeShapeType="1"/>
          </p:cNvSpPr>
          <p:nvPr/>
        </p:nvSpPr>
        <p:spPr bwMode="auto">
          <a:xfrm flipV="1">
            <a:off x="3706813" y="2060575"/>
            <a:ext cx="0" cy="215900"/>
          </a:xfrm>
          <a:prstGeom prst="line">
            <a:avLst/>
          </a:prstGeom>
          <a:noFill/>
          <a:ln w="12700">
            <a:solidFill>
              <a:srgbClr val="5F5F5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30" name="Text Box 66"/>
          <p:cNvSpPr txBox="1">
            <a:spLocks noChangeArrowheads="1"/>
          </p:cNvSpPr>
          <p:nvPr/>
        </p:nvSpPr>
        <p:spPr bwMode="auto">
          <a:xfrm>
            <a:off x="3490913" y="1752600"/>
            <a:ext cx="2736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pl-PL" altLang="en-US" sz="1400">
                <a:latin typeface="Arial" panose="020B0604020202020204" pitchFamily="34" charset="0"/>
              </a:rPr>
              <a:t>Unhandled Exception Filter</a:t>
            </a:r>
          </a:p>
        </p:txBody>
      </p:sp>
      <p:sp>
        <p:nvSpPr>
          <p:cNvPr id="139331" name="Text Box 67"/>
          <p:cNvSpPr txBox="1">
            <a:spLocks noChangeArrowheads="1"/>
          </p:cNvSpPr>
          <p:nvPr/>
        </p:nvSpPr>
        <p:spPr bwMode="auto">
          <a:xfrm>
            <a:off x="3490913" y="2781300"/>
            <a:ext cx="25923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pl-PL" altLang="en-US" sz="1400">
                <a:latin typeface="Arial" panose="020B0604020202020204" pitchFamily="34" charset="0"/>
              </a:rPr>
              <a:t>Valid RW MemoryAddress</a:t>
            </a:r>
          </a:p>
        </p:txBody>
      </p:sp>
      <p:sp>
        <p:nvSpPr>
          <p:cNvPr id="139336" name="Line 72"/>
          <p:cNvSpPr>
            <a:spLocks noChangeShapeType="1"/>
          </p:cNvSpPr>
          <p:nvPr/>
        </p:nvSpPr>
        <p:spPr bwMode="auto">
          <a:xfrm flipV="1">
            <a:off x="1692275" y="2060575"/>
            <a:ext cx="1943100" cy="1152525"/>
          </a:xfrm>
          <a:prstGeom prst="line">
            <a:avLst/>
          </a:prstGeom>
          <a:noFill/>
          <a:ln w="12700">
            <a:solidFill>
              <a:srgbClr val="000099"/>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37" name="Line 73"/>
          <p:cNvSpPr>
            <a:spLocks noChangeShapeType="1"/>
          </p:cNvSpPr>
          <p:nvPr/>
        </p:nvSpPr>
        <p:spPr bwMode="auto">
          <a:xfrm flipV="1">
            <a:off x="2411413" y="3068638"/>
            <a:ext cx="1152525" cy="144462"/>
          </a:xfrm>
          <a:prstGeom prst="line">
            <a:avLst/>
          </a:prstGeom>
          <a:noFill/>
          <a:ln w="12700">
            <a:solidFill>
              <a:srgbClr val="000099"/>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38" name="Text Box 74"/>
          <p:cNvSpPr txBox="1">
            <a:spLocks noChangeArrowheads="1"/>
          </p:cNvSpPr>
          <p:nvPr/>
        </p:nvSpPr>
        <p:spPr bwMode="auto">
          <a:xfrm>
            <a:off x="1009650" y="3130550"/>
            <a:ext cx="790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1000">
                <a:solidFill>
                  <a:schemeClr val="bg1"/>
                </a:solidFill>
                <a:latin typeface="Arial" panose="020B0604020202020204" pitchFamily="34" charset="0"/>
              </a:rPr>
              <a:t>ExptFilter</a:t>
            </a:r>
          </a:p>
        </p:txBody>
      </p:sp>
      <p:sp>
        <p:nvSpPr>
          <p:cNvPr id="139339" name="Text Box 75"/>
          <p:cNvSpPr txBox="1">
            <a:spLocks noChangeArrowheads="1"/>
          </p:cNvSpPr>
          <p:nvPr/>
        </p:nvSpPr>
        <p:spPr bwMode="auto">
          <a:xfrm>
            <a:off x="1741488" y="3130550"/>
            <a:ext cx="790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1000">
                <a:solidFill>
                  <a:schemeClr val="bg1"/>
                </a:solidFill>
                <a:latin typeface="Arial" panose="020B0604020202020204" pitchFamily="34" charset="0"/>
              </a:rPr>
              <a:t>Address</a:t>
            </a:r>
          </a:p>
        </p:txBody>
      </p:sp>
      <p:sp>
        <p:nvSpPr>
          <p:cNvPr id="139340" name="Text Box 76"/>
          <p:cNvSpPr txBox="1">
            <a:spLocks noChangeArrowheads="1"/>
          </p:cNvSpPr>
          <p:nvPr/>
        </p:nvSpPr>
        <p:spPr bwMode="auto">
          <a:xfrm>
            <a:off x="3781425" y="2060575"/>
            <a:ext cx="790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1000">
                <a:solidFill>
                  <a:schemeClr val="bg1"/>
                </a:solidFill>
                <a:latin typeface="Arial" panose="020B0604020202020204" pitchFamily="34" charset="0"/>
              </a:rPr>
              <a:t>Address</a:t>
            </a:r>
          </a:p>
        </p:txBody>
      </p:sp>
      <p:sp>
        <p:nvSpPr>
          <p:cNvPr id="139342" name="Text Box 78"/>
          <p:cNvSpPr txBox="1">
            <a:spLocks noChangeArrowheads="1"/>
          </p:cNvSpPr>
          <p:nvPr/>
        </p:nvSpPr>
        <p:spPr bwMode="auto">
          <a:xfrm>
            <a:off x="506413" y="5938838"/>
            <a:ext cx="9366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1000">
                <a:solidFill>
                  <a:schemeClr val="bg1"/>
                </a:solidFill>
                <a:latin typeface="Arial" panose="020B0604020202020204" pitchFamily="34" charset="0"/>
              </a:rPr>
              <a:t>Instruction</a:t>
            </a:r>
          </a:p>
        </p:txBody>
      </p:sp>
      <p:sp>
        <p:nvSpPr>
          <p:cNvPr id="139343" name="Text Box 79"/>
          <p:cNvSpPr txBox="1">
            <a:spLocks noChangeArrowheads="1"/>
          </p:cNvSpPr>
          <p:nvPr/>
        </p:nvSpPr>
        <p:spPr bwMode="auto">
          <a:xfrm>
            <a:off x="1227138" y="5927725"/>
            <a:ext cx="7905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1000">
                <a:solidFill>
                  <a:schemeClr val="bg1"/>
                </a:solidFill>
                <a:latin typeface="Arial" panose="020B0604020202020204" pitchFamily="34" charset="0"/>
              </a:rPr>
              <a:t>Address</a:t>
            </a:r>
          </a:p>
        </p:txBody>
      </p:sp>
      <p:sp>
        <p:nvSpPr>
          <p:cNvPr id="139344" name="Line 80"/>
          <p:cNvSpPr>
            <a:spLocks noChangeShapeType="1"/>
          </p:cNvSpPr>
          <p:nvPr/>
        </p:nvSpPr>
        <p:spPr bwMode="auto">
          <a:xfrm flipV="1">
            <a:off x="1908175" y="3141663"/>
            <a:ext cx="1655763" cy="2879725"/>
          </a:xfrm>
          <a:prstGeom prst="line">
            <a:avLst/>
          </a:prstGeom>
          <a:noFill/>
          <a:ln w="12700">
            <a:solidFill>
              <a:srgbClr val="000099"/>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45" name="Line 81"/>
          <p:cNvSpPr>
            <a:spLocks noChangeShapeType="1"/>
          </p:cNvSpPr>
          <p:nvPr/>
        </p:nvSpPr>
        <p:spPr bwMode="auto">
          <a:xfrm>
            <a:off x="1187450" y="6092825"/>
            <a:ext cx="1800225" cy="215900"/>
          </a:xfrm>
          <a:prstGeom prst="line">
            <a:avLst/>
          </a:prstGeom>
          <a:noFill/>
          <a:ln w="12700">
            <a:solidFill>
              <a:srgbClr val="000099"/>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46" name="AutoShape 82"/>
          <p:cNvSpPr>
            <a:spLocks noChangeArrowheads="1"/>
          </p:cNvSpPr>
          <p:nvPr/>
        </p:nvSpPr>
        <p:spPr bwMode="auto">
          <a:xfrm>
            <a:off x="2771775" y="5949950"/>
            <a:ext cx="317500" cy="317500"/>
          </a:xfrm>
          <a:prstGeom prst="lightningBolt">
            <a:avLst/>
          </a:prstGeom>
          <a:solidFill>
            <a:srgbClr val="000099"/>
          </a:solidFill>
          <a:ln w="12700">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347" name="Text Box 83"/>
          <p:cNvSpPr txBox="1">
            <a:spLocks noChangeArrowheads="1"/>
          </p:cNvSpPr>
          <p:nvPr/>
        </p:nvSpPr>
        <p:spPr bwMode="auto">
          <a:xfrm>
            <a:off x="3059113" y="6148388"/>
            <a:ext cx="23034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1400">
                <a:solidFill>
                  <a:srgbClr val="000099"/>
                </a:solidFill>
                <a:latin typeface="Arial" panose="020B0604020202020204" pitchFamily="34" charset="0"/>
              </a:rPr>
              <a:t>Exception</a:t>
            </a:r>
          </a:p>
        </p:txBody>
      </p:sp>
      <p:sp>
        <p:nvSpPr>
          <p:cNvPr id="139348" name="Text Box 84"/>
          <p:cNvSpPr txBox="1">
            <a:spLocks noChangeArrowheads="1"/>
          </p:cNvSpPr>
          <p:nvPr/>
        </p:nvSpPr>
        <p:spPr bwMode="auto">
          <a:xfrm>
            <a:off x="3781425" y="3068638"/>
            <a:ext cx="23034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pl-PL" altLang="en-US" sz="1000">
                <a:solidFill>
                  <a:srgbClr val="000099"/>
                </a:solidFill>
                <a:latin typeface="Arial" panose="020B0604020202020204" pitchFamily="34" charset="0"/>
              </a:rPr>
              <a:t>Jmp [esi+48]</a:t>
            </a:r>
          </a:p>
        </p:txBody>
      </p:sp>
      <p:sp>
        <p:nvSpPr>
          <p:cNvPr id="139349" name="Rectangle 85"/>
          <p:cNvSpPr>
            <a:spLocks noChangeArrowheads="1"/>
          </p:cNvSpPr>
          <p:nvPr/>
        </p:nvSpPr>
        <p:spPr bwMode="auto">
          <a:xfrm>
            <a:off x="425450" y="579438"/>
            <a:ext cx="7242175"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Jumping to specified memory location</a:t>
            </a:r>
          </a:p>
          <a:p>
            <a:pPr eaLnBrk="0" hangingPunct="0"/>
            <a:r>
              <a:rPr lang="pl-PL" altLang="en-US">
                <a:latin typeface="Arial" panose="020B0604020202020204" pitchFamily="34" charset="0"/>
              </a:rPr>
              <a:t>Concatenation of free blocks</a:t>
            </a:r>
            <a:endParaRPr lang="en-US" altLang="en-US">
              <a:latin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 name="Rectangle 0"/>
          <p:cNvSpPr>
            <a:spLocks noChangeArrowheads="1"/>
          </p:cNvSpPr>
          <p:nvPr/>
        </p:nvSpPr>
        <p:spPr bwMode="auto">
          <a:xfrm>
            <a:off x="498475" y="1905000"/>
            <a:ext cx="745807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8138">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
            </a:pPr>
            <a:r>
              <a:rPr lang="en-US" altLang="en-US" sz="2000" b="0">
                <a:solidFill>
                  <a:schemeClr val="tx2"/>
                </a:solidFill>
                <a:latin typeface="Arial" panose="020B0604020202020204" pitchFamily="34" charset="0"/>
              </a:rPr>
              <a:t>The same method </a:t>
            </a:r>
            <a:r>
              <a:rPr lang="pl-PL" altLang="en-US" sz="2000" b="0">
                <a:solidFill>
                  <a:schemeClr val="tx2"/>
                </a:solidFill>
                <a:latin typeface="Arial" panose="020B0604020202020204" pitchFamily="34" charset="0"/>
              </a:rPr>
              <a:t>as </a:t>
            </a:r>
            <a:r>
              <a:rPr lang="en-US" altLang="en-US" sz="2000" b="0">
                <a:solidFill>
                  <a:schemeClr val="tx2"/>
                </a:solidFill>
                <a:latin typeface="Arial" panose="020B0604020202020204" pitchFamily="34" charset="0"/>
              </a:rPr>
              <a:t>for resuming svchost process state may be used for a process that was a target of Stack and Heap buffer overflow</a:t>
            </a:r>
          </a:p>
          <a:p>
            <a:pPr>
              <a:spcBef>
                <a:spcPct val="20000"/>
              </a:spcBef>
              <a:buFont typeface="Wingdings" panose="05000000000000000000" pitchFamily="2" charset="2"/>
              <a:buChar char="§"/>
            </a:pPr>
            <a:r>
              <a:rPr lang="en-US" altLang="en-US" sz="2000" b="0">
                <a:solidFill>
                  <a:schemeClr val="tx2"/>
                </a:solidFill>
                <a:latin typeface="Arial" panose="020B0604020202020204" pitchFamily="34" charset="0"/>
              </a:rPr>
              <a:t>Before resuming the process all corrupted Heap structures must be fixed and all used Heap block headers must have appropriate sizes and control flags</a:t>
            </a:r>
          </a:p>
          <a:p>
            <a:pPr>
              <a:spcBef>
                <a:spcPct val="20000"/>
              </a:spcBef>
              <a:buFont typeface="Wingdings" panose="05000000000000000000" pitchFamily="2" charset="2"/>
              <a:buChar char="§"/>
            </a:pPr>
            <a:r>
              <a:rPr lang="en-US" altLang="en-US" sz="2000" b="0">
                <a:solidFill>
                  <a:schemeClr val="tx2"/>
                </a:solidFill>
                <a:latin typeface="Arial" panose="020B0604020202020204" pitchFamily="34" charset="0"/>
              </a:rPr>
              <a:t>Free block lists must contain only pointers to valid free blocks</a:t>
            </a:r>
          </a:p>
          <a:p>
            <a:pPr>
              <a:spcBef>
                <a:spcPct val="20000"/>
              </a:spcBef>
              <a:buFont typeface="Wingdings" panose="05000000000000000000" pitchFamily="2" charset="2"/>
              <a:buChar char="§"/>
            </a:pPr>
            <a:r>
              <a:rPr lang="en-US" altLang="en-US" sz="2000" b="0">
                <a:solidFill>
                  <a:schemeClr val="tx2"/>
                </a:solidFill>
                <a:latin typeface="Arial" panose="020B0604020202020204" pitchFamily="34" charset="0"/>
              </a:rPr>
              <a:t>The original pointer to unhandled exception handler must be restored</a:t>
            </a:r>
          </a:p>
          <a:p>
            <a:pPr>
              <a:spcBef>
                <a:spcPct val="20000"/>
              </a:spcBef>
              <a:buFont typeface="Wingdings" panose="05000000000000000000" pitchFamily="2" charset="2"/>
              <a:buChar char="§"/>
            </a:pPr>
            <a:r>
              <a:rPr lang="en-US" altLang="en-US" sz="2000" b="0">
                <a:solidFill>
                  <a:schemeClr val="tx2"/>
                </a:solidFill>
                <a:latin typeface="Arial" panose="020B0604020202020204" pitchFamily="34" charset="0"/>
              </a:rPr>
              <a:t>In order to resume the process a Divide by Zero exception is triggered and exception handler performs stack unwind operation, restores registers’ contents and resumes process execution</a:t>
            </a:r>
          </a:p>
        </p:txBody>
      </p:sp>
      <p:sp>
        <p:nvSpPr>
          <p:cNvPr id="80897" name="Rectangle 1"/>
          <p:cNvSpPr>
            <a:spLocks noChangeArrowheads="1"/>
          </p:cNvSpPr>
          <p:nvPr/>
        </p:nvSpPr>
        <p:spPr bwMode="auto">
          <a:xfrm>
            <a:off x="425450" y="579438"/>
            <a:ext cx="7459663"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Avoiding process crash</a:t>
            </a:r>
          </a:p>
          <a:p>
            <a:pPr eaLnBrk="0" hangingPunct="0"/>
            <a:r>
              <a:rPr lang="en-US" altLang="en-US">
                <a:latin typeface="Arial" panose="020B0604020202020204" pitchFamily="34" charset="0"/>
              </a:rPr>
              <a:t>Roll back on SEH</a:t>
            </a:r>
            <a:r>
              <a:rPr lang="pl-PL" altLang="en-US">
                <a:latin typeface="Arial" panose="020B0604020202020204" pitchFamily="34" charset="0"/>
              </a:rPr>
              <a:t> and fixing the Heap</a:t>
            </a:r>
            <a:endParaRPr lang="en-US" altLang="en-US">
              <a:latin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425450" y="579438"/>
            <a:ext cx="74231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sz="2400">
              <a:latin typeface="Arial" panose="020B0604020202020204" pitchFamily="34" charset="0"/>
            </a:endParaRPr>
          </a:p>
          <a:p>
            <a:pPr eaLnBrk="0" hangingPunct="0"/>
            <a:r>
              <a:rPr lang="en-US" altLang="en-US">
                <a:latin typeface="Arial" panose="020B0604020202020204" pitchFamily="34" charset="0"/>
              </a:rPr>
              <a:t>Summary</a:t>
            </a:r>
          </a:p>
        </p:txBody>
      </p:sp>
      <p:sp>
        <p:nvSpPr>
          <p:cNvPr id="74752" name="Rectangle 0"/>
          <p:cNvSpPr>
            <a:spLocks noChangeArrowheads="1"/>
          </p:cNvSpPr>
          <p:nvPr/>
        </p:nvSpPr>
        <p:spPr bwMode="auto">
          <a:xfrm>
            <a:off x="498475" y="1905000"/>
            <a:ext cx="7578725" cy="432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8138">
              <a:defRPr sz="2400">
                <a:solidFill>
                  <a:schemeClr val="tx1"/>
                </a:solidFill>
                <a:latin typeface="Times New Roman" panose="02020603050405020304" pitchFamily="18" charset="0"/>
              </a:defRPr>
            </a:lvl1pPr>
            <a:lvl2pPr marL="762000" indent="-195263">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
            </a:pPr>
            <a:r>
              <a:rPr lang="pl-PL" altLang="en-US" b="0">
                <a:solidFill>
                  <a:schemeClr val="tx2"/>
                </a:solidFill>
                <a:latin typeface="Arial" panose="020B0604020202020204" pitchFamily="34" charset="0"/>
              </a:rPr>
              <a:t>RPC mechanism is a great example of complex technological component in the context of security</a:t>
            </a:r>
          </a:p>
          <a:p>
            <a:pPr>
              <a:spcBef>
                <a:spcPct val="20000"/>
              </a:spcBef>
              <a:buFont typeface="Wingdings" panose="05000000000000000000" pitchFamily="2" charset="2"/>
              <a:buChar char="§"/>
            </a:pPr>
            <a:r>
              <a:rPr lang="pl-PL" altLang="en-US" b="0">
                <a:solidFill>
                  <a:schemeClr val="tx2"/>
                </a:solidFill>
                <a:latin typeface="Arial" panose="020B0604020202020204" pitchFamily="34" charset="0"/>
              </a:rPr>
              <a:t>Existance of a single vulnerability in such a critical component has a great potential impact on security of</a:t>
            </a:r>
            <a:r>
              <a:rPr lang="en-US" altLang="en-US" b="0">
                <a:solidFill>
                  <a:schemeClr val="tx2"/>
                </a:solidFill>
                <a:latin typeface="Arial" panose="020B0604020202020204" pitchFamily="34" charset="0"/>
              </a:rPr>
              <a:t> </a:t>
            </a:r>
            <a:r>
              <a:rPr lang="pl-PL" altLang="en-US" b="0">
                <a:solidFill>
                  <a:schemeClr val="tx2"/>
                </a:solidFill>
                <a:latin typeface="Arial" panose="020B0604020202020204" pitchFamily="34" charset="0"/>
              </a:rPr>
              <a:t>a whole system</a:t>
            </a:r>
          </a:p>
          <a:p>
            <a:pPr>
              <a:spcBef>
                <a:spcPct val="20000"/>
              </a:spcBef>
              <a:buFont typeface="Wingdings" panose="05000000000000000000" pitchFamily="2" charset="2"/>
              <a:buChar char="§"/>
            </a:pPr>
            <a:r>
              <a:rPr lang="pl-PL" altLang="en-US" b="0">
                <a:solidFill>
                  <a:schemeClr val="tx2"/>
                </a:solidFill>
                <a:latin typeface="Arial" panose="020B0604020202020204" pitchFamily="34" charset="0"/>
              </a:rPr>
              <a:t>A complexity of RPC mechanism is one of the biggest difficulty, which can be however reduced by application of effective reverse engineering tools</a:t>
            </a:r>
          </a:p>
          <a:p>
            <a:pPr>
              <a:spcBef>
                <a:spcPct val="20000"/>
              </a:spcBef>
              <a:buFont typeface="Wingdings" panose="05000000000000000000" pitchFamily="2" charset="2"/>
              <a:buChar char="§"/>
            </a:pPr>
            <a:r>
              <a:rPr lang="pl-PL" altLang="en-US" b="0">
                <a:solidFill>
                  <a:srgbClr val="000000"/>
                </a:solidFill>
                <a:latin typeface="Arial" panose="020B0604020202020204" pitchFamily="34" charset="0"/>
              </a:rPr>
              <a:t>Verification of vulnerability’s impact is a complex task and its exploitation requires often a lot of work and time</a:t>
            </a:r>
            <a:endParaRPr lang="en-US" altLang="en-US">
              <a:latin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4" name="Picture 10" descr="landsca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92650"/>
            <a:ext cx="9144000" cy="2160588"/>
          </a:xfrm>
          <a:prstGeom prst="rect">
            <a:avLst/>
          </a:prstGeom>
          <a:noFill/>
          <a:extLst>
            <a:ext uri="{909E8E84-426E-40DD-AFC4-6F175D3DCCD1}">
              <a14:hiddenFill xmlns:a14="http://schemas.microsoft.com/office/drawing/2010/main">
                <a:solidFill>
                  <a:srgbClr val="FFFFFF"/>
                </a:solidFill>
              </a14:hiddenFill>
            </a:ext>
          </a:extLst>
        </p:spPr>
      </p:pic>
      <p:sp>
        <p:nvSpPr>
          <p:cNvPr id="21515" name="Rectangle 11"/>
          <p:cNvSpPr>
            <a:spLocks noChangeArrowheads="1"/>
          </p:cNvSpPr>
          <p:nvPr/>
        </p:nvSpPr>
        <p:spPr bwMode="auto">
          <a:xfrm>
            <a:off x="0" y="0"/>
            <a:ext cx="9144000" cy="2173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1513" name="Picture 9" descr="lsd_int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0913" y="1268413"/>
            <a:ext cx="2160587" cy="2160587"/>
          </a:xfrm>
          <a:prstGeom prst="rect">
            <a:avLst/>
          </a:prstGeom>
          <a:noFill/>
          <a:extLst>
            <a:ext uri="{909E8E84-426E-40DD-AFC4-6F175D3DCCD1}">
              <a14:hiddenFill xmlns:a14="http://schemas.microsoft.com/office/drawing/2010/main">
                <a:solidFill>
                  <a:srgbClr val="FFFFFF"/>
                </a:solidFill>
              </a14:hiddenFill>
            </a:ext>
          </a:extLst>
        </p:spPr>
      </p:pic>
      <p:sp>
        <p:nvSpPr>
          <p:cNvPr id="21512" name="Rectangle 8"/>
          <p:cNvSpPr>
            <a:spLocks noChangeArrowheads="1"/>
          </p:cNvSpPr>
          <p:nvPr/>
        </p:nvSpPr>
        <p:spPr bwMode="auto">
          <a:xfrm>
            <a:off x="685800" y="3733800"/>
            <a:ext cx="7772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en-US" altLang="en-US" sz="3200" b="0">
                <a:solidFill>
                  <a:schemeClr val="tx2"/>
                </a:solidFill>
                <a:latin typeface="Arial" panose="020B0604020202020204" pitchFamily="34" charset="0"/>
              </a:rPr>
              <a:t>Thank you</a:t>
            </a:r>
            <a:br>
              <a:rPr lang="en-US" altLang="en-US" sz="3200" b="0">
                <a:solidFill>
                  <a:schemeClr val="tx2"/>
                </a:solidFill>
                <a:latin typeface="Arial" panose="020B0604020202020204" pitchFamily="34" charset="0"/>
              </a:rPr>
            </a:br>
            <a:r>
              <a:rPr lang="en-US" altLang="en-US" sz="3200" b="0">
                <a:solidFill>
                  <a:schemeClr val="tx2"/>
                </a:solidFill>
                <a:latin typeface="Arial" panose="020B0604020202020204" pitchFamily="34" charset="0"/>
              </a:rPr>
              <a:t>for your attention!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Introduction to Microsoft RPC</a:t>
            </a:r>
          </a:p>
          <a:p>
            <a:pPr eaLnBrk="0" hangingPunct="0"/>
            <a:r>
              <a:rPr lang="en-US" altLang="en-US">
                <a:latin typeface="Arial" panose="020B0604020202020204" pitchFamily="34" charset="0"/>
              </a:rPr>
              <a:t>RPC client/server architecture</a:t>
            </a:r>
          </a:p>
        </p:txBody>
      </p:sp>
      <p:sp>
        <p:nvSpPr>
          <p:cNvPr id="109576" name="Rectangle 8"/>
          <p:cNvSpPr>
            <a:spLocks noChangeArrowheads="1"/>
          </p:cNvSpPr>
          <p:nvPr/>
        </p:nvSpPr>
        <p:spPr bwMode="auto">
          <a:xfrm>
            <a:off x="442913" y="1828800"/>
            <a:ext cx="7405687" cy="407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sz="2400">
                <a:solidFill>
                  <a:schemeClr val="tx1"/>
                </a:solidFill>
                <a:latin typeface="Times New Roman" panose="02020603050405020304" pitchFamily="18" charset="0"/>
              </a:defRPr>
            </a:lvl1pPr>
            <a:lvl2pPr marL="952500"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45000"/>
              </a:spcBef>
              <a:buFont typeface="Wingdings" panose="05000000000000000000" pitchFamily="2" charset="2"/>
              <a:buNone/>
            </a:pPr>
            <a:r>
              <a:rPr lang="en-US" altLang="en-US" b="0">
                <a:latin typeface="Arial" panose="020B0604020202020204" pitchFamily="34" charset="0"/>
              </a:rPr>
              <a:t>Specific functionality of a given RPC server is exposed in a form of interfaces identified by their identifiers (UUID) and version (major and minor) numbers</a:t>
            </a:r>
          </a:p>
          <a:p>
            <a:pPr>
              <a:spcBef>
                <a:spcPct val="45000"/>
              </a:spcBef>
              <a:buFont typeface="Wingdings" panose="05000000000000000000" pitchFamily="2" charset="2"/>
              <a:buNone/>
            </a:pPr>
            <a:r>
              <a:rPr lang="en-US" altLang="en-US" b="0">
                <a:latin typeface="Arial" panose="020B0604020202020204" pitchFamily="34" charset="0"/>
              </a:rPr>
              <a:t>Each interface can contain a set of functions that can be called remotely</a:t>
            </a:r>
          </a:p>
          <a:p>
            <a:pPr>
              <a:spcBef>
                <a:spcPct val="45000"/>
              </a:spcBef>
              <a:buFont typeface="Wingdings" panose="05000000000000000000" pitchFamily="2" charset="2"/>
              <a:buNone/>
            </a:pPr>
            <a:r>
              <a:rPr lang="en-US" altLang="en-US" b="0">
                <a:latin typeface="Arial" panose="020B0604020202020204" pitchFamily="34" charset="0"/>
              </a:rPr>
              <a:t>Before a call to a given RPC function, an appropriate BIND operation must be issued in order to uniquely assign client application to the target RPC interface </a:t>
            </a:r>
            <a:r>
              <a:rPr lang="pl-PL" altLang="en-US" b="0">
                <a:latin typeface="Arial" panose="020B0604020202020204" pitchFamily="34" charset="0"/>
              </a:rPr>
              <a:t>with</a:t>
            </a:r>
            <a:r>
              <a:rPr lang="en-US" altLang="en-US" b="0">
                <a:latin typeface="Arial" panose="020B0604020202020204" pitchFamily="34" charset="0"/>
              </a:rPr>
              <a:t> which it wants to talk to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Introduction to Microsoft RPC</a:t>
            </a:r>
          </a:p>
          <a:p>
            <a:pPr eaLnBrk="0" hangingPunct="0"/>
            <a:r>
              <a:rPr lang="en-US" altLang="en-US">
                <a:latin typeface="Arial" panose="020B0604020202020204" pitchFamily="34" charset="0"/>
              </a:rPr>
              <a:t>Why it is so important ?</a:t>
            </a:r>
          </a:p>
        </p:txBody>
      </p:sp>
      <p:sp>
        <p:nvSpPr>
          <p:cNvPr id="111624" name="Rectangle 8"/>
          <p:cNvSpPr>
            <a:spLocks noChangeArrowheads="1"/>
          </p:cNvSpPr>
          <p:nvPr/>
        </p:nvSpPr>
        <p:spPr bwMode="auto">
          <a:xfrm>
            <a:off x="422275" y="1828800"/>
            <a:ext cx="7502525"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sz="2400">
                <a:solidFill>
                  <a:schemeClr val="tx1"/>
                </a:solidFill>
                <a:latin typeface="Times New Roman" panose="02020603050405020304" pitchFamily="18" charset="0"/>
              </a:defRPr>
            </a:lvl1pPr>
            <a:lvl2pPr marL="952500"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45000"/>
              </a:spcBef>
              <a:buFont typeface="Wingdings" panose="05000000000000000000" pitchFamily="2" charset="2"/>
              <a:buNone/>
            </a:pPr>
            <a:r>
              <a:rPr lang="en-US" altLang="en-US" b="0">
                <a:latin typeface="Arial" panose="020B0604020202020204" pitchFamily="34" charset="0"/>
              </a:rPr>
              <a:t>Microsoft RPC has been a backbone communication mechanism used in Windows operating system since its early days (Windows NT 3.1, back in 1993)</a:t>
            </a:r>
          </a:p>
          <a:p>
            <a:pPr>
              <a:spcBef>
                <a:spcPct val="45000"/>
              </a:spcBef>
              <a:buFont typeface="Wingdings" panose="05000000000000000000" pitchFamily="2" charset="2"/>
              <a:buNone/>
            </a:pPr>
            <a:r>
              <a:rPr lang="en-US" altLang="en-US" b="0">
                <a:latin typeface="Arial" panose="020B0604020202020204" pitchFamily="34" charset="0"/>
              </a:rPr>
              <a:t>There are many (if not all) Windows services that heavily rely on the RPC infrastructure:</a:t>
            </a:r>
          </a:p>
        </p:txBody>
      </p:sp>
      <p:sp>
        <p:nvSpPr>
          <p:cNvPr id="111625" name="Rectangle 9"/>
          <p:cNvSpPr>
            <a:spLocks noChangeArrowheads="1"/>
          </p:cNvSpPr>
          <p:nvPr/>
        </p:nvSpPr>
        <p:spPr bwMode="auto">
          <a:xfrm>
            <a:off x="422275" y="4029075"/>
            <a:ext cx="71977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8138" indent="-333375">
              <a:defRPr sz="2400">
                <a:solidFill>
                  <a:schemeClr val="tx1"/>
                </a:solidFill>
                <a:latin typeface="Times New Roman" panose="02020603050405020304" pitchFamily="18" charset="0"/>
              </a:defRPr>
            </a:lvl1pPr>
            <a:lvl2pPr marL="952500"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
            </a:pPr>
            <a:r>
              <a:rPr lang="en-US" altLang="en-US" sz="2000" b="0">
                <a:latin typeface="Arial" panose="020B0604020202020204" pitchFamily="34" charset="0"/>
              </a:rPr>
              <a:t>services expose their functionality through MS RPC</a:t>
            </a:r>
          </a:p>
          <a:p>
            <a:pPr>
              <a:spcBef>
                <a:spcPct val="20000"/>
              </a:spcBef>
              <a:buFont typeface="Wingdings" panose="05000000000000000000" pitchFamily="2" charset="2"/>
              <a:buChar char="§"/>
            </a:pPr>
            <a:r>
              <a:rPr lang="en-US" altLang="en-US" sz="2000" b="0">
                <a:latin typeface="Arial" panose="020B0604020202020204" pitchFamily="34" charset="0"/>
              </a:rPr>
              <a:t>RPC interfaces of a service can be very often reached remotely (either through ncacn_ip_tcp, ncadg_ip_udp or ncacn_np), what means that successful bind operation can be issued on them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425450" y="579438"/>
            <a:ext cx="65849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400">
                <a:latin typeface="Arial" panose="020B0604020202020204" pitchFamily="34" charset="0"/>
              </a:rPr>
              <a:t>Introduction to Microsoft RPC</a:t>
            </a:r>
          </a:p>
          <a:p>
            <a:pPr eaLnBrk="0" hangingPunct="0"/>
            <a:r>
              <a:rPr lang="en-US" altLang="en-US">
                <a:latin typeface="Arial" panose="020B0604020202020204" pitchFamily="34" charset="0"/>
              </a:rPr>
              <a:t>RPC interfaces (Windows 2000)</a:t>
            </a:r>
          </a:p>
        </p:txBody>
      </p:sp>
      <p:sp>
        <p:nvSpPr>
          <p:cNvPr id="112648" name="Rectangle 8"/>
          <p:cNvSpPr>
            <a:spLocks noChangeArrowheads="1"/>
          </p:cNvSpPr>
          <p:nvPr/>
        </p:nvSpPr>
        <p:spPr bwMode="auto">
          <a:xfrm>
            <a:off x="433388" y="1828800"/>
            <a:ext cx="7339012" cy="471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3">
              <a:defRPr sz="2400">
                <a:solidFill>
                  <a:schemeClr val="tx1"/>
                </a:solidFill>
                <a:latin typeface="Times New Roman" panose="02020603050405020304" pitchFamily="18" charset="0"/>
              </a:defRPr>
            </a:lvl1pPr>
            <a:lvl2pPr marL="952500" indent="-381000">
              <a:defRPr sz="2400">
                <a:solidFill>
                  <a:schemeClr val="tx1"/>
                </a:solidFill>
                <a:latin typeface="Times New Roman" panose="02020603050405020304" pitchFamily="18" charset="0"/>
              </a:defRPr>
            </a:lvl2pPr>
            <a:lvl3pPr marL="11430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sz="2200" b="0">
                <a:latin typeface="Arial" panose="020B0604020202020204" pitchFamily="34" charset="0"/>
              </a:rPr>
              <a:t>RPC interfaces that can be by default reached remotely on Windows 2000 systems (SP4 + all hotfixes) through ncacn_np:</a:t>
            </a:r>
          </a:p>
          <a:p>
            <a:pPr>
              <a:spcBef>
                <a:spcPct val="20000"/>
              </a:spcBef>
              <a:buFont typeface="Wingdings" panose="05000000000000000000" pitchFamily="2" charset="2"/>
              <a:buNone/>
            </a:pPr>
            <a:endParaRPr lang="pl-PL" altLang="en-US" sz="1000" b="0">
              <a:solidFill>
                <a:srgbClr val="000099"/>
              </a:solidFill>
              <a:latin typeface="Arial" panose="020B0604020202020204" pitchFamily="34" charset="0"/>
            </a:endParaRP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12345678-1234-abcd-ef00-0123456789ab v1.0 (spoolsv.exe)</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12345778-1234-abcd-ef00-0123456789ab v0.0 (lsasrv.dll)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c681d488-d850-11d0-8c52-00c04fd90f7e v1.0 (lsasrv.dll)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3919286a-b10c-11d0-9ba8-00c04fd92ef5 v0.0 (lsasrv.dll)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12345778-1234-abcd-ef00-0123456789ac v1.0 (samsrv.dll)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d335b8f6-cb31-11d0-b0f9-006097ba4e54 v1.5 (polagent.dll)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98fe2c90-a542-11d0-a4ef-00a0c9062910 v1.0 (advapi32.dll)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367abb81-9844-35f1-ad32-98f038001003 v2.0 (services.exe)</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93149ca2-973b-11d1-8c39-00c04fb984f9 v0.0 (scesrv.dll)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82273fdc-e32a-18c3-3f78-827929dc23ea v0.0 (eventlog.dll)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65a93890-fab9-43a3-b2a5-1e330ac28f11 v2.0 (dnsrslvr.dll)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8d9f4e40-a03d-11ce-8f69-08003e30051b v1.0 (umpnpmgr.dll)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4b324fc8-1670-01d3-1278-5a47bf6ee188 v3.0 (srvsvc.dll)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6bffd098-a112-3610-9833-46c3f87e345a v1.0 (wkssvc.dll)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8d0ffe72-d252-11d0-bf8f-00c04fd9126b v1.0 (cryptsvc.dll)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c9378ff1-16f7-11d0-a0b2-00aa0061426a v1.0 (cryptsvc.dll)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0d72a7d4-6148-11d1-b4aa-00c04fb66ea0 v1.0 (cryptsvc.dll)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6bffd098-a112-3610-9833-012892020162 v0.0 (browser.dll)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17fdd703-1827-4e34-79d4-24a55c53bb37 v1.0 (msgsvc.dll)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300f3532-38cc-11d0-a3f0-0020af6b0add v1.2 (trkwks.dll)</a:t>
            </a:r>
          </a:p>
          <a:p>
            <a:pPr lvl="1">
              <a:spcBef>
                <a:spcPct val="20000"/>
              </a:spcBef>
              <a:buFont typeface="Wingdings" panose="05000000000000000000" pitchFamily="2" charset="2"/>
              <a:buNone/>
            </a:pPr>
            <a:r>
              <a:rPr lang="pl-PL" altLang="en-US" sz="900" b="0">
                <a:solidFill>
                  <a:srgbClr val="000099"/>
                </a:solidFill>
                <a:latin typeface="Courier New" panose="02070309020205020404" pitchFamily="49" charset="0"/>
              </a:rPr>
              <a:t>3ba0ffc0-93fc-11d0-a4ec-00a0c9062910 v1.0 (wmicore.dll)</a:t>
            </a:r>
            <a:endParaRPr lang="pl-PL" altLang="en-US" sz="1400" b="0">
              <a:solidFill>
                <a:srgbClr val="000099"/>
              </a:solidFill>
              <a:latin typeface="Arial" panose="020B0604020202020204" pitchFamily="34" charset="0"/>
            </a:endParaRPr>
          </a:p>
        </p:txBody>
      </p:sp>
    </p:spTree>
  </p:cSld>
  <p:clrMapOvr>
    <a:masterClrMapping/>
  </p:clrMapOvr>
</p:sld>
</file>

<file path=ppt/theme/theme1.xml><?xml version="1.0" encoding="utf-8"?>
<a:theme xmlns:a="http://schemas.openxmlformats.org/drawingml/2006/main" name="Projekt domyślny">
  <a:themeElements>
    <a:clrScheme name="Projekt domyślny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ojekt domyśln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pl-PL" altLang="en-US" sz="32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pl-PL" altLang="en-US" sz="32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rojekt domyślny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ojekt domyślny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jekt domyślny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jekt domyślny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jekt domyśln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jekt domyślny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ojekt domyślny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10608</TotalTime>
  <Words>6179</Words>
  <Application>Microsoft Office PowerPoint</Application>
  <PresentationFormat>On-screen Show (4:3)</PresentationFormat>
  <Paragraphs>1125</Paragraphs>
  <Slides>67</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4" baseType="lpstr">
      <vt:lpstr>Times New Roman</vt:lpstr>
      <vt:lpstr>Arial</vt:lpstr>
      <vt:lpstr>Wingdings</vt:lpstr>
      <vt:lpstr>Courier New</vt:lpstr>
      <vt:lpstr>Tahoma</vt:lpstr>
      <vt:lpstr>Projekt domyślny</vt:lpstr>
      <vt:lpstr>VISIO 5 Drawing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Marian</dc:creator>
  <cp:lastModifiedBy>Trent Nelson</cp:lastModifiedBy>
  <cp:revision>914</cp:revision>
  <dcterms:created xsi:type="dcterms:W3CDTF">2003-10-19T21:23:24Z</dcterms:created>
  <dcterms:modified xsi:type="dcterms:W3CDTF">2016-07-29T20:44:05Z</dcterms:modified>
</cp:coreProperties>
</file>