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25"/>
  </p:notesMasterIdLst>
  <p:handoutMasterIdLst>
    <p:handoutMasterId r:id="rId26"/>
  </p:handoutMasterIdLst>
  <p:sldIdLst>
    <p:sldId id="1488" r:id="rId6"/>
    <p:sldId id="1534" r:id="rId7"/>
    <p:sldId id="1610" r:id="rId8"/>
    <p:sldId id="1572" r:id="rId9"/>
    <p:sldId id="1603" r:id="rId10"/>
    <p:sldId id="1596" r:id="rId11"/>
    <p:sldId id="1611" r:id="rId12"/>
    <p:sldId id="1580" r:id="rId13"/>
    <p:sldId id="1605" r:id="rId14"/>
    <p:sldId id="1606" r:id="rId15"/>
    <p:sldId id="1607" r:id="rId16"/>
    <p:sldId id="1609" r:id="rId17"/>
    <p:sldId id="1581" r:id="rId18"/>
    <p:sldId id="1601" r:id="rId19"/>
    <p:sldId id="1591" r:id="rId20"/>
    <p:sldId id="1595" r:id="rId21"/>
    <p:sldId id="1602" r:id="rId22"/>
    <p:sldId id="1565" r:id="rId23"/>
    <p:sldId id="1599"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tchell Derrey" initials="MD" lastIdx="8" clrIdx="4">
    <p:extLst>
      <p:ext uri="{19B8F6BF-5375-455C-9EA6-DF929625EA0E}">
        <p15:presenceInfo xmlns:p15="http://schemas.microsoft.com/office/powerpoint/2012/main" userId="S-1-5-21-383413107-1061881802-891584314-4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737373"/>
    <a:srgbClr val="323232"/>
    <a:srgbClr val="E6E6E6"/>
    <a:srgbClr val="D2D2D2"/>
    <a:srgbClr val="505050"/>
    <a:srgbClr val="525252"/>
    <a:srgbClr val="0078D7"/>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71" autoAdjust="0"/>
    <p:restoredTop sz="34334" autoAdjust="0"/>
  </p:normalViewPr>
  <p:slideViewPr>
    <p:cSldViewPr>
      <p:cViewPr varScale="1">
        <p:scale>
          <a:sx n="148" d="100"/>
          <a:sy n="148" d="100"/>
        </p:scale>
        <p:origin x="108" y="21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2102"/>
    </p:cViewPr>
  </p:sorterViewPr>
  <p:notesViewPr>
    <p:cSldViewPr showGuides="1">
      <p:cViewPr varScale="1">
        <p:scale>
          <a:sx n="81" d="100"/>
          <a:sy n="81" d="100"/>
        </p:scale>
        <p:origin x="304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2017</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2/22/2019 12:48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2017</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2/22/2019 12:48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CA01E1F-D0CB-437B-9AE6-4CEC6B5CA8B6}"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34621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C/C++ TraceLoggingProvider.h:</a:t>
            </a:r>
          </a:p>
          <a:p>
            <a:endParaRPr lang="en-US" dirty="0"/>
          </a:p>
          <a:p>
            <a:pPr marL="171450" indent="-171450">
              <a:buFontTx/>
              <a:buChar char="-"/>
            </a:pPr>
            <a:r>
              <a:rPr lang="en-US" dirty="0"/>
              <a:t>https://msdn.microsoft.com/en-us/library/windows/desktop/dn904637(v=vs.85).aspx</a:t>
            </a:r>
          </a:p>
          <a:p>
            <a:pPr marL="171450" indent="-171450">
              <a:buFontTx/>
              <a:buChar char="-"/>
            </a:pPr>
            <a:r>
              <a:rPr lang="en-US" dirty="0"/>
              <a:t>Requires Windows 10 SDK.</a:t>
            </a:r>
          </a:p>
          <a:p>
            <a:pPr marL="171450" indent="-171450">
              <a:buFontTx/>
              <a:buChar char="-"/>
            </a:pPr>
            <a:r>
              <a:rPr lang="en-US" dirty="0"/>
              <a:t>Can be used on Vista or later.</a:t>
            </a:r>
          </a:p>
          <a:p>
            <a:endParaRPr lang="en-US" dirty="0"/>
          </a:p>
          <a:p>
            <a:endParaRPr lang="en-US" dirty="0"/>
          </a:p>
          <a:p>
            <a:r>
              <a:rPr lang="en-US" dirty="0"/>
              <a:t>.NET EventSource:</a:t>
            </a:r>
          </a:p>
          <a:p>
            <a:endParaRPr lang="en-US" dirty="0"/>
          </a:p>
          <a:p>
            <a:pPr marL="171450" indent="-171450">
              <a:buFontTx/>
              <a:buChar char="-"/>
            </a:pPr>
            <a:r>
              <a:rPr lang="en-US" dirty="0"/>
              <a:t>https://msdn.microsoft.com/en-us/library/system.diagnostics.tracing.eventsource(v=vs.110).aspx</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Supported in Universal Windows Platform.</a:t>
            </a:r>
          </a:p>
          <a:p>
            <a:pPr marL="171450" indent="-171450">
              <a:buFontTx/>
              <a:buChar char="-"/>
            </a:pPr>
            <a:r>
              <a:rPr lang="en-US" dirty="0"/>
              <a:t>TraceLogging support on desktop requires .NET 4.6.</a:t>
            </a:r>
          </a:p>
          <a:p>
            <a:pPr marL="171450" indent="-171450">
              <a:buFontTx/>
              <a:buChar char="-"/>
            </a:pPr>
            <a:r>
              <a:rPr lang="en-US" dirty="0"/>
              <a:t>To use EventSource for TraceLogging on earlier versions of .NET, use the </a:t>
            </a:r>
            <a:r>
              <a:rPr lang="en-US" dirty="0" err="1"/>
              <a:t>NuGet</a:t>
            </a:r>
            <a:r>
              <a:rPr lang="en-US" dirty="0"/>
              <a:t> package “EventSource </a:t>
            </a:r>
            <a:r>
              <a:rPr lang="en-US" dirty="0" err="1"/>
              <a:t>Redist</a:t>
            </a:r>
            <a:r>
              <a:rPr lang="en-US" dirty="0"/>
              <a:t>”.</a:t>
            </a:r>
          </a:p>
          <a:p>
            <a:endParaRPr lang="en-US" dirty="0"/>
          </a:p>
          <a:p>
            <a:r>
              <a:rPr lang="en-US" dirty="0"/>
              <a:t>Windows Framework LoggingChannel:</a:t>
            </a:r>
          </a:p>
          <a:p>
            <a:endParaRPr lang="en-US" dirty="0"/>
          </a:p>
          <a:p>
            <a:pPr marL="171450" indent="-171450">
              <a:buFontTx/>
              <a:buChar char="-"/>
            </a:pPr>
            <a:r>
              <a:rPr lang="en-US" dirty="0"/>
              <a:t>https://docs.microsoft.com/en-us/uwp/api/windows.foundation.diagnostics.loggingchannel</a:t>
            </a:r>
          </a:p>
          <a:p>
            <a:pPr marL="171450" indent="-171450">
              <a:buFontTx/>
              <a:buChar char="-"/>
            </a:pPr>
            <a:r>
              <a:rPr lang="en-US" dirty="0"/>
              <a:t>TraceLogging support requires Windows 10.</a:t>
            </a:r>
          </a:p>
          <a:p>
            <a:pPr marL="171450" indent="-171450">
              <a:buFontTx/>
              <a:buChar char="-"/>
            </a:pPr>
            <a:endParaRPr lang="en-US" dirty="0"/>
          </a:p>
          <a:p>
            <a:pPr marL="0" indent="0">
              <a:buFontTx/>
              <a:buNone/>
            </a:pPr>
            <a:r>
              <a:rPr lang="en-US" dirty="0"/>
              <a:t>Note that </a:t>
            </a:r>
            <a:r>
              <a:rPr lang="en-US" dirty="0" err="1"/>
              <a:t>traceview</a:t>
            </a:r>
            <a:r>
              <a:rPr lang="en-US" dirty="0"/>
              <a:t> and </a:t>
            </a:r>
            <a:r>
              <a:rPr lang="en-US" dirty="0" err="1"/>
              <a:t>tracefmt</a:t>
            </a:r>
            <a:r>
              <a:rPr lang="en-US" dirty="0"/>
              <a:t> received substantial improvements in the Windows 10 Creators Update SDK. Be sure to use the latest versions.</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6722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possible to use the EventRegister/</a:t>
            </a:r>
            <a:r>
              <a:rPr lang="en-US" dirty="0" err="1"/>
              <a:t>EventUnregister</a:t>
            </a:r>
            <a:r>
              <a:rPr lang="en-US" dirty="0"/>
              <a:t>/EventWrite APIs directly, but it’s much more common to use a framework. The frameworks take care of a lot under the covers:</a:t>
            </a:r>
          </a:p>
          <a:p>
            <a:endParaRPr lang="en-US" dirty="0"/>
          </a:p>
          <a:p>
            <a:pPr marL="171450" indent="-171450">
              <a:buFontTx/>
              <a:buChar char="-"/>
            </a:pPr>
            <a:r>
              <a:rPr lang="en-US" dirty="0"/>
              <a:t>Set up a callback to get notifications for when providers are enabled, disabled, or adjusted. The framework uses these notifications to update global variables.</a:t>
            </a:r>
          </a:p>
          <a:p>
            <a:pPr marL="171450" indent="-171450">
              <a:buFontTx/>
              <a:buChar char="-"/>
            </a:pPr>
            <a:r>
              <a:rPr lang="en-US" dirty="0"/>
              <a:t>Perform automatic filtering based on the event’s control GUID, level, and keywords. This filtering uses only global variables, so it only takes a few CPU cycles to skip a disabled event. Without this filtering, you have to call into the </a:t>
            </a:r>
            <a:r>
              <a:rPr lang="en-US" dirty="0" err="1"/>
              <a:t>EventEnabled</a:t>
            </a:r>
            <a:r>
              <a:rPr lang="en-US" dirty="0"/>
              <a:t>, </a:t>
            </a:r>
            <a:r>
              <a:rPr lang="en-US" dirty="0" err="1"/>
              <a:t>EventProviderEnabled</a:t>
            </a:r>
            <a:r>
              <a:rPr lang="en-US" dirty="0"/>
              <a:t>, or EventWrite API to determine whether the event is enabled. These APIs have to look up the provider handle in a handle table to determine whether the event is enabled, so they require several hundred CPU cycles to complete.</a:t>
            </a:r>
          </a:p>
          <a:p>
            <a:pPr marL="171450" indent="-171450">
              <a:buFontTx/>
              <a:buChar char="-"/>
            </a:pPr>
            <a:r>
              <a:rPr lang="en-US" dirty="0"/>
              <a:t>Efficiently pack your data into the event payload.</a:t>
            </a:r>
          </a:p>
          <a:p>
            <a:pPr marL="171450" indent="-171450">
              <a:buFontTx/>
              <a:buChar char="-"/>
            </a:pPr>
            <a:r>
              <a:rPr lang="en-US" dirty="0"/>
              <a:t>Help you track the event decoding information – the event’s name, the field names, the field types, etc.</a:t>
            </a:r>
          </a:p>
          <a:p>
            <a:pPr marL="171450" indent="-171450">
              <a:buFontTx/>
              <a:buChar char="-"/>
            </a:pPr>
            <a:r>
              <a:rPr lang="en-US" dirty="0"/>
              <a:t>Provide a standard format for the information that the event decoder needs to decode the event.</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22138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53522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WPP core characteristics:</a:t>
            </a:r>
          </a:p>
          <a:p>
            <a:endParaRPr lang="en-US" dirty="0"/>
          </a:p>
          <a:p>
            <a:pPr marL="171450" indent="-171450">
              <a:buFontTx/>
              <a:buChar char="-"/>
            </a:pPr>
            <a:r>
              <a:rPr lang="en-US" dirty="0"/>
              <a:t>Events authored directly in C/C++ code (</a:t>
            </a:r>
            <a:r>
              <a:rPr lang="en-US" dirty="0" err="1"/>
              <a:t>printf</a:t>
            </a:r>
            <a:r>
              <a:rPr lang="en-US" dirty="0"/>
              <a:t>-style messages).</a:t>
            </a:r>
          </a:p>
          <a:p>
            <a:pPr marL="171450" indent="-171450">
              <a:buFontTx/>
              <a:buChar char="-"/>
            </a:pPr>
            <a:r>
              <a:rPr lang="en-US" dirty="0"/>
              <a:t>Event metadata encoded into PDB. (TMF file can be extracted from PDB.)</a:t>
            </a:r>
          </a:p>
          <a:p>
            <a:pPr marL="0" indent="0">
              <a:buFontTx/>
              <a:buNone/>
            </a:pPr>
            <a:endParaRPr lang="en-US" dirty="0"/>
          </a:p>
          <a:p>
            <a:pPr marL="0" indent="0">
              <a:buFontTx/>
              <a:buNone/>
            </a:pPr>
            <a:r>
              <a:rPr lang="en-US" dirty="0"/>
              <a:t>WPP advantages:</a:t>
            </a:r>
          </a:p>
          <a:p>
            <a:pPr marL="0" indent="0">
              <a:buFontTx/>
              <a:buNone/>
            </a:pPr>
            <a:endParaRPr lang="en-US" dirty="0"/>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Events in the trace are small (on-disk, in-memory).</a:t>
            </a:r>
          </a:p>
          <a:p>
            <a:pPr marL="171450" indent="-171450">
              <a:buFontTx/>
              <a:buChar char="-"/>
            </a:pPr>
            <a:r>
              <a:rPr lang="en-US" dirty="0"/>
              <a:t>Events authored directly in the source code (easy to edit).</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Supports named </a:t>
            </a:r>
            <a:r>
              <a:rPr lang="en-US" dirty="0" err="1"/>
              <a:t>enum</a:t>
            </a:r>
            <a:r>
              <a:rPr lang="en-US" dirty="0"/>
              <a:t> values (maps).</a:t>
            </a:r>
          </a:p>
          <a:p>
            <a:pPr marL="171450" indent="-171450">
              <a:buFontTx/>
              <a:buChar char="-"/>
            </a:pPr>
            <a:r>
              <a:rPr lang="en-US" dirty="0"/>
              <a:t>Events include filenames and line numbers of the source code.</a:t>
            </a:r>
          </a:p>
          <a:p>
            <a:pPr marL="0" indent="0">
              <a:buFontTx/>
              <a:buNone/>
            </a:pPr>
            <a:endParaRPr lang="en-US" dirty="0"/>
          </a:p>
          <a:p>
            <a:pPr marL="0" indent="0">
              <a:buFontTx/>
              <a:buNone/>
            </a:pPr>
            <a:r>
              <a:rPr lang="en-US" dirty="0"/>
              <a:t>WPP disadvantages:</a:t>
            </a:r>
          </a:p>
          <a:p>
            <a:pPr marL="0" indent="0">
              <a:buFontTx/>
              <a:buNone/>
            </a:pPr>
            <a:endParaRPr lang="en-US" dirty="0"/>
          </a:p>
          <a:p>
            <a:pPr marL="171450" indent="-171450">
              <a:buFontTx/>
              <a:buChar char="-"/>
            </a:pPr>
            <a:r>
              <a:rPr lang="en-US" dirty="0"/>
              <a:t>Only works for C/C++.</a:t>
            </a:r>
          </a:p>
          <a:p>
            <a:pPr marL="171450" indent="-171450">
              <a:buFontTx/>
              <a:buChar char="-"/>
            </a:pPr>
            <a:r>
              <a:rPr lang="en-US" dirty="0"/>
              <a:t>Requires a preprocessor (</a:t>
            </a:r>
            <a:r>
              <a:rPr lang="en-US" dirty="0" err="1"/>
              <a:t>tracewpp</a:t>
            </a:r>
            <a:r>
              <a:rPr lang="en-US" dirty="0"/>
              <a:t>) to generate code.</a:t>
            </a:r>
          </a:p>
          <a:p>
            <a:pPr marL="171450" indent="-171450">
              <a:buFontTx/>
              <a:buChar char="-"/>
            </a:pPr>
            <a:r>
              <a:rPr lang="en-US" dirty="0"/>
              <a:t>Uses the “Classic ETW” APIs, so a provider can send events to only 1 consumer at a time. (If another consumer asks for the events, the previous consumer stops receiving events.)</a:t>
            </a:r>
          </a:p>
          <a:p>
            <a:pPr marL="171450" indent="-171450">
              <a:buFontTx/>
              <a:buChar char="-"/>
            </a:pPr>
            <a:r>
              <a:rPr lang="en-US" dirty="0"/>
              <a:t>Decoding requires finding the correct PDB or TMF file. Very difficult to keep track of the metadata unless the PDB is indexed on a symbol server.</a:t>
            </a:r>
          </a:p>
          <a:p>
            <a:pPr marL="0" indent="0">
              <a:buFontTx/>
              <a:buNone/>
            </a:pPr>
            <a:endParaRPr lang="en-US" dirty="0"/>
          </a:p>
          <a:p>
            <a:pPr marL="0" indent="0">
              <a:buFontTx/>
              <a:buNone/>
            </a:pPr>
            <a:r>
              <a:rPr lang="en-US" dirty="0"/>
              <a:t>Manifest core characteristics:</a:t>
            </a:r>
          </a:p>
          <a:p>
            <a:pPr marL="0" indent="0">
              <a:buFontTx/>
              <a:buNone/>
            </a:pPr>
            <a:endParaRPr lang="en-US" dirty="0"/>
          </a:p>
          <a:p>
            <a:pPr marL="171450" indent="-171450">
              <a:buFontTx/>
              <a:buChar char="-"/>
            </a:pPr>
            <a:r>
              <a:rPr lang="en-US" dirty="0"/>
              <a:t>Events authored in an XML manifest.</a:t>
            </a:r>
          </a:p>
          <a:p>
            <a:pPr marL="171450" indent="-171450">
              <a:buFontTx/>
              <a:buChar char="-"/>
            </a:pPr>
            <a:r>
              <a:rPr lang="en-US" dirty="0"/>
              <a:t>Event metadata is distributed via the XML manifest or as resources in a binary.</a:t>
            </a:r>
          </a:p>
          <a:p>
            <a:pPr marL="0" indent="0">
              <a:buFontTx/>
              <a:buNone/>
            </a:pPr>
            <a:endParaRPr lang="en-US" dirty="0"/>
          </a:p>
          <a:p>
            <a:pPr marL="0" indent="0">
              <a:buFontTx/>
              <a:buNone/>
            </a:pPr>
            <a:r>
              <a:rPr lang="en-US" dirty="0"/>
              <a:t>Manifest advantages:</a:t>
            </a:r>
          </a:p>
          <a:p>
            <a:pPr marL="0" indent="0">
              <a:buFontTx/>
              <a:buNone/>
            </a:pPr>
            <a:endParaRPr lang="en-US" dirty="0"/>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Events in the trace are small (on-disk, in-memory).</a:t>
            </a:r>
          </a:p>
          <a:p>
            <a:pPr marL="171450" indent="-171450">
              <a:buFontTx/>
              <a:buChar char="-"/>
            </a:pPr>
            <a:r>
              <a:rPr lang="en-US" dirty="0"/>
              <a:t>Events are all defined in one file, can be managed centrally (easy to review).</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Supports named </a:t>
            </a:r>
            <a:r>
              <a:rPr lang="en-US" dirty="0" err="1"/>
              <a:t>enum</a:t>
            </a:r>
            <a:r>
              <a:rPr lang="en-US" dirty="0"/>
              <a:t> values (maps).</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Supported in C/C++ (via mc), .NET (via EventSource and EventRegister).</a:t>
            </a:r>
          </a:p>
          <a:p>
            <a:pPr marL="171450" indent="-171450">
              <a:buFontTx/>
              <a:buChar char="-"/>
            </a:pPr>
            <a:r>
              <a:rPr lang="en-US" dirty="0"/>
              <a:t>Event manifests can be backwards-compatible, i.e. the newest manifest can decode events from earlier versions of a program.</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Optional format string (localizable).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Events can be used with Event Log.</a:t>
            </a:r>
          </a:p>
          <a:p>
            <a:pPr marL="171450" indent="-171450">
              <a:buFontTx/>
              <a:buChar char="-"/>
            </a:pPr>
            <a:r>
              <a:rPr lang="en-US" dirty="0"/>
              <a:t>Binary containing decoding resources can be registered on the system to allow for decoding by the end user. (Required for interoperability with Event Log.)</a:t>
            </a:r>
          </a:p>
          <a:p>
            <a:pPr marL="171450" indent="-171450">
              <a:buFontTx/>
              <a:buChar char="-"/>
            </a:pPr>
            <a:r>
              <a:rPr lang="en-US" dirty="0"/>
              <a:t>Uses the “Crimson ETW” APIs, so a provider can send events to up to 8 consumers at a time.</a:t>
            </a:r>
          </a:p>
          <a:p>
            <a:pPr marL="0" indent="0">
              <a:buFontTx/>
              <a:buNone/>
            </a:pPr>
            <a:endParaRPr lang="en-US" dirty="0"/>
          </a:p>
          <a:p>
            <a:pPr marL="0" indent="0">
              <a:buFontTx/>
              <a:buNone/>
            </a:pPr>
            <a:r>
              <a:rPr lang="en-US" dirty="0"/>
              <a:t>Manifest disadvantages:</a:t>
            </a:r>
          </a:p>
          <a:p>
            <a:pPr marL="0" indent="0">
              <a:buFontTx/>
              <a:buNone/>
            </a:pPr>
            <a:endParaRPr lang="en-US" dirty="0"/>
          </a:p>
          <a:p>
            <a:pPr marL="171450" indent="-171450">
              <a:buFontTx/>
              <a:buChar char="-"/>
            </a:pPr>
            <a:r>
              <a:rPr lang="en-US" dirty="0"/>
              <a:t>XML manifest can be harder to maintain, less convenient to edit than source code.</a:t>
            </a:r>
          </a:p>
          <a:p>
            <a:pPr marL="171450" indent="-171450">
              <a:buFontTx/>
              <a:buChar char="-"/>
            </a:pPr>
            <a:r>
              <a:rPr lang="en-US" dirty="0"/>
              <a:t>Requires a preprocessor (mc) to compile the XML manifest and generate code. (.NET EventSource manifests can work in limited scenarios without any special build tools, but if you need the decoding resources in the binary, you have to use EventRegister, mc, and special build steps to embed the resources.)</a:t>
            </a:r>
          </a:p>
          <a:p>
            <a:pPr marL="171450" indent="-171450">
              <a:buFontTx/>
              <a:buChar char="-"/>
            </a:pPr>
            <a:r>
              <a:rPr lang="en-US" dirty="0"/>
              <a:t>Decoding requires finding the manifest or the correct binary with decoding resources.</a:t>
            </a:r>
          </a:p>
          <a:p>
            <a:pPr marL="0" indent="0">
              <a:buFontTx/>
              <a:buNone/>
            </a:pPr>
            <a:endParaRPr lang="en-US" dirty="0"/>
          </a:p>
          <a:p>
            <a:pPr marL="0" indent="0">
              <a:buFontTx/>
              <a:buNone/>
            </a:pPr>
            <a:r>
              <a:rPr lang="en-US" dirty="0"/>
              <a:t>TraceLogging core characteristics:</a:t>
            </a:r>
          </a:p>
          <a:p>
            <a:pPr marL="0" indent="0">
              <a:buFontTx/>
              <a:buNone/>
            </a:pPr>
            <a:endParaRPr lang="en-US" dirty="0"/>
          </a:p>
          <a:p>
            <a:pPr marL="171450" indent="-171450">
              <a:buFontTx/>
              <a:buChar char="-"/>
            </a:pPr>
            <a:r>
              <a:rPr lang="en-US" dirty="0"/>
              <a:t>Events authored directly in C/C++ code.</a:t>
            </a:r>
          </a:p>
          <a:p>
            <a:pPr marL="171450" indent="-171450">
              <a:buFontTx/>
              <a:buChar char="-"/>
            </a:pPr>
            <a:r>
              <a:rPr lang="en-US" dirty="0"/>
              <a:t>Event metadata is encoded into the event itself.</a:t>
            </a:r>
          </a:p>
          <a:p>
            <a:pPr marL="0" indent="0">
              <a:buFontTx/>
              <a:buNone/>
            </a:pPr>
            <a:endParaRPr lang="en-US" dirty="0"/>
          </a:p>
          <a:p>
            <a:pPr marL="0" indent="0">
              <a:buFontTx/>
              <a:buNone/>
            </a:pPr>
            <a:r>
              <a:rPr lang="en-US" dirty="0"/>
              <a:t>TraceLogging advantages:</a:t>
            </a:r>
          </a:p>
          <a:p>
            <a:pPr marL="0" indent="0">
              <a:buFontTx/>
              <a:buNone/>
            </a:pPr>
            <a:endParaRPr lang="en-US" dirty="0"/>
          </a:p>
          <a:p>
            <a:pPr marL="171450" indent="-171450">
              <a:buFontTx/>
              <a:buChar char="-"/>
            </a:pPr>
            <a:r>
              <a:rPr lang="en-US" dirty="0"/>
              <a:t>No preprocessor or special build tool required.</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Events authored directly in the source code (easy to edit).</a:t>
            </a:r>
          </a:p>
          <a:p>
            <a:pPr marL="171450" indent="-171450">
              <a:buFontTx/>
              <a:buChar char="-"/>
            </a:pPr>
            <a:r>
              <a:rPr lang="en-US" dirty="0"/>
              <a:t>Supported in C/C++ (TraceLoggingProvider.h), .NET (EventSource 4.6 or later), and Windows Framework (LoggingChannel).</a:t>
            </a:r>
          </a:p>
          <a:p>
            <a:pPr marL="171450" indent="-171450">
              <a:buFontTx/>
              <a:buChar char="-"/>
            </a:pPr>
            <a:r>
              <a:rPr lang="en-US" dirty="0"/>
              <a:t>Decoding always works (only requires a TraceLogging-aware decoding tool; no metadata file required).</a:t>
            </a:r>
          </a:p>
          <a:p>
            <a:pPr marL="0" indent="0">
              <a:buFontTx/>
              <a:buNone/>
            </a:pPr>
            <a:endParaRPr lang="en-US" dirty="0"/>
          </a:p>
          <a:p>
            <a:pPr marL="0" indent="0">
              <a:buFontTx/>
              <a:buNone/>
            </a:pPr>
            <a:r>
              <a:rPr lang="en-US" dirty="0"/>
              <a:t>TraceLogging disadvantages:</a:t>
            </a:r>
          </a:p>
          <a:p>
            <a:pPr marL="0" indent="0">
              <a:buFontTx/>
              <a:buNone/>
            </a:pPr>
            <a:endParaRPr lang="en-US" dirty="0"/>
          </a:p>
          <a:p>
            <a:pPr marL="171450" indent="-171450">
              <a:buFontTx/>
              <a:buChar char="-"/>
            </a:pPr>
            <a:r>
              <a:rPr lang="en-US" dirty="0"/>
              <a:t>Event is larger on disk – each event contains utf-8 strings for the provider name, event name, and field names.</a:t>
            </a:r>
          </a:p>
          <a:p>
            <a:pPr marL="171450" indent="-171450">
              <a:buFontTx/>
              <a:buChar char="-"/>
            </a:pPr>
            <a:r>
              <a:rPr lang="en-US" dirty="0"/>
              <a:t>Does not support named </a:t>
            </a:r>
            <a:r>
              <a:rPr lang="en-US" dirty="0" err="1"/>
              <a:t>enum</a:t>
            </a:r>
            <a:r>
              <a:rPr lang="en-US" dirty="0"/>
              <a:t> values (maps). </a:t>
            </a:r>
            <a:r>
              <a:rPr lang="en-US" dirty="0" err="1"/>
              <a:t>Enums</a:t>
            </a:r>
            <a:r>
              <a:rPr lang="en-US" dirty="0"/>
              <a:t> are decoded as integers.</a:t>
            </a:r>
          </a:p>
          <a:p>
            <a:pPr marL="171450" indent="-171450">
              <a:buFontTx/>
              <a:buChar char="-"/>
            </a:pPr>
            <a:r>
              <a:rPr lang="en-US" dirty="0"/>
              <a:t>Does not support format strings. Formatting typically shows each field in name-value pairs.</a:t>
            </a:r>
          </a:p>
          <a:p>
            <a:pPr marL="171450" indent="-171450">
              <a:buFontTx/>
              <a:buChar char="-"/>
            </a:pPr>
            <a:r>
              <a:rPr lang="en-US" dirty="0"/>
              <a:t>Does not support event obfuscation – customers can decode events.</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44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Only manifest-based ETW is fully-supported for use with Event Log.</a:t>
            </a:r>
          </a:p>
          <a:p>
            <a:pPr marL="171450" indent="-171450">
              <a:buFontTx/>
              <a:buChar char="-"/>
            </a:pPr>
            <a:r>
              <a:rPr lang="en-US" dirty="0"/>
              <a:t>For high-volume events, or when log size is a major concern, use manifests (or WPP). TraceLogging events are somewhat larger because each event contains a utf-8 encoded strings for the provider name, event name, and the field names. In most cases, this isn’t a significant concern, but for high-volume events, it can become an issue.</a:t>
            </a:r>
          </a:p>
          <a:p>
            <a:pPr marL="171450" indent="-171450">
              <a:buFontTx/>
              <a:buChar char="-"/>
            </a:pPr>
            <a:r>
              <a:rPr lang="en-US" dirty="0"/>
              <a:t>Events can be somewhat “obfuscated” with manifests or WPP by not distributing the decoding information. This is not possible with TraceLogging because the decoding information is always present.</a:t>
            </a:r>
          </a:p>
          <a:p>
            <a:pPr marL="171450" indent="-171450">
              <a:buFontTx/>
              <a:buChar char="-"/>
            </a:pPr>
            <a:r>
              <a:rPr lang="en-US" dirty="0"/>
              <a:t>TraceLogging is by far the easiest framework for getting started. Events are authored directly in code, no special tools (no code generator) are needed during the build process, and the metadata is managed automatically (no need to index PDBs, distribute manifests, or register binaries).</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05640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89149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2/22/2019 12:48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34442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2/22/2019 12:48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4756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CB6AA9-3CC1-4465-AB79-459A497E7799}"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2943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60979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ETW is a facility provided by the Windows OS for use by all developers.</a:t>
            </a:r>
          </a:p>
          <a:p>
            <a:endParaRPr lang="en-US" dirty="0"/>
          </a:p>
          <a:p>
            <a:r>
              <a:rPr lang="en-US" dirty="0"/>
              <a:t>APIs for generating events are available at all levels of the system, from kernel-mode drivers to Windows Store apps. The main API for this is EventWrite (user-mode), </a:t>
            </a:r>
            <a:r>
              <a:rPr lang="en-US" dirty="0" err="1"/>
              <a:t>EtwWrite</a:t>
            </a:r>
            <a:r>
              <a:rPr lang="en-US" dirty="0"/>
              <a:t> (kernel-mode). No special privileges are required to generate an event. Usually, an ETW framework (TraceLogging, manifests, or WPP) is used to manage the interactions with ETW instead of calling these APIs directly.</a:t>
            </a:r>
          </a:p>
          <a:p>
            <a:endParaRPr lang="en-US" dirty="0"/>
          </a:p>
          <a:p>
            <a:r>
              <a:rPr lang="en-US" dirty="0"/>
              <a:t>APIs for collecting events are only available in user-mode. The main APIs for this are </a:t>
            </a:r>
            <a:r>
              <a:rPr lang="en-US" dirty="0" err="1"/>
              <a:t>StartTrace</a:t>
            </a:r>
            <a:r>
              <a:rPr lang="en-US" dirty="0"/>
              <a:t>, </a:t>
            </a:r>
            <a:r>
              <a:rPr lang="en-US" dirty="0" err="1"/>
              <a:t>ControlTrace</a:t>
            </a:r>
            <a:r>
              <a:rPr lang="en-US" dirty="0"/>
              <a:t>, EnableTraceEx2. There are two modes of trace collection: process (can only collect events that originated in the same process) and system (can collect events from anywhere on the system, including events from the OS kernel). Process-mode collection does not require any special privileges. System-mode collection requires elevated privileges. Microsoft provides several tools that can control trace collection, including </a:t>
            </a:r>
            <a:r>
              <a:rPr lang="en-US" dirty="0" err="1"/>
              <a:t>traceview</a:t>
            </a:r>
            <a:r>
              <a:rPr lang="en-US" dirty="0"/>
              <a:t>, </a:t>
            </a:r>
            <a:r>
              <a:rPr lang="en-US" dirty="0" err="1"/>
              <a:t>tracelog</a:t>
            </a:r>
            <a:r>
              <a:rPr lang="en-US" dirty="0"/>
              <a:t>, </a:t>
            </a:r>
            <a:r>
              <a:rPr lang="en-US" dirty="0" err="1"/>
              <a:t>xperf</a:t>
            </a:r>
            <a:r>
              <a:rPr lang="en-US" dirty="0"/>
              <a:t>, </a:t>
            </a:r>
            <a:r>
              <a:rPr lang="en-US" dirty="0" err="1"/>
              <a:t>wpr</a:t>
            </a:r>
            <a:r>
              <a:rPr lang="en-US" dirty="0"/>
              <a:t>.</a:t>
            </a:r>
          </a:p>
          <a:p>
            <a:endParaRPr lang="en-US" dirty="0"/>
          </a:p>
          <a:p>
            <a:r>
              <a:rPr lang="en-US" dirty="0"/>
              <a:t>ETW collects events and routes them to a destination. The destination can be a log file (circular or sequential), a fixed-size memory buffer (circular, i.e. new events overwrite older events), or a real-time consumer (events delivered to a user-mode program via a </a:t>
            </a:r>
            <a:r>
              <a:rPr lang="en-US" dirty="0" err="1"/>
              <a:t>ProcessTrace</a:t>
            </a:r>
            <a:r>
              <a:rPr lang="en-US" dirty="0"/>
              <a:t> callback). When events are collected in a memory buffer, they can be written to disk on-demand (i.e. if something interesting happens, you can flush the buffer to disk to find out what happened).</a:t>
            </a:r>
          </a:p>
          <a:p>
            <a:endParaRPr lang="en-US" dirty="0"/>
          </a:p>
          <a:p>
            <a:r>
              <a:rPr lang="en-US" dirty="0"/>
              <a:t>APIs for extracting events from a trace file or from a real-time consumer are available in user-mode. The main APIs for this are </a:t>
            </a:r>
            <a:r>
              <a:rPr lang="en-US" dirty="0" err="1"/>
              <a:t>OpenTrace</a:t>
            </a:r>
            <a:r>
              <a:rPr lang="en-US" dirty="0"/>
              <a:t> and </a:t>
            </a:r>
            <a:r>
              <a:rPr lang="en-US" dirty="0" err="1"/>
              <a:t>ProcessTrace</a:t>
            </a:r>
            <a:r>
              <a:rPr lang="en-US" dirty="0"/>
              <a:t>. Processing a trace file requires no special privileges. Connecting to a real-time trace requires elevated privileges. Microsoft provides several tools for decoding and analyzing events, including </a:t>
            </a:r>
            <a:r>
              <a:rPr lang="en-US" dirty="0" err="1"/>
              <a:t>traceview</a:t>
            </a:r>
            <a:r>
              <a:rPr lang="en-US" dirty="0"/>
              <a:t>, </a:t>
            </a:r>
            <a:r>
              <a:rPr lang="en-US" dirty="0" err="1"/>
              <a:t>tracefmt</a:t>
            </a:r>
            <a:r>
              <a:rPr lang="en-US" dirty="0"/>
              <a:t>, </a:t>
            </a:r>
            <a:r>
              <a:rPr lang="en-US" dirty="0" err="1"/>
              <a:t>xperf</a:t>
            </a:r>
            <a:r>
              <a:rPr lang="en-US" dirty="0"/>
              <a:t>, </a:t>
            </a:r>
            <a:r>
              <a:rPr lang="en-US" dirty="0" err="1"/>
              <a:t>wpa</a:t>
            </a:r>
            <a:r>
              <a:rPr lang="en-US" dirty="0"/>
              <a:t>.</a:t>
            </a:r>
          </a:p>
          <a:p>
            <a:endParaRPr lang="en-US" dirty="0"/>
          </a:p>
          <a:p>
            <a:r>
              <a:rPr lang="en-US" dirty="0"/>
              <a:t>ETW is used within the Windows OS:</a:t>
            </a:r>
          </a:p>
          <a:p>
            <a:endParaRPr lang="en-US" dirty="0"/>
          </a:p>
          <a:p>
            <a:pPr marL="171450" indent="-171450">
              <a:buFontTx/>
              <a:buChar char="-"/>
            </a:pPr>
            <a:r>
              <a:rPr lang="en-US" dirty="0"/>
              <a:t>Boot tracing.</a:t>
            </a:r>
          </a:p>
          <a:p>
            <a:pPr marL="171450" indent="-171450">
              <a:buFontTx/>
              <a:buChar char="-"/>
            </a:pPr>
            <a:r>
              <a:rPr lang="en-US" dirty="0"/>
              <a:t>OS kernel tracing.</a:t>
            </a:r>
          </a:p>
          <a:p>
            <a:pPr marL="171450" indent="-171450">
              <a:buFontTx/>
              <a:buChar char="-"/>
            </a:pPr>
            <a:r>
              <a:rPr lang="en-US" dirty="0"/>
              <a:t>Drivers.</a:t>
            </a:r>
          </a:p>
          <a:p>
            <a:pPr marL="171450" indent="-171450">
              <a:buFontTx/>
              <a:buChar char="-"/>
            </a:pPr>
            <a:r>
              <a:rPr lang="en-US" dirty="0"/>
              <a:t>System services.</a:t>
            </a:r>
          </a:p>
          <a:p>
            <a:pPr marL="171450" indent="-171450">
              <a:buFontTx/>
              <a:buChar char="-"/>
            </a:pPr>
            <a:r>
              <a:rPr lang="en-US" dirty="0"/>
              <a:t>Shell.</a:t>
            </a:r>
          </a:p>
          <a:p>
            <a:pPr marL="171450" indent="-171450">
              <a:buFontTx/>
              <a:buChar char="-"/>
            </a:pPr>
            <a:r>
              <a:rPr lang="en-US" dirty="0"/>
              <a:t>Applications.</a:t>
            </a:r>
          </a:p>
          <a:p>
            <a:pPr marL="0" indent="0">
              <a:buFontTx/>
              <a:buNone/>
            </a:pPr>
            <a:endParaRPr lang="en-US" dirty="0"/>
          </a:p>
          <a:p>
            <a:pPr marL="0" indent="0">
              <a:buFontTx/>
              <a:buNone/>
            </a:pPr>
            <a:r>
              <a:rPr lang="en-US" dirty="0"/>
              <a:t>ETW supports several kinds of advanced filtering, but the filtering is most efficient if the event can be filtered based on the provider GUID, the event level, or the event keyword. This is because filtering based on these characteristics is performed very early and very efficiently.</a:t>
            </a:r>
          </a:p>
          <a:p>
            <a:pPr marL="0" indent="0">
              <a:buFontTx/>
              <a:buNone/>
            </a:pPr>
            <a:endParaRPr lang="en-US" dirty="0"/>
          </a:p>
          <a:p>
            <a:pPr marL="0" indent="0">
              <a:buFontTx/>
              <a:buNone/>
            </a:pPr>
            <a:r>
              <a:rPr lang="en-US" dirty="0"/>
              <a:t>ETW performs filtering in stages:</a:t>
            </a:r>
          </a:p>
          <a:p>
            <a:pPr marL="0" indent="0">
              <a:buFontTx/>
              <a:buNone/>
            </a:pPr>
            <a:endParaRPr lang="en-US" dirty="0"/>
          </a:p>
          <a:p>
            <a:pPr marL="228600" indent="-228600">
              <a:buFont typeface="+mj-lt"/>
              <a:buAutoNum type="arabicPeriod"/>
            </a:pPr>
            <a:r>
              <a:rPr lang="en-US" dirty="0"/>
              <a:t>The code generating the events can do its own filtering.</a:t>
            </a:r>
          </a:p>
          <a:p>
            <a:pPr marL="228600" indent="-228600">
              <a:buFont typeface="+mj-lt"/>
              <a:buAutoNum type="arabicPeriod"/>
            </a:pPr>
            <a:r>
              <a:rPr lang="en-US" dirty="0"/>
              <a:t>The EventWrite API will perform filtering in-process. It will return immediately if it determines that the event does not need to be written.</a:t>
            </a:r>
          </a:p>
          <a:p>
            <a:pPr marL="228600" indent="-228600">
              <a:buFont typeface="+mj-lt"/>
              <a:buAutoNum type="arabicPeriod"/>
            </a:pPr>
            <a:r>
              <a:rPr lang="en-US" dirty="0"/>
              <a:t>The ETW runtime will perform filtering in the kernel.</a:t>
            </a:r>
          </a:p>
          <a:p>
            <a:pPr marL="0" indent="0">
              <a:buFontTx/>
              <a:buNone/>
            </a:pPr>
            <a:endParaRPr lang="en-US" dirty="0"/>
          </a:p>
          <a:p>
            <a:pPr marL="0" indent="0">
              <a:buFontTx/>
              <a:buNone/>
            </a:pPr>
            <a:r>
              <a:rPr lang="en-US" dirty="0"/>
              <a:t>Filtering at stage 1 is most efficient. This filtering can often be done in one or two CPU instructions (a quick check of a Boolean variable). It can also be done before the event data is collected and packed. The ETW runtime provides notification callbacks to support this kind of filtering. The Microsoft-provided ETW frameworks register for these callbacks to handle this kind of filtering for you. If you are using a Microsoft-provided ETW framework, it will perform filtering based on provider GUID, event level, and event keyword automatically before it calls any ETW API.</a:t>
            </a:r>
          </a:p>
          <a:p>
            <a:pPr marL="0" indent="0">
              <a:buFontTx/>
              <a:buNone/>
            </a:pPr>
            <a:endParaRPr lang="en-US" dirty="0"/>
          </a:p>
          <a:p>
            <a:pPr marL="0" indent="0">
              <a:buFontTx/>
              <a:buNone/>
            </a:pPr>
            <a:r>
              <a:rPr lang="en-US" dirty="0"/>
              <a:t>In C/C++, the Microsoft-provided ETW frameworks use macros so that this filtering occurs even before the data is collected. As an example, for something like:</a:t>
            </a:r>
          </a:p>
          <a:p>
            <a:pPr marL="0" indent="0">
              <a:buFontTx/>
              <a:buNone/>
            </a:pPr>
            <a:endParaRPr lang="en-US" dirty="0"/>
          </a:p>
          <a:p>
            <a:pPr marL="0" indent="0">
              <a:buFontTx/>
              <a:buNone/>
            </a:pPr>
            <a:r>
              <a:rPr lang="en-US" dirty="0"/>
              <a:t>	</a:t>
            </a:r>
            <a:r>
              <a:rPr lang="en-US" dirty="0" err="1"/>
              <a:t>WriteMyEvent</a:t>
            </a:r>
            <a:r>
              <a:rPr lang="en-US" dirty="0"/>
              <a:t>(</a:t>
            </a:r>
            <a:r>
              <a:rPr lang="en-US" dirty="0" err="1"/>
              <a:t>GatherData</a:t>
            </a:r>
            <a:r>
              <a:rPr lang="en-US" dirty="0"/>
              <a:t>());</a:t>
            </a:r>
          </a:p>
          <a:p>
            <a:pPr marL="0" indent="0">
              <a:buFontTx/>
              <a:buNone/>
            </a:pPr>
            <a:endParaRPr lang="en-US" dirty="0"/>
          </a:p>
          <a:p>
            <a:pPr marL="0" indent="0">
              <a:buFontTx/>
              <a:buNone/>
            </a:pPr>
            <a:r>
              <a:rPr lang="en-US" dirty="0"/>
              <a:t>the Microsoft-provided ETW framework will generate a macro </a:t>
            </a:r>
            <a:r>
              <a:rPr lang="en-US" dirty="0" err="1"/>
              <a:t>WriteMyEvent</a:t>
            </a:r>
            <a:r>
              <a:rPr lang="en-US" dirty="0"/>
              <a:t>(…) that expands to something like this:</a:t>
            </a:r>
          </a:p>
          <a:p>
            <a:pPr marL="0" indent="0">
              <a:buFontTx/>
              <a:buNone/>
            </a:pPr>
            <a:endParaRPr lang="en-US" dirty="0"/>
          </a:p>
          <a:p>
            <a:pPr marL="0" indent="0">
              <a:buFontTx/>
              <a:buNone/>
            </a:pPr>
            <a:r>
              <a:rPr lang="en-US" dirty="0"/>
              <a:t>	if (</a:t>
            </a:r>
            <a:r>
              <a:rPr lang="en-US" dirty="0" err="1"/>
              <a:t>MyEventEnabled</a:t>
            </a:r>
            <a:r>
              <a:rPr lang="en-US" dirty="0"/>
              <a:t> != 0) {</a:t>
            </a:r>
          </a:p>
          <a:p>
            <a:pPr marL="0" indent="0">
              <a:buFontTx/>
              <a:buNone/>
            </a:pPr>
            <a:r>
              <a:rPr lang="en-US" dirty="0"/>
              <a:t>	    data = </a:t>
            </a:r>
            <a:r>
              <a:rPr lang="en-US" dirty="0" err="1"/>
              <a:t>GatherData</a:t>
            </a:r>
            <a:r>
              <a:rPr lang="en-US" dirty="0"/>
              <a:t>();</a:t>
            </a:r>
          </a:p>
          <a:p>
            <a:pPr marL="0" indent="0">
              <a:buFontTx/>
              <a:buNone/>
            </a:pPr>
            <a:r>
              <a:rPr lang="en-US" dirty="0"/>
              <a:t>	    EventWrite(</a:t>
            </a:r>
            <a:r>
              <a:rPr lang="en-US" dirty="0" err="1"/>
              <a:t>ProviderHandle</a:t>
            </a:r>
            <a:r>
              <a:rPr lang="en-US" dirty="0"/>
              <a:t>, </a:t>
            </a:r>
            <a:r>
              <a:rPr lang="en-US" dirty="0" err="1"/>
              <a:t>MyEventInfo</a:t>
            </a:r>
            <a:r>
              <a:rPr lang="en-US" dirty="0"/>
              <a:t>, data);</a:t>
            </a:r>
          </a:p>
          <a:p>
            <a:pPr marL="0" indent="0">
              <a:buFontTx/>
              <a:buNone/>
            </a:pPr>
            <a:r>
              <a:rPr lang="en-US" dirty="0"/>
              <a:t>	}</a:t>
            </a:r>
          </a:p>
          <a:p>
            <a:pPr marL="0" indent="0">
              <a:buFontTx/>
              <a:buNone/>
            </a:pPr>
            <a:endParaRPr lang="en-US" dirty="0"/>
          </a:p>
          <a:p>
            <a:pPr marL="0" indent="0">
              <a:buFontTx/>
              <a:buNone/>
            </a:pPr>
            <a:r>
              <a:rPr lang="en-US" dirty="0"/>
              <a:t>This way, your </a:t>
            </a:r>
            <a:r>
              <a:rPr lang="en-US" dirty="0" err="1"/>
              <a:t>GatherData</a:t>
            </a:r>
            <a:r>
              <a:rPr lang="en-US" dirty="0"/>
              <a:t>() function isn’t called unless somebody is actually recording your event.</a:t>
            </a:r>
          </a:p>
          <a:p>
            <a:pPr marL="0" indent="0">
              <a:buFontTx/>
              <a:buNone/>
            </a:pPr>
            <a:endParaRPr lang="en-US" dirty="0"/>
          </a:p>
          <a:p>
            <a:pPr marL="0" indent="0">
              <a:buFontTx/>
              <a:buNone/>
            </a:pPr>
            <a:r>
              <a:rPr lang="en-US" dirty="0"/>
              <a:t>The event generation APIs (e.g. EventWrite) are always non-blocking, even if the event is being recorded. The EventWrite implementation just copies the event data into a buffer. A separate background thread is responsible for delivering the data to its destination (e.g. to write the buffer to disk or to invoke a callback on a real-time listener). As a consequence of this design, ETW provides best-effort delivery – if the buffer is full when your code calls EventWrite, ETW will drop the event instead of waiting for the buffer to be flushed. (ETW does keep track of whether any events have been dropped, so the log analysis tool can let you know if you are viewing an incomplete log.)</a:t>
            </a:r>
          </a:p>
          <a:p>
            <a:pPr marL="0" indent="0">
              <a:buFontTx/>
              <a:buNone/>
            </a:pPr>
            <a:endParaRPr lang="en-US" dirty="0"/>
          </a:p>
          <a:p>
            <a:r>
              <a:rPr lang="en-US" dirty="0"/>
              <a:t>Suitable for release builds:</a:t>
            </a:r>
          </a:p>
          <a:p>
            <a:endParaRPr lang="en-US" dirty="0"/>
          </a:p>
          <a:p>
            <a:pPr marL="171450" indent="-171450">
              <a:buFontTx/>
              <a:buChar char="-"/>
            </a:pPr>
            <a:r>
              <a:rPr lang="en-US" dirty="0"/>
              <a:t>By default, the tracing does nothing and has essentially no impact on system behavior or performance.</a:t>
            </a:r>
          </a:p>
          <a:p>
            <a:pPr marL="171450" indent="-171450">
              <a:buFontTx/>
              <a:buChar char="-"/>
            </a:pPr>
            <a:r>
              <a:rPr lang="en-US" dirty="0"/>
              <a:t>If needed (debugging, field diagnosis), you can run a tool (</a:t>
            </a:r>
            <a:r>
              <a:rPr lang="en-US" dirty="0" err="1"/>
              <a:t>xperf</a:t>
            </a:r>
            <a:r>
              <a:rPr lang="en-US" dirty="0"/>
              <a:t>, </a:t>
            </a:r>
            <a:r>
              <a:rPr lang="en-US" dirty="0" err="1"/>
              <a:t>traceview</a:t>
            </a:r>
            <a:r>
              <a:rPr lang="en-US" dirty="0"/>
              <a:t>, </a:t>
            </a:r>
            <a:r>
              <a:rPr lang="en-US" dirty="0" err="1"/>
              <a:t>tracelog</a:t>
            </a:r>
            <a:r>
              <a:rPr lang="en-US" dirty="0"/>
              <a:t>) to enable tracing at any time.</a:t>
            </a:r>
          </a:p>
          <a:p>
            <a:pPr marL="171450" indent="-171450">
              <a:buFontTx/>
              <a:buChar char="-"/>
            </a:pPr>
            <a:r>
              <a:rPr lang="en-US" dirty="0"/>
              <a:t>The settings will take effect immediately (no need to restart your application).</a:t>
            </a:r>
          </a:p>
          <a:p>
            <a:pPr marL="171450" indent="-171450">
              <a:buFontTx/>
              <a:buChar char="-"/>
            </a:pPr>
            <a:r>
              <a:rPr lang="en-US" dirty="0"/>
              <a:t>Even when tracing is enabled, the tracing APIs are non-blocking and have a relatively low impact on system performance. (Trace data is flushed to disk by a background thread; if data is logged too quickly for the disk to keep up, events will be dropped.)</a:t>
            </a:r>
          </a:p>
          <a:p>
            <a:pPr marL="171450" indent="-171450">
              <a:buFontTx/>
              <a:buChar char="-"/>
            </a:pPr>
            <a:endParaRPr lang="en-US" dirty="0"/>
          </a:p>
          <a:p>
            <a:pPr marL="0" indent="0">
              <a:buFontTx/>
              <a:buNone/>
            </a:pPr>
            <a:r>
              <a:rPr lang="en-US" dirty="0"/>
              <a:t>Separation of concerns:</a:t>
            </a:r>
          </a:p>
          <a:p>
            <a:pPr marL="0" indent="0">
              <a:buFontTx/>
              <a:buNone/>
            </a:pPr>
            <a:endParaRPr lang="en-US" dirty="0"/>
          </a:p>
          <a:p>
            <a:pPr marL="0" indent="0">
              <a:buFontTx/>
              <a:buNone/>
            </a:pPr>
            <a:r>
              <a:rPr lang="en-US" dirty="0"/>
              <a:t>Event producer is responsible for generating good events. The producer should ensure that:</a:t>
            </a:r>
          </a:p>
          <a:p>
            <a:pPr marL="0" indent="0">
              <a:buFontTx/>
              <a:buNone/>
            </a:pPr>
            <a:endParaRPr lang="en-US" dirty="0"/>
          </a:p>
          <a:p>
            <a:pPr marL="171450" indent="-171450">
              <a:buFontTx/>
              <a:buChar char="-"/>
            </a:pPr>
            <a:r>
              <a:rPr lang="en-US" dirty="0"/>
              <a:t>Events are useful for diagnosis. (Don’t blindly annotate every function entry/exit – only put events in places where interesting things happen.)</a:t>
            </a:r>
          </a:p>
          <a:p>
            <a:pPr marL="171450" indent="-171450">
              <a:buFontTx/>
              <a:buChar char="-"/>
            </a:pPr>
            <a:r>
              <a:rPr lang="en-US" dirty="0"/>
              <a:t>Events are properly annotated with severity level to allow for filtering.</a:t>
            </a:r>
          </a:p>
          <a:p>
            <a:pPr marL="171450" indent="-171450">
              <a:buFontTx/>
              <a:buChar char="-"/>
            </a:pPr>
            <a:r>
              <a:rPr lang="en-US" dirty="0"/>
              <a:t>Events are properly annotated with keywords (aka categories, flags) to allow for filtering.</a:t>
            </a:r>
          </a:p>
          <a:p>
            <a:pPr marL="171450" indent="-171450">
              <a:buFontTx/>
              <a:buChar char="-"/>
            </a:pPr>
            <a:r>
              <a:rPr lang="en-US" dirty="0"/>
              <a:t>Events include useful correct information, including correlation IDs.</a:t>
            </a:r>
          </a:p>
          <a:p>
            <a:pPr marL="171450" indent="-171450">
              <a:buFontTx/>
              <a:buChar char="-"/>
            </a:pPr>
            <a:endParaRPr lang="en-US" dirty="0"/>
          </a:p>
          <a:p>
            <a:pPr marL="0" indent="0">
              <a:buFontTx/>
              <a:buNone/>
            </a:pPr>
            <a:r>
              <a:rPr lang="en-US" dirty="0"/>
              <a:t>Event producer doesn’t need to worry about how the events will be captured.</a:t>
            </a:r>
          </a:p>
          <a:p>
            <a:pPr marL="0" indent="0">
              <a:buFontTx/>
              <a:buNone/>
            </a:pPr>
            <a:endParaRPr lang="en-US" dirty="0"/>
          </a:p>
          <a:p>
            <a:pPr marL="0" indent="0">
              <a:buFontTx/>
              <a:buNone/>
            </a:pPr>
            <a:r>
              <a:rPr lang="en-US" dirty="0"/>
              <a:t>Event consumer decides:</a:t>
            </a:r>
          </a:p>
          <a:p>
            <a:pPr marL="0" indent="0">
              <a:buFontTx/>
              <a:buNone/>
            </a:pPr>
            <a:endParaRPr lang="en-US" dirty="0"/>
          </a:p>
          <a:p>
            <a:pPr marL="171450" indent="-171450">
              <a:buFontTx/>
              <a:buChar char="-"/>
            </a:pPr>
            <a:r>
              <a:rPr lang="en-US" dirty="0"/>
              <a:t>Where the log file should go.</a:t>
            </a:r>
          </a:p>
          <a:p>
            <a:pPr marL="171450" indent="-171450">
              <a:buFontTx/>
              <a:buChar char="-"/>
            </a:pPr>
            <a:r>
              <a:rPr lang="en-US" dirty="0"/>
              <a:t>When the logging is started and stopped.</a:t>
            </a:r>
          </a:p>
          <a:p>
            <a:pPr marL="171450" indent="-171450">
              <a:buFontTx/>
              <a:buChar char="-"/>
            </a:pPr>
            <a:r>
              <a:rPr lang="en-US" dirty="0"/>
              <a:t>Which producer(s) are included in the log.</a:t>
            </a:r>
          </a:p>
          <a:p>
            <a:pPr marL="388712" lvl="1" indent="-171450">
              <a:buFontTx/>
              <a:buChar char="-"/>
            </a:pPr>
            <a:r>
              <a:rPr lang="en-US" dirty="0"/>
              <a:t>Can include more than 1!</a:t>
            </a:r>
          </a:p>
          <a:p>
            <a:pPr marL="171450" indent="-171450">
              <a:buFontTx/>
              <a:buChar char="-"/>
            </a:pPr>
            <a:r>
              <a:rPr lang="en-US" dirty="0"/>
              <a:t>For each producer, what severity level of event should be included (e.g. whether the log is error-only, or includes warnings, or includes informational events, or includes verbose events).</a:t>
            </a:r>
          </a:p>
          <a:p>
            <a:pPr marL="171450" indent="-171450">
              <a:buFontTx/>
              <a:buChar char="-"/>
            </a:pPr>
            <a:r>
              <a:rPr lang="en-US" dirty="0"/>
              <a:t>For each producer, what keywords (event categories) are included in the log.</a:t>
            </a:r>
          </a:p>
          <a:p>
            <a:pPr marL="171450" indent="-171450">
              <a:buFontTx/>
              <a:buChar char="-"/>
            </a:pPr>
            <a:r>
              <a:rPr lang="en-US" dirty="0"/>
              <a:t>Can also enable other options, e.g. can collect stack traces for certain events.</a:t>
            </a:r>
          </a:p>
          <a:p>
            <a:pPr marL="0" indent="0">
              <a:buFontTx/>
              <a:buNone/>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506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endParaRPr lang="en-US" dirty="0"/>
          </a:p>
          <a:p>
            <a:pPr marL="171450" indent="-171450">
              <a:buFontTx/>
              <a:buChar char="-"/>
            </a:pPr>
            <a:r>
              <a:rPr lang="en-US" dirty="0"/>
              <a:t>Start a GUI app that can generate ETW events.</a:t>
            </a:r>
          </a:p>
          <a:p>
            <a:pPr marL="388712" lvl="1" indent="-171450">
              <a:buFontTx/>
              <a:buChar char="-"/>
            </a:pPr>
            <a:r>
              <a:rPr lang="en-US" dirty="0"/>
              <a:t>In this case, the app was written in C# and uses the EventSource class to generate ETW events.</a:t>
            </a:r>
          </a:p>
          <a:p>
            <a:pPr marL="171450" lvl="0" indent="-171450">
              <a:buFontTx/>
              <a:buChar char="-"/>
            </a:pPr>
            <a:r>
              <a:rPr lang="en-US" dirty="0"/>
              <a:t>Start the </a:t>
            </a:r>
            <a:r>
              <a:rPr lang="en-US" dirty="0" err="1"/>
              <a:t>traceview</a:t>
            </a:r>
            <a:r>
              <a:rPr lang="en-US" dirty="0"/>
              <a:t> tool.</a:t>
            </a:r>
          </a:p>
          <a:p>
            <a:pPr marL="388712" lvl="1" indent="-171450">
              <a:buFontTx/>
              <a:buChar char="-"/>
            </a:pPr>
            <a:r>
              <a:rPr lang="en-US" dirty="0"/>
              <a:t>https://msdn.microsoft.com/en-us/windows/hardware/drivers/devtest/traceview</a:t>
            </a:r>
          </a:p>
          <a:p>
            <a:pPr marL="388712" lvl="1" indent="-171450">
              <a:buFontTx/>
              <a:buChar char="-"/>
            </a:pPr>
            <a:r>
              <a:rPr lang="en-US" dirty="0"/>
              <a:t>This tool has received several important improvements in the Windows 10 Creators Update. Be sure to use the latest version.</a:t>
            </a:r>
          </a:p>
          <a:p>
            <a:pPr marL="171450" lvl="0" indent="-171450">
              <a:buFontTx/>
              <a:buChar char="-"/>
            </a:pPr>
            <a:r>
              <a:rPr lang="en-US" dirty="0"/>
              <a:t>Start a real-time trace that receives events from the app.</a:t>
            </a:r>
          </a:p>
          <a:p>
            <a:pPr marL="0" lvl="0" indent="0">
              <a:buFontTx/>
              <a:buNone/>
            </a:pPr>
            <a:endParaRPr lang="en-US" dirty="0"/>
          </a:p>
          <a:p>
            <a:pPr marL="0" lvl="0" indent="0">
              <a:buFontTx/>
              <a:buNone/>
            </a:pPr>
            <a:r>
              <a:rPr lang="en-US" dirty="0"/>
              <a:t>To start a trace, we need at least the control GUID(s) of the event provider(s) from which we want to capture events. In the case of EventSource, the GUID is based on a hash of the provider’s name, so it will be the same as long as the provider name doesn’t change. You can access the GUID for your EventSource object by getting the </a:t>
            </a:r>
            <a:r>
              <a:rPr lang="en-US" dirty="0" err="1"/>
              <a:t>EventSource.Guid</a:t>
            </a:r>
            <a:r>
              <a:rPr lang="en-US" dirty="0"/>
              <a:t> property, or you can use a command-line tool to perform the same hash using the source code linked here: https://blogs.msdn.microsoft.com/dcook/2015/09/08/etw-provider-names-and-guids/</a:t>
            </a:r>
          </a:p>
          <a:p>
            <a:pPr marL="0" lvl="0" indent="0">
              <a:buFontTx/>
              <a:buNone/>
            </a:pPr>
            <a:endParaRPr lang="en-US" dirty="0"/>
          </a:p>
          <a:p>
            <a:pPr marL="0" lvl="0" indent="0">
              <a:buFontTx/>
              <a:buNone/>
            </a:pPr>
            <a:r>
              <a:rPr lang="en-US" dirty="0"/>
              <a:t>Note that we can adjust the trace level on-the-fly without restarting the app.</a:t>
            </a:r>
          </a:p>
          <a:p>
            <a:pPr marL="0" lvl="0" indent="0">
              <a:buFontTx/>
              <a:buNone/>
            </a:pPr>
            <a:endParaRPr lang="en-US" dirty="0"/>
          </a:p>
          <a:p>
            <a:pPr marL="0" lvl="0" indent="0">
              <a:buFontTx/>
              <a:buNone/>
            </a:pPr>
            <a:r>
              <a:rPr lang="en-US" dirty="0"/>
              <a:t>Note that in addition to information that our app included, the events automatically include a timestamp, a process ID, and a thread ID.</a:t>
            </a:r>
          </a:p>
          <a:p>
            <a:pPr marL="0" lvl="0" indent="0">
              <a:buFontTx/>
              <a:buNone/>
            </a:pPr>
            <a:endParaRPr lang="en-US" dirty="0"/>
          </a:p>
          <a:p>
            <a:pPr marL="0" lvl="0" indent="0">
              <a:buFontTx/>
              <a:buNone/>
            </a:pPr>
            <a:r>
              <a:rPr lang="en-US" dirty="0"/>
              <a:t>This kind of tracing works for all kinds of software: drivers, services, applications, and even Windows Store apps.</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73116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Debugging:</a:t>
            </a:r>
          </a:p>
          <a:p>
            <a:endParaRPr lang="en-US" dirty="0"/>
          </a:p>
          <a:p>
            <a:pPr marL="171450" indent="-171450">
              <a:buFontTx/>
              <a:buChar char="-"/>
            </a:pPr>
            <a:r>
              <a:rPr lang="en-US" dirty="0"/>
              <a:t>Sometimes your program doesn’t have an easy way to output debugging data. For example, you can’t easily access </a:t>
            </a:r>
            <a:r>
              <a:rPr lang="en-US" dirty="0" err="1"/>
              <a:t>printf</a:t>
            </a:r>
            <a:r>
              <a:rPr lang="en-US" dirty="0"/>
              <a:t> data from a system service or a web application.</a:t>
            </a:r>
          </a:p>
          <a:p>
            <a:pPr marL="171450" indent="-171450">
              <a:buFontTx/>
              <a:buChar char="-"/>
            </a:pPr>
            <a:r>
              <a:rPr lang="en-US" dirty="0"/>
              <a:t>Sometimes you want to run through a long scenario and then analyze the log afterwards to determine when something went wrong.</a:t>
            </a:r>
          </a:p>
          <a:p>
            <a:pPr marL="388712" lvl="1" indent="-171450">
              <a:buFontTx/>
              <a:buChar char="-"/>
            </a:pPr>
            <a:r>
              <a:rPr lang="en-US" dirty="0"/>
              <a:t>e.g. reference counting.</a:t>
            </a:r>
          </a:p>
          <a:p>
            <a:pPr marL="171450" lvl="0" indent="-171450">
              <a:buFontTx/>
              <a:buChar char="-"/>
            </a:pPr>
            <a:endParaRPr lang="en-US" dirty="0"/>
          </a:p>
          <a:p>
            <a:pPr marL="0" lvl="0" indent="0">
              <a:buFontTx/>
              <a:buNone/>
            </a:pPr>
            <a:r>
              <a:rPr lang="en-US" dirty="0"/>
              <a:t>Field diagnostics:</a:t>
            </a:r>
          </a:p>
          <a:p>
            <a:pPr marL="0" lvl="0" indent="0">
              <a:buFontTx/>
              <a:buNone/>
            </a:pPr>
            <a:endParaRPr lang="en-US" dirty="0"/>
          </a:p>
          <a:p>
            <a:pPr marL="171450" lvl="0" indent="-171450">
              <a:buFontTx/>
              <a:buChar char="-"/>
            </a:pPr>
            <a:r>
              <a:rPr lang="en-US" dirty="0"/>
              <a:t>Tracing present in production builds but disabled.</a:t>
            </a:r>
          </a:p>
          <a:p>
            <a:pPr marL="171450" lvl="0" indent="-171450">
              <a:buFontTx/>
              <a:buChar char="-"/>
            </a:pPr>
            <a:r>
              <a:rPr lang="en-US" dirty="0"/>
              <a:t>If something is going wrong in production:</a:t>
            </a:r>
          </a:p>
          <a:p>
            <a:pPr marL="388712" lvl="1" indent="-171450">
              <a:buFontTx/>
              <a:buChar char="-"/>
            </a:pPr>
            <a:r>
              <a:rPr lang="en-US" dirty="0"/>
              <a:t>Start a trace in the production environment (use </a:t>
            </a:r>
            <a:r>
              <a:rPr lang="en-US" dirty="0" err="1"/>
              <a:t>tracelog</a:t>
            </a:r>
            <a:r>
              <a:rPr lang="en-US" dirty="0"/>
              <a:t> or </a:t>
            </a:r>
            <a:r>
              <a:rPr lang="en-US" dirty="0" err="1"/>
              <a:t>xperf</a:t>
            </a:r>
            <a:r>
              <a:rPr lang="en-US" dirty="0"/>
              <a:t>).</a:t>
            </a:r>
          </a:p>
          <a:p>
            <a:pPr marL="388712" lvl="1" indent="-171450">
              <a:buFontTx/>
              <a:buChar char="-"/>
            </a:pPr>
            <a:r>
              <a:rPr lang="en-US" dirty="0"/>
              <a:t>Reproduce the issue.</a:t>
            </a:r>
          </a:p>
          <a:p>
            <a:pPr marL="388712" lvl="1" indent="-171450">
              <a:buFontTx/>
              <a:buChar char="-"/>
            </a:pPr>
            <a:r>
              <a:rPr lang="en-US" dirty="0"/>
              <a:t>Stop the trace.</a:t>
            </a:r>
          </a:p>
          <a:p>
            <a:pPr marL="388712" lvl="1" indent="-171450">
              <a:buFontTx/>
              <a:buChar char="-"/>
            </a:pPr>
            <a:r>
              <a:rPr lang="en-US" dirty="0"/>
              <a:t>Copy the trace to the developer’s machine.</a:t>
            </a:r>
          </a:p>
          <a:p>
            <a:pPr marL="388712" lvl="1" indent="-171450">
              <a:buFontTx/>
              <a:buChar char="-"/>
            </a:pPr>
            <a:r>
              <a:rPr lang="en-US" dirty="0"/>
              <a:t>Analyze.</a:t>
            </a:r>
          </a:p>
          <a:p>
            <a:pPr marL="171450" lvl="0" indent="-171450">
              <a:buFontTx/>
              <a:buChar char="-"/>
            </a:pPr>
            <a:endParaRPr lang="en-US" dirty="0"/>
          </a:p>
          <a:p>
            <a:pPr marL="0" lvl="0" indent="0">
              <a:buFontTx/>
              <a:buNone/>
            </a:pPr>
            <a:r>
              <a:rPr lang="en-US" dirty="0"/>
              <a:t>Flight recorder:</a:t>
            </a:r>
          </a:p>
          <a:p>
            <a:pPr marL="0" lvl="0" indent="0">
              <a:buFontTx/>
              <a:buNone/>
            </a:pPr>
            <a:endParaRPr lang="en-US" dirty="0"/>
          </a:p>
          <a:p>
            <a:pPr marL="171450" lvl="0" indent="-171450">
              <a:buFontTx/>
              <a:buChar char="-"/>
            </a:pPr>
            <a:r>
              <a:rPr lang="en-US" dirty="0"/>
              <a:t>Note that starting a trace that captures events from within the same process (in-process-private trace) requires no special permissions. Capturing events from other processes or from the kernel requires elevated permissions.</a:t>
            </a:r>
          </a:p>
          <a:p>
            <a:pPr marL="171450" lvl="0" indent="-171450">
              <a:buFontTx/>
              <a:buChar char="-"/>
            </a:pPr>
            <a:r>
              <a:rPr lang="en-US" dirty="0"/>
              <a:t>Windows Framework class </a:t>
            </a:r>
            <a:r>
              <a:rPr lang="en-US" dirty="0" err="1"/>
              <a:t>LoggingSession</a:t>
            </a:r>
            <a:r>
              <a:rPr lang="en-US" dirty="0"/>
              <a:t> is designed to support the “flight recorder” scenario. It creates an in-memory circular buffer and captures events, then allows you to flush the buffer to disk on-demand.</a:t>
            </a:r>
          </a:p>
          <a:p>
            <a:pPr marL="171450" lvl="0" indent="-171450">
              <a:buFontTx/>
              <a:buChar char="-"/>
            </a:pPr>
            <a:r>
              <a:rPr lang="en-US" dirty="0"/>
              <a:t>You might include data from such a trace in bug reports or crash reports.</a:t>
            </a:r>
          </a:p>
          <a:p>
            <a:pPr marL="171450" lvl="0" indent="-171450">
              <a:buFontTx/>
              <a:buChar char="-"/>
            </a:pPr>
            <a:endParaRPr lang="en-US" dirty="0"/>
          </a:p>
          <a:p>
            <a:pPr marL="0" lvl="0" indent="0">
              <a:buFontTx/>
              <a:buNone/>
            </a:pPr>
            <a:r>
              <a:rPr lang="en-US" dirty="0"/>
              <a:t>Log file:</a:t>
            </a:r>
          </a:p>
          <a:p>
            <a:pPr marL="0" lvl="0" indent="0">
              <a:buFontTx/>
              <a:buNone/>
            </a:pPr>
            <a:endParaRPr lang="en-US" dirty="0"/>
          </a:p>
          <a:p>
            <a:pPr marL="171450" lvl="0" indent="-171450">
              <a:buFontTx/>
              <a:buChar char="-"/>
            </a:pPr>
            <a:r>
              <a:rPr lang="en-US" dirty="0"/>
              <a:t>Let ETW handle the file management, timestamps, PID stamps, and filtering for your log file.</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dirty="0"/>
              <a:t>Note that starting a trace that captures events from within the same process (in-process-private trace) requires no special permissions. Capturing events from other processes or from the kernel requires elevated permissions.</a:t>
            </a:r>
          </a:p>
          <a:p>
            <a:pPr marL="171450" lvl="0" indent="-171450">
              <a:buFontTx/>
              <a:buChar char="-"/>
            </a:pPr>
            <a:r>
              <a:rPr lang="en-US" dirty="0"/>
              <a:t>Windows Framework class </a:t>
            </a:r>
            <a:r>
              <a:rPr lang="en-US" dirty="0" err="1"/>
              <a:t>FileLoggingSession</a:t>
            </a:r>
            <a:r>
              <a:rPr lang="en-US" dirty="0"/>
              <a:t> is designed to support the “log file” scenario. It creates an on-disk log, and rotates to a new file when the current file reaches a specified maximum size.</a:t>
            </a:r>
          </a:p>
          <a:p>
            <a:pPr marL="171450" lvl="0" indent="-171450">
              <a:buFontTx/>
              <a:buChar char="-"/>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88395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dirty="0"/>
              <a:t>#include &lt;TraceLoggingProvider.h&gt;</a:t>
            </a:r>
            <a:br>
              <a:rPr lang="en-US" dirty="0"/>
            </a:br>
            <a:r>
              <a:rPr lang="en-US" dirty="0"/>
              <a:t>The &lt;TraceLoggingProvider.h&gt; header was added in the Windows 10 SDK. However, it can be used for programs that run on Vista or later.</a:t>
            </a:r>
          </a:p>
          <a:p>
            <a:pPr marL="171450" lvl="0" indent="-171450">
              <a:buFontTx/>
              <a:buChar char="-"/>
            </a:pPr>
            <a:r>
              <a:rPr lang="en-US" dirty="0"/>
              <a:t>TraceLoggingProvider.h is sensitive to WINVER – it will take advantage of a newer API (</a:t>
            </a:r>
            <a:r>
              <a:rPr lang="en-US" dirty="0" err="1"/>
              <a:t>EventSetInformation</a:t>
            </a:r>
            <a:r>
              <a:rPr lang="en-US" dirty="0"/>
              <a:t>) based on the value of WINVER. If your program needs to run on Vista, Windows 7 RTM, or on unpatched Windows 7 SP1, be sure that WINVER is set appropriately for your target OS version. For example, you could add the following before including &lt;</a:t>
            </a:r>
            <a:r>
              <a:rPr lang="en-US" dirty="0" err="1"/>
              <a:t>windows.h</a:t>
            </a:r>
            <a:r>
              <a:rPr lang="en-US" dirty="0"/>
              <a:t>&gt;:</a:t>
            </a:r>
            <a:br>
              <a:rPr lang="en-US" dirty="0"/>
            </a:br>
            <a:r>
              <a:rPr lang="de-DE" dirty="0"/>
              <a:t>#define _WIN32_WINNT _WIN32_WINNT_VISTA</a:t>
            </a:r>
            <a:endParaRPr lang="en-US" dirty="0"/>
          </a:p>
          <a:p>
            <a:pPr marL="171450" lvl="0" indent="-171450">
              <a:buFontTx/>
              <a:buChar char="-"/>
            </a:pPr>
            <a:r>
              <a:rPr lang="en-US" dirty="0"/>
              <a:t>The TraceLoggingProvider.h header contains lots of comments. Read them for details.</a:t>
            </a:r>
          </a:p>
          <a:p>
            <a:pPr marL="171450" lvl="0" indent="-171450">
              <a:buFontTx/>
              <a:buChar char="-"/>
            </a:pPr>
            <a:r>
              <a:rPr lang="en-US" dirty="0"/>
              <a:t>Add a TRACELOGGING_DEFINE_PROVIDER macro to define the provider handle. (Use this macro in a .c or .</a:t>
            </a:r>
            <a:r>
              <a:rPr lang="en-US" dirty="0" err="1"/>
              <a:t>cpp</a:t>
            </a:r>
            <a:r>
              <a:rPr lang="en-US" dirty="0"/>
              <a:t> file.)</a:t>
            </a:r>
          </a:p>
          <a:p>
            <a:pPr marL="171450" lvl="0" indent="-171450">
              <a:buFontTx/>
              <a:buChar char="-"/>
            </a:pPr>
            <a:r>
              <a:rPr lang="en-US" dirty="0"/>
              <a:t>To share the provider handle between multiple .c or .</a:t>
            </a:r>
            <a:r>
              <a:rPr lang="en-US" dirty="0" err="1"/>
              <a:t>cpp</a:t>
            </a:r>
            <a:r>
              <a:rPr lang="en-US" dirty="0"/>
              <a:t> files, add a TRACELOGGING_DECLARE_PROVIDER macro to a .h file.</a:t>
            </a:r>
          </a:p>
          <a:p>
            <a:pPr marL="171450" lvl="0" indent="-171450">
              <a:buFontTx/>
              <a:buChar char="-"/>
            </a:pPr>
            <a:r>
              <a:rPr lang="en-US" dirty="0"/>
              <a:t>In your component’s initialization code, add </a:t>
            </a:r>
            <a:r>
              <a:rPr lang="en-US" dirty="0" err="1"/>
              <a:t>TraceLoggingRegister</a:t>
            </a:r>
            <a:r>
              <a:rPr lang="en-US" dirty="0"/>
              <a:t>. In your component’s shutdown code, add </a:t>
            </a:r>
            <a:r>
              <a:rPr lang="en-US" dirty="0" err="1"/>
              <a:t>TraceLoggingUnregister</a:t>
            </a:r>
            <a:r>
              <a:rPr lang="en-US" dirty="0"/>
              <a:t>.</a:t>
            </a:r>
          </a:p>
          <a:p>
            <a:pPr marL="388712" lvl="1" indent="-171450">
              <a:buFontTx/>
              <a:buChar char="-"/>
            </a:pPr>
            <a:r>
              <a:rPr lang="en-US" dirty="0"/>
              <a:t>For a command-line program, this would probably be added at the start and end of main or </a:t>
            </a:r>
            <a:r>
              <a:rPr lang="en-US" dirty="0" err="1"/>
              <a:t>wmain</a:t>
            </a:r>
            <a:r>
              <a:rPr lang="en-US" dirty="0"/>
              <a:t>.</a:t>
            </a:r>
          </a:p>
          <a:p>
            <a:pPr marL="388712" lvl="1" indent="-171450">
              <a:buFontTx/>
              <a:buChar char="-"/>
            </a:pPr>
            <a:r>
              <a:rPr lang="en-US" dirty="0"/>
              <a:t>For a GUI program this would probably be added in </a:t>
            </a:r>
            <a:r>
              <a:rPr lang="en-US" dirty="0" err="1"/>
              <a:t>WinMain</a:t>
            </a:r>
            <a:r>
              <a:rPr lang="en-US" dirty="0"/>
              <a:t> or equivalent.</a:t>
            </a:r>
          </a:p>
          <a:p>
            <a:pPr marL="388712" lvl="1" indent="-171450">
              <a:buFontTx/>
              <a:buChar char="-"/>
            </a:pPr>
            <a:r>
              <a:rPr lang="en-US" dirty="0"/>
              <a:t>For a DLL, add </a:t>
            </a:r>
            <a:r>
              <a:rPr lang="en-US" dirty="0" err="1"/>
              <a:t>TraceLoggingRegister</a:t>
            </a:r>
            <a:r>
              <a:rPr lang="en-US" dirty="0"/>
              <a:t> in the PROCESS_ATTACH section of </a:t>
            </a:r>
            <a:r>
              <a:rPr lang="en-US" dirty="0" err="1"/>
              <a:t>DllMain</a:t>
            </a:r>
            <a:r>
              <a:rPr lang="en-US" dirty="0"/>
              <a:t>, and add </a:t>
            </a:r>
            <a:r>
              <a:rPr lang="en-US" dirty="0" err="1"/>
              <a:t>TraceLoggingUnregister</a:t>
            </a:r>
            <a:r>
              <a:rPr lang="en-US" dirty="0"/>
              <a:t> in the PROCESS_DETACH section of </a:t>
            </a:r>
            <a:r>
              <a:rPr lang="en-US" dirty="0" err="1"/>
              <a:t>DllMain</a:t>
            </a:r>
            <a:r>
              <a:rPr lang="en-US" dirty="0"/>
              <a:t>.</a:t>
            </a:r>
          </a:p>
          <a:p>
            <a:pPr marL="388712" lvl="1" indent="-171450">
              <a:buFontTx/>
              <a:buChar char="-"/>
            </a:pPr>
            <a:r>
              <a:rPr lang="en-US" dirty="0"/>
              <a:t>For a driver, add </a:t>
            </a:r>
            <a:r>
              <a:rPr lang="en-US" dirty="0" err="1"/>
              <a:t>TraceLoggingRegister</a:t>
            </a:r>
            <a:r>
              <a:rPr lang="en-US" dirty="0"/>
              <a:t> in </a:t>
            </a:r>
            <a:r>
              <a:rPr lang="en-US" dirty="0" err="1"/>
              <a:t>DriverEntry</a:t>
            </a:r>
            <a:r>
              <a:rPr lang="en-US" dirty="0"/>
              <a:t>, and put </a:t>
            </a:r>
            <a:r>
              <a:rPr lang="en-US" dirty="0" err="1"/>
              <a:t>TraceLoggingUnregister</a:t>
            </a:r>
            <a:r>
              <a:rPr lang="en-US" dirty="0"/>
              <a:t> in </a:t>
            </a:r>
            <a:r>
              <a:rPr lang="en-US" dirty="0" err="1"/>
              <a:t>DriverUnload</a:t>
            </a:r>
            <a:r>
              <a:rPr lang="en-US" dirty="0"/>
              <a:t>.</a:t>
            </a:r>
          </a:p>
          <a:p>
            <a:pPr marL="388712" lvl="1" indent="-171450">
              <a:buFontTx/>
              <a:buChar char="-"/>
            </a:pPr>
            <a:r>
              <a:rPr lang="en-US" dirty="0" err="1"/>
              <a:t>TraceLoggingRegister</a:t>
            </a:r>
            <a:r>
              <a:rPr lang="en-US" dirty="0"/>
              <a:t>/</a:t>
            </a:r>
            <a:r>
              <a:rPr lang="en-US" dirty="0" err="1"/>
              <a:t>TraceLoggingUnregister</a:t>
            </a:r>
            <a:r>
              <a:rPr lang="en-US" dirty="0"/>
              <a:t> are not reference-counted. Calling </a:t>
            </a:r>
            <a:r>
              <a:rPr lang="en-US" dirty="0" err="1"/>
              <a:t>TraceLoggingRegister</a:t>
            </a:r>
            <a:r>
              <a:rPr lang="en-US" dirty="0"/>
              <a:t> twice in a row (without a call to </a:t>
            </a:r>
            <a:r>
              <a:rPr lang="en-US" dirty="0" err="1"/>
              <a:t>TraceLoggingUnregister</a:t>
            </a:r>
            <a:r>
              <a:rPr lang="en-US" dirty="0"/>
              <a:t> between them) will cause a leak and might lead to a crash. You should call Register once during startup, and call Unregister once during shutdown.</a:t>
            </a:r>
          </a:p>
          <a:p>
            <a:pPr marL="388712" lvl="1" indent="-171450">
              <a:buFontTx/>
              <a:buChar char="-"/>
            </a:pPr>
            <a:r>
              <a:rPr lang="en-US" dirty="0" err="1"/>
              <a:t>TraceLoggingRegister</a:t>
            </a:r>
            <a:r>
              <a:rPr lang="en-US" dirty="0"/>
              <a:t>/</a:t>
            </a:r>
            <a:r>
              <a:rPr lang="en-US" dirty="0" err="1"/>
              <a:t>TraceLoggingUnregister</a:t>
            </a:r>
            <a:r>
              <a:rPr lang="en-US" dirty="0"/>
              <a:t> are not thread-safe – it’s not safe to have two threads calling </a:t>
            </a:r>
            <a:r>
              <a:rPr lang="en-US" dirty="0" err="1"/>
              <a:t>TraceLoggingRegister</a:t>
            </a:r>
            <a:r>
              <a:rPr lang="en-US" dirty="0"/>
              <a:t> at the same time, to have two threads calling </a:t>
            </a:r>
            <a:r>
              <a:rPr lang="en-US" dirty="0" err="1"/>
              <a:t>TraceLoggingUnregister</a:t>
            </a:r>
            <a:r>
              <a:rPr lang="en-US" dirty="0"/>
              <a:t> at the same time.</a:t>
            </a:r>
          </a:p>
          <a:p>
            <a:pPr marL="388712" lvl="1" indent="-171450">
              <a:buFontTx/>
              <a:buChar char="-"/>
            </a:pPr>
            <a:r>
              <a:rPr lang="en-US" dirty="0"/>
              <a:t>It is safe to call </a:t>
            </a:r>
            <a:r>
              <a:rPr lang="en-US" dirty="0" err="1"/>
              <a:t>TraceLoggingUnregister</a:t>
            </a:r>
            <a:r>
              <a:rPr lang="en-US" dirty="0"/>
              <a:t> even if </a:t>
            </a:r>
            <a:r>
              <a:rPr lang="en-US" dirty="0" err="1"/>
              <a:t>TraceLoggingRegister</a:t>
            </a:r>
            <a:r>
              <a:rPr lang="en-US" dirty="0"/>
              <a:t> returned an error. Calling Unregister on an unregistered handle is a no-op.</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dirty="0"/>
              <a:t>For DLLs and drivers, </a:t>
            </a:r>
            <a:r>
              <a:rPr lang="en-US" dirty="0" err="1"/>
              <a:t>TraceLoggingUnregister</a:t>
            </a:r>
            <a:r>
              <a:rPr lang="en-US" dirty="0"/>
              <a:t> is NOT OPTIONAL. If </a:t>
            </a:r>
            <a:r>
              <a:rPr lang="en-US" dirty="0" err="1"/>
              <a:t>TraceLoggingRegister</a:t>
            </a:r>
            <a:r>
              <a:rPr lang="en-US" dirty="0"/>
              <a:t> is called, you MUST call </a:t>
            </a:r>
            <a:r>
              <a:rPr lang="en-US" dirty="0" err="1"/>
              <a:t>TraceLoggingUnregister</a:t>
            </a:r>
            <a:r>
              <a:rPr lang="en-US" dirty="0"/>
              <a:t> before the DLL or driver unloads. Otherwise, ETW might try to make a callback into your DLL/driver after it has unloaded, causing a crash.</a:t>
            </a:r>
          </a:p>
          <a:p>
            <a:pPr marL="388712" lvl="1" indent="-171450">
              <a:buFontTx/>
              <a:buChar char="-"/>
            </a:pPr>
            <a:r>
              <a:rPr lang="en-US" dirty="0"/>
              <a:t>For programs (EXEs), it’s not a real problem to exit without calling </a:t>
            </a:r>
            <a:r>
              <a:rPr lang="en-US" dirty="0" err="1"/>
              <a:t>TraceLoggingUnregister</a:t>
            </a:r>
            <a:r>
              <a:rPr lang="en-US" dirty="0"/>
              <a:t>. The system will automatically clean up any handles that weren’t unregistered.</a:t>
            </a:r>
          </a:p>
          <a:p>
            <a:pPr marL="171450" lvl="0" indent="-171450">
              <a:buFontTx/>
              <a:buChar char="-"/>
            </a:pPr>
            <a:r>
              <a:rPr lang="en-US" dirty="0"/>
              <a:t>Each time you want to write an event, use TraceLoggingWrite.</a:t>
            </a:r>
          </a:p>
          <a:p>
            <a:pPr marL="388712" lvl="1" indent="-171450">
              <a:buFontTx/>
              <a:buChar char="-"/>
            </a:pPr>
            <a:r>
              <a:rPr lang="en-US" dirty="0"/>
              <a:t>It is safe to call TraceLoggingWrite even if </a:t>
            </a:r>
            <a:r>
              <a:rPr lang="en-US" dirty="0" err="1"/>
              <a:t>TraceLoggingRegister</a:t>
            </a:r>
            <a:r>
              <a:rPr lang="en-US" dirty="0"/>
              <a:t> returned an error. Calling TraceLoggingWrite with an unregistered provider handle is a no-op.</a:t>
            </a:r>
          </a:p>
          <a:p>
            <a:pPr marL="388712" marR="0" lvl="1" indent="-171450" algn="l" defTabSz="932742" rtl="0" eaLnBrk="1" fontAlgn="auto" latinLnBrk="0" hangingPunct="1">
              <a:lnSpc>
                <a:spcPct val="90000"/>
              </a:lnSpc>
              <a:spcBef>
                <a:spcPts val="0"/>
              </a:spcBef>
              <a:spcAft>
                <a:spcPts val="340"/>
              </a:spcAft>
              <a:buClrTx/>
              <a:buSzTx/>
              <a:buFontTx/>
              <a:buChar char="-"/>
              <a:tabLst/>
              <a:defRPr/>
            </a:pPr>
            <a:r>
              <a:rPr lang="en-US" dirty="0"/>
              <a:t>TraceLoggingWrite is thread-safe. It is safe to have any number of threads calling TraceLoggingWrite at the same time.</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09976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endParaRPr lang="en-US" dirty="0"/>
          </a:p>
          <a:p>
            <a:pPr marL="171450" indent="-171450">
              <a:buFontTx/>
              <a:buChar char="-"/>
            </a:pPr>
            <a:r>
              <a:rPr lang="en-US" dirty="0"/>
              <a:t>Simple C# program that performs 1000 iterations of </a:t>
            </a:r>
            <a:r>
              <a:rPr lang="en-US" dirty="0" err="1"/>
              <a:t>InterlockedIncrement</a:t>
            </a:r>
            <a:r>
              <a:rPr lang="en-US" dirty="0"/>
              <a:t>.</a:t>
            </a:r>
          </a:p>
          <a:p>
            <a:pPr marL="171450" indent="-171450">
              <a:buFontTx/>
              <a:buChar char="-"/>
            </a:pPr>
            <a:r>
              <a:rPr lang="en-US" dirty="0"/>
              <a:t>Run program for benchmarking purposes.</a:t>
            </a:r>
          </a:p>
          <a:p>
            <a:pPr marL="388712" lvl="1" indent="-171450">
              <a:buFontTx/>
              <a:buChar char="-"/>
            </a:pPr>
            <a:r>
              <a:rPr lang="en-US" dirty="0"/>
              <a:t>Without any tracing, each iteration seems to take about 8 nanoseconds.</a:t>
            </a:r>
          </a:p>
          <a:p>
            <a:pPr marL="171450" indent="-171450">
              <a:buFontTx/>
              <a:buChar char="-"/>
            </a:pPr>
            <a:r>
              <a:rPr lang="en-US" dirty="0"/>
              <a:t>Add tracing to the program using the TraceLogging framework (</a:t>
            </a:r>
            <a:r>
              <a:rPr lang="en-US" dirty="0" err="1"/>
              <a:t>System.Diagnostics.Tracing.EventSource</a:t>
            </a:r>
            <a:r>
              <a:rPr lang="en-US" dirty="0"/>
              <a:t>).</a:t>
            </a:r>
          </a:p>
          <a:p>
            <a:pPr marL="388712" lvl="1" indent="-171450">
              <a:buFontTx/>
              <a:buChar char="-"/>
            </a:pPr>
            <a:r>
              <a:rPr lang="en-US" dirty="0"/>
              <a:t>Add a static EventSource object that we use for logging.</a:t>
            </a:r>
          </a:p>
          <a:p>
            <a:pPr marL="388712" lvl="1" indent="-171450">
              <a:buFontTx/>
              <a:buChar char="-"/>
            </a:pPr>
            <a:r>
              <a:rPr lang="en-US" dirty="0"/>
              <a:t>Call the Write method to log an event.</a:t>
            </a:r>
          </a:p>
          <a:p>
            <a:pPr marL="388712" lvl="1" indent="-171450">
              <a:buFontTx/>
              <a:buChar char="-"/>
            </a:pPr>
            <a:r>
              <a:rPr lang="en-US" dirty="0"/>
              <a:t>The Write method requires an event name.</a:t>
            </a:r>
          </a:p>
          <a:p>
            <a:pPr marL="388712" lvl="1" indent="-171450">
              <a:buFontTx/>
              <a:buChar char="-"/>
            </a:pPr>
            <a:r>
              <a:rPr lang="en-US" dirty="0"/>
              <a:t>The Write method optionally accepts event options (level, keywords).</a:t>
            </a:r>
          </a:p>
          <a:p>
            <a:pPr marL="388712" lvl="1" indent="-171450">
              <a:buFontTx/>
              <a:buChar char="-"/>
            </a:pPr>
            <a:r>
              <a:rPr lang="en-US" dirty="0"/>
              <a:t>The Write method optionally accepts an event data parameter. It will write one event field for every public gettable property in the object.</a:t>
            </a:r>
          </a:p>
          <a:p>
            <a:pPr marL="171450" lvl="0" indent="-171450">
              <a:buFontTx/>
              <a:buChar char="-"/>
            </a:pPr>
            <a:r>
              <a:rPr lang="en-US" dirty="0"/>
              <a:t>Run program for benchmarking purposes.</a:t>
            </a:r>
          </a:p>
          <a:p>
            <a:pPr marL="388712" lvl="1" indent="-171450">
              <a:buFontTx/>
              <a:buChar char="-"/>
            </a:pPr>
            <a:r>
              <a:rPr lang="en-US" dirty="0"/>
              <a:t>When the events are not being recorded, the added tracing has a small impact on runtime. Each iteration is now about 500 nanoseconds. This is the time required to initialize the parameters and call </a:t>
            </a:r>
            <a:r>
              <a:rPr lang="en-US" dirty="0" err="1"/>
              <a:t>EventSource.Write</a:t>
            </a:r>
            <a:r>
              <a:rPr lang="en-US" dirty="0"/>
              <a:t>. The </a:t>
            </a:r>
            <a:r>
              <a:rPr lang="en-US" dirty="0" err="1"/>
              <a:t>EventSource.Write</a:t>
            </a:r>
            <a:r>
              <a:rPr lang="en-US" dirty="0"/>
              <a:t> function notices that tracing has been disabled and returns immediately.</a:t>
            </a:r>
          </a:p>
          <a:p>
            <a:pPr marL="388712" lvl="1" indent="-171450">
              <a:buFontTx/>
              <a:buChar char="-"/>
            </a:pPr>
            <a:r>
              <a:rPr lang="en-US" dirty="0"/>
              <a:t>To improve performance, you can create a struct instead of using an anonymous class.</a:t>
            </a:r>
          </a:p>
          <a:p>
            <a:pPr marL="388712" lvl="1" indent="-171450">
              <a:buFontTx/>
              <a:buChar char="-"/>
            </a:pPr>
            <a:r>
              <a:rPr lang="en-US" dirty="0"/>
              <a:t>To improve performance, you could use </a:t>
            </a:r>
            <a:r>
              <a:rPr lang="en-US" dirty="0" err="1"/>
              <a:t>EventSource.IsEnabled</a:t>
            </a:r>
            <a:r>
              <a:rPr lang="en-US" dirty="0"/>
              <a:t> to avoid initializing the parameters when the event is disabled.</a:t>
            </a:r>
          </a:p>
          <a:p>
            <a:pPr marL="171450" lvl="0" indent="-171450">
              <a:buFontTx/>
              <a:buChar char="-"/>
            </a:pPr>
            <a:r>
              <a:rPr lang="en-US" dirty="0"/>
              <a:t>Use </a:t>
            </a:r>
            <a:r>
              <a:rPr lang="en-US" dirty="0" err="1"/>
              <a:t>traceview</a:t>
            </a:r>
            <a:r>
              <a:rPr lang="en-US" dirty="0"/>
              <a:t> to start a trace. Run the program again.</a:t>
            </a:r>
          </a:p>
          <a:p>
            <a:pPr marL="388712" lvl="1" indent="-171450">
              <a:buFontTx/>
              <a:buChar char="-"/>
            </a:pPr>
            <a:r>
              <a:rPr lang="en-US" dirty="0"/>
              <a:t>When the events are being recorded, the tracing has a larger impact on runtime. Each iteration is now about 2000 nanoseconds.</a:t>
            </a:r>
          </a:p>
          <a:p>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5794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2/22/2019 12:48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23296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emf"/><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6"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10" name="Rectangle 9"/>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89" r:id="rId12"/>
    <p:sldLayoutId id="2147484490" r:id="rId13"/>
    <p:sldLayoutId id="2147484491" r:id="rId14"/>
    <p:sldLayoutId id="2147484492" r:id="rId15"/>
    <p:sldLayoutId id="2147484493" r:id="rId16"/>
    <p:sldLayoutId id="214748449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blogs.msdn.microsoft.com/dcook/"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microsoftvirtualacademy.com/" TargetMode="External"/><Relationship Id="rId5" Type="http://schemas.openxmlformats.org/officeDocument/2006/relationships/hyperlink" Target="https://channel9.msdn.com/Events/Build/2017" TargetMode="External"/><Relationship Id="rId4" Type="http://schemas.openxmlformats.org/officeDocument/2006/relationships/hyperlink" Target="https://msdn.microsoft.com/en-us/windows/hardware/drivers/devtest/tools-for-software-traci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blogs.msdn.microsoft.com/dcook/2015/09/08/etw-provider-names-and-guid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6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F2F0-A123-4D6C-B213-AA7358BD631C}"/>
              </a:ext>
            </a:extLst>
          </p:cNvPr>
          <p:cNvSpPr>
            <a:spLocks noGrp="1"/>
          </p:cNvSpPr>
          <p:nvPr>
            <p:ph type="title"/>
          </p:nvPr>
        </p:nvSpPr>
        <p:spPr/>
        <p:txBody>
          <a:bodyPr/>
          <a:lstStyle/>
          <a:p>
            <a:r>
              <a:rPr lang="en-US" dirty="0"/>
              <a:t>Demo: TraceLogging .NET</a:t>
            </a:r>
          </a:p>
        </p:txBody>
      </p:sp>
      <p:sp>
        <p:nvSpPr>
          <p:cNvPr id="3" name="Text Placeholder 2">
            <a:extLst>
              <a:ext uri="{FF2B5EF4-FFF2-40B4-BE49-F238E27FC236}">
                <a16:creationId xmlns:a16="http://schemas.microsoft.com/office/drawing/2014/main" id="{93C1DD0F-AA31-43AD-B69A-CF72EA728C03}"/>
              </a:ext>
            </a:extLst>
          </p:cNvPr>
          <p:cNvSpPr>
            <a:spLocks noGrp="1"/>
          </p:cNvSpPr>
          <p:nvPr>
            <p:ph type="body" sz="quarter" idx="10"/>
          </p:nvPr>
        </p:nvSpPr>
        <p:spPr>
          <a:xfrm>
            <a:off x="274702" y="1211287"/>
            <a:ext cx="11888787" cy="4875181"/>
          </a:xfrm>
        </p:spPr>
        <p:txBody>
          <a:bodyPr/>
          <a:lstStyle/>
          <a:p>
            <a:r>
              <a:rPr lang="en-US" dirty="0"/>
              <a:t>Use .NET 4.6 or later.</a:t>
            </a:r>
          </a:p>
          <a:p>
            <a:pPr lvl="1"/>
            <a:r>
              <a:rPr lang="en-US" dirty="0"/>
              <a:t>For compatibility with earlier frameworks, use </a:t>
            </a:r>
            <a:r>
              <a:rPr lang="en-US" dirty="0" err="1"/>
              <a:t>NuGet</a:t>
            </a:r>
            <a:r>
              <a:rPr lang="en-US" dirty="0"/>
              <a:t> package “EventSource </a:t>
            </a:r>
            <a:r>
              <a:rPr lang="en-US" dirty="0" err="1"/>
              <a:t>Redist</a:t>
            </a:r>
            <a:r>
              <a:rPr lang="en-US" dirty="0"/>
              <a:t>”.</a:t>
            </a:r>
          </a:p>
          <a:p>
            <a:r>
              <a:rPr lang="en-US" dirty="0"/>
              <a:t>Define a global EventSource object.</a:t>
            </a:r>
          </a:p>
          <a:p>
            <a:pPr lvl="1"/>
            <a:r>
              <a:rPr lang="en-US" dirty="0"/>
              <a:t>public static </a:t>
            </a:r>
            <a:r>
              <a:rPr lang="en-US" dirty="0" err="1"/>
              <a:t>readonly</a:t>
            </a:r>
            <a:r>
              <a:rPr lang="en-US" dirty="0"/>
              <a:t> EventSource </a:t>
            </a:r>
            <a:r>
              <a:rPr lang="en-US" dirty="0" err="1"/>
              <a:t>MyLogger</a:t>
            </a:r>
            <a:r>
              <a:rPr lang="en-US" dirty="0"/>
              <a:t> =</a:t>
            </a:r>
            <a:br>
              <a:rPr lang="en-US" dirty="0"/>
            </a:br>
            <a:r>
              <a:rPr lang="en-US" dirty="0"/>
              <a:t>    new EventSource("</a:t>
            </a:r>
            <a:r>
              <a:rPr lang="en-US" dirty="0" err="1"/>
              <a:t>ProviderName</a:t>
            </a:r>
            <a:r>
              <a:rPr lang="en-US" dirty="0"/>
              <a:t>");</a:t>
            </a:r>
          </a:p>
          <a:p>
            <a:r>
              <a:rPr lang="en-US" dirty="0"/>
              <a:t>Call the Write method.</a:t>
            </a:r>
          </a:p>
          <a:p>
            <a:pPr lvl="1"/>
            <a:r>
              <a:rPr lang="en-US" dirty="0" err="1"/>
              <a:t>MyLogger.Write</a:t>
            </a:r>
            <a:r>
              <a:rPr lang="en-US" dirty="0"/>
              <a:t>(</a:t>
            </a:r>
            <a:br>
              <a:rPr lang="en-US" dirty="0"/>
            </a:br>
            <a:r>
              <a:rPr lang="en-US" dirty="0"/>
              <a:t>    "</a:t>
            </a:r>
            <a:r>
              <a:rPr lang="en-US" dirty="0" err="1"/>
              <a:t>EventName</a:t>
            </a:r>
            <a:r>
              <a:rPr lang="en-US" dirty="0"/>
              <a:t>",</a:t>
            </a:r>
            <a:br>
              <a:rPr lang="en-US" dirty="0"/>
            </a:br>
            <a:r>
              <a:rPr lang="en-US" dirty="0"/>
              <a:t>    new { FieldName1 = Value1, FieldName2 = Value2 });</a:t>
            </a:r>
          </a:p>
        </p:txBody>
      </p:sp>
    </p:spTree>
    <p:extLst>
      <p:ext uri="{BB962C8B-B14F-4D97-AF65-F5344CB8AC3E}">
        <p14:creationId xmlns:p14="http://schemas.microsoft.com/office/powerpoint/2010/main" val="4158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4BCA-FBDE-4B2F-8A33-78A980D4E561}"/>
              </a:ext>
            </a:extLst>
          </p:cNvPr>
          <p:cNvSpPr>
            <a:spLocks noGrp="1"/>
          </p:cNvSpPr>
          <p:nvPr>
            <p:ph type="title"/>
          </p:nvPr>
        </p:nvSpPr>
        <p:spPr/>
        <p:txBody>
          <a:bodyPr/>
          <a:lstStyle/>
          <a:p>
            <a:r>
              <a:rPr lang="en-US" dirty="0"/>
              <a:t>Getting started with ETW</a:t>
            </a:r>
          </a:p>
        </p:txBody>
      </p:sp>
      <p:sp>
        <p:nvSpPr>
          <p:cNvPr id="3" name="Text Placeholder 2">
            <a:extLst>
              <a:ext uri="{FF2B5EF4-FFF2-40B4-BE49-F238E27FC236}">
                <a16:creationId xmlns:a16="http://schemas.microsoft.com/office/drawing/2014/main" id="{0C182FC9-D802-4B2B-A73A-5E8AAF321BDE}"/>
              </a:ext>
            </a:extLst>
          </p:cNvPr>
          <p:cNvSpPr>
            <a:spLocks noGrp="1"/>
          </p:cNvSpPr>
          <p:nvPr>
            <p:ph type="body" sz="quarter" idx="10"/>
          </p:nvPr>
        </p:nvSpPr>
        <p:spPr>
          <a:xfrm>
            <a:off x="274639" y="1211287"/>
            <a:ext cx="5486399" cy="3554819"/>
          </a:xfrm>
        </p:spPr>
        <p:txBody>
          <a:bodyPr/>
          <a:lstStyle/>
          <a:p>
            <a:pPr marL="0" indent="0">
              <a:buNone/>
            </a:pPr>
            <a:r>
              <a:rPr lang="en-US" dirty="0"/>
              <a:t>Provider libraries:</a:t>
            </a:r>
          </a:p>
          <a:p>
            <a:r>
              <a:rPr lang="en-US" dirty="0"/>
              <a:t>C/C++:</a:t>
            </a:r>
            <a:br>
              <a:rPr lang="en-US" dirty="0"/>
            </a:br>
            <a:r>
              <a:rPr lang="en-US" dirty="0"/>
              <a:t>TraceLoggingProvider.h</a:t>
            </a:r>
          </a:p>
          <a:p>
            <a:r>
              <a:rPr lang="en-US" dirty="0"/>
              <a:t>.NET:</a:t>
            </a:r>
            <a:br>
              <a:rPr lang="en-US" dirty="0"/>
            </a:br>
            <a:r>
              <a:rPr lang="en-US" dirty="0"/>
              <a:t>EventSource</a:t>
            </a:r>
          </a:p>
          <a:p>
            <a:r>
              <a:rPr lang="en-US" dirty="0"/>
              <a:t>Windows Framework:</a:t>
            </a:r>
            <a:br>
              <a:rPr lang="en-US" dirty="0"/>
            </a:br>
            <a:r>
              <a:rPr lang="en-US" dirty="0"/>
              <a:t>LoggingChannel</a:t>
            </a:r>
          </a:p>
        </p:txBody>
      </p:sp>
      <p:sp>
        <p:nvSpPr>
          <p:cNvPr id="4" name="Text Placeholder 3">
            <a:extLst>
              <a:ext uri="{FF2B5EF4-FFF2-40B4-BE49-F238E27FC236}">
                <a16:creationId xmlns:a16="http://schemas.microsoft.com/office/drawing/2014/main" id="{A88186CD-7260-453B-8FEB-E12EF8A23BF3}"/>
              </a:ext>
            </a:extLst>
          </p:cNvPr>
          <p:cNvSpPr>
            <a:spLocks noGrp="1"/>
          </p:cNvSpPr>
          <p:nvPr>
            <p:ph type="body" sz="quarter" idx="11"/>
          </p:nvPr>
        </p:nvSpPr>
        <p:spPr>
          <a:xfrm>
            <a:off x="6675439" y="1211287"/>
            <a:ext cx="5486399" cy="5278368"/>
          </a:xfrm>
        </p:spPr>
        <p:txBody>
          <a:bodyPr/>
          <a:lstStyle/>
          <a:p>
            <a:pPr marL="0" indent="0">
              <a:buNone/>
            </a:pPr>
            <a:r>
              <a:rPr lang="en-US" dirty="0"/>
              <a:t>Consumer tools:</a:t>
            </a:r>
          </a:p>
          <a:p>
            <a:r>
              <a:rPr lang="en-US" dirty="0"/>
              <a:t>GUI trace control:</a:t>
            </a:r>
            <a:br>
              <a:rPr lang="en-US" dirty="0"/>
            </a:br>
            <a:r>
              <a:rPr lang="en-US" dirty="0" err="1"/>
              <a:t>traceview</a:t>
            </a:r>
            <a:r>
              <a:rPr lang="en-US" dirty="0"/>
              <a:t>, </a:t>
            </a:r>
            <a:r>
              <a:rPr lang="en-US" dirty="0" err="1"/>
              <a:t>perfview</a:t>
            </a:r>
            <a:endParaRPr lang="en-US" dirty="0"/>
          </a:p>
          <a:p>
            <a:pPr lvl="1"/>
            <a:r>
              <a:rPr lang="en-US" dirty="0" err="1"/>
              <a:t>Traceview</a:t>
            </a:r>
            <a:r>
              <a:rPr lang="en-US" dirty="0"/>
              <a:t> updated in Windows 10 Creators Edition SDK.</a:t>
            </a:r>
          </a:p>
          <a:p>
            <a:r>
              <a:rPr lang="en-US" dirty="0"/>
              <a:t>GUI trace analysis:</a:t>
            </a:r>
            <a:br>
              <a:rPr lang="en-US" dirty="0"/>
            </a:br>
            <a:r>
              <a:rPr lang="en-US" dirty="0" err="1"/>
              <a:t>traceview</a:t>
            </a:r>
            <a:r>
              <a:rPr lang="en-US" dirty="0"/>
              <a:t>, </a:t>
            </a:r>
            <a:r>
              <a:rPr lang="en-US" dirty="0" err="1"/>
              <a:t>perfview</a:t>
            </a:r>
            <a:r>
              <a:rPr lang="en-US" dirty="0"/>
              <a:t>, WPA</a:t>
            </a:r>
          </a:p>
          <a:p>
            <a:r>
              <a:rPr lang="en-US" dirty="0"/>
              <a:t>Command-line trace control: </a:t>
            </a:r>
            <a:r>
              <a:rPr lang="en-US" dirty="0" err="1"/>
              <a:t>tracelog</a:t>
            </a:r>
            <a:r>
              <a:rPr lang="en-US" dirty="0"/>
              <a:t>, </a:t>
            </a:r>
            <a:r>
              <a:rPr lang="en-US" dirty="0" err="1"/>
              <a:t>xperf</a:t>
            </a:r>
            <a:r>
              <a:rPr lang="en-US" dirty="0"/>
              <a:t>, WPR</a:t>
            </a:r>
          </a:p>
          <a:p>
            <a:r>
              <a:rPr lang="en-US" dirty="0"/>
              <a:t>Command-line trace analysis: </a:t>
            </a:r>
            <a:r>
              <a:rPr lang="en-US" dirty="0" err="1"/>
              <a:t>tracefmt</a:t>
            </a:r>
            <a:r>
              <a:rPr lang="en-US" dirty="0"/>
              <a:t>, </a:t>
            </a:r>
            <a:r>
              <a:rPr lang="en-US" dirty="0" err="1"/>
              <a:t>tracerpt</a:t>
            </a:r>
            <a:endParaRPr lang="en-US" dirty="0"/>
          </a:p>
        </p:txBody>
      </p:sp>
    </p:spTree>
    <p:extLst>
      <p:ext uri="{BB962C8B-B14F-4D97-AF65-F5344CB8AC3E}">
        <p14:creationId xmlns:p14="http://schemas.microsoft.com/office/powerpoint/2010/main" val="308511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19A1-C856-4086-B211-8029174104EF}"/>
              </a:ext>
            </a:extLst>
          </p:cNvPr>
          <p:cNvSpPr>
            <a:spLocks noGrp="1"/>
          </p:cNvSpPr>
          <p:nvPr>
            <p:ph type="title"/>
          </p:nvPr>
        </p:nvSpPr>
        <p:spPr/>
        <p:txBody>
          <a:bodyPr/>
          <a:lstStyle/>
          <a:p>
            <a:r>
              <a:rPr lang="en-US" dirty="0"/>
              <a:t>ETW Frameworks</a:t>
            </a:r>
          </a:p>
        </p:txBody>
      </p:sp>
    </p:spTree>
    <p:extLst>
      <p:ext uri="{BB962C8B-B14F-4D97-AF65-F5344CB8AC3E}">
        <p14:creationId xmlns:p14="http://schemas.microsoft.com/office/powerpoint/2010/main" val="366753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ETW framework</a:t>
            </a:r>
          </a:p>
        </p:txBody>
      </p:sp>
      <p:sp>
        <p:nvSpPr>
          <p:cNvPr id="3" name="Text Placeholder 2"/>
          <p:cNvSpPr>
            <a:spLocks noGrp="1"/>
          </p:cNvSpPr>
          <p:nvPr>
            <p:ph type="body" sz="quarter" idx="10"/>
          </p:nvPr>
        </p:nvSpPr>
        <p:spPr>
          <a:xfrm>
            <a:off x="274702" y="1211287"/>
            <a:ext cx="11888787" cy="3822585"/>
          </a:xfrm>
        </p:spPr>
        <p:txBody>
          <a:bodyPr/>
          <a:lstStyle/>
          <a:p>
            <a:r>
              <a:rPr lang="en-US" dirty="0"/>
              <a:t>Language for describing provider and event characteristics (metadata).</a:t>
            </a:r>
          </a:p>
          <a:p>
            <a:pPr lvl="1"/>
            <a:r>
              <a:rPr lang="en-US" dirty="0"/>
              <a:t>Provider name, event name</a:t>
            </a:r>
            <a:r>
              <a:rPr lang="en-US"/>
              <a:t>, severity </a:t>
            </a:r>
            <a:r>
              <a:rPr lang="en-US" dirty="0"/>
              <a:t>level, field names, field types, etc.</a:t>
            </a:r>
          </a:p>
          <a:p>
            <a:r>
              <a:rPr lang="en-US" dirty="0"/>
              <a:t>Code generation.</a:t>
            </a:r>
          </a:p>
          <a:p>
            <a:pPr lvl="1"/>
            <a:r>
              <a:rPr lang="en-US" dirty="0"/>
              <a:t>First layer of event filtering (provider, event level, event keywords).</a:t>
            </a:r>
          </a:p>
          <a:p>
            <a:pPr lvl="1"/>
            <a:r>
              <a:rPr lang="en-US" dirty="0"/>
              <a:t>Packs event data.</a:t>
            </a:r>
          </a:p>
          <a:p>
            <a:r>
              <a:rPr lang="en-US" dirty="0"/>
              <a:t>Process for getting metadata from you to the decoder.</a:t>
            </a:r>
          </a:p>
        </p:txBody>
      </p:sp>
    </p:spTree>
    <p:extLst>
      <p:ext uri="{BB962C8B-B14F-4D97-AF65-F5344CB8AC3E}">
        <p14:creationId xmlns:p14="http://schemas.microsoft.com/office/powerpoint/2010/main" val="365541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ETW frameworks</a:t>
            </a:r>
          </a:p>
        </p:txBody>
      </p:sp>
      <p:sp>
        <p:nvSpPr>
          <p:cNvPr id="3" name="Text Placeholder 2"/>
          <p:cNvSpPr>
            <a:spLocks noGrp="1"/>
          </p:cNvSpPr>
          <p:nvPr>
            <p:ph type="body" sz="quarter" idx="10"/>
          </p:nvPr>
        </p:nvSpPr>
        <p:spPr>
          <a:xfrm>
            <a:off x="274702" y="1211287"/>
            <a:ext cx="11888787" cy="5743111"/>
          </a:xfrm>
        </p:spPr>
        <p:txBody>
          <a:bodyPr/>
          <a:lstStyle/>
          <a:p>
            <a:r>
              <a:rPr lang="en-US" dirty="0"/>
              <a:t>MOF (obsolete)</a:t>
            </a:r>
          </a:p>
          <a:p>
            <a:r>
              <a:rPr lang="en-US" dirty="0"/>
              <a:t>WPP</a:t>
            </a:r>
          </a:p>
          <a:p>
            <a:pPr lvl="1"/>
            <a:r>
              <a:rPr lang="en-US" dirty="0" err="1"/>
              <a:t>Printf</a:t>
            </a:r>
            <a:r>
              <a:rPr lang="en-US" dirty="0"/>
              <a:t>-style events authored in C/C++ source code (</a:t>
            </a:r>
            <a:r>
              <a:rPr lang="en-US" dirty="0" err="1"/>
              <a:t>tracewpp</a:t>
            </a:r>
            <a:r>
              <a:rPr lang="en-US" dirty="0"/>
              <a:t> preprocessor).</a:t>
            </a:r>
          </a:p>
          <a:p>
            <a:pPr lvl="1"/>
            <a:r>
              <a:rPr lang="en-US" dirty="0"/>
              <a:t>Decoding needs PDB (symbols) or TMF (extracted from PDB).</a:t>
            </a:r>
          </a:p>
          <a:p>
            <a:r>
              <a:rPr lang="en-US" dirty="0"/>
              <a:t>Manifests</a:t>
            </a:r>
          </a:p>
          <a:p>
            <a:pPr lvl="1"/>
            <a:r>
              <a:rPr lang="en-US" dirty="0"/>
              <a:t>Structured events authored in XML manifest (mc manifest compiler).</a:t>
            </a:r>
          </a:p>
          <a:p>
            <a:pPr lvl="1"/>
            <a:r>
              <a:rPr lang="en-US" dirty="0"/>
              <a:t>Decoding needs manifest or binary manifest resources.</a:t>
            </a:r>
          </a:p>
          <a:p>
            <a:r>
              <a:rPr lang="en-US" dirty="0"/>
              <a:t>TraceLogging</a:t>
            </a:r>
          </a:p>
          <a:p>
            <a:pPr lvl="1"/>
            <a:r>
              <a:rPr lang="en-US" dirty="0"/>
              <a:t>Structured events authored in source code.</a:t>
            </a:r>
          </a:p>
          <a:p>
            <a:pPr lvl="1"/>
            <a:r>
              <a:rPr lang="en-US" dirty="0"/>
              <a:t>Decoding always works (decoding information is inside the event).</a:t>
            </a:r>
          </a:p>
        </p:txBody>
      </p:sp>
    </p:spTree>
    <p:extLst>
      <p:ext uri="{BB962C8B-B14F-4D97-AF65-F5344CB8AC3E}">
        <p14:creationId xmlns:p14="http://schemas.microsoft.com/office/powerpoint/2010/main" val="304280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framework is best?</a:t>
            </a:r>
          </a:p>
        </p:txBody>
      </p:sp>
      <p:sp>
        <p:nvSpPr>
          <p:cNvPr id="3" name="Text Placeholder 2"/>
          <p:cNvSpPr>
            <a:spLocks noGrp="1"/>
          </p:cNvSpPr>
          <p:nvPr>
            <p:ph type="body" sz="quarter" idx="10"/>
          </p:nvPr>
        </p:nvSpPr>
        <p:spPr>
          <a:xfrm>
            <a:off x="274702" y="1211287"/>
            <a:ext cx="11888787" cy="1902059"/>
          </a:xfrm>
        </p:spPr>
        <p:txBody>
          <a:bodyPr/>
          <a:lstStyle/>
          <a:p>
            <a:r>
              <a:rPr lang="en-US" dirty="0"/>
              <a:t>It depends.</a:t>
            </a:r>
          </a:p>
          <a:p>
            <a:r>
              <a:rPr lang="en-US" dirty="0"/>
              <a:t>Each framework is best in at least one scenario.</a:t>
            </a:r>
          </a:p>
          <a:p>
            <a:r>
              <a:rPr lang="en-US" dirty="0"/>
              <a:t>That’s why there are 3 frameworks!</a:t>
            </a:r>
          </a:p>
        </p:txBody>
      </p:sp>
      <p:sp>
        <p:nvSpPr>
          <p:cNvPr id="5" name="Oval 4">
            <a:extLst>
              <a:ext uri="{FF2B5EF4-FFF2-40B4-BE49-F238E27FC236}">
                <a16:creationId xmlns:a16="http://schemas.microsoft.com/office/drawing/2014/main" id="{42848F50-209B-49D4-A364-7E581997277F}"/>
              </a:ext>
            </a:extLst>
          </p:cNvPr>
          <p:cNvSpPr/>
          <p:nvPr/>
        </p:nvSpPr>
        <p:spPr bwMode="auto">
          <a:xfrm>
            <a:off x="5137364" y="3435134"/>
            <a:ext cx="2376273" cy="2376273"/>
          </a:xfrm>
          <a:prstGeom prst="ellipse">
            <a:avLst/>
          </a:prstGeom>
          <a:solidFill>
            <a:srgbClr val="FF000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0000"/>
              </a:solidFill>
              <a:ea typeface="Segoe UI" pitchFamily="34" charset="0"/>
              <a:cs typeface="Segoe UI" pitchFamily="34" charset="0"/>
            </a:endParaRPr>
          </a:p>
        </p:txBody>
      </p:sp>
      <p:sp>
        <p:nvSpPr>
          <p:cNvPr id="7" name="Oval 6">
            <a:extLst>
              <a:ext uri="{FF2B5EF4-FFF2-40B4-BE49-F238E27FC236}">
                <a16:creationId xmlns:a16="http://schemas.microsoft.com/office/drawing/2014/main" id="{9138E5EB-9C0D-4ADE-9F5C-5EF4B175CD5D}"/>
              </a:ext>
            </a:extLst>
          </p:cNvPr>
          <p:cNvSpPr/>
          <p:nvPr/>
        </p:nvSpPr>
        <p:spPr bwMode="auto">
          <a:xfrm>
            <a:off x="4527764" y="4411662"/>
            <a:ext cx="2376273" cy="2376273"/>
          </a:xfrm>
          <a:prstGeom prst="ellipse">
            <a:avLst/>
          </a:prstGeom>
          <a:solidFill>
            <a:srgbClr val="FFFF0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8" name="Oval 7">
            <a:extLst>
              <a:ext uri="{FF2B5EF4-FFF2-40B4-BE49-F238E27FC236}">
                <a16:creationId xmlns:a16="http://schemas.microsoft.com/office/drawing/2014/main" id="{64021877-EB4B-47BC-A212-00334E68612C}"/>
              </a:ext>
            </a:extLst>
          </p:cNvPr>
          <p:cNvSpPr/>
          <p:nvPr/>
        </p:nvSpPr>
        <p:spPr bwMode="auto">
          <a:xfrm>
            <a:off x="5761037" y="4411662"/>
            <a:ext cx="2376273" cy="2376273"/>
          </a:xfrm>
          <a:prstGeom prst="ellipse">
            <a:avLst/>
          </a:prstGeom>
          <a:solidFill>
            <a:schemeClr val="accent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rgbClr val="000000"/>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A5ABCAE2-5CD6-4E7C-9DA9-BFD5C7BF7BA3}"/>
              </a:ext>
            </a:extLst>
          </p:cNvPr>
          <p:cNvSpPr txBox="1"/>
          <p:nvPr/>
        </p:nvSpPr>
        <p:spPr>
          <a:xfrm>
            <a:off x="650593" y="3772268"/>
            <a:ext cx="2874826" cy="1702004"/>
          </a:xfrm>
          <a:prstGeom prst="rect">
            <a:avLst/>
          </a:prstGeom>
          <a:noFill/>
        </p:spPr>
        <p:txBody>
          <a:bodyPr wrap="none" lIns="182880" tIns="146304" rIns="182880" bIns="146304" rtlCol="0">
            <a:spAutoFit/>
          </a:bodyPr>
          <a:lstStyle/>
          <a:p>
            <a:pPr>
              <a:lnSpc>
                <a:spcPct val="90000"/>
              </a:lnSpc>
              <a:spcAft>
                <a:spcPts val="600"/>
              </a:spcAft>
            </a:pPr>
            <a:r>
              <a:rPr lang="en-US" sz="4800" dirty="0">
                <a:gradFill>
                  <a:gsLst>
                    <a:gs pos="2917">
                      <a:schemeClr val="tx1"/>
                    </a:gs>
                    <a:gs pos="30000">
                      <a:schemeClr val="tx1"/>
                    </a:gs>
                  </a:gsLst>
                  <a:lin ang="5400000" scaled="0"/>
                </a:gradFill>
              </a:rPr>
              <a:t>ETW</a:t>
            </a:r>
          </a:p>
          <a:p>
            <a:pPr>
              <a:lnSpc>
                <a:spcPct val="90000"/>
              </a:lnSpc>
              <a:spcAft>
                <a:spcPts val="600"/>
              </a:spcAft>
            </a:pPr>
            <a:r>
              <a:rPr lang="en-US" sz="4800" dirty="0">
                <a:gradFill>
                  <a:gsLst>
                    <a:gs pos="2917">
                      <a:schemeClr val="tx1"/>
                    </a:gs>
                    <a:gs pos="30000">
                      <a:schemeClr val="tx1"/>
                    </a:gs>
                  </a:gsLst>
                  <a:lin ang="5400000" scaled="0"/>
                </a:gradFill>
              </a:rPr>
              <a:t>Scenarios</a:t>
            </a:r>
          </a:p>
        </p:txBody>
      </p:sp>
      <p:sp>
        <p:nvSpPr>
          <p:cNvPr id="13" name="TextBox 12">
            <a:extLst>
              <a:ext uri="{FF2B5EF4-FFF2-40B4-BE49-F238E27FC236}">
                <a16:creationId xmlns:a16="http://schemas.microsoft.com/office/drawing/2014/main" id="{527D12CC-4956-4F1F-A63A-E549AE11962D}"/>
              </a:ext>
            </a:extLst>
          </p:cNvPr>
          <p:cNvSpPr txBox="1"/>
          <p:nvPr/>
        </p:nvSpPr>
        <p:spPr>
          <a:xfrm>
            <a:off x="5084102" y="2981602"/>
            <a:ext cx="248279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WPP works best</a:t>
            </a:r>
          </a:p>
        </p:txBody>
      </p:sp>
      <p:sp>
        <p:nvSpPr>
          <p:cNvPr id="14" name="TextBox 13">
            <a:extLst>
              <a:ext uri="{FF2B5EF4-FFF2-40B4-BE49-F238E27FC236}">
                <a16:creationId xmlns:a16="http://schemas.microsoft.com/office/drawing/2014/main" id="{F9BA7FFC-7367-40CF-853F-0A3B882197EB}"/>
              </a:ext>
            </a:extLst>
          </p:cNvPr>
          <p:cNvSpPr txBox="1"/>
          <p:nvPr/>
        </p:nvSpPr>
        <p:spPr>
          <a:xfrm>
            <a:off x="2886211" y="5794078"/>
            <a:ext cx="1836721" cy="1037207"/>
          </a:xfrm>
          <a:prstGeom prst="rect">
            <a:avLst/>
          </a:prstGeom>
          <a:noFill/>
        </p:spPr>
        <p:txBody>
          <a:bodyPr wrap="none" lIns="182880" tIns="146304" rIns="182880" bIns="146304" rtlCol="0">
            <a:spAutoFit/>
          </a:bodyPr>
          <a:lstStyle/>
          <a:p>
            <a:pPr algn="r">
              <a:lnSpc>
                <a:spcPct val="90000"/>
              </a:lnSpc>
              <a:spcAft>
                <a:spcPts val="600"/>
              </a:spcAft>
            </a:pPr>
            <a:r>
              <a:rPr lang="en-US" sz="2400" dirty="0">
                <a:gradFill>
                  <a:gsLst>
                    <a:gs pos="2917">
                      <a:schemeClr val="tx1"/>
                    </a:gs>
                    <a:gs pos="30000">
                      <a:schemeClr val="tx1"/>
                    </a:gs>
                  </a:gsLst>
                  <a:lin ang="5400000" scaled="0"/>
                </a:gradFill>
              </a:rPr>
              <a:t>Manifest</a:t>
            </a:r>
          </a:p>
          <a:p>
            <a:pPr algn="r">
              <a:lnSpc>
                <a:spcPct val="90000"/>
              </a:lnSpc>
              <a:spcAft>
                <a:spcPts val="600"/>
              </a:spcAft>
            </a:pPr>
            <a:r>
              <a:rPr lang="en-US" sz="2400" dirty="0">
                <a:gradFill>
                  <a:gsLst>
                    <a:gs pos="2917">
                      <a:schemeClr val="tx1"/>
                    </a:gs>
                    <a:gs pos="30000">
                      <a:schemeClr val="tx1"/>
                    </a:gs>
                  </a:gsLst>
                  <a:lin ang="5400000" scaled="0"/>
                </a:gradFill>
              </a:rPr>
              <a:t>Works best</a:t>
            </a:r>
          </a:p>
        </p:txBody>
      </p:sp>
      <p:sp>
        <p:nvSpPr>
          <p:cNvPr id="15" name="TextBox 14">
            <a:extLst>
              <a:ext uri="{FF2B5EF4-FFF2-40B4-BE49-F238E27FC236}">
                <a16:creationId xmlns:a16="http://schemas.microsoft.com/office/drawing/2014/main" id="{3CE4A154-0E4D-45BC-807D-95FE61A503FF}"/>
              </a:ext>
            </a:extLst>
          </p:cNvPr>
          <p:cNvSpPr txBox="1"/>
          <p:nvPr/>
        </p:nvSpPr>
        <p:spPr>
          <a:xfrm>
            <a:off x="7928069" y="5794077"/>
            <a:ext cx="2144370"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TraceLogging</a:t>
            </a:r>
          </a:p>
          <a:p>
            <a:pPr>
              <a:lnSpc>
                <a:spcPct val="90000"/>
              </a:lnSpc>
              <a:spcAft>
                <a:spcPts val="600"/>
              </a:spcAft>
            </a:pPr>
            <a:r>
              <a:rPr lang="en-US" sz="2400" dirty="0">
                <a:gradFill>
                  <a:gsLst>
                    <a:gs pos="2917">
                      <a:schemeClr val="tx1"/>
                    </a:gs>
                    <a:gs pos="30000">
                      <a:schemeClr val="tx1"/>
                    </a:gs>
                  </a:gsLst>
                  <a:lin ang="5400000" scaled="0"/>
                </a:gradFill>
              </a:rPr>
              <a:t>works best</a:t>
            </a:r>
          </a:p>
        </p:txBody>
      </p:sp>
    </p:spTree>
    <p:extLst>
      <p:ext uri="{BB962C8B-B14F-4D97-AF65-F5344CB8AC3E}">
        <p14:creationId xmlns:p14="http://schemas.microsoft.com/office/powerpoint/2010/main" val="135533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Text Placeholder 2"/>
          <p:cNvSpPr>
            <a:spLocks noGrp="1"/>
          </p:cNvSpPr>
          <p:nvPr>
            <p:ph type="body" sz="quarter" idx="10"/>
          </p:nvPr>
        </p:nvSpPr>
        <p:spPr>
          <a:xfrm>
            <a:off x="274702" y="1211287"/>
            <a:ext cx="11888787" cy="5613845"/>
          </a:xfrm>
        </p:spPr>
        <p:txBody>
          <a:bodyPr/>
          <a:lstStyle/>
          <a:p>
            <a:r>
              <a:rPr lang="en-US" dirty="0"/>
              <a:t>If your event needs to work with Event Log (i.e. it is of interest to a system administrator), use manifest-based ETW.</a:t>
            </a:r>
          </a:p>
          <a:p>
            <a:r>
              <a:rPr lang="en-US" dirty="0"/>
              <a:t>If log size is a serious concern (i.e. high-frequency events), use manifest-based ETW (or consider WPP).</a:t>
            </a:r>
          </a:p>
          <a:p>
            <a:r>
              <a:rPr lang="en-US" dirty="0"/>
              <a:t>If you need to keep the metadata private, use manifest-based ETW (or consider WPP).</a:t>
            </a:r>
          </a:p>
          <a:p>
            <a:r>
              <a:rPr lang="en-US" dirty="0"/>
              <a:t>If you are happy with an existing framework, keep using it!</a:t>
            </a:r>
          </a:p>
          <a:p>
            <a:r>
              <a:rPr lang="en-US" dirty="0"/>
              <a:t>For easy development and reliable decoding, use TraceLogging.</a:t>
            </a:r>
          </a:p>
        </p:txBody>
      </p:sp>
    </p:spTree>
    <p:extLst>
      <p:ext uri="{BB962C8B-B14F-4D97-AF65-F5344CB8AC3E}">
        <p14:creationId xmlns:p14="http://schemas.microsoft.com/office/powerpoint/2010/main" val="2993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ETW is easy.</a:t>
            </a:r>
          </a:p>
        </p:txBody>
      </p:sp>
      <p:sp>
        <p:nvSpPr>
          <p:cNvPr id="3" name="Text Placeholder 2"/>
          <p:cNvSpPr>
            <a:spLocks noGrp="1"/>
          </p:cNvSpPr>
          <p:nvPr>
            <p:ph type="body" sz="quarter" idx="10"/>
          </p:nvPr>
        </p:nvSpPr>
        <p:spPr>
          <a:xfrm>
            <a:off x="274702" y="1211287"/>
            <a:ext cx="11888787" cy="4998291"/>
          </a:xfrm>
        </p:spPr>
        <p:txBody>
          <a:bodyPr/>
          <a:lstStyle/>
          <a:p>
            <a:r>
              <a:rPr lang="en-US" dirty="0"/>
              <a:t>Try out ETW.</a:t>
            </a:r>
          </a:p>
          <a:p>
            <a:pPr lvl="1"/>
            <a:r>
              <a:rPr lang="en-US" dirty="0"/>
              <a:t>C/C++: TraceLoggingProvider.h in Windows 10 SDK.</a:t>
            </a:r>
          </a:p>
          <a:p>
            <a:pPr lvl="1"/>
            <a:r>
              <a:rPr lang="en-US" dirty="0"/>
              <a:t>.NET: </a:t>
            </a:r>
            <a:r>
              <a:rPr lang="en-US" dirty="0" err="1"/>
              <a:t>System.Diagnostics.Tracing.EventSource</a:t>
            </a:r>
            <a:r>
              <a:rPr lang="en-US" dirty="0"/>
              <a:t> in .NET 4.6.</a:t>
            </a:r>
          </a:p>
          <a:p>
            <a:pPr lvl="1"/>
            <a:r>
              <a:rPr lang="en-US" dirty="0"/>
              <a:t>Windows Framework: </a:t>
            </a:r>
            <a:r>
              <a:rPr lang="en-US" dirty="0" err="1"/>
              <a:t>Windows.Foundation.Diagnostics.LoggingChannel</a:t>
            </a:r>
            <a:r>
              <a:rPr lang="en-US" dirty="0"/>
              <a:t> in Windows 10.</a:t>
            </a:r>
          </a:p>
          <a:p>
            <a:r>
              <a:rPr lang="en-US" dirty="0"/>
              <a:t>Updated SDK tools in Windows 10 Creators Update.</a:t>
            </a:r>
          </a:p>
          <a:p>
            <a:pPr lvl="1"/>
            <a:r>
              <a:rPr lang="en-US" dirty="0" err="1"/>
              <a:t>Tracelog</a:t>
            </a:r>
            <a:endParaRPr lang="en-US" dirty="0"/>
          </a:p>
          <a:p>
            <a:pPr lvl="1"/>
            <a:r>
              <a:rPr lang="en-US" dirty="0" err="1"/>
              <a:t>Tracefmt</a:t>
            </a:r>
            <a:endParaRPr lang="en-US" dirty="0"/>
          </a:p>
          <a:p>
            <a:pPr lvl="1"/>
            <a:r>
              <a:rPr lang="en-US" dirty="0" err="1"/>
              <a:t>Traceview</a:t>
            </a:r>
            <a:endParaRPr lang="en-US" dirty="0"/>
          </a:p>
          <a:p>
            <a:pPr lvl="1"/>
            <a:r>
              <a:rPr lang="en-US" dirty="0" err="1"/>
              <a:t>xperf</a:t>
            </a:r>
            <a:endParaRPr lang="en-US" dirty="0"/>
          </a:p>
        </p:txBody>
      </p:sp>
    </p:spTree>
    <p:extLst>
      <p:ext uri="{BB962C8B-B14F-4D97-AF65-F5344CB8AC3E}">
        <p14:creationId xmlns:p14="http://schemas.microsoft.com/office/powerpoint/2010/main" val="5016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Resources</a:t>
            </a:r>
          </a:p>
        </p:txBody>
      </p:sp>
      <p:sp>
        <p:nvSpPr>
          <p:cNvPr id="6" name="Text Placeholder 5"/>
          <p:cNvSpPr>
            <a:spLocks noGrp="1"/>
          </p:cNvSpPr>
          <p:nvPr>
            <p:ph type="body" sz="quarter" idx="10"/>
          </p:nvPr>
        </p:nvSpPr>
        <p:spPr>
          <a:xfrm>
            <a:off x="274702" y="1211287"/>
            <a:ext cx="11888787" cy="4955203"/>
          </a:xfrm>
        </p:spPr>
        <p:txBody>
          <a:bodyPr/>
          <a:lstStyle/>
          <a:p>
            <a:r>
              <a:rPr lang="en-US" dirty="0"/>
              <a:t>Blog: </a:t>
            </a:r>
            <a:r>
              <a:rPr lang="en-US" dirty="0">
                <a:hlinkClick r:id="rId3"/>
              </a:rPr>
              <a:t>https://blogs.msdn.microsoft.com/dcook/</a:t>
            </a:r>
            <a:endParaRPr lang="en-US" dirty="0"/>
          </a:p>
          <a:p>
            <a:pPr lvl="1"/>
            <a:r>
              <a:rPr lang="en-US" dirty="0"/>
              <a:t>ETW Overview</a:t>
            </a:r>
          </a:p>
          <a:p>
            <a:pPr lvl="1"/>
            <a:r>
              <a:rPr lang="en-US" dirty="0"/>
              <a:t>TraceLogging Background</a:t>
            </a:r>
          </a:p>
          <a:p>
            <a:r>
              <a:rPr lang="en-US" dirty="0"/>
              <a:t>Tracing tools: </a:t>
            </a:r>
            <a:r>
              <a:rPr lang="en-US" dirty="0">
                <a:hlinkClick r:id="rId4"/>
              </a:rPr>
              <a:t>https://msdn.microsoft.com/en-us/windows/hardware/drivers/devtest/tools-for-software-tracing</a:t>
            </a:r>
            <a:endParaRPr lang="en-US" dirty="0"/>
          </a:p>
          <a:p>
            <a:pPr lvl="0"/>
            <a:r>
              <a:rPr lang="en-US" dirty="0"/>
              <a:t>Re-visit Build session recordings on </a:t>
            </a:r>
            <a:r>
              <a:rPr lang="en-US" dirty="0">
                <a:hlinkClick r:id="rId5"/>
              </a:rPr>
              <a:t>Channel 9</a:t>
            </a:r>
            <a:r>
              <a:rPr lang="en-US" dirty="0"/>
              <a:t>.</a:t>
            </a:r>
          </a:p>
          <a:p>
            <a:pPr lvl="0"/>
            <a:r>
              <a:rPr lang="en-US" dirty="0"/>
              <a:t>Continue your education at</a:t>
            </a:r>
            <a:br>
              <a:rPr lang="en-US" dirty="0"/>
            </a:br>
            <a:r>
              <a:rPr lang="en-US" dirty="0">
                <a:hlinkClick r:id="rId6"/>
              </a:rPr>
              <a:t>Microsoft Virtual Academy</a:t>
            </a:r>
            <a:r>
              <a:rPr lang="en-US" dirty="0"/>
              <a:t> online.</a:t>
            </a:r>
          </a:p>
        </p:txBody>
      </p:sp>
      <p:sp>
        <p:nvSpPr>
          <p:cNvPr id="4" name="Rectangle 3"/>
          <p:cNvSpPr/>
          <p:nvPr/>
        </p:nvSpPr>
        <p:spPr>
          <a:xfrm>
            <a:off x="10529777" y="6031402"/>
            <a:ext cx="1634102" cy="664797"/>
          </a:xfrm>
          <a:prstGeom prst="rect">
            <a:avLst/>
          </a:prstGeom>
        </p:spPr>
        <p:txBody>
          <a:bodyPr wrap="none" lIns="182880" tIns="146304" rIns="182880" bIns="146304">
            <a:spAutoFit/>
          </a:bodyPr>
          <a:lstStyle/>
          <a:p>
            <a:pPr algn="r"/>
            <a:r>
              <a:rPr lang="en-US" sz="2400" dirty="0">
                <a:gradFill>
                  <a:gsLst>
                    <a:gs pos="6494">
                      <a:schemeClr val="tx1"/>
                    </a:gs>
                    <a:gs pos="18182">
                      <a:schemeClr val="tx1"/>
                    </a:gs>
                  </a:gsLst>
                  <a:lin ang="5400000" scaled="1"/>
                </a:gradFill>
              </a:rPr>
              <a:t>#</a:t>
            </a:r>
            <a:r>
              <a:rPr lang="en-US" sz="2400" dirty="0" err="1">
                <a:gradFill>
                  <a:gsLst>
                    <a:gs pos="6494">
                      <a:schemeClr val="tx1"/>
                    </a:gs>
                    <a:gs pos="18182">
                      <a:schemeClr val="tx1"/>
                    </a:gs>
                  </a:gsLst>
                  <a:lin ang="5400000" scaled="1"/>
                </a:gradFill>
              </a:rPr>
              <a:t>MSBuild</a:t>
            </a:r>
            <a:endParaRPr lang="en-US" sz="2400" dirty="0">
              <a:gradFill>
                <a:gsLst>
                  <a:gs pos="6494">
                    <a:schemeClr val="tx1"/>
                  </a:gs>
                  <a:gs pos="18182">
                    <a:schemeClr val="tx1"/>
                  </a:gs>
                </a:gsLst>
                <a:lin ang="5400000" scaled="1"/>
              </a:gradFill>
            </a:endParaRPr>
          </a:p>
        </p:txBody>
      </p:sp>
    </p:spTree>
    <p:extLst>
      <p:ext uri="{BB962C8B-B14F-4D97-AF65-F5344CB8AC3E}">
        <p14:creationId xmlns:p14="http://schemas.microsoft.com/office/powerpoint/2010/main" val="380117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25678"/>
            <a:ext cx="9143936" cy="1828786"/>
          </a:xfrm>
        </p:spPr>
        <p:txBody>
          <a:bodyPr/>
          <a:lstStyle/>
          <a:p>
            <a:r>
              <a:rPr lang="en-US" dirty="0"/>
              <a:t>Production Tracing with Event Tracing for Windows (ETW)</a:t>
            </a:r>
          </a:p>
        </p:txBody>
      </p:sp>
      <p:sp>
        <p:nvSpPr>
          <p:cNvPr id="5" name="Text Placeholder 4"/>
          <p:cNvSpPr>
            <a:spLocks noGrp="1"/>
          </p:cNvSpPr>
          <p:nvPr>
            <p:ph type="body" sz="quarter" idx="12"/>
          </p:nvPr>
        </p:nvSpPr>
        <p:spPr/>
        <p:txBody>
          <a:bodyPr/>
          <a:lstStyle/>
          <a:p>
            <a:r>
              <a:rPr lang="en-US" dirty="0"/>
              <a:t>Doug Cook</a:t>
            </a:r>
          </a:p>
          <a:p>
            <a:r>
              <a:rPr lang="en-US" dirty="0"/>
              <a:t>Software Engineer</a:t>
            </a:r>
          </a:p>
        </p:txBody>
      </p:sp>
      <p:sp>
        <p:nvSpPr>
          <p:cNvPr id="6" name="Text Placeholder 5"/>
          <p:cNvSpPr>
            <a:spLocks noGrp="1"/>
          </p:cNvSpPr>
          <p:nvPr>
            <p:ph type="body" sz="quarter" idx="15"/>
          </p:nvPr>
        </p:nvSpPr>
        <p:spPr>
          <a:xfrm>
            <a:off x="9400507" y="449262"/>
            <a:ext cx="2743200" cy="461665"/>
          </a:xfrm>
        </p:spPr>
        <p:txBody>
          <a:bodyPr/>
          <a:lstStyle/>
          <a:p>
            <a:r>
              <a:rPr lang="en-US"/>
              <a:t>P4099</a:t>
            </a:r>
            <a:endParaRPr lang="en-US" dirty="0"/>
          </a:p>
        </p:txBody>
      </p:sp>
    </p:spTree>
    <p:extLst>
      <p:ext uri="{BB962C8B-B14F-4D97-AF65-F5344CB8AC3E}">
        <p14:creationId xmlns:p14="http://schemas.microsoft.com/office/powerpoint/2010/main" val="208972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Tracing – getting info from your program</a:t>
            </a:r>
          </a:p>
        </p:txBody>
      </p:sp>
      <p:sp>
        <p:nvSpPr>
          <p:cNvPr id="3" name="Text Placeholder 2"/>
          <p:cNvSpPr>
            <a:spLocks noGrp="1"/>
          </p:cNvSpPr>
          <p:nvPr>
            <p:ph type="body" sz="quarter" idx="10"/>
          </p:nvPr>
        </p:nvSpPr>
        <p:spPr>
          <a:xfrm>
            <a:off x="274702" y="1211287"/>
            <a:ext cx="11888787" cy="5219891"/>
          </a:xfrm>
        </p:spPr>
        <p:txBody>
          <a:bodyPr/>
          <a:lstStyle/>
          <a:p>
            <a:r>
              <a:rPr lang="en-US" dirty="0" err="1"/>
              <a:t>printf</a:t>
            </a:r>
            <a:r>
              <a:rPr lang="en-US" dirty="0"/>
              <a:t>, </a:t>
            </a:r>
            <a:r>
              <a:rPr lang="en-US" dirty="0" err="1"/>
              <a:t>Console.WriteLine</a:t>
            </a:r>
            <a:endParaRPr lang="en-US" dirty="0"/>
          </a:p>
          <a:p>
            <a:pPr lvl="1"/>
            <a:r>
              <a:rPr lang="en-US" dirty="0"/>
              <a:t>Great for console tools or during development.</a:t>
            </a:r>
          </a:p>
          <a:p>
            <a:pPr lvl="1"/>
            <a:r>
              <a:rPr lang="en-US" dirty="0"/>
              <a:t>Not great for GUI apps, web apps, services, drivers.</a:t>
            </a:r>
          </a:p>
          <a:p>
            <a:pPr lvl="1"/>
            <a:r>
              <a:rPr lang="en-US" dirty="0"/>
              <a:t>Not great in production/retail environments.</a:t>
            </a:r>
          </a:p>
          <a:p>
            <a:r>
              <a:rPr lang="en-US" dirty="0" err="1"/>
              <a:t>OutputDebugString</a:t>
            </a:r>
            <a:r>
              <a:rPr lang="en-US" dirty="0"/>
              <a:t>, </a:t>
            </a:r>
            <a:r>
              <a:rPr lang="en-US" dirty="0" err="1"/>
              <a:t>DbgPrint</a:t>
            </a:r>
            <a:r>
              <a:rPr lang="en-US" dirty="0"/>
              <a:t>, </a:t>
            </a:r>
            <a:r>
              <a:rPr lang="en-US" dirty="0" err="1"/>
              <a:t>Debug.WriteLine</a:t>
            </a:r>
            <a:endParaRPr lang="en-US" dirty="0"/>
          </a:p>
          <a:p>
            <a:pPr lvl="1"/>
            <a:r>
              <a:rPr lang="en-US" dirty="0"/>
              <a:t>Great during development.</a:t>
            </a:r>
          </a:p>
          <a:p>
            <a:pPr lvl="1"/>
            <a:r>
              <a:rPr lang="en-US" dirty="0"/>
              <a:t>Don’t use in production (performance impact, no filtering).</a:t>
            </a:r>
          </a:p>
          <a:p>
            <a:r>
              <a:rPr lang="en-US" dirty="0"/>
              <a:t>Log files</a:t>
            </a:r>
          </a:p>
          <a:p>
            <a:pPr lvl="1"/>
            <a:r>
              <a:rPr lang="en-US" dirty="0"/>
              <a:t>Great for low-volume information that must be kept long-term.</a:t>
            </a:r>
          </a:p>
          <a:p>
            <a:pPr lvl="1"/>
            <a:r>
              <a:rPr lang="en-US" dirty="0"/>
              <a:t>Hard to manage for detailed (high-volume) or diagnostic data.</a:t>
            </a:r>
          </a:p>
        </p:txBody>
      </p:sp>
    </p:spTree>
    <p:extLst>
      <p:ext uri="{BB962C8B-B14F-4D97-AF65-F5344CB8AC3E}">
        <p14:creationId xmlns:p14="http://schemas.microsoft.com/office/powerpoint/2010/main" val="385997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ETW?</a:t>
            </a:r>
          </a:p>
        </p:txBody>
      </p:sp>
      <p:sp>
        <p:nvSpPr>
          <p:cNvPr id="3" name="Text Placeholder 2"/>
          <p:cNvSpPr>
            <a:spLocks noGrp="1"/>
          </p:cNvSpPr>
          <p:nvPr>
            <p:ph type="body" sz="quarter" idx="10"/>
          </p:nvPr>
        </p:nvSpPr>
        <p:spPr>
          <a:xfrm>
            <a:off x="274702" y="1211287"/>
            <a:ext cx="11888787" cy="5490734"/>
          </a:xfrm>
        </p:spPr>
        <p:txBody>
          <a:bodyPr/>
          <a:lstStyle/>
          <a:p>
            <a:r>
              <a:rPr lang="en-US" dirty="0"/>
              <a:t>Event Tracing for Windows.</a:t>
            </a:r>
          </a:p>
          <a:p>
            <a:r>
              <a:rPr lang="en-US" dirty="0"/>
              <a:t>Routes information from your program to an analysis tool.</a:t>
            </a:r>
          </a:p>
          <a:p>
            <a:pPr lvl="1"/>
            <a:r>
              <a:rPr lang="en-US" dirty="0"/>
              <a:t>Sends data to log file, memory buffer, or real-time consumer.</a:t>
            </a:r>
          </a:p>
          <a:p>
            <a:r>
              <a:rPr lang="en-US" dirty="0"/>
              <a:t>Works for drivers, services, and apps.</a:t>
            </a:r>
          </a:p>
          <a:p>
            <a:r>
              <a:rPr lang="en-US" dirty="0"/>
              <a:t>Separation of concerns between event producer/consumer.</a:t>
            </a:r>
          </a:p>
          <a:p>
            <a:r>
              <a:rPr lang="en-US" dirty="0"/>
              <a:t>Development, test, and production scenarios.</a:t>
            </a:r>
          </a:p>
          <a:p>
            <a:pPr lvl="1"/>
            <a:r>
              <a:rPr lang="en-US" dirty="0"/>
              <a:t>Tracing is disabled by default</a:t>
            </a:r>
          </a:p>
          <a:p>
            <a:pPr lvl="1"/>
            <a:r>
              <a:rPr lang="en-US" dirty="0"/>
              <a:t>Almost no performance impact when tracing disabled.</a:t>
            </a:r>
          </a:p>
          <a:p>
            <a:pPr lvl="1"/>
            <a:r>
              <a:rPr lang="en-US" dirty="0"/>
              <a:t>Low impact (non-blocking) when tracing enabled.</a:t>
            </a:r>
          </a:p>
          <a:p>
            <a:pPr lvl="1"/>
            <a:r>
              <a:rPr lang="en-US" dirty="0"/>
              <a:t>Powerful filtering (change filters without restarting app).</a:t>
            </a:r>
          </a:p>
        </p:txBody>
      </p:sp>
    </p:spTree>
    <p:extLst>
      <p:ext uri="{BB962C8B-B14F-4D97-AF65-F5344CB8AC3E}">
        <p14:creationId xmlns:p14="http://schemas.microsoft.com/office/powerpoint/2010/main" val="252780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23BB-47FF-4D8E-B46B-D52A4375ABD3}"/>
              </a:ext>
            </a:extLst>
          </p:cNvPr>
          <p:cNvSpPr>
            <a:spLocks noGrp="1"/>
          </p:cNvSpPr>
          <p:nvPr>
            <p:ph type="title"/>
          </p:nvPr>
        </p:nvSpPr>
        <p:spPr/>
        <p:txBody>
          <a:bodyPr/>
          <a:lstStyle/>
          <a:p>
            <a:r>
              <a:rPr lang="en-US" dirty="0"/>
              <a:t>Demo: ETW Capture</a:t>
            </a:r>
          </a:p>
        </p:txBody>
      </p:sp>
    </p:spTree>
    <p:extLst>
      <p:ext uri="{BB962C8B-B14F-4D97-AF65-F5344CB8AC3E}">
        <p14:creationId xmlns:p14="http://schemas.microsoft.com/office/powerpoint/2010/main" val="308405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ETW scenarios</a:t>
            </a:r>
          </a:p>
        </p:txBody>
      </p:sp>
      <p:sp>
        <p:nvSpPr>
          <p:cNvPr id="3" name="Text Placeholder 2"/>
          <p:cNvSpPr>
            <a:spLocks noGrp="1"/>
          </p:cNvSpPr>
          <p:nvPr>
            <p:ph type="body" sz="quarter" idx="10"/>
          </p:nvPr>
        </p:nvSpPr>
        <p:spPr>
          <a:xfrm>
            <a:off x="274702" y="1211287"/>
            <a:ext cx="11888787" cy="5404556"/>
          </a:xfrm>
        </p:spPr>
        <p:txBody>
          <a:bodyPr/>
          <a:lstStyle/>
          <a:p>
            <a:r>
              <a:rPr lang="en-US" dirty="0"/>
              <a:t>Debugging.</a:t>
            </a:r>
          </a:p>
          <a:p>
            <a:pPr lvl="1"/>
            <a:r>
              <a:rPr lang="en-US" dirty="0"/>
              <a:t>Example: trace </a:t>
            </a:r>
            <a:r>
              <a:rPr lang="en-US" dirty="0" err="1"/>
              <a:t>AddRef</a:t>
            </a:r>
            <a:r>
              <a:rPr lang="en-US" dirty="0"/>
              <a:t> and Release in a COM object.</a:t>
            </a:r>
          </a:p>
          <a:p>
            <a:r>
              <a:rPr lang="en-US" dirty="0"/>
              <a:t>Field diagnostics.</a:t>
            </a:r>
          </a:p>
          <a:p>
            <a:pPr lvl="1"/>
            <a:r>
              <a:rPr lang="en-US" dirty="0"/>
              <a:t>Events can be temporarily enabled in production to diagnose issues.</a:t>
            </a:r>
          </a:p>
          <a:p>
            <a:r>
              <a:rPr lang="en-US" dirty="0"/>
              <a:t>Flight recorder.</a:t>
            </a:r>
          </a:p>
          <a:p>
            <a:pPr lvl="1"/>
            <a:r>
              <a:rPr lang="en-US" dirty="0"/>
              <a:t>Always collect app events into a process-private circular buffer.</a:t>
            </a:r>
          </a:p>
          <a:p>
            <a:pPr lvl="1"/>
            <a:r>
              <a:rPr lang="en-US" dirty="0"/>
              <a:t>If an error occurs (e.g. unexpected exception), flush buffer to disk and save it for investigation (include in bug report).</a:t>
            </a:r>
          </a:p>
          <a:p>
            <a:r>
              <a:rPr lang="en-US" dirty="0"/>
              <a:t>Log file.</a:t>
            </a:r>
          </a:p>
          <a:p>
            <a:pPr lvl="1"/>
            <a:r>
              <a:rPr lang="en-US" dirty="0"/>
              <a:t>Always collect important app events into a process-private log file.</a:t>
            </a:r>
          </a:p>
        </p:txBody>
      </p:sp>
    </p:spTree>
    <p:extLst>
      <p:ext uri="{BB962C8B-B14F-4D97-AF65-F5344CB8AC3E}">
        <p14:creationId xmlns:p14="http://schemas.microsoft.com/office/powerpoint/2010/main" val="96981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1518-A9CB-4C37-9AC7-E9E7E7EB1A9F}"/>
              </a:ext>
            </a:extLst>
          </p:cNvPr>
          <p:cNvSpPr>
            <a:spLocks noGrp="1"/>
          </p:cNvSpPr>
          <p:nvPr>
            <p:ph type="title"/>
          </p:nvPr>
        </p:nvSpPr>
        <p:spPr>
          <a:xfrm>
            <a:off x="274638" y="2125677"/>
            <a:ext cx="10056812" cy="1181862"/>
          </a:xfrm>
        </p:spPr>
        <p:txBody>
          <a:bodyPr/>
          <a:lstStyle/>
          <a:p>
            <a:r>
              <a:rPr lang="en-US" dirty="0"/>
              <a:t>Demo: TraceLogging C++</a:t>
            </a:r>
          </a:p>
        </p:txBody>
      </p:sp>
    </p:spTree>
    <p:extLst>
      <p:ext uri="{BB962C8B-B14F-4D97-AF65-F5344CB8AC3E}">
        <p14:creationId xmlns:p14="http://schemas.microsoft.com/office/powerpoint/2010/main" val="198296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TraceLogging C++</a:t>
            </a:r>
          </a:p>
        </p:txBody>
      </p:sp>
      <p:sp>
        <p:nvSpPr>
          <p:cNvPr id="3" name="Text Placeholder 2"/>
          <p:cNvSpPr>
            <a:spLocks noGrp="1"/>
          </p:cNvSpPr>
          <p:nvPr>
            <p:ph type="body" sz="quarter" idx="10"/>
          </p:nvPr>
        </p:nvSpPr>
        <p:spPr>
          <a:xfrm>
            <a:off x="274702" y="1211287"/>
            <a:ext cx="11888787" cy="5792355"/>
          </a:xfrm>
        </p:spPr>
        <p:txBody>
          <a:bodyPr/>
          <a:lstStyle/>
          <a:p>
            <a:r>
              <a:rPr lang="en-US" dirty="0"/>
              <a:t>Use Windows 10 SDK.</a:t>
            </a:r>
          </a:p>
          <a:p>
            <a:r>
              <a:rPr lang="en-US" dirty="0"/>
              <a:t>#include &lt;TraceLoggingProvider.h&gt;</a:t>
            </a:r>
          </a:p>
          <a:p>
            <a:pPr lvl="1"/>
            <a:r>
              <a:rPr lang="en-US" dirty="0"/>
              <a:t>Read the comments in the header for more information.</a:t>
            </a:r>
          </a:p>
          <a:p>
            <a:pPr lvl="1"/>
            <a:r>
              <a:rPr lang="en-US" dirty="0"/>
              <a:t>Requires Windows 8 by default; optionally compatible back to </a:t>
            </a:r>
            <a:r>
              <a:rPr lang="en-US"/>
              <a:t>Vista.</a:t>
            </a:r>
            <a:br>
              <a:rPr lang="en-US"/>
            </a:br>
            <a:r>
              <a:rPr lang="de-DE"/>
              <a:t>#</a:t>
            </a:r>
            <a:r>
              <a:rPr lang="de-DE" dirty="0"/>
              <a:t>define _WIN32_WINNT _WIN32_WINNT_VISTA</a:t>
            </a:r>
            <a:endParaRPr lang="en-US" dirty="0"/>
          </a:p>
          <a:p>
            <a:r>
              <a:rPr lang="en-US" dirty="0"/>
              <a:t>TRACELOGGING_DEFINE_PROVIDER</a:t>
            </a:r>
          </a:p>
          <a:p>
            <a:pPr lvl="1"/>
            <a:r>
              <a:rPr lang="en-US" dirty="0"/>
              <a:t>Recommended: use </a:t>
            </a:r>
            <a:r>
              <a:rPr lang="en-US" dirty="0" err="1"/>
              <a:t>EtwGuid</a:t>
            </a:r>
            <a:r>
              <a:rPr lang="en-US" dirty="0"/>
              <a:t> tool to generate provider GUID. </a:t>
            </a:r>
            <a:r>
              <a:rPr lang="en-US" dirty="0">
                <a:hlinkClick r:id="rId3"/>
              </a:rPr>
              <a:t>https://blogs.msdn.microsoft.com/dcook/2015/09/08/etw-provider-names-and-guids/</a:t>
            </a:r>
            <a:endParaRPr lang="en-US" dirty="0"/>
          </a:p>
          <a:p>
            <a:r>
              <a:rPr lang="en-US" dirty="0" err="1"/>
              <a:t>TraceLoggingRegister</a:t>
            </a:r>
            <a:r>
              <a:rPr lang="en-US" dirty="0"/>
              <a:t>/</a:t>
            </a:r>
            <a:r>
              <a:rPr lang="en-US" dirty="0" err="1"/>
              <a:t>TraceLoggingUnregister</a:t>
            </a:r>
            <a:endParaRPr lang="en-US" dirty="0"/>
          </a:p>
          <a:p>
            <a:r>
              <a:rPr lang="en-US" dirty="0"/>
              <a:t>TraceLoggingWrite</a:t>
            </a:r>
          </a:p>
        </p:txBody>
      </p:sp>
    </p:spTree>
    <p:extLst>
      <p:ext uri="{BB962C8B-B14F-4D97-AF65-F5344CB8AC3E}">
        <p14:creationId xmlns:p14="http://schemas.microsoft.com/office/powerpoint/2010/main" val="305990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19B8-960C-4B08-B44C-F05E6B5FDD07}"/>
              </a:ext>
            </a:extLst>
          </p:cNvPr>
          <p:cNvSpPr>
            <a:spLocks noGrp="1"/>
          </p:cNvSpPr>
          <p:nvPr>
            <p:ph type="title"/>
          </p:nvPr>
        </p:nvSpPr>
        <p:spPr/>
        <p:txBody>
          <a:bodyPr/>
          <a:lstStyle/>
          <a:p>
            <a:r>
              <a:rPr lang="en-US" dirty="0"/>
              <a:t>Demo: TraceLogging .NET</a:t>
            </a:r>
          </a:p>
        </p:txBody>
      </p:sp>
    </p:spTree>
    <p:extLst>
      <p:ext uri="{BB962C8B-B14F-4D97-AF65-F5344CB8AC3E}">
        <p14:creationId xmlns:p14="http://schemas.microsoft.com/office/powerpoint/2010/main" val="18169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903B93C3662F479A7BE79D9C323082" ma:contentTypeVersion="4" ma:contentTypeDescription="Create a new document." ma:contentTypeScope="" ma:versionID="90da08973bff87b64433d0e679635f19">
  <xsd:schema xmlns:xsd="http://www.w3.org/2001/XMLSchema" xmlns:xs="http://www.w3.org/2001/XMLSchema" xmlns:p="http://schemas.microsoft.com/office/2006/metadata/properties" xmlns:ns2="18bd01bf-08bf-4a60-8de3-f682cde07c5b" targetNamespace="http://schemas.microsoft.com/office/2006/metadata/properties" ma:root="true" ma:fieldsID="9ea58171be36480e3e816ff19462b261" ns2:_="">
    <xsd:import namespace="18bd01bf-08bf-4a60-8de3-f682cde07c5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bd01bf-08bf-4a60-8de3-f682cde07c5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C51F6A-434D-4452-8F1F-498C3E87E1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bd01bf-08bf-4a60-8de3-f682cde07c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http://www.w3.org/XML/1998/namespace"/>
    <ds:schemaRef ds:uri="http://purl.org/dc/dcmitype/"/>
    <ds:schemaRef ds:uri="http://schemas.openxmlformats.org/package/2006/metadata/core-properties"/>
    <ds:schemaRef ds:uri="18bd01bf-08bf-4a60-8de3-f682cde07c5b"/>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Microsoft_Build2017_Template</Template>
  <TotalTime>1025</TotalTime>
  <Words>3827</Words>
  <Application>Microsoft Office PowerPoint</Application>
  <PresentationFormat>Custom</PresentationFormat>
  <Paragraphs>424</Paragraphs>
  <Slides>19</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Consolas</vt:lpstr>
      <vt:lpstr>Segoe UI</vt:lpstr>
      <vt:lpstr>Segoe UI Light</vt:lpstr>
      <vt:lpstr>Segoe UI Semilight</vt:lpstr>
      <vt:lpstr>Wingdings</vt:lpstr>
      <vt:lpstr>5-50111_Build 2017_LIGHT GRAY TEMPLATE</vt:lpstr>
      <vt:lpstr>5-50111_Build 2017_DARK GRAY TEMPLATE</vt:lpstr>
      <vt:lpstr>PowerPoint Presentation</vt:lpstr>
      <vt:lpstr>Production Tracing with Event Tracing for Windows (ETW)</vt:lpstr>
      <vt:lpstr>Tracing – getting info from your program</vt:lpstr>
      <vt:lpstr>What is ETW?</vt:lpstr>
      <vt:lpstr>Demo: ETW Capture</vt:lpstr>
      <vt:lpstr>ETW scenarios</vt:lpstr>
      <vt:lpstr>Demo: TraceLogging C++</vt:lpstr>
      <vt:lpstr>Demo: TraceLogging C++</vt:lpstr>
      <vt:lpstr>Demo: TraceLogging .NET</vt:lpstr>
      <vt:lpstr>Demo: TraceLogging .NET</vt:lpstr>
      <vt:lpstr>Getting started with ETW</vt:lpstr>
      <vt:lpstr>ETW Frameworks</vt:lpstr>
      <vt:lpstr>ETW framework</vt:lpstr>
      <vt:lpstr>Microsoft ETW frameworks</vt:lpstr>
      <vt:lpstr>Which framework is best?</vt:lpstr>
      <vt:lpstr>Recommendations</vt:lpstr>
      <vt:lpstr>ETW is easy.</vt:lpstr>
      <vt:lpstr>Resources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Tracing with ETW</dc:title>
  <dc:subject>Microsoft Build 2017</dc:subject>
  <dc:creator>Doug Cook</dc:creator>
  <cp:keywords>Microsoft Build 2017</cp:keywords>
  <dc:description>Template: Mitchell Derrey, Silver Fox Productions_x000d_
Formatting: _x000d_
Audience Type:</dc:description>
  <cp:lastModifiedBy>Trent Nelson</cp:lastModifiedBy>
  <cp:revision>102</cp:revision>
  <dcterms:created xsi:type="dcterms:W3CDTF">2017-04-18T03:20:21Z</dcterms:created>
  <dcterms:modified xsi:type="dcterms:W3CDTF">2019-02-22T21:47:46Z</dcterms:modified>
  <cp:category>ETW;tracing;tracelogging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0x010100A4903B93C3662F479A7BE79D9C323082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315;#Microsoft Build 2017|0407fc0d-d203-4d0a-848e-0398e286e7e2</vt:lpwstr>
  </property>
  <property fmtid="{D5CDD505-2E9C-101B-9397-08002B2CF9AE}" pid="12" name="Audience1">
    <vt:lpwstr>316;#developers|8e4a08dc-5d95-4156-ab65-f22579a1592a</vt:lpwstr>
  </property>
  <property fmtid="{D5CDD505-2E9C-101B-9397-08002B2CF9AE}" pid="13" name="Event Name">
    <vt:lpwstr>47;#Build|58542b36-5bf5-46a6-a53f-a41fb7a73785</vt:lpwstr>
  </property>
</Properties>
</file>