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71" r:id="rId2"/>
    <p:sldId id="258" r:id="rId3"/>
    <p:sldId id="257" r:id="rId4"/>
    <p:sldId id="260" r:id="rId5"/>
    <p:sldId id="285" r:id="rId6"/>
    <p:sldId id="275" r:id="rId7"/>
    <p:sldId id="293" r:id="rId8"/>
    <p:sldId id="280" r:id="rId9"/>
    <p:sldId id="283" r:id="rId10"/>
    <p:sldId id="295" r:id="rId11"/>
    <p:sldId id="281" r:id="rId12"/>
    <p:sldId id="282" r:id="rId13"/>
    <p:sldId id="294" r:id="rId14"/>
    <p:sldId id="261" r:id="rId15"/>
    <p:sldId id="287" r:id="rId16"/>
    <p:sldId id="288" r:id="rId17"/>
    <p:sldId id="277" r:id="rId18"/>
    <p:sldId id="278" r:id="rId19"/>
    <p:sldId id="286" r:id="rId20"/>
    <p:sldId id="262" r:id="rId21"/>
    <p:sldId id="279" r:id="rId22"/>
    <p:sldId id="266" r:id="rId23"/>
    <p:sldId id="296" r:id="rId24"/>
    <p:sldId id="297" r:id="rId25"/>
    <p:sldId id="263" r:id="rId26"/>
    <p:sldId id="290" r:id="rId27"/>
    <p:sldId id="291" r:id="rId28"/>
    <p:sldId id="274" r:id="rId29"/>
    <p:sldId id="289" r:id="rId30"/>
    <p:sldId id="272" r:id="rId31"/>
    <p:sldId id="264" r:id="rId32"/>
    <p:sldId id="265" r:id="rId33"/>
    <p:sldId id="298" r:id="rId34"/>
    <p:sldId id="30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30000"/>
      </a:spcBef>
      <a:spcAft>
        <a:spcPct val="30000"/>
      </a:spcAft>
      <a:defRPr sz="3200" kern="1200">
        <a:solidFill>
          <a:srgbClr val="383D4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30000"/>
      </a:spcAft>
      <a:defRPr sz="3200" kern="1200">
        <a:solidFill>
          <a:srgbClr val="383D4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30000"/>
      </a:spcAft>
      <a:defRPr sz="3200" kern="1200">
        <a:solidFill>
          <a:srgbClr val="383D4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30000"/>
      </a:spcAft>
      <a:defRPr sz="3200" kern="1200">
        <a:solidFill>
          <a:srgbClr val="383D4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30000"/>
      </a:spcAft>
      <a:defRPr sz="3200" kern="1200">
        <a:solidFill>
          <a:srgbClr val="383D4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200" kern="1200">
        <a:solidFill>
          <a:srgbClr val="383D4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200" kern="1200">
        <a:solidFill>
          <a:srgbClr val="383D4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200" kern="1200">
        <a:solidFill>
          <a:srgbClr val="383D4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200" kern="1200">
        <a:solidFill>
          <a:srgbClr val="383D4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75">
          <p15:clr>
            <a:srgbClr val="A4A3A4"/>
          </p15:clr>
        </p15:guide>
        <p15:guide id="3" pos="2880">
          <p15:clr>
            <a:srgbClr val="A4A3A4"/>
          </p15:clr>
        </p15:guide>
        <p15:guide id="4" pos="1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2" autoAdjust="0"/>
    <p:restoredTop sz="94660"/>
  </p:normalViewPr>
  <p:slideViewPr>
    <p:cSldViewPr>
      <p:cViewPr varScale="1">
        <p:scale>
          <a:sx n="157" d="100"/>
          <a:sy n="157" d="100"/>
        </p:scale>
        <p:origin x="2598" y="144"/>
      </p:cViewPr>
      <p:guideLst>
        <p:guide orient="horz" pos="2160"/>
        <p:guide orient="horz" pos="675"/>
        <p:guide pos="2880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notesViewPr>
    <p:cSldViewPr>
      <p:cViewPr varScale="1">
        <p:scale>
          <a:sx n="56" d="100"/>
          <a:sy n="56" d="100"/>
        </p:scale>
        <p:origin x="-15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Line 6">
            <a:extLst>
              <a:ext uri="{FF2B5EF4-FFF2-40B4-BE49-F238E27FC236}">
                <a16:creationId xmlns:a16="http://schemas.microsoft.com/office/drawing/2014/main" id="{6898FCDC-52F6-4979-A32C-BCA23400E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533400"/>
            <a:ext cx="576738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AA3216AA-784C-4A81-A37E-0414D8759C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33388" y="8686800"/>
            <a:ext cx="52816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27FF451F-E90A-4B4A-9EB3-B46F958FAC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67400" y="8686800"/>
            <a:ext cx="552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</a:defRPr>
            </a:lvl1pPr>
          </a:lstStyle>
          <a:p>
            <a:fld id="{F4B41F4B-74B3-405B-BC0B-76CFCDF16A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433" name="Line 9">
            <a:extLst>
              <a:ext uri="{FF2B5EF4-FFF2-40B4-BE49-F238E27FC236}">
                <a16:creationId xmlns:a16="http://schemas.microsoft.com/office/drawing/2014/main" id="{F0A00925-95A4-4F54-986F-D1DB80F1A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688" y="8610600"/>
            <a:ext cx="576738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613A730-9C8F-41DA-98AA-477F87A78C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8ED1C36-1B11-43BD-8999-A477242E39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30F8A6F6-D803-453A-81D8-2D46EEA5A1E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B79EFB36-C889-4040-BAAD-A920BBE394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878756CB-0738-4A9A-8617-2EEC238E8A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3588917E-6F85-4FB1-A51D-8CC7490E37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fld id="{3270F297-84B0-466A-9CF5-17CDFE6026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7218C4-23A5-4D56-BA8F-7FF5AEC19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E5D0F-E2BB-402D-B754-732B5701C8C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71BA407-4DBE-4A1D-81C6-1C9EED2F65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1B515C8-3E80-4949-8825-D2AA1AE83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5052A7-6DF3-45B1-907C-3CD901524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6E03B-F3C9-45AF-A831-CB4508B40DB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2C1EE363-AFE8-44D7-9805-32CA9EF8B9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F685F150-B4AD-4268-BD14-5691CCB6B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6A95FD-9296-4B83-AD1C-A1B23E17B1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4A5F34-9621-445A-8AB3-4FBC9094706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5AF9937-606A-47EF-BEFD-CEC2876AF5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2E0DF37C-5CFC-4236-8157-61A3E48BA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CE56EB-246F-432A-911F-6FFBCFF4A7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58CD-4EB6-46A1-84DE-067FF65E528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6E7BB172-F345-418E-9721-6FF6512567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904A37A-6182-458A-B99B-77E7EDC1B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2C5421-461F-4600-87DA-3B971AF77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211B4-7372-4557-AE14-4D9BAEB9F64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89CC1B54-9DA9-48D8-9E27-F5F1B40036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9AE2846-F117-4966-B1F9-3FBF7FF9C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DC6923-4EB4-42B5-8FD2-642A57A50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18952-5EC7-4A1E-9AB4-092258268E5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9FDB56F-9E94-44EE-8266-AB8C12DF8C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BC6283C-89FE-40DE-A0B5-5680FF759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0EE6C5-A6FE-4C7F-93E0-16114F20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BF49F-F62A-44A9-B82E-65B56D4307F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210EBD31-D605-46DE-B66A-4861EAE40E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150E0B4-21C7-4049-85E2-F74FF6586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118F2B-D939-4531-9D9C-0C0918265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A1234-BEAE-409B-9C07-66509E5D75D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2053DC92-D3E6-4754-82C3-F8502F3E87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FCC2E6E-E5C8-4CF3-A88C-EC0D1224D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B257EE-2C86-4427-BB6E-105C5B2FA5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447D3-8285-4F2B-910C-C95AF5B3903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16C0877-64E9-479D-A054-877554FF85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A9E35B0D-A102-4C5F-9632-AE6361727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72493D-5C04-4337-8981-1101001FC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6D9A-D944-4550-B62A-94BD1E834E0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1092B0FA-5393-4840-A18F-C6FCE08401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51092335-6C6B-4D75-BDF8-45ABCF630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E68951-5266-4283-875D-FD0A2A655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BD9039-FDA4-4C93-B2DC-1654624E6E7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2E82A0AF-4222-4E43-A2E2-711159C55A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901FF3E-9909-48BB-B170-169D3612B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8CAEA4-8389-4319-84B4-289FF971DF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96432-ACB7-4479-A5C2-EC59200132E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0E2DC0D8-5DD8-4F4B-BBAA-8E9F2D8559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A42F6D8-849C-48EF-BA29-AD872A737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F44547-E007-4F76-A8F7-F7F1211F4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6D9D6-604A-4666-BDFC-A74999E13DE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C9EF50E7-469B-4873-852E-349063A2C5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786975-78B5-454A-B6ED-067D34D23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412CE1-BBA6-4171-919C-672D33947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55004-31ED-40A2-AE5D-009413A0B72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B77AC40-4694-4848-B190-DEBEFF5F0E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6827CBE-14E4-4736-B56B-DB9B345DB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522648-A864-4D63-948F-152757171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B8DD1-9740-47BF-8308-FCB7430980F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CB03871-BB20-4B28-961D-D5B5C3FED6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E82B269-F719-48D6-9C23-1F109182C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7BDF60-0FA2-45C4-AD79-2F837469E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600D6-093D-4D82-BFEE-3247425185F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9561798B-5871-45A4-9E03-8E39A1A670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0A1A3A4-F58F-476C-8AA7-69AD726BF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6CA8D2-6AC6-4DB7-BBD5-77A5537CEF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16E56-111F-4CEF-B72B-82DCC8A021D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DE8973D9-000E-4B0C-8BCC-BD5F739800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2557B0E-F129-47E2-87D3-7AEA448C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E95A98-B76B-4D50-8070-C70D65127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0D77E-5331-401A-B4B7-EE980E784E1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C7C0AF4D-5FAA-4FD7-953D-639CF1E282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1E925E4-D19B-4171-9B9D-8772B2BB5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D2DA10-9B1C-4BE7-B4B7-54F0D94279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23D8C-F1CB-4FD1-83D2-A721483F881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841AEA37-D0D9-45B5-A1CA-A0E507FD11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1912360-A9A6-46C1-BA3C-539BB933A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F9B813-8BC4-4EC7-91F8-0496AE12A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B1495-C24D-4C22-865C-763D9AAFB2A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38F21E3F-6622-46B2-9E4E-2BC250C963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512E82C-2BC2-4CA8-8DE4-79E60FC17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773FB8-BE7B-4C11-A762-8495EC3E4A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95AC7-3CBA-41DE-8FBD-28EF5CA72A4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90982EA-4C39-41AB-8FD2-BEBDF3E576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A2E82E6-95E2-4ADD-87AF-554939B7E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1E6C5E-EED9-4304-B54D-70F02BCFCE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741EB-185E-4EE3-A496-45E12A3413F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0FAD8C97-8246-4B12-85EA-E3EE5037D7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7057115-CB01-405D-A632-ACFD8220A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170138-9861-4BAA-9444-1F527E7D30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66C2C-3B54-485B-972B-91792586CAD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4B13AAE-C731-40C7-874C-9D2ABD82F9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4DC5AA2-08D9-4B58-A053-FB4FEFE53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FD803A-11E7-40AE-AEB9-3E47FC5403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FE2E3-24F0-440F-9144-3DA790F8F4A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5C4A516E-F1C4-4944-BEDA-FB5E947487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9508313-AE0A-43A0-9C11-DE935CD11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39E622-6C5A-4488-89D8-D416F895E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4A234-2014-4B11-82FC-B124B4D549B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6A3B6E2C-B596-4F91-AF7B-D0C03FECF6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C108C68-F1B1-4599-B059-66B8E7EBF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FE4BA5-D272-4B15-A2DB-86C1E7BDB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4605B-92F9-4CE5-BB60-5EF8063C2B4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48B3AE7E-506C-4631-96BD-97CB9FABA7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08E78C4-A5E0-4CB7-8780-F9B6D1153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0579B2-3BCF-4B4F-9FF3-6036542C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5B65F4-7980-4094-B1CE-5A786B15466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969EC21-D910-4C2B-B9C0-79D2D7CC5F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93255CE-E006-4276-A64A-D077B40CC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67DEFE2-AFA2-4141-90C9-D0EAC03C7B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BDB65-2A01-4720-B0D2-0DDF6F4CDA5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D3DF5FC-8FA2-45A8-AA69-FE3580668D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FF81038D-84A6-4DB1-B415-01053CC14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7E08BE-D010-477D-A15F-D453ABAAA5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7F8F5-51F9-46B3-83B2-60721F029DB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4CF3EBD7-56F5-4A6E-A5C5-38E0F6A4F3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1711EE7-F756-42BE-836C-16D3C24CD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26B6B7-3822-4364-B540-8D4379F3B8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5BE47-1FF8-47B6-81D2-50CC76AA408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C683C6D-1822-471D-8167-4869CBC5FA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5DDDDDC-BC73-4FC1-AA8F-A09CC6AD2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0BC920-B7FB-495B-B17A-900D28951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D7E25-A4EA-44F3-B5B4-409D7014EF7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04097CBB-34DB-4268-92F2-8F6748CD7D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CDD90F5-0C01-48EA-A8D7-FA3337CDE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EEA2E6-4071-4F24-AC2D-89E26DDBE5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0B1CC-B6B8-47A4-8989-E9E10DF57C1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F19CDCC-AF3B-453D-B9FE-AFE3ABE4E7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158FD81-E707-45F3-9CDF-65EA479FC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6B6D69-76E7-4256-A1D9-4173E7989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679BB-2836-4A5E-9407-49D2A4083D9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0CD980B-D241-4563-950F-295087428C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ED34DD0-6E99-44BF-9348-D64463B98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A028E-0360-4BF8-81E3-9762063E24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DFC4FF-CAED-413E-8DA0-6B35A713159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AD602B33-D814-4846-AC72-F2E973FB37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7A2AC5C-6045-4D7F-8E84-E8D214E83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powerpoint_entry">
            <a:extLst>
              <a:ext uri="{FF2B5EF4-FFF2-40B4-BE49-F238E27FC236}">
                <a16:creationId xmlns:a16="http://schemas.microsoft.com/office/drawing/2014/main" id="{3F2E4E85-B023-4406-A3D1-D18C8D774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74CA-6022-4C71-AC87-0F371B6C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FE2AD-6CC6-44CD-8318-196730570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31975-2441-4599-BF12-497C5E781D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52483-4A6A-417E-9679-E80D3504A0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37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30578-0BD4-495E-8B8B-307974D7B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57988" y="101600"/>
            <a:ext cx="2168525" cy="2527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BB250-65B0-481A-B626-FD6948154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413" y="101600"/>
            <a:ext cx="6353175" cy="2527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05AF5-2F90-49F8-9196-3909F8149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646E50-493F-4E0D-BB31-B7E12FA4C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27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F89B-5F2C-444B-8C73-56132637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101600"/>
            <a:ext cx="7848600" cy="393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31D9-95AB-49C6-B4FC-7460104023F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2413" y="1050925"/>
            <a:ext cx="4260850" cy="1577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7B45D-2C2B-4F99-86EB-83721338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5663" y="1050925"/>
            <a:ext cx="4260850" cy="1577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28BD2-7154-444B-B469-E9F94EA15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12725" y="6400800"/>
            <a:ext cx="777875" cy="381000"/>
          </a:xfrm>
        </p:spPr>
        <p:txBody>
          <a:bodyPr/>
          <a:lstStyle>
            <a:lvl1pPr>
              <a:defRPr/>
            </a:lvl1pPr>
          </a:lstStyle>
          <a:p>
            <a:fld id="{F0DD10B4-2DE8-4D7B-8451-B94D84DE4F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9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6FAF-1ACD-4E89-9B0C-0987D3F3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0442-0B1B-4825-AA25-74DCA4E0B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9D8F7-3F88-445E-8E33-98C7D5C9C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FFD9C0-15D4-4B76-AECA-9AF3490456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17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2734-5DC3-43DF-A40E-A750A2B4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120C5-62C9-439E-8C70-5E2F3717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9CBE-3155-486B-AA42-8D190159B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426C77-F7D2-445C-A500-202ED937FF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8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55D8-25E3-43E4-93AC-9E592FBA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AC0B-E206-40B5-80C9-3BE1F2527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413" y="1050925"/>
            <a:ext cx="4260850" cy="1577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0E244-D72F-45AE-897B-F497B1160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5663" y="1050925"/>
            <a:ext cx="4260850" cy="1577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57EEF-A808-4154-95DC-334D26C1D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08AA89-1E5A-4416-883F-E6686F9C4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22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73B8-8DEC-4CB6-B2B7-97D2D009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DE8A9-AFD7-443A-B313-BAB7ED28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B92E5-955E-4CD7-9513-456F9C896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4293D-778E-49DE-AB90-7519886DE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76AC8-3699-42FA-93C2-40B839C4A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E5CF0-BA08-41ED-8830-CC22548C0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FA5514-B21A-4762-B252-13D719F18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84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C8C4-4F16-47B1-9FB8-4413ABA1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A7DAD-D301-42FB-9A3E-0F9F03C39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43AF54-B776-460B-8C52-385CB4194D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6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5A0560-9BA1-4AC5-9DAA-FB7A3AA84E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B6A8D9-29D2-4546-A068-318054EFB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17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55FD-0D10-4FF1-9CD6-5F61061E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D8AF-6E98-4CFB-A7C3-1C47E9DE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51885-B5C4-4447-85D7-2039B762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6C72F-EBF9-4F26-8987-E7CB980919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CA8700-28B5-40A7-B15E-1122687222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8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35CE-6933-4781-B315-D0AE07ED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30F18-87D5-4B07-B132-ADDA20EF7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49095-118A-42E3-BC60-3D80FFE92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1CBE1-8003-4821-8AAB-CD66D564E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DAA702-53A7-40A5-ACD7-137488DE97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7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8A3F8F7D-4A8D-4632-A3CA-627009A66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2413" y="101600"/>
            <a:ext cx="7848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1833F7C4-5077-4D74-9D22-D4D4E6286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050925"/>
            <a:ext cx="867410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F7C0705D-4423-4B00-A12D-C8409C9F57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2725" y="6400800"/>
            <a:ext cx="7778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defRPr sz="900"/>
            </a:lvl1pPr>
          </a:lstStyle>
          <a:p>
            <a:fld id="{FED20F77-2EFC-4D81-AFDD-280411588C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AE6EC943-D0B1-4598-AF47-1759785DF8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86400" y="6477000"/>
            <a:ext cx="3516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4163" indent="-284163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en-US" altLang="en-US" sz="1200">
                <a:solidFill>
                  <a:srgbClr val="383D42"/>
                </a:solidFill>
              </a:rPr>
              <a:t>© 2003 Microsoft Corporation.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457200" indent="-457200" algn="l" rtl="0" fontAlgn="base">
        <a:lnSpc>
          <a:spcPct val="90000"/>
        </a:lnSpc>
        <a:spcBef>
          <a:spcPct val="30000"/>
        </a:spcBef>
        <a:spcAft>
          <a:spcPct val="0"/>
        </a:spcAft>
        <a:buBlip>
          <a:blip r:embed="rId14"/>
        </a:buBlip>
        <a:defRPr sz="2000" kern="1200">
          <a:solidFill>
            <a:srgbClr val="383D42"/>
          </a:solidFill>
          <a:latin typeface="+mn-lt"/>
          <a:ea typeface="+mn-ea"/>
          <a:cs typeface="+mn-cs"/>
        </a:defRPr>
      </a:lvl1pPr>
      <a:lvl2pPr marL="830263" indent="-371475" algn="l" rtl="0" fontAlgn="base">
        <a:lnSpc>
          <a:spcPct val="9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rgbClr val="383D42"/>
          </a:solidFill>
          <a:latin typeface="+mn-lt"/>
          <a:ea typeface="+mn-ea"/>
          <a:cs typeface="+mn-cs"/>
        </a:defRPr>
      </a:lvl2pPr>
      <a:lvl3pPr marL="1143000" indent="-311150" algn="l" rtl="0" fontAlgn="base">
        <a:lnSpc>
          <a:spcPct val="9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rgbClr val="383D42"/>
          </a:solidFill>
          <a:latin typeface="+mn-lt"/>
          <a:ea typeface="+mn-ea"/>
          <a:cs typeface="+mn-cs"/>
        </a:defRPr>
      </a:lvl3pPr>
      <a:lvl4pPr marL="1431925" indent="-287338" algn="l" rtl="0" fontAlgn="base">
        <a:lnSpc>
          <a:spcPct val="9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rgbClr val="383D42"/>
          </a:solidFill>
          <a:latin typeface="+mn-lt"/>
          <a:ea typeface="+mn-ea"/>
          <a:cs typeface="+mn-cs"/>
        </a:defRPr>
      </a:lvl4pPr>
      <a:lvl5pPr marL="1781175" indent="-336550" algn="l" rtl="0" fontAlgn="base">
        <a:lnSpc>
          <a:spcPct val="9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rgbClr val="383D4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hyperlink" Target="mailto:Ianserv@microsoft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EBABF84-7C01-4950-9420-9BFC957DC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6A63-02B9-415B-A007-11019C5A93AE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26627" name="Picture 3" descr="arrow">
            <a:extLst>
              <a:ext uri="{FF2B5EF4-FFF2-40B4-BE49-F238E27FC236}">
                <a16:creationId xmlns:a16="http://schemas.microsoft.com/office/drawing/2014/main" id="{89BFD82F-1756-4A67-984B-D50262975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8" name="Text Box 4">
            <a:extLst>
              <a:ext uri="{FF2B5EF4-FFF2-40B4-BE49-F238E27FC236}">
                <a16:creationId xmlns:a16="http://schemas.microsoft.com/office/drawing/2014/main" id="{AAADDD2D-5FAB-46D1-8700-435328FC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43375"/>
            <a:ext cx="25908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120000"/>
              </a:lnSpc>
            </a:pPr>
            <a:r>
              <a:rPr lang="en-US" altLang="en-US" sz="1800" b="1">
                <a:solidFill>
                  <a:srgbClr val="383D42"/>
                </a:solidFill>
              </a:rPr>
              <a:t>Ian Service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en-US" sz="1400" b="1">
                <a:solidFill>
                  <a:srgbClr val="383D42"/>
                </a:solidFill>
              </a:rPr>
              <a:t>Software Design Engineer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en-US" sz="1400" b="1">
                <a:solidFill>
                  <a:srgbClr val="383D42"/>
                </a:solidFill>
              </a:rPr>
              <a:t>Reliability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en-US" sz="1400" b="1">
                <a:solidFill>
                  <a:srgbClr val="383D42"/>
                </a:solidFill>
                <a:hlinkClick r:id="rId4"/>
              </a:rPr>
              <a:t>Ianserv@microsoft.com</a:t>
            </a:r>
            <a:r>
              <a:rPr lang="en-US" altLang="en-US" sz="1400" b="1">
                <a:solidFill>
                  <a:srgbClr val="383D42"/>
                </a:solidFill>
              </a:rPr>
              <a:t> </a:t>
            </a:r>
            <a:endParaRPr lang="en-US" altLang="en-US" sz="1400">
              <a:solidFill>
                <a:srgbClr val="383D42"/>
              </a:solidFill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74F16AA4-EDE4-4DE3-BEC8-CC3DE9CA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5257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5425" indent="1588">
              <a:lnSpc>
                <a:spcPct val="90000"/>
              </a:lnSpc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383D42"/>
                </a:solidFill>
                <a:latin typeface="Arial" panose="020B0604020202020204" pitchFamily="34" charset="0"/>
              </a:defRPr>
            </a:lvl1pPr>
            <a:lvl2pPr marL="576263" indent="-176213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rgbClr val="383D42"/>
                </a:solidFill>
                <a:latin typeface="Arial" panose="020B0604020202020204" pitchFamily="34" charset="0"/>
              </a:defRPr>
            </a:lvl2pPr>
            <a:lvl3pPr marL="860425" indent="-169863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rgbClr val="383D42"/>
                </a:solidFill>
                <a:latin typeface="Arial" panose="020B0604020202020204" pitchFamily="34" charset="0"/>
              </a:defRPr>
            </a:lvl3pPr>
            <a:lvl4pPr marL="1144588" indent="-169863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rgbClr val="383D42"/>
                </a:solidFill>
                <a:latin typeface="Arial" panose="020B0604020202020204" pitchFamily="34" charset="0"/>
              </a:defRPr>
            </a:lvl4pPr>
            <a:lvl5pPr marL="1427163" indent="-168275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rgbClr val="383D42"/>
                </a:solidFill>
                <a:latin typeface="Arial" panose="020B0604020202020204" pitchFamily="34" charset="0"/>
              </a:defRPr>
            </a:lvl5pPr>
            <a:lvl6pPr marL="1884363" indent="-168275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rgbClr val="383D42"/>
                </a:solidFill>
                <a:latin typeface="Arial" panose="020B0604020202020204" pitchFamily="34" charset="0"/>
              </a:defRPr>
            </a:lvl6pPr>
            <a:lvl7pPr marL="2341563" indent="-168275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rgbClr val="383D42"/>
                </a:solidFill>
                <a:latin typeface="Arial" panose="020B0604020202020204" pitchFamily="34" charset="0"/>
              </a:defRPr>
            </a:lvl7pPr>
            <a:lvl8pPr marL="2798763" indent="-168275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rgbClr val="383D42"/>
                </a:solidFill>
                <a:latin typeface="Arial" panose="020B0604020202020204" pitchFamily="34" charset="0"/>
              </a:defRPr>
            </a:lvl8pPr>
            <a:lvl9pPr marL="3255963" indent="-168275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rgbClr val="383D4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/>
              <a:t>Interactive Session: Software Tracing</a:t>
            </a:r>
          </a:p>
        </p:txBody>
      </p:sp>
      <p:pic>
        <p:nvPicPr>
          <p:cNvPr id="26630" name="Picture 6" descr="guide_0">
            <a:extLst>
              <a:ext uri="{FF2B5EF4-FFF2-40B4-BE49-F238E27FC236}">
                <a16:creationId xmlns:a16="http://schemas.microsoft.com/office/drawing/2014/main" id="{61349AEB-88C2-4FCD-87AD-7A629BD7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B7B04493-1E67-47CD-BF1C-C6347CC99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AC6E8-712A-4A8A-A94E-4822C8A48BB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4350" name="Rectangle 78">
            <a:extLst>
              <a:ext uri="{FF2B5EF4-FFF2-40B4-BE49-F238E27FC236}">
                <a16:creationId xmlns:a16="http://schemas.microsoft.com/office/drawing/2014/main" id="{77C3B71B-017C-4A72-AFE7-0EE54E957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3" y="101600"/>
            <a:ext cx="7848600" cy="339725"/>
          </a:xfrm>
        </p:spPr>
        <p:txBody>
          <a:bodyPr/>
          <a:lstStyle/>
          <a:p>
            <a:r>
              <a:rPr lang="en-US" altLang="en-US" sz="1800"/>
              <a:t>Tracing And The Build Environment – More Tracewpp Options	</a:t>
            </a:r>
          </a:p>
        </p:txBody>
      </p:sp>
      <p:sp>
        <p:nvSpPr>
          <p:cNvPr id="54351" name="Rectangle 79">
            <a:extLst>
              <a:ext uri="{FF2B5EF4-FFF2-40B4-BE49-F238E27FC236}">
                <a16:creationId xmlns:a16="http://schemas.microsoft.com/office/drawing/2014/main" id="{F49644F8-BABE-475D-B409-233FBAEE2C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2413" y="1050925"/>
            <a:ext cx="4260850" cy="927100"/>
          </a:xfrm>
        </p:spPr>
        <p:txBody>
          <a:bodyPr/>
          <a:lstStyle/>
          <a:p>
            <a:r>
              <a:rPr lang="en-US" altLang="en-US" sz="1800"/>
              <a:t>Some extra options</a:t>
            </a:r>
          </a:p>
          <a:p>
            <a:pPr lvl="1"/>
            <a:r>
              <a:rPr lang="en-US" altLang="en-US" sz="1600"/>
              <a:t>Just for completeness</a:t>
            </a:r>
          </a:p>
          <a:p>
            <a:pPr lvl="1"/>
            <a:endParaRPr lang="en-US" altLang="en-US" sz="1600"/>
          </a:p>
        </p:txBody>
      </p:sp>
      <p:graphicFrame>
        <p:nvGraphicFramePr>
          <p:cNvPr id="54355" name="Group 83">
            <a:extLst>
              <a:ext uri="{FF2B5EF4-FFF2-40B4-BE49-F238E27FC236}">
                <a16:creationId xmlns:a16="http://schemas.microsoft.com/office/drawing/2014/main" id="{775F72D0-699C-4A88-A7D9-BF70AC85695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65663" y="1050925"/>
          <a:ext cx="4260850" cy="1665288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425674972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25371922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127749683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1569978035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Option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Build 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506871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-v4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Outputs trace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29428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383D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383D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383D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383D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967096"/>
                  </a:ext>
                </a:extLst>
              </a:tr>
              <a:tr h="2508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383D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383D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383D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383D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89985"/>
                  </a:ext>
                </a:extLst>
              </a:tr>
              <a:tr h="2524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383D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383D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383D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383D4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939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F8EE5-BFE7-4FDD-AA54-DBF1855F8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7DD6B-106D-4F37-BC98-EECD76BFC51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0279F36B-DB36-4D67-A30F-0E07BF0B8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Tracing And The Build – Templates (TPL files)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1F48C1CF-B669-4904-B452-8E5098613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3613150"/>
          </a:xfrm>
        </p:spPr>
        <p:txBody>
          <a:bodyPr/>
          <a:lstStyle/>
          <a:p>
            <a:r>
              <a:rPr lang="en-US" altLang="en-US"/>
              <a:t>Template files are the key to generating the Trace Message Headers (TMH) files</a:t>
            </a:r>
          </a:p>
          <a:p>
            <a:pPr lvl="1"/>
            <a:r>
              <a:rPr lang="en-US" altLang="en-US"/>
              <a:t>TPL file + your trace statements </a:t>
            </a:r>
            <a:r>
              <a:rPr lang="en-US" altLang="en-US">
                <a:sym typeface="Wingdings" panose="05000000000000000000" pitchFamily="2" charset="2"/>
              </a:rPr>
              <a:t> TraceWPP  TMH file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TPL files simply define the c/c++ macros to be created</a:t>
            </a:r>
          </a:p>
          <a:p>
            <a:r>
              <a:rPr lang="en-US" altLang="en-US"/>
              <a:t>Defaultwpp.ini – this defines all the basic types that tracing supports</a:t>
            </a:r>
          </a:p>
          <a:p>
            <a:pPr lvl="1"/>
            <a:r>
              <a:rPr lang="en-US" altLang="en-US"/>
              <a:t>We will come back to this later to show how to add types</a:t>
            </a:r>
          </a:p>
          <a:p>
            <a:r>
              <a:rPr lang="en-US" altLang="en-US"/>
              <a:t>Km-default.tpl</a:t>
            </a:r>
          </a:p>
          <a:p>
            <a:pPr lvl="1"/>
            <a:r>
              <a:rPr lang="en-US" altLang="en-US"/>
              <a:t>Is the first template that is scanned when you build a driver</a:t>
            </a:r>
          </a:p>
          <a:p>
            <a:pPr lvl="2"/>
            <a:r>
              <a:rPr lang="en-US" altLang="en-US"/>
              <a:t>Invoked by the –km switch</a:t>
            </a:r>
          </a:p>
          <a:p>
            <a:pPr lvl="2"/>
            <a:r>
              <a:rPr lang="en-US" altLang="en-US"/>
              <a:t>If u use Windows 2000 mode its actually km-w2k.tpl that is called first</a:t>
            </a:r>
          </a:p>
          <a:p>
            <a:pPr lvl="1"/>
            <a:r>
              <a:rPr lang="en-US" altLang="en-US"/>
              <a:t>These “includes” all the other templates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81055-797C-4A97-A0A4-595CB3D6A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8DF7-57C8-420E-9AFF-DE5C8E5C698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2267DC75-8BF3-4834-BB11-507997E25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3" y="101600"/>
            <a:ext cx="7848600" cy="366713"/>
          </a:xfrm>
        </p:spPr>
        <p:txBody>
          <a:bodyPr/>
          <a:lstStyle/>
          <a:p>
            <a:r>
              <a:rPr lang="en-US" altLang="en-US" sz="2000"/>
              <a:t>Tracing And The Build – Trace Header Files (.TMH Files)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108084A1-2D18-4BDC-A009-F85E808D6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4770438"/>
          </a:xfrm>
        </p:spPr>
        <p:txBody>
          <a:bodyPr/>
          <a:lstStyle/>
          <a:p>
            <a:r>
              <a:rPr lang="en-US" altLang="en-US"/>
              <a:t>Trace Message Header (.TMH) files</a:t>
            </a:r>
          </a:p>
          <a:p>
            <a:pPr lvl="1"/>
            <a:r>
              <a:rPr lang="en-US" altLang="en-US"/>
              <a:t>Each source which includes tracing has a #include “file.tmh”</a:t>
            </a:r>
          </a:p>
          <a:p>
            <a:pPr lvl="2"/>
            <a:r>
              <a:rPr lang="en-US" altLang="en-US"/>
              <a:t>Where </a:t>
            </a:r>
            <a:r>
              <a:rPr lang="en-US" altLang="en-US">
                <a:solidFill>
                  <a:srgbClr val="DE9E2A"/>
                </a:solidFill>
              </a:rPr>
              <a:t>file </a:t>
            </a:r>
            <a:r>
              <a:rPr lang="en-US" altLang="en-US"/>
              <a:t>is the same file as the source, without the extension replaced</a:t>
            </a:r>
          </a:p>
          <a:p>
            <a:pPr lvl="1"/>
            <a:r>
              <a:rPr lang="en-US" altLang="en-US"/>
              <a:t>This defines all the macros for this particular source module</a:t>
            </a:r>
          </a:p>
          <a:p>
            <a:pPr lvl="2"/>
            <a:r>
              <a:rPr lang="en-US" altLang="en-US"/>
              <a:t>For example every trace statement in the source file will have a line in the trace macro defined within “</a:t>
            </a:r>
            <a:r>
              <a:rPr lang="en-US" altLang="en-US">
                <a:solidFill>
                  <a:srgbClr val="DE9E2A"/>
                </a:solidFill>
              </a:rPr>
              <a:t>file</a:t>
            </a:r>
            <a:r>
              <a:rPr lang="en-US" altLang="en-US"/>
              <a:t>.tmh”</a:t>
            </a:r>
          </a:p>
          <a:p>
            <a:pPr lvl="3"/>
            <a:r>
              <a:rPr lang="en-US" altLang="en-US"/>
              <a:t>Each identified by line number inside a large macro</a:t>
            </a:r>
          </a:p>
          <a:p>
            <a:r>
              <a:rPr lang="en-US" altLang="en-US"/>
              <a:t>Let's look a simple Trace statement</a:t>
            </a:r>
          </a:p>
          <a:p>
            <a:pPr lvl="1"/>
            <a:r>
              <a:rPr lang="en-US" altLang="en-US"/>
              <a:t>DoTraceMessage(Unusual, "Hello, %s %d", "World", i);</a:t>
            </a:r>
          </a:p>
          <a:p>
            <a:r>
              <a:rPr lang="en-US" altLang="en-US"/>
              <a:t>What does it expand into logically</a:t>
            </a:r>
          </a:p>
          <a:p>
            <a:pPr lvl="1"/>
            <a:r>
              <a:rPr lang="en-US" altLang="en-US"/>
              <a:t>If (“Unusual” is enabled)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Add format information to the PDB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Call WmiTraceMessage( and pass in the arguments)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  <a:p>
            <a:r>
              <a:rPr lang="en-US" altLang="en-US"/>
              <a:t>And let’s look at the same statement in the TMH file	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9CD42-401D-48E0-9D4C-3DC1B3C853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734AE-53ED-4F46-A6C8-0A2BB1426B9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245ED721-D5C3-4834-9D0A-DC4B2F08C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3" y="101600"/>
            <a:ext cx="7848600" cy="366713"/>
          </a:xfrm>
        </p:spPr>
        <p:txBody>
          <a:bodyPr/>
          <a:lstStyle/>
          <a:p>
            <a:r>
              <a:rPr lang="en-US" altLang="en-US" sz="2000"/>
              <a:t>Tracing And The Build – Trace Message Files (.TMF Files) 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0E604A6A-0206-463A-B1A9-2B50F3A33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4808538"/>
          </a:xfrm>
        </p:spPr>
        <p:txBody>
          <a:bodyPr/>
          <a:lstStyle/>
          <a:p>
            <a:r>
              <a:rPr lang="en-US" altLang="en-US"/>
              <a:t>Trace Message Files (.TMF files)</a:t>
            </a:r>
          </a:p>
          <a:p>
            <a:pPr lvl="1"/>
            <a:r>
              <a:rPr lang="en-US" altLang="en-US"/>
              <a:t>These are the the decoder files for trace logs</a:t>
            </a:r>
          </a:p>
          <a:p>
            <a:pPr lvl="2"/>
            <a:r>
              <a:rPr lang="en-US" altLang="en-US"/>
              <a:t>This is actually the information that is contained in the PDB, but extracted so it can be used directly</a:t>
            </a:r>
          </a:p>
          <a:p>
            <a:pPr lvl="3"/>
            <a:r>
              <a:rPr lang="en-US" altLang="en-US"/>
              <a:t>There is one (or more) TMF file per source</a:t>
            </a:r>
          </a:p>
          <a:p>
            <a:pPr lvl="3"/>
            <a:r>
              <a:rPr lang="en-US" altLang="en-US"/>
              <a:t>There is also a TMC file which reflects the control Guid information</a:t>
            </a:r>
          </a:p>
          <a:p>
            <a:pPr lvl="1"/>
            <a:r>
              <a:rPr lang="en-US" altLang="en-US"/>
              <a:t>At the end of a Build command the tool binplace runs</a:t>
            </a:r>
          </a:p>
          <a:p>
            <a:pPr lvl="2"/>
            <a:r>
              <a:rPr lang="en-US" altLang="en-US"/>
              <a:t>Looks for your driver in placefil.txt</a:t>
            </a:r>
          </a:p>
          <a:p>
            <a:pPr lvl="2"/>
            <a:r>
              <a:rPr lang="en-US" altLang="en-US"/>
              <a:t>If it finds it, it </a:t>
            </a:r>
          </a:p>
          <a:p>
            <a:pPr lvl="3"/>
            <a:r>
              <a:rPr lang="en-US" altLang="en-US"/>
              <a:t>Places your driver executable in the designated directory</a:t>
            </a:r>
          </a:p>
          <a:p>
            <a:pPr lvl="3"/>
            <a:r>
              <a:rPr lang="en-US" altLang="en-US"/>
              <a:t>Places your full symbols in Symbols.Pri</a:t>
            </a:r>
          </a:p>
          <a:p>
            <a:pPr lvl="3"/>
            <a:r>
              <a:rPr lang="en-US" altLang="en-US"/>
              <a:t>Places your stripped symbols in Symbols</a:t>
            </a:r>
          </a:p>
          <a:p>
            <a:pPr lvl="3"/>
            <a:r>
              <a:rPr lang="en-US" altLang="en-US">
                <a:solidFill>
                  <a:srgbClr val="DE9E2A"/>
                </a:solidFill>
              </a:rPr>
              <a:t>Places your TMF files in Symbols.Pri\TraceFormat</a:t>
            </a:r>
          </a:p>
          <a:p>
            <a:pPr lvl="4"/>
            <a:r>
              <a:rPr lang="en-US" altLang="en-US"/>
              <a:t>This is ONLY if its in placefil.txt</a:t>
            </a:r>
          </a:p>
          <a:p>
            <a:pPr lvl="4"/>
            <a:r>
              <a:rPr lang="en-US" altLang="en-US"/>
              <a:t>As an alternative tracepdb –f driver.pdb will create the TMF files</a:t>
            </a:r>
          </a:p>
          <a:p>
            <a:pPr lvl="1"/>
            <a:r>
              <a:rPr lang="en-US" altLang="en-US"/>
              <a:t>Let’s take a look at the TraceDrv TMF files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F53B-1D7A-4852-84C6-559E83565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228EC-FDF7-4B97-A488-A860710007F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A842357-908E-4D8A-B188-0DB14D49B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Tracing Works – Internals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D72AFCE-A19D-403E-95A4-065C7C985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3852863"/>
          </a:xfrm>
        </p:spPr>
        <p:txBody>
          <a:bodyPr/>
          <a:lstStyle/>
          <a:p>
            <a:r>
              <a:rPr lang="en-US" altLang="en-US"/>
              <a:t>Explain Event Tracing for windows (ETW)</a:t>
            </a:r>
          </a:p>
          <a:p>
            <a:pPr lvl="1"/>
            <a:r>
              <a:rPr lang="en-US" altLang="en-US"/>
              <a:t>Introduced in Windows 2000</a:t>
            </a:r>
          </a:p>
          <a:p>
            <a:pPr lvl="2"/>
            <a:r>
              <a:rPr lang="en-US" altLang="en-US"/>
              <a:t>Win32 APIs and Driver APIs</a:t>
            </a:r>
          </a:p>
          <a:p>
            <a:pPr lvl="2"/>
            <a:r>
              <a:rPr lang="en-US" altLang="en-US"/>
              <a:t>Uses </a:t>
            </a:r>
          </a:p>
          <a:p>
            <a:pPr lvl="1"/>
            <a:r>
              <a:rPr lang="en-US" altLang="en-US"/>
              <a:t>ETW core concepts</a:t>
            </a:r>
          </a:p>
          <a:p>
            <a:pPr lvl="2"/>
            <a:r>
              <a:rPr lang="en-US" altLang="en-US"/>
              <a:t>Loggers</a:t>
            </a:r>
          </a:p>
          <a:p>
            <a:pPr lvl="3"/>
            <a:r>
              <a:rPr lang="en-US" altLang="en-US"/>
              <a:t>Explain how logger abstraction works	</a:t>
            </a:r>
          </a:p>
          <a:p>
            <a:pPr lvl="3"/>
            <a:r>
              <a:rPr lang="en-US" altLang="en-US"/>
              <a:t>Limits, and types of loggers</a:t>
            </a:r>
          </a:p>
          <a:p>
            <a:pPr lvl="1"/>
            <a:r>
              <a:rPr lang="en-US" altLang="en-US"/>
              <a:t>Explain relationship of tracing to loggers</a:t>
            </a:r>
          </a:p>
          <a:p>
            <a:pPr lvl="1"/>
            <a:r>
              <a:rPr lang="en-US" altLang="en-US"/>
              <a:t>Loggers for drivers</a:t>
            </a:r>
          </a:p>
          <a:p>
            <a:pPr lvl="1"/>
            <a:r>
              <a:rPr lang="en-US" altLang="en-US"/>
              <a:t>Loggers for drivers and applications</a:t>
            </a:r>
          </a:p>
          <a:p>
            <a:r>
              <a:rPr lang="en-US" altLang="en-US"/>
              <a:t>Online use the simple commands to see the system operation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C068F-6831-4A48-9910-AE11956B9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1DF4C-CF6D-42F7-BEA5-69C56190890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97737194-02B3-4C1C-9FD8-98922807C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Tracing Works – Win32 APIs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3D28ED0-766B-4DBB-B6DA-E4996E019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3200400"/>
          </a:xfrm>
        </p:spPr>
        <p:txBody>
          <a:bodyPr/>
          <a:lstStyle/>
          <a:p>
            <a:r>
              <a:rPr lang="en-US" altLang="en-US"/>
              <a:t>Just for completeness the relevant user mode APIs are</a:t>
            </a:r>
          </a:p>
          <a:p>
            <a:r>
              <a:rPr lang="en-US" altLang="en-US"/>
              <a:t>Collection Control APIs</a:t>
            </a:r>
          </a:p>
          <a:p>
            <a:pPr lvl="1"/>
            <a:r>
              <a:rPr lang="en-US" altLang="en-US"/>
              <a:t>StartTrace(), StopTrace(), QueryTrace(), EnableTrace(), UpdateTrace(), QueryAllTraces()</a:t>
            </a:r>
          </a:p>
          <a:p>
            <a:r>
              <a:rPr lang="en-US" altLang="en-US"/>
              <a:t>Trace Consumer API’s</a:t>
            </a:r>
          </a:p>
          <a:p>
            <a:pPr lvl="1"/>
            <a:r>
              <a:rPr lang="en-US" altLang="en-US"/>
              <a:t>OpenTrace(), CloseTrace(), ProcessTrace(), SetTRaceCallback(), RemoveTraceCallBack()</a:t>
            </a:r>
          </a:p>
          <a:p>
            <a:r>
              <a:rPr lang="en-US" altLang="en-US"/>
              <a:t>TraceProviderApi’s</a:t>
            </a:r>
          </a:p>
          <a:p>
            <a:pPr lvl="1"/>
            <a:r>
              <a:rPr lang="en-US" altLang="en-US"/>
              <a:t>TraceEvent(), TraceEventInstance(), RegisterTraceGuids(), UnRegisterTraceGuids(), TraceMessage(), TraceMessageVa()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0FBA9-ECCA-420A-8360-253E184FB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80C76-E08B-4ABB-A713-EBCF3B79D34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8D951F6-EB30-4B13-8411-F38E025D9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Tracing Works – Driver Functions	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C6DE3E5-E3A6-4939-A5BA-10AF80696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3576638"/>
          </a:xfrm>
        </p:spPr>
        <p:txBody>
          <a:bodyPr/>
          <a:lstStyle/>
          <a:p>
            <a:r>
              <a:rPr lang="en-US" altLang="en-US"/>
              <a:t>Functions which are relevant to tracing, that driver may use</a:t>
            </a:r>
          </a:p>
          <a:p>
            <a:r>
              <a:rPr lang="en-US" altLang="en-US"/>
              <a:t>Collection Control APIs</a:t>
            </a:r>
          </a:p>
          <a:p>
            <a:pPr lvl="1"/>
            <a:r>
              <a:rPr lang="en-US" altLang="en-US"/>
              <a:t>WmiQueryTraceInformation()</a:t>
            </a:r>
          </a:p>
          <a:p>
            <a:r>
              <a:rPr lang="en-US" altLang="en-US"/>
              <a:t>Trace Provider APIs</a:t>
            </a:r>
          </a:p>
          <a:p>
            <a:pPr lvl="1"/>
            <a:r>
              <a:rPr lang="en-US" altLang="en-US"/>
              <a:t>IoWmiRegistrationControl(), IoWMIWriteEvent</a:t>
            </a:r>
            <a:r>
              <a:rPr lang="en-US" altLang="en-US">
                <a:cs typeface="Arial" panose="020B0604020202020204" pitchFamily="34" charset="0"/>
              </a:rPr>
              <a:t>*</a:t>
            </a:r>
            <a:r>
              <a:rPr lang="en-US" altLang="en-US"/>
              <a:t>(), WMiTraceMessage</a:t>
            </a:r>
            <a:r>
              <a:rPr lang="en-US" altLang="en-US">
                <a:cs typeface="Arial" panose="020B0604020202020204" pitchFamily="34" charset="0"/>
              </a:rPr>
              <a:t>**</a:t>
            </a:r>
            <a:r>
              <a:rPr lang="en-US" altLang="en-US"/>
              <a:t>(), WmiTraceMessageVa</a:t>
            </a:r>
            <a:r>
              <a:rPr lang="en-US" altLang="en-US">
                <a:cs typeface="Arial" panose="020B0604020202020204" pitchFamily="34" charset="0"/>
              </a:rPr>
              <a:t>**</a:t>
            </a:r>
            <a:r>
              <a:rPr lang="en-US" altLang="en-US"/>
              <a:t> ()</a:t>
            </a:r>
          </a:p>
          <a:p>
            <a:pPr lvl="1"/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* </a:t>
            </a:r>
            <a:r>
              <a:rPr lang="en-US" altLang="en-US"/>
              <a:t>Used with the WNODE_FLAG_TRACED_GUID to distinguish it from other WMI usage</a:t>
            </a:r>
          </a:p>
          <a:p>
            <a:pPr lvl="1"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** Windows XP and later only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EBF9-F2EB-476C-9778-2530F589A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F632B-F54B-4C91-9F63-1A2BCBDFAC2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FC882FC-2B2F-4203-8B8E-01858A4B4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Tracing Works – Standard Kernel Logger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ADE2E01-04A3-435B-AD3C-F6D7E5BF7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4759325"/>
          </a:xfrm>
        </p:spPr>
        <p:txBody>
          <a:bodyPr/>
          <a:lstStyle/>
          <a:p>
            <a:r>
              <a:rPr lang="en-US" altLang="en-US"/>
              <a:t>The operating system has some built in logging</a:t>
            </a:r>
          </a:p>
          <a:p>
            <a:pPr lvl="1"/>
            <a:r>
              <a:rPr lang="en-US" altLang="en-US"/>
              <a:t>Started in Windows 2000 has been extended in every release.</a:t>
            </a:r>
          </a:p>
          <a:p>
            <a:pPr lvl="1"/>
            <a:r>
              <a:rPr lang="en-US" altLang="en-US"/>
              <a:t>Process Start/Stop, Thread Start/Stop, Registry, File operations, disk operations, network operations, etc.</a:t>
            </a:r>
          </a:p>
          <a:p>
            <a:r>
              <a:rPr lang="en-US" altLang="en-US"/>
              <a:t>This by itself can sometimes be useful to you as a developer</a:t>
            </a:r>
          </a:p>
          <a:p>
            <a:pPr lvl="1"/>
            <a:r>
              <a:rPr lang="en-US" altLang="en-US"/>
              <a:t>Combined with your tracing it can be even more useful</a:t>
            </a:r>
          </a:p>
          <a:p>
            <a:r>
              <a:rPr lang="en-US" altLang="en-US"/>
              <a:t>The decoder file (system.tmf) is in the tools\tracing directory in the DDK </a:t>
            </a:r>
          </a:p>
          <a:p>
            <a:pPr lvl="1"/>
            <a:r>
              <a:rPr lang="en-US" altLang="en-US">
                <a:solidFill>
                  <a:srgbClr val="DE9E2A"/>
                </a:solidFill>
              </a:rPr>
              <a:t>Take a look inside, it’s a special case TMF files but the format is the same</a:t>
            </a:r>
          </a:p>
          <a:p>
            <a:pPr lvl="1"/>
            <a:endParaRPr lang="en-US" altLang="en-US">
              <a:solidFill>
                <a:srgbClr val="DE9E2A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DE9E2A"/>
                </a:solidFill>
              </a:rPr>
              <a:t>			Demo/Hands on trial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DE9E2A"/>
                </a:solidFill>
              </a:rPr>
              <a:t>	Run Traceview -&gt; Add Provider –&gt; Kernel Logger</a:t>
            </a:r>
          </a:p>
          <a:p>
            <a:endParaRPr lang="en-US" altLang="en-US">
              <a:solidFill>
                <a:srgbClr val="DE9E2A"/>
              </a:solidFill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5BEE3-E4C8-441F-AC5C-42FA0A728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BFD4-9B56-4F75-8EAC-6D21AF31B95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7D3C9BE8-0B4A-4FFB-8413-D52781255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Tracing Works – Tools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15CAFF1-9A6C-473A-9481-9359116E0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5254625"/>
          </a:xfrm>
        </p:spPr>
        <p:txBody>
          <a:bodyPr/>
          <a:lstStyle/>
          <a:p>
            <a:pPr marL="400050" indent="-400050"/>
            <a:r>
              <a:rPr lang="en-US" altLang="en-US" sz="1800"/>
              <a:t>Logman</a:t>
            </a:r>
          </a:p>
          <a:p>
            <a:pPr marL="800100" lvl="1" indent="-398463"/>
            <a:r>
              <a:rPr lang="en-US" altLang="en-US" sz="1600"/>
              <a:t>Standard control tool, starts stops traces, etc.</a:t>
            </a:r>
          </a:p>
          <a:p>
            <a:pPr marL="800100" lvl="1" indent="-398463"/>
            <a:r>
              <a:rPr lang="en-US" altLang="en-US" sz="1600"/>
              <a:t>Runs on Windows XP and later, ships “in the box” in Windows XP Pro and onward</a:t>
            </a:r>
          </a:p>
          <a:p>
            <a:pPr marL="1100138" lvl="2" indent="-298450"/>
            <a:r>
              <a:rPr lang="en-US" altLang="en-US" sz="1400"/>
              <a:t>In SP2 will be added to Home edition</a:t>
            </a:r>
          </a:p>
          <a:p>
            <a:pPr marL="400050" indent="-400050"/>
            <a:r>
              <a:rPr lang="en-US" altLang="en-US" sz="1800"/>
              <a:t>Tracelog</a:t>
            </a:r>
          </a:p>
          <a:p>
            <a:pPr marL="800100" lvl="1" indent="-398463"/>
            <a:r>
              <a:rPr lang="en-US" altLang="en-US" sz="1600"/>
              <a:t>Original prototype control tool</a:t>
            </a:r>
          </a:p>
          <a:p>
            <a:pPr marL="800100" lvl="1" indent="-398463"/>
            <a:r>
              <a:rPr lang="en-US" altLang="en-US" sz="1600"/>
              <a:t>Runs on Windows 2000 and later (But recommend logman for </a:t>
            </a:r>
            <a:br>
              <a:rPr lang="en-US" altLang="en-US" sz="1600"/>
            </a:br>
            <a:r>
              <a:rPr lang="en-US" altLang="en-US" sz="1600"/>
              <a:t>non-Windows 2000 systems)</a:t>
            </a:r>
          </a:p>
          <a:p>
            <a:pPr marL="800100" lvl="1" indent="-398463"/>
            <a:r>
              <a:rPr lang="en-US" altLang="en-US" sz="1600"/>
              <a:t>Available in the support CD, DDK and SDK</a:t>
            </a:r>
          </a:p>
          <a:p>
            <a:pPr marL="1100138" lvl="2" indent="-298450"/>
            <a:r>
              <a:rPr lang="en-US" altLang="en-US" sz="1400"/>
              <a:t>Source of the original version In the SDK</a:t>
            </a:r>
          </a:p>
          <a:p>
            <a:pPr marL="1357313" lvl="3" indent="-255588"/>
            <a:r>
              <a:rPr lang="en-US" altLang="en-US" sz="1400"/>
              <a:t>Good information on how to control traces</a:t>
            </a:r>
          </a:p>
          <a:p>
            <a:pPr marL="400050" indent="-400050"/>
            <a:r>
              <a:rPr lang="en-US" altLang="en-US" sz="1800"/>
              <a:t>TraceFmt</a:t>
            </a:r>
          </a:p>
          <a:p>
            <a:pPr marL="800100" lvl="1" indent="-398463"/>
            <a:r>
              <a:rPr lang="en-US" altLang="en-US" sz="1600"/>
              <a:t>Command line trace formatting tool</a:t>
            </a:r>
          </a:p>
          <a:p>
            <a:pPr marL="800100" lvl="1" indent="-398463"/>
            <a:r>
              <a:rPr lang="en-US" altLang="en-US" sz="1600"/>
              <a:t>Relies on traceprt.dll</a:t>
            </a:r>
          </a:p>
          <a:p>
            <a:pPr marL="800100" lvl="1" indent="-398463"/>
            <a:r>
              <a:rPr lang="en-US" altLang="en-US" sz="1600"/>
              <a:t>Available in the support CD, DDK and SDK</a:t>
            </a:r>
          </a:p>
          <a:p>
            <a:pPr marL="400050" indent="-400050"/>
            <a:r>
              <a:rPr lang="en-US" altLang="en-US" sz="1800"/>
              <a:t>Tracepdb</a:t>
            </a:r>
          </a:p>
          <a:p>
            <a:pPr marL="800100" lvl="1" indent="-398463"/>
            <a:r>
              <a:rPr lang="en-US" altLang="en-US" sz="1600"/>
              <a:t>Extracts Trace Message Information from PDBs, creates TMF files</a:t>
            </a:r>
          </a:p>
          <a:p>
            <a:pPr marL="800100" lvl="1" indent="-398463"/>
            <a:r>
              <a:rPr lang="en-US" altLang="en-US" sz="1600"/>
              <a:t>Available in the support CD, DDK, and SDK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6E3E5-876E-4724-B6FE-934725F80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CE7A4-D567-4C8C-A95C-B2DC30FB5AE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0E7D8279-9EC8-4144-8A2A-ECE936720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Tracing Works – Tools Continued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38A0100F-B4DB-49A4-B316-C156C76AA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3522663"/>
          </a:xfrm>
        </p:spPr>
        <p:txBody>
          <a:bodyPr/>
          <a:lstStyle/>
          <a:p>
            <a:r>
              <a:rPr lang="en-US" altLang="en-US"/>
              <a:t>Traceview</a:t>
            </a:r>
          </a:p>
          <a:p>
            <a:pPr lvl="1"/>
            <a:r>
              <a:rPr lang="en-US" altLang="en-US"/>
              <a:t>GUI based trace viewer</a:t>
            </a:r>
          </a:p>
          <a:p>
            <a:pPr lvl="2"/>
            <a:r>
              <a:rPr lang="en-US" altLang="en-US"/>
              <a:t>Includes functionality for control and for extracting TMF information</a:t>
            </a:r>
          </a:p>
          <a:p>
            <a:pPr lvl="3"/>
            <a:r>
              <a:rPr lang="en-US" altLang="en-US"/>
              <a:t>“One stop shopping” for developers</a:t>
            </a:r>
          </a:p>
          <a:p>
            <a:pPr lvl="2"/>
            <a:r>
              <a:rPr lang="en-US" altLang="en-US"/>
              <a:t>Uses Traceprt.DLL</a:t>
            </a:r>
          </a:p>
          <a:p>
            <a:pPr lvl="2"/>
            <a:r>
              <a:rPr lang="en-US" altLang="en-US"/>
              <a:t>Ships in the DDK</a:t>
            </a:r>
          </a:p>
          <a:p>
            <a:r>
              <a:rPr lang="en-US" altLang="en-US"/>
              <a:t>WmiTrace KD extension</a:t>
            </a:r>
          </a:p>
          <a:p>
            <a:pPr lvl="1"/>
            <a:r>
              <a:rPr lang="en-US" altLang="en-US"/>
              <a:t>Works with the debugger to display traces from the system memory</a:t>
            </a:r>
          </a:p>
          <a:p>
            <a:pPr lvl="2"/>
            <a:r>
              <a:rPr lang="en-US" altLang="en-US"/>
              <a:t>Live, or from crash dumps.</a:t>
            </a:r>
          </a:p>
          <a:p>
            <a:pPr lvl="1"/>
            <a:r>
              <a:rPr lang="en-US" altLang="en-US"/>
              <a:t>Uses traceprt.dll</a:t>
            </a:r>
          </a:p>
          <a:p>
            <a:pPr lvl="1"/>
            <a:r>
              <a:rPr lang="en-US" altLang="en-US"/>
              <a:t>Ships with the debugger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012D-E425-43BB-A1AE-6A592C7DEE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ECD20-55B1-4AF4-955D-C5C611786F0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CEE429E-C911-4D65-82BC-4020647BF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Contents	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A46DB32-557C-4A2E-B4C7-181E83CD3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129587" cy="4235450"/>
          </a:xfrm>
        </p:spPr>
        <p:txBody>
          <a:bodyPr/>
          <a:lstStyle/>
          <a:p>
            <a:r>
              <a:rPr lang="en-US" altLang="en-US"/>
              <a:t>Overview</a:t>
            </a:r>
          </a:p>
          <a:p>
            <a:r>
              <a:rPr lang="en-US" altLang="en-US"/>
              <a:t>Recap on what Software Tracing is</a:t>
            </a:r>
          </a:p>
          <a:p>
            <a:r>
              <a:rPr lang="en-US" altLang="en-US"/>
              <a:t>How Software Tracing works</a:t>
            </a:r>
          </a:p>
          <a:p>
            <a:r>
              <a:rPr lang="en-US" altLang="en-US"/>
              <a:t>Build Environment</a:t>
            </a:r>
          </a:p>
          <a:p>
            <a:r>
              <a:rPr lang="en-US" altLang="en-US"/>
              <a:t>Using your driver with Tracing</a:t>
            </a:r>
          </a:p>
          <a:p>
            <a:r>
              <a:rPr lang="en-US" altLang="en-US"/>
              <a:t>Customizing Tracing</a:t>
            </a:r>
          </a:p>
          <a:p>
            <a:pPr lvl="1"/>
            <a:r>
              <a:rPr lang="en-US" altLang="en-US"/>
              <a:t>Formatting</a:t>
            </a:r>
          </a:p>
          <a:p>
            <a:pPr lvl="1"/>
            <a:r>
              <a:rPr lang="en-US" altLang="en-US"/>
              <a:t>Trace Macros</a:t>
            </a:r>
          </a:p>
          <a:p>
            <a:r>
              <a:rPr lang="en-US" altLang="en-US"/>
              <a:t>Debugging Tracing</a:t>
            </a:r>
          </a:p>
          <a:p>
            <a:r>
              <a:rPr lang="en-US" altLang="en-US"/>
              <a:t>Tracing and the Kernel Debugger</a:t>
            </a:r>
          </a:p>
          <a:p>
            <a:r>
              <a:rPr lang="en-US" altLang="en-US"/>
              <a:t>Questions and hands on exercises with the demo driver or own code if preferred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FDBAD-C33A-4C46-85CD-AB92AB964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D4A0-1292-4AE1-918F-5C8D0F6F23B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6356980-DF6E-4947-A25A-1DCC8D626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Your Driver With Tracing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C8535E1-749F-4220-AFBF-F02E0ECC7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3154363"/>
          </a:xfrm>
        </p:spPr>
        <p:txBody>
          <a:bodyPr/>
          <a:lstStyle/>
          <a:p>
            <a:r>
              <a:rPr lang="en-US" altLang="en-US"/>
              <a:t>Thinking about when/where to add trace points</a:t>
            </a:r>
          </a:p>
          <a:p>
            <a:r>
              <a:rPr lang="en-US" altLang="en-US"/>
              <a:t>When to release your trace decode files</a:t>
            </a:r>
          </a:p>
          <a:p>
            <a:r>
              <a:rPr lang="en-US" altLang="en-US"/>
              <a:t>Levels of tracing</a:t>
            </a:r>
          </a:p>
          <a:p>
            <a:pPr lvl="1"/>
            <a:r>
              <a:rPr lang="en-US" altLang="en-US"/>
              <a:t>Tracing adapts to different styles</a:t>
            </a:r>
          </a:p>
          <a:p>
            <a:pPr lvl="1"/>
            <a:r>
              <a:rPr lang="en-US" altLang="en-US"/>
              <a:t>But a common model can be helpful</a:t>
            </a:r>
          </a:p>
          <a:p>
            <a:r>
              <a:rPr lang="en-US" altLang="en-US"/>
              <a:t>Combining tracing from different components</a:t>
            </a:r>
          </a:p>
          <a:p>
            <a:pPr lvl="1"/>
            <a:r>
              <a:rPr lang="en-US" altLang="en-US"/>
              <a:t>Drivers and user components for example</a:t>
            </a:r>
          </a:p>
          <a:p>
            <a:r>
              <a:rPr lang="en-US" altLang="en-US"/>
              <a:t>Online Exercise</a:t>
            </a:r>
          </a:p>
          <a:p>
            <a:pPr lvl="1"/>
            <a:r>
              <a:rPr lang="en-US" altLang="en-US"/>
              <a:t>Run Tracedrv and the Trace Control Program to the same log file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1352-0CBA-4FCE-B87E-7A129DE18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E8B63-1E48-4B98-99A8-247CE93A9A3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DBD50B0-E3F4-4B21-8DC7-F70524B93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Tracing – Standard levels			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48A8307-F5A2-47B9-863F-09610CE24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1071563"/>
            <a:ext cx="8674100" cy="5245100"/>
          </a:xfrm>
        </p:spPr>
        <p:txBody>
          <a:bodyPr/>
          <a:lstStyle/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The definitions from SDK\inc\evntrace.h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 Predefined Event Tracing Levels for Software/Debug Tracing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 Trace Level is UCHAR and passed in through the EnableLevel parameter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 in EnableTrace API. It is retrieved by the provider using the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 GetTraceEnableLevel macro. It should be interpreted as an integer value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 to mean everything at or below that level will be traced.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 Here are the possible Levels.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#define TRACE_LEVEL_NONE        0   // Tracing is not on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#define TRACE_LEVEL_CRITICAL    1   // Abnormal exit or termination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#define TRACE_LEVEL_FATAL       1   // Deprecated name for Abnormal exit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#define TRACE_LEVEL_ERROR       2   // Severe errors that need logging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#define TRACE_LEVEL_WARNING     3   // Warnings such as allocation failure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#define TRACE_LEVEL_INFORMATION 4   // Includes non-error cases(e.g.Entry-Exit)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#define TRACE_LEVEL_VERBOSE     5   // Detailed traces from intermediate steps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#define TRACE_LEVEL_RESERVED6   6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#define TRACE_LEVEL_RESERVED7   7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#define TRACE_LEVEL_RESERVED8   8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#define TRACE_LEVEL_RESERVED9   9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D7D9A-5C85-4C41-BD0D-436D7889B7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A45DF-1FBE-4FA3-8902-A30AECC4585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B87D1A5-E0B9-4259-BCA7-64BE2FA43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Debugging Tracing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B75A9338-352B-4EC5-9C5A-CFC571A8F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2255838"/>
          </a:xfrm>
        </p:spPr>
        <p:txBody>
          <a:bodyPr/>
          <a:lstStyle/>
          <a:p>
            <a:r>
              <a:rPr lang="en-US" altLang="en-US"/>
              <a:t>What to do when your tracing doesn’t do what you expect</a:t>
            </a:r>
          </a:p>
          <a:p>
            <a:pPr lvl="1"/>
            <a:r>
              <a:rPr lang="en-US" altLang="en-US"/>
              <a:t>Is it your code</a:t>
            </a:r>
          </a:p>
          <a:p>
            <a:pPr lvl="2"/>
            <a:r>
              <a:rPr lang="en-US" altLang="en-US"/>
              <a:t>Well that would be the last thing to suspect</a:t>
            </a:r>
          </a:p>
          <a:p>
            <a:pPr lvl="1"/>
            <a:r>
              <a:rPr lang="en-US" altLang="en-US"/>
              <a:t>Or is it Tracing</a:t>
            </a:r>
          </a:p>
          <a:p>
            <a:pPr lvl="2"/>
            <a:r>
              <a:rPr lang="en-US" altLang="en-US"/>
              <a:t>None of us fully trust code that is generated by anyone else do we?</a:t>
            </a:r>
          </a:p>
          <a:p>
            <a:r>
              <a:rPr lang="en-US" altLang="en-US"/>
              <a:t>We often get asked the same thing and so we have a few techniques that help us to resolve issues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2E130-74D2-4FF6-B529-A13673E238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77BFC-E8FF-4127-BAA9-9037FC5BBCB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78F0AC84-846C-49F0-88F2-57EEA97AD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3" y="101600"/>
            <a:ext cx="7848600" cy="366713"/>
          </a:xfrm>
        </p:spPr>
        <p:txBody>
          <a:bodyPr/>
          <a:lstStyle/>
          <a:p>
            <a:r>
              <a:rPr lang="en-US" altLang="en-US" sz="2000"/>
              <a:t>Debugging Tracing – Using Internal Debugging Features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399CBDD9-91DB-4066-85C5-91A3E28A3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281987" cy="4625975"/>
          </a:xfrm>
        </p:spPr>
        <p:txBody>
          <a:bodyPr/>
          <a:lstStyle/>
          <a:p>
            <a:r>
              <a:rPr lang="en-US" altLang="en-US"/>
              <a:t>Use of internal Tracing debug features</a:t>
            </a:r>
          </a:p>
          <a:p>
            <a:pPr lvl="1"/>
            <a:r>
              <a:rPr lang="en-US" altLang="en-US"/>
              <a:t>Trace state changes</a:t>
            </a:r>
          </a:p>
          <a:p>
            <a:pPr lvl="2"/>
            <a:r>
              <a:rPr lang="en-US" altLang="en-US"/>
              <a:t>This is the most convenient to figure out if your tracing is being enabled or the flags you expect are being set</a:t>
            </a:r>
          </a:p>
          <a:p>
            <a:pPr lvl="3"/>
            <a:r>
              <a:rPr lang="en-US" altLang="en-US"/>
              <a:t>Incorrect GUID’s or wrong levels/flags are very common</a:t>
            </a:r>
          </a:p>
          <a:p>
            <a:pPr lvl="2"/>
            <a:r>
              <a:rPr lang="en-US" altLang="en-US"/>
              <a:t>#define WppDebug(a,b) DbgPrint b</a:t>
            </a:r>
          </a:p>
          <a:p>
            <a:pPr lvl="3"/>
            <a:r>
              <a:rPr lang="en-US" altLang="en-US"/>
              <a:t>Or any other flavor of print you prefer</a:t>
            </a:r>
          </a:p>
          <a:p>
            <a:pPr lvl="3"/>
            <a:r>
              <a:rPr lang="en-US" altLang="en-US"/>
              <a:t>This causes the tracing subsystem to output some status messages on control transitions</a:t>
            </a:r>
          </a:p>
          <a:p>
            <a:pPr lvl="1"/>
            <a:r>
              <a:rPr lang="en-US" altLang="en-US"/>
              <a:t>Debug Prints</a:t>
            </a:r>
          </a:p>
          <a:p>
            <a:pPr lvl="2"/>
            <a:r>
              <a:rPr lang="en-US" altLang="en-US"/>
              <a:t>This is a convenient way to tell if your trace statements are malformed</a:t>
            </a:r>
          </a:p>
          <a:p>
            <a:pPr lvl="2"/>
            <a:r>
              <a:rPr lang="en-US" altLang="en-US"/>
              <a:t>#define WPP_DEBUG(a,b) DbgPrint b</a:t>
            </a:r>
          </a:p>
          <a:p>
            <a:pPr lvl="3"/>
            <a:r>
              <a:rPr lang="en-US" altLang="en-US"/>
              <a:t>Or again any flavor of print you prefer</a:t>
            </a:r>
          </a:p>
          <a:p>
            <a:pPr lvl="3"/>
            <a:r>
              <a:rPr lang="en-US" altLang="en-US"/>
              <a:t>This causes all your trace statements to be output using the debug prints selected</a:t>
            </a:r>
          </a:p>
          <a:p>
            <a:pPr lvl="4"/>
            <a:r>
              <a:rPr lang="en-US" altLang="en-US"/>
              <a:t>NB if you use custom trace formats this does not work well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08E70-6A59-485D-8793-384A7FD79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EE8EB-449A-4802-814C-32888E674BD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52C3FFA-BCCE-494D-AA8B-352231FB5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Debugging Tracing – Other Techniques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578C402A-CC6F-45AE-9A9E-1A165766D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7977187" cy="2495550"/>
          </a:xfrm>
        </p:spPr>
        <p:txBody>
          <a:bodyPr/>
          <a:lstStyle/>
          <a:p>
            <a:r>
              <a:rPr lang="en-US" altLang="en-US"/>
              <a:t>Well was the code  that Tracing generated correct?</a:t>
            </a:r>
          </a:p>
          <a:p>
            <a:pPr lvl="1"/>
            <a:r>
              <a:rPr lang="en-US" altLang="en-US"/>
              <a:t>Two good ways to check</a:t>
            </a:r>
          </a:p>
          <a:p>
            <a:pPr lvl="2"/>
            <a:r>
              <a:rPr lang="en-US" altLang="en-US"/>
              <a:t>Viewing the actual code in a pre-processor file file</a:t>
            </a:r>
          </a:p>
          <a:p>
            <a:pPr lvl="3"/>
            <a:r>
              <a:rPr lang="en-US" altLang="en-US"/>
              <a:t>Use nmake file.pp to generate it</a:t>
            </a:r>
          </a:p>
          <a:p>
            <a:pPr lvl="1"/>
            <a:r>
              <a:rPr lang="en-US" altLang="en-US"/>
              <a:t>Viewing TMH files</a:t>
            </a:r>
          </a:p>
          <a:p>
            <a:pPr lvl="2"/>
            <a:r>
              <a:rPr lang="en-US" altLang="en-US"/>
              <a:t>We looked at these earlier but if you are really puzzled well, all the information is here</a:t>
            </a:r>
          </a:p>
          <a:p>
            <a:r>
              <a:rPr lang="en-US" altLang="en-US"/>
              <a:t>Let’s take a quick look at these files online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4A3FB-DFCF-4995-AAEF-EB1DADF72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6E78D-6051-4B2F-B910-EDE701E4E2D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2C6F1E1E-7BC1-4360-A4EF-ADFE70F3A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Customizing Tracing – Formatting The Trace Output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5F6F2B91-675A-4B01-83BD-DB1B18D0A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7443787" cy="3006725"/>
          </a:xfrm>
        </p:spPr>
        <p:txBody>
          <a:bodyPr/>
          <a:lstStyle/>
          <a:p>
            <a:r>
              <a:rPr lang="en-US" altLang="en-US"/>
              <a:t>Tracing has a standard format, and usually we recommend that it be used</a:t>
            </a:r>
          </a:p>
          <a:p>
            <a:pPr lvl="1"/>
            <a:r>
              <a:rPr lang="en-US" altLang="en-US"/>
              <a:t>Allows different traces to be viewed together</a:t>
            </a:r>
          </a:p>
          <a:p>
            <a:r>
              <a:rPr lang="en-US" altLang="en-US"/>
              <a:t>Sometimes it is convenient to modify it, and there are several mechanisms</a:t>
            </a:r>
          </a:p>
          <a:p>
            <a:r>
              <a:rPr lang="en-US" altLang="en-US"/>
              <a:t>Build time</a:t>
            </a:r>
          </a:p>
          <a:p>
            <a:pPr lvl="1"/>
            <a:r>
              <a:rPr lang="en-US" altLang="en-US"/>
              <a:t>Redefine the prefix, or add a suffix</a:t>
            </a:r>
          </a:p>
          <a:p>
            <a:r>
              <a:rPr lang="en-US" altLang="en-US"/>
              <a:t>Format time</a:t>
            </a:r>
          </a:p>
          <a:p>
            <a:pPr lvl="1"/>
            <a:r>
              <a:rPr lang="en-US" altLang="en-US"/>
              <a:t>Override the prefix, or suppress it entirely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A482E-02F0-45AA-B838-34AC6336F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1AF7F-C686-4C72-9B6E-9BC2165FEDC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6F36B24C-E207-412F-B514-408D1F852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Customizing The trace Output – Using A Prefix/Suffix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E325EDA8-2518-48F0-8778-01094E7B2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4403725"/>
          </a:xfrm>
        </p:spPr>
        <p:txBody>
          <a:bodyPr/>
          <a:lstStyle/>
          <a:p>
            <a:r>
              <a:rPr lang="en-US" altLang="en-US"/>
              <a:t>By default all trace statement have a </a:t>
            </a:r>
          </a:p>
          <a:p>
            <a:pPr lvl="1"/>
            <a:r>
              <a:rPr lang="en-US" altLang="en-US"/>
              <a:t>Standard Prefix, known as “%0” which stands for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[CPU#]ProcessID.ThreadID::Timestamp [FileName_line]</a:t>
            </a:r>
          </a:p>
          <a:p>
            <a:pPr lvl="1"/>
            <a:r>
              <a:rPr lang="en-US" altLang="en-US"/>
              <a:t>A null Suffix</a:t>
            </a:r>
          </a:p>
          <a:p>
            <a:r>
              <a:rPr lang="en-US" altLang="en-US"/>
              <a:t>A good example of all of these is the Function Entry/Exit tracing</a:t>
            </a:r>
          </a:p>
          <a:p>
            <a:r>
              <a:rPr lang="en-US" altLang="en-US"/>
              <a:t>Here is an example of the code you might write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#include "mytrace.h"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#include "example2.tmh"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examplesub(int x)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    FuncEntry();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    // do some real work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    FuncExit();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60B4B-C6A2-4164-AC0B-85B5C9E49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2FDE1-7A4C-4ED1-A871-781E3A54502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67256EF5-4BE8-4E90-B4D6-16847B141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Customizing The Trace Output – Using A Prefix/Suffix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21C82BF-8B5B-4776-94D3-C81F308CA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3863975"/>
          </a:xfrm>
        </p:spPr>
        <p:txBody>
          <a:bodyPr/>
          <a:lstStyle/>
          <a:p>
            <a:r>
              <a:rPr lang="en-US" altLang="en-US"/>
              <a:t>Mytrace.h is the example file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/>
              <a:t>#define WPP_CONTROL_GUIDS \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/>
              <a:t>    WPP_DEFINE_CONTROL_GUID(CtlGuid,(a044090f,3d9d,48cf,b7ee,9fb114702dc1),  \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/>
              <a:t>       WPP_DEFINE_BIT(FuncTrace) 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/>
              <a:t> </a:t>
            </a:r>
            <a:endParaRPr lang="en-US" altLang="en-US" sz="1000" b="1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>
                <a:solidFill>
                  <a:srgbClr val="DE9E2A"/>
                </a:solidFill>
              </a:rPr>
              <a:t>// begin_wpp config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>
                <a:solidFill>
                  <a:srgbClr val="DE9E2A"/>
                </a:solidFill>
              </a:rPr>
              <a:t>// FuncEntry();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>
                <a:solidFill>
                  <a:srgbClr val="DE9E2A"/>
                </a:solidFill>
              </a:rPr>
              <a:t>// FuncExit();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>
                <a:solidFill>
                  <a:srgbClr val="DE9E2A"/>
                </a:solidFill>
              </a:rPr>
              <a:t>// USESUFFIX(FuncEntry, " Entry to %!FUNC!");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>
                <a:solidFill>
                  <a:srgbClr val="DE9E2A"/>
                </a:solidFill>
              </a:rPr>
              <a:t>// USESUFFIX(FuncExit, " Exit from %!FUNC!");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>
                <a:solidFill>
                  <a:srgbClr val="DE9E2A"/>
                </a:solidFill>
              </a:rPr>
              <a:t>// end_wpp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>
                <a:solidFill>
                  <a:srgbClr val="DE9E2A"/>
                </a:solidFill>
              </a:rPr>
              <a:t> 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>
                <a:solidFill>
                  <a:srgbClr val="DE9E2A"/>
                </a:solidFill>
              </a:rPr>
              <a:t>// Map the null level used by Entry/Exit to TRACE_LEVEL_VERBOSE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>
                <a:solidFill>
                  <a:srgbClr val="DE9E2A"/>
                </a:solidFill>
              </a:rPr>
              <a:t>#define WPP__ENABLED() WPP_LEVEL_ENABLED(FuncTrace) WPP_CONTROL(WPP_BIT_ ## FuncTrace).Level &gt;= TRACE_LEVEL_VERBOSE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000">
                <a:solidFill>
                  <a:srgbClr val="DE9E2A"/>
                </a:solidFill>
              </a:rPr>
              <a:t>#define WPP__LOGGER() WPP_LEVEL_LOGGER(FuncTrace)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sz="1000">
              <a:solidFill>
                <a:srgbClr val="DE9E2A"/>
              </a:solidFill>
            </a:endParaRPr>
          </a:p>
          <a:p>
            <a:r>
              <a:rPr lang="en-US" altLang="en-US" b="1"/>
              <a:t>Then you make your run_wpp line in sources look like following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b="1"/>
              <a:t>RUN_WPP=$(SOURCES) -scan:mytrace.h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1D291-DBEC-4609-AFF2-9280F83400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81919-38ED-41E7-ADAB-E5A169EB46D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2567433-A6BC-42C9-80AC-145786A93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Customizing Tracing – Converting Your Debug Prints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BE1DCCA-E8E2-4AE0-B4D9-3E88F2FC1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4981575"/>
          </a:xfrm>
        </p:spPr>
        <p:txBody>
          <a:bodyPr/>
          <a:lstStyle/>
          <a:p>
            <a:pPr marL="381000" indent="-381000"/>
            <a:r>
              <a:rPr lang="en-US" altLang="en-US" sz="2400"/>
              <a:t>Probably everyone already has some sort of debug print code, likely organized in a way that they regard as perfect</a:t>
            </a:r>
          </a:p>
          <a:p>
            <a:pPr marL="741363" lvl="1" indent="-282575"/>
            <a:r>
              <a:rPr lang="en-US" altLang="en-US" sz="2000"/>
              <a:t>Can we keep that code and use it as debug prints in the checked build – Yes</a:t>
            </a:r>
          </a:p>
          <a:p>
            <a:pPr marL="741363" lvl="1" indent="-282575"/>
            <a:r>
              <a:rPr lang="en-US" altLang="en-US" sz="2000"/>
              <a:t>Can we convert it to tracing in the free build – Yes</a:t>
            </a:r>
          </a:p>
          <a:p>
            <a:pPr marL="381000" indent="-381000"/>
            <a:r>
              <a:rPr lang="en-US" altLang="en-US" sz="2400"/>
              <a:t>Let’s assume you use KdPrintEx</a:t>
            </a:r>
          </a:p>
          <a:p>
            <a:pPr marL="1524000" lvl="4" indent="-79375">
              <a:buFont typeface="Wingdings" panose="05000000000000000000" pitchFamily="2" charset="2"/>
              <a:buNone/>
            </a:pPr>
            <a:r>
              <a:rPr lang="en-US" altLang="en-US" b="1"/>
              <a:t>ULONG KdPrintEx ( (</a:t>
            </a:r>
            <a:r>
              <a:rPr lang="en-US" altLang="en-US"/>
              <a:t> </a:t>
            </a:r>
          </a:p>
          <a:p>
            <a:pPr marL="1524000" lvl="4" indent="-79375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b="1"/>
              <a:t>IN ULONG</a:t>
            </a:r>
            <a:r>
              <a:rPr lang="en-US" altLang="en-US"/>
              <a:t> </a:t>
            </a:r>
            <a:r>
              <a:rPr lang="en-US" altLang="en-US">
                <a:solidFill>
                  <a:srgbClr val="DE9E2A"/>
                </a:solidFill>
              </a:rPr>
              <a:t>ComponentId</a:t>
            </a:r>
            <a:r>
              <a:rPr lang="en-US" altLang="en-US" b="1">
                <a:solidFill>
                  <a:srgbClr val="DE9E2A"/>
                </a:solidFill>
              </a:rPr>
              <a:t>, </a:t>
            </a:r>
          </a:p>
          <a:p>
            <a:pPr marL="1524000" lvl="4" indent="-79375">
              <a:buFont typeface="Wingdings" panose="05000000000000000000" pitchFamily="2" charset="2"/>
              <a:buNone/>
            </a:pPr>
            <a:r>
              <a:rPr lang="en-US" altLang="en-US" b="1"/>
              <a:t>	IN ULONG</a:t>
            </a:r>
            <a:r>
              <a:rPr lang="en-US" altLang="en-US"/>
              <a:t> </a:t>
            </a:r>
            <a:r>
              <a:rPr lang="en-US" altLang="en-US">
                <a:solidFill>
                  <a:srgbClr val="DE9E2A"/>
                </a:solidFill>
              </a:rPr>
              <a:t>Level</a:t>
            </a:r>
            <a:r>
              <a:rPr lang="en-US" altLang="en-US" b="1">
                <a:solidFill>
                  <a:srgbClr val="DE9E2A"/>
                </a:solidFill>
              </a:rPr>
              <a:t>, </a:t>
            </a:r>
          </a:p>
          <a:p>
            <a:pPr marL="1524000" lvl="4" indent="-79375">
              <a:buFont typeface="Wingdings" panose="05000000000000000000" pitchFamily="2" charset="2"/>
              <a:buNone/>
            </a:pPr>
            <a:r>
              <a:rPr lang="en-US" altLang="en-US" b="1"/>
              <a:t>	IN PCHAR</a:t>
            </a:r>
            <a:r>
              <a:rPr lang="en-US" altLang="en-US"/>
              <a:t> </a:t>
            </a:r>
            <a:r>
              <a:rPr lang="en-US" altLang="en-US">
                <a:solidFill>
                  <a:srgbClr val="DE9E2A"/>
                </a:solidFill>
              </a:rPr>
              <a:t>Format</a:t>
            </a:r>
            <a:r>
              <a:rPr lang="en-US" altLang="en-US" b="1">
                <a:solidFill>
                  <a:srgbClr val="DE9E2A"/>
                </a:solidFill>
              </a:rPr>
              <a:t>,</a:t>
            </a:r>
          </a:p>
          <a:p>
            <a:pPr marL="1524000" lvl="4" indent="-79375">
              <a:buFont typeface="Wingdings" panose="05000000000000000000" pitchFamily="2" charset="2"/>
              <a:buNone/>
            </a:pPr>
            <a:r>
              <a:rPr lang="en-US" altLang="en-US" b="1"/>
              <a:t>	 . . . </a:t>
            </a:r>
            <a:r>
              <a:rPr lang="en-US" altLang="en-US"/>
              <a:t> </a:t>
            </a:r>
            <a:r>
              <a:rPr lang="en-US" altLang="en-US">
                <a:solidFill>
                  <a:srgbClr val="DE9E2A"/>
                </a:solidFill>
              </a:rPr>
              <a:t>[arguments]</a:t>
            </a:r>
            <a:r>
              <a:rPr lang="en-US" altLang="en-US" b="1">
                <a:solidFill>
                  <a:srgbClr val="DE9E2A"/>
                </a:solidFill>
              </a:rPr>
              <a:t> </a:t>
            </a:r>
          </a:p>
          <a:p>
            <a:pPr marL="1524000" lvl="4" indent="-79375">
              <a:buFont typeface="Wingdings" panose="05000000000000000000" pitchFamily="2" charset="2"/>
              <a:buNone/>
            </a:pPr>
            <a:r>
              <a:rPr lang="en-US" altLang="en-US" b="1"/>
              <a:t>) ) ;</a:t>
            </a:r>
            <a:r>
              <a:rPr lang="en-US" altLang="en-US"/>
              <a:t> </a:t>
            </a:r>
          </a:p>
          <a:p>
            <a:pPr marL="381000" indent="-381000">
              <a:spcBef>
                <a:spcPct val="0"/>
              </a:spcBef>
            </a:pPr>
            <a:r>
              <a:rPr lang="en-US" altLang="en-US" sz="2400"/>
              <a:t>Which is fairly similar to the normal trace macro, with the addition of that ComponentID</a:t>
            </a:r>
          </a:p>
          <a:p>
            <a:pPr marL="741363" lvl="1" indent="-282575"/>
            <a:r>
              <a:rPr lang="en-US" altLang="en-US" sz="2000"/>
              <a:t>Let’s treat the component ID as NULL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01A54-5A5A-4F96-AFA7-4D650C7C34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8AC8-8C2A-40D6-B70E-3EAA8428603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08B16847-0A99-427A-9916-E8906E4DB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Customizing Tracing – Example Converting KdPrintEx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47267D4-F29C-4A90-AA1E-36BC8F49B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4729163"/>
          </a:xfrm>
        </p:spPr>
        <p:txBody>
          <a:bodyPr/>
          <a:lstStyle/>
          <a:p>
            <a:pPr marL="381000" indent="-38100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800"/>
              <a:t>Get a GUID for the component using guidgen or uuidgen (</a:t>
            </a:r>
            <a:r>
              <a:rPr lang="en-US" altLang="en-US" sz="1800">
                <a:solidFill>
                  <a:srgbClr val="DE9E2A"/>
                </a:solidFill>
              </a:rPr>
              <a:t>see note b</a:t>
            </a:r>
            <a:r>
              <a:rPr lang="en-US" altLang="en-US" sz="1800"/>
              <a:t>)</a:t>
            </a:r>
          </a:p>
          <a:p>
            <a:pPr marL="381000" indent="-38100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800"/>
              <a:t>Define your debug flags and GUID in a convenient header file</a:t>
            </a:r>
          </a:p>
          <a:p>
            <a:pPr marL="381000" indent="-38100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800"/>
              <a:t>For each file with a debug print include that header file and a file called </a:t>
            </a:r>
            <a:r>
              <a:rPr lang="en-US" altLang="en-US" sz="1800">
                <a:solidFill>
                  <a:srgbClr val="DE9E2A"/>
                </a:solidFill>
              </a:rPr>
              <a:t>filename</a:t>
            </a:r>
            <a:r>
              <a:rPr lang="en-US" altLang="en-US" sz="1800"/>
              <a:t>.tmh</a:t>
            </a:r>
          </a:p>
          <a:p>
            <a:pPr marL="741363" lvl="1" indent="-282575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#ifn DBG</a:t>
            </a:r>
          </a:p>
          <a:p>
            <a:pPr marL="741363" lvl="1" indent="-282575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#include “MyTracefile.h”</a:t>
            </a:r>
          </a:p>
          <a:p>
            <a:pPr marL="741363" lvl="1" indent="-282575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#include “filename.tmh”</a:t>
            </a:r>
          </a:p>
          <a:p>
            <a:pPr marL="741363" lvl="1" indent="-282575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#endif</a:t>
            </a:r>
          </a:p>
          <a:p>
            <a:pPr marL="381000" indent="-38100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800"/>
              <a:t>Add a WPP_INIT_TRACING call in your DriverEntry routine</a:t>
            </a:r>
          </a:p>
          <a:p>
            <a:pPr marL="741363" lvl="1" indent="-282575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Wrap in a #ifndef DBG conditional so it is not used by checked build</a:t>
            </a:r>
            <a:endParaRPr lang="en-US" altLang="en-US" sz="1600"/>
          </a:p>
          <a:p>
            <a:pPr marL="381000" indent="-38100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800"/>
              <a:t>Add a WPP_CLEANUP call to your DriverUnload routine</a:t>
            </a:r>
          </a:p>
          <a:p>
            <a:pPr marL="741363" lvl="1" indent="-282575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Wrap in a #ifndef DBG conditional so it is not used by checked build</a:t>
            </a:r>
            <a:endParaRPr lang="en-US" altLang="en-US" sz="1600"/>
          </a:p>
          <a:p>
            <a:pPr marL="381000" indent="-381000"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1800"/>
              <a:t>In the SOURCES file add </a:t>
            </a:r>
          </a:p>
          <a:p>
            <a:pPr marL="381000" indent="-3810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	RUN_WPP=$(SOURCES) –km –func:KdPrintEx((NULL,LEVEL,MSG,…))</a:t>
            </a:r>
          </a:p>
          <a:p>
            <a:pPr marL="381000" indent="-3810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	</a:t>
            </a:r>
            <a:r>
              <a:rPr lang="en-US" altLang="en-US" sz="1400"/>
              <a:t>Wrap in an ! If !(FREEBUILD) so it is not called by the checked build</a:t>
            </a:r>
          </a:p>
          <a:p>
            <a:pPr marL="381000" indent="-3810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Note:</a:t>
            </a:r>
          </a:p>
          <a:p>
            <a:pPr marL="381000" indent="-381000">
              <a:spcBef>
                <a:spcPct val="20000"/>
              </a:spcBef>
              <a:buFont typeface="Wingdings" panose="05000000000000000000" pitchFamily="2" charset="2"/>
              <a:buAutoNum type="alphaLcPeriod"/>
            </a:pPr>
            <a:r>
              <a:rPr lang="en-US" altLang="en-US" sz="1600"/>
              <a:t>Component ID is NULL’ed out in the “func” prototype</a:t>
            </a:r>
          </a:p>
          <a:p>
            <a:pPr marL="381000" indent="-381000">
              <a:spcBef>
                <a:spcPct val="20000"/>
              </a:spcBef>
              <a:buFont typeface="Wingdings" panose="05000000000000000000" pitchFamily="2" charset="2"/>
              <a:buAutoNum type="alphaLcPeriod"/>
            </a:pPr>
            <a:r>
              <a:rPr lang="en-US" altLang="en-US" sz="1600"/>
              <a:t>Really we don’t need the Component ID anyway as the Component GUID replaces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08B0B-FEAA-4AC9-84E5-5FF4E2C0E2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98F97-0C5F-449D-8EC1-477BDBB1750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385C1D60-1BFB-4EA8-B8DC-822C179B2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	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648F1990-4A06-4BA1-82C2-688F89C6A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5002213"/>
          </a:xfrm>
        </p:spPr>
        <p:txBody>
          <a:bodyPr/>
          <a:lstStyle/>
          <a:p>
            <a:pPr marL="400050" indent="-400050"/>
            <a:r>
              <a:rPr lang="en-US" altLang="en-US" sz="1800"/>
              <a:t>This session/lab will provide an overview of software tracing, how it works, and an introduction to some of its advanced features; The session will also cover how you can use tracing as a problem-solving tool on production systems, the advantages of common levels and standards for tracing, and guidelines on writing effective trace messages</a:t>
            </a:r>
          </a:p>
          <a:p>
            <a:pPr marL="742950" lvl="1" indent="-341313"/>
            <a:r>
              <a:rPr lang="en-US" altLang="en-US" sz="1600"/>
              <a:t>Using the standard DDK examples to show the use of the different tools</a:t>
            </a:r>
          </a:p>
          <a:p>
            <a:pPr marL="742950" lvl="1" indent="-341313"/>
            <a:r>
              <a:rPr lang="en-US" altLang="en-US" sz="1600"/>
              <a:t>Demonstrating the differences in trace capability on different versions of Windows</a:t>
            </a:r>
          </a:p>
          <a:p>
            <a:pPr marL="742950" lvl="1" indent="-341313"/>
            <a:r>
              <a:rPr lang="en-US" altLang="en-US" sz="1600"/>
              <a:t>Converting an existing driver with debug calls to tracing when on the free build</a:t>
            </a:r>
          </a:p>
          <a:p>
            <a:pPr marL="742950" lvl="1" indent="-341313"/>
            <a:r>
              <a:rPr lang="en-US" altLang="en-US" sz="1600"/>
              <a:t>Mixing different trace sources, multiple drivers, and mixed user mode </a:t>
            </a:r>
            <a:br>
              <a:rPr lang="en-US" altLang="en-US" sz="1600"/>
            </a:br>
            <a:r>
              <a:rPr lang="en-US" altLang="en-US" sz="1600"/>
              <a:t>and driver traces</a:t>
            </a:r>
          </a:p>
          <a:p>
            <a:pPr marL="742950" lvl="1" indent="-341313"/>
            <a:r>
              <a:rPr lang="en-US" altLang="en-US" sz="1600"/>
              <a:t>Making use of different trace log options</a:t>
            </a:r>
          </a:p>
          <a:p>
            <a:pPr marL="742950" lvl="1" indent="-341313"/>
            <a:r>
              <a:rPr lang="en-US" altLang="en-US" sz="1600"/>
              <a:t>Debugging tracing problems</a:t>
            </a:r>
          </a:p>
          <a:p>
            <a:pPr marL="742950" lvl="1" indent="-341313"/>
            <a:r>
              <a:rPr lang="en-US" altLang="en-US" sz="1600"/>
              <a:t>Using the kernel debugger tracing extension for live and crash dump access to traces</a:t>
            </a:r>
          </a:p>
          <a:p>
            <a:pPr marL="742950" lvl="1" indent="-341313"/>
            <a:r>
              <a:rPr lang="en-US" altLang="en-US" sz="1600"/>
              <a:t>Controlling tracing by using different parameters, for example, levels instead of </a:t>
            </a:r>
            <a:br>
              <a:rPr lang="en-US" altLang="en-US" sz="1600"/>
            </a:br>
            <a:r>
              <a:rPr lang="en-US" altLang="en-US" sz="1600"/>
              <a:t>bit flags  </a:t>
            </a:r>
          </a:p>
          <a:p>
            <a:pPr marL="742950" lvl="1" indent="-341313"/>
            <a:r>
              <a:rPr lang="en-US" altLang="en-US" sz="1600"/>
              <a:t>Adding new types to tracing</a:t>
            </a:r>
          </a:p>
          <a:p>
            <a:pPr marL="742950" lvl="1" indent="-341313"/>
            <a:r>
              <a:rPr lang="en-US" altLang="en-US" sz="1600"/>
              <a:t>Making use of hex dumps and other special formats in tracing</a:t>
            </a:r>
          </a:p>
          <a:p>
            <a:pPr marL="742950" lvl="1" indent="-341313"/>
            <a:r>
              <a:rPr lang="en-US" altLang="en-US" sz="1600"/>
              <a:t>Mixing software tracing with other tracing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14FCD-8EFB-4100-B0CF-86238BF2A6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9A7E-D94A-4A5A-B6C2-FDE9AE90C62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BD54A4E-E866-457A-8D4D-7E7CCBF99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Customizing Tracing – Special Trace Formats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9EA1255-6AF8-4555-BE07-12FD02514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3624263"/>
          </a:xfrm>
        </p:spPr>
        <p:txBody>
          <a:bodyPr/>
          <a:lstStyle/>
          <a:p>
            <a:r>
              <a:rPr lang="en-US" altLang="en-US"/>
              <a:t>Software Tracing has a number of special formats built in</a:t>
            </a:r>
          </a:p>
          <a:p>
            <a:pPr lvl="1"/>
            <a:r>
              <a:rPr lang="en-US" altLang="en-US"/>
              <a:t>Downside to these is they DO NOT work if you rebuilt your trace statements as debug prints</a:t>
            </a:r>
          </a:p>
          <a:p>
            <a:pPr lvl="3"/>
            <a:r>
              <a:rPr lang="en-US" altLang="en-US"/>
              <a:t>So use carefully</a:t>
            </a:r>
          </a:p>
          <a:p>
            <a:pPr lvl="1"/>
            <a:r>
              <a:rPr lang="en-US" altLang="en-US"/>
              <a:t>In general they have the form %!</a:t>
            </a:r>
            <a:r>
              <a:rPr lang="en-US" altLang="en-US">
                <a:solidFill>
                  <a:srgbClr val="DE9E2A"/>
                </a:solidFill>
              </a:rPr>
              <a:t>name</a:t>
            </a:r>
            <a:r>
              <a:rPr lang="en-US" altLang="en-US"/>
              <a:t>!</a:t>
            </a:r>
          </a:p>
          <a:p>
            <a:pPr lvl="4"/>
            <a:r>
              <a:rPr lang="en-US" altLang="en-US"/>
              <a:t>STATUS	- prints out a value as the NTSTATUS name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/>
              <a:t>		DoTraceMessage("NTSTATUS is %!STATUS!\n",ntStatus);</a:t>
            </a:r>
          </a:p>
          <a:p>
            <a:pPr lvl="4"/>
            <a:r>
              <a:rPr lang="en-US" altLang="en-US"/>
              <a:t>WINERROR	- prints out a value as the WinError name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/>
              <a:t>		DoTraceMessage(“WINERROR is %!WINERROR!\n",myerror);</a:t>
            </a:r>
          </a:p>
          <a:p>
            <a:pPr lvl="4"/>
            <a:r>
              <a:rPr lang="en-US" altLang="en-US"/>
              <a:t>HRESULT 	- prints out a value as the HRESULT name</a:t>
            </a:r>
          </a:p>
          <a:p>
            <a:pPr lvl="4"/>
            <a:r>
              <a:rPr lang="en-US" altLang="en-US"/>
              <a:t>IPADDR	- prints out a value as the IP (v4) style Address</a:t>
            </a:r>
          </a:p>
          <a:p>
            <a:pPr lvl="4"/>
            <a:r>
              <a:rPr lang="en-US" altLang="en-US"/>
              <a:t>GUID	- prints out a value formatted as a GUID format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BAE21-C1B0-4E13-A21B-631C26A5C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CFD6-66CD-471F-A241-E94AD046C7A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72DDBB60-E2C9-4F97-80A4-1A62208EA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Customizing Tracing – Macros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2BD534-6B0C-4807-916B-ACE0B013D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1393825"/>
          </a:xfrm>
        </p:spPr>
        <p:txBody>
          <a:bodyPr/>
          <a:lstStyle/>
          <a:p>
            <a:r>
              <a:rPr lang="en-US" altLang="en-US"/>
              <a:t>Trace macros cannot use the C pre-processor – how to customize</a:t>
            </a:r>
          </a:p>
          <a:p>
            <a:pPr lvl="1"/>
            <a:r>
              <a:rPr lang="en-US" altLang="en-US"/>
              <a:t>Show how to define prefix/suffix</a:t>
            </a:r>
          </a:p>
          <a:p>
            <a:pPr lvl="1"/>
            <a:r>
              <a:rPr lang="en-US" altLang="en-US"/>
              <a:t>Show how to define PRE and POST macros</a:t>
            </a:r>
          </a:p>
          <a:p>
            <a:r>
              <a:rPr lang="en-US" altLang="en-US"/>
              <a:t>To demonstrate:  Modify example to add an ASSERT style trace macro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ED844-9ABD-4697-9F27-0DE07104F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90229-AFD7-4781-A62D-71D91545A16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10CF503-4C20-4BB1-8FD7-4C561BAA0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Tracing And The Kernel Debugger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37C9A05-076C-4385-8F27-0D9F124E0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4146550"/>
          </a:xfrm>
        </p:spPr>
        <p:txBody>
          <a:bodyPr/>
          <a:lstStyle/>
          <a:p>
            <a:r>
              <a:rPr lang="en-US" altLang="en-US"/>
              <a:t>There are two ways to use the kernel debugger with tracing</a:t>
            </a:r>
          </a:p>
          <a:p>
            <a:pPr lvl="1"/>
            <a:r>
              <a:rPr lang="en-US" altLang="en-US"/>
              <a:t>Dynamic tracing, similar to DbgPrint</a:t>
            </a:r>
          </a:p>
          <a:p>
            <a:pPr lvl="2"/>
            <a:r>
              <a:rPr lang="en-US" altLang="en-US"/>
              <a:t>But not the same!</a:t>
            </a:r>
          </a:p>
          <a:p>
            <a:pPr lvl="1"/>
            <a:r>
              <a:rPr lang="en-US" altLang="en-US"/>
              <a:t>Post Mortem Tracing</a:t>
            </a:r>
          </a:p>
          <a:p>
            <a:r>
              <a:rPr lang="en-US" altLang="en-US"/>
              <a:t>Settings</a:t>
            </a:r>
          </a:p>
          <a:p>
            <a:pPr lvl="1"/>
            <a:r>
              <a:rPr lang="en-US" altLang="en-US"/>
              <a:t>For all of this the kernel debugger used the KD extension wmitrace.dll</a:t>
            </a:r>
          </a:p>
          <a:p>
            <a:pPr lvl="2"/>
            <a:r>
              <a:rPr lang="en-US" altLang="en-US"/>
              <a:t>Sort of acts like tracefmt/traceview and uses traceprt.dll</a:t>
            </a:r>
          </a:p>
          <a:p>
            <a:pPr lvl="1"/>
            <a:r>
              <a:rPr lang="en-US" altLang="en-US"/>
              <a:t>Before starting the debugger environment variables should be set</a:t>
            </a:r>
          </a:p>
          <a:p>
            <a:pPr lvl="2"/>
            <a:r>
              <a:rPr lang="en-US" altLang="en-US"/>
              <a:t>Set TRACE_FORMAT_SEARCH_PATH=</a:t>
            </a:r>
            <a:r>
              <a:rPr lang="en-US" altLang="en-US">
                <a:solidFill>
                  <a:srgbClr val="DE9E2A"/>
                </a:solidFill>
              </a:rPr>
              <a:t>path</a:t>
            </a:r>
          </a:p>
          <a:p>
            <a:pPr lvl="3"/>
            <a:r>
              <a:rPr lang="en-US" altLang="en-US"/>
              <a:t>This can be done inside the extension</a:t>
            </a:r>
          </a:p>
          <a:p>
            <a:pPr lvl="1"/>
            <a:r>
              <a:rPr lang="en-US" altLang="en-US"/>
              <a:t>Tracelog/Logman settings</a:t>
            </a:r>
          </a:p>
          <a:p>
            <a:pPr lvl="2"/>
            <a:r>
              <a:rPr lang="en-US" altLang="en-US"/>
              <a:t>“-kd” for direct delivery of trace buffers to the debugger</a:t>
            </a:r>
          </a:p>
          <a:p>
            <a:pPr lvl="2"/>
            <a:r>
              <a:rPr lang="en-US" altLang="en-US"/>
              <a:t>“-rt B –age -1” for efficient in memory buffering for post mortem use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52A28-ED3F-4A5C-BD0E-4ECF82C72D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2B4B-421E-4119-AE4A-010CA07ADF4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7C218F46-A5B8-44F9-A409-318C126E9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Tracing And The Kernel Debugger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A3E9B02C-9069-45B2-9961-11BE877DB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205787" cy="3467100"/>
          </a:xfrm>
        </p:spPr>
        <p:txBody>
          <a:bodyPr/>
          <a:lstStyle/>
          <a:p>
            <a:r>
              <a:rPr lang="en-US" altLang="en-US"/>
              <a:t>Limitations</a:t>
            </a:r>
          </a:p>
          <a:p>
            <a:pPr lvl="1"/>
            <a:r>
              <a:rPr lang="en-US" altLang="en-US"/>
              <a:t>Trace buffers between the target and the debugger host are limited to 3K in dynamic tracing</a:t>
            </a:r>
          </a:p>
          <a:p>
            <a:pPr lvl="1"/>
            <a:r>
              <a:rPr lang="en-US" altLang="en-US"/>
              <a:t>Dynamic Tracing is buffered so it does not synchronize with real </a:t>
            </a:r>
            <a:br>
              <a:rPr lang="en-US" altLang="en-US"/>
            </a:br>
            <a:r>
              <a:rPr lang="en-US" altLang="en-US"/>
              <a:t>Debug prints</a:t>
            </a:r>
          </a:p>
          <a:p>
            <a:r>
              <a:rPr lang="en-US" altLang="en-US"/>
              <a:t>When to use</a:t>
            </a:r>
          </a:p>
          <a:p>
            <a:pPr lvl="1"/>
            <a:r>
              <a:rPr lang="en-US" altLang="en-US"/>
              <a:t>When you need to debug without having a debug version</a:t>
            </a:r>
          </a:p>
          <a:p>
            <a:pPr lvl="1"/>
            <a:r>
              <a:rPr lang="en-US" altLang="en-US"/>
              <a:t>Bugs go away when you use debug prints</a:t>
            </a:r>
          </a:p>
          <a:p>
            <a:pPr lvl="2"/>
            <a:r>
              <a:rPr lang="en-US" altLang="en-US"/>
              <a:t>Post mortem taces can help</a:t>
            </a:r>
          </a:p>
          <a:p>
            <a:pPr lvl="1"/>
            <a:r>
              <a:rPr lang="en-US" altLang="en-US"/>
              <a:t>But this is NOT a replacement for dbgprint!</a:t>
            </a:r>
          </a:p>
          <a:p>
            <a:pPr lvl="2"/>
            <a:r>
              <a:rPr lang="en-US" altLang="en-US"/>
              <a:t>It is just another tool for you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4E38277-4C1C-4DE7-852A-8C799DBC9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749A2-141A-478C-8920-00984EA4E0BE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64514" name="Picture 2" descr="divider_art">
            <a:extLst>
              <a:ext uri="{FF2B5EF4-FFF2-40B4-BE49-F238E27FC236}">
                <a16:creationId xmlns:a16="http://schemas.microsoft.com/office/drawing/2014/main" id="{BE23EDED-0B3F-49D5-99A3-2C34350A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5" name="Picture 3" descr="MicrosoftLogo wht shadow">
            <a:extLst>
              <a:ext uri="{FF2B5EF4-FFF2-40B4-BE49-F238E27FC236}">
                <a16:creationId xmlns:a16="http://schemas.microsoft.com/office/drawing/2014/main" id="{A31F3208-C7D9-4D33-9DD1-0C2CC7E89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2255838" y="2973388"/>
            <a:ext cx="4630737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6" name="Text Box 4">
            <a:extLst>
              <a:ext uri="{FF2B5EF4-FFF2-40B4-BE49-F238E27FC236}">
                <a16:creationId xmlns:a16="http://schemas.microsoft.com/office/drawing/2014/main" id="{C2B83001-70B7-478A-AC91-DA88C5412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4800600"/>
            <a:ext cx="86153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Franklin Gothic Medium" panose="020B0603020102020204" pitchFamily="34" charset="0"/>
              </a:rPr>
              <a:t>© 2003 Microsoft Corporation. All rights reserved.</a:t>
            </a:r>
          </a:p>
          <a:p>
            <a:pPr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Franklin Gothic Medium" panose="020B0603020102020204" pitchFamily="34" charset="0"/>
              </a:rPr>
              <a:t>This presentation is for informational purposes only. Microsoft makes no warranties, express or implied, in this summary.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D3570-385A-421D-A651-925D295A2B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056CA-DCAC-4293-82C4-02E50178B4F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9DEB787C-2049-4BBE-ACA5-708C6C3E7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Recap On “What Is Software Tracing?”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780EDD0-2991-4A00-98FF-A10243526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3998913"/>
          </a:xfrm>
        </p:spPr>
        <p:txBody>
          <a:bodyPr/>
          <a:lstStyle/>
          <a:p>
            <a:r>
              <a:rPr lang="en-US" altLang="en-US"/>
              <a:t>Assumption is everyone knows about “Software Tracing” </a:t>
            </a:r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Software Tracing is 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An alternative to using a “checked build” by including “debug prints” I in the released version of the code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Efficient when generating traces, and minimal overhead when not enabled</a:t>
            </a:r>
          </a:p>
          <a:p>
            <a:pPr lvl="2"/>
            <a:r>
              <a:rPr lang="en-US" altLang="en-US">
                <a:sym typeface="Wingdings" panose="05000000000000000000" pitchFamily="2" charset="2"/>
              </a:rPr>
              <a:t>Minimal HeisenBug effect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Selective, in that it may be enabled on a component basis and may be enabled at different levels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Dynamic in that it can be enabled or disabled without stopping/restarting a component, and especially without rebooting the OS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Flexible, as it can adapt and take advantage of existing instrumentation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Easy to implement, as automated as possible on the ground that “it has to be as simple as printf, or developers won’t use it”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33BB-4F51-4FAE-BECF-1DE788A99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31A03-42DC-4335-9419-575EBB40242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6530BCA0-0900-4949-9BC7-E07113D5A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Recap On “What Is Software Tracing”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1A324A0E-DBFD-4766-9CFA-1874A1FAA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4303713"/>
          </a:xfrm>
        </p:spPr>
        <p:txBody>
          <a:bodyPr/>
          <a:lstStyle/>
          <a:p>
            <a:r>
              <a:rPr lang="en-US" altLang="en-US"/>
              <a:t>Software Tracing Comprises</a:t>
            </a:r>
          </a:p>
          <a:p>
            <a:pPr lvl="1"/>
            <a:r>
              <a:rPr lang="en-US" altLang="en-US"/>
              <a:t>A preprocessor which extracts trace entries from source files and creates macro’s to perform tracing</a:t>
            </a:r>
          </a:p>
          <a:p>
            <a:pPr lvl="2"/>
            <a:r>
              <a:rPr lang="en-US" altLang="en-US"/>
              <a:t>These Macros generate code that </a:t>
            </a:r>
          </a:p>
          <a:p>
            <a:pPr lvl="3"/>
            <a:r>
              <a:rPr lang="en-US" altLang="en-US"/>
              <a:t>Store trace decoding information in the PDB</a:t>
            </a:r>
          </a:p>
          <a:p>
            <a:pPr lvl="3"/>
            <a:r>
              <a:rPr lang="en-US" altLang="en-US"/>
              <a:t>controls tracing with your driver</a:t>
            </a:r>
          </a:p>
          <a:p>
            <a:pPr lvl="3"/>
            <a:r>
              <a:rPr lang="en-US" altLang="en-US"/>
              <a:t>Marshal’s your trace arguments and sends them to a logger</a:t>
            </a:r>
          </a:p>
          <a:p>
            <a:pPr lvl="1"/>
            <a:r>
              <a:rPr lang="en-US" altLang="en-US"/>
              <a:t>A system concept known as a logger which accepts your trace information and “logs it” appropriately</a:t>
            </a:r>
          </a:p>
          <a:p>
            <a:pPr lvl="3"/>
            <a:r>
              <a:rPr lang="en-US" altLang="en-US"/>
              <a:t>Key point is that the “where” is not in the callers code. Trace output can be redirected to different destinations without a code change</a:t>
            </a:r>
          </a:p>
          <a:p>
            <a:pPr lvl="1"/>
            <a:r>
              <a:rPr lang="en-US" altLang="en-US"/>
              <a:t>Viewer programs which accept the logged output and combine it with the decode information, and display it</a:t>
            </a:r>
          </a:p>
          <a:p>
            <a:pPr lvl="3"/>
            <a:r>
              <a:rPr lang="en-US" altLang="en-US"/>
              <a:t>Key point is that all the formatting is done after the fact, not in the </a:t>
            </a:r>
            <a:br>
              <a:rPr lang="en-US" altLang="en-US"/>
            </a:br>
            <a:r>
              <a:rPr lang="en-US" altLang="en-US"/>
              <a:t>execution path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6423D-A733-4A63-97CE-9FCF298EF0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273B9-131A-454B-990C-BF0B7DF1888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23CDEC6-FB3B-4474-8F8D-251C23DFD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Demonstration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D84C5B33-F1E8-4D8D-9932-DBB10CA93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434387" cy="4732338"/>
          </a:xfrm>
        </p:spPr>
        <p:txBody>
          <a:bodyPr/>
          <a:lstStyle/>
          <a:p>
            <a:r>
              <a:rPr lang="en-US" altLang="en-US"/>
              <a:t>TraceDrv is a simple example that’s inside the DDK</a:t>
            </a:r>
          </a:p>
          <a:p>
            <a:r>
              <a:rPr lang="en-US" altLang="en-US"/>
              <a:t>We will use this as an example at several points</a:t>
            </a:r>
          </a:p>
          <a:p>
            <a:pPr lvl="1"/>
            <a:r>
              <a:rPr lang="en-US" altLang="en-US"/>
              <a:t>To save demonstration time we will also use the simple application “DocExample”</a:t>
            </a:r>
          </a:p>
          <a:p>
            <a:pPr lvl="2"/>
            <a:r>
              <a:rPr lang="en-US" altLang="en-US"/>
              <a:t>It is user mode but the features of user mode tracing are identical</a:t>
            </a:r>
          </a:p>
          <a:p>
            <a:r>
              <a:rPr lang="en-US" altLang="en-US"/>
              <a:t>TraceDrv can be built to be Windows XP and later or Windows 2000 and later compatible</a:t>
            </a:r>
          </a:p>
          <a:p>
            <a:pPr lvl="1"/>
            <a:r>
              <a:rPr lang="en-US" altLang="en-US"/>
              <a:t>Sources file is a good example of this</a:t>
            </a:r>
          </a:p>
          <a:p>
            <a:pPr lvl="1"/>
            <a:r>
              <a:rPr lang="en-US" altLang="en-US"/>
              <a:t>However for best Windows 2000 operation I strongly recommend the use of WDF</a:t>
            </a:r>
          </a:p>
          <a:p>
            <a:r>
              <a:rPr lang="en-US" altLang="en-US"/>
              <a:t>We will build TraceDrv and execute it</a:t>
            </a:r>
          </a:p>
          <a:p>
            <a:pPr lvl="1"/>
            <a:r>
              <a:rPr lang="en-US" altLang="en-US"/>
              <a:t>Let's go through the whole process with TraceDrv</a:t>
            </a:r>
          </a:p>
          <a:p>
            <a:pPr lvl="2"/>
            <a:r>
              <a:rPr lang="en-US" altLang="en-US"/>
              <a:t>Build</a:t>
            </a:r>
          </a:p>
          <a:p>
            <a:pPr lvl="2"/>
            <a:r>
              <a:rPr lang="en-US" altLang="en-US"/>
              <a:t>Execute</a:t>
            </a:r>
          </a:p>
          <a:p>
            <a:pPr lvl="2"/>
            <a:r>
              <a:rPr lang="en-US" altLang="en-US"/>
              <a:t>Trace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2E886-237F-4303-8AE6-F3BA0FF5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2A21F-B172-466A-8B8A-83BE0731482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C751C896-0338-4EAA-BE10-4C71B9EC9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3" y="101600"/>
            <a:ext cx="7848600" cy="695325"/>
          </a:xfrm>
        </p:spPr>
        <p:txBody>
          <a:bodyPr/>
          <a:lstStyle/>
          <a:p>
            <a:r>
              <a:rPr lang="en-US" altLang="en-US"/>
              <a:t>Build Environment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A49755E7-840A-4C6D-BABC-8E5BFE7E3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3448050"/>
          </a:xfrm>
        </p:spPr>
        <p:txBody>
          <a:bodyPr/>
          <a:lstStyle/>
          <a:p>
            <a:r>
              <a:rPr lang="en-US" altLang="en-US"/>
              <a:t>Next few slides will give an explanation of what is going on in the build environment as regards tracing</a:t>
            </a:r>
          </a:p>
          <a:p>
            <a:r>
              <a:rPr lang="en-US" altLang="en-US"/>
              <a:t>A view of the individual files online with examples to show the significant parts</a:t>
            </a:r>
          </a:p>
          <a:p>
            <a:pPr lvl="1"/>
            <a:r>
              <a:rPr lang="en-US" altLang="en-US"/>
              <a:t>Sources file</a:t>
            </a:r>
          </a:p>
          <a:p>
            <a:pPr lvl="2"/>
            <a:r>
              <a:rPr lang="en-US" altLang="en-US"/>
              <a:t>This is how we make sure that tracing is invoked for the project</a:t>
            </a:r>
          </a:p>
          <a:p>
            <a:pPr lvl="2"/>
            <a:r>
              <a:rPr lang="en-US" altLang="en-US"/>
              <a:t>Makefile rules for tracing</a:t>
            </a:r>
          </a:p>
          <a:p>
            <a:pPr lvl="1"/>
            <a:r>
              <a:rPr lang="en-US" altLang="en-US"/>
              <a:t>TraceWPP – the Trace PreProcessor</a:t>
            </a:r>
          </a:p>
          <a:p>
            <a:pPr lvl="2"/>
            <a:r>
              <a:rPr lang="en-US" altLang="en-US"/>
              <a:t>What it does and how it can be controlled</a:t>
            </a:r>
          </a:p>
          <a:p>
            <a:pPr lvl="1"/>
            <a:r>
              <a:rPr lang="en-US" altLang="en-US"/>
              <a:t>Build tool changes</a:t>
            </a:r>
          </a:p>
          <a:p>
            <a:pPr lvl="2"/>
            <a:r>
              <a:rPr lang="en-US" altLang="en-US"/>
              <a:t>Binplace and how placefil.txt is used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44BB0-AA78-487B-872A-26DA175596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D2CF-D553-4064-A17A-272BCEB39E6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3B670ABC-DE5E-4639-97D7-84DD6277F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Tracing And The Build Environment – Sources File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E5726BF9-2781-46A0-BADF-D0882F211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050925"/>
            <a:ext cx="8674100" cy="3806825"/>
          </a:xfrm>
        </p:spPr>
        <p:txBody>
          <a:bodyPr/>
          <a:lstStyle/>
          <a:p>
            <a:r>
              <a:rPr lang="en-US" altLang="en-US"/>
              <a:t>The Sources file is the key file for defining how to build your project</a:t>
            </a:r>
          </a:p>
          <a:p>
            <a:r>
              <a:rPr lang="en-US" altLang="en-US"/>
              <a:t>RUN_WPP is the function used in generating software tracing</a:t>
            </a:r>
          </a:p>
          <a:p>
            <a:pPr lvl="1"/>
            <a:r>
              <a:rPr lang="en-US" altLang="en-US"/>
              <a:t>Simplest form is</a:t>
            </a:r>
          </a:p>
          <a:p>
            <a:pPr lvl="2"/>
            <a:r>
              <a:rPr lang="en-US" altLang="en-US"/>
              <a:t>RUN_WPP=$(SOURCES)</a:t>
            </a:r>
          </a:p>
          <a:p>
            <a:pPr lvl="1"/>
            <a:r>
              <a:rPr lang="en-US" altLang="en-US"/>
              <a:t>Usually that’s all that is needed, but there many options</a:t>
            </a:r>
          </a:p>
          <a:p>
            <a:pPr lvl="2"/>
            <a:r>
              <a:rPr lang="en-US" altLang="en-US"/>
              <a:t>See the TRACEWPP slide for detailed options</a:t>
            </a:r>
          </a:p>
          <a:p>
            <a:r>
              <a:rPr lang="en-US" altLang="en-US"/>
              <a:t>Under the covers</a:t>
            </a:r>
          </a:p>
          <a:p>
            <a:pPr lvl="1"/>
            <a:r>
              <a:rPr lang="en-US" altLang="en-US"/>
              <a:t>Makefile.def has some rules that cause TraceWPP to be executed before anything else</a:t>
            </a:r>
          </a:p>
          <a:p>
            <a:pPr lvl="2"/>
            <a:r>
              <a:rPr lang="en-US" altLang="en-US"/>
              <a:t>Sets up to use the default templates (TPL files) as input</a:t>
            </a:r>
          </a:p>
          <a:p>
            <a:pPr lvl="2"/>
            <a:r>
              <a:rPr lang="en-US" altLang="en-US"/>
              <a:t>Defines the compile variable RUN_WPP</a:t>
            </a:r>
          </a:p>
          <a:p>
            <a:pPr lvl="2"/>
            <a:r>
              <a:rPr lang="en-US" altLang="en-US"/>
              <a:t>Generates TMH files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4">
            <a:extLst>
              <a:ext uri="{FF2B5EF4-FFF2-40B4-BE49-F238E27FC236}">
                <a16:creationId xmlns:a16="http://schemas.microsoft.com/office/drawing/2014/main" id="{C85BC5F2-328C-44DE-827C-A252FE89C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FDE5F-0359-4B65-8A80-9105FE002F3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1067" name="Rectangle 107">
            <a:extLst>
              <a:ext uri="{FF2B5EF4-FFF2-40B4-BE49-F238E27FC236}">
                <a16:creationId xmlns:a16="http://schemas.microsoft.com/office/drawing/2014/main" id="{FDAC7E9D-0908-411C-AD95-5E92B842A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3" y="101600"/>
            <a:ext cx="7848600" cy="366713"/>
          </a:xfrm>
        </p:spPr>
        <p:txBody>
          <a:bodyPr/>
          <a:lstStyle/>
          <a:p>
            <a:r>
              <a:rPr lang="en-US" altLang="en-US" sz="2000"/>
              <a:t>Tracing And The Build Environment – TraceWPP Options</a:t>
            </a:r>
          </a:p>
        </p:txBody>
      </p:sp>
      <p:sp>
        <p:nvSpPr>
          <p:cNvPr id="41068" name="Rectangle 108">
            <a:extLst>
              <a:ext uri="{FF2B5EF4-FFF2-40B4-BE49-F238E27FC236}">
                <a16:creationId xmlns:a16="http://schemas.microsoft.com/office/drawing/2014/main" id="{96D3CF68-33D4-4AE5-989D-45D8F96CF3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2413" y="1050925"/>
            <a:ext cx="4260850" cy="1978025"/>
          </a:xfrm>
        </p:spPr>
        <p:txBody>
          <a:bodyPr/>
          <a:lstStyle/>
          <a:p>
            <a:pPr marL="342900" indent="-342900"/>
            <a:r>
              <a:rPr lang="en-US" altLang="en-US" sz="1600"/>
              <a:t>Tracewpp is the simple preprocessor that runs as part of the build environment</a:t>
            </a:r>
          </a:p>
          <a:p>
            <a:pPr marL="685800" lvl="1" indent="-341313"/>
            <a:r>
              <a:rPr lang="en-US" altLang="en-US" sz="1400"/>
              <a:t>Input: Source file(s) plus </a:t>
            </a:r>
            <a:br>
              <a:rPr lang="en-US" altLang="en-US" sz="1400"/>
            </a:br>
            <a:r>
              <a:rPr lang="en-US" altLang="en-US" sz="1400"/>
              <a:t>template files</a:t>
            </a:r>
          </a:p>
          <a:p>
            <a:pPr marL="685800" lvl="1" indent="-341313"/>
            <a:r>
              <a:rPr lang="en-US" altLang="en-US" sz="1400"/>
              <a:t>Output: Trace Message File(s)</a:t>
            </a:r>
          </a:p>
          <a:p>
            <a:pPr marL="342900" indent="-342900"/>
            <a:r>
              <a:rPr lang="en-US" altLang="en-US" sz="1600"/>
              <a:t>Table shows all of the significant options</a:t>
            </a:r>
          </a:p>
          <a:p>
            <a:pPr marL="685800" lvl="1" indent="-341313"/>
            <a:r>
              <a:rPr lang="en-US" altLang="en-US" sz="1400"/>
              <a:t>Mostly the defaults are fine, for driver writers “–km” is always required</a:t>
            </a:r>
          </a:p>
        </p:txBody>
      </p:sp>
      <p:graphicFrame>
        <p:nvGraphicFramePr>
          <p:cNvPr id="41073" name="Group 113">
            <a:extLst>
              <a:ext uri="{FF2B5EF4-FFF2-40B4-BE49-F238E27FC236}">
                <a16:creationId xmlns:a16="http://schemas.microsoft.com/office/drawing/2014/main" id="{3D2DB652-8A50-46FE-A06E-0BF98A36436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65663" y="1050925"/>
          <a:ext cx="4260850" cy="4591050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64770423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89614843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35562433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468420535"/>
                    </a:ext>
                  </a:extLst>
                </a:gridCol>
              </a:tblGrid>
              <a:tr h="1412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Option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Build 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503855"/>
                  </a:ext>
                </a:extLst>
              </a:tr>
              <a:tr h="1254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-odir:path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Path for TMH files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$(O)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Current dir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40270"/>
                  </a:ext>
                </a:extLst>
              </a:tr>
              <a:tr h="1762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-km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Tracing for a kernel 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User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User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45248"/>
                  </a:ext>
                </a:extLst>
              </a:tr>
              <a:tr h="1254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-dll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Tracing for a DLL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Not a DLL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Not a DLL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061168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-cfgdir:path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Path for the config and template files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DDK template 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Current dir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017238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-ini:path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Specify a extra config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60390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-ext:.ext1.ext2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Types of files to scan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.c.c++.cpp.cxx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.c.c++.cpp.cxx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03616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-scan:file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Scans the file for config. 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98919"/>
                  </a:ext>
                </a:extLst>
              </a:tr>
              <a:tr h="1476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-func:desc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Specifies the trace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See localwpp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See Localwpp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19139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-defwpp:path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Override for localwpp.ini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Config 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Aft>
                          <a:spcPct val="0"/>
                        </a:spcAft>
                        <a:defRPr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1pPr>
                      <a:lvl2pPr marL="398463" indent="60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2pPr>
                      <a:lvl3pPr marL="688975" indent="14287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3pPr>
                      <a:lvl4pPr marL="973138" indent="171450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4pPr>
                      <a:lvl5pPr marL="1257300" indent="187325">
                        <a:lnSpc>
                          <a:spcPct val="9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5pPr>
                      <a:lvl6pPr marL="17145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6pPr>
                      <a:lvl7pPr marL="21717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7pPr>
                      <a:lvl8pPr marL="26289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8pPr>
                      <a:lvl9pPr marL="3086100" indent="187325"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400">
                          <a:solidFill>
                            <a:srgbClr val="383D4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83D42"/>
                          </a:solidFill>
                          <a:effectLst/>
                          <a:latin typeface="Arial" panose="020B0604020202020204" pitchFamily="34" charset="0"/>
                        </a:rPr>
                        <a:t>Config 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6274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inal DriverDevCon_Template">
  <a:themeElements>
    <a:clrScheme name="Final DriverDevC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l DriverDevC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4163" marR="0" indent="-284163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3000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383D4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4163" marR="0" indent="-284163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3000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383D4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Final DriverDevC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 DriverDevCon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 DriverDevCon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 DriverDevCon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 DriverDevCon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 DriverDevCon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 DriverDevCon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 DriverDevCon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 DriverDevCon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 DriverDevCon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 DriverDevCon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 DriverDevCon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2948</Words>
  <Application>Microsoft Office PowerPoint</Application>
  <PresentationFormat>On-screen Show (4:3)</PresentationFormat>
  <Paragraphs>508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Wingdings</vt:lpstr>
      <vt:lpstr>Courier New</vt:lpstr>
      <vt:lpstr>Franklin Gothic Medium</vt:lpstr>
      <vt:lpstr>Final DriverDevCon_Template</vt:lpstr>
      <vt:lpstr>PowerPoint Presentation</vt:lpstr>
      <vt:lpstr>Contents </vt:lpstr>
      <vt:lpstr>Overview </vt:lpstr>
      <vt:lpstr>Recap On “What Is Software Tracing?”</vt:lpstr>
      <vt:lpstr>Recap On “What Is Software Tracing”</vt:lpstr>
      <vt:lpstr>Demonstration</vt:lpstr>
      <vt:lpstr>Build Environment </vt:lpstr>
      <vt:lpstr>Tracing And The Build Environment – Sources File</vt:lpstr>
      <vt:lpstr>Tracing And The Build Environment – TraceWPP Options</vt:lpstr>
      <vt:lpstr>Tracing And The Build Environment – More Tracewpp Options </vt:lpstr>
      <vt:lpstr>Tracing And The Build – Templates (TPL files)</vt:lpstr>
      <vt:lpstr>Tracing And The Build – Trace Header Files (.TMH Files)</vt:lpstr>
      <vt:lpstr>Tracing And The Build – Trace Message Files (.TMF Files) </vt:lpstr>
      <vt:lpstr>How Tracing Works – Internals</vt:lpstr>
      <vt:lpstr>How Tracing Works – Win32 APIs</vt:lpstr>
      <vt:lpstr>How Tracing Works – Driver Functions </vt:lpstr>
      <vt:lpstr>How Tracing Works – Standard Kernel Logger</vt:lpstr>
      <vt:lpstr>How Tracing Works – Tools</vt:lpstr>
      <vt:lpstr>How Tracing Works – Tools Continued</vt:lpstr>
      <vt:lpstr>Using Your Driver With Tracing</vt:lpstr>
      <vt:lpstr>Using Tracing – Standard levels   </vt:lpstr>
      <vt:lpstr>Debugging Tracing</vt:lpstr>
      <vt:lpstr>Debugging Tracing – Using Internal Debugging Features</vt:lpstr>
      <vt:lpstr>Debugging Tracing – Other Techniques</vt:lpstr>
      <vt:lpstr>Customizing Tracing – Formatting The Trace Output</vt:lpstr>
      <vt:lpstr>Customizing The trace Output – Using A Prefix/Suffix</vt:lpstr>
      <vt:lpstr>Customizing The Trace Output – Using A Prefix/Suffix</vt:lpstr>
      <vt:lpstr>Customizing Tracing – Converting Your Debug Prints</vt:lpstr>
      <vt:lpstr>Customizing Tracing – Example Converting KdPrintEx</vt:lpstr>
      <vt:lpstr>Customizing Tracing – Special Trace Formats</vt:lpstr>
      <vt:lpstr>Customizing Tracing – Macros</vt:lpstr>
      <vt:lpstr>Tracing And The Kernel Debugger</vt:lpstr>
      <vt:lpstr>Tracing And The Kernel Debugger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/>
  <cp:revision>1</cp:revision>
  <dcterms:created xsi:type="dcterms:W3CDTF">1901-01-01T07:00:00Z</dcterms:created>
  <dcterms:modified xsi:type="dcterms:W3CDTF">2019-02-16T01:03:25Z</dcterms:modified>
</cp:coreProperties>
</file>