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47"/>
  </p:notesMasterIdLst>
  <p:handoutMasterIdLst>
    <p:handoutMasterId r:id="rId48"/>
  </p:handoutMasterIdLst>
  <p:sldIdLst>
    <p:sldId id="256" r:id="rId2"/>
    <p:sldId id="638" r:id="rId3"/>
    <p:sldId id="593" r:id="rId4"/>
    <p:sldId id="639" r:id="rId5"/>
    <p:sldId id="601" r:id="rId6"/>
    <p:sldId id="600" r:id="rId7"/>
    <p:sldId id="595" r:id="rId8"/>
    <p:sldId id="605" r:id="rId9"/>
    <p:sldId id="608" r:id="rId10"/>
    <p:sldId id="596" r:id="rId11"/>
    <p:sldId id="602" r:id="rId12"/>
    <p:sldId id="641" r:id="rId13"/>
    <p:sldId id="604" r:id="rId14"/>
    <p:sldId id="606" r:id="rId15"/>
    <p:sldId id="610" r:id="rId16"/>
    <p:sldId id="597" r:id="rId17"/>
    <p:sldId id="642" r:id="rId18"/>
    <p:sldId id="633" r:id="rId19"/>
    <p:sldId id="611" r:id="rId20"/>
    <p:sldId id="613" r:id="rId21"/>
    <p:sldId id="612" r:id="rId22"/>
    <p:sldId id="630" r:id="rId23"/>
    <p:sldId id="598" r:id="rId24"/>
    <p:sldId id="618" r:id="rId25"/>
    <p:sldId id="631" r:id="rId26"/>
    <p:sldId id="632" r:id="rId27"/>
    <p:sldId id="592" r:id="rId28"/>
    <p:sldId id="607" r:id="rId29"/>
    <p:sldId id="623" r:id="rId30"/>
    <p:sldId id="624" r:id="rId31"/>
    <p:sldId id="614" r:id="rId32"/>
    <p:sldId id="615" r:id="rId33"/>
    <p:sldId id="616" r:id="rId34"/>
    <p:sldId id="636" r:id="rId35"/>
    <p:sldId id="620" r:id="rId36"/>
    <p:sldId id="621" r:id="rId37"/>
    <p:sldId id="622" r:id="rId38"/>
    <p:sldId id="640" r:id="rId39"/>
    <p:sldId id="619" r:id="rId40"/>
    <p:sldId id="626" r:id="rId41"/>
    <p:sldId id="627" r:id="rId42"/>
    <p:sldId id="634" r:id="rId43"/>
    <p:sldId id="625" r:id="rId44"/>
    <p:sldId id="635" r:id="rId45"/>
    <p:sldId id="637" r:id="rId4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0B8806-4009-4095-9662-DF6BD1220315}">
          <p14:sldIdLst>
            <p14:sldId id="256"/>
            <p14:sldId id="638"/>
            <p14:sldId id="593"/>
            <p14:sldId id="639"/>
            <p14:sldId id="601"/>
            <p14:sldId id="600"/>
            <p14:sldId id="595"/>
            <p14:sldId id="605"/>
            <p14:sldId id="608"/>
            <p14:sldId id="596"/>
            <p14:sldId id="602"/>
            <p14:sldId id="641"/>
            <p14:sldId id="604"/>
            <p14:sldId id="606"/>
            <p14:sldId id="610"/>
            <p14:sldId id="597"/>
            <p14:sldId id="642"/>
            <p14:sldId id="633"/>
            <p14:sldId id="611"/>
            <p14:sldId id="613"/>
            <p14:sldId id="612"/>
            <p14:sldId id="630"/>
            <p14:sldId id="598"/>
            <p14:sldId id="618"/>
            <p14:sldId id="631"/>
            <p14:sldId id="632"/>
            <p14:sldId id="592"/>
            <p14:sldId id="607"/>
            <p14:sldId id="623"/>
            <p14:sldId id="624"/>
            <p14:sldId id="614"/>
            <p14:sldId id="615"/>
            <p14:sldId id="616"/>
            <p14:sldId id="636"/>
            <p14:sldId id="620"/>
            <p14:sldId id="621"/>
            <p14:sldId id="622"/>
            <p14:sldId id="640"/>
            <p14:sldId id="619"/>
            <p14:sldId id="626"/>
            <p14:sldId id="627"/>
            <p14:sldId id="634"/>
            <p14:sldId id="625"/>
            <p14:sldId id="635"/>
            <p14:sldId id="6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D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00" autoAdjust="0"/>
    <p:restoredTop sz="87663" autoAdjust="0"/>
  </p:normalViewPr>
  <p:slideViewPr>
    <p:cSldViewPr snapToGrid="0">
      <p:cViewPr varScale="1">
        <p:scale>
          <a:sx n="108" d="100"/>
          <a:sy n="108" d="100"/>
        </p:scale>
        <p:origin x="132" y="13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22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11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F638C-FFB3-4DDE-9BBA-DB24776AE9B1}" type="datetimeFigureOut">
              <a:rPr lang="en-US" smtClean="0"/>
              <a:t>01-Oct-16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84318-7F45-4F8E-A359-A478952C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3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7B34-12DC-4CB8-9848-4123781D55E7}" type="datetimeFigureOut">
              <a:rPr lang="en-US" smtClean="0"/>
              <a:pPr/>
              <a:t>01-Oct-16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E32C1-D09C-46B3-B446-ABABC5D9E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0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blogs.nvidia.com/parallelforall/unified-memory-in-cuda-6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blogs.nvidia.com/parallelforall/unified-memory-in-cuda-6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2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SR: New slide – just</a:t>
            </a:r>
            <a:r>
              <a:rPr lang="en-US" baseline="0" dirty="0"/>
              <a:t> give them a heads up of what to expect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1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(now, Haswell is higher?)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7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SR:  I don’t follow this?  A</a:t>
            </a:r>
            <a:r>
              <a:rPr lang="en-US" baseline="0" dirty="0"/>
              <a:t> single thread could have done this before.  With our without </a:t>
            </a:r>
            <a:r>
              <a:rPr lang="en-US" baseline="0" dirty="0" err="1"/>
              <a:t>cudaMemcpyHostToDevice</a:t>
            </a:r>
            <a:r>
              <a:rPr lang="en-US" baseline="0" dirty="0"/>
              <a:t> (etc.)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lot of this picked up from </a:t>
            </a:r>
            <a:r>
              <a:rPr lang="en-US" dirty="0">
                <a:hlinkClick r:id="rId3"/>
              </a:rPr>
              <a:t>http://devblogs.nvidia.com/parallelforall/unified-memory-in-cuda-6/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16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lot of this picked up </a:t>
            </a:r>
            <a:r>
              <a:rPr lang="en-US"/>
              <a:t>from </a:t>
            </a:r>
            <a:r>
              <a:rPr lang="en-US">
                <a:hlinkClick r:id="rId3"/>
              </a:rPr>
              <a:t>http</a:t>
            </a:r>
            <a:r>
              <a:rPr lang="en-US" dirty="0">
                <a:hlinkClick r:id="rId3"/>
              </a:rPr>
              <a:t>://devblogs.nvidia.com/parallelforall/unified-memory-in-cuda-6/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1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SR:</a:t>
            </a:r>
            <a:r>
              <a:rPr lang="en-US" baseline="0" dirty="0"/>
              <a:t>  You might want to comment – everything that is done by UM can be done (at great effort) by hand using </a:t>
            </a:r>
            <a:r>
              <a:rPr lang="en-US" baseline="0" dirty="0" err="1"/>
              <a:t>cudaMemcpy</a:t>
            </a:r>
            <a:r>
              <a:rPr lang="en-US" baseline="0" dirty="0"/>
              <a:t>.  So what is it about the original algorithm that was sub-optimal such that UM gave a </a:t>
            </a:r>
            <a:r>
              <a:rPr lang="en-US" baseline="0" dirty="0" err="1"/>
              <a:t>perf</a:t>
            </a:r>
            <a:r>
              <a:rPr lang="en-US" baseline="0" dirty="0"/>
              <a:t> boost?</a:t>
            </a:r>
          </a:p>
          <a:p>
            <a:r>
              <a:rPr lang="en-US" baseline="0" dirty="0"/>
              <a:t>SR:  As well, the result is somewhat inconclusive – some are faster some are slower.  What is it about UM that caused some of the tests to slow down?  How could this </a:t>
            </a:r>
            <a:r>
              <a:rPr lang="en-US" baseline="0"/>
              <a:t>be avoided?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13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/>
              <a:t>This shows that when you</a:t>
            </a:r>
            <a:r>
              <a:rPr lang="en-US" baseline="0" dirty="0"/>
              <a:t> double the number of bodies and the number of markers you double the amount of compute time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How difficult is to run two more tests: 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Keep doubling the number of bodies for the same number of markers (say 2,000,000) to show that the compute time doesn’t change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Keep doubling the number</a:t>
            </a:r>
            <a:r>
              <a:rPr lang="en-US" baseline="0" dirty="0"/>
              <a:t> of markers and keep the same number of bodies (say 1000) to show that the compute time goes up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None/>
            </a:pPr>
            <a:endParaRPr lang="en-US" baseline="0" dirty="0"/>
          </a:p>
          <a:p>
            <a:pPr marL="628650" lvl="1" indent="-171450">
              <a:buFontTx/>
              <a:buNone/>
            </a:pPr>
            <a:endParaRPr lang="en-US" baseline="0" dirty="0"/>
          </a:p>
          <a:p>
            <a:pPr marL="628650" lvl="1" indent="-171450">
              <a:buFontTx/>
              <a:buNone/>
            </a:pPr>
            <a:r>
              <a:rPr lang="en-US" baseline="0" dirty="0"/>
              <a:t>Right-bottom figure: this shows that increasing the number of rigid bodies has only a little effect, if any, on the simulation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84936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3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lnSpc>
                <a:spcPts val="192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0EE731-9B32-4F0C-9E1B-3653BBACAB14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1" b="23509"/>
          <a:stretch/>
        </p:blipFill>
        <p:spPr>
          <a:xfrm>
            <a:off x="10402572" y="373009"/>
            <a:ext cx="1425933" cy="3147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552" y="2057399"/>
            <a:ext cx="5255328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03F-87A0-45F6-8281-9D6E482236A8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2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856" y="1847511"/>
            <a:ext cx="502920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56" y="2721483"/>
            <a:ext cx="502920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6303" y="1845032"/>
            <a:ext cx="5029200" cy="77724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Corbe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6303" y="2719322"/>
            <a:ext cx="502920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94BD-C057-48A2-B6E5-0D4DE6D47A5E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EE0F-9E63-43BA-8C03-B26FD4D1AC43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FC2-5E12-44D3-AF3B-ABAEDF60CDD6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9A8-BE73-4905-A7FF-19D85F272207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89E0-308B-4543-8CDA-71F1D33DA6F5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D12-8D9B-4E62-A26F-FD9A8C213177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C499-BE14-42CB-AE6F-BDE8C1F356A7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2DAC-82C6-4CAC-B7B2-C00E84409CD1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29B-2CE0-4762-801A-13CF21C0F6CB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2552" y="1749718"/>
            <a:ext cx="10939848" cy="17057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42552" y="3689425"/>
            <a:ext cx="5498366" cy="2326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750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4069-B46D-4A88-B362-FABCD8F16492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2552" y="1749718"/>
            <a:ext cx="10939848" cy="1424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7874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D63B-974E-486B-973A-5B63D8093FB1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0994" y="1759343"/>
            <a:ext cx="5469924" cy="17057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42552" y="3689425"/>
            <a:ext cx="5498366" cy="2326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83-8CBF-4252-B41B-D4C897C13897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42552" y="4168848"/>
            <a:ext cx="5498366" cy="2326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42552" y="1766436"/>
            <a:ext cx="5498366" cy="2326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253642" y="4168848"/>
            <a:ext cx="5498366" cy="2326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6253642" y="1766436"/>
            <a:ext cx="5498366" cy="2326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8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4410-E88B-454E-9FCB-3F064BA3E41E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2552" y="1749718"/>
            <a:ext cx="10939848" cy="1705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42552" y="4284120"/>
            <a:ext cx="10939848" cy="1705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614615"/>
            <a:ext cx="9966960" cy="2147287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4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46AF-16B7-4067-A3CC-142972FDB6EE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72744" y="3682656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552" y="2057399"/>
            <a:ext cx="5255328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4254" y="2057400"/>
            <a:ext cx="5107258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211-E017-40AD-90B4-C391E5800EDC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552" y="609600"/>
            <a:ext cx="9875520" cy="90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52" y="1749717"/>
            <a:ext cx="10939848" cy="434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0975" y="6645811"/>
            <a:ext cx="2329074" cy="209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03F70-6EC2-4592-8D8C-EF6E3BBCB57F}" type="datetime1">
              <a:rPr lang="en-US" smtClean="0"/>
              <a:t>01-Oct-16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503" y="6645811"/>
            <a:ext cx="2142554" cy="220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17th U.S. National Congress on Theoretical and Applied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9563" y="6646310"/>
            <a:ext cx="1706217" cy="188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7" r:id="rId3"/>
    <p:sldLayoutId id="2147483701" r:id="rId4"/>
    <p:sldLayoutId id="2147483698" r:id="rId5"/>
    <p:sldLayoutId id="2147483700" r:id="rId6"/>
    <p:sldLayoutId id="2147483696" r:id="rId7"/>
    <p:sldLayoutId id="2147483687" r:id="rId8"/>
    <p:sldLayoutId id="2147483688" r:id="rId9"/>
    <p:sldLayoutId id="2147483699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pikegpu.sbel.org/" TargetMode="External"/><Relationship Id="rId2" Type="http://schemas.openxmlformats.org/officeDocument/2006/relationships/hyperlink" Target="https://github.com/spikegpu/SpikeLibrar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rust/thrust" TargetMode="External"/><Relationship Id="rId2" Type="http://schemas.openxmlformats.org/officeDocument/2006/relationships/hyperlink" Target="http://devblogs.nvidia.com/parallelforall/unified-memory-in-cuda-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pikegpu/" TargetMode="External"/><Relationship Id="rId4" Type="http://schemas.openxmlformats.org/officeDocument/2006/relationships/hyperlink" Target="http://www.alexstjohn.com/WP/2014/04/28/cuda-6-0-first-look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030" y="882376"/>
            <a:ext cx="9679940" cy="2849365"/>
          </a:xfrm>
        </p:spPr>
        <p:txBody>
          <a:bodyPr>
            <a:normAutofit/>
          </a:bodyPr>
          <a:lstStyle/>
          <a:p>
            <a:r>
              <a:rPr lang="en-US" sz="2000" dirty="0"/>
              <a:t>Aspects related to Data access and Transfer in </a:t>
            </a:r>
            <a:r>
              <a:rPr lang="en-US" sz="2000" dirty="0" err="1"/>
              <a:t>cuda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070" y="4352960"/>
            <a:ext cx="8767860" cy="15205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Dan Negrut, Radu Serban, Ang Li, Andrew Seidl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Simulation-Based Engineering Lab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University of Wisconsin-Madison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730" y="5995344"/>
            <a:ext cx="2016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/>
              <a:t>©2014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Simulation-Based Engineering Lab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University of Wisconsin-Madison</a:t>
            </a:r>
          </a:p>
        </p:txBody>
      </p:sp>
    </p:spTree>
    <p:extLst>
      <p:ext uri="{BB962C8B-B14F-4D97-AF65-F5344CB8AC3E}">
        <p14:creationId xmlns:p14="http://schemas.microsoft.com/office/powerpoint/2010/main" val="414115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Virtual Addressing: CUDA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CUDA runtime can identify where the data is stored based on the value of the pointer</a:t>
            </a:r>
          </a:p>
          <a:p>
            <a:pPr lvl="1"/>
            <a:r>
              <a:rPr lang="en-US" dirty="0"/>
              <a:t>Possible since one address space was used for all CPU and GPU memory</a:t>
            </a:r>
          </a:p>
          <a:p>
            <a:pPr lvl="1"/>
            <a:endParaRPr lang="en-US" dirty="0"/>
          </a:p>
          <a:p>
            <a:r>
              <a:rPr lang="en-US" dirty="0"/>
              <a:t>In a unified virtual address space setup, the runtime manipulates the pointer and allocation mappings used in device code (through </a:t>
            </a:r>
            <a:r>
              <a:rPr lang="en-US" dirty="0" err="1"/>
              <a:t>cudaMalloc</a:t>
            </a:r>
            <a:r>
              <a:rPr lang="en-US" dirty="0"/>
              <a:t>) as well as pointers and allocation mappings used in host code (through </a:t>
            </a:r>
            <a:r>
              <a:rPr lang="en-US" dirty="0" err="1"/>
              <a:t>cudaHostAlloc</a:t>
            </a:r>
            <a:r>
              <a:rPr lang="en-US" dirty="0"/>
              <a:t>()) inside a single unified space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7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UVA -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need to deal with </a:t>
            </a:r>
            <a:r>
              <a:rPr lang="en-US" dirty="0" err="1"/>
              <a:t>cudaMemcpyHostToHost</a:t>
            </a:r>
            <a:r>
              <a:rPr lang="en-US" dirty="0"/>
              <a:t>, </a:t>
            </a:r>
            <a:r>
              <a:rPr lang="en-US" dirty="0" err="1"/>
              <a:t>cudaMemcpyHostToDevice</a:t>
            </a:r>
            <a:r>
              <a:rPr lang="en-US" dirty="0"/>
              <a:t>, </a:t>
            </a:r>
            <a:r>
              <a:rPr lang="en-US" dirty="0" err="1"/>
              <a:t>cudaMemcpyDeviceToHost</a:t>
            </a:r>
            <a:r>
              <a:rPr lang="en-US" dirty="0"/>
              <a:t>, and </a:t>
            </a:r>
            <a:r>
              <a:rPr lang="en-US" dirty="0" err="1"/>
              <a:t>cudaMemcpyDeviceToDevice</a:t>
            </a:r>
            <a:r>
              <a:rPr lang="en-US" dirty="0"/>
              <a:t> scenarios</a:t>
            </a:r>
          </a:p>
          <a:p>
            <a:pPr lvl="1"/>
            <a:r>
              <a:rPr lang="en-US" dirty="0"/>
              <a:t>Simply use the generic </a:t>
            </a:r>
            <a:r>
              <a:rPr lang="en-US" dirty="0" err="1"/>
              <a:t>cudaMemcpyDefault</a:t>
            </a:r>
            <a:r>
              <a:rPr lang="en-US" dirty="0"/>
              <a:t> flag</a:t>
            </a:r>
          </a:p>
          <a:p>
            <a:endParaRPr lang="en-US" dirty="0"/>
          </a:p>
          <a:p>
            <a:r>
              <a:rPr lang="en-US" dirty="0"/>
              <a:t>Technicalities regarding the need to call </a:t>
            </a:r>
            <a:r>
              <a:rPr lang="en-US" dirty="0" err="1"/>
              <a:t>cudaGetDeviceProperties</a:t>
            </a:r>
            <a:r>
              <a:rPr lang="en-US" dirty="0"/>
              <a:t>() for all participating devices (to check </a:t>
            </a:r>
            <a:r>
              <a:rPr lang="en-US" dirty="0" err="1"/>
              <a:t>cudaDeviceProp</a:t>
            </a:r>
            <a:r>
              <a:rPr lang="en-US" dirty="0"/>
              <a:t>::</a:t>
            </a:r>
            <a:r>
              <a:rPr lang="en-US" dirty="0" err="1"/>
              <a:t>unifiedAddressing</a:t>
            </a:r>
            <a:r>
              <a:rPr lang="en-US" dirty="0"/>
              <a:t> flag) to figure out whether they’re game for UVA are skipped</a:t>
            </a:r>
          </a:p>
          <a:p>
            <a:endParaRPr lang="en-US" dirty="0"/>
          </a:p>
          <a:p>
            <a:r>
              <a:rPr lang="en-US" dirty="0"/>
              <a:t>What this buys us: ability to do, for instance, inter-device copy that does not rely on the host for staging data movement:</a:t>
            </a:r>
          </a:p>
          <a:p>
            <a:pPr lvl="1"/>
            <a:r>
              <a:rPr lang="en-US" dirty="0" err="1"/>
              <a:t>cudaMemcpy</a:t>
            </a:r>
            <a:r>
              <a:rPr lang="en-US" dirty="0"/>
              <a:t>(</a:t>
            </a:r>
            <a:r>
              <a:rPr lang="en-US" dirty="0" err="1"/>
              <a:t>gpuDst_memPntr</a:t>
            </a:r>
            <a:r>
              <a:rPr lang="en-US" dirty="0"/>
              <a:t>, </a:t>
            </a:r>
            <a:r>
              <a:rPr lang="en-US" dirty="0" err="1"/>
              <a:t>gpuSrc_memPntr</a:t>
            </a:r>
            <a:r>
              <a:rPr lang="en-US" dirty="0"/>
              <a:t>, </a:t>
            </a:r>
            <a:r>
              <a:rPr lang="en-US" dirty="0" err="1"/>
              <a:t>byteSize</a:t>
            </a:r>
            <a:r>
              <a:rPr lang="en-US" dirty="0"/>
              <a:t>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7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UVA – Showcasing Its Versatility…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commands below can be issued by one host thread to multiple devices</a:t>
            </a:r>
          </a:p>
          <a:p>
            <a:pPr lvl="1"/>
            <a:r>
              <a:rPr lang="en-US" dirty="0"/>
              <a:t>No need to use anything beyond </a:t>
            </a:r>
            <a:r>
              <a:rPr lang="en-US" dirty="0" err="1"/>
              <a:t>cudaMemcpyDefault</a:t>
            </a:r>
            <a:endParaRPr lang="en-US" dirty="0"/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(gpu1Dst_memPntr, </a:t>
            </a:r>
            <a:r>
              <a:rPr lang="en-US" dirty="0" err="1"/>
              <a:t>host_memPntr</a:t>
            </a:r>
            <a:r>
              <a:rPr lang="en-US" dirty="0"/>
              <a:t>, byteSize1,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(gpu2Dst_memPntr, </a:t>
            </a:r>
            <a:r>
              <a:rPr lang="en-US" dirty="0" err="1"/>
              <a:t>host_memPntr</a:t>
            </a:r>
            <a:r>
              <a:rPr lang="en-US" dirty="0"/>
              <a:t>, byteSize2,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</a:t>
            </a:r>
            <a:r>
              <a:rPr lang="en-US" dirty="0" err="1"/>
              <a:t>host_memPntr</a:t>
            </a:r>
            <a:r>
              <a:rPr lang="en-US" dirty="0"/>
              <a:t>, gpu1Dst_memPntr, byteSize1,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</a:t>
            </a:r>
            <a:r>
              <a:rPr lang="en-US" dirty="0" err="1"/>
              <a:t>host_memPntr</a:t>
            </a:r>
            <a:r>
              <a:rPr lang="en-US" dirty="0"/>
              <a:t>, gpu2Dst_memPntr, byteSize2,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UVA support is the enabler for the peer-to-peer (P2P), inter-GPU, data transfer </a:t>
            </a:r>
          </a:p>
          <a:p>
            <a:pPr lvl="1"/>
            <a:r>
              <a:rPr lang="en-US" dirty="0"/>
              <a:t>P2P not topic of discussion here</a:t>
            </a:r>
          </a:p>
          <a:p>
            <a:pPr lvl="1"/>
            <a:r>
              <a:rPr lang="en-US" dirty="0"/>
              <a:t>UVA is the underpinning technology for P2P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UVA is a Step Forward Relative to Z-C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Z-C Key Accomplishment: use pointer within device function access host data </a:t>
            </a:r>
          </a:p>
          <a:p>
            <a:pPr lvl="1"/>
            <a:r>
              <a:rPr lang="en-US" dirty="0"/>
              <a:t>Z-C focused on a </a:t>
            </a:r>
            <a:r>
              <a:rPr lang="en-US" u="sng" dirty="0"/>
              <a:t>data access</a:t>
            </a:r>
            <a:r>
              <a:rPr lang="en-US" dirty="0"/>
              <a:t> issue relevant in the context of functions executed on the device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UVA had a data access component but also a data transfer component: </a:t>
            </a:r>
          </a:p>
          <a:p>
            <a:pPr lvl="1"/>
            <a:r>
              <a:rPr lang="en-US" u="sng" dirty="0"/>
              <a:t>Data access</a:t>
            </a:r>
            <a:r>
              <a:rPr lang="en-US" dirty="0"/>
              <a:t>: A GPU could access data on a different GPU, a novelty back in CUDA 4.0</a:t>
            </a:r>
          </a:p>
          <a:p>
            <a:pPr lvl="1"/>
            <a:r>
              <a:rPr lang="en-US" u="sng" dirty="0"/>
              <a:t>Data transfer</a:t>
            </a:r>
            <a:r>
              <a:rPr lang="en-US" dirty="0"/>
              <a:t>: copy data in between GPUs</a:t>
            </a:r>
          </a:p>
          <a:p>
            <a:pPr lvl="2"/>
            <a:r>
              <a:rPr lang="en-US" dirty="0" err="1"/>
              <a:t>cudaMemcpy</a:t>
            </a:r>
            <a:r>
              <a:rPr lang="en-US" dirty="0"/>
              <a:t> is the main character in this play, data transfer initiated on the host side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Zero-Copy, UVA, and How UM Fits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for Z-C and UVA the memory was allocated on the device w/ </a:t>
            </a:r>
            <a:r>
              <a:rPr lang="en-US" dirty="0" err="1"/>
              <a:t>cudaMalloc</a:t>
            </a:r>
            <a:r>
              <a:rPr lang="en-US" dirty="0"/>
              <a:t> and on the host with </a:t>
            </a:r>
            <a:r>
              <a:rPr lang="en-US" dirty="0" err="1"/>
              <a:t>cudaHostAlloc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magic ensued upon the </a:t>
            </a:r>
            <a:r>
              <a:rPr lang="en-US" dirty="0" err="1"/>
              <a:t>cudaHostAlloc</a:t>
            </a:r>
            <a:r>
              <a:rPr lang="en-US" dirty="0"/>
              <a:t>/</a:t>
            </a:r>
            <a:r>
              <a:rPr lang="en-US" dirty="0" err="1"/>
              <a:t>cudaMalloc</a:t>
            </a:r>
            <a:r>
              <a:rPr lang="en-US" dirty="0"/>
              <a:t> duo</a:t>
            </a:r>
          </a:p>
          <a:p>
            <a:endParaRPr lang="en-US" dirty="0"/>
          </a:p>
          <a:p>
            <a:r>
              <a:rPr lang="en-US" dirty="0"/>
              <a:t>Examples of things that can be done:</a:t>
            </a:r>
          </a:p>
          <a:p>
            <a:pPr lvl="1"/>
            <a:r>
              <a:rPr lang="en-US" dirty="0"/>
              <a:t>Data on host accessed on the device</a:t>
            </a:r>
          </a:p>
          <a:p>
            <a:pPr lvl="1"/>
            <a:r>
              <a:rPr lang="en-US" dirty="0"/>
              <a:t>Data transferred effectively in between devices without intermediate staging on the host</a:t>
            </a:r>
          </a:p>
          <a:p>
            <a:pPr lvl="1"/>
            <a:r>
              <a:rPr lang="en-US" dirty="0"/>
              <a:t>Data stored by one GPU accessed directly by a different GPU 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0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Zero-Copy, UVA, and How UM Fits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Memory (UM) eliminates the need to call the </a:t>
            </a:r>
            <a:r>
              <a:rPr lang="en-US" dirty="0" err="1"/>
              <a:t>cudaMalloc</a:t>
            </a:r>
            <a:r>
              <a:rPr lang="en-US" dirty="0"/>
              <a:t>/</a:t>
            </a:r>
            <a:r>
              <a:rPr lang="en-US" dirty="0" err="1"/>
              <a:t>cudaHostAlloc</a:t>
            </a:r>
            <a:r>
              <a:rPr lang="en-US" dirty="0"/>
              <a:t> duo</a:t>
            </a:r>
          </a:p>
          <a:p>
            <a:pPr lvl="1"/>
            <a:r>
              <a:rPr lang="en-US" dirty="0"/>
              <a:t>It takes a different perspective on handling memory in the GPU/CPU interplay</a:t>
            </a:r>
          </a:p>
          <a:p>
            <a:endParaRPr lang="en-US" dirty="0"/>
          </a:p>
          <a:p>
            <a:r>
              <a:rPr lang="en-US" dirty="0"/>
              <a:t>Note that in theory one could get by using Z-C and only calling </a:t>
            </a:r>
            <a:r>
              <a:rPr lang="en-US" dirty="0" err="1"/>
              <a:t>cudaHostAlloc</a:t>
            </a:r>
            <a:r>
              <a:rPr lang="en-US" dirty="0"/>
              <a:t> once. This is not recommended when having repeated accesses by device to host-side memory</a:t>
            </a:r>
          </a:p>
          <a:p>
            <a:pPr lvl="1"/>
            <a:r>
              <a:rPr lang="en-US" dirty="0"/>
              <a:t>Each device request that ends up accessing the host-side memory incurs high latency and low bandwidth (relative to the latency and bandwidth of an access to device global memory)</a:t>
            </a:r>
          </a:p>
          <a:p>
            <a:pPr lvl="1"/>
            <a:endParaRPr lang="en-US" dirty="0"/>
          </a:p>
          <a:p>
            <a:r>
              <a:rPr lang="en-US" dirty="0"/>
              <a:t>This is the backdrop against which the role of UM is justified</a:t>
            </a:r>
          </a:p>
          <a:p>
            <a:pPr lvl="1"/>
            <a:r>
              <a:rPr lang="en-US" dirty="0"/>
              <a:t>Data is stored and migrated in a user-transparent fashion</a:t>
            </a:r>
          </a:p>
          <a:p>
            <a:pPr lvl="2"/>
            <a:r>
              <a:rPr lang="en-US" dirty="0"/>
              <a:t>To the extent possible, the data is right where it’s needed thus enabling fast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Memory (UM)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memory allocation call takes care of memory setup at both ends; i.e., device and host</a:t>
            </a:r>
          </a:p>
          <a:p>
            <a:pPr lvl="1"/>
            <a:r>
              <a:rPr lang="en-US" dirty="0"/>
              <a:t>The main actor: the CUDA runtime  function </a:t>
            </a:r>
            <a:r>
              <a:rPr lang="en-US" dirty="0" err="1"/>
              <a:t>cudaMallocManaged</a:t>
            </a:r>
            <a:r>
              <a:rPr lang="en-US" dirty="0"/>
              <a:t>()</a:t>
            </a:r>
          </a:p>
          <a:p>
            <a:r>
              <a:rPr lang="en-US" dirty="0"/>
              <a:t>New way of perceiving the memory interplay in GPGPU computing</a:t>
            </a:r>
          </a:p>
          <a:p>
            <a:pPr lvl="1"/>
            <a:r>
              <a:rPr lang="en-US" dirty="0"/>
              <a:t>No distinction is made between memory on the host and memory on the device</a:t>
            </a:r>
          </a:p>
          <a:p>
            <a:pPr lvl="1"/>
            <a:r>
              <a:rPr lang="en-US" dirty="0"/>
              <a:t>It’s just memory, albeit with different access times when accessed by different processors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29542" y="4091124"/>
            <a:ext cx="5669869" cy="2004876"/>
            <a:chOff x="2840856" y="3181163"/>
            <a:chExt cx="5669869" cy="2004876"/>
          </a:xfrm>
        </p:grpSpPr>
        <p:grpSp>
          <p:nvGrpSpPr>
            <p:cNvPr id="8" name="Group 7"/>
            <p:cNvGrpSpPr/>
            <p:nvPr/>
          </p:nvGrpSpPr>
          <p:grpSpPr>
            <a:xfrm>
              <a:off x="2840856" y="3181163"/>
              <a:ext cx="2143957" cy="1988599"/>
              <a:chOff x="2263807" y="3181163"/>
              <a:chExt cx="2143957" cy="1988599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3" t="21737" r="50189" b="13826"/>
              <a:stretch/>
            </p:blipFill>
            <p:spPr bwMode="auto">
              <a:xfrm>
                <a:off x="2263807" y="3181163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485391" y="3210302"/>
                <a:ext cx="1700787" cy="2769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Old Memory Perception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66768" y="3197440"/>
              <a:ext cx="2143957" cy="1988599"/>
              <a:chOff x="6961572" y="3197440"/>
              <a:chExt cx="2143957" cy="1988599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11" t="21737" r="11111" b="13826"/>
              <a:stretch/>
            </p:blipFill>
            <p:spPr bwMode="auto">
              <a:xfrm>
                <a:off x="6961572" y="3197440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7250483" y="3204604"/>
                <a:ext cx="1566133" cy="4616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New  Perception with 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Unified Memory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216794" y="6646310"/>
            <a:ext cx="851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[NVIDIA]</a:t>
            </a:r>
            <a:r>
              <a:rPr lang="en-US" sz="1100" dirty="0">
                <a:sym typeface="Symbol"/>
              </a:rPr>
              <a:t>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286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Unified Memory (UM) – Semantics Issues</a:t>
            </a:r>
            <a:br>
              <a:rPr lang="en-US" dirty="0"/>
            </a:br>
            <a:r>
              <a:rPr lang="en-US" dirty="0"/>
              <a:t>[clarifications of terms used on previous slide]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“processor” (from NVIDIA documentation): any independent execution unit with a dedicated memory management unit (MMU)</a:t>
            </a:r>
          </a:p>
          <a:p>
            <a:pPr lvl="2"/>
            <a:r>
              <a:rPr lang="en-US" dirty="0"/>
              <a:t>Includes both CPUs and GPUs of any type and architecture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“different access time”: time is higher when, for instance, the host accesses for the first time data stored on the device. </a:t>
            </a:r>
          </a:p>
          <a:p>
            <a:pPr lvl="2"/>
            <a:r>
              <a:rPr lang="en-US" dirty="0"/>
              <a:t>Subsequent accesses to the same data take place at the bandwidth and latency of accessing host memory</a:t>
            </a:r>
          </a:p>
          <a:p>
            <a:pPr lvl="3"/>
            <a:r>
              <a:rPr lang="en-US" dirty="0"/>
              <a:t>This is why access time is different and lower</a:t>
            </a:r>
          </a:p>
          <a:p>
            <a:pPr lvl="3"/>
            <a:r>
              <a:rPr lang="en-US" dirty="0"/>
              <a:t>Original access time higher due to migration of data from device to host</a:t>
            </a:r>
          </a:p>
          <a:p>
            <a:pPr lvl="2"/>
            <a:r>
              <a:rPr lang="en-US" dirty="0"/>
              <a:t>NOTE: same remarks apply to accesses from the device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794" y="6646310"/>
            <a:ext cx="851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[NVIDIA]</a:t>
            </a:r>
            <a:r>
              <a:rPr lang="en-US" sz="1100" dirty="0">
                <a:sym typeface="Symbol"/>
              </a:rPr>
              <a:t>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2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and Then: UM, no-UM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337" y="1423976"/>
            <a:ext cx="5243743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math.h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ARRAY_SIZE = 1000;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__global__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increment(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sz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blockIdx.x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blockDim.x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threadIdx.x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sz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+=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mA;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cudaMallocManaged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(&amp;mA, ARRAY_SIZE *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ARRAY_SIZE; i++)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mA[i] = 1.*i;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2.0;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increment &lt;&lt;&lt;2, 512 &gt;&gt;&gt;(mA,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ARRAY_SIZE);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cudaDeviceSynchronize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error = 0.;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ARRAY_SIZE; i++)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error +=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fabs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(mA[i] - (i +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"Test: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(error &lt; 1.E-9 ?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"Passed"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"Failed"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cudaFree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(mA);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164076" y="808423"/>
            <a:ext cx="5625483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math.h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ARRAY_SIZE = 1000;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__global__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increment(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sz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blockIdx.x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blockDim.x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threadIdx.x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sz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+=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*)malloc(ARRAY_SIZE *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cudaMalloc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ARRAY_SIZE *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ARRAY_SIZE; i++)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1.*i;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2.0;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cudaMemcpy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* ARRAY_SIZE,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cudaMemcpyHostToDevice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increment &lt;&lt;&lt;2, 512 &gt;&gt;&gt;(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ARRAY_SIZE);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cudaMemcpy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* ARRAY_SIZE,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cudaMemcpyDeviceToHost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error = 0.;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ARRAY_SIZE; i++)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error +=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fabs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- (i +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"Test: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(error &lt; 1.E-9 ?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"Passed"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"Failed"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cudaFree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free(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142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vs. Z-C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Recall that with Z-C, data is always on the host  in pinned CPU system memory</a:t>
            </a:r>
          </a:p>
          <a:p>
            <a:pPr lvl="1"/>
            <a:r>
              <a:rPr lang="en-US" dirty="0"/>
              <a:t>The device reaches out to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UM: data stored on the device but made available where needed</a:t>
            </a:r>
          </a:p>
          <a:p>
            <a:pPr lvl="1"/>
            <a:r>
              <a:rPr lang="en-US" dirty="0"/>
              <a:t>Data access and locality managed by underlying system, handling transparent to the user</a:t>
            </a:r>
          </a:p>
          <a:p>
            <a:pPr lvl="1"/>
            <a:r>
              <a:rPr lang="en-US" dirty="0"/>
              <a:t>UM provides “single-pointer-to-data”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Support for UM called for only *three* additions to CUDA:</a:t>
            </a:r>
          </a:p>
          <a:p>
            <a:pPr lvl="1"/>
            <a:r>
              <a:rPr lang="en-US" dirty="0" err="1"/>
              <a:t>cudaMallocManaged</a:t>
            </a:r>
            <a:r>
              <a:rPr lang="en-US" dirty="0"/>
              <a:t>, __managed__ , </a:t>
            </a:r>
            <a:r>
              <a:rPr lang="en-US" dirty="0" err="1"/>
              <a:t>cudaStreamAttachMemAsync</a:t>
            </a:r>
            <a:r>
              <a:rPr lang="en-US" dirty="0"/>
              <a:t>()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5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 /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Premise: Managing and optimizing host-device data transfers has been challenging</a:t>
            </a:r>
          </a:p>
          <a:p>
            <a:endParaRPr lang="en-US" dirty="0"/>
          </a:p>
          <a:p>
            <a:r>
              <a:rPr lang="en-US" dirty="0"/>
              <a:t>Key point: Unified Memory (UM) support in CUDA 6 simplifies the programmer’s job</a:t>
            </a:r>
          </a:p>
          <a:p>
            <a:endParaRPr lang="en-US" dirty="0"/>
          </a:p>
          <a:p>
            <a:r>
              <a:rPr lang="en-US" dirty="0"/>
              <a:t>The presentation’s two goals:</a:t>
            </a:r>
          </a:p>
          <a:p>
            <a:pPr lvl="1"/>
            <a:r>
              <a:rPr lang="en-US" dirty="0"/>
              <a:t>Briefly review history of CUDA host/device memory management </a:t>
            </a:r>
          </a:p>
          <a:p>
            <a:pPr lvl="1"/>
            <a:r>
              <a:rPr lang="en-US" dirty="0"/>
              <a:t>Explain how UM makes host/device memory management easier and more efficient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50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cudaError_t</a:t>
            </a:r>
            <a:r>
              <a:rPr lang="en-US" dirty="0"/>
              <a:t> </a:t>
            </a:r>
            <a:r>
              <a:rPr lang="en-US" dirty="0" err="1"/>
              <a:t>cudaMallocManaged</a:t>
            </a:r>
            <a:r>
              <a:rPr lang="en-US" dirty="0"/>
              <a:t> ( void** </a:t>
            </a:r>
            <a:r>
              <a:rPr lang="en-US" dirty="0" err="1"/>
              <a:t>devPtr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size, unsigned </a:t>
            </a:r>
            <a:r>
              <a:rPr lang="en-US" dirty="0" err="1"/>
              <a:t>int</a:t>
            </a:r>
            <a:r>
              <a:rPr lang="en-US" dirty="0"/>
              <a:t>  flag) </a:t>
            </a:r>
          </a:p>
          <a:p>
            <a:pPr lvl="1"/>
            <a:r>
              <a:rPr lang="en-US" dirty="0"/>
              <a:t>Returns pointer accessible from both Host and Device </a:t>
            </a:r>
          </a:p>
          <a:p>
            <a:pPr lvl="1"/>
            <a:r>
              <a:rPr lang="en-US" dirty="0"/>
              <a:t>Drop-in replacement for </a:t>
            </a:r>
            <a:r>
              <a:rPr lang="en-US" dirty="0" err="1"/>
              <a:t>cudaMalloc</a:t>
            </a:r>
            <a:r>
              <a:rPr lang="en-US" dirty="0"/>
              <a:t>() – they are semantically similar</a:t>
            </a:r>
          </a:p>
          <a:p>
            <a:pPr lvl="1"/>
            <a:r>
              <a:rPr lang="en-US" dirty="0"/>
              <a:t>Allocates managed memory on the device</a:t>
            </a:r>
          </a:p>
          <a:p>
            <a:pPr lvl="2"/>
            <a:r>
              <a:rPr lang="en-US" dirty="0"/>
              <a:t>First two arguments have the expected meaning</a:t>
            </a:r>
          </a:p>
          <a:p>
            <a:pPr lvl="1"/>
            <a:r>
              <a:rPr lang="en-US" dirty="0"/>
              <a:t>“flag” controls the default stream association for this allocation</a:t>
            </a:r>
          </a:p>
          <a:p>
            <a:pPr lvl="2"/>
            <a:r>
              <a:rPr lang="en-US" dirty="0" err="1"/>
              <a:t>cudaMemAttachGlobal</a:t>
            </a:r>
            <a:r>
              <a:rPr lang="en-US" dirty="0"/>
              <a:t> - memory is accessible from any stream on any device</a:t>
            </a:r>
          </a:p>
          <a:p>
            <a:pPr lvl="2"/>
            <a:r>
              <a:rPr lang="en-US" dirty="0" err="1"/>
              <a:t>cudaMemAttachHost</a:t>
            </a:r>
            <a:r>
              <a:rPr lang="en-US" dirty="0"/>
              <a:t> – memory on this device accessible by host only</a:t>
            </a:r>
          </a:p>
          <a:p>
            <a:pPr lvl="1"/>
            <a:r>
              <a:rPr lang="en-US" dirty="0"/>
              <a:t>Free memory with the same </a:t>
            </a:r>
            <a:r>
              <a:rPr lang="en-US" dirty="0" err="1"/>
              <a:t>cudaFree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__managed__ </a:t>
            </a:r>
          </a:p>
          <a:p>
            <a:pPr lvl="1"/>
            <a:r>
              <a:rPr lang="en-US" dirty="0"/>
              <a:t>Global/file-scope  variable annotation combines with __device__ </a:t>
            </a:r>
          </a:p>
          <a:p>
            <a:pPr lvl="1"/>
            <a:r>
              <a:rPr lang="en-US" dirty="0"/>
              <a:t>Declares global-scope </a:t>
            </a:r>
            <a:r>
              <a:rPr lang="en-US" dirty="0" err="1"/>
              <a:t>migrateable</a:t>
            </a:r>
            <a:r>
              <a:rPr lang="en-US" dirty="0"/>
              <a:t> device variable </a:t>
            </a:r>
          </a:p>
          <a:p>
            <a:pPr lvl="1"/>
            <a:r>
              <a:rPr lang="en-US" dirty="0"/>
              <a:t>Symbol accessible from both GPU and CPU code </a:t>
            </a:r>
          </a:p>
          <a:p>
            <a:endParaRPr lang="en-US" dirty="0"/>
          </a:p>
          <a:p>
            <a:r>
              <a:rPr lang="en-US" dirty="0" err="1"/>
              <a:t>cudaStreamAttachMemAsync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Manages concurrency in multi-threaded CPU applications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6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UM, Quick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the current implementation, managed memory is allocated on the device that happens to be active at the time of the allocation</a:t>
            </a:r>
          </a:p>
          <a:p>
            <a:endParaRPr lang="en-US" dirty="0"/>
          </a:p>
          <a:p>
            <a:r>
              <a:rPr lang="en-US" dirty="0"/>
              <a:t>Managed memory is interoperable and interchangeable with device-specific allocations, such as those created using the </a:t>
            </a:r>
            <a:r>
              <a:rPr lang="en-US" dirty="0" err="1"/>
              <a:t>cudaMalloc</a:t>
            </a:r>
            <a:r>
              <a:rPr lang="en-US" dirty="0"/>
              <a:t>() routine</a:t>
            </a:r>
          </a:p>
          <a:p>
            <a:endParaRPr lang="en-US" dirty="0"/>
          </a:p>
          <a:p>
            <a:r>
              <a:rPr lang="en-US" dirty="0"/>
              <a:t>All CUDA operations that are valid on device memory are also valid on managed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4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UM and thrust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4299" y="1717063"/>
            <a:ext cx="9925235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ostream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cmath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&lt;thrust/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reduce.h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&lt;thrust/system/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cuda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execution_policy.h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&lt;thrust/system/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omp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execution_policy.h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ARRAY_SIZE = 1000;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mA;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cudaMallocManaged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(&amp;mA, ARRAY_SIZE *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thrust::sequence(mA, mA + ARRAY_SIZE, 1);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maximumGPU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thrust::reduce(thrust::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::par, mA, mA + ARRAY_SIZE, 0.0, thrust::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maximum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cudaDeviceSynchronize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maximumCPU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thrust::reduce(thrust::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omp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::par , mA, mA + ARRAY_SIZE, 0.0, thrust::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maximum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"GPU reduce: “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fabs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maximumGPU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ARRAY_SIZE) &lt; 1e-10 ?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"Passed"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"Failed"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"CPU reduce: “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fabs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maximumCPU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ARRAY_SIZE) &lt; 1e-10 ?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"Passed"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"Failed"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cudaFree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(mA);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01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Features: 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Managed memory migration is at the page level</a:t>
            </a:r>
          </a:p>
          <a:p>
            <a:pPr lvl="1"/>
            <a:r>
              <a:rPr lang="en-US" dirty="0"/>
              <a:t>The default page size is currently the same as the OS page size today (typically 4 KB)</a:t>
            </a:r>
          </a:p>
          <a:p>
            <a:pPr lvl="1"/>
            <a:endParaRPr lang="en-US" dirty="0"/>
          </a:p>
          <a:p>
            <a:r>
              <a:rPr lang="en-US" dirty="0"/>
              <a:t>The runtime intercepts CPU dirty pages and detects page faults</a:t>
            </a:r>
          </a:p>
          <a:p>
            <a:pPr lvl="1"/>
            <a:r>
              <a:rPr lang="en-US" dirty="0"/>
              <a:t>Moves from device over PCI-E only the dirty pages</a:t>
            </a:r>
          </a:p>
          <a:p>
            <a:pPr lvl="1"/>
            <a:r>
              <a:rPr lang="en-US" dirty="0"/>
              <a:t>Transparently, pages touched by the CPU (GPU) are moved back to the device (host) when needed </a:t>
            </a:r>
          </a:p>
          <a:p>
            <a:pPr lvl="1"/>
            <a:endParaRPr lang="en-US" dirty="0"/>
          </a:p>
          <a:p>
            <a:r>
              <a:rPr lang="en-US" dirty="0"/>
              <a:t>Coherence points are kernel launch and device/stream sync.</a:t>
            </a:r>
          </a:p>
          <a:p>
            <a:pPr lvl="1"/>
            <a:r>
              <a:rPr lang="en-US" dirty="0"/>
              <a:t>Important: the same memory cannot be operated upon, at the same time, by the device and host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4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Features: 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related to “managed memory size”:</a:t>
            </a:r>
          </a:p>
          <a:p>
            <a:pPr lvl="1"/>
            <a:r>
              <a:rPr lang="en-US" dirty="0"/>
              <a:t>For now, there is no oversubscription of the device memory</a:t>
            </a:r>
          </a:p>
          <a:p>
            <a:pPr lvl="2"/>
            <a:r>
              <a:rPr lang="en-US" dirty="0"/>
              <a:t>In fact, if there are several devices available, the max amount of managed memory that can be allocated is the smallest of the memories available on the devices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Issues related to “transfer/execution overlap”:</a:t>
            </a:r>
          </a:p>
          <a:p>
            <a:pPr lvl="1"/>
            <a:r>
              <a:rPr lang="en-US" dirty="0"/>
              <a:t>Pages from managed allocations touched by CPU migrated back to GPU before any kernel launch</a:t>
            </a:r>
          </a:p>
          <a:p>
            <a:pPr lvl="2"/>
            <a:r>
              <a:rPr lang="en-US" dirty="0"/>
              <a:t>Consequence: there is no kernel execution/data transfer overlap in that stream </a:t>
            </a:r>
          </a:p>
          <a:p>
            <a:pPr lvl="2"/>
            <a:r>
              <a:rPr lang="en-US" dirty="0"/>
              <a:t>Overlap possible with UM but just like before it requires multiple kernels in separate streams</a:t>
            </a:r>
          </a:p>
          <a:p>
            <a:pPr lvl="3"/>
            <a:r>
              <a:rPr lang="en-US" dirty="0"/>
              <a:t>Enabled by the fact that a managed allocation can be specific to a stream</a:t>
            </a:r>
          </a:p>
          <a:p>
            <a:pPr lvl="3"/>
            <a:r>
              <a:rPr lang="en-US" dirty="0"/>
              <a:t>Allows one to control which allocations are synchronized on specific kernel launches, enables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85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UM: Coherency Related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GPU has *exclusive* access to this memory when any kernel is executed on the device</a:t>
            </a:r>
          </a:p>
          <a:p>
            <a:pPr lvl="1"/>
            <a:r>
              <a:rPr lang="en-US" dirty="0"/>
              <a:t>Holds even if the kernel doesn’t touch the managed memory</a:t>
            </a:r>
          </a:p>
          <a:p>
            <a:pPr lvl="1"/>
            <a:endParaRPr lang="en-US" dirty="0"/>
          </a:p>
          <a:p>
            <a:r>
              <a:rPr lang="en-US" dirty="0"/>
              <a:t>The CPU cannot access *any* managed memory allocation or variable as long as GPU is executing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cudaDeviceSynchronize</a:t>
            </a:r>
            <a:r>
              <a:rPr lang="en-US" dirty="0"/>
              <a:t>() call required for the host to be allowed to access managed memory</a:t>
            </a:r>
          </a:p>
          <a:p>
            <a:pPr lvl="1"/>
            <a:r>
              <a:rPr lang="en-US" dirty="0"/>
              <a:t>To this end, any function that logically guarantees the GPU finished execution is acceptable</a:t>
            </a:r>
          </a:p>
          <a:p>
            <a:pPr lvl="2"/>
            <a:r>
              <a:rPr lang="en-US" dirty="0"/>
              <a:t>Examples: </a:t>
            </a:r>
            <a:r>
              <a:rPr lang="en-US" dirty="0" err="1"/>
              <a:t>cudaStreanSynchronize</a:t>
            </a:r>
            <a:r>
              <a:rPr lang="en-US" dirty="0"/>
              <a:t>(), </a:t>
            </a:r>
            <a:r>
              <a:rPr lang="en-US" dirty="0" err="1"/>
              <a:t>cudaMemcpy</a:t>
            </a:r>
            <a:r>
              <a:rPr lang="en-US" dirty="0"/>
              <a:t>(), </a:t>
            </a:r>
            <a:r>
              <a:rPr lang="en-US" dirty="0" err="1"/>
              <a:t>cudaMemset</a:t>
            </a:r>
            <a:r>
              <a:rPr lang="en-US" dirty="0"/>
              <a:t>(),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52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Left: </a:t>
            </a:r>
            <a:r>
              <a:rPr lang="en-US" dirty="0" err="1"/>
              <a:t>Seg</a:t>
            </a:r>
            <a:r>
              <a:rPr lang="en-US" dirty="0"/>
              <a:t> fault					Right: Runs 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7576" y="2719422"/>
            <a:ext cx="5305887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__device__ __managed__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 = 2;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__global__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kernel()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 = 10;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kernel &lt;&lt; &lt; 1, 1 &gt;&gt; &gt;();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y = 20;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ERROR: CPU access concurrent with GPU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cudaDeviceSynchronize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99444" y="2719422"/>
            <a:ext cx="4455110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__device__ __managed__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 = 2;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__global__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kernel()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 = 10;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kernel &lt;&lt; &lt; 1, 1 &gt;&gt; &gt;();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cudaDeviceSynchronize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y = 20;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GPU is idle so access is OK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08" y="6303005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[NVIDIA, Programming Guide]</a:t>
            </a:r>
            <a:r>
              <a:rPr lang="en-US" sz="1100" dirty="0">
                <a:sym typeface="Symbol"/>
              </a:rPr>
              <a:t>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4972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– Current Limitations in CUDA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Ability to allocate more memory than the physically available on the GPU </a:t>
            </a:r>
          </a:p>
          <a:p>
            <a:endParaRPr lang="en-US" dirty="0"/>
          </a:p>
          <a:p>
            <a:r>
              <a:rPr lang="en-US" dirty="0"/>
              <a:t>Prefetching</a:t>
            </a:r>
          </a:p>
          <a:p>
            <a:endParaRPr lang="en-US" dirty="0"/>
          </a:p>
          <a:p>
            <a:r>
              <a:rPr lang="en-US" dirty="0"/>
              <a:t>Finer Grain Migration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08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– Why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1" indent="-230188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 matter of convenience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Much simpler to write code using this memory model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For the casual programmer, the code will run faster due to data locality</a:t>
            </a:r>
          </a:p>
          <a:p>
            <a:pPr marL="777240" lvl="3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The runtime will take care of moving the data where it ought to be</a:t>
            </a:r>
          </a:p>
          <a:p>
            <a:pPr marL="777240" lvl="3">
              <a:spcBef>
                <a:spcPts val="1400"/>
              </a:spcBef>
              <a:spcAft>
                <a:spcPts val="0"/>
              </a:spcAft>
            </a:pPr>
            <a:endParaRPr lang="en-US" dirty="0"/>
          </a:p>
          <a:p>
            <a:pPr marL="230188" lvl="1" indent="-230188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Looking ahead, physical CPU/GPU integration around the corner – memory will be shared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Already the case for integrated GPUs that are part of the system chipset 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The trend in which the industry is moving (AMD’s APU, Intel’s </a:t>
            </a:r>
            <a:r>
              <a:rPr lang="en-US" dirty="0" err="1"/>
              <a:t>Haswell</a:t>
            </a:r>
            <a:r>
              <a:rPr lang="en-US" dirty="0"/>
              <a:t>, NVIDIA Denver Project)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The functionality provided by the current software backend that supports the </a:t>
            </a:r>
            <a:r>
              <a:rPr lang="en-US" dirty="0" err="1"/>
              <a:t>cudaMallocManaged</a:t>
            </a:r>
            <a:r>
              <a:rPr lang="en-US" dirty="0"/>
              <a:t>() paradigm will be eventually implemented in hardware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11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6.0 At 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Sparse Matrix Reordering for LU Factorization on the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9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cudaMemcpy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staple of CUDA, available in release 1.0</a:t>
            </a:r>
          </a:p>
          <a:p>
            <a:pPr lvl="1"/>
            <a:endParaRPr lang="en-US" dirty="0"/>
          </a:p>
          <a:p>
            <a:r>
              <a:rPr lang="en-US" dirty="0"/>
              <a:t>Setup was simple: one CPU thread dealt with one GPU</a:t>
            </a:r>
          </a:p>
          <a:p>
            <a:pPr lvl="1"/>
            <a:r>
              <a:rPr lang="en-US" dirty="0"/>
              <a:t>The drill :</a:t>
            </a:r>
          </a:p>
          <a:p>
            <a:pPr lvl="2"/>
            <a:r>
              <a:rPr lang="en-US" dirty="0"/>
              <a:t>Data transferred from host memory into device memory with </a:t>
            </a:r>
            <a:r>
              <a:rPr lang="en-US" dirty="0" err="1"/>
              <a:t>cudaMemcpy</a:t>
            </a:r>
            <a:endParaRPr lang="en-US" dirty="0"/>
          </a:p>
          <a:p>
            <a:pPr lvl="2"/>
            <a:r>
              <a:rPr lang="en-US" dirty="0"/>
              <a:t>Data was processed on the device by invoking a kernel</a:t>
            </a:r>
          </a:p>
          <a:p>
            <a:pPr lvl="2"/>
            <a:r>
              <a:rPr lang="en-US" dirty="0"/>
              <a:t>Results transferred from device memory into host memory with </a:t>
            </a:r>
            <a:r>
              <a:rPr lang="en-US" dirty="0" err="1"/>
              <a:t>cudaMemcpy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Memory allocated on the host with malloc</a:t>
            </a:r>
          </a:p>
          <a:p>
            <a:r>
              <a:rPr lang="en-US" dirty="0"/>
              <a:t>Memory allocated on the device using the CUDA runtime function </a:t>
            </a:r>
            <a:r>
              <a:rPr lang="en-US" dirty="0" err="1"/>
              <a:t>cudaMalloc</a:t>
            </a:r>
            <a:endParaRPr lang="en-US" dirty="0"/>
          </a:p>
          <a:p>
            <a:r>
              <a:rPr lang="en-US" dirty="0"/>
              <a:t>The bottleneck: data movement over the PCI-E pipe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8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Linear Algebra on the GPU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Solve Ax=b, where A is large and sparse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Solutions for parallel execution already exist…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cusparse</a:t>
            </a:r>
            <a:r>
              <a:rPr lang="en-US" dirty="0"/>
              <a:t> if A is symmetric and positive definite</a:t>
            </a:r>
          </a:p>
          <a:p>
            <a:pPr lvl="1"/>
            <a:r>
              <a:rPr lang="en-US" dirty="0"/>
              <a:t>Using MPI or OpenMP</a:t>
            </a:r>
          </a:p>
          <a:p>
            <a:endParaRPr lang="en-US" dirty="0"/>
          </a:p>
          <a:p>
            <a:r>
              <a:rPr lang="en-US" dirty="0"/>
              <a:t>Ongoing work on general purpose preconditioner using a partitioning of the problem into subproblems that are solved in parallel</a:t>
            </a:r>
          </a:p>
          <a:p>
            <a:pPr lvl="1"/>
            <a:r>
              <a:rPr lang="en-US" dirty="0"/>
              <a:t>Approach known in the literature as SPIKE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https://github.com/spikegpu/SpikeLibrary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Project webpage: </a:t>
            </a:r>
            <a:r>
              <a:rPr lang="en-US" dirty="0">
                <a:hlinkClick r:id="rId3"/>
              </a:rPr>
              <a:t>http://spikegpu.sbel.org/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Focus herein on the performance of CUDA 6.0 in the context of sparse matrix reordering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55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Introduction, Matrix Reordering For Diagonal Dominance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2" y="1749717"/>
            <a:ext cx="10939848" cy="4570401"/>
          </a:xfrm>
        </p:spPr>
        <p:txBody>
          <a:bodyPr>
            <a:normAutofit/>
          </a:bodyPr>
          <a:lstStyle/>
          <a:p>
            <a:r>
              <a:rPr lang="en-US" dirty="0"/>
              <a:t>Non-symmetric reordering approach – moves around entries in a matrix by shifting the order of the rows and columns in the matrix</a:t>
            </a:r>
          </a:p>
          <a:p>
            <a:endParaRPr lang="en-US" dirty="0"/>
          </a:p>
          <a:p>
            <a:r>
              <a:rPr lang="en-US" dirty="0"/>
              <a:t>What’s desired: migrate to the diagonal the matrix elements whose absolute value is large</a:t>
            </a:r>
          </a:p>
          <a:p>
            <a:endParaRPr lang="en-US" dirty="0"/>
          </a:p>
          <a:p>
            <a:r>
              <a:rPr lang="en-US" dirty="0"/>
              <a:t>Why? Helps achieving a high degree of diagonal dominance</a:t>
            </a:r>
          </a:p>
          <a:p>
            <a:pPr lvl="1"/>
            <a:r>
              <a:rPr lang="en-US" dirty="0"/>
              <a:t>Decreases probability of encountering a zero pivot during the LU factorization of the sparse matrix</a:t>
            </a:r>
          </a:p>
          <a:p>
            <a:pPr lvl="1"/>
            <a:r>
              <a:rPr lang="en-US" dirty="0"/>
              <a:t>Improve the quality of the LU factorization</a:t>
            </a:r>
          </a:p>
          <a:p>
            <a:endParaRPr lang="en-US" dirty="0"/>
          </a:p>
          <a:p>
            <a:r>
              <a:rPr lang="en-US" dirty="0"/>
              <a:t>Core part of algorithm: finding minimum perfect bipartite matching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23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Reordering Algorithm: Four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stage: forming bipartite graph</a:t>
            </a:r>
          </a:p>
          <a:p>
            <a:pPr lvl="1"/>
            <a:r>
              <a:rPr lang="en-US" dirty="0"/>
              <a:t>View each row as a row node and each column as a column node. There is an edge between each pair of row node and column node.</a:t>
            </a:r>
          </a:p>
          <a:p>
            <a:pPr lvl="1"/>
            <a:r>
              <a:rPr lang="en-US" dirty="0"/>
              <a:t>An edge has finite weight if and only if the matrix has a non-zero value in the corresponding entry.</a:t>
            </a:r>
          </a:p>
          <a:p>
            <a:pPr lvl="1"/>
            <a:r>
              <a:rPr lang="en-US" dirty="0"/>
              <a:t>Given a matrix, the structure of matrix is unchanged, only values need to be processed to get the weights of the bipartite graph</a:t>
            </a:r>
          </a:p>
          <a:p>
            <a:pPr lvl="1"/>
            <a:r>
              <a:rPr lang="en-US" dirty="0"/>
              <a:t>Can be done in parallel on the GPU</a:t>
            </a:r>
          </a:p>
          <a:p>
            <a:pPr lvl="1"/>
            <a:endParaRPr lang="en-US" dirty="0"/>
          </a:p>
          <a:p>
            <a:r>
              <a:rPr lang="en-US" dirty="0"/>
              <a:t>Second stage: finding initial partial match (optional)</a:t>
            </a:r>
          </a:p>
          <a:p>
            <a:pPr lvl="1"/>
            <a:r>
              <a:rPr lang="en-US" dirty="0"/>
              <a:t>For each column node j, find a row node </a:t>
            </a:r>
            <a:r>
              <a:rPr lang="en-US" dirty="0" err="1"/>
              <a:t>i</a:t>
            </a:r>
            <a:r>
              <a:rPr lang="en-US" dirty="0"/>
              <a:t> so that edge (</a:t>
            </a:r>
            <a:r>
              <a:rPr lang="en-US" dirty="0" err="1"/>
              <a:t>i</a:t>
            </a:r>
            <a:r>
              <a:rPr lang="en-US" dirty="0"/>
              <a:t>, j) is the minimum over all edges connected to column node j.</a:t>
            </a:r>
          </a:p>
          <a:p>
            <a:pPr lvl="1"/>
            <a:r>
              <a:rPr lang="en-US" dirty="0"/>
              <a:t>If row node i is not yet matched to another column node, match i to j</a:t>
            </a:r>
          </a:p>
          <a:p>
            <a:pPr lvl="1"/>
            <a:r>
              <a:rPr lang="en-US" dirty="0"/>
              <a:t>Hard to do on the GPU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14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Algorithm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stage: finding a perfect match</a:t>
            </a:r>
          </a:p>
          <a:p>
            <a:pPr lvl="1"/>
            <a:r>
              <a:rPr lang="en-US" dirty="0"/>
              <a:t>If in the second stage all column nodes are matched, then this stage is not necessary</a:t>
            </a:r>
          </a:p>
          <a:p>
            <a:pPr lvl="1"/>
            <a:r>
              <a:rPr lang="en-US" dirty="0"/>
              <a:t>Apply Hungarian algorithm (i.e. finding augmenting path) to match each unmatched column node</a:t>
            </a:r>
          </a:p>
          <a:p>
            <a:pPr lvl="1"/>
            <a:r>
              <a:rPr lang="en-US" dirty="0"/>
              <a:t>Report error if Hungarian algorithm fails to find a match with finite value for a certain node</a:t>
            </a:r>
          </a:p>
          <a:p>
            <a:pPr lvl="1"/>
            <a:r>
              <a:rPr lang="en-US" dirty="0"/>
              <a:t>Totally sequential in nature, no good parallel algorithm suitable for GPU as of now</a:t>
            </a:r>
          </a:p>
          <a:p>
            <a:pPr lvl="1"/>
            <a:endParaRPr lang="en-US" dirty="0"/>
          </a:p>
          <a:p>
            <a:r>
              <a:rPr lang="en-US" dirty="0"/>
              <a:t>Fourth stage: extracting the permutation and the scaling factors</a:t>
            </a:r>
          </a:p>
          <a:p>
            <a:pPr lvl="1"/>
            <a:r>
              <a:rPr lang="en-US" dirty="0"/>
              <a:t>Permutation can be obtained directly form the resulting perfect match</a:t>
            </a:r>
          </a:p>
          <a:p>
            <a:pPr lvl="1"/>
            <a:r>
              <a:rPr lang="en-US" dirty="0"/>
              <a:t>Stage is highly parallelizable and suitable for GPU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99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Reordering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Stages 1 and 4 done on the GPU</a:t>
            </a:r>
          </a:p>
          <a:p>
            <a:r>
              <a:rPr lang="en-US" dirty="0"/>
              <a:t>Stages 2 and 3 done on the CPU</a:t>
            </a:r>
          </a:p>
          <a:p>
            <a:r>
              <a:rPr lang="en-US" dirty="0"/>
              <a:t>Use of UM:</a:t>
            </a:r>
          </a:p>
          <a:p>
            <a:pPr lvl="1"/>
            <a:r>
              <a:rPr lang="en-US" dirty="0"/>
              <a:t>Store all data required to perform matrix reordering in managed memory</a:t>
            </a:r>
          </a:p>
          <a:p>
            <a:pPr lvl="2"/>
            <a:r>
              <a:rPr lang="en-US" dirty="0"/>
              <a:t>The GPU accesses data stored in managed memory during stage 1 and 4</a:t>
            </a:r>
          </a:p>
          <a:p>
            <a:pPr lvl="2"/>
            <a:r>
              <a:rPr lang="en-US" dirty="0"/>
              <a:t>The CPU accesses data stored in managed memory during stage 2 and 3</a:t>
            </a:r>
          </a:p>
          <a:p>
            <a:pPr lvl="2"/>
            <a:endParaRPr lang="en-US" dirty="0"/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Simplify code</a:t>
            </a:r>
          </a:p>
          <a:p>
            <a:pPr lvl="1"/>
            <a:r>
              <a:rPr lang="en-US" dirty="0"/>
              <a:t>Don’t hurt 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09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Reordering Example [Part 1/3]:</a:t>
            </a:r>
            <a:br>
              <a:rPr lang="en-US" dirty="0"/>
            </a:br>
            <a:r>
              <a:rPr lang="en-US" dirty="0"/>
              <a:t>Sparsity Pattern of Original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Garon2: sparse matrix from Florida collection </a:t>
            </a:r>
          </a:p>
          <a:p>
            <a:endParaRPr lang="en-US" dirty="0"/>
          </a:p>
          <a:p>
            <a:r>
              <a:rPr lang="en-US" dirty="0"/>
              <a:t>Dimension of the sparse matrix</a:t>
            </a:r>
          </a:p>
          <a:p>
            <a:pPr lvl="1"/>
            <a:r>
              <a:rPr lang="en-US" dirty="0"/>
              <a:t>N = 13535</a:t>
            </a:r>
          </a:p>
          <a:p>
            <a:endParaRPr lang="en-US" dirty="0"/>
          </a:p>
          <a:p>
            <a:r>
              <a:rPr lang="en-US" dirty="0"/>
              <a:t>Number of nonzero entries in the matrix</a:t>
            </a:r>
          </a:p>
          <a:p>
            <a:pPr lvl="1"/>
            <a:r>
              <a:rPr lang="en-US" dirty="0"/>
              <a:t>NNZ = 373235 </a:t>
            </a:r>
          </a:p>
          <a:p>
            <a:endParaRPr lang="en-US" dirty="0"/>
          </a:p>
          <a:p>
            <a:r>
              <a:rPr lang="en-US" dirty="0"/>
              <a:t>Half bandwidth of the matrix</a:t>
            </a:r>
          </a:p>
          <a:p>
            <a:pPr lvl="1"/>
            <a:r>
              <a:rPr lang="en-US" dirty="0" err="1"/>
              <a:t>K_ori</a:t>
            </a:r>
            <a:r>
              <a:rPr lang="en-US" dirty="0"/>
              <a:t>= 13531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7" t="5590" r="14062"/>
          <a:stretch/>
        </p:blipFill>
        <p:spPr>
          <a:xfrm>
            <a:off x="7182035" y="1979719"/>
            <a:ext cx="4145872" cy="40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88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Reordering Example [Part 2/3]:</a:t>
            </a:r>
            <a:br>
              <a:rPr lang="en-US" dirty="0"/>
            </a:br>
            <a:r>
              <a:rPr lang="en-US" dirty="0"/>
              <a:t>Sparsity Pattern after the four-stage reordering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the algorithm of interest, gauge overhead associated with use of UM</a:t>
            </a:r>
          </a:p>
          <a:p>
            <a:pPr lvl="1"/>
            <a:r>
              <a:rPr lang="en-US" dirty="0"/>
              <a:t>Timing results are presented shortly</a:t>
            </a:r>
          </a:p>
          <a:p>
            <a:endParaRPr lang="en-US" dirty="0"/>
          </a:p>
          <a:p>
            <a:r>
              <a:rPr lang="en-US" dirty="0"/>
              <a:t>Half bandwidth after reordering:</a:t>
            </a:r>
          </a:p>
          <a:p>
            <a:pPr lvl="1"/>
            <a:r>
              <a:rPr lang="en-US" dirty="0"/>
              <a:t>K_4s = 13531</a:t>
            </a:r>
          </a:p>
          <a:p>
            <a:pPr lvl="1"/>
            <a:endParaRPr lang="en-US" dirty="0"/>
          </a:p>
          <a:p>
            <a:r>
              <a:rPr lang="en-US" dirty="0"/>
              <a:t>Bandwidth still large, but all diagonal entries are nonzero and large in magnitude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91" y="1826770"/>
            <a:ext cx="5690093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39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Reordering Example [Part 3/3]:</a:t>
            </a:r>
            <a:br>
              <a:rPr lang="en-US" dirty="0"/>
            </a:br>
            <a:r>
              <a:rPr lang="en-US" dirty="0"/>
              <a:t>Sparsity Pattern after reverse Cuthill-</a:t>
            </a:r>
            <a:r>
              <a:rPr lang="en-US" dirty="0" err="1"/>
              <a:t>Mckee</a:t>
            </a:r>
            <a:r>
              <a:rPr lang="en-US" dirty="0"/>
              <a:t> (RCM)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non-zeros of the matrix now close to the diagonal</a:t>
            </a:r>
          </a:p>
          <a:p>
            <a:pPr lvl="1"/>
            <a:r>
              <a:rPr lang="en-US" dirty="0"/>
              <a:t>Small half bandwidth:</a:t>
            </a:r>
          </a:p>
          <a:p>
            <a:pPr lvl="2"/>
            <a:r>
              <a:rPr lang="en-US" dirty="0"/>
              <a:t>K_RCM = 585</a:t>
            </a:r>
          </a:p>
          <a:p>
            <a:pPr lvl="1"/>
            <a:endParaRPr lang="en-US" dirty="0"/>
          </a:p>
          <a:p>
            <a:r>
              <a:rPr lang="en-US" dirty="0"/>
              <a:t>This matrix is passed to the SPIKE::GPU  preconditioner to produce an LU factorization</a:t>
            </a:r>
          </a:p>
          <a:p>
            <a:pPr lvl="1"/>
            <a:r>
              <a:rPr lang="en-US" dirty="0"/>
              <a:t>GPU LU factorization details not discussed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76" y="1707310"/>
            <a:ext cx="5690093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7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047" y="568400"/>
            <a:ext cx="9875520" cy="906162"/>
          </a:xfrm>
        </p:spPr>
        <p:txBody>
          <a:bodyPr/>
          <a:lstStyle/>
          <a:p>
            <a:r>
              <a:rPr lang="en-US" dirty="0"/>
              <a:t>The Key Slide: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80104"/>
              </p:ext>
            </p:extLst>
          </p:nvPr>
        </p:nvGraphicFramePr>
        <p:xfrm>
          <a:off x="3826120" y="1474562"/>
          <a:ext cx="80471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poisson3Db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85623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2374949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120.293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86.068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1.397651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pdb1HYS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36417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4344765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153.276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128.269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1.194957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inline_1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503712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36816342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1299.3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1129.12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1.150719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qa8fk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66127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1660579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62.088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55.216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1.124457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finan512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74752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596992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29.526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29.155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1.012725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lhr71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1528092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726.646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762.697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0.952732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g7jac140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41490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565956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701.929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761.265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0.922056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ASIC_100k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99340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954163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51.512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56.924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0.904926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gearbox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153746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9080404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1257.32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1424.52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0.882627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rma10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46835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2374001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211.592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252.221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0.838915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bmw3_2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227362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11288630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741.092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911.724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0.812847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stomach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213360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3021648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174.105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226.585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0.768387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692" y="1389529"/>
            <a:ext cx="35169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600" dirty="0"/>
              <a:t>Ran more than 120 sparse matrix reordering tests</a:t>
            </a:r>
          </a:p>
          <a:p>
            <a:pPr marL="515938" lvl="1" indent="-174625">
              <a:buFont typeface="Arial" panose="020B0604020202020204" pitchFamily="34" charset="0"/>
              <a:buChar char="•"/>
            </a:pPr>
            <a:r>
              <a:rPr lang="en-US" sz="1600" dirty="0"/>
              <a:t>Ranked from the best to the worst CUDA 6 performance</a:t>
            </a:r>
          </a:p>
          <a:p>
            <a:pPr marL="515938" lvl="1" indent="-174625">
              <a:buFont typeface="Arial" panose="020B0604020202020204" pitchFamily="34" charset="0"/>
              <a:buChar char="•"/>
            </a:pPr>
            <a:r>
              <a:rPr lang="en-US" sz="1600" dirty="0"/>
              <a:t>Took every tenth matrix in this ranking, see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600" dirty="0"/>
              <a:t>Times reported were measured in milliseconds</a:t>
            </a:r>
          </a:p>
          <a:p>
            <a:pPr marL="515938" lvl="1" indent="-174625">
              <a:buFont typeface="Arial" panose="020B0604020202020204" pitchFamily="34" charset="0"/>
              <a:buChar char="•"/>
            </a:pPr>
            <a:r>
              <a:rPr lang="en-US" sz="1600" dirty="0"/>
              <a:t>Time that it takes to get the matrix with K_4s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600" dirty="0"/>
              <a:t>Bottom line: using UM and letting the runtime take care of business never resulted in more than a 25% slowdown over hand-tuned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600" dirty="0"/>
              <a:t>Almost half of the tests ran faster</a:t>
            </a:r>
          </a:p>
          <a:p>
            <a:pPr marL="515938" lvl="1" indent="-174625">
              <a:buFont typeface="Arial" panose="020B0604020202020204" pitchFamily="34" charset="0"/>
              <a:buChar char="•"/>
            </a:pPr>
            <a:r>
              <a:rPr lang="en-US" sz="1600" dirty="0"/>
              <a:t>See “Speedup” column, which reports nominal time divided by time using UM in CUDA 6</a:t>
            </a:r>
          </a:p>
        </p:txBody>
      </p:sp>
    </p:spTree>
    <p:extLst>
      <p:ext uri="{BB962C8B-B14F-4D97-AF65-F5344CB8AC3E}">
        <p14:creationId xmlns:p14="http://schemas.microsoft.com/office/powerpoint/2010/main" val="2460822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Are We Using CUDA and GPU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Fluid-solid interaction problems</a:t>
            </a:r>
          </a:p>
          <a:p>
            <a:endParaRPr lang="en-US" dirty="0"/>
          </a:p>
          <a:p>
            <a:r>
              <a:rPr lang="en-US" dirty="0"/>
              <a:t>Many-body dynamics, for rigid or flexible bodies</a:t>
            </a:r>
          </a:p>
          <a:p>
            <a:pPr lvl="1"/>
            <a:r>
              <a:rPr lang="en-US" dirty="0"/>
              <a:t>Example: dynamics granular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PCI-E Pipe, Putting Things in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PCI-E </a:t>
            </a:r>
          </a:p>
          <a:p>
            <a:pPr lvl="1"/>
            <a:r>
              <a:rPr lang="en-US" dirty="0"/>
              <a:t>V1: 3 GB/s (per direction) </a:t>
            </a:r>
          </a:p>
          <a:p>
            <a:pPr lvl="1"/>
            <a:r>
              <a:rPr lang="en-US" dirty="0"/>
              <a:t>V2: 6 GB/s</a:t>
            </a:r>
          </a:p>
          <a:p>
            <a:pPr lvl="1"/>
            <a:r>
              <a:rPr lang="en-US" dirty="0"/>
              <a:t>V3 (today): 12 GB/s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Bandwidths above pretty small, see for instance</a:t>
            </a:r>
          </a:p>
          <a:p>
            <a:pPr lvl="1"/>
            <a:r>
              <a:rPr lang="en-US" dirty="0"/>
              <a:t>Host memory bus (25 – 51.2 GB/s per socket)</a:t>
            </a:r>
          </a:p>
          <a:p>
            <a:pPr lvl="1"/>
            <a:r>
              <a:rPr lang="en-US" dirty="0"/>
              <a:t>GMEM bandwidth 100 – 200 GB/s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93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Interacting rigid and flexible objects in channel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0" y="1455811"/>
            <a:ext cx="3514725" cy="507873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54" y="1598021"/>
            <a:ext cx="7315834" cy="479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356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analysis (all together, table)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t="2430" r="7534"/>
          <a:stretch/>
        </p:blipFill>
        <p:spPr>
          <a:xfrm>
            <a:off x="5795494" y="1365160"/>
            <a:ext cx="6040192" cy="51708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" y="1596689"/>
            <a:ext cx="5417270" cy="1391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" y="3545630"/>
            <a:ext cx="5417270" cy="142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" y="4971227"/>
            <a:ext cx="5417270" cy="156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578" y="3464417"/>
            <a:ext cx="5563674" cy="313932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17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Multibody Dynamics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parameters</a:t>
            </a:r>
          </a:p>
          <a:p>
            <a:pPr lvl="1"/>
            <a:r>
              <a:rPr lang="en-US" dirty="0"/>
              <a:t>50,000 Ellipsoids</a:t>
            </a:r>
          </a:p>
          <a:p>
            <a:pPr lvl="1"/>
            <a:r>
              <a:rPr lang="en-US" dirty="0"/>
              <a:t>r = [0.26,0.14,0.26] m</a:t>
            </a:r>
          </a:p>
          <a:p>
            <a:pPr lvl="1"/>
            <a:r>
              <a:rPr lang="en-US" dirty="0"/>
              <a:t>mu= 0.5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Step-size: h = 10E-3 s</a:t>
            </a:r>
          </a:p>
          <a:p>
            <a:r>
              <a:rPr lang="en-US" dirty="0"/>
              <a:t>Simulation time: 2.1 s / step GTX 480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r="28253"/>
          <a:stretch/>
        </p:blipFill>
        <p:spPr bwMode="auto">
          <a:xfrm>
            <a:off x="6977832" y="1740208"/>
            <a:ext cx="4154749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330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Million Body on the GPU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8" y="1749425"/>
            <a:ext cx="5376181" cy="43465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10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Reading, Information Pointers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 6.0 Programming Manual</a:t>
            </a:r>
          </a:p>
          <a:p>
            <a:r>
              <a:rPr lang="en-US" dirty="0"/>
              <a:t>Mark Harris post: </a:t>
            </a:r>
            <a:r>
              <a:rPr lang="en-US" dirty="0">
                <a:hlinkClick r:id="rId2"/>
              </a:rPr>
              <a:t>http://devblogs.nvidia.com/parallelforall/unified-memory-in-cuda-6/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Comments </a:t>
            </a:r>
            <a:r>
              <a:rPr lang="en-US"/>
              <a:t>are insightful too</a:t>
            </a:r>
            <a:endParaRPr lang="en-US" dirty="0"/>
          </a:p>
          <a:p>
            <a:r>
              <a:rPr lang="en-US" dirty="0"/>
              <a:t>Thrust 1.8: </a:t>
            </a:r>
            <a:r>
              <a:rPr lang="en-US" dirty="0">
                <a:hlinkClick r:id="rId3"/>
              </a:rPr>
              <a:t>https://github.com/thrust/thrust</a:t>
            </a:r>
            <a:r>
              <a:rPr lang="en-US" dirty="0"/>
              <a:t> </a:t>
            </a:r>
          </a:p>
          <a:p>
            <a:r>
              <a:rPr lang="en-US" dirty="0"/>
              <a:t>Interesting posts: </a:t>
            </a:r>
            <a:r>
              <a:rPr lang="en-US" dirty="0">
                <a:hlinkClick r:id="rId4"/>
              </a:rPr>
              <a:t>http://www.alexstjohn.com/WP/2014/04/28/cuda-6-0-first-look/</a:t>
            </a:r>
            <a:r>
              <a:rPr lang="en-US" dirty="0"/>
              <a:t> </a:t>
            </a:r>
          </a:p>
          <a:p>
            <a:r>
              <a:rPr lang="en-US" dirty="0"/>
              <a:t>Sparse Linear Algebra: </a:t>
            </a:r>
            <a:r>
              <a:rPr lang="en-US" dirty="0">
                <a:hlinkClick r:id="rId5"/>
              </a:rPr>
              <a:t>https://github.com/spikegpu/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Solve sparse linear systems on the GPU</a:t>
            </a:r>
          </a:p>
          <a:p>
            <a:pPr lvl="1"/>
            <a:r>
              <a:rPr lang="en-US" dirty="0"/>
              <a:t>Reordering for diagonal dominance</a:t>
            </a:r>
          </a:p>
          <a:p>
            <a:pPr lvl="1"/>
            <a:r>
              <a:rPr lang="en-US" dirty="0"/>
              <a:t>Reverse </a:t>
            </a:r>
            <a:r>
              <a:rPr lang="en-US" dirty="0" err="1"/>
              <a:t>Cuthill-Mckee</a:t>
            </a:r>
            <a:r>
              <a:rPr lang="en-US" dirty="0"/>
              <a:t> (RCM) band reduction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13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Justin Madsen, Steve Rennich, Mark Ebersole</a:t>
            </a:r>
          </a:p>
          <a:p>
            <a:endParaRPr lang="en-US" dirty="0"/>
          </a:p>
          <a:p>
            <a:pPr lvl="1"/>
            <a:r>
              <a:rPr lang="en-US" dirty="0"/>
              <a:t>The nice people above helped with suggestions that improved the quality of the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cudaHostAlloc</a:t>
            </a:r>
            <a:r>
              <a:rPr lang="en-US" dirty="0"/>
              <a:t>: A friend, with its pluses and minuses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Host/Device data transfer speeds could be improved if host memory was not </a:t>
            </a:r>
            <a:r>
              <a:rPr lang="en-US" dirty="0" err="1"/>
              <a:t>pageable</a:t>
            </a:r>
            <a:endParaRPr lang="en-US" dirty="0"/>
          </a:p>
          <a:p>
            <a:pPr lvl="1"/>
            <a:r>
              <a:rPr lang="en-US" dirty="0"/>
              <a:t>Rather than allocating with malloc, host memory was allocated using CUDA’s </a:t>
            </a:r>
            <a:r>
              <a:rPr lang="en-US" dirty="0" err="1"/>
              <a:t>cudaHostAlloc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No magic on the hardware side, data still moves back-and-forth through same PCI-E pipe</a:t>
            </a:r>
          </a:p>
          <a:p>
            <a:endParaRPr lang="en-US" dirty="0"/>
          </a:p>
          <a:p>
            <a:r>
              <a:rPr lang="en-US" dirty="0" err="1"/>
              <a:t>cudaHostAlloc</a:t>
            </a:r>
            <a:r>
              <a:rPr lang="en-US" dirty="0"/>
              <a:t> cons</a:t>
            </a:r>
          </a:p>
          <a:p>
            <a:pPr lvl="1"/>
            <a:r>
              <a:rPr lang="en-US" dirty="0" err="1"/>
              <a:t>cudaHostAlloc-ing</a:t>
            </a:r>
            <a:r>
              <a:rPr lang="en-US" dirty="0"/>
              <a:t> large amounts of memory can negatively impact overall system performance</a:t>
            </a:r>
          </a:p>
          <a:p>
            <a:pPr lvl="2"/>
            <a:r>
              <a:rPr lang="en-US" dirty="0"/>
              <a:t>Why? It reduces the amount of system memory available for paging</a:t>
            </a:r>
          </a:p>
          <a:p>
            <a:pPr lvl="2"/>
            <a:r>
              <a:rPr lang="en-US" dirty="0"/>
              <a:t>How much is too much? Not clear, dependent on the system and the applications running on the machine</a:t>
            </a:r>
          </a:p>
          <a:p>
            <a:pPr lvl="1"/>
            <a:r>
              <a:rPr lang="en-US" dirty="0" err="1"/>
              <a:t>cudaHostAlloc</a:t>
            </a:r>
            <a:r>
              <a:rPr lang="en-US" dirty="0"/>
              <a:t> is slow - ballpark 5 GB/s</a:t>
            </a:r>
          </a:p>
          <a:p>
            <a:pPr lvl="2"/>
            <a:r>
              <a:rPr lang="en-US" dirty="0"/>
              <a:t>Allocating 5 GB of memory is </a:t>
            </a:r>
            <a:r>
              <a:rPr lang="en-US" dirty="0" err="1"/>
              <a:t>timewise</a:t>
            </a:r>
            <a:r>
              <a:rPr lang="en-US" dirty="0"/>
              <a:t> comparable to moving that much memory over the PCI-E bus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Benefits, </a:t>
            </a:r>
            <a:r>
              <a:rPr lang="en-US" dirty="0" err="1"/>
              <a:t>cudaHostAlloc-ing</a:t>
            </a:r>
            <a:r>
              <a:rPr lang="en-US" dirty="0"/>
              <a:t>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Three </a:t>
            </a:r>
            <a:r>
              <a:rPr lang="en-US" dirty="0"/>
              <a:t>benefits to replacing host malloc call with CUDA </a:t>
            </a:r>
            <a:r>
              <a:rPr lang="en-US" dirty="0" err="1"/>
              <a:t>cudaHostAlloc</a:t>
            </a:r>
            <a:r>
              <a:rPr lang="en-US" dirty="0"/>
              <a:t> call</a:t>
            </a:r>
          </a:p>
          <a:p>
            <a:endParaRPr lang="en-US" dirty="0"/>
          </a:p>
          <a:p>
            <a:pPr marL="460375" lvl="1" indent="-231775">
              <a:buSzPct val="100000"/>
              <a:buFont typeface="+mj-lt"/>
              <a:buAutoNum type="arabicPeriod"/>
            </a:pPr>
            <a:r>
              <a:rPr lang="en-US" dirty="0"/>
              <a:t>Enables faster device/host back-and-forth transfers</a:t>
            </a:r>
          </a:p>
          <a:p>
            <a:pPr marL="460375" lvl="1" indent="-231775">
              <a:buSzPct val="100000"/>
              <a:buFont typeface="+mj-lt"/>
              <a:buAutoNum type="arabicPeriod"/>
            </a:pPr>
            <a:endParaRPr lang="en-US" dirty="0"/>
          </a:p>
          <a:p>
            <a:pPr marL="460375" lvl="1" indent="-231775">
              <a:buSzPct val="100000"/>
              <a:buFont typeface="+mj-lt"/>
              <a:buAutoNum type="arabicPeriod"/>
            </a:pPr>
            <a:r>
              <a:rPr lang="en-US" dirty="0"/>
              <a:t>Enables the use of asynchronous memory transfer and kernel execution</a:t>
            </a:r>
          </a:p>
          <a:p>
            <a:pPr lvl="2"/>
            <a:r>
              <a:rPr lang="en-US" dirty="0"/>
              <a:t>Draws on the concept of CUDA stream, a topic not covered here</a:t>
            </a:r>
          </a:p>
          <a:p>
            <a:pPr lvl="2"/>
            <a:endParaRPr lang="en-US" dirty="0"/>
          </a:p>
          <a:p>
            <a:pPr marL="460375" lvl="1" indent="-231775">
              <a:buSzPct val="100000"/>
              <a:buFont typeface="+mj-lt"/>
              <a:buAutoNum type="arabicPeriod"/>
            </a:pPr>
            <a:r>
              <a:rPr lang="en-US" dirty="0"/>
              <a:t>Enables the mapping of the pinned memory into the memory space of the device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Device now capable to access data on host while executing a kernel or other device function</a:t>
            </a:r>
          </a:p>
          <a:p>
            <a:pPr marL="231775" indent="-231775">
              <a:buSzPct val="100000"/>
              <a:buFont typeface="+mj-lt"/>
              <a:buAutoNum type="arabicPeriod"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Focus next is on 3 above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6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(Z-C) GPU-CPU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argument (“flag”) controls the magic:</a:t>
            </a:r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 err="1"/>
              <a:t>cudaError_t</a:t>
            </a:r>
            <a:r>
              <a:rPr lang="en-US" dirty="0"/>
              <a:t> </a:t>
            </a:r>
            <a:r>
              <a:rPr lang="en-US" dirty="0" err="1"/>
              <a:t>cudaHostAlloc</a:t>
            </a:r>
            <a:r>
              <a:rPr lang="en-US" dirty="0"/>
              <a:t> ( void** </a:t>
            </a:r>
            <a:r>
              <a:rPr lang="en-US" dirty="0" err="1"/>
              <a:t>pHost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size, unsigned </a:t>
            </a:r>
            <a:r>
              <a:rPr lang="en-US" dirty="0" err="1"/>
              <a:t>int</a:t>
            </a:r>
            <a:r>
              <a:rPr lang="en-US" dirty="0"/>
              <a:t>  flag)</a:t>
            </a:r>
          </a:p>
          <a:p>
            <a:pPr lvl="1"/>
            <a:endParaRPr lang="en-US" dirty="0"/>
          </a:p>
          <a:p>
            <a:r>
              <a:rPr lang="en-US" dirty="0"/>
              <a:t>“flag” values: </a:t>
            </a:r>
            <a:r>
              <a:rPr lang="en-US" dirty="0" err="1"/>
              <a:t>cudaHostAllocPortable</a:t>
            </a:r>
            <a:r>
              <a:rPr lang="en-US" dirty="0"/>
              <a:t>, </a:t>
            </a:r>
            <a:r>
              <a:rPr lang="en-US" dirty="0" err="1"/>
              <a:t>cudaHostAllocWriteCombined</a:t>
            </a:r>
            <a:r>
              <a:rPr lang="en-US" dirty="0"/>
              <a:t>, etc.</a:t>
            </a:r>
          </a:p>
          <a:p>
            <a:r>
              <a:rPr lang="en-US" dirty="0"/>
              <a:t>The “flag” of most interest is “</a:t>
            </a:r>
            <a:r>
              <a:rPr lang="en-US" dirty="0" err="1"/>
              <a:t>cudaHostAllocMapped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Maps the memory allocated on the host in the memory space of the device for direct access</a:t>
            </a:r>
          </a:p>
          <a:p>
            <a:r>
              <a:rPr lang="en-US" dirty="0"/>
              <a:t>What’s gained: </a:t>
            </a:r>
          </a:p>
          <a:p>
            <a:pPr lvl="1"/>
            <a:r>
              <a:rPr lang="en-US" dirty="0"/>
              <a:t>The ability to access a piece of data from pinned and mapped host memory by a thread running on the GPU without a CUDA runtime copy call to explicitly move data onto the GPU</a:t>
            </a:r>
          </a:p>
          <a:p>
            <a:pPr lvl="2"/>
            <a:r>
              <a:rPr lang="en-US" dirty="0"/>
              <a:t>This is called zero-copy GPU-CPU interaction, from where the name “zero-copy memory”</a:t>
            </a:r>
          </a:p>
          <a:p>
            <a:pPr lvl="2"/>
            <a:r>
              <a:rPr lang="en-US" dirty="0"/>
              <a:t>Note that data is still moved through the PCI-E pipe, but it’s done in a transparent fashion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4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Z-C, Further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the “flag” argument, which can take four values: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cudaHostAllocDefault</a:t>
            </a:r>
            <a:r>
              <a:rPr lang="en-US" dirty="0"/>
              <a:t>  argument for getting plain vanilla pinned host memory (call becomes identical in this case to </a:t>
            </a:r>
            <a:r>
              <a:rPr lang="en-US" dirty="0" err="1"/>
              <a:t>cudaMallocHost</a:t>
            </a:r>
            <a:r>
              <a:rPr lang="en-US" dirty="0"/>
              <a:t> call)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cudaHostAllocMapped</a:t>
            </a:r>
            <a:r>
              <a:rPr lang="en-US" dirty="0"/>
              <a:t> to pick up the Z-C functionality </a:t>
            </a:r>
          </a:p>
          <a:p>
            <a:pPr lvl="1"/>
            <a:r>
              <a:rPr lang="en-US" dirty="0"/>
              <a:t>See documentation for </a:t>
            </a:r>
            <a:r>
              <a:rPr lang="en-US" dirty="0" err="1"/>
              <a:t>cudaHostAllocWriteCombined</a:t>
            </a:r>
            <a:r>
              <a:rPr lang="en-US" dirty="0"/>
              <a:t> the </a:t>
            </a:r>
            <a:r>
              <a:rPr lang="en-US" dirty="0" err="1"/>
              <a:t>cudaHostAllocPortable</a:t>
            </a:r>
            <a:endParaRPr lang="en-US" dirty="0"/>
          </a:p>
          <a:p>
            <a:pPr lvl="2"/>
            <a:r>
              <a:rPr lang="en-US" dirty="0"/>
              <a:t>These two flags provide additional tweaks, irrelevant here</a:t>
            </a:r>
          </a:p>
          <a:p>
            <a:pPr lvl="2"/>
            <a:endParaRPr lang="en-US" dirty="0"/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The focus </a:t>
            </a:r>
            <a:r>
              <a:rPr lang="en-US" b="1" dirty="0">
                <a:solidFill>
                  <a:srgbClr val="000000"/>
                </a:solidFill>
              </a:rPr>
              <a:t>should not be</a:t>
            </a:r>
            <a:r>
              <a:rPr lang="en-US" dirty="0">
                <a:solidFill>
                  <a:srgbClr val="000000"/>
                </a:solidFill>
              </a:rPr>
              <a:t> on </a:t>
            </a:r>
            <a:r>
              <a:rPr lang="en-US" dirty="0" err="1">
                <a:solidFill>
                  <a:srgbClr val="000000"/>
                </a:solidFill>
              </a:rPr>
              <a:t>cudaHostAlloc</a:t>
            </a:r>
            <a:r>
              <a:rPr lang="en-US" dirty="0">
                <a:solidFill>
                  <a:srgbClr val="000000"/>
                </a:solidFill>
              </a:rPr>
              <a:t>() and the “flag”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This function call is only a means to an end</a:t>
            </a:r>
          </a:p>
          <a:p>
            <a:pPr lvl="1"/>
            <a:endParaRPr lang="en-US" dirty="0"/>
          </a:p>
          <a:p>
            <a:r>
              <a:rPr lang="en-US" dirty="0"/>
              <a:t>Focus </a:t>
            </a:r>
            <a:r>
              <a:rPr lang="en-US" b="1" dirty="0"/>
              <a:t>should be</a:t>
            </a:r>
            <a:r>
              <a:rPr lang="en-US" dirty="0"/>
              <a:t> on the fact that a device thread can directly access host memory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0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Z-C to UVA: CUDA 2.2 to CUDA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Z-C enabled access of data on the host from the device required one additional runtime call to </a:t>
            </a:r>
            <a:r>
              <a:rPr lang="en-US" dirty="0" err="1"/>
              <a:t>cudaHostGetDevicePointer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cudaHostGetDevicePointer</a:t>
            </a:r>
            <a:r>
              <a:rPr lang="en-US" dirty="0"/>
              <a:t>(): given a pointer to pinned host memory produces a new pointer that can be invoked within the kernel to access data stored on the host</a:t>
            </a:r>
          </a:p>
          <a:p>
            <a:endParaRPr lang="en-US" dirty="0"/>
          </a:p>
          <a:p>
            <a:r>
              <a:rPr lang="en-US" dirty="0"/>
              <a:t>The need for the </a:t>
            </a:r>
            <a:r>
              <a:rPr lang="en-US" dirty="0" err="1"/>
              <a:t>cudaHostGetDevicePointer</a:t>
            </a:r>
            <a:r>
              <a:rPr lang="en-US" dirty="0"/>
              <a:t>() call eliminated in CUDA 4.0 with the introduction of the Unified Virtual Addressing (UVA) mechanism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95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[fleqn]{article}&#10;\usepackage{amsmath}&#10;\usepackage{amssymb}&#10;\usepackage{color}&#10;\usepackage{xcolor}&#10;\usepackage{algorithm}&#10;\usepackage{algcompatible}&#10;\usepackage{multicol}&#10;\pagestyle{empty}&#10;&#10;% Use \LCOMMENT{foo} to add comments on a line in an algorithm&#10;% without a line number.&#10;\makeatletter&#10;\newcounter{ALC@tempcntr}% Temporary counter for storage&#10;&#10;\newcommand{\x}{\times}&#10;%\newcommand{\R}{\mathbb{R}}&#10;\newcommand{\R}{\Re}&#10;\newcommand{\row}{\Re^{1 \times 3}}&#10;\newcommand{\col}{\Re^{3}}&#10;\newcommand{\mat}{\Re^{3 \times 3}}&#10;&#10;%\newcommand{\br}{{\bf r}}&#10;%\newcommand{\bv}{{\bf v}}&#10;\newcommand{\bp}{{\bf p}}&#10;%\newcommand{\bx}{{\bf x}}&#10;\newcommand{\by}{{\bf y}}&#10;\newcommand{\bz}{{\bf z}}&#10;&#10;\newcommand{\bJW}{{\bf J}_W}&#10;\newcommand{\X}{{\boldsymbol \xi}_a}&#10;\newcommand{\Z}{{\boldsymbol \zeta}_a}&#10;\newcommand{\C}{{\chi}_a}&#10;&#10;\newcommand{\qr}{q_{\bf r}}&#10;\newcommand{\qrr}{q_{\bf rr}}&#10;&#10;\newcommand{\nablaT}{\nabla^T}&#10;\newcommand{\nablaa}{\nabla_a}&#10;\newcommand{\nablab}{\nabla_b}&#10;\newcommand{\nablaaT}{\nabla_a^T}&#10;\newcommand{\nablabT}{\nabla_b^T}&#10;&#10;\newcommand{\p}{\partial}&#10;\newcommand{\pr}{\partial_{\bf r}}&#10;%\newcommand{\pra}{\partial_{{\bf r}_a}}&#10;%\newcommand{\prb}{\partial_{{\bf r}_b}}&#10;\newcommand{\pxa}{\partial_{{\bf x}_a}}&#10;\newcommand{\pxb}{\partial_{{\bf x}_b}}&#10;\newcommand{\pva}{\partial_{{\bf v}_a}}&#10;\newcommand{\pvb}{\partial_{{\bf v}_b}}&#10;\newcommand{\ppa}{\partial_{p_a}}&#10;\newcommand{\ppb}{\partial_{p_b}}&#10;%-------------------------------------------------------&#10;\newcommand{\bM}{\mathbf{M}}&#10;\newcommand{\bQ}{\mathbf{Q}}&#10;\newcommand{\bS}{\mathbf{S}}&#10;\newcommand{\bI}{\mathbf{I}}&#10;\newcommand{\bJ}{\mathbf{J}}&#10;\newcommand{\bG}{\mathbf{G}}&#10;\newcommand{\bT}{\mathbf{T}}&#10;\newcommand{\bV}{\mathbf{V}}&#10;\newcommand{\bX}{\mathbf{X}}&#10;&#10;\newcommand{\ba}{\mathbf{a}}&#10;\newcommand{\br}{\mathbf{r}}&#10;\newcommand{\brd}{\dot{\mathbf{r}}}&#10;\newcommand{\bv}{\mathbf{v}}&#10;\newcommand{\xv}{\hat{\bv}}&#10;\newcommand{\bff}{\mathbf{f}}&#10;\newcommand{\bs}{\mathbf{s}}&#10;\newcommand{\bt}{\mathbf{t}}&#10;\newcommand{\brho}{\boldsymbol\rho}&#10;\newcommand{\bomega}{\boldsymbol\omega}&#10;%\newcommand{\xva}{\left\langle {{\bv_a}} \right\rangle}&#10;\newcommand{\be}{\mathbf{e}}&#10;\newcommand{\bx}{\mathbf{x}}&#10;\newcommand{\bq}{\mathbf{q}}&#10;\newcommand{\kk}{k}&#10;&#10;\newcommand{\VO}{\mathbb{V}}&#10;\newcommand{\AR}{\mathbb{A}}&#10;%\newcommand{\dd}{\mathrm{d}}&#10;\newcommand{\dd}{d}&#10;&#10;\newcommand*{\rom}[1]{\lowercase\expandafter{\romannumeral #1\relax}}&#10;&#10;&#10;\begin{document}&#10;Fluid:&#10;&#10;$~~\rho=1000~\rm{kg/m^3}$&#10;&#10;$~~\mu=1~\rm{N}~\rm{s/m^2}$&#10;&#10;$~~({l_x},{l_y},{l_z})=(1.4,1,1)~\rm{m}$&#10;&#10;$~~Re=45$&#10;&#10;Ellipsoids:&#10;&#10;$~~\rho_s=1000~\rm{kg/m^3}$&#10;&#10;$~~({a_1},{a_2},{a_3})=(2.25,2.25,3)~\rm{cm}$&#10;&#10;$~~N_r=2000$&#10;&#10;$~~Re_p=2$&#10;&#10;Beams:&#10;&#10;$~~\rho_s=1000~\rm{kg/m^3}$&#10;&#10;$~~E=0.2~\rm{MPa}$&#10;&#10;$~~a=1.5~\rm{cm}$&#10;&#10;$~~l=64~\rm{cm}$&#10;&#10;$~~N_f=40$&#10;&#10;$~~n_e=4$&#10;&#10;\end{document}"/>
  <p:tag name="IGUANATEXSIZE" val="20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22858</TotalTime>
  <Words>4150</Words>
  <Application>Microsoft Office PowerPoint</Application>
  <PresentationFormat>Widescreen</PresentationFormat>
  <Paragraphs>656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Corbel</vt:lpstr>
      <vt:lpstr>Symbol</vt:lpstr>
      <vt:lpstr>Basis</vt:lpstr>
      <vt:lpstr>Aspects related to Data access and Transfer in cuda</vt:lpstr>
      <vt:lpstr>Summary  / Objective</vt:lpstr>
      <vt:lpstr>cudaMemcpy</vt:lpstr>
      <vt:lpstr>The PCI-E Pipe, Putting Things in Perspective</vt:lpstr>
      <vt:lpstr>cudaHostAlloc: A friend, with its pluses and minuses</vt:lpstr>
      <vt:lpstr>Key Benefits, cudaHostAlloc-ing Memory</vt:lpstr>
      <vt:lpstr>Zero-Copy (Z-C) GPU-CPU Interaction</vt:lpstr>
      <vt:lpstr>Z-C, Further Comments</vt:lpstr>
      <vt:lpstr>From Z-C to UVA: CUDA 2.2 to CUDA 4.0</vt:lpstr>
      <vt:lpstr>Unified Virtual Addressing: CUDA 4.0</vt:lpstr>
      <vt:lpstr>UVA - Consequences</vt:lpstr>
      <vt:lpstr>UVA – Showcasing Its Versatility…</vt:lpstr>
      <vt:lpstr>UVA is a Step Forward Relative to Z-C</vt:lpstr>
      <vt:lpstr>Zero-Copy, UVA, and How UM Fits In</vt:lpstr>
      <vt:lpstr>Zero-Copy, UVA, and How UM Fits In</vt:lpstr>
      <vt:lpstr>Unified Memory (UM)</vt:lpstr>
      <vt:lpstr>Unified Memory (UM) – Semantics Issues [clarifications of terms used on previous slide]</vt:lpstr>
      <vt:lpstr>Now and Then: UM, no-UM</vt:lpstr>
      <vt:lpstr>UM vs. Z-C</vt:lpstr>
      <vt:lpstr>Technicalities…</vt:lpstr>
      <vt:lpstr>UM, Quick Points</vt:lpstr>
      <vt:lpstr>Example: UM and thrust</vt:lpstr>
      <vt:lpstr>Advanced Features: UM</vt:lpstr>
      <vt:lpstr>Advanced Features: UM</vt:lpstr>
      <vt:lpstr>UM: Coherency Related Issues</vt:lpstr>
      <vt:lpstr> Left: Seg fault     Right: Runs ok</vt:lpstr>
      <vt:lpstr>UM – Current Limitations in CUDA 6.0</vt:lpstr>
      <vt:lpstr>UM – Why Bother?</vt:lpstr>
      <vt:lpstr>CUDA 6.0 At Work</vt:lpstr>
      <vt:lpstr>Sparse Linear Algebra on the GPU</vt:lpstr>
      <vt:lpstr>Introduction, Matrix Reordering For Diagonal Dominance</vt:lpstr>
      <vt:lpstr>Matrix Reordering Algorithm: Four Stages</vt:lpstr>
      <vt:lpstr>Stages of the Algorithm (Cont’d)</vt:lpstr>
      <vt:lpstr>Sparse Matrix Reordering Strategy</vt:lpstr>
      <vt:lpstr>Matrix Reordering Example [Part 1/3]: Sparsity Pattern of Original Matrix</vt:lpstr>
      <vt:lpstr>Matrix Reordering Example [Part 2/3]: Sparsity Pattern after the four-stage reordering</vt:lpstr>
      <vt:lpstr>Matrix Reordering Example [Part 3/3]: Sparsity Pattern after reverse Cuthill-Mckee (RCM)</vt:lpstr>
      <vt:lpstr>The Key Slide: Performance Comparison</vt:lpstr>
      <vt:lpstr>Where Else Are We Using CUDA and GPU Computing?</vt:lpstr>
      <vt:lpstr>Interacting rigid and flexible objects in channel flow</vt:lpstr>
      <vt:lpstr>Scaling analysis (all together, table)</vt:lpstr>
      <vt:lpstr>Multibody Dynamics </vt:lpstr>
      <vt:lpstr>1.1 Million Body on the GPU</vt:lpstr>
      <vt:lpstr>Further Reading, Information Pointers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negrut</dc:creator>
  <cp:lastModifiedBy>Trent Nelson</cp:lastModifiedBy>
  <cp:revision>856</cp:revision>
  <cp:lastPrinted>2014-04-05T21:41:49Z</cp:lastPrinted>
  <dcterms:created xsi:type="dcterms:W3CDTF">2013-03-07T17:02:54Z</dcterms:created>
  <dcterms:modified xsi:type="dcterms:W3CDTF">2016-10-02T03:41:36Z</dcterms:modified>
</cp:coreProperties>
</file>