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65" r:id="rId2"/>
    <p:sldId id="37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9" r:id="rId50"/>
    <p:sldId id="380" r:id="rId51"/>
    <p:sldId id="37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15" autoAdjust="0"/>
  </p:normalViewPr>
  <p:slideViewPr>
    <p:cSldViewPr>
      <p:cViewPr varScale="1">
        <p:scale>
          <a:sx n="77" d="100"/>
          <a:sy n="77" d="100"/>
        </p:scale>
        <p:origin x="17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8F33-87D1-4A22-9168-96D6D3F82A46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34AA-2FDD-4B54-8BF2-9AB1F1F1E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EC37-6B50-4366-B9E2-E5787B3DD34C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B872-C9EB-4A29-B2FD-F45B296F0F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B872-C9EB-4A29-B2FD-F45B296F0F5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834AA-2FDD-4B54-8BF2-9AB1F1F1EA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ad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tain Blank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tain Blank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ll Blank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Blank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 Blank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Blank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057400"/>
            <a:ext cx="7772400" cy="2536825"/>
          </a:xfrm>
        </p:spPr>
        <p:txBody>
          <a:bodyPr>
            <a:normAutofit/>
          </a:bodyPr>
          <a:lstStyle>
            <a:lvl1pPr algn="ctr"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Divider Tab Title, Up to 5 Lines of Copy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EE52-57DA-4A3C-AE8F-1857B12BC51E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F3E-BEE0-4ADA-A53B-225D08773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000" spc="-125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88" y="1414464"/>
            <a:ext cx="8380412" cy="2369879"/>
          </a:xfrm>
        </p:spPr>
        <p:txBody>
          <a:bodyPr/>
          <a:lstStyle>
            <a:lvl1pPr>
              <a:spcBef>
                <a:spcPts val="1167"/>
              </a:spcBef>
              <a:buFontTx/>
              <a:buBlip>
                <a:blip r:embed="rId2"/>
              </a:buBlip>
              <a:defRPr sz="3300"/>
            </a:lvl1pPr>
            <a:lvl2pPr>
              <a:spcBef>
                <a:spcPts val="1083"/>
              </a:spcBef>
              <a:buFontTx/>
              <a:buBlip>
                <a:blip r:embed="rId3"/>
              </a:buBlip>
              <a:defRPr sz="3000"/>
            </a:lvl2pPr>
            <a:lvl3pPr>
              <a:spcBef>
                <a:spcPts val="1000"/>
              </a:spcBef>
              <a:buFontTx/>
              <a:buBlip>
                <a:blip r:embed="rId3"/>
              </a:buBlip>
              <a:defRPr sz="2700"/>
            </a:lvl3pPr>
            <a:lvl4pPr>
              <a:spcBef>
                <a:spcPts val="917"/>
              </a:spcBef>
              <a:buFontTx/>
              <a:buBlip>
                <a:blip r:embed="rId3"/>
              </a:buBlip>
              <a:defRPr sz="2300"/>
            </a:lvl4pPr>
            <a:lvl5pPr>
              <a:spcBef>
                <a:spcPts val="833"/>
              </a:spcBef>
              <a:buFontTx/>
              <a:buBlip>
                <a:blip r:embed="rId3"/>
              </a:buBlip>
              <a:defRPr sz="23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 Title and Speaker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5791200" cy="990600"/>
          </a:xfrm>
        </p:spPr>
        <p:txBody>
          <a:bodyPr>
            <a:normAutofit/>
          </a:bodyPr>
          <a:lstStyle>
            <a:lvl1pPr algn="l">
              <a:defRPr sz="2600" b="1" baseline="0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343400"/>
            <a:ext cx="7086600" cy="2057400"/>
          </a:xfrm>
        </p:spPr>
        <p:txBody>
          <a:bodyPr/>
          <a:lstStyle>
            <a:lvl1pPr>
              <a:buNone/>
              <a:defRPr sz="2000">
                <a:latin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cs typeface="Segoe UI" pitchFamily="34" charset="0"/>
              </a:defRPr>
            </a:lvl3pPr>
            <a:lvl4pPr>
              <a:defRPr sz="1400">
                <a:latin typeface="Segoe UI" pitchFamily="34" charset="0"/>
                <a:cs typeface="Segoe UI" pitchFamily="34" charset="0"/>
              </a:defRPr>
            </a:lvl4pPr>
            <a:lvl5pPr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Group</a:t>
            </a:r>
          </a:p>
          <a:p>
            <a:pPr lvl="0"/>
            <a:r>
              <a:rPr lang="en-US" dirty="0"/>
              <a:t>Email address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Standard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11563"/>
          </a:xfrm>
        </p:spPr>
        <p:txBody>
          <a:bodyPr/>
          <a:lstStyle>
            <a:lvl1pPr>
              <a:buFont typeface="Arial" pitchFamily="34" charset="0"/>
              <a:buChar char="•"/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First tier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tain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Maintain 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11563"/>
          </a:xfrm>
        </p:spPr>
        <p:txBody>
          <a:bodyPr/>
          <a:lstStyle>
            <a:lvl1pPr>
              <a:defRPr sz="2000" baseline="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First tier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stall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Install 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11563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First tier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Test 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velop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Develop 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11563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First tier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ign Slide Ma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>
            <a:lvl1pPr>
              <a:defRPr sz="2600" b="1"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Design 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11563"/>
          </a:xfrm>
        </p:spPr>
        <p:txBody>
          <a:bodyPr/>
          <a:lstStyle>
            <a:lvl1pPr>
              <a:defRPr sz="2000">
                <a:latin typeface="Segoe UI" pitchFamily="34" charset="0"/>
                <a:cs typeface="Segoe UI" pitchFamily="34" charset="0"/>
              </a:defRPr>
            </a:lvl1pPr>
            <a:lvl2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2pPr>
            <a:lvl3pPr>
              <a:buFont typeface="Arial" pitchFamily="34" charset="0"/>
              <a:buChar char="•"/>
              <a:defRPr sz="1800">
                <a:latin typeface="Segoe UI" pitchFamily="34" charset="0"/>
                <a:cs typeface="Segoe UI" pitchFamily="34" charset="0"/>
              </a:defRPr>
            </a:lvl3pPr>
            <a:lvl4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4pPr>
            <a:lvl5pPr>
              <a:buFont typeface="Arial" pitchFamily="34" charset="0"/>
              <a:buChar char="•"/>
              <a:defRPr sz="14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First tier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2E8F-1867-465A-8D45-F6A7DF881815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7D0E-1B78-438F-B5C3-5C5102466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4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54" r:id="rId10"/>
    <p:sldLayoutId id="2147483673" r:id="rId11"/>
    <p:sldLayoutId id="2147483672" r:id="rId12"/>
    <p:sldLayoutId id="2147483671" r:id="rId13"/>
    <p:sldLayoutId id="2147483670" r:id="rId14"/>
    <p:sldLayoutId id="2147483669" r:id="rId15"/>
    <p:sldLayoutId id="2147483651" r:id="rId16"/>
    <p:sldLayoutId id="2147483652" r:id="rId17"/>
    <p:sldLayoutId id="2147483653" r:id="rId18"/>
    <p:sldLayoutId id="2147483668" r:id="rId19"/>
    <p:sldLayoutId id="2147483667" r:id="rId20"/>
    <p:sldLayoutId id="2147483666" r:id="rId21"/>
    <p:sldLayoutId id="2147483656" r:id="rId22"/>
    <p:sldLayoutId id="2147483657" r:id="rId23"/>
    <p:sldLayoutId id="2147483658" r:id="rId24"/>
    <p:sldLayoutId id="2147483659" r:id="rId25"/>
    <p:sldLayoutId id="2147483674" r:id="rId26"/>
    <p:sldLayoutId id="2147483675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3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MSPress/books/10512.aspx" TargetMode="External"/><Relationship Id="rId3" Type="http://schemas.openxmlformats.org/officeDocument/2006/relationships/hyperlink" Target="http://www.microsoft.com/whdc/DevTools/tools/PREfast_steps.mspx" TargetMode="External"/><Relationship Id="rId7" Type="http://schemas.openxmlformats.org/officeDocument/2006/relationships/hyperlink" Target="http://msdn.microsoft.com/en-us/library/aa468782.asp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blogs.msdn.com/staticdrivertools/default.aspx" TargetMode="External"/><Relationship Id="rId5" Type="http://schemas.openxmlformats.org/officeDocument/2006/relationships/hyperlink" Target="http://go.microsoft.com/fwlink/?LinkId=87238" TargetMode="External"/><Relationship Id="rId4" Type="http://schemas.openxmlformats.org/officeDocument/2006/relationships/hyperlink" Target="http://www.microsoft.com/whdc/DevTools/tools/annotations.mspx" TargetMode="External"/><Relationship Id="rId9" Type="http://schemas.openxmlformats.org/officeDocument/2006/relationships/hyperlink" Target="mailto:pfdfdbk@microsof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1"/>
            <a:ext cx="838041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Checking for errors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76300" y="1884452"/>
            <a:ext cx="7391400" cy="231140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checkReturn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drv_when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((PoolType&amp;0x1f)==2 || (PoolType&amp;0x1f)==6,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         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drv_reportError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("Must succeed pool allocations are"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         "forbidden. Allocation failures cause a system crash"))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PVOID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ExAllocatePoolWithTag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POOL_TYPE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PoolType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SIZE_T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NumberOfBytes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ULONG  Tag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5181600"/>
            <a:ext cx="83820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Avoid illegal parameters and combinations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>
                <a:latin typeface="+mj-lt"/>
              </a:rPr>
              <a:t>Example</a:t>
            </a:r>
            <a:br>
              <a:rPr lang="en-US" b="0" dirty="0">
                <a:latin typeface="+mj-lt"/>
              </a:rPr>
            </a:br>
            <a:r>
              <a:rPr lang="en-US" sz="3600" b="0" dirty="0">
                <a:solidFill>
                  <a:schemeClr val="accent1"/>
                </a:solidFill>
                <a:latin typeface="+mj-lt"/>
              </a:rPr>
              <a:t>Preferred Function</a:t>
            </a:r>
            <a:endParaRPr lang="en-US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391400" cy="231140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r>
              <a:rPr lang="en-US" sz="1400" dirty="0">
                <a:latin typeface="Lucida Console" pitchFamily="49" charset="0"/>
              </a:rPr>
              <a:t>DECLSPEC_DEPRECATED_DDK         // Use native __int64 math</a:t>
            </a:r>
          </a:p>
          <a:p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accent5"/>
                </a:solidFill>
                <a:latin typeface="Lucida Console" pitchFamily="49" charset="0"/>
              </a:rPr>
              <a:t>drv_preferredFunction</a:t>
            </a:r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("compiler support for 64 bit", "Obsolete")</a:t>
            </a:r>
          </a:p>
          <a:p>
            <a:r>
              <a:rPr lang="en-US" sz="1400" dirty="0">
                <a:latin typeface="Lucida Console" pitchFamily="49" charset="0"/>
              </a:rPr>
              <a:t>__inline</a:t>
            </a:r>
          </a:p>
          <a:p>
            <a:r>
              <a:rPr lang="en-US" sz="1400" dirty="0">
                <a:latin typeface="Lucida Console" pitchFamily="49" charset="0"/>
              </a:rPr>
              <a:t>LARGE_INTEGER</a:t>
            </a:r>
          </a:p>
          <a:p>
            <a:r>
              <a:rPr lang="en-US" sz="1400" dirty="0">
                <a:latin typeface="Lucida Console" pitchFamily="49" charset="0"/>
              </a:rPr>
              <a:t>NTAPI_INLINE</a:t>
            </a:r>
          </a:p>
          <a:p>
            <a:r>
              <a:rPr lang="en-US" sz="1400" dirty="0" err="1">
                <a:latin typeface="Lucida Console" pitchFamily="49" charset="0"/>
              </a:rPr>
              <a:t>RtlLargeIntegerAdd</a:t>
            </a:r>
            <a:r>
              <a:rPr lang="en-US" sz="1400" dirty="0">
                <a:latin typeface="Lucida Console" pitchFamily="49" charset="0"/>
              </a:rPr>
              <a:t> (</a:t>
            </a:r>
          </a:p>
          <a:p>
            <a:r>
              <a:rPr lang="en-US" sz="1400" dirty="0">
                <a:latin typeface="Lucida Console" pitchFamily="49" charset="0"/>
              </a:rPr>
              <a:t>    __in LARGE_INTEGER Addend1,</a:t>
            </a:r>
          </a:p>
          <a:p>
            <a:r>
              <a:rPr lang="en-US" sz="1400" dirty="0">
                <a:latin typeface="Lucida Console" pitchFamily="49" charset="0"/>
              </a:rPr>
              <a:t>    __in LARGE_INTEGER Addend2</a:t>
            </a:r>
          </a:p>
          <a:p>
            <a:r>
              <a:rPr lang="en-US" sz="1400" dirty="0">
                <a:latin typeface="Lucida Console" pitchFamily="49" charset="0"/>
              </a:rPr>
              <a:t>    );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800600"/>
            <a:ext cx="7010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defTabSz="914063"/>
            <a:r>
              <a:rPr lang="en-US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latin typeface="Segoe" pitchFamily="34" charset="0"/>
              </a:rPr>
              <a:t>Encourage good coding practice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Problem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3600" dirty="0">
                <a:solidFill>
                  <a:schemeClr val="tx1"/>
                </a:solidFill>
                <a:effectLst/>
              </a:rPr>
              <a:t>Floating point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0412" cy="4191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If your driver uses floating point you must be very careful to protect the hardware.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It’s easy to forget that you used it.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Very hard to find during testing, typically not repeatable, and blue-screen is the usual symptom.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Can span multiple functions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drv_floatUsed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Floating point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83522" y="1882772"/>
            <a:ext cx="7772400" cy="457356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long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(long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return (long)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((double)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Floating point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22" y="1882772"/>
            <a:ext cx="7772400" cy="457356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long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(long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return (long)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((double)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if (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KeSaveFloatingPointState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(b))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…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(…) 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KeRestoreFloatingPointState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(b);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else // deal with error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…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(…) 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Floating point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22" y="1882772"/>
            <a:ext cx="7772400" cy="457356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drv_floatUsed</a:t>
            </a:r>
            <a:endParaRPr lang="en-US" sz="1400" b="1" dirty="0">
              <a:solidFill>
                <a:schemeClr val="accent5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long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(long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return (long)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((double)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if (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KeSaveFloatingPointState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(b))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…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(…) 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KeRestoreFloatingPointState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(b);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else // deal with error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intSqrt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(…) 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Tip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3600" dirty="0">
                <a:solidFill>
                  <a:schemeClr val="tx1"/>
                </a:solidFill>
                <a:effectLst/>
              </a:rPr>
              <a:t>Transitivity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0412" cy="3962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latin typeface="Segoe UI" pitchFamily="34" charset="0"/>
                <a:cs typeface="Segoe UI" pitchFamily="34" charset="0"/>
              </a:rPr>
              <a:t>Check both sides of contract.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drv_floatUsed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relies on it to work.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Segoe UI" pitchFamily="34" charset="0"/>
                <a:cs typeface="Segoe UI" pitchFamily="34" charset="0"/>
              </a:rPr>
              <a:t>Used for utility functions with side effects.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>
                <a:latin typeface="Segoe UI" pitchFamily="34" charset="0"/>
                <a:cs typeface="Segoe UI" pitchFamily="34" charset="0"/>
              </a:rPr>
              <a:t>PFD’s single function scope seems a problem.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>
                <a:latin typeface="Segoe UI" pitchFamily="34" charset="0"/>
                <a:cs typeface="Segoe UI" pitchFamily="34" charset="0"/>
              </a:rPr>
              <a:t>But PFD checks both sides of the contract.</a:t>
            </a:r>
          </a:p>
          <a:p>
            <a:pPr lvl="1">
              <a:buFont typeface="Arial" pitchFamily="34" charset="0"/>
              <a:buChar char="•"/>
            </a:pPr>
            <a:r>
              <a:rPr lang="en-US" sz="1900" dirty="0">
                <a:latin typeface="Segoe UI" pitchFamily="34" charset="0"/>
                <a:cs typeface="Segoe UI" pitchFamily="34" charset="0"/>
              </a:rPr>
              <a:t>Correctly stated contracts solve the problem.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>
                <a:latin typeface="Segoe UI" pitchFamily="34" charset="0"/>
                <a:cs typeface="Segoe UI" pitchFamily="34" charset="0"/>
              </a:rPr>
              <a:t>Use on wrapper functions.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Problem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3600" dirty="0">
                <a:solidFill>
                  <a:schemeClr val="tx1"/>
                </a:solidFill>
                <a:effectLst/>
              </a:rPr>
              <a:t>Memory leaks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0412" cy="152503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PFD has always checked, but sometimes was noisy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Checks for using freed memory as well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Memory Leaks</a:t>
            </a:r>
            <a:br>
              <a:rPr lang="en-US" sz="3600" b="0" dirty="0"/>
            </a:br>
            <a:r>
              <a:rPr lang="en-US" sz="2800" b="0" dirty="0"/>
              <a:t>Acquire/Release</a:t>
            </a: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086600" cy="2590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drv_allocatesMem</a:t>
            </a:r>
            <a:r>
              <a:rPr lang="en-US" dirty="0"/>
              <a:t>(): the function (optionally via out parameter) allocates memory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drv_freesMem</a:t>
            </a:r>
            <a:r>
              <a:rPr lang="en-US" dirty="0"/>
              <a:t>(): the memory is freed (and is no longer accessible)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drv_aliasesMem</a:t>
            </a:r>
            <a:r>
              <a:rPr lang="en-US" dirty="0"/>
              <a:t>: the memory won’t leak and remains accessible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8674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Memory Leaks</a:t>
            </a:r>
            <a:br>
              <a:rPr lang="en-US" sz="3600" b="0" dirty="0"/>
            </a:br>
            <a:r>
              <a:rPr lang="en-US" sz="2800" b="0" dirty="0"/>
              <a:t>Requirements</a:t>
            </a: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086600" cy="44196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Allocated memory must be: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Freed  (reach a __</a:t>
            </a:r>
            <a:r>
              <a:rPr lang="en-US" sz="2400" dirty="0" err="1"/>
              <a:t>drv_freesMem</a:t>
            </a:r>
            <a:r>
              <a:rPr lang="en-US" sz="2400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Aliased by exiting the function (via global, out parameter, or function result).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Aliased by reaching __</a:t>
            </a:r>
            <a:r>
              <a:rPr lang="en-US" sz="2400" dirty="0" err="1"/>
              <a:t>drv_aliasesMem</a:t>
            </a:r>
            <a:r>
              <a:rPr lang="en-US" sz="2400" dirty="0"/>
              <a:t>.</a:t>
            </a:r>
          </a:p>
          <a:p>
            <a:pPr lvl="1">
              <a:buNone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Complex data structures.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PFD keeps a “contained by” relationship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If allocated memory has not been freed at the end of the function, PFD follows the “contained by” links until it finds a container that exits the function via a global or function result.  (Up to 5 levels, which is a lot statically.)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If it fails, it’s reported as a leak.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Annotations in Depth</a:t>
            </a:r>
            <a:br>
              <a:rPr lang="en-US" dirty="0"/>
            </a:br>
            <a:r>
              <a:rPr lang="en-US" dirty="0"/>
              <a:t>Part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Donn Terry</a:t>
            </a:r>
          </a:p>
          <a:p>
            <a:r>
              <a:rPr lang="en-US" dirty="0"/>
              <a:t>Senior SDE</a:t>
            </a:r>
          </a:p>
          <a:p>
            <a:r>
              <a:rPr lang="en-US" dirty="0"/>
              <a:t>Static Analysis for Drivers</a:t>
            </a:r>
          </a:p>
          <a:p>
            <a:r>
              <a:rPr lang="en-US" dirty="0"/>
              <a:t>sdvpfdex@microsoft.com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Memory Leaks</a:t>
            </a:r>
            <a:br>
              <a:rPr lang="en-US" sz="2400" b="0" dirty="0"/>
            </a:br>
            <a:r>
              <a:rPr lang="en-US" sz="2800" b="0" dirty="0"/>
              <a:t>“Possibly Leaking”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086600" cy="2057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“Possibly Leaking” messages indicate that the value reached a call that if annotated with __</a:t>
            </a:r>
            <a:r>
              <a:rPr lang="en-US" dirty="0" err="1"/>
              <a:t>drv_aliasesMem</a:t>
            </a:r>
            <a:r>
              <a:rPr lang="en-US" dirty="0"/>
              <a:t> would not have reported a warning.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Does the called function really “keep” the value?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Yes: fix with annotation (likely will fix a lot).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No: you’ve found a leak.</a:t>
            </a:r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Memory allocation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10600" cy="28851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NTKERNELAPI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NTSTATUS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IoCreateDevice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 PDRIVER_OBJECT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DriverObject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 ULONG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DeviceExtensionSize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in_opt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PUNICODE_STRING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DeviceName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 DEVICE_TYPE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DeviceType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 ULONG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DeviceCharacteristics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 BOOLEAN Exclusive,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__out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pitchFamily="49" charset="0"/>
              </a:rPr>
              <a:t>   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drv_out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allocatesMem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(Memory))</a:t>
            </a:r>
            <a:r>
              <a:rPr lang="en-US" sz="1400" b="1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// see the book (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deref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implied)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	  PDEVICE_OBJECT *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DeviceObject</a:t>
            </a: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 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819400" y="5181600"/>
            <a:ext cx="34290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noFill/>
                  <a:prstDash val="solid"/>
                  <a:miter lim="800000"/>
                </a:ln>
              </a:rPr>
              <a:t>Detect many leaks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Aliasing memory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75752" y="1884452"/>
            <a:ext cx="7772400" cy="214981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PDEVICE_OBJECT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checkReturn</a:t>
            </a: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IoAttachDeviceToDeviceStack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PDEVICE_OBJECT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SourceDevice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drv_in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drv_mustHold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(Memory)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drv_when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(return!=0, 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drv_aliasesMem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))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 PDEVICE_OBJECT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TargetDevice</a:t>
            </a: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362200" y="5105400"/>
            <a:ext cx="44196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noFill/>
                  <a:prstDash val="solid"/>
                  <a:miter lim="800000"/>
                </a:ln>
              </a:rPr>
              <a:t>Reduce false positives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Freeing memory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2514600"/>
            <a:ext cx="7543800" cy="140653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NTKERNELAPI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VOID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IoDeleteDevice</a:t>
            </a: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   __in </a:t>
            </a:r>
            <a: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drv_freesMem</a:t>
            </a:r>
            <a:r>
              <a:rPr lang="en-US" sz="1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(Memory)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       PDEVICE_OBJECT </a:t>
            </a:r>
            <a:r>
              <a:rPr lang="en-US" sz="1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DeviceObject</a:t>
            </a:r>
            <a:endParaRPr lang="en-US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   );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81200" y="4724400"/>
            <a:ext cx="51816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noFill/>
                  <a:prstDash val="solid"/>
                  <a:miter lim="800000"/>
                </a:ln>
              </a:rPr>
              <a:t>Don’t access freed memory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Problem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3600" dirty="0">
                <a:solidFill>
                  <a:schemeClr val="tx1"/>
                </a:solidFill>
                <a:effectLst/>
              </a:rPr>
              <a:t>Leaked locks (or other resources)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0412" cy="4038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“Things” you acquire and release are resources.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They can “leak” like memory, but the memory annotations don’t quite work for Lock type objects (I tried).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Resources are also “richer”: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Must or never hold.  (And no double take/free.)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Can be put into/taken out of other objects.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Some can be “named”.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0" dirty="0"/>
              <a:t>Resources</a:t>
            </a:r>
            <a:br>
              <a:rPr lang="en-US" b="0" dirty="0"/>
            </a:br>
            <a:r>
              <a:rPr lang="en-US" sz="3100" b="0" dirty="0"/>
              <a:t>Acquire/Release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086600" cy="3581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drv_acquiresResource</a:t>
            </a:r>
            <a:r>
              <a:rPr lang="en-US" dirty="0"/>
              <a:t>(kind)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drv_releasesResource</a:t>
            </a:r>
            <a:r>
              <a:rPr lang="en-US" dirty="0"/>
              <a:t>(kind)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drv_acquiresResourceGlobal</a:t>
            </a:r>
            <a:r>
              <a:rPr lang="en-US" dirty="0"/>
              <a:t>(</a:t>
            </a:r>
            <a:r>
              <a:rPr lang="en-US" dirty="0" err="1"/>
              <a:t>kind,param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drv_releasesResourceGlobal</a:t>
            </a:r>
            <a:r>
              <a:rPr lang="en-US" dirty="0"/>
              <a:t>(</a:t>
            </a:r>
            <a:r>
              <a:rPr lang="en-US" dirty="0" err="1"/>
              <a:t>kind,param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‘kind’ is just a name (an arbitrary string)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param</a:t>
            </a:r>
            <a:r>
              <a:rPr lang="en-US" dirty="0"/>
              <a:t>’ is “named by” (when there are many</a:t>
            </a:r>
            <a:r>
              <a:rPr lang="en-US" sz="2400" dirty="0"/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0" dirty="0"/>
              <a:t>Resources</a:t>
            </a:r>
            <a:br>
              <a:rPr lang="en-US" b="0" dirty="0"/>
            </a:br>
            <a:r>
              <a:rPr lang="en-US" sz="3100" b="0" dirty="0"/>
              <a:t>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086600" cy="3429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drv_mustHold</a:t>
            </a:r>
            <a:r>
              <a:rPr lang="en-US" dirty="0"/>
              <a:t>(kind)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drv_neverHold</a:t>
            </a:r>
            <a:r>
              <a:rPr lang="en-US" dirty="0"/>
              <a:t>(kind)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drv_mustHoldGlobal</a:t>
            </a:r>
            <a:r>
              <a:rPr lang="en-US" dirty="0"/>
              <a:t>(</a:t>
            </a:r>
            <a:r>
              <a:rPr lang="en-US" dirty="0" err="1"/>
              <a:t>kind,param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drv_neverHoldGlobal</a:t>
            </a:r>
            <a:r>
              <a:rPr lang="en-US" dirty="0"/>
              <a:t>(</a:t>
            </a:r>
            <a:r>
              <a:rPr lang="en-US" dirty="0" err="1"/>
              <a:t>kind,param</a:t>
            </a:r>
            <a:r>
              <a:rPr lang="en-US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Implements: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Exclusivity/Non-recursion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Unsafe situations (e.g. </a:t>
            </a:r>
            <a:r>
              <a:rPr lang="en-US" dirty="0" err="1"/>
              <a:t>IoCompleteRequest</a:t>
            </a:r>
            <a:r>
              <a:rPr lang="en-US" dirty="0"/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0" dirty="0"/>
              <a:t>Resources</a:t>
            </a:r>
            <a:br>
              <a:rPr lang="en-US" b="0" dirty="0"/>
            </a:br>
            <a:r>
              <a:rPr lang="en-US" sz="3100" b="0" dirty="0"/>
              <a:t>Specializations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086600" cy="4114800"/>
          </a:xfrm>
        </p:spPr>
        <p:txBody>
          <a:bodyPr>
            <a:noAutofit/>
          </a:bodyPr>
          <a:lstStyle/>
          <a:p>
            <a:r>
              <a:rPr lang="en-US" sz="1600" dirty="0"/>
              <a:t>Exclusive (shorthand)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drv_acquiresExclusiveResource</a:t>
            </a:r>
            <a:r>
              <a:rPr lang="en-US" sz="1400" dirty="0"/>
              <a:t>(kind)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drv_releasesExclusiveResource</a:t>
            </a:r>
            <a:r>
              <a:rPr lang="en-US" sz="1400" dirty="0"/>
              <a:t>(kind)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drv_acquiresExclusiveResourceGlobal</a:t>
            </a:r>
            <a:r>
              <a:rPr lang="en-US" sz="1400" dirty="0"/>
              <a:t>(kind, </a:t>
            </a:r>
            <a:r>
              <a:rPr lang="en-US" sz="1400" dirty="0" err="1"/>
              <a:t>param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drv_releasesExclusiveResourceGlobal</a:t>
            </a:r>
            <a:r>
              <a:rPr lang="en-US" sz="1400" dirty="0"/>
              <a:t>(kind, </a:t>
            </a:r>
            <a:r>
              <a:rPr lang="en-US" sz="1400" dirty="0" err="1"/>
              <a:t>param</a:t>
            </a:r>
            <a:r>
              <a:rPr lang="en-US" sz="1400" dirty="0"/>
              <a:t>)</a:t>
            </a:r>
          </a:p>
          <a:p>
            <a:r>
              <a:rPr lang="en-US" sz="1600" dirty="0"/>
              <a:t>The cancel spin lock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drv_acquiresCancelSpinLock</a:t>
            </a:r>
            <a:endParaRPr lang="en-US" sz="1400" dirty="0"/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drv_releasesCancelSpinLock</a:t>
            </a:r>
            <a:endParaRPr lang="en-US" sz="1400" dirty="0"/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drv_mustHoldCancelSpinLock</a:t>
            </a:r>
            <a:endParaRPr lang="en-US" sz="1400" dirty="0"/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drv_neverHoldCancelSpinLock</a:t>
            </a:r>
            <a:endParaRPr lang="en-US" sz="1400" dirty="0"/>
          </a:p>
          <a:p>
            <a:r>
              <a:rPr lang="en-US" sz="1600" dirty="0"/>
              <a:t>The critical region</a:t>
            </a:r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drv_acquiresCriticalRegion</a:t>
            </a:r>
            <a:endParaRPr lang="en-US" sz="1400" dirty="0"/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drv_releasesCriticalRegion</a:t>
            </a:r>
            <a:endParaRPr lang="en-US" sz="1400" dirty="0"/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drv_mustHoldCriticalRegion</a:t>
            </a:r>
            <a:endParaRPr lang="en-US" sz="1400" dirty="0"/>
          </a:p>
          <a:p>
            <a:pPr lvl="1"/>
            <a:r>
              <a:rPr lang="en-US" sz="1400" dirty="0"/>
              <a:t>__</a:t>
            </a:r>
            <a:r>
              <a:rPr lang="en-US" sz="1400" dirty="0" err="1"/>
              <a:t>drv_neverHoldCriticalRegion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791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/>
              <a:t>Example</a:t>
            </a:r>
            <a:br>
              <a:rPr lang="en-US" b="0" dirty="0"/>
            </a:br>
            <a:r>
              <a:rPr lang="en-US" sz="3100" b="0" dirty="0">
                <a:solidFill>
                  <a:schemeClr val="accent1"/>
                </a:solidFill>
              </a:rPr>
              <a:t>Acquire/Release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45820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drv_maxIRQL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(DISPATCH_LEVEL)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drv_savesIRQL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drv_setsIRQL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(DISPATCH_LEVEL)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_DECL_HAL_KE_IMPORT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KIRQL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FASTCALL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KfAcquireSpinLock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(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   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inout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deref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drv_acquiresExclusiveResource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SpinLock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   PKSPIN_LOCK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SpinLock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10000"/>
            <a:ext cx="84582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drv_maxIRQL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(DISPATCH_LEVEL)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drv_minIRQL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(DISPATCH_LEVEL)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_DECL_HAL_KE_IMPORT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VOID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FASTCALL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KfReleaseSpinLock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(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   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inout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deref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drv_releasesExclusiveResource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SpinLock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   PKSPIN_LOCK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SpinLock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,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   __in __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drv_restoresIRQL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KIRQL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NewIrql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Console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    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05000"/>
            <a:ext cx="8458200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drv_maxIRQL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(APC_LEVEL)</a:t>
            </a:r>
          </a:p>
          <a:p>
            <a:r>
              <a:rPr lang="en-US" dirty="0"/>
              <a:t>__</a:t>
            </a:r>
            <a:r>
              <a:rPr lang="en-US" dirty="0" err="1"/>
              <a:t>drv_mustHoldCriticalRegion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drv_valueIs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(==1)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drv_when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(Wait==0,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drv_valueIs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(==0;==1)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checkReturn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NTKERNELAPI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ExAcquireResourceSharedLite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inout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deref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__</a:t>
            </a:r>
            <a:r>
              <a:rPr lang="en-US" dirty="0" err="1"/>
              <a:t>drv_neverHold</a:t>
            </a:r>
            <a:r>
              <a:rPr lang="en-US" dirty="0"/>
              <a:t>(</a:t>
            </a:r>
            <a:r>
              <a:rPr lang="en-US" dirty="0" err="1"/>
              <a:t>ResourceLite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deref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drv_when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(return!=0, __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drv_acquiresResource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ResourceLite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PERESOURCE Resource,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__in BOOLEAN Wait);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09600"/>
            <a:ext cx="5638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/>
              <a:t>Example</a:t>
            </a:r>
            <a:br>
              <a:rPr lang="en-US" b="0" dirty="0"/>
            </a:br>
            <a:r>
              <a:rPr lang="en-US" sz="3100" b="0" dirty="0">
                <a:solidFill>
                  <a:schemeClr val="accent1"/>
                </a:solidFill>
              </a:rPr>
              <a:t>Must/Never Hold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</a:rPr>
              <a:t>Driver Annotations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0412" cy="427193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The “basic” annotations are a single identifier usually with “in”-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ness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or </a:t>
            </a:r>
            <a:br>
              <a:rPr lang="en-US" sz="2000" dirty="0">
                <a:latin typeface="Segoe UI" pitchFamily="34" charset="0"/>
                <a:cs typeface="Segoe UI" pitchFamily="34" charset="0"/>
              </a:rPr>
            </a:br>
            <a:r>
              <a:rPr lang="en-US" sz="2000" dirty="0">
                <a:latin typeface="Segoe UI" pitchFamily="34" charset="0"/>
                <a:cs typeface="Segoe UI" pitchFamily="34" charset="0"/>
              </a:rPr>
              <a:t>“out”-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ness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as part of the name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Driver annotations are too rich for that to scale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Use __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drv_in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(&lt;annotation&gt;) (etc.) instead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6932612" cy="914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itchFamily="34" charset="0"/>
                <a:cs typeface="Segoe UI" pitchFamily="34" charset="0"/>
              </a:rPr>
              <a:t>Example</a:t>
            </a:r>
            <a:br>
              <a:rPr lang="en-US" sz="3600" dirty="0">
                <a:latin typeface="Segoe UI" pitchFamily="34" charset="0"/>
                <a:cs typeface="Segoe UI" pitchFamily="34" charset="0"/>
              </a:rPr>
            </a:br>
            <a:r>
              <a:rPr lang="en-US" sz="2800" dirty="0">
                <a:solidFill>
                  <a:schemeClr val="accent1"/>
                </a:solidFill>
                <a:latin typeface="Segoe UI" pitchFamily="34" charset="0"/>
                <a:cs typeface="Segoe UI" pitchFamily="34" charset="0"/>
              </a:rPr>
              <a:t>Spin lock wrapper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903831"/>
            <a:ext cx="8305800" cy="299004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VOID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GetMySpinLock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inout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drv_deref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drv_acquiresResource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SpinLock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))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PKSPIN_LOCK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SpinLock</a:t>
            </a: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(void)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KeAcquireSpinLock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SpinLock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</a:rPr>
              <a:t>(Ignoring old IRQL value for clarity.)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90600" y="5105400"/>
            <a:ext cx="71628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noFill/>
                  <a:prstDash val="solid"/>
                  <a:miter lim="800000"/>
                </a:ln>
              </a:rPr>
              <a:t>Transitive annotations empower checks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Problem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3600" dirty="0">
                <a:solidFill>
                  <a:schemeClr val="tx1"/>
                </a:solidFill>
                <a:effectLst/>
              </a:rPr>
              <a:t>Wrong IRQL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0412" cy="427193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Some functions can only be called at raised IRQL.  Some must never be.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Some functions can change the IRQL. Some can never do so.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Some functions can temporarily change the IRQL, some shouldn’t.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How high is safe?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Tracking the combinations can be hard.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IRQLs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086600" cy="2667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Many things can be done wrong.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Some are simply losing track of the context.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Some are due to incomplete analysis in code changes.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Some are not understanding what IRQLs do.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Static analysis can find many of these, and the better the annotation, the more it can find.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162800" cy="838200"/>
          </a:xfrm>
        </p:spPr>
        <p:txBody>
          <a:bodyPr>
            <a:noAutofit/>
          </a:bodyPr>
          <a:lstStyle/>
          <a:p>
            <a:pPr algn="l"/>
            <a:r>
              <a:rPr lang="en-US" sz="3600" b="0" dirty="0"/>
              <a:t>Function changes the IRQL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001000" cy="2971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drv_sameIRQL</a:t>
            </a:r>
            <a:r>
              <a:rPr lang="en-US" dirty="0"/>
              <a:t>: modifies the IRQL but promises to put it back where it was.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drv_raisesIRQL</a:t>
            </a:r>
            <a:r>
              <a:rPr lang="en-US" dirty="0"/>
              <a:t>: raises it.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drv_setsIRQL</a:t>
            </a:r>
            <a:r>
              <a:rPr lang="en-US" dirty="0"/>
              <a:t>: changes it (use rarely).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drv_restoresIRQL</a:t>
            </a:r>
            <a:r>
              <a:rPr lang="en-US" dirty="0"/>
              <a:t>, __</a:t>
            </a:r>
            <a:r>
              <a:rPr lang="en-US" dirty="0" err="1"/>
              <a:t>drv_restoresIRQLGlobal</a:t>
            </a:r>
            <a:r>
              <a:rPr lang="en-US" dirty="0"/>
              <a:t>: undoes a raise/set.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7912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Required IRQLs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drv_maxIRQL</a:t>
            </a:r>
            <a:r>
              <a:rPr lang="en-US" dirty="0"/>
              <a:t>: maximum you can call it at.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drv_minIRQL</a:t>
            </a:r>
            <a:r>
              <a:rPr lang="en-US" dirty="0"/>
              <a:t>: minimum you can call it at.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drv_requiresIRQL</a:t>
            </a:r>
            <a:r>
              <a:rPr lang="en-US" dirty="0"/>
              <a:t>: just exactly one.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drv_functionMaxIRQL</a:t>
            </a:r>
            <a:r>
              <a:rPr lang="en-US" dirty="0"/>
              <a:t>: function never exceeds.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drv_functionMinIRQL</a:t>
            </a:r>
            <a:r>
              <a:rPr lang="en-US" dirty="0"/>
              <a:t>: function never goes below.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Saving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7086600" cy="2057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drv_savesIRQL</a:t>
            </a:r>
            <a:r>
              <a:rPr lang="en-US" dirty="0"/>
              <a:t>, __</a:t>
            </a:r>
            <a:r>
              <a:rPr lang="en-US" dirty="0" err="1"/>
              <a:t>drv_savesIRQLGlobal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 “Global” annotations save/restore from a PFD-created location invisible to the program, matching the semantics of some functions.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8001000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drv_maxIRQL</a:t>
            </a:r>
            <a:r>
              <a:rPr lang="en-US" sz="1400" dirty="0">
                <a:latin typeface="Lucida Console" pitchFamily="49" charset="0"/>
              </a:rPr>
              <a:t>(DISPATCH_LEVEL)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drv_minIRQL</a:t>
            </a:r>
            <a:r>
              <a:rPr lang="en-US" sz="1400" dirty="0">
                <a:latin typeface="Lucida Console" pitchFamily="49" charset="0"/>
              </a:rPr>
              <a:t>(APC_LEVEL)</a:t>
            </a:r>
          </a:p>
          <a:p>
            <a:r>
              <a:rPr lang="en-US" sz="1400" dirty="0">
                <a:latin typeface="Lucida Console" pitchFamily="49" charset="0"/>
              </a:rPr>
              <a:t>F13();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drv_requiresIRQL</a:t>
            </a:r>
            <a:r>
              <a:rPr lang="en-US" sz="1400" dirty="0">
                <a:latin typeface="Lucida Console" pitchFamily="49" charset="0"/>
              </a:rPr>
              <a:t>(PASSIVE_LEVEL)</a:t>
            </a:r>
          </a:p>
          <a:p>
            <a:r>
              <a:rPr lang="en-US" sz="1400" dirty="0">
                <a:latin typeface="Lucida Console" pitchFamily="49" charset="0"/>
              </a:rPr>
              <a:t>F0();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F()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F13();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F0();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419600"/>
            <a:ext cx="739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Segoe UI" pitchFamily="34" charset="0"/>
                <a:cs typeface="Segoe UI" pitchFamily="34" charset="0"/>
              </a:rPr>
              <a:t>PFD will report an error at the call to F0, although it could be the F13 call that’s wrong.</a:t>
            </a:r>
          </a:p>
          <a:p>
            <a:endParaRPr lang="en-US" sz="1700" dirty="0">
              <a:latin typeface="Segoe UI" pitchFamily="34" charset="0"/>
              <a:cs typeface="Segoe U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" pitchFamily="34" charset="0"/>
                <a:cs typeface="Segoe UI" pitchFamily="34" charset="0"/>
              </a:rPr>
              <a:t> If the call to F13 is successful, then the call to F0 can’t be.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" pitchFamily="34" charset="0"/>
                <a:cs typeface="Segoe UI" pitchFamily="34" charset="0"/>
              </a:rPr>
              <a:t> If the call to F0 is required, then F13 must be protected (or not used).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" pitchFamily="34" charset="0"/>
                <a:cs typeface="Segoe UI" pitchFamily="34" charset="0"/>
              </a:rPr>
              <a:t> Usually F13 and F0 are far apart. PFD tries to find the “other one”.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609600"/>
            <a:ext cx="176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8001000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drv_raisesIRQL</a:t>
            </a:r>
            <a:r>
              <a:rPr lang="en-US" sz="1400" dirty="0">
                <a:latin typeface="Lucida Console" pitchFamily="49" charset="0"/>
              </a:rPr>
              <a:t>(APC_LEVEL) 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drv_savesIRQL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raise();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lower (__</a:t>
            </a:r>
            <a:r>
              <a:rPr lang="en-US" sz="1400" dirty="0" err="1">
                <a:latin typeface="Lucida Console" pitchFamily="49" charset="0"/>
              </a:rPr>
              <a:t>drv_restoresIRQL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endParaRPr lang="en-US" sz="1400" dirty="0">
              <a:latin typeface="Lucida Console" pitchFamily="49" charset="0"/>
            </a:endParaRP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accent5"/>
                </a:solidFill>
                <a:latin typeface="Lucida Console" pitchFamily="49" charset="0"/>
              </a:rPr>
              <a:t>drv_sameIRQL</a:t>
            </a:r>
            <a:endParaRPr lang="en-US" sz="1400" dirty="0">
              <a:solidFill>
                <a:schemeClr val="accent5"/>
              </a:solidFill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F()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old = raise();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F13();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lower(old)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F0();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562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No error reported here: this is safe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09600"/>
            <a:ext cx="176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8001000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drv_raisesIRQL</a:t>
            </a:r>
            <a:r>
              <a:rPr lang="en-US" sz="1400" dirty="0">
                <a:latin typeface="Lucida Console" pitchFamily="49" charset="0"/>
              </a:rPr>
              <a:t>(APC_LEVEL) 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drv_savesIRQL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raise();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lower (__</a:t>
            </a:r>
            <a:r>
              <a:rPr lang="en-US" sz="1400" dirty="0" err="1">
                <a:latin typeface="Lucida Console" pitchFamily="49" charset="0"/>
              </a:rPr>
              <a:t>drv_restoresIRQL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accent5"/>
                </a:solidFill>
                <a:latin typeface="Lucida Console" pitchFamily="49" charset="0"/>
              </a:rPr>
              <a:t>drv_functionMaxIRQL</a:t>
            </a:r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(PASSIVE_LEVEL)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drv_sameIRQL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F()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old = raise();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F13();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lower(old)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F0();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7391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Error reported: raise() raises to APC_LEVEL, but this function says that’s not OK.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09600"/>
            <a:ext cx="176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8001000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drv_raisesIRQL</a:t>
            </a:r>
            <a:r>
              <a:rPr lang="en-US" sz="1400" dirty="0">
                <a:latin typeface="Lucida Console" pitchFamily="49" charset="0"/>
              </a:rPr>
              <a:t>(APC_LEVEL) 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drv_savesIRQL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raise();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lower (__</a:t>
            </a:r>
            <a:r>
              <a:rPr lang="en-US" sz="1400" dirty="0" err="1">
                <a:latin typeface="Lucida Console" pitchFamily="49" charset="0"/>
              </a:rPr>
              <a:t>drv_restoresIRQL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);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accent5"/>
                </a:solidFill>
                <a:latin typeface="Lucida Console" pitchFamily="49" charset="0"/>
              </a:rPr>
              <a:t>drv_minIRQL</a:t>
            </a:r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(DISPATCH_LEVEL)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drv_sameIRQL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F()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old = raise();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F13();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lower(old)</a:t>
            </a:r>
          </a:p>
          <a:p>
            <a:pPr lvl="1"/>
            <a:endParaRPr lang="en-US" sz="1400" dirty="0">
              <a:latin typeface="Lucida Console" pitchFamily="49" charset="0"/>
            </a:endParaRP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739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Error reported: we know we’re at DISPATCH (or higher).  We can’t </a:t>
            </a:r>
            <a:r>
              <a:rPr lang="en-US" sz="1700" i="1" dirty="0"/>
              <a:t>raise</a:t>
            </a:r>
            <a:r>
              <a:rPr lang="en-US" sz="1700" dirty="0"/>
              <a:t> to a lower level.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09600"/>
            <a:ext cx="176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1"/>
            <a:ext cx="8380412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/>
              </a:rPr>
              <a:t>Problem</a:t>
            </a:r>
            <a:br>
              <a:rPr lang="en-US" sz="44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‘Kinds’ of Code</a:t>
            </a:r>
            <a:endParaRPr lang="en-US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0412" cy="473770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Not all driver code is kernel mode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Not all kernel code is driver code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Choose the proper mode of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800" b="1" dirty="0" err="1">
                <a:latin typeface="Segoe UI" pitchFamily="34" charset="0"/>
                <a:cs typeface="Segoe UI" pitchFamily="34" charset="0"/>
              </a:rPr>
              <a:t>kernel_driver</a:t>
            </a:r>
            <a:r>
              <a:rPr lang="en-US" sz="1800" b="1" dirty="0">
                <a:latin typeface="Segoe UI" pitchFamily="34" charset="0"/>
                <a:cs typeface="Segoe UI" pitchFamily="34" charset="0"/>
              </a:rPr>
              <a:t>;</a:t>
            </a:r>
            <a:r>
              <a:rPr lang="en-US" sz="1800" dirty="0">
                <a:latin typeface="Segoe UI" pitchFamily="34" charset="0"/>
                <a:cs typeface="Segoe UI" pitchFamily="34" charset="0"/>
              </a:rPr>
              <a:t> For kernel-mode driver code. </a:t>
            </a:r>
            <a:br>
              <a:rPr lang="en-US" sz="1800" dirty="0">
                <a:latin typeface="Segoe UI" pitchFamily="34" charset="0"/>
                <a:cs typeface="Segoe UI" pitchFamily="34" charset="0"/>
              </a:rPr>
            </a:br>
            <a:r>
              <a:rPr lang="en-US" sz="1800" dirty="0">
                <a:latin typeface="Segoe UI" pitchFamily="34" charset="0"/>
                <a:cs typeface="Segoe UI" pitchFamily="34" charset="0"/>
              </a:rPr>
              <a:t>This is the default for </a:t>
            </a:r>
            <a:r>
              <a:rPr lang="en-US" sz="1800" dirty="0" err="1">
                <a:latin typeface="Segoe UI" pitchFamily="34" charset="0"/>
                <a:cs typeface="Segoe UI" pitchFamily="34" charset="0"/>
              </a:rPr>
              <a:t>PRE</a:t>
            </a:r>
            <a:r>
              <a:rPr lang="en-US" sz="1800" i="1" dirty="0" err="1">
                <a:latin typeface="Segoe UI" pitchFamily="34" charset="0"/>
                <a:cs typeface="Segoe UI" pitchFamily="34" charset="0"/>
              </a:rPr>
              <a:t>f</a:t>
            </a:r>
            <a:r>
              <a:rPr lang="en-US" sz="1800" dirty="0" err="1">
                <a:latin typeface="Segoe UI" pitchFamily="34" charset="0"/>
                <a:cs typeface="Segoe UI" pitchFamily="34" charset="0"/>
              </a:rPr>
              <a:t>ast</a:t>
            </a:r>
            <a:r>
              <a:rPr lang="en-US" sz="1800" dirty="0">
                <a:latin typeface="Segoe UI" pitchFamily="34" charset="0"/>
                <a:cs typeface="Segoe UI" pitchFamily="34" charset="0"/>
              </a:rPr>
              <a:t> for Drivers (PFD).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800" b="1" dirty="0" err="1">
                <a:latin typeface="Segoe UI" pitchFamily="34" charset="0"/>
                <a:cs typeface="Segoe UI" pitchFamily="34" charset="0"/>
              </a:rPr>
              <a:t>kernel_code</a:t>
            </a:r>
            <a:r>
              <a:rPr lang="en-US" sz="1800" b="1" dirty="0">
                <a:latin typeface="Segoe UI" pitchFamily="34" charset="0"/>
                <a:cs typeface="Segoe UI" pitchFamily="34" charset="0"/>
              </a:rPr>
              <a:t>;</a:t>
            </a:r>
            <a:r>
              <a:rPr lang="en-US" sz="1800" dirty="0">
                <a:latin typeface="Segoe UI" pitchFamily="34" charset="0"/>
                <a:cs typeface="Segoe UI" pitchFamily="34" charset="0"/>
              </a:rPr>
              <a:t> For non-driver kernel-mode code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800" b="1" dirty="0" err="1">
                <a:latin typeface="Segoe UI" pitchFamily="34" charset="0"/>
                <a:cs typeface="Segoe UI" pitchFamily="34" charset="0"/>
              </a:rPr>
              <a:t>user_driver</a:t>
            </a:r>
            <a:r>
              <a:rPr lang="en-US" sz="1800" b="1" dirty="0">
                <a:latin typeface="Segoe UI" pitchFamily="34" charset="0"/>
                <a:cs typeface="Segoe UI" pitchFamily="34" charset="0"/>
              </a:rPr>
              <a:t>;</a:t>
            </a:r>
            <a:r>
              <a:rPr lang="en-US" sz="1800" dirty="0">
                <a:latin typeface="Segoe UI" pitchFamily="34" charset="0"/>
                <a:cs typeface="Segoe UI" pitchFamily="34" charset="0"/>
              </a:rPr>
              <a:t> For user-mode driver code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800" b="1" dirty="0" err="1">
                <a:latin typeface="Segoe UI" pitchFamily="34" charset="0"/>
                <a:cs typeface="Segoe UI" pitchFamily="34" charset="0"/>
              </a:rPr>
              <a:t>user_code</a:t>
            </a:r>
            <a:r>
              <a:rPr lang="en-US" sz="1800" b="1" dirty="0">
                <a:latin typeface="Segoe UI" pitchFamily="34" charset="0"/>
                <a:cs typeface="Segoe UI" pitchFamily="34" charset="0"/>
              </a:rPr>
              <a:t>;</a:t>
            </a:r>
            <a:r>
              <a:rPr lang="en-US" sz="1800" dirty="0">
                <a:latin typeface="Segoe UI" pitchFamily="34" charset="0"/>
                <a:cs typeface="Segoe UI" pitchFamily="34" charset="0"/>
              </a:rPr>
              <a:t> For non-driver user-mode code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Place anywhere as a declaration after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driverspecs.h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(or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wdm.h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) is included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8001000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accent5"/>
                </a:solidFill>
                <a:latin typeface="Lucida Console" pitchFamily="49" charset="0"/>
              </a:rPr>
              <a:t>drv_functionMaxIRQL</a:t>
            </a:r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(APC_LEVEL)</a:t>
            </a: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drv_sameIRQL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void F()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old = raise();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F13();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lower(old)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F0();</a:t>
            </a:r>
          </a:p>
          <a:p>
            <a:pPr lvl="1"/>
            <a:r>
              <a:rPr lang="en-US" sz="1400" dirty="0">
                <a:latin typeface="Lucida Console" pitchFamily="49" charset="0"/>
              </a:rPr>
              <a:t>…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__</a:t>
            </a:r>
            <a:r>
              <a:rPr lang="en-US" sz="1400" dirty="0" err="1">
                <a:latin typeface="Lucida Console" pitchFamily="49" charset="0"/>
              </a:rPr>
              <a:t>drv_functionMaxIRQL</a:t>
            </a:r>
            <a:r>
              <a:rPr lang="en-US" sz="1400" dirty="0">
                <a:latin typeface="Lucida Console" pitchFamily="49" charset="0"/>
              </a:rPr>
              <a:t>(PASSIVE_LEVEL)</a:t>
            </a:r>
          </a:p>
          <a:p>
            <a:r>
              <a:rPr lang="en-US" sz="1400" dirty="0">
                <a:latin typeface="Lucida Console" pitchFamily="49" charset="0"/>
              </a:rPr>
              <a:t>void G()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	F();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reported in G(): G() should never raise above passive level.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609600"/>
            <a:ext cx="1769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Example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Callbacks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8001000" cy="31242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typedef</a:t>
            </a: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drv_sameIRQL</a:t>
            </a:r>
            <a:endParaRPr lang="en-US" sz="1400" b="1" dirty="0">
              <a:solidFill>
                <a:schemeClr val="accent5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drv_clearDoInit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(yes)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drv_functionClass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(DRIVER_ADD_DEVICE)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NTSTATUS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DRIVER_ADD_DEVICE 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struct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_DRIVER_OBJECT *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DriverObject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struct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_DEVICE_OBJECT *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PhysicalDeviceObject</a:t>
            </a: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sz="1400" dirty="0">
              <a:solidFill>
                <a:schemeClr val="tx2"/>
              </a:solidFill>
              <a:latin typeface="Lucida Console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typedef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DRIVER_ADD_DEVICE *PDRIVER_ADD_DEVICE;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990600" y="5257800"/>
            <a:ext cx="69342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noFill/>
                  <a:prstDash val="solid"/>
                  <a:miter lim="800000"/>
                </a:ln>
              </a:rPr>
              <a:t>Check for correct implementation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/>
              <a:t>__</a:t>
            </a:r>
            <a:r>
              <a:rPr lang="en-US" sz="2400" dirty="0" err="1"/>
              <a:t>drv_inTry</a:t>
            </a:r>
            <a:endParaRPr lang="en-US" sz="2600" dirty="0"/>
          </a:p>
          <a:p>
            <a:pPr lvl="1">
              <a:buFont typeface="Arial" pitchFamily="34" charset="0"/>
              <a:buChar char="•"/>
            </a:pPr>
            <a:r>
              <a:rPr lang="en-US" sz="2100" dirty="0"/>
              <a:t>Code must be inside the body of a structured exception handler (SEH): try/except, try/finally.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__</a:t>
            </a:r>
            <a:r>
              <a:rPr lang="en-US" sz="2400" dirty="0" err="1"/>
              <a:t>drv_notInTry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100" dirty="0"/>
              <a:t>Code cannot be inside a SEH body.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Transitive just like __</a:t>
            </a:r>
            <a:r>
              <a:rPr lang="en-US" sz="2400" dirty="0" err="1"/>
              <a:t>drv_floatUsed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0" dirty="0"/>
              <a:t>__</a:t>
            </a:r>
            <a:r>
              <a:rPr lang="en-US" sz="4000" b="0" dirty="0" err="1"/>
              <a:t>drv_inTry</a:t>
            </a:r>
            <a:br>
              <a:rPr lang="en-US" b="0" dirty="0"/>
            </a:br>
            <a:r>
              <a:rPr lang="en-US" sz="3100" b="0" dirty="0"/>
              <a:t>Required Exception Handler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657600"/>
            <a:ext cx="7924800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Lucida Console" pitchFamily="49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Lucida Console" pitchFamily="49" charset="0"/>
              </a:rPr>
              <a:t>drv_inTry</a:t>
            </a:r>
            <a:endParaRPr lang="en-US" sz="1200" dirty="0">
              <a:solidFill>
                <a:schemeClr val="accent1"/>
              </a:solidFill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__</a:t>
            </a:r>
            <a:r>
              <a:rPr lang="en-US" sz="1200" dirty="0" err="1">
                <a:latin typeface="Lucida Console" pitchFamily="49" charset="0"/>
              </a:rPr>
              <a:t>drv_maxIRQL</a:t>
            </a:r>
            <a:r>
              <a:rPr lang="en-US" sz="1200" dirty="0">
                <a:latin typeface="Lucida Console" pitchFamily="49" charset="0"/>
              </a:rPr>
              <a:t>(APC_LEVEL)</a:t>
            </a:r>
          </a:p>
          <a:p>
            <a:r>
              <a:rPr lang="en-US" sz="1200" dirty="0">
                <a:latin typeface="Lucida Console" pitchFamily="49" charset="0"/>
              </a:rPr>
              <a:t>NTKERNELAPI</a:t>
            </a:r>
          </a:p>
          <a:p>
            <a:r>
              <a:rPr lang="en-US" sz="1200" dirty="0">
                <a:latin typeface="Lucida Console" pitchFamily="49" charset="0"/>
              </a:rPr>
              <a:t>VOID</a:t>
            </a:r>
          </a:p>
          <a:p>
            <a:r>
              <a:rPr lang="en-US" sz="1200" dirty="0">
                <a:latin typeface="Lucida Console" pitchFamily="49" charset="0"/>
              </a:rPr>
              <a:t>NTAPI</a:t>
            </a:r>
          </a:p>
          <a:p>
            <a:r>
              <a:rPr lang="en-US" sz="1200" dirty="0" err="1">
                <a:latin typeface="Lucida Console" pitchFamily="49" charset="0"/>
              </a:rPr>
              <a:t>ProbeForRead</a:t>
            </a:r>
            <a:r>
              <a:rPr lang="en-US" sz="1200" dirty="0">
                <a:latin typeface="Lucida Console" pitchFamily="49" charset="0"/>
              </a:rPr>
              <a:t> (</a:t>
            </a:r>
          </a:p>
          <a:p>
            <a:r>
              <a:rPr lang="en-US" sz="1200" dirty="0">
                <a:latin typeface="Lucida Console" pitchFamily="49" charset="0"/>
              </a:rPr>
              <a:t>...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Lucida Console" pitchFamily="49" charset="0"/>
              </a:rPr>
              <a:t>__</a:t>
            </a:r>
            <a:r>
              <a:rPr lang="en-US" sz="1200" dirty="0" err="1">
                <a:solidFill>
                  <a:schemeClr val="accent1"/>
                </a:solidFill>
                <a:latin typeface="Lucida Console" pitchFamily="49" charset="0"/>
              </a:rPr>
              <a:t>drv_inTry</a:t>
            </a:r>
            <a:endParaRPr lang="en-US" sz="1200" dirty="0">
              <a:solidFill>
                <a:schemeClr val="accent1"/>
              </a:solidFill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void </a:t>
            </a:r>
            <a:r>
              <a:rPr lang="en-US" sz="1200" dirty="0" err="1">
                <a:latin typeface="Lucida Console" pitchFamily="49" charset="0"/>
              </a:rPr>
              <a:t>ProbeDWORD</a:t>
            </a:r>
            <a:r>
              <a:rPr lang="en-US" sz="1200" dirty="0">
                <a:latin typeface="Lucida Console" pitchFamily="49" charset="0"/>
              </a:rPr>
              <a:t>(void *p)</a:t>
            </a:r>
          </a:p>
          <a:p>
            <a:r>
              <a:rPr lang="en-US" sz="1200" dirty="0">
                <a:latin typeface="Lucida Console" pitchFamily="49" charset="0"/>
              </a:rPr>
              <a:t>{</a:t>
            </a:r>
          </a:p>
          <a:p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 err="1">
                <a:latin typeface="Lucida Console" pitchFamily="49" charset="0"/>
              </a:rPr>
              <a:t>ProbeForRead</a:t>
            </a:r>
            <a:r>
              <a:rPr lang="en-US" sz="1200" dirty="0">
                <a:latin typeface="Lucida Console" pitchFamily="49" charset="0"/>
              </a:rPr>
              <a:t>(p, 4, 4);</a:t>
            </a:r>
          </a:p>
          <a:p>
            <a:r>
              <a:rPr lang="en-US" sz="1200" dirty="0">
                <a:latin typeface="Lucida Console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Problem</a:t>
            </a:r>
            <a:br>
              <a:rPr lang="en-US" dirty="0"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Paged functions</a:t>
            </a:r>
            <a:endParaRPr lang="en-US" sz="3600" dirty="0"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0412" cy="445044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PAGED_CODE must be used with </a:t>
            </a:r>
            <a:br>
              <a:rPr lang="en-US" sz="2000" dirty="0">
                <a:latin typeface="Segoe UI" pitchFamily="34" charset="0"/>
                <a:cs typeface="Segoe UI" pitchFamily="34" charset="0"/>
              </a:rPr>
            </a:br>
            <a:r>
              <a:rPr lang="en-US" sz="2000" dirty="0">
                <a:latin typeface="Segoe UI" pitchFamily="34" charset="0"/>
                <a:cs typeface="Segoe UI" pitchFamily="34" charset="0"/>
              </a:rPr>
              <a:t>#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pragma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alloc_text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Frequently one or the other is missed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Not quite an annotation, but a lot like one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Predates PFD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Sets __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drv_maxFunctionIRQL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PAGED_CODE_LOCKED needed in some special cases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Works with (dynamic) Driver Verifier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910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</a:rPr>
              <a:t>Tip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sz="3200" dirty="0">
                <a:solidFill>
                  <a:schemeClr val="tx1"/>
                </a:solidFill>
                <a:effectLst/>
              </a:rPr>
              <a:t>Things to remember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50069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There’s more: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Read the documents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Read the documentation on warning messages as you get them.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Always use the macros – that’s what will be supported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Stick to the predefined macros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Annotate for the success case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Annotate to the design, not the implementation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Look at issues by line number, not warning number.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Start early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7620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>
                <a:latin typeface="Segoe" pitchFamily="34" charset="0"/>
              </a:rPr>
              <a:t>Running PFD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086600" cy="3429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Preferred: Microsoft Automated Code Review (OACR)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Runs automatically in the background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If needed: stand-alone </a:t>
            </a:r>
            <a:r>
              <a:rPr lang="en-US" dirty="0" err="1"/>
              <a:t>PREfast</a:t>
            </a:r>
            <a:r>
              <a:rPr lang="en-US" dirty="0"/>
              <a:t> command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Works from many environments besides the normal build environment.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Identical versions, but OACR has a richer filter capability, so some warnings may differ.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sz="3600">
                <a:solidFill>
                  <a:schemeClr val="tx1"/>
                </a:solidFill>
                <a:effectLst/>
              </a:rPr>
              <a:t>OACR Customization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80412" cy="4570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900" dirty="0">
                <a:latin typeface="Segoe UI" pitchFamily="34" charset="0"/>
                <a:cs typeface="Segoe UI" pitchFamily="34" charset="0"/>
              </a:rPr>
              <a:t>Add/modify</a:t>
            </a:r>
            <a:r>
              <a:rPr lang="en-US" dirty="0"/>
              <a:t> %INIT%\oacruser.ini (pick one or make your own)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792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[defaults]</a:t>
            </a:r>
          </a:p>
          <a:p>
            <a:r>
              <a:rPr lang="en-US" sz="1200" dirty="0">
                <a:latin typeface="Lucida Console" pitchFamily="49" charset="0"/>
              </a:rPr>
              <a:t>;All PFD rules</a:t>
            </a:r>
          </a:p>
          <a:p>
            <a:r>
              <a:rPr lang="en-US" sz="1200" dirty="0" err="1">
                <a:latin typeface="Lucida Console" pitchFamily="49" charset="0"/>
              </a:rPr>
              <a:t>ErrorNumbers</a:t>
            </a:r>
            <a:r>
              <a:rPr lang="en-US" sz="1200" dirty="0">
                <a:latin typeface="Lucida Console" pitchFamily="49" charset="0"/>
              </a:rPr>
              <a:t>=&lt;level0&gt;;&lt;level1&gt;;&lt;level2&gt;;&lt;level3_PFD_samples&gt;;&lt;level_4_PFD&gt;</a:t>
            </a:r>
            <a:endParaRPr lang="en-US" sz="12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581400"/>
            <a:ext cx="792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[defaults]</a:t>
            </a:r>
          </a:p>
          <a:p>
            <a:r>
              <a:rPr lang="en-US" sz="1200" dirty="0">
                <a:latin typeface="Lucida Console" pitchFamily="49" charset="0"/>
              </a:rPr>
              <a:t>;Specific ones</a:t>
            </a:r>
          </a:p>
          <a:p>
            <a:r>
              <a:rPr lang="en-US" sz="1200" dirty="0" err="1">
                <a:latin typeface="Lucida Console" pitchFamily="49" charset="0"/>
              </a:rPr>
              <a:t>ErrorNumbers</a:t>
            </a:r>
            <a:r>
              <a:rPr lang="en-US" sz="1200" dirty="0">
                <a:latin typeface="Lucida Console" pitchFamily="49" charset="0"/>
              </a:rPr>
              <a:t>=&lt;level0&gt;;&lt;level1&gt;;&lt;level2&gt;;281xx;281yy;…</a:t>
            </a:r>
            <a:endParaRPr lang="en-US" sz="12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304800" y="4419600"/>
            <a:ext cx="8380412" cy="108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82573" marR="0" lvl="0" indent="-382573" algn="l" defTabSz="912777" rtl="0" eaLnBrk="1" fontAlgn="base" latinLnBrk="0" hangingPunct="1">
              <a:lnSpc>
                <a:spcPct val="90000"/>
              </a:lnSpc>
              <a:spcBef>
                <a:spcPts val="1167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Segoe UI" pitchFamily="34" charset="0"/>
                <a:cs typeface="Segoe UI" pitchFamily="34" charset="0"/>
              </a:rPr>
              <a:t>Don’t Forget:</a:t>
            </a:r>
          </a:p>
          <a:p>
            <a:pPr marL="704822" marR="0" lvl="1" indent="-317487" algn="l" defTabSz="912777" rtl="0" eaLnBrk="1" fontAlgn="base" latinLnBrk="0" hangingPunct="1">
              <a:lnSpc>
                <a:spcPct val="90000"/>
              </a:lnSpc>
              <a:spcBef>
                <a:spcPts val="108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kern="0" dirty="0" err="1">
                <a:latin typeface="Segoe UI" pitchFamily="34" charset="0"/>
                <a:cs typeface="Segoe UI" pitchFamily="34" charset="0"/>
              </a:rPr>
              <a:t>oacr</a:t>
            </a:r>
            <a:r>
              <a:rPr lang="en-US" kern="0" dirty="0">
                <a:latin typeface="Segoe UI" pitchFamily="34" charset="0"/>
                <a:cs typeface="Segoe UI" pitchFamily="34" charset="0"/>
              </a:rPr>
              <a:t> set all</a:t>
            </a:r>
          </a:p>
          <a:p>
            <a:pPr marL="247622" indent="-317487" defTabSz="912777" fontAlgn="base">
              <a:lnSpc>
                <a:spcPct val="90000"/>
              </a:lnSpc>
              <a:spcBef>
                <a:spcPts val="1083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kern="0" dirty="0"/>
              <a:t>OACR chalk talk later.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819400"/>
            <a:ext cx="792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[defaults]</a:t>
            </a:r>
          </a:p>
          <a:p>
            <a:r>
              <a:rPr lang="en-US" sz="1200" dirty="0">
                <a:latin typeface="Lucida Console" pitchFamily="49" charset="0"/>
              </a:rPr>
              <a:t>;All rules</a:t>
            </a:r>
          </a:p>
          <a:p>
            <a:r>
              <a:rPr lang="en-US" sz="1200" dirty="0" err="1">
                <a:latin typeface="Lucida Console" pitchFamily="49" charset="0"/>
              </a:rPr>
              <a:t>ErrorNumbers</a:t>
            </a:r>
            <a:r>
              <a:rPr lang="en-US" sz="1200" dirty="0">
                <a:latin typeface="Lucida Console" pitchFamily="49" charset="0"/>
              </a:rPr>
              <a:t>=&lt;all&gt;</a:t>
            </a:r>
            <a:endParaRPr lang="en-US" sz="12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762000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/>
              <a:t>On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86600" cy="2057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Annotations help with assuring correctness.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a recent IEEE Computer article, the writer asserts that for “critical” code, the code should be “obviously correct”.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Modulo Hoare Expression proofs or equivalent.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Windows is critical for business infrastructure.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791200" cy="762000"/>
          </a:xfrm>
        </p:spPr>
        <p:txBody>
          <a:bodyPr>
            <a:normAutofit/>
          </a:bodyPr>
          <a:lstStyle/>
          <a:p>
            <a:r>
              <a:rPr lang="en-US" sz="3600" b="0" dirty="0"/>
              <a:t>On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086600" cy="205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Code which is not obviously correct…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---  is obviously not correct.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24400"/>
          </a:xfrm>
        </p:spPr>
        <p:txBody>
          <a:bodyPr>
            <a:noAutofit/>
          </a:bodyPr>
          <a:lstStyle/>
          <a:p>
            <a:pPr marL="287338" indent="-287338">
              <a:lnSpc>
                <a:spcPct val="70000"/>
              </a:lnSpc>
            </a:pPr>
            <a:r>
              <a:rPr lang="en-US" dirty="0"/>
              <a:t>Web resources</a:t>
            </a:r>
          </a:p>
          <a:p>
            <a:pPr marL="687388" lvl="2" indent="-287338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WHDC Web site</a:t>
            </a:r>
          </a:p>
          <a:p>
            <a:pPr marL="1087438" lvl="2" indent="-287338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PRE</a:t>
            </a:r>
            <a:r>
              <a:rPr lang="en-US" sz="1600" i="1" dirty="0" err="1"/>
              <a:t>f</a:t>
            </a:r>
            <a:r>
              <a:rPr lang="en-US" sz="1600" dirty="0" err="1"/>
              <a:t>ast</a:t>
            </a:r>
            <a:r>
              <a:rPr lang="en-US" sz="1600" dirty="0"/>
              <a:t> step-by-step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hlinkClick r:id="rId3"/>
              </a:rPr>
              <a:t>http://www.microsoft.com/whdc/DevTools/tools/PREfast_steps.mspx</a:t>
            </a:r>
            <a:endParaRPr lang="en-US" sz="1600" dirty="0">
              <a:solidFill>
                <a:schemeClr val="accent1"/>
              </a:solidFill>
            </a:endParaRPr>
          </a:p>
          <a:p>
            <a:pPr marL="1368425" lvl="3" indent="-223838">
              <a:lnSpc>
                <a:spcPct val="70000"/>
              </a:lnSpc>
            </a:pPr>
            <a:endParaRPr lang="en-US" sz="1000" dirty="0">
              <a:solidFill>
                <a:schemeClr val="accent1"/>
              </a:solidFill>
            </a:endParaRPr>
          </a:p>
          <a:p>
            <a:pPr marL="1087438" lvl="2" indent="-287338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PRE</a:t>
            </a:r>
            <a:r>
              <a:rPr lang="en-US" sz="1600" i="1" dirty="0" err="1"/>
              <a:t>f</a:t>
            </a:r>
            <a:r>
              <a:rPr lang="en-US" sz="1600" dirty="0" err="1"/>
              <a:t>ast</a:t>
            </a:r>
            <a:r>
              <a:rPr lang="en-US" sz="1600" dirty="0"/>
              <a:t> annotations </a:t>
            </a:r>
            <a:br>
              <a:rPr lang="en-US" sz="1600" dirty="0"/>
            </a:br>
            <a:r>
              <a:rPr lang="en-US" sz="1600" dirty="0">
                <a:solidFill>
                  <a:schemeClr val="accent1"/>
                </a:solidFill>
                <a:hlinkClick r:id="rId4"/>
              </a:rPr>
              <a:t>http://www.microsoft.com/whdc/DevTools/tools/annotations.mspx</a:t>
            </a:r>
            <a:endParaRPr lang="en-US" sz="1600" dirty="0">
              <a:solidFill>
                <a:schemeClr val="accent1"/>
              </a:solidFill>
            </a:endParaRPr>
          </a:p>
          <a:p>
            <a:pPr marL="1087438" lvl="2" indent="-287338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How to Use Function </a:t>
            </a:r>
            <a:r>
              <a:rPr lang="en-US" sz="1600" dirty="0" err="1"/>
              <a:t>typedefs</a:t>
            </a:r>
            <a:r>
              <a:rPr lang="en-US" sz="1600" dirty="0"/>
              <a:t> in C++ Driver Code to Improve </a:t>
            </a:r>
            <a:r>
              <a:rPr lang="en-US" sz="1600" dirty="0" err="1"/>
              <a:t>PREƒast</a:t>
            </a:r>
            <a:r>
              <a:rPr lang="en-US" sz="1600" dirty="0"/>
              <a:t> Results</a:t>
            </a:r>
            <a:br>
              <a:rPr lang="en-US" sz="1600" dirty="0"/>
            </a:br>
            <a:r>
              <a:rPr lang="en-US" sz="1600" u="sng" dirty="0">
                <a:hlinkClick r:id="rId5"/>
              </a:rPr>
              <a:t>http://go.microsoft.com/fwlink/?LinkId=87238</a:t>
            </a:r>
            <a:endParaRPr lang="en-US" sz="1600" u="sng" dirty="0"/>
          </a:p>
          <a:p>
            <a:pPr marL="687388" lvl="1" indent="-287338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Blog: </a:t>
            </a:r>
            <a:r>
              <a:rPr lang="en-US" u="sng" dirty="0">
                <a:hlinkClick r:id="rId6"/>
              </a:rPr>
              <a:t>http://blogs.msdn.com/staticdrivertools/default.aspx</a:t>
            </a:r>
            <a:endParaRPr lang="en-US" dirty="0"/>
          </a:p>
          <a:p>
            <a:pPr marL="687388" lvl="1" indent="-287338">
              <a:lnSpc>
                <a:spcPct val="70000"/>
              </a:lnSpc>
            </a:pPr>
            <a:r>
              <a:rPr lang="en-US" sz="1600" dirty="0"/>
              <a:t>WDK documentation on MSDN</a:t>
            </a:r>
          </a:p>
          <a:p>
            <a:pPr marL="1087438" lvl="2" indent="-287338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/>
              <a:t>PRE</a:t>
            </a:r>
            <a:r>
              <a:rPr lang="en-US" sz="1600" i="1" dirty="0" err="1"/>
              <a:t>f</a:t>
            </a:r>
            <a:r>
              <a:rPr lang="en-US" sz="1600" dirty="0" err="1"/>
              <a:t>ast</a:t>
            </a:r>
            <a:r>
              <a:rPr lang="en-US" sz="1600" dirty="0"/>
              <a:t> for Drivers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</a:t>
            </a:r>
            <a:r>
              <a:rPr lang="en-US" sz="1500" u="sng" dirty="0">
                <a:solidFill>
                  <a:srgbClr val="0000FF"/>
                </a:solidFill>
                <a:hlinkClick r:id="rId7"/>
              </a:rPr>
              <a:t>ttp://msdn.microsoft.com/en-us/library/aa468782.aspx</a:t>
            </a:r>
            <a:endParaRPr lang="en-US" sz="1500" u="sng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Chapter 23 in </a:t>
            </a:r>
            <a:r>
              <a:rPr lang="en-US" i="1" dirty="0"/>
              <a:t>Developing Drivers with the Windows Driver Foundation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hlinkClick r:id="rId8"/>
              </a:rPr>
              <a:t>http://www.microsoft.com/MSPress/books/10512.aspx</a:t>
            </a:r>
            <a:endParaRPr lang="en-US" dirty="0"/>
          </a:p>
          <a:p>
            <a:pPr marL="511175" lvl="1" indent="-223838">
              <a:lnSpc>
                <a:spcPct val="70000"/>
              </a:lnSpc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287338" indent="-287338">
              <a:lnSpc>
                <a:spcPct val="70000"/>
              </a:lnSpc>
            </a:pPr>
            <a:r>
              <a:rPr lang="en-US" dirty="0"/>
              <a:t>E-mail </a:t>
            </a:r>
            <a:r>
              <a:rPr lang="en-US" dirty="0" err="1">
                <a:latin typeface="Segoe" pitchFamily="34" charset="0"/>
                <a:hlinkClick r:id="rId9"/>
              </a:rPr>
              <a:t>sdvpfdex</a:t>
            </a:r>
            <a:r>
              <a:rPr lang="en-US" dirty="0">
                <a:latin typeface="Segoe" pitchFamily="34" charset="0"/>
                <a:hlinkClick r:id="rId9"/>
              </a:rPr>
              <a:t> @ microsoft.com</a:t>
            </a:r>
            <a:endParaRPr lang="en-US" dirty="0">
              <a:latin typeface="Segoe" pitchFamily="34" charset="0"/>
            </a:endParaRPr>
          </a:p>
          <a:p>
            <a:pPr marL="287338" indent="-287338">
              <a:lnSpc>
                <a:spcPct val="7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09600"/>
            <a:ext cx="464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Additional Resources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0412" cy="11429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/>
              </a:rPr>
              <a:t>Problem</a:t>
            </a:r>
            <a:br>
              <a:rPr lang="en-US" sz="44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Typos</a:t>
            </a:r>
            <a:endParaRPr lang="en-US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0412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Segoe UI" pitchFamily="34" charset="0"/>
                <a:cs typeface="Segoe UI" pitchFamily="34" charset="0"/>
              </a:rPr>
              <a:t>PFD can check for many simple but common errors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Passing an incorrect </a:t>
            </a:r>
            <a:r>
              <a:rPr lang="en-US" sz="1800" dirty="0" err="1">
                <a:latin typeface="Segoe UI" pitchFamily="34" charset="0"/>
                <a:cs typeface="Segoe UI" pitchFamily="34" charset="0"/>
              </a:rPr>
              <a:t>enum</a:t>
            </a:r>
            <a:r>
              <a:rPr lang="en-US" sz="1800" dirty="0">
                <a:latin typeface="Segoe UI" pitchFamily="34" charset="0"/>
                <a:cs typeface="Segoe UI" pitchFamily="34" charset="0"/>
              </a:rPr>
              <a:t> value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600" dirty="0" err="1">
                <a:latin typeface="Segoe UI" pitchFamily="34" charset="0"/>
                <a:cs typeface="Segoe UI" pitchFamily="34" charset="0"/>
              </a:rPr>
              <a:t>drv_strictType</a:t>
            </a:r>
            <a:r>
              <a:rPr lang="en-US" sz="1600" dirty="0">
                <a:latin typeface="Segoe UI" pitchFamily="34" charset="0"/>
                <a:cs typeface="Segoe UI" pitchFamily="34" charset="0"/>
              </a:rPr>
              <a:t>, __</a:t>
            </a:r>
            <a:r>
              <a:rPr lang="en-US" sz="1600" dirty="0" err="1">
                <a:latin typeface="Segoe UI" pitchFamily="34" charset="0"/>
                <a:cs typeface="Segoe UI" pitchFamily="34" charset="0"/>
              </a:rPr>
              <a:t>drv_strictTypeMatch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Passing an incorrect pointer to a PVOID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600" dirty="0" err="1">
                <a:latin typeface="Segoe UI" pitchFamily="34" charset="0"/>
                <a:cs typeface="Segoe UI" pitchFamily="34" charset="0"/>
              </a:rPr>
              <a:t>drv_isObjectPointer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Constants where variables are needed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Segoe UI" pitchFamily="34" charset="0"/>
                <a:cs typeface="Segoe UI" pitchFamily="34" charset="0"/>
              </a:rPr>
              <a:t>Variables where constants are needed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>
                <a:latin typeface="Segoe UI" pitchFamily="34" charset="0"/>
                <a:cs typeface="Segoe UI" pitchFamily="34" charset="0"/>
              </a:rPr>
              <a:t>__</a:t>
            </a:r>
            <a:r>
              <a:rPr lang="en-US" sz="1600" dirty="0" err="1">
                <a:latin typeface="Segoe UI" pitchFamily="34" charset="0"/>
                <a:cs typeface="Segoe UI" pitchFamily="34" charset="0"/>
              </a:rPr>
              <a:t>drv_constant</a:t>
            </a:r>
            <a:r>
              <a:rPr lang="en-US" sz="1600" dirty="0">
                <a:latin typeface="Segoe UI" pitchFamily="34" charset="0"/>
                <a:cs typeface="Segoe UI" pitchFamily="34" charset="0"/>
              </a:rPr>
              <a:t>, __</a:t>
            </a:r>
            <a:r>
              <a:rPr lang="en-US" sz="1600" dirty="0" err="1">
                <a:latin typeface="Segoe UI" pitchFamily="34" charset="0"/>
                <a:cs typeface="Segoe UI" pitchFamily="34" charset="0"/>
              </a:rPr>
              <a:t>drv_nonconstant</a:t>
            </a:r>
            <a:endParaRPr lang="en-US" sz="16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5791200" cy="762000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Segoe" pitchFamily="34" charset="0"/>
              </a:rPr>
              <a:t>Related Sessions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447800"/>
          <a:ext cx="8153400" cy="334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81">
                <a:tc>
                  <a:txBody>
                    <a:bodyPr/>
                    <a:lstStyle/>
                    <a:p>
                      <a:r>
                        <a:rPr lang="en-US" sz="140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</a:t>
                      </a:r>
                      <a:r>
                        <a:rPr lang="en-US" sz="1400" baseline="0" dirty="0"/>
                        <a:t> / Time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Static Analysis</a:t>
                      </a:r>
                      <a:r>
                        <a:rPr lang="en-US" sz="1400" baseline="0" dirty="0"/>
                        <a:t> Tools When Developing Drivers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Mon. 8:30-9:30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Driver</a:t>
                      </a:r>
                      <a:r>
                        <a:rPr lang="en-US" sz="1400" baseline="0" dirty="0"/>
                        <a:t> Annotations in Depth: Part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Mon. 1:30-2:30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Lab: </a:t>
                      </a:r>
                      <a:r>
                        <a:rPr lang="en-US" sz="1400" dirty="0" err="1"/>
                        <a:t>PRE</a:t>
                      </a:r>
                      <a:r>
                        <a:rPr lang="en-US" sz="1400" i="1" dirty="0" err="1"/>
                        <a:t>f</a:t>
                      </a:r>
                      <a:r>
                        <a:rPr lang="en-US" sz="1400" i="0" dirty="0" err="1"/>
                        <a:t>ast</a:t>
                      </a:r>
                      <a:r>
                        <a:rPr lang="en-US" sz="1400" i="0" dirty="0"/>
                        <a:t> for Drivers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Mon. 11-12 and </a:t>
                      </a:r>
                    </a:p>
                    <a:p>
                      <a:r>
                        <a:rPr lang="en-US" sz="1400" baseline="0" dirty="0"/>
                        <a:t>Wed. 8:30-9:30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3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Lab: Static Driver Verifier for WDM, KMDF, and NDIS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Mon. 5:15-6:15 and</a:t>
                      </a:r>
                    </a:p>
                    <a:p>
                      <a:r>
                        <a:rPr lang="en-US" sz="1400" dirty="0"/>
                        <a:t>Wed. 11-12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Integrating </a:t>
                      </a:r>
                      <a:r>
                        <a:rPr lang="en-US" sz="1400" dirty="0" err="1"/>
                        <a:t>PRE</a:t>
                      </a:r>
                      <a:r>
                        <a:rPr lang="en-US" sz="1400" i="1" dirty="0" err="1"/>
                        <a:t>f</a:t>
                      </a:r>
                      <a:r>
                        <a:rPr lang="en-US" sz="1400" i="0" dirty="0" err="1"/>
                        <a:t>ast</a:t>
                      </a:r>
                      <a:r>
                        <a:rPr lang="en-US" sz="1400" i="0" dirty="0"/>
                        <a:t> into Your</a:t>
                      </a:r>
                      <a:r>
                        <a:rPr lang="en-US" sz="1400" i="0" baseline="0" dirty="0"/>
                        <a:t> Build by Using Microsoft Auto Code 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Tues. 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Static Driver Verifier to </a:t>
                      </a:r>
                      <a:r>
                        <a:rPr lang="en-US" sz="1400"/>
                        <a:t>Analyze KMDF Drivers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Mon. 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Static Driver Verifier to Analyze NDIS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Tues. 9:45-10:45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0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Static Driver Verifier to Analyze Windows Driver</a:t>
                      </a:r>
                      <a:r>
                        <a:rPr lang="en-US" sz="1400" baseline="0" dirty="0"/>
                        <a:t> Model </a:t>
                      </a:r>
                      <a:r>
                        <a:rPr lang="en-US" sz="1400" dirty="0"/>
                        <a:t>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Wed. 9:45-10:45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05" y="2354792"/>
            <a:ext cx="7692761" cy="761747"/>
          </a:xfrm>
        </p:spPr>
        <p:txBody>
          <a:bodyPr>
            <a:normAutofit fontScale="90000"/>
          </a:bodyPr>
          <a:lstStyle/>
          <a:p>
            <a:r>
              <a:t>Questions?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0412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 err="1">
                <a:solidFill>
                  <a:schemeClr val="accent1"/>
                </a:solidFill>
              </a:rPr>
              <a:t>Enums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315200" cy="366869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NTSTATUS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KeWaitForMultipleObjects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__in ULONG  Count,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__in PVOID  Object[],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__in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drv_strictTypeMatch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drv_typeConst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)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WAIT_TYPE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WaitType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__in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drv_strictTypeMatch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drv_typeConst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KWAIT_REASON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WaitReason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__in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drv_strictType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(KPROCESSOR_MODE/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enum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 _MODE,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            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drv_typeCond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KPROCESSOR_MODE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WaitMode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__in BOOLEAN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Alertable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in_opt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PLARGE_INTEGER  Timeout,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in_opt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PKWAIT_BLOCK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WaitBlockArray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0" y="5486400"/>
            <a:ext cx="9144000" cy="46166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Never confuse </a:t>
            </a:r>
            <a:r>
              <a:rPr lang="en-US" sz="2400" b="1" dirty="0" err="1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WaitType</a:t>
            </a:r>
            <a:r>
              <a:rPr lang="en-US" sz="2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, </a:t>
            </a:r>
            <a:r>
              <a:rPr lang="en-US" sz="2400" b="1" dirty="0" err="1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WaitReason</a:t>
            </a:r>
            <a:r>
              <a:rPr lang="en-US" sz="2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, and </a:t>
            </a:r>
            <a:r>
              <a:rPr lang="en-US" sz="2400" b="1" dirty="0" err="1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WaitMode</a:t>
            </a:r>
            <a:r>
              <a:rPr lang="en-US" sz="2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 again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795693" y="6373813"/>
            <a:ext cx="270164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1"/>
            <a:ext cx="838041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Pointers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620000" cy="299004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NTSTATUS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KeWaitForSingleObject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drv_isObjectPointer</a:t>
            </a:r>
            <a:r>
              <a:rPr lang="en-US" sz="1400" b="1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PVOID Object,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drv_strictTypeMatch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drv_typeConst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KWAIT_REASON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WaitReason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drv_strictType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(KPROCESSOR_MODE/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enum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_MODE,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drv_typeCond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KPROCESSOR_MODE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WaitMode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BOOLEAN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Alertable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in_opt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PLARGE_INTEGER Timeout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14400" y="5105400"/>
            <a:ext cx="73152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Never pass &amp;p when you meant p again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1"/>
            <a:ext cx="8380412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Constants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620000" cy="154454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UCHAR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READ_PORT_UCHAR(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drv_nonConstant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PUCHAR Port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3688972"/>
            <a:ext cx="7620000" cy="187362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32" tIns="45717" rIns="91432" bIns="45717" anchor="ctr"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LONG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Lucida Console" pitchFamily="49" charset="0"/>
              </a:rPr>
              <a:t>KeSetEvent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PRKEVENT Event,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KPRIORITY Increment,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__in </a:t>
            </a:r>
            <a:r>
              <a:rPr lang="en-US" sz="1400" b="1" dirty="0">
                <a:solidFill>
                  <a:schemeClr val="accent5"/>
                </a:solidFill>
                <a:latin typeface="Lucida Console" pitchFamily="49" charset="0"/>
              </a:rPr>
              <a:t>__</a:t>
            </a:r>
            <a:r>
              <a:rPr lang="en-US" sz="1400" b="1" dirty="0" err="1">
                <a:solidFill>
                  <a:schemeClr val="accent5"/>
                </a:solidFill>
                <a:latin typeface="Lucida Console" pitchFamily="49" charset="0"/>
              </a:rPr>
              <a:t>drv_constant</a:t>
            </a:r>
            <a:r>
              <a:rPr lang="en-US" sz="1400" dirty="0">
                <a:solidFill>
                  <a:schemeClr val="accent5"/>
                </a:solidFill>
                <a:latin typeface="Lucida Console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BOOLEAN Wait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2"/>
                </a:solidFill>
                <a:latin typeface="Lucida Console" pitchFamily="49" charset="0"/>
              </a:rPr>
              <a:t>    );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676400" y="5638800"/>
            <a:ext cx="5715000" cy="52322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</a:rPr>
              <a:t>Avoid unjustified assumptions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791200" cy="9906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Working smarter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086600" cy="30480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PFD can check for known errors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drv_reportError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Some combination of parameters and state isn’t a good idea.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__</a:t>
            </a:r>
            <a:r>
              <a:rPr lang="en-US" dirty="0" err="1"/>
              <a:t>drv_preferredFunction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There’s a better way.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3286</Words>
  <Application>Microsoft Office PowerPoint</Application>
  <PresentationFormat>On-screen Show (4:3)</PresentationFormat>
  <Paragraphs>609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Lucida Console</vt:lpstr>
      <vt:lpstr>Segoe</vt:lpstr>
      <vt:lpstr>Segoe UI</vt:lpstr>
      <vt:lpstr>Office Theme</vt:lpstr>
      <vt:lpstr>PowerPoint Presentation</vt:lpstr>
      <vt:lpstr>Driver Annotations in Depth Part II</vt:lpstr>
      <vt:lpstr>Driver Annotations</vt:lpstr>
      <vt:lpstr>Problem ‘Kinds’ of Code</vt:lpstr>
      <vt:lpstr>Problem Typos</vt:lpstr>
      <vt:lpstr>Example Enums</vt:lpstr>
      <vt:lpstr>Example Pointers</vt:lpstr>
      <vt:lpstr>Examples Constants</vt:lpstr>
      <vt:lpstr>Working smarter</vt:lpstr>
      <vt:lpstr>Example Checking for errors</vt:lpstr>
      <vt:lpstr>Example Preferred Function</vt:lpstr>
      <vt:lpstr>Problem Floating point</vt:lpstr>
      <vt:lpstr>Example Floating point</vt:lpstr>
      <vt:lpstr>Example Floating point</vt:lpstr>
      <vt:lpstr>Example Floating point</vt:lpstr>
      <vt:lpstr>Tip Transitivity</vt:lpstr>
      <vt:lpstr>Problem Memory leaks</vt:lpstr>
      <vt:lpstr>Memory Leaks Acquire/Release</vt:lpstr>
      <vt:lpstr>Memory Leaks Requirements</vt:lpstr>
      <vt:lpstr>Memory Leaks “Possibly Leaking” messages</vt:lpstr>
      <vt:lpstr>Example Memory allocation</vt:lpstr>
      <vt:lpstr>Example Aliasing memory</vt:lpstr>
      <vt:lpstr>Example Freeing memory</vt:lpstr>
      <vt:lpstr>Problem Leaked locks (or other resources)</vt:lpstr>
      <vt:lpstr>Resources Acquire/Release</vt:lpstr>
      <vt:lpstr>Resources Holding</vt:lpstr>
      <vt:lpstr>Resources Specializations</vt:lpstr>
      <vt:lpstr>Example Acquire/Release</vt:lpstr>
      <vt:lpstr>Example Must/Never Hold</vt:lpstr>
      <vt:lpstr>Example Spin lock wrapper</vt:lpstr>
      <vt:lpstr>Problem Wrong IRQL</vt:lpstr>
      <vt:lpstr>IRQLs</vt:lpstr>
      <vt:lpstr>Function changes the IRQL</vt:lpstr>
      <vt:lpstr>Required IRQLs</vt:lpstr>
      <vt:lpstr>Saving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Callbacks</vt:lpstr>
      <vt:lpstr>__drv_inTry Required Exception Handler</vt:lpstr>
      <vt:lpstr>Problem Paged functions</vt:lpstr>
      <vt:lpstr>Tip Things to remember</vt:lpstr>
      <vt:lpstr>Running PFD</vt:lpstr>
      <vt:lpstr>OACR Customization</vt:lpstr>
      <vt:lpstr>On Correctness</vt:lpstr>
      <vt:lpstr>On Correctness</vt:lpstr>
      <vt:lpstr>PowerPoint Presentation</vt:lpstr>
      <vt:lpstr>Related Sessions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2009-06-11T21:48:31Z</dcterms:created>
  <dcterms:modified xsi:type="dcterms:W3CDTF">2021-05-25T15:59:50Z</dcterms:modified>
</cp:coreProperties>
</file>