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27" r:id="rId3"/>
    <p:sldId id="379" r:id="rId4"/>
    <p:sldId id="331" r:id="rId5"/>
    <p:sldId id="332" r:id="rId6"/>
    <p:sldId id="393" r:id="rId7"/>
    <p:sldId id="394" r:id="rId8"/>
    <p:sldId id="380" r:id="rId9"/>
    <p:sldId id="336" r:id="rId10"/>
    <p:sldId id="347" r:id="rId11"/>
    <p:sldId id="381" r:id="rId12"/>
    <p:sldId id="382" r:id="rId13"/>
    <p:sldId id="337" r:id="rId14"/>
    <p:sldId id="350" r:id="rId15"/>
    <p:sldId id="351" r:id="rId16"/>
    <p:sldId id="352" r:id="rId17"/>
    <p:sldId id="353" r:id="rId18"/>
    <p:sldId id="383" r:id="rId19"/>
    <p:sldId id="384" r:id="rId20"/>
    <p:sldId id="385" r:id="rId21"/>
    <p:sldId id="355" r:id="rId22"/>
    <p:sldId id="386" r:id="rId23"/>
    <p:sldId id="357" r:id="rId24"/>
    <p:sldId id="387" r:id="rId25"/>
    <p:sldId id="388" r:id="rId26"/>
    <p:sldId id="389" r:id="rId27"/>
    <p:sldId id="361" r:id="rId28"/>
    <p:sldId id="360" r:id="rId29"/>
    <p:sldId id="338" r:id="rId30"/>
    <p:sldId id="378" r:id="rId31"/>
    <p:sldId id="369" r:id="rId32"/>
    <p:sldId id="390" r:id="rId33"/>
    <p:sldId id="366" r:id="rId34"/>
    <p:sldId id="391" r:id="rId35"/>
    <p:sldId id="372" r:id="rId36"/>
    <p:sldId id="392" r:id="rId37"/>
    <p:sldId id="34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09"/>
    <a:srgbClr val="26A64E"/>
    <a:srgbClr val="005426"/>
    <a:srgbClr val="673105"/>
    <a:srgbClr val="AC1422"/>
    <a:srgbClr val="E14C23"/>
    <a:srgbClr val="A23E2A"/>
    <a:srgbClr val="AE5F1E"/>
    <a:srgbClr val="990033"/>
    <a:srgbClr val="A02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7CE5-EEBD-4B82-B155-BA1DBF67C8CF}" type="datetimeFigureOut">
              <a:rPr lang="en-US" smtClean="0"/>
              <a:pPr/>
              <a:t>29-Aug-20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FA7-9A21-4F92-A827-786028AD0C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8AB4-0C30-446C-9886-2F32366C7E13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0B05-CA3A-4EE7-8967-7828BB5C9232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2520-2C94-42D1-9B27-F21C0576379A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5038-F2B9-4FBB-BBE8-25858246395E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dirty="0"/>
              <a:t>Hierarchy-aware Replacement and Bypass Algorithms          Mainak Chaudhuri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CDD4-3CEC-4702-976F-4BA8BBC37DB1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1A3-82AA-4692-B15B-9FB2B9A4A079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EF2B-D690-4C28-A642-366EFE5907B7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2F4E-238D-43B7-A210-5FB2F97E9E61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4F93-3E1E-4539-BE9D-01ACE0B5A5F0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6D4-E1D7-45FE-BE4D-976C0AAF4C36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6078-6D98-4518-88F8-AD7CA69C09EF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F72A-F4B7-454D-8538-5CB9A8B550E0}" type="datetime1">
              <a:rPr lang="en-US" smtClean="0"/>
              <a:pPr/>
              <a:t>29-Aug-20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Pseudo-LIFO        Mainak   (IIT Kanpur &amp; Intel 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38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Performance Evaluation of Lock-free Data Structures on GPUs</a:t>
            </a:r>
            <a:br>
              <a:rPr lang="en-US" sz="4800" b="1" dirty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800" b="1" dirty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/>
              <a:t>http://www.cse.iitk.ac.in/~mainakc/lockfree.html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44000" cy="2514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Prabhakar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Misra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</a:t>
            </a:r>
            <a:r>
              <a:rPr lang="en-US" sz="3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Chaudhuri</a:t>
            </a:r>
          </a:p>
          <a:p>
            <a:r>
              <a:rPr lang="en-US" sz="3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Technology, Kanpur</a:t>
            </a:r>
          </a:p>
          <a:p>
            <a:endParaRPr lang="en-US" sz="4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Lock-free linear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Implemented using a sorted singly linked list</a:t>
            </a:r>
          </a:p>
          <a:p>
            <a:r>
              <a:rPr lang="en-US" dirty="0"/>
              <a:t>Supported ops: add, delete, search</a:t>
            </a:r>
          </a:p>
          <a:p>
            <a:pPr lvl="1"/>
            <a:r>
              <a:rPr lang="en-US" dirty="0"/>
              <a:t>Add(x) returns 0 if x is already in the set; otherwise adds x at sorted position and returns 1</a:t>
            </a:r>
          </a:p>
          <a:p>
            <a:pPr lvl="1"/>
            <a:r>
              <a:rPr lang="en-US" dirty="0"/>
              <a:t>Delete(x) returns 0 if x is not in the set; otherwise removes x from the set and returns 1</a:t>
            </a:r>
          </a:p>
          <a:p>
            <a:pPr lvl="1"/>
            <a:r>
              <a:rPr lang="en-US" dirty="0"/>
              <a:t>Search(x) returns 0 or 1 if x is not found or found in the set</a:t>
            </a:r>
          </a:p>
          <a:p>
            <a:pPr lvl="1"/>
            <a:r>
              <a:rPr lang="en-US" dirty="0"/>
              <a:t>Add and delete are lock-free</a:t>
            </a:r>
          </a:p>
          <a:p>
            <a:pPr lvl="1"/>
            <a:r>
              <a:rPr lang="en-US" dirty="0"/>
              <a:t>Search is wait-free (just walks the list)</a:t>
            </a:r>
          </a:p>
          <a:p>
            <a:pPr lvl="1"/>
            <a:r>
              <a:rPr lang="en-US" dirty="0"/>
              <a:t>Delete only logically deletes a node by marking it</a:t>
            </a:r>
          </a:p>
          <a:p>
            <a:pPr lvl="1"/>
            <a:r>
              <a:rPr lang="en-US" dirty="0"/>
              <a:t>Subsequent add and delete operations physically remove the logically deleted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Lock-free linear list: add(x)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288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&lt;x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&lt;x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&gt;=x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54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152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914400" y="2057400"/>
            <a:ext cx="9144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71800" y="2057400"/>
            <a:ext cx="1219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057400"/>
            <a:ext cx="10668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2057400"/>
            <a:ext cx="1219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676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76800" y="3048000"/>
            <a:ext cx="1295400" cy="9144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x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867400" y="3048000"/>
            <a:ext cx="0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5000" y="3048000"/>
            <a:ext cx="0" cy="914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816906" y="2269475"/>
            <a:ext cx="739966" cy="1233889"/>
          </a:xfrm>
          <a:custGeom>
            <a:avLst/>
            <a:gdLst>
              <a:gd name="connsiteX0" fmla="*/ 198304 w 739966"/>
              <a:gd name="connsiteY0" fmla="*/ 1233889 h 1233889"/>
              <a:gd name="connsiteX1" fmla="*/ 716096 w 739966"/>
              <a:gd name="connsiteY1" fmla="*/ 969484 h 1233889"/>
              <a:gd name="connsiteX2" fmla="*/ 55084 w 739966"/>
              <a:gd name="connsiteY2" fmla="*/ 209320 h 1233889"/>
              <a:gd name="connsiteX3" fmla="*/ 385590 w 739966"/>
              <a:gd name="connsiteY3" fmla="*/ 0 h 1233889"/>
              <a:gd name="connsiteX4" fmla="*/ 385590 w 739966"/>
              <a:gd name="connsiteY4" fmla="*/ 0 h 1233889"/>
              <a:gd name="connsiteX5" fmla="*/ 385590 w 739966"/>
              <a:gd name="connsiteY5" fmla="*/ 0 h 12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9966" h="1233889">
                <a:moveTo>
                  <a:pt x="198304" y="1233889"/>
                </a:moveTo>
                <a:cubicBezTo>
                  <a:pt x="469135" y="1187067"/>
                  <a:pt x="739966" y="1140245"/>
                  <a:pt x="716096" y="969484"/>
                </a:cubicBezTo>
                <a:cubicBezTo>
                  <a:pt x="692226" y="798723"/>
                  <a:pt x="110168" y="370901"/>
                  <a:pt x="55084" y="209320"/>
                </a:cubicBezTo>
                <a:cubicBezTo>
                  <a:pt x="0" y="47739"/>
                  <a:pt x="385590" y="0"/>
                  <a:pt x="385590" y="0"/>
                </a:cubicBezTo>
                <a:lnTo>
                  <a:pt x="385590" y="0"/>
                </a:lnTo>
                <a:lnTo>
                  <a:pt x="385590" y="0"/>
                </a:ln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 flipV="1">
            <a:off x="6202496" y="2209800"/>
            <a:ext cx="198304" cy="5967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4057879" y="2082188"/>
            <a:ext cx="1803095" cy="1421176"/>
          </a:xfrm>
          <a:custGeom>
            <a:avLst/>
            <a:gdLst>
              <a:gd name="connsiteX0" fmla="*/ 1285302 w 1803095"/>
              <a:gd name="connsiteY0" fmla="*/ 0 h 1421176"/>
              <a:gd name="connsiteX1" fmla="*/ 1615808 w 1803095"/>
              <a:gd name="connsiteY1" fmla="*/ 462708 h 1421176"/>
              <a:gd name="connsiteX2" fmla="*/ 161581 w 1803095"/>
              <a:gd name="connsiteY2" fmla="*/ 1112704 h 1421176"/>
              <a:gd name="connsiteX3" fmla="*/ 646323 w 1803095"/>
              <a:gd name="connsiteY3" fmla="*/ 1421176 h 142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3095" h="1421176">
                <a:moveTo>
                  <a:pt x="1285302" y="0"/>
                </a:moveTo>
                <a:cubicBezTo>
                  <a:pt x="1544198" y="138628"/>
                  <a:pt x="1803095" y="277257"/>
                  <a:pt x="1615808" y="462708"/>
                </a:cubicBezTo>
                <a:cubicBezTo>
                  <a:pt x="1428521" y="648159"/>
                  <a:pt x="323162" y="952959"/>
                  <a:pt x="161581" y="1112704"/>
                </a:cubicBezTo>
                <a:cubicBezTo>
                  <a:pt x="0" y="1272449"/>
                  <a:pt x="323161" y="1346812"/>
                  <a:pt x="646323" y="1421176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3" idx="3"/>
            <a:endCxn id="29" idx="1"/>
          </p:cNvCxnSpPr>
          <p:nvPr/>
        </p:nvCxnSpPr>
        <p:spPr>
          <a:xfrm>
            <a:off x="4704202" y="3503364"/>
            <a:ext cx="172598" cy="18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905780"/>
            <a:ext cx="336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Mark+next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(32 bits)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209800" y="2590800"/>
            <a:ext cx="757138" cy="3911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0" y="838200"/>
            <a:ext cx="316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 on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Mark+next</a:t>
            </a:r>
            <a:endParaRPr lang="en-US" sz="28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876800" y="1447800"/>
            <a:ext cx="762000" cy="1219200"/>
          </a:xfrm>
          <a:prstGeom prst="ellipse">
            <a:avLst/>
          </a:prstGeom>
          <a:solidFill>
            <a:schemeClr val="tx1">
              <a:alpha val="1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4343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The Mark bit is the least significant bit of the aligned </a:t>
            </a: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32-bit next field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Needed for logical deletion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9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9753600" cy="990600"/>
          </a:xfrm>
        </p:spPr>
        <p:txBody>
          <a:bodyPr>
            <a:normAutofit/>
          </a:bodyPr>
          <a:lstStyle/>
          <a:p>
            <a:r>
              <a:rPr lang="en-US" dirty="0"/>
              <a:t>Lock-free linear list: Physical delete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8288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1600200"/>
            <a:ext cx="12954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152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914400" y="2057400"/>
            <a:ext cx="9144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71800" y="2057400"/>
            <a:ext cx="1219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057400"/>
            <a:ext cx="10668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2057400"/>
            <a:ext cx="1219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67600" y="1600200"/>
            <a:ext cx="0" cy="9144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2905780"/>
            <a:ext cx="336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Mark+next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(32 bits)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209800" y="2590800"/>
            <a:ext cx="757138" cy="3911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838200"/>
            <a:ext cx="316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 on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Mark+next</a:t>
            </a:r>
            <a:endParaRPr lang="en-US" sz="28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14600" y="1447800"/>
            <a:ext cx="762000" cy="1219200"/>
          </a:xfrm>
          <a:prstGeom prst="ellipse">
            <a:avLst/>
          </a:prstGeom>
          <a:solidFill>
            <a:schemeClr val="tx1">
              <a:alpha val="1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05400" y="1600200"/>
            <a:ext cx="152400" cy="914400"/>
          </a:xfrm>
          <a:prstGeom prst="rect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971800" y="1066800"/>
            <a:ext cx="3249976" cy="963976"/>
          </a:xfrm>
          <a:custGeom>
            <a:avLst/>
            <a:gdLst>
              <a:gd name="connsiteX0" fmla="*/ 0 w 3249976"/>
              <a:gd name="connsiteY0" fmla="*/ 963976 h 963976"/>
              <a:gd name="connsiteX1" fmla="*/ 1696598 w 3249976"/>
              <a:gd name="connsiteY1" fmla="*/ 27542 h 963976"/>
              <a:gd name="connsiteX2" fmla="*/ 3249976 w 3249976"/>
              <a:gd name="connsiteY2" fmla="*/ 798723 h 9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976" h="963976">
                <a:moveTo>
                  <a:pt x="0" y="963976"/>
                </a:moveTo>
                <a:cubicBezTo>
                  <a:pt x="577467" y="509530"/>
                  <a:pt x="1154935" y="55084"/>
                  <a:pt x="1696598" y="27542"/>
                </a:cubicBezTo>
                <a:cubicBezTo>
                  <a:pt x="2238261" y="0"/>
                  <a:pt x="2744118" y="399361"/>
                  <a:pt x="3249976" y="798723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2"/>
            <a:endCxn id="7" idx="1"/>
          </p:cNvCxnSpPr>
          <p:nvPr/>
        </p:nvCxnSpPr>
        <p:spPr>
          <a:xfrm>
            <a:off x="6221776" y="1865523"/>
            <a:ext cx="179024" cy="19187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4343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Delete(x) logically marks a node. Subsequent add or delete physically deletes it when walking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Lock-free hash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/>
              <a:t>Leverages lock-free linear list construction</a:t>
            </a:r>
          </a:p>
          <a:p>
            <a:pPr lvl="1"/>
            <a:r>
              <a:rPr lang="en-US" dirty="0"/>
              <a:t>Implemented as a single linear list</a:t>
            </a:r>
          </a:p>
          <a:p>
            <a:pPr lvl="1"/>
            <a:r>
              <a:rPr lang="en-US" dirty="0"/>
              <a:t>An array of pointers stores the starting point (head node) of each bucket</a:t>
            </a:r>
          </a:p>
          <a:p>
            <a:pPr lvl="1"/>
            <a:r>
              <a:rPr lang="en-US" dirty="0"/>
              <a:t>The head node of each bucket stores a special key</a:t>
            </a:r>
          </a:p>
          <a:p>
            <a:pPr lvl="1"/>
            <a:r>
              <a:rPr lang="en-US" dirty="0"/>
              <a:t>Add, delete, and search operations on a bucket start at the head node of that bucket</a:t>
            </a:r>
          </a:p>
          <a:p>
            <a:pPr lvl="1"/>
            <a:r>
              <a:rPr lang="en-US" dirty="0"/>
              <a:t>Number of buckets is constant and fixed at the time of CUDA kernel launch</a:t>
            </a:r>
          </a:p>
          <a:p>
            <a:r>
              <a:rPr lang="en-US" dirty="0"/>
              <a:t>Supports the same three operations as lock-free linear list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Lock-free hash table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4343400"/>
            <a:ext cx="457200" cy="1828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800600"/>
            <a:ext cx="4572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5257800"/>
            <a:ext cx="4572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5715000"/>
            <a:ext cx="4572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47800" y="3581400"/>
            <a:ext cx="914400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3581400"/>
            <a:ext cx="914400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3581400"/>
            <a:ext cx="914400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3581400"/>
            <a:ext cx="914400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3581400"/>
            <a:ext cx="914400" cy="457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94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96</a:t>
            </a:r>
          </a:p>
        </p:txBody>
      </p:sp>
      <p:sp>
        <p:nvSpPr>
          <p:cNvPr id="17" name="Oval 16"/>
          <p:cNvSpPr/>
          <p:nvPr/>
        </p:nvSpPr>
        <p:spPr>
          <a:xfrm>
            <a:off x="16002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41148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53340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64770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</a:p>
        </p:txBody>
      </p:sp>
      <p:sp>
        <p:nvSpPr>
          <p:cNvPr id="22" name="Oval 21"/>
          <p:cNvSpPr/>
          <p:nvPr/>
        </p:nvSpPr>
        <p:spPr>
          <a:xfrm>
            <a:off x="7696200" y="2286000"/>
            <a:ext cx="838200" cy="533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91</a:t>
            </a:r>
          </a:p>
        </p:txBody>
      </p:sp>
      <p:sp>
        <p:nvSpPr>
          <p:cNvPr id="24" name="Freeform 23"/>
          <p:cNvSpPr/>
          <p:nvPr/>
        </p:nvSpPr>
        <p:spPr>
          <a:xfrm>
            <a:off x="976829" y="2588964"/>
            <a:ext cx="1874703" cy="1244906"/>
          </a:xfrm>
          <a:custGeom>
            <a:avLst/>
            <a:gdLst>
              <a:gd name="connsiteX0" fmla="*/ 1380781 w 1874703"/>
              <a:gd name="connsiteY0" fmla="*/ 1244906 h 1244906"/>
              <a:gd name="connsiteX1" fmla="*/ 1678236 w 1874703"/>
              <a:gd name="connsiteY1" fmla="*/ 980501 h 1244906"/>
              <a:gd name="connsiteX2" fmla="*/ 201976 w 1874703"/>
              <a:gd name="connsiteY2" fmla="*/ 253388 h 1244906"/>
              <a:gd name="connsiteX3" fmla="*/ 466381 w 1874703"/>
              <a:gd name="connsiteY3" fmla="*/ 0 h 124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703" h="1244906">
                <a:moveTo>
                  <a:pt x="1380781" y="1244906"/>
                </a:moveTo>
                <a:cubicBezTo>
                  <a:pt x="1627742" y="1195330"/>
                  <a:pt x="1874703" y="1145754"/>
                  <a:pt x="1678236" y="980501"/>
                </a:cubicBezTo>
                <a:cubicBezTo>
                  <a:pt x="1481769" y="815248"/>
                  <a:pt x="403952" y="416805"/>
                  <a:pt x="201976" y="253388"/>
                </a:cubicBezTo>
                <a:cubicBezTo>
                  <a:pt x="0" y="89971"/>
                  <a:pt x="233190" y="44985"/>
                  <a:pt x="466381" y="0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3"/>
            <a:endCxn id="17" idx="2"/>
          </p:cNvCxnSpPr>
          <p:nvPr/>
        </p:nvCxnSpPr>
        <p:spPr>
          <a:xfrm flipV="1">
            <a:off x="1443210" y="2552700"/>
            <a:ext cx="156990" cy="362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  <a:endCxn id="16" idx="2"/>
          </p:cNvCxnSpPr>
          <p:nvPr/>
        </p:nvCxnSpPr>
        <p:spPr>
          <a:xfrm>
            <a:off x="2438400" y="2552700"/>
            <a:ext cx="381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706478" y="2498993"/>
            <a:ext cx="1327531" cy="1290809"/>
          </a:xfrm>
          <a:custGeom>
            <a:avLst/>
            <a:gdLst>
              <a:gd name="connsiteX0" fmla="*/ 962139 w 1327531"/>
              <a:gd name="connsiteY0" fmla="*/ 23870 h 1290809"/>
              <a:gd name="connsiteX1" fmla="*/ 1193493 w 1327531"/>
              <a:gd name="connsiteY1" fmla="*/ 178106 h 1290809"/>
              <a:gd name="connsiteX2" fmla="*/ 157908 w 1327531"/>
              <a:gd name="connsiteY2" fmla="*/ 1092506 h 1290809"/>
              <a:gd name="connsiteX3" fmla="*/ 246042 w 1327531"/>
              <a:gd name="connsiteY3" fmla="*/ 1290809 h 129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531" h="1290809">
                <a:moveTo>
                  <a:pt x="962139" y="23870"/>
                </a:moveTo>
                <a:cubicBezTo>
                  <a:pt x="1144835" y="11935"/>
                  <a:pt x="1327531" y="0"/>
                  <a:pt x="1193493" y="178106"/>
                </a:cubicBezTo>
                <a:cubicBezTo>
                  <a:pt x="1059455" y="356212"/>
                  <a:pt x="315817" y="907056"/>
                  <a:pt x="157908" y="1092506"/>
                </a:cubicBezTo>
                <a:cubicBezTo>
                  <a:pt x="0" y="1277957"/>
                  <a:pt x="123021" y="1284383"/>
                  <a:pt x="246042" y="1290809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0" idx="3"/>
            <a:endCxn id="11" idx="1"/>
          </p:cNvCxnSpPr>
          <p:nvPr/>
        </p:nvCxnSpPr>
        <p:spPr>
          <a:xfrm>
            <a:off x="2952520" y="3789802"/>
            <a:ext cx="95480" cy="2019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3960564" y="2776251"/>
            <a:ext cx="181778" cy="1083325"/>
          </a:xfrm>
          <a:custGeom>
            <a:avLst/>
            <a:gdLst>
              <a:gd name="connsiteX0" fmla="*/ 5508 w 181778"/>
              <a:gd name="connsiteY0" fmla="*/ 1068636 h 1083325"/>
              <a:gd name="connsiteX1" fmla="*/ 181778 w 181778"/>
              <a:gd name="connsiteY1" fmla="*/ 936433 h 1083325"/>
              <a:gd name="connsiteX2" fmla="*/ 5508 w 181778"/>
              <a:gd name="connsiteY2" fmla="*/ 187286 h 1083325"/>
              <a:gd name="connsiteX3" fmla="*/ 148728 w 181778"/>
              <a:gd name="connsiteY3" fmla="*/ 0 h 108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78" h="1083325">
                <a:moveTo>
                  <a:pt x="5508" y="1068636"/>
                </a:moveTo>
                <a:cubicBezTo>
                  <a:pt x="93643" y="1075980"/>
                  <a:pt x="181778" y="1083325"/>
                  <a:pt x="181778" y="936433"/>
                </a:cubicBezTo>
                <a:cubicBezTo>
                  <a:pt x="181778" y="789541"/>
                  <a:pt x="11016" y="343358"/>
                  <a:pt x="5508" y="187286"/>
                </a:cubicBezTo>
                <a:cubicBezTo>
                  <a:pt x="0" y="31214"/>
                  <a:pt x="74364" y="15607"/>
                  <a:pt x="148728" y="0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4" idx="3"/>
            <a:endCxn id="19" idx="3"/>
          </p:cNvCxnSpPr>
          <p:nvPr/>
        </p:nvCxnSpPr>
        <p:spPr>
          <a:xfrm flipV="1">
            <a:off x="4109292" y="2741285"/>
            <a:ext cx="128260" cy="3496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234150" y="2515518"/>
            <a:ext cx="969484" cy="1402814"/>
          </a:xfrm>
          <a:custGeom>
            <a:avLst/>
            <a:gdLst>
              <a:gd name="connsiteX0" fmla="*/ 723440 w 969484"/>
              <a:gd name="connsiteY0" fmla="*/ 40395 h 1402814"/>
              <a:gd name="connsiteX1" fmla="*/ 866660 w 969484"/>
              <a:gd name="connsiteY1" fmla="*/ 194631 h 1402814"/>
              <a:gd name="connsiteX2" fmla="*/ 106496 w 969484"/>
              <a:gd name="connsiteY2" fmla="*/ 1208183 h 1402814"/>
              <a:gd name="connsiteX3" fmla="*/ 227681 w 969484"/>
              <a:gd name="connsiteY3" fmla="*/ 1362419 h 140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484" h="1402814">
                <a:moveTo>
                  <a:pt x="723440" y="40395"/>
                </a:moveTo>
                <a:cubicBezTo>
                  <a:pt x="846462" y="20197"/>
                  <a:pt x="969484" y="0"/>
                  <a:pt x="866660" y="194631"/>
                </a:cubicBezTo>
                <a:cubicBezTo>
                  <a:pt x="763836" y="389262"/>
                  <a:pt x="212992" y="1013552"/>
                  <a:pt x="106496" y="1208183"/>
                </a:cubicBezTo>
                <a:cubicBezTo>
                  <a:pt x="0" y="1402814"/>
                  <a:pt x="113840" y="1382616"/>
                  <a:pt x="227681" y="1362419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3"/>
            <a:endCxn id="12" idx="1"/>
          </p:cNvCxnSpPr>
          <p:nvPr/>
        </p:nvCxnSpPr>
        <p:spPr>
          <a:xfrm flipV="1">
            <a:off x="4461831" y="3810000"/>
            <a:ext cx="110169" cy="6793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233012" y="2745037"/>
            <a:ext cx="460872" cy="1232052"/>
          </a:xfrm>
          <a:custGeom>
            <a:avLst/>
            <a:gdLst>
              <a:gd name="connsiteX0" fmla="*/ 242371 w 460872"/>
              <a:gd name="connsiteY0" fmla="*/ 1099850 h 1232052"/>
              <a:gd name="connsiteX1" fmla="*/ 429658 w 460872"/>
              <a:gd name="connsiteY1" fmla="*/ 1077816 h 1232052"/>
              <a:gd name="connsiteX2" fmla="*/ 55084 w 460872"/>
              <a:gd name="connsiteY2" fmla="*/ 174433 h 1232052"/>
              <a:gd name="connsiteX3" fmla="*/ 99152 w 460872"/>
              <a:gd name="connsiteY3" fmla="*/ 31214 h 12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872" h="1232052">
                <a:moveTo>
                  <a:pt x="242371" y="1099850"/>
                </a:moveTo>
                <a:cubicBezTo>
                  <a:pt x="351621" y="1165951"/>
                  <a:pt x="460872" y="1232052"/>
                  <a:pt x="429658" y="1077816"/>
                </a:cubicBezTo>
                <a:cubicBezTo>
                  <a:pt x="398444" y="923580"/>
                  <a:pt x="110168" y="348866"/>
                  <a:pt x="55084" y="174433"/>
                </a:cubicBezTo>
                <a:cubicBezTo>
                  <a:pt x="0" y="0"/>
                  <a:pt x="49576" y="15607"/>
                  <a:pt x="99152" y="31214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0" idx="3"/>
            <a:endCxn id="20" idx="3"/>
          </p:cNvCxnSpPr>
          <p:nvPr/>
        </p:nvCxnSpPr>
        <p:spPr>
          <a:xfrm flipV="1">
            <a:off x="5332164" y="2741285"/>
            <a:ext cx="124588" cy="3496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6"/>
            <a:endCxn id="21" idx="2"/>
          </p:cNvCxnSpPr>
          <p:nvPr/>
        </p:nvCxnSpPr>
        <p:spPr>
          <a:xfrm>
            <a:off x="6172200" y="2552700"/>
            <a:ext cx="3048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635128" y="2552241"/>
            <a:ext cx="2159306" cy="1274284"/>
          </a:xfrm>
          <a:custGeom>
            <a:avLst/>
            <a:gdLst>
              <a:gd name="connsiteX0" fmla="*/ 1669055 w 2159306"/>
              <a:gd name="connsiteY0" fmla="*/ 14689 h 1274284"/>
              <a:gd name="connsiteX1" fmla="*/ 1922443 w 2159306"/>
              <a:gd name="connsiteY1" fmla="*/ 179942 h 1274284"/>
              <a:gd name="connsiteX2" fmla="*/ 247879 w 2159306"/>
              <a:gd name="connsiteY2" fmla="*/ 1094342 h 1274284"/>
              <a:gd name="connsiteX3" fmla="*/ 435166 w 2159306"/>
              <a:gd name="connsiteY3" fmla="*/ 1259595 h 127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306" h="1274284">
                <a:moveTo>
                  <a:pt x="1669055" y="14689"/>
                </a:moveTo>
                <a:cubicBezTo>
                  <a:pt x="1914180" y="7344"/>
                  <a:pt x="2159306" y="0"/>
                  <a:pt x="1922443" y="179942"/>
                </a:cubicBezTo>
                <a:cubicBezTo>
                  <a:pt x="1685580" y="359884"/>
                  <a:pt x="495758" y="914400"/>
                  <a:pt x="247879" y="1094342"/>
                </a:cubicBezTo>
                <a:cubicBezTo>
                  <a:pt x="0" y="1274284"/>
                  <a:pt x="217583" y="1266939"/>
                  <a:pt x="435166" y="1259595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5" idx="3"/>
            <a:endCxn id="13" idx="1"/>
          </p:cNvCxnSpPr>
          <p:nvPr/>
        </p:nvCxnSpPr>
        <p:spPr>
          <a:xfrm flipV="1">
            <a:off x="6070294" y="3810000"/>
            <a:ext cx="101906" cy="183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3"/>
            <a:endCxn id="22" idx="3"/>
          </p:cNvCxnSpPr>
          <p:nvPr/>
        </p:nvCxnSpPr>
        <p:spPr>
          <a:xfrm flipV="1">
            <a:off x="7086600" y="2741285"/>
            <a:ext cx="732352" cy="106871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7333562" y="2544896"/>
            <a:ext cx="1487277" cy="1255923"/>
          </a:xfrm>
          <a:custGeom>
            <a:avLst/>
            <a:gdLst>
              <a:gd name="connsiteX0" fmla="*/ 1215527 w 1487277"/>
              <a:gd name="connsiteY0" fmla="*/ 0 h 1255923"/>
              <a:gd name="connsiteX1" fmla="*/ 1424848 w 1487277"/>
              <a:gd name="connsiteY1" fmla="*/ 110169 h 1255923"/>
              <a:gd name="connsiteX2" fmla="*/ 840954 w 1487277"/>
              <a:gd name="connsiteY2" fmla="*/ 594911 h 1255923"/>
              <a:gd name="connsiteX3" fmla="*/ 91807 w 1487277"/>
              <a:gd name="connsiteY3" fmla="*/ 1134738 h 1255923"/>
              <a:gd name="connsiteX4" fmla="*/ 290110 w 1487277"/>
              <a:gd name="connsiteY4" fmla="*/ 1255923 h 125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77" h="1255923">
                <a:moveTo>
                  <a:pt x="1215527" y="0"/>
                </a:moveTo>
                <a:cubicBezTo>
                  <a:pt x="1351402" y="5508"/>
                  <a:pt x="1487277" y="11017"/>
                  <a:pt x="1424848" y="110169"/>
                </a:cubicBezTo>
                <a:cubicBezTo>
                  <a:pt x="1362419" y="209321"/>
                  <a:pt x="1063127" y="424150"/>
                  <a:pt x="840954" y="594911"/>
                </a:cubicBezTo>
                <a:cubicBezTo>
                  <a:pt x="618781" y="765672"/>
                  <a:pt x="183614" y="1024569"/>
                  <a:pt x="91807" y="1134738"/>
                </a:cubicBezTo>
                <a:cubicBezTo>
                  <a:pt x="0" y="1244907"/>
                  <a:pt x="145055" y="1250415"/>
                  <a:pt x="290110" y="1255923"/>
                </a:cubicBezTo>
              </a:path>
            </a:pathLst>
          </a:cu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4"/>
            <a:endCxn id="14" idx="1"/>
          </p:cNvCxnSpPr>
          <p:nvPr/>
        </p:nvCxnSpPr>
        <p:spPr>
          <a:xfrm>
            <a:off x="7623672" y="3800819"/>
            <a:ext cx="148728" cy="918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10" idx="2"/>
          </p:cNvCxnSpPr>
          <p:nvPr/>
        </p:nvCxnSpPr>
        <p:spPr>
          <a:xfrm flipV="1">
            <a:off x="1219200" y="4038600"/>
            <a:ext cx="685800" cy="533400"/>
          </a:xfrm>
          <a:prstGeom prst="bentConnector2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endCxn id="11" idx="2"/>
          </p:cNvCxnSpPr>
          <p:nvPr/>
        </p:nvCxnSpPr>
        <p:spPr>
          <a:xfrm flipV="1">
            <a:off x="1219200" y="4038600"/>
            <a:ext cx="2286000" cy="990600"/>
          </a:xfrm>
          <a:prstGeom prst="bentConnector2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12" idx="2"/>
          </p:cNvCxnSpPr>
          <p:nvPr/>
        </p:nvCxnSpPr>
        <p:spPr>
          <a:xfrm flipV="1">
            <a:off x="1219200" y="4038600"/>
            <a:ext cx="3810000" cy="1447800"/>
          </a:xfrm>
          <a:prstGeom prst="bentConnector2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13" idx="2"/>
          </p:cNvCxnSpPr>
          <p:nvPr/>
        </p:nvCxnSpPr>
        <p:spPr>
          <a:xfrm flipV="1">
            <a:off x="1219200" y="4038600"/>
            <a:ext cx="5410200" cy="1905000"/>
          </a:xfrm>
          <a:prstGeom prst="bentConnector2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4400" y="1381780"/>
            <a:ext cx="4291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Delete(22): 22 mod 4 = 2</a:t>
            </a:r>
          </a:p>
        </p:txBody>
      </p:sp>
      <p:sp>
        <p:nvSpPr>
          <p:cNvPr id="74" name="Freeform 73"/>
          <p:cNvSpPr/>
          <p:nvPr/>
        </p:nvSpPr>
        <p:spPr>
          <a:xfrm>
            <a:off x="152400" y="2429219"/>
            <a:ext cx="6629400" cy="3488675"/>
          </a:xfrm>
          <a:custGeom>
            <a:avLst/>
            <a:gdLst>
              <a:gd name="connsiteX0" fmla="*/ 0 w 6081311"/>
              <a:gd name="connsiteY0" fmla="*/ 3079215 h 3488675"/>
              <a:gd name="connsiteX1" fmla="*/ 4560983 w 6081311"/>
              <a:gd name="connsiteY1" fmla="*/ 3057181 h 3488675"/>
              <a:gd name="connsiteX2" fmla="*/ 4638101 w 6081311"/>
              <a:gd name="connsiteY2" fmla="*/ 490251 h 3488675"/>
              <a:gd name="connsiteX3" fmla="*/ 6081311 w 6081311"/>
              <a:gd name="connsiteY3" fmla="*/ 115677 h 3488675"/>
              <a:gd name="connsiteX4" fmla="*/ 6081311 w 6081311"/>
              <a:gd name="connsiteY4" fmla="*/ 115677 h 348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311" h="3488675">
                <a:moveTo>
                  <a:pt x="0" y="3079215"/>
                </a:moveTo>
                <a:cubicBezTo>
                  <a:pt x="1893983" y="3283945"/>
                  <a:pt x="3787966" y="3488675"/>
                  <a:pt x="4560983" y="3057181"/>
                </a:cubicBezTo>
                <a:cubicBezTo>
                  <a:pt x="5334000" y="2625687"/>
                  <a:pt x="4384713" y="980502"/>
                  <a:pt x="4638101" y="490251"/>
                </a:cubicBezTo>
                <a:cubicBezTo>
                  <a:pt x="4891489" y="0"/>
                  <a:pt x="6081311" y="115677"/>
                  <a:pt x="6081311" y="115677"/>
                </a:cubicBezTo>
                <a:lnTo>
                  <a:pt x="6081311" y="115677"/>
                </a:lnTo>
              </a:path>
            </a:pathLst>
          </a:custGeom>
          <a:ln w="63500">
            <a:solidFill>
              <a:srgbClr val="21AF0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4168" y="42773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168" y="47244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168" y="5191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4168" y="56489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Skip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A skip list is a hierarchy of linear lists</a:t>
            </a:r>
          </a:p>
          <a:p>
            <a:pPr lvl="1"/>
            <a:r>
              <a:rPr lang="en-US" dirty="0"/>
              <a:t>Keys present in level n+1 form a subset of the keys present in level n</a:t>
            </a:r>
          </a:p>
          <a:p>
            <a:pPr lvl="1"/>
            <a:r>
              <a:rPr lang="en-US" dirty="0"/>
              <a:t>Given that a key is present in level n, there is a probability p of finding the key in level n+1</a:t>
            </a:r>
          </a:p>
          <a:p>
            <a:pPr lvl="1"/>
            <a:r>
              <a:rPr lang="en-US" dirty="0"/>
              <a:t>When a new key is inserted, the maximum level up to which this key can be present is decided by a random number r with expected value 1/(1-p)</a:t>
            </a:r>
          </a:p>
          <a:p>
            <a:r>
              <a:rPr lang="en-US" dirty="0"/>
              <a:t>A skip list offers expected logarithmic search complexity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Skip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Keys are kept sorted at the lowest-level list</a:t>
            </a:r>
          </a:p>
          <a:p>
            <a:pPr lvl="1"/>
            <a:r>
              <a:rPr lang="en-US" dirty="0"/>
              <a:t>Head and tail nodes maintain the smallest and largest keys</a:t>
            </a:r>
          </a:p>
          <a:p>
            <a:r>
              <a:rPr lang="en-US" dirty="0"/>
              <a:t>Upper-level lists provide probabilistic short-cuts into the lower-level lists leading to an expected logarithmic search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668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1336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54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2004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81800" y="32004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00" y="32004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58200" y="32004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590800" y="21336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290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21336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16002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054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43600" y="26670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81800" y="26670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781800" y="21336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2667000"/>
            <a:ext cx="6096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458200" y="26670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58200" y="21336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458200" y="16002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58200" y="1066800"/>
            <a:ext cx="457200" cy="533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19200" y="1371600"/>
            <a:ext cx="7239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43000" y="1850834"/>
            <a:ext cx="3124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572000" y="1828800"/>
            <a:ext cx="38862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43000" y="2362200"/>
            <a:ext cx="14478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95600" y="2362200"/>
            <a:ext cx="1371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72000" y="2362200"/>
            <a:ext cx="22098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86600" y="2362200"/>
            <a:ext cx="1371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1430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9812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8194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576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4958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3340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722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0104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848600" y="2971800"/>
            <a:ext cx="6096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34168" y="26771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" y="21437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3400" y="16103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3400" y="10668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89" name="Freeform 88"/>
          <p:cNvSpPr/>
          <p:nvPr/>
        </p:nvSpPr>
        <p:spPr>
          <a:xfrm>
            <a:off x="341523" y="1206347"/>
            <a:ext cx="5805889" cy="1937132"/>
          </a:xfrm>
          <a:custGeom>
            <a:avLst/>
            <a:gdLst>
              <a:gd name="connsiteX0" fmla="*/ 0 w 5805889"/>
              <a:gd name="connsiteY0" fmla="*/ 93643 h 1937132"/>
              <a:gd name="connsiteX1" fmla="*/ 782197 w 5805889"/>
              <a:gd name="connsiteY1" fmla="*/ 115677 h 1937132"/>
              <a:gd name="connsiteX2" fmla="*/ 848299 w 5805889"/>
              <a:gd name="connsiteY2" fmla="*/ 787706 h 1937132"/>
              <a:gd name="connsiteX3" fmla="*/ 4197426 w 5805889"/>
              <a:gd name="connsiteY3" fmla="*/ 798723 h 1937132"/>
              <a:gd name="connsiteX4" fmla="*/ 4142342 w 5805889"/>
              <a:gd name="connsiteY4" fmla="*/ 1757190 h 1937132"/>
              <a:gd name="connsiteX5" fmla="*/ 5805889 w 5805889"/>
              <a:gd name="connsiteY5" fmla="*/ 1878376 h 193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5889" h="1937132">
                <a:moveTo>
                  <a:pt x="0" y="93643"/>
                </a:moveTo>
                <a:cubicBezTo>
                  <a:pt x="320407" y="46821"/>
                  <a:pt x="640814" y="0"/>
                  <a:pt x="782197" y="115677"/>
                </a:cubicBezTo>
                <a:cubicBezTo>
                  <a:pt x="923580" y="231354"/>
                  <a:pt x="279094" y="673865"/>
                  <a:pt x="848299" y="787706"/>
                </a:cubicBezTo>
                <a:cubicBezTo>
                  <a:pt x="1417504" y="901547"/>
                  <a:pt x="3648419" y="637142"/>
                  <a:pt x="4197426" y="798723"/>
                </a:cubicBezTo>
                <a:cubicBezTo>
                  <a:pt x="4746433" y="960304"/>
                  <a:pt x="3874265" y="1577248"/>
                  <a:pt x="4142342" y="1757190"/>
                </a:cubicBezTo>
                <a:cubicBezTo>
                  <a:pt x="4410419" y="1937132"/>
                  <a:pt x="5108154" y="1907754"/>
                  <a:pt x="5805889" y="1878376"/>
                </a:cubicBezTo>
              </a:path>
            </a:pathLst>
          </a:custGeom>
          <a:ln w="635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Lock-free skip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Leverages lock-free linear list implementation</a:t>
            </a:r>
          </a:p>
          <a:p>
            <a:r>
              <a:rPr lang="en-US" dirty="0"/>
              <a:t>Additional complications in linking up or removing multiple nodes in different lists</a:t>
            </a:r>
          </a:p>
          <a:p>
            <a:pPr lvl="1"/>
            <a:r>
              <a:rPr lang="en-US" dirty="0"/>
              <a:t>Not possible to make multiple </a:t>
            </a:r>
            <a:r>
              <a:rPr lang="en-US" dirty="0" err="1"/>
              <a:t>Mark+next</a:t>
            </a:r>
            <a:r>
              <a:rPr lang="en-US" dirty="0"/>
              <a:t> field modifications atomic using single-word CAS</a:t>
            </a:r>
          </a:p>
          <a:p>
            <a:pPr lvl="1"/>
            <a:r>
              <a:rPr lang="en-US" dirty="0"/>
              <a:t>Depending on the traversal path of Add and Delete some middle level node of a marked key may get physically removed while leaving the other levels unchanged: violates the subset property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Lock-free skip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Add is made </a:t>
            </a:r>
            <a:r>
              <a:rPr lang="en-US" dirty="0" err="1"/>
              <a:t>linearizable</a:t>
            </a:r>
            <a:r>
              <a:rPr lang="en-US" dirty="0"/>
              <a:t> by adding a key bottom-up</a:t>
            </a:r>
          </a:p>
          <a:p>
            <a:r>
              <a:rPr lang="en-US" dirty="0"/>
              <a:t>Delete is made </a:t>
            </a:r>
            <a:r>
              <a:rPr lang="en-US" dirty="0" err="1"/>
              <a:t>linearizable</a:t>
            </a:r>
            <a:r>
              <a:rPr lang="en-US" dirty="0"/>
              <a:t> by logically marking the levels of the key to be deleted top-down</a:t>
            </a:r>
          </a:p>
          <a:p>
            <a:r>
              <a:rPr lang="en-US" dirty="0"/>
              <a:t>A key is defined to be present in the set if it is found unmarked in the lowest-level list</a:t>
            </a:r>
          </a:p>
          <a:p>
            <a:r>
              <a:rPr lang="en-US" dirty="0"/>
              <a:t>Two major performance bottlenecks</a:t>
            </a:r>
          </a:p>
          <a:p>
            <a:pPr lvl="1"/>
            <a:r>
              <a:rPr lang="en-US" dirty="0"/>
              <a:t>Large number of CAS operations</a:t>
            </a:r>
          </a:p>
          <a:p>
            <a:pPr lvl="1"/>
            <a:r>
              <a:rPr lang="en-US" dirty="0"/>
              <a:t>Complex code structure leading to significant volume of control flow divergences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Lock-free priority 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Supports two operations on the underlying set: Add and </a:t>
            </a:r>
            <a:r>
              <a:rPr lang="en-US" dirty="0" err="1"/>
              <a:t>DeleteMin</a:t>
            </a:r>
            <a:endParaRPr lang="en-US" dirty="0"/>
          </a:p>
          <a:p>
            <a:r>
              <a:rPr lang="en-US" dirty="0"/>
              <a:t>Leverages lock-free skip list due to its logarithmic search complexity guarantee</a:t>
            </a:r>
          </a:p>
          <a:p>
            <a:pPr lvl="1"/>
            <a:r>
              <a:rPr lang="en-US" dirty="0"/>
              <a:t>Makes the Add operation to have expected logarithmic time</a:t>
            </a:r>
          </a:p>
          <a:p>
            <a:pPr lvl="1"/>
            <a:r>
              <a:rPr lang="en-US" dirty="0" err="1"/>
              <a:t>DeleteMin</a:t>
            </a:r>
            <a:r>
              <a:rPr lang="en-US" dirty="0"/>
              <a:t> walks the lowest-level list until an unmarked key is found, which it marks logically using CAS and calls Delete of skip list on that key</a:t>
            </a:r>
          </a:p>
          <a:p>
            <a:r>
              <a:rPr lang="en-US" dirty="0"/>
              <a:t>New performance bottleneck</a:t>
            </a:r>
          </a:p>
          <a:p>
            <a:pPr lvl="1"/>
            <a:r>
              <a:rPr lang="en-US" dirty="0"/>
              <a:t>Heavy contention near the head due to concurrent </a:t>
            </a:r>
            <a:r>
              <a:rPr lang="en-US" dirty="0" err="1"/>
              <a:t>DeleteMin</a:t>
            </a:r>
            <a:r>
              <a:rPr lang="en-US" dirty="0"/>
              <a:t>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CUDA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Extensive use of </a:t>
            </a:r>
            <a:r>
              <a:rPr lang="en-US" dirty="0" err="1"/>
              <a:t>atomicCAS</a:t>
            </a:r>
            <a:endParaRPr lang="en-US" dirty="0"/>
          </a:p>
          <a:p>
            <a:r>
              <a:rPr lang="en-US" dirty="0"/>
              <a:t>All data structures use a generic node class</a:t>
            </a:r>
          </a:p>
          <a:p>
            <a:pPr lvl="1"/>
            <a:r>
              <a:rPr lang="en-US" dirty="0"/>
              <a:t>All of them build on the basic linear list</a:t>
            </a:r>
          </a:p>
          <a:p>
            <a:r>
              <a:rPr lang="en-US" dirty="0"/>
              <a:t>Large number of nodes are pre-allocated</a:t>
            </a:r>
          </a:p>
          <a:p>
            <a:pPr lvl="1"/>
            <a:r>
              <a:rPr lang="en-US" dirty="0"/>
              <a:t>Pointers to these are stored in an array</a:t>
            </a:r>
          </a:p>
          <a:p>
            <a:pPr lvl="1"/>
            <a:r>
              <a:rPr lang="en-US" dirty="0"/>
              <a:t>A global index points to the next free node</a:t>
            </a:r>
          </a:p>
          <a:p>
            <a:pPr lvl="1"/>
            <a:r>
              <a:rPr lang="en-US" dirty="0"/>
              <a:t>An Add operation executes an </a:t>
            </a:r>
            <a:r>
              <a:rPr lang="en-US" dirty="0" err="1"/>
              <a:t>atomicInc</a:t>
            </a:r>
            <a:r>
              <a:rPr lang="en-US" dirty="0"/>
              <a:t> on this index and uses the node pointed to by the pointer at the returned index</a:t>
            </a:r>
          </a:p>
          <a:p>
            <a:r>
              <a:rPr lang="en-US" dirty="0"/>
              <a:t>Deleted nodes are not reused</a:t>
            </a:r>
          </a:p>
          <a:p>
            <a:pPr lvl="1"/>
            <a:r>
              <a:rPr lang="en-US" dirty="0"/>
              <a:t>Requires an implementation of an elaborate solution to the ABA problem</a:t>
            </a:r>
          </a:p>
          <a:p>
            <a:pPr lvl="1"/>
            <a:r>
              <a:rPr lang="en-US" dirty="0"/>
              <a:t>Left to future research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Experiments are done on two platforms</a:t>
            </a:r>
          </a:p>
          <a:p>
            <a:pPr lvl="1"/>
            <a:r>
              <a:rPr lang="en-US" dirty="0"/>
              <a:t>Tesla C2070 card </a:t>
            </a:r>
            <a:r>
              <a:rPr lang="en-US"/>
              <a:t>featuring one GF100 </a:t>
            </a:r>
            <a:r>
              <a:rPr lang="en-US" dirty="0"/>
              <a:t>Fermi GPU</a:t>
            </a:r>
          </a:p>
          <a:p>
            <a:pPr lvl="2"/>
            <a:r>
              <a:rPr lang="en-US" dirty="0"/>
              <a:t>14 streaming multiprocessors (SM), each having 32 CUDA cores; thread blocks map to SMs</a:t>
            </a:r>
          </a:p>
          <a:p>
            <a:pPr lvl="2"/>
            <a:r>
              <a:rPr lang="en-US" dirty="0"/>
              <a:t>1.15 GHz core frequency and 1.49 GHz memory frequency</a:t>
            </a:r>
          </a:p>
          <a:p>
            <a:pPr lvl="2"/>
            <a:r>
              <a:rPr lang="en-US" dirty="0"/>
              <a:t>48 KB shared memory and 16 KB L1 cache per thread block; 768 KB globally shared L2 cache</a:t>
            </a:r>
          </a:p>
          <a:p>
            <a:pPr lvl="1"/>
            <a:r>
              <a:rPr lang="en-US" dirty="0"/>
              <a:t>Quad processor SMP, each processor having six cores (Intel X7460 CPU) running at 2.66 GHz</a:t>
            </a:r>
          </a:p>
          <a:p>
            <a:pPr lvl="2"/>
            <a:r>
              <a:rPr lang="en-US" dirty="0"/>
              <a:t>16 MB L3 cache shared by six cores in each processor</a:t>
            </a:r>
          </a:p>
          <a:p>
            <a:pPr lvl="2"/>
            <a:r>
              <a:rPr lang="en-US" dirty="0"/>
              <a:t>Lock-free implementations use POSIX threads and rely on x86 </a:t>
            </a:r>
            <a:r>
              <a:rPr lang="en-US" dirty="0" err="1"/>
              <a:t>cmpxchg</a:t>
            </a:r>
            <a:r>
              <a:rPr lang="en-US" dirty="0"/>
              <a:t> instruction for realizing the </a:t>
            </a:r>
            <a:r>
              <a:rPr lang="en-US" dirty="0" err="1"/>
              <a:t>atomicCAS</a:t>
            </a:r>
            <a:r>
              <a:rPr lang="en-US" dirty="0"/>
              <a:t> primitive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data structure is evaluated on</a:t>
            </a:r>
          </a:p>
          <a:p>
            <a:pPr lvl="1"/>
            <a:r>
              <a:rPr lang="en-US" dirty="0"/>
              <a:t>A range of integer keys [0, 100), [0, 1000), [0, 10000), and [0, 100000)</a:t>
            </a:r>
          </a:p>
          <a:p>
            <a:pPr lvl="2"/>
            <a:r>
              <a:rPr lang="en-US" dirty="0"/>
              <a:t>Keys are generated uniformly at random from the range; these are input arguments to the operations </a:t>
            </a:r>
          </a:p>
          <a:p>
            <a:pPr lvl="1"/>
            <a:r>
              <a:rPr lang="en-US" dirty="0"/>
              <a:t>Two different mixes of supported operations</a:t>
            </a:r>
          </a:p>
          <a:p>
            <a:pPr lvl="1"/>
            <a:r>
              <a:rPr lang="en-US" dirty="0"/>
              <a:t>Different number of operations ranging from 10000 to 100000 in steps of 10000</a:t>
            </a:r>
          </a:p>
          <a:p>
            <a:r>
              <a:rPr lang="en-US" dirty="0"/>
              <a:t>Number of thread blocks and threads per block for the CUDA kernel are optimized</a:t>
            </a:r>
          </a:p>
          <a:p>
            <a:pPr lvl="1"/>
            <a:r>
              <a:rPr lang="en-US" dirty="0"/>
              <a:t>In most cases, the number of thread blocks is such that each thread carries out one operation</a:t>
            </a:r>
          </a:p>
          <a:p>
            <a:pPr lvl="1"/>
            <a:r>
              <a:rPr lang="en-US" dirty="0"/>
              <a:t>64 threads per block for linear list and 512 threads per block for the rest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/>
              <a:t>Evaluation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/>
              <a:t>For evaluation on CPU, thread count that offers the best performance is picked</a:t>
            </a:r>
          </a:p>
          <a:p>
            <a:pPr lvl="1"/>
            <a:r>
              <a:rPr lang="en-US" dirty="0"/>
              <a:t>24 threads do not always offer the best</a:t>
            </a:r>
          </a:p>
          <a:p>
            <a:r>
              <a:rPr lang="en-US" dirty="0"/>
              <a:t>In summary, each experiment shows results using the best performance on the GPU as well as on the CPU</a:t>
            </a:r>
          </a:p>
          <a:p>
            <a:r>
              <a:rPr lang="en-US" dirty="0"/>
              <a:t>Lock-free hash table uses ten thousand buckets</a:t>
            </a:r>
          </a:p>
          <a:p>
            <a:r>
              <a:rPr lang="en-US" dirty="0"/>
              <a:t>Lock-free skip list uses p=0.5 and 32 levels</a:t>
            </a:r>
          </a:p>
          <a:p>
            <a:pPr lvl="1"/>
            <a:r>
              <a:rPr lang="en-US" dirty="0"/>
              <a:t>Lock-free priority queue leverages the lock-free skip list that uses the same parameters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Lock-free linear list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71800" y="1595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Add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1595735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Delete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595735"/>
            <a:ext cx="150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Search 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1371601"/>
            <a:ext cx="914400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876800" y="1371601"/>
            <a:ext cx="76200" cy="3809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57801" y="1371601"/>
            <a:ext cx="1142999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major difference between search-heavy and add/delete-heavy op strings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685800"/>
            <a:ext cx="827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performance on small key ranges and larger op counts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1878" y="3957935"/>
            <a:ext cx="264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speedup=7.3</a:t>
            </a: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>
            <a:off x="2590800" y="4188768"/>
            <a:ext cx="531078" cy="739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Lock-free hash table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991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7925" y="3429000"/>
            <a:ext cx="890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Consistent speedup across all key ranges and op mixes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5002" y="3429000"/>
            <a:ext cx="349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speedup = 11.3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7243301" y="3952220"/>
            <a:ext cx="910099" cy="238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Lock-free skip list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505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Speedup drops with increasing key range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5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identical key range, speedup improves with no. of Add 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Still good speedup at large key range for Add-heavy op strings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5105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Around 4x speedup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6477000" y="5567065"/>
            <a:ext cx="990600" cy="5289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7467600" y="5567065"/>
            <a:ext cx="1143000" cy="6051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9000" y="4419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speedup=30.7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2667000" y="4267200"/>
            <a:ext cx="762000" cy="383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9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Talk in one slide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/>
              <a:t>Lock-free priority queue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838200"/>
            <a:ext cx="876300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124200" y="13716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Add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43667" y="1371600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DeleteMin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%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4230593" y="1219200"/>
            <a:ext cx="570007" cy="383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5257800" y="1219200"/>
            <a:ext cx="585867" cy="383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" y="3505200"/>
            <a:ext cx="914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Trends are similar to skip list: speedup increases with Add 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4415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Best speedup=30.8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14600" y="4267200"/>
            <a:ext cx="6858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/>
              <a:t>Hash table vs. linear list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8999537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3535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The data are shown for the largest key range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029200"/>
            <a:ext cx="864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On GPU, the hash table is </a:t>
            </a:r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36x to 538x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faster than linear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481935"/>
            <a:ext cx="8942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On CPU, the hash table is only </a:t>
            </a:r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8x to 54x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faster than linear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939135"/>
            <a:ext cx="847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GPU exposes more concurrency in the lock-free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Skip list vs. linear list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9953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029200"/>
            <a:ext cx="7908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On GPU, the skip list is </a:t>
            </a:r>
            <a:r>
              <a:rPr 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2x to 20x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faster than linear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58135"/>
            <a:ext cx="8329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GPU still exposes more concurrency than CPU for skip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1535"/>
            <a:ext cx="752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Hash table shows far better scalability than skip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Throughput of hash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/>
              <a:t>Hash table is the best performing data structure among the four we have evaluated</a:t>
            </a:r>
          </a:p>
          <a:p>
            <a:pPr lvl="1"/>
            <a:r>
              <a:rPr lang="en-US" dirty="0"/>
              <a:t>For the largest key range, on a search-heavy op mix [20, 20, 60], the throughput ranges from </a:t>
            </a:r>
            <a:r>
              <a:rPr lang="en-US" dirty="0">
                <a:solidFill>
                  <a:srgbClr val="C00000"/>
                </a:solidFill>
              </a:rPr>
              <a:t>28.6 MOPS to 98.9 MOPS </a:t>
            </a:r>
            <a:r>
              <a:rPr lang="en-US" dirty="0"/>
              <a:t>on the GPU</a:t>
            </a:r>
          </a:p>
          <a:p>
            <a:pPr lvl="1"/>
            <a:r>
              <a:rPr lang="en-US" dirty="0"/>
              <a:t>For an add/delete-heavy op mix [40, 40, 20], the throughput range is 20.8 MOPS to 72.0 MOPS</a:t>
            </a:r>
          </a:p>
          <a:p>
            <a:r>
              <a:rPr lang="en-US" dirty="0">
                <a:solidFill>
                  <a:srgbClr val="C00000"/>
                </a:solidFill>
              </a:rPr>
              <a:t>Nearly 100 MOPS on a search-heavy op mix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99060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detailed evaluation of four lock-free data structures on CUDA-enabled GPU</a:t>
            </a:r>
          </a:p>
          <a:p>
            <a:r>
              <a:rPr lang="en-US" dirty="0"/>
              <a:t>All four data structures offer moderate to high speedup on small to medium key ranges compared to CPU implementations</a:t>
            </a:r>
          </a:p>
          <a:p>
            <a:r>
              <a:rPr lang="en-US" dirty="0"/>
              <a:t>Benefits are low for large key ranges in linear lists, skip lists, and priority queues</a:t>
            </a:r>
          </a:p>
          <a:p>
            <a:pPr lvl="1"/>
            <a:r>
              <a:rPr lang="en-US" dirty="0"/>
              <a:t>Primarily due to CAS overhead and complex control flow in skip lists and priority queues</a:t>
            </a:r>
          </a:p>
          <a:p>
            <a:r>
              <a:rPr lang="en-US" dirty="0"/>
              <a:t>Hash tables offer consistently good speedup on arbitrary key ranges and op mixes</a:t>
            </a:r>
          </a:p>
          <a:p>
            <a:pPr lvl="1"/>
            <a:r>
              <a:rPr lang="en-US" dirty="0"/>
              <a:t>Nearly 100 MOPS throughput for search-heavy op mixes and more than 11x speedup over CPU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0"/>
            <a:ext cx="99060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Further improvement requires two key architectural innovations in GPUs</a:t>
            </a:r>
          </a:p>
          <a:p>
            <a:pPr lvl="1"/>
            <a:r>
              <a:rPr lang="en-US" dirty="0"/>
              <a:t>Fast atomics and high synchronization throughput</a:t>
            </a:r>
          </a:p>
          <a:p>
            <a:pPr lvl="2"/>
            <a:r>
              <a:rPr lang="en-US" dirty="0"/>
              <a:t>Helpful for all kinds of scalable implementations</a:t>
            </a:r>
          </a:p>
          <a:p>
            <a:pPr lvl="1"/>
            <a:r>
              <a:rPr lang="en-US" dirty="0"/>
              <a:t>Reduction in control flow divergence overhead</a:t>
            </a:r>
          </a:p>
          <a:p>
            <a:pPr lvl="2"/>
            <a:r>
              <a:rPr lang="en-US" dirty="0"/>
              <a:t>Helpful for complex lock-free constructions such as skip lists and priority queues</a:t>
            </a:r>
          </a:p>
          <a:p>
            <a:endParaRPr lang="en-US" dirty="0"/>
          </a:p>
          <a:p>
            <a:pPr algn="ctr">
              <a:buNone/>
            </a:pPr>
            <a:r>
              <a:rPr lang="en-US" sz="2800" dirty="0"/>
              <a:t>http://www.cse.iitk.ac.in/~mainakc/lockfree.html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9144000" cy="1447800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ush Script MT" pitchFamily="66" charset="0"/>
              </a:rPr>
              <a:t>Thank you</a:t>
            </a:r>
            <a:endParaRPr lang="en-US" sz="15000" dirty="0">
              <a:solidFill>
                <a:schemeClr val="tx2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Locks are expensive in GPUs</a:t>
            </a:r>
          </a:p>
          <a:p>
            <a:pPr lvl="1"/>
            <a:r>
              <a:rPr lang="en-US" dirty="0"/>
              <a:t>Thousands of threads cause high contention</a:t>
            </a:r>
          </a:p>
          <a:p>
            <a:r>
              <a:rPr lang="en-US" dirty="0"/>
              <a:t>Lock-free data structures offer a possible way to implement irregular computations on GPUs</a:t>
            </a:r>
          </a:p>
          <a:p>
            <a:pPr lvl="1"/>
            <a:r>
              <a:rPr lang="en-US" dirty="0"/>
              <a:t>Support for dynamically changing pointer-linked data structures is important in many applications</a:t>
            </a:r>
          </a:p>
          <a:p>
            <a:r>
              <a:rPr lang="en-US" dirty="0"/>
              <a:t>Large body of existing research on lock-free data structures for traditional multiprocessors</a:t>
            </a:r>
          </a:p>
          <a:p>
            <a:r>
              <a:rPr lang="en-US" dirty="0"/>
              <a:t>This is the first detailed study to explore lock-free linear lists, hash tables, skip lists, and priority queues on CUDA-enabled GPUs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Result highlights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Significant speedup on Tesla C2070 (Fermi GF100) over 24-core server execution</a:t>
            </a:r>
          </a:p>
          <a:p>
            <a:r>
              <a:rPr lang="en-US" dirty="0"/>
              <a:t>Maximum speedup</a:t>
            </a:r>
          </a:p>
          <a:p>
            <a:pPr lvl="1"/>
            <a:r>
              <a:rPr lang="en-US" dirty="0"/>
              <a:t>7.4x for linear lists</a:t>
            </a:r>
          </a:p>
          <a:p>
            <a:pPr lvl="1"/>
            <a:r>
              <a:rPr lang="en-US" dirty="0"/>
              <a:t>11.3x for hash tables</a:t>
            </a:r>
          </a:p>
          <a:p>
            <a:pPr lvl="1"/>
            <a:r>
              <a:rPr lang="en-US" dirty="0"/>
              <a:t>30.7x for skip list</a:t>
            </a:r>
          </a:p>
          <a:p>
            <a:pPr lvl="1"/>
            <a:r>
              <a:rPr lang="en-US" dirty="0"/>
              <a:t>30.8x for priority queue</a:t>
            </a:r>
          </a:p>
          <a:p>
            <a:r>
              <a:rPr lang="en-US" dirty="0"/>
              <a:t>Lock-free hash table shows best scalability for a wide range of operation mixes and key ranges</a:t>
            </a:r>
          </a:p>
          <a:p>
            <a:pPr lvl="1"/>
            <a:r>
              <a:rPr lang="en-US" dirty="0"/>
              <a:t>Throughput ranges from 20.8 MOPS to 98.9 MOPS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Related work</a:t>
            </a:r>
          </a:p>
          <a:p>
            <a:r>
              <a:rPr lang="en-US" dirty="0"/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lock-free linear list implementation follows a variation of the Harris-Michael construction</a:t>
            </a:r>
          </a:p>
          <a:p>
            <a:r>
              <a:rPr lang="en-US" dirty="0"/>
              <a:t>Our hash table implementation leverages the linear list implementation</a:t>
            </a:r>
          </a:p>
          <a:p>
            <a:r>
              <a:rPr lang="en-US" dirty="0"/>
              <a:t>Our lock-free skip list construction is due to </a:t>
            </a:r>
            <a:r>
              <a:rPr lang="en-US" dirty="0" err="1"/>
              <a:t>Herlihy</a:t>
            </a:r>
            <a:r>
              <a:rPr lang="en-US" dirty="0"/>
              <a:t>, Lev, and </a:t>
            </a:r>
            <a:r>
              <a:rPr lang="en-US" dirty="0" err="1"/>
              <a:t>Shavit</a:t>
            </a:r>
            <a:endParaRPr lang="en-US" dirty="0"/>
          </a:p>
          <a:p>
            <a:r>
              <a:rPr lang="en-US" dirty="0"/>
              <a:t>We follow the construction due to </a:t>
            </a:r>
            <a:r>
              <a:rPr lang="en-US" dirty="0" err="1"/>
              <a:t>Lotan</a:t>
            </a:r>
            <a:r>
              <a:rPr lang="en-US" dirty="0"/>
              <a:t> and </a:t>
            </a:r>
            <a:r>
              <a:rPr lang="en-US" dirty="0" err="1"/>
              <a:t>Shavit</a:t>
            </a:r>
            <a:r>
              <a:rPr lang="en-US" dirty="0"/>
              <a:t> for our lock-free priority queue implementation</a:t>
            </a:r>
          </a:p>
          <a:p>
            <a:r>
              <a:rPr lang="en-US" dirty="0"/>
              <a:t>More related works are discussed in the paper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/>
              <a:t>Talk in one slide</a:t>
            </a:r>
          </a:p>
          <a:p>
            <a:r>
              <a:rPr lang="en-US" dirty="0"/>
              <a:t>Result highlights</a:t>
            </a:r>
          </a:p>
          <a:p>
            <a:r>
              <a:rPr lang="en-US" dirty="0"/>
              <a:t>Related work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Lock-free data structures</a:t>
            </a:r>
          </a:p>
          <a:p>
            <a:r>
              <a:rPr lang="en-US" dirty="0"/>
              <a:t>CUDA implementation</a:t>
            </a:r>
          </a:p>
          <a:p>
            <a:r>
              <a:rPr lang="en-US" dirty="0"/>
              <a:t>Evaluation methodology</a:t>
            </a:r>
          </a:p>
          <a:p>
            <a:r>
              <a:rPr lang="en-US" dirty="0"/>
              <a:t>Empirical results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Lock-free data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lists, hash tables, skip lists, priority queues</a:t>
            </a:r>
          </a:p>
          <a:p>
            <a:pPr lvl="1"/>
            <a:r>
              <a:rPr lang="en-US" dirty="0"/>
              <a:t>Important computation building blocks</a:t>
            </a:r>
          </a:p>
          <a:p>
            <a:pPr lvl="1"/>
            <a:r>
              <a:rPr lang="en-US" dirty="0"/>
              <a:t>We implement a set using these data structures</a:t>
            </a:r>
          </a:p>
          <a:p>
            <a:pPr lvl="1"/>
            <a:r>
              <a:rPr lang="en-US" dirty="0"/>
              <a:t>Lock-free  and wait-free operations on the set</a:t>
            </a:r>
          </a:p>
          <a:p>
            <a:pPr lvl="1"/>
            <a:r>
              <a:rPr lang="en-US" dirty="0"/>
              <a:t>Lock-free operation: infinitely often some instance of this operation finishes in finite number of steps</a:t>
            </a:r>
          </a:p>
          <a:p>
            <a:pPr lvl="1"/>
            <a:r>
              <a:rPr lang="en-US" dirty="0"/>
              <a:t>Wait-free operation: every instance of this operation finishes in finite number of steps</a:t>
            </a:r>
          </a:p>
          <a:p>
            <a:pPr lvl="1"/>
            <a:r>
              <a:rPr lang="en-US" dirty="0"/>
              <a:t>Correctness criteria: </a:t>
            </a:r>
            <a:r>
              <a:rPr lang="en-US" dirty="0" err="1"/>
              <a:t>linearizable</a:t>
            </a:r>
            <a:r>
              <a:rPr lang="en-US" dirty="0"/>
              <a:t> (except priority queue, which is quiescently consistent)</a:t>
            </a:r>
          </a:p>
          <a:p>
            <a:pPr lvl="2"/>
            <a:r>
              <a:rPr lang="en-US" dirty="0"/>
              <a:t>See paper  for definition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1946</Words>
  <Application>Microsoft Office PowerPoint</Application>
  <PresentationFormat>On-screen Show (4:3)</PresentationFormat>
  <Paragraphs>288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Brush Script MT</vt:lpstr>
      <vt:lpstr>Calibri</vt:lpstr>
      <vt:lpstr>Comic Sans MS</vt:lpstr>
      <vt:lpstr>Tahoma</vt:lpstr>
      <vt:lpstr>Times New Roman</vt:lpstr>
      <vt:lpstr>Wingdings</vt:lpstr>
      <vt:lpstr>Office Theme</vt:lpstr>
      <vt:lpstr>Performance Evaluation of Lock-free Data Structures on GPUs  http://www.cse.iitk.ac.in/~mainakc/lockfree.html</vt:lpstr>
      <vt:lpstr>Sketch</vt:lpstr>
      <vt:lpstr>Sketch</vt:lpstr>
      <vt:lpstr>Talk in One Slide</vt:lpstr>
      <vt:lpstr>Result highlights</vt:lpstr>
      <vt:lpstr>Sketch</vt:lpstr>
      <vt:lpstr>Related work</vt:lpstr>
      <vt:lpstr>Sketch</vt:lpstr>
      <vt:lpstr>Lock-free data structures</vt:lpstr>
      <vt:lpstr>Lock-free linear list</vt:lpstr>
      <vt:lpstr>Lock-free linear list: add(x)</vt:lpstr>
      <vt:lpstr>Lock-free linear list: Physical delete</vt:lpstr>
      <vt:lpstr>Lock-free hash table</vt:lpstr>
      <vt:lpstr>Lock-free hash table</vt:lpstr>
      <vt:lpstr>Skip list</vt:lpstr>
      <vt:lpstr>Skip list</vt:lpstr>
      <vt:lpstr>Lock-free skip list</vt:lpstr>
      <vt:lpstr>Lock-free skip list</vt:lpstr>
      <vt:lpstr>Lock-free priority queue</vt:lpstr>
      <vt:lpstr>Sketch</vt:lpstr>
      <vt:lpstr>CUDA implementation</vt:lpstr>
      <vt:lpstr>Sketch</vt:lpstr>
      <vt:lpstr>Evaluation methodology</vt:lpstr>
      <vt:lpstr>Evaluation methodology</vt:lpstr>
      <vt:lpstr>Evaluation methodology</vt:lpstr>
      <vt:lpstr>Sketch</vt:lpstr>
      <vt:lpstr>Lock-free linear list</vt:lpstr>
      <vt:lpstr>Lock-free hash table</vt:lpstr>
      <vt:lpstr>Lock-free skip list</vt:lpstr>
      <vt:lpstr>Lock-free priority queue</vt:lpstr>
      <vt:lpstr>Hash table vs. linear list</vt:lpstr>
      <vt:lpstr>Skip list vs. linear list</vt:lpstr>
      <vt:lpstr>Throughput of hash table</vt:lpstr>
      <vt:lpstr>Sketch</vt:lpstr>
      <vt:lpstr>Summary</vt:lpstr>
      <vt:lpstr>Summary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Trent Nelson</cp:lastModifiedBy>
  <cp:revision>666</cp:revision>
  <dcterms:created xsi:type="dcterms:W3CDTF">2009-12-03T08:56:43Z</dcterms:created>
  <dcterms:modified xsi:type="dcterms:W3CDTF">2020-08-29T19:26:47Z</dcterms:modified>
</cp:coreProperties>
</file>