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5" r:id="rId5"/>
    <p:sldId id="259" r:id="rId6"/>
    <p:sldId id="276" r:id="rId7"/>
    <p:sldId id="261" r:id="rId8"/>
    <p:sldId id="264" r:id="rId9"/>
    <p:sldId id="265" r:id="rId10"/>
    <p:sldId id="267" r:id="rId11"/>
    <p:sldId id="268" r:id="rId12"/>
    <p:sldId id="270" r:id="rId13"/>
    <p:sldId id="277" r:id="rId14"/>
    <p:sldId id="269" r:id="rId15"/>
    <p:sldId id="28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392" autoAdjust="0"/>
    <p:restoredTop sz="94660"/>
  </p:normalViewPr>
  <p:slideViewPr>
    <p:cSldViewPr>
      <p:cViewPr varScale="1">
        <p:scale>
          <a:sx n="88" d="100"/>
          <a:sy n="88" d="100"/>
        </p:scale>
        <p:origin x="-9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A1CEF-CD60-4DBB-96E8-2798A680598B}" type="datetimeFigureOut">
              <a:rPr lang="en-US" smtClean="0"/>
              <a:pPr/>
              <a:t>4/17/2008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6A9F0-9DBC-4664-9B50-F15414622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1574-C030-4CAD-BD84-CCB88EE6A651}" type="datetimeFigureOut">
              <a:rPr lang="en-US" smtClean="0"/>
              <a:pPr/>
              <a:t>4/17/2008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FD4A-FB47-4255-A9CF-ED206508A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1574-C030-4CAD-BD84-CCB88EE6A651}" type="datetimeFigureOut">
              <a:rPr lang="en-US" smtClean="0"/>
              <a:pPr/>
              <a:t>4/17/2008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FD4A-FB47-4255-A9CF-ED206508A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1574-C030-4CAD-BD84-CCB88EE6A651}" type="datetimeFigureOut">
              <a:rPr lang="en-US" smtClean="0"/>
              <a:pPr/>
              <a:t>4/17/2008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FD4A-FB47-4255-A9CF-ED206508A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1574-C030-4CAD-BD84-CCB88EE6A651}" type="datetimeFigureOut">
              <a:rPr lang="en-US" smtClean="0"/>
              <a:pPr/>
              <a:t>4/17/2008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FD4A-FB47-4255-A9CF-ED206508A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1574-C030-4CAD-BD84-CCB88EE6A651}" type="datetimeFigureOut">
              <a:rPr lang="en-US" smtClean="0"/>
              <a:pPr/>
              <a:t>4/17/2008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FD4A-FB47-4255-A9CF-ED206508A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1574-C030-4CAD-BD84-CCB88EE6A651}" type="datetimeFigureOut">
              <a:rPr lang="en-US" smtClean="0"/>
              <a:pPr/>
              <a:t>4/17/2008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FD4A-FB47-4255-A9CF-ED206508A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1574-C030-4CAD-BD84-CCB88EE6A651}" type="datetimeFigureOut">
              <a:rPr lang="en-US" smtClean="0"/>
              <a:pPr/>
              <a:t>4/17/2008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FD4A-FB47-4255-A9CF-ED206508A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1574-C030-4CAD-BD84-CCB88EE6A651}" type="datetimeFigureOut">
              <a:rPr lang="en-US" smtClean="0"/>
              <a:pPr/>
              <a:t>4/17/2008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FD4A-FB47-4255-A9CF-ED206508A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1574-C030-4CAD-BD84-CCB88EE6A651}" type="datetimeFigureOut">
              <a:rPr lang="en-US" smtClean="0"/>
              <a:pPr/>
              <a:t>4/17/2008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FD4A-FB47-4255-A9CF-ED206508A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1574-C030-4CAD-BD84-CCB88EE6A651}" type="datetimeFigureOut">
              <a:rPr lang="en-US" smtClean="0"/>
              <a:pPr/>
              <a:t>4/17/2008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FD4A-FB47-4255-A9CF-ED206508A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1574-C030-4CAD-BD84-CCB88EE6A651}" type="datetimeFigureOut">
              <a:rPr lang="en-US" smtClean="0"/>
              <a:pPr/>
              <a:t>4/17/2008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FD4A-FB47-4255-A9CF-ED206508A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21574-C030-4CAD-BD84-CCB88EE6A651}" type="datetimeFigureOut">
              <a:rPr lang="en-US" smtClean="0"/>
              <a:pPr/>
              <a:t>4/17/2008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6FD4A-FB47-4255-A9CF-ED206508A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windows/cse/pa_home.m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Taming Win32 Threads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with Static Analysis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Jason Yang</a:t>
            </a:r>
          </a:p>
          <a:p>
            <a:endParaRPr lang="en-US" sz="1050" dirty="0" smtClean="0"/>
          </a:p>
          <a:p>
            <a:r>
              <a:rPr lang="en-US" dirty="0" smtClean="0"/>
              <a:t>Program Analysis Group</a:t>
            </a:r>
          </a:p>
          <a:p>
            <a:r>
              <a:rPr lang="en-US" dirty="0" smtClean="0"/>
              <a:t>Center for Software Excellence (CSE)</a:t>
            </a:r>
          </a:p>
          <a:p>
            <a:r>
              <a:rPr lang="en-US" dirty="0" smtClean="0"/>
              <a:t>Microsoft Corporation</a:t>
            </a:r>
            <a:endParaRPr lang="en-US" sz="3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/>
          <a:p>
            <a:fld id="{75CD7F40-15B5-4CE4-B5FF-9CD6462AA603}" type="slidenum">
              <a:rPr lang="en-US"/>
              <a:pPr/>
              <a:t>10</a:t>
            </a:fld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 anchor="b">
            <a:normAutofit fontScale="90000"/>
          </a:bodyPr>
          <a:lstStyle/>
          <a:p>
            <a:pPr marL="0" indent="0" defTabSz="914400" eaLnBrk="1" hangingPunct="1"/>
            <a:r>
              <a:rPr lang="en-US" dirty="0" smtClean="0"/>
              <a:t>Phase 1: Lock Sequence Computation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52400" y="2133600"/>
          <a:ext cx="4138613" cy="4638675"/>
        </p:xfrm>
        <a:graphic>
          <a:graphicData uri="http://schemas.openxmlformats.org/presentationml/2006/ole">
            <p:oleObj spid="_x0000_s1026" name="Visio" r:id="rId3" imgW="4067010" imgH="4559060" progId="Visio.Drawing.11">
              <p:embed/>
            </p:oleObj>
          </a:graphicData>
        </a:graphic>
      </p:graphicFrame>
      <p:sp>
        <p:nvSpPr>
          <p:cNvPr id="9" name="Shape 8"/>
          <p:cNvSpPr txBox="1">
            <a:spLocks noChangeArrowheads="1"/>
          </p:cNvSpPr>
          <p:nvPr/>
        </p:nvSpPr>
        <p:spPr>
          <a:xfrm>
            <a:off x="3962400" y="2479675"/>
            <a:ext cx="4572000" cy="47593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from root functions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Track lock sequences at each program point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not merge if lock sequences are different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Identify locks syntactically based on their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Defect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Deadlock detection</a:t>
            </a:r>
          </a:p>
          <a:p>
            <a:pPr lvl="1"/>
            <a:r>
              <a:rPr lang="en-US" dirty="0" smtClean="0"/>
              <a:t>Cyclic locking </a:t>
            </a:r>
            <a:r>
              <a:rPr lang="en-US" dirty="0" smtClean="0">
                <a:sym typeface="Symbol" pitchFamily="18" charset="2"/>
              </a:rPr>
              <a:t> </a:t>
            </a:r>
            <a:r>
              <a:rPr lang="en-US" dirty="0" smtClean="0">
                <a:solidFill>
                  <a:srgbClr val="CC0000"/>
                </a:solidFill>
              </a:rPr>
              <a:t>deadlock</a:t>
            </a:r>
            <a:r>
              <a:rPr lang="en-US" dirty="0" smtClean="0"/>
              <a:t>!</a:t>
            </a:r>
          </a:p>
          <a:p>
            <a:r>
              <a:rPr lang="en-US" dirty="0" smtClean="0"/>
              <a:t>Race detection</a:t>
            </a:r>
          </a:p>
          <a:p>
            <a:pPr lvl="1"/>
            <a:r>
              <a:rPr lang="en-US" dirty="0" smtClean="0"/>
              <a:t>Insufficient locking </a:t>
            </a:r>
            <a:r>
              <a:rPr lang="en-US" dirty="0" smtClean="0">
                <a:sym typeface="Symbol" pitchFamily="18" charset="2"/>
              </a:rPr>
              <a:t> </a:t>
            </a:r>
            <a:r>
              <a:rPr lang="en-US" dirty="0" smtClean="0">
                <a:solidFill>
                  <a:srgbClr val="CC0000"/>
                </a:solidFill>
                <a:sym typeface="Symbol" pitchFamily="18" charset="2"/>
              </a:rPr>
              <a:t>r</a:t>
            </a:r>
            <a:r>
              <a:rPr lang="en-US" dirty="0" smtClean="0">
                <a:solidFill>
                  <a:srgbClr val="CC0000"/>
                </a:solidFill>
              </a:rPr>
              <a:t>ace condition</a:t>
            </a:r>
            <a:r>
              <a:rPr lang="en-US" dirty="0" smtClean="0"/>
              <a:t>!</a:t>
            </a:r>
          </a:p>
          <a:p>
            <a:r>
              <a:rPr lang="en-US" dirty="0" smtClean="0"/>
              <a:t>Lock misuse patterns</a:t>
            </a:r>
          </a:p>
          <a:p>
            <a:pPr lvl="1"/>
            <a:r>
              <a:rPr lang="en-US" dirty="0" smtClean="0"/>
              <a:t>E.g., exit while holding a lock </a:t>
            </a:r>
            <a:r>
              <a:rPr lang="en-US" dirty="0" smtClean="0">
                <a:sym typeface="Symbol" pitchFamily="18" charset="2"/>
              </a:rPr>
              <a:t> </a:t>
            </a:r>
            <a:r>
              <a:rPr lang="en-US" dirty="0" smtClean="0">
                <a:solidFill>
                  <a:srgbClr val="CC0000"/>
                </a:solidFill>
                <a:sym typeface="Symbol" pitchFamily="18" charset="2"/>
              </a:rPr>
              <a:t>o</a:t>
            </a:r>
            <a:r>
              <a:rPr lang="en-US" dirty="0" smtClean="0">
                <a:solidFill>
                  <a:srgbClr val="CC0000"/>
                </a:solidFill>
              </a:rPr>
              <a:t>rphaned lock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Extension to SAL </a:t>
            </a:r>
          </a:p>
          <a:p>
            <a:pPr lvl="1"/>
            <a:r>
              <a:rPr lang="en-US" dirty="0" smtClean="0"/>
              <a:t>Covers concurrency properties</a:t>
            </a:r>
          </a:p>
          <a:p>
            <a:r>
              <a:rPr lang="en-US" dirty="0" smtClean="0"/>
              <a:t>Example lock annotations</a:t>
            </a:r>
          </a:p>
          <a:p>
            <a:pPr lvl="1"/>
            <a:r>
              <a:rPr lang="en-US" dirty="0" smtClean="0"/>
              <a:t>Lock/data protection relation: </a:t>
            </a:r>
          </a:p>
          <a:p>
            <a:pPr lvl="2">
              <a:buNone/>
            </a:pPr>
            <a:r>
              <a:rPr lang="en-US" sz="2000" dirty="0" smtClean="0">
                <a:solidFill>
                  <a:srgbClr val="CC0000"/>
                </a:solidFill>
              </a:rPr>
              <a:t>__</a:t>
            </a:r>
            <a:r>
              <a:rPr lang="en-US" sz="2000" dirty="0" err="1" smtClean="0">
                <a:solidFill>
                  <a:srgbClr val="CC0000"/>
                </a:solidFill>
              </a:rPr>
              <a:t>guarded_by</a:t>
            </a:r>
            <a:r>
              <a:rPr lang="en-US" sz="2000" dirty="0" smtClean="0">
                <a:solidFill>
                  <a:srgbClr val="CC0000"/>
                </a:solidFill>
              </a:rPr>
              <a:t>(</a:t>
            </a:r>
            <a:r>
              <a:rPr lang="en-US" sz="2000" dirty="0" err="1" smtClean="0">
                <a:solidFill>
                  <a:srgbClr val="CC0000"/>
                </a:solidFill>
              </a:rPr>
              <a:t>cs</a:t>
            </a:r>
            <a:r>
              <a:rPr lang="en-US" sz="2000" dirty="0" smtClean="0">
                <a:solidFill>
                  <a:srgbClr val="CC000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balance;</a:t>
            </a:r>
          </a:p>
          <a:p>
            <a:pPr lvl="1"/>
            <a:r>
              <a:rPr lang="en-US" dirty="0" smtClean="0"/>
              <a:t>Caller/</a:t>
            </a:r>
            <a:r>
              <a:rPr lang="en-US" dirty="0" err="1" smtClean="0"/>
              <a:t>callee</a:t>
            </a:r>
            <a:r>
              <a:rPr lang="en-US" dirty="0" smtClean="0"/>
              <a:t> locking responsibility: </a:t>
            </a:r>
          </a:p>
          <a:p>
            <a:pPr lvl="2">
              <a:buNone/>
            </a:pPr>
            <a:r>
              <a:rPr lang="en-US" sz="2000" dirty="0" smtClean="0">
                <a:solidFill>
                  <a:srgbClr val="CC0000"/>
                </a:solidFill>
              </a:rPr>
              <a:t>__</a:t>
            </a:r>
            <a:r>
              <a:rPr lang="en-US" sz="2000" dirty="0" err="1" smtClean="0">
                <a:solidFill>
                  <a:srgbClr val="CC0000"/>
                </a:solidFill>
              </a:rPr>
              <a:t>requires_lock_held</a:t>
            </a:r>
            <a:r>
              <a:rPr lang="en-US" sz="2000" dirty="0" smtClean="0">
                <a:solidFill>
                  <a:srgbClr val="CC0000"/>
                </a:solidFill>
              </a:rPr>
              <a:t>(</a:t>
            </a:r>
            <a:r>
              <a:rPr lang="en-US" sz="2000" dirty="0" err="1" smtClean="0">
                <a:solidFill>
                  <a:srgbClr val="CC0000"/>
                </a:solidFill>
              </a:rPr>
              <a:t>cs</a:t>
            </a:r>
            <a:r>
              <a:rPr lang="en-US" sz="2000" dirty="0" smtClean="0">
                <a:solidFill>
                  <a:srgbClr val="CC0000"/>
                </a:solidFill>
              </a:rPr>
              <a:t>)</a:t>
            </a:r>
            <a:r>
              <a:rPr lang="en-US" sz="2000" dirty="0" smtClean="0"/>
              <a:t> void Deposit (</a:t>
            </a:r>
            <a:r>
              <a:rPr lang="en-US" sz="2000" dirty="0" err="1" smtClean="0"/>
              <a:t>int</a:t>
            </a:r>
            <a:r>
              <a:rPr lang="en-US" sz="2000" dirty="0" smtClean="0"/>
              <a:t> amount);</a:t>
            </a:r>
          </a:p>
          <a:p>
            <a:pPr lvl="1"/>
            <a:r>
              <a:rPr lang="en-US" dirty="0" smtClean="0"/>
              <a:t>Locking side effect: </a:t>
            </a:r>
          </a:p>
          <a:p>
            <a:pPr lvl="2">
              <a:buNone/>
            </a:pPr>
            <a:r>
              <a:rPr lang="en-US" sz="2000" dirty="0" smtClean="0">
                <a:solidFill>
                  <a:srgbClr val="CC0000"/>
                </a:solidFill>
              </a:rPr>
              <a:t>__</a:t>
            </a:r>
            <a:r>
              <a:rPr lang="en-US" sz="2000" dirty="0" err="1" smtClean="0">
                <a:solidFill>
                  <a:srgbClr val="CC0000"/>
                </a:solidFill>
              </a:rPr>
              <a:t>acquires_lock</a:t>
            </a:r>
            <a:r>
              <a:rPr lang="en-US" sz="2000" dirty="0" smtClean="0">
                <a:solidFill>
                  <a:srgbClr val="CC0000"/>
                </a:solidFill>
              </a:rPr>
              <a:t>(</a:t>
            </a:r>
            <a:r>
              <a:rPr lang="en-US" sz="2000" dirty="0" err="1" smtClean="0">
                <a:solidFill>
                  <a:srgbClr val="CC0000"/>
                </a:solidFill>
              </a:rPr>
              <a:t>cs</a:t>
            </a:r>
            <a:r>
              <a:rPr lang="en-US" sz="2000" dirty="0" smtClean="0">
                <a:solidFill>
                  <a:srgbClr val="CC0000"/>
                </a:solidFill>
              </a:rPr>
              <a:t>)</a:t>
            </a:r>
            <a:r>
              <a:rPr lang="en-US" sz="2000" dirty="0" smtClean="0"/>
              <a:t> void Enter();</a:t>
            </a:r>
            <a:r>
              <a:rPr lang="en-US" sz="2000" dirty="0" smtClean="0">
                <a:solidFill>
                  <a:srgbClr val="CC0000"/>
                </a:solidFill>
              </a:rPr>
              <a:t>__</a:t>
            </a:r>
            <a:r>
              <a:rPr lang="en-US" sz="2000" dirty="0" err="1" smtClean="0">
                <a:solidFill>
                  <a:srgbClr val="CC0000"/>
                </a:solidFill>
              </a:rPr>
              <a:t>releases_lock</a:t>
            </a:r>
            <a:r>
              <a:rPr lang="en-US" sz="2000" dirty="0" smtClean="0">
                <a:solidFill>
                  <a:srgbClr val="CC0000"/>
                </a:solidFill>
              </a:rPr>
              <a:t>(</a:t>
            </a:r>
            <a:r>
              <a:rPr lang="en-US" sz="2000" dirty="0" err="1" smtClean="0">
                <a:solidFill>
                  <a:srgbClr val="CC0000"/>
                </a:solidFill>
              </a:rPr>
              <a:t>cs</a:t>
            </a:r>
            <a:r>
              <a:rPr lang="en-US" sz="2000" dirty="0" smtClean="0">
                <a:solidFill>
                  <a:srgbClr val="CC0000"/>
                </a:solidFill>
              </a:rPr>
              <a:t>)</a:t>
            </a:r>
            <a:r>
              <a:rPr lang="en-US" sz="2000" dirty="0" smtClean="0"/>
              <a:t> void Leave();</a:t>
            </a:r>
          </a:p>
          <a:p>
            <a:pPr lvl="1"/>
            <a:r>
              <a:rPr lang="en-US" dirty="0" smtClean="0"/>
              <a:t>Lock acquisition order: </a:t>
            </a:r>
          </a:p>
          <a:p>
            <a:pPr lvl="2">
              <a:buNone/>
            </a:pPr>
            <a:r>
              <a:rPr lang="en-US" sz="2000" dirty="0" smtClean="0">
                <a:solidFill>
                  <a:srgbClr val="CC0000"/>
                </a:solidFill>
              </a:rPr>
              <a:t>__</a:t>
            </a:r>
            <a:r>
              <a:rPr lang="en-US" sz="2000" dirty="0" err="1" smtClean="0">
                <a:solidFill>
                  <a:srgbClr val="CC0000"/>
                </a:solidFill>
              </a:rPr>
              <a:t>lock_level_order</a:t>
            </a:r>
            <a:r>
              <a:rPr lang="en-US" sz="2000" dirty="0" smtClean="0">
                <a:solidFill>
                  <a:srgbClr val="CC0000"/>
                </a:solidFill>
              </a:rPr>
              <a:t>(</a:t>
            </a:r>
            <a:r>
              <a:rPr lang="en-US" sz="2000" dirty="0" err="1" smtClean="0">
                <a:solidFill>
                  <a:srgbClr val="CC0000"/>
                </a:solidFill>
              </a:rPr>
              <a:t>TunnelLockLevel</a:t>
            </a:r>
            <a:r>
              <a:rPr lang="en-US" sz="2000" dirty="0" smtClean="0">
                <a:solidFill>
                  <a:srgbClr val="CC0000"/>
                </a:solidFill>
              </a:rPr>
              <a:t>, </a:t>
            </a:r>
            <a:r>
              <a:rPr lang="en-US" sz="2000" dirty="0" err="1" smtClean="0">
                <a:solidFill>
                  <a:srgbClr val="CC0000"/>
                </a:solidFill>
              </a:rPr>
              <a:t>ChannelLockLevel</a:t>
            </a:r>
            <a:r>
              <a:rPr lang="en-US" sz="2000" dirty="0" smtClean="0">
                <a:solidFill>
                  <a:srgbClr val="CC0000"/>
                </a:solidFill>
              </a:rPr>
              <a:t>);</a:t>
            </a:r>
            <a:endParaRPr lang="en-US" sz="2000" dirty="0" smtClean="0"/>
          </a:p>
          <a:p>
            <a:pPr lvl="1"/>
            <a:r>
              <a:rPr lang="en-US" dirty="0" smtClean="0"/>
              <a:t>Threading context: </a:t>
            </a:r>
          </a:p>
          <a:p>
            <a:pPr lvl="2">
              <a:buNone/>
            </a:pPr>
            <a:r>
              <a:rPr lang="en-US" sz="2000" dirty="0" smtClean="0">
                <a:solidFill>
                  <a:srgbClr val="CC0000"/>
                </a:solidFill>
              </a:rPr>
              <a:t>__</a:t>
            </a:r>
            <a:r>
              <a:rPr lang="en-US" sz="2000" dirty="0" err="1" smtClean="0">
                <a:solidFill>
                  <a:srgbClr val="CC0000"/>
                </a:solidFill>
              </a:rPr>
              <a:t>no_competing_thread</a:t>
            </a: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en-US" sz="2000" dirty="0" smtClean="0"/>
              <a:t>void Init();</a:t>
            </a:r>
          </a:p>
          <a:p>
            <a:pPr lvl="2">
              <a:buNone/>
            </a:pPr>
            <a:endParaRPr lang="en-US" sz="2000" dirty="0" smtClean="0"/>
          </a:p>
          <a:p>
            <a:pPr lvl="2">
              <a:buNone/>
            </a:pP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CSALInfer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Concurrency SAL inference engine</a:t>
            </a:r>
          </a:p>
          <a:p>
            <a:r>
              <a:rPr lang="en-US" sz="2800" dirty="0" smtClean="0"/>
              <a:t>Statistics-based inference for in-scope locks</a:t>
            </a:r>
          </a:p>
          <a:p>
            <a:pPr lvl="1"/>
            <a:r>
              <a:rPr lang="en-US" sz="2400" dirty="0" smtClean="0"/>
              <a:t>Tracks lock statistics for accessing shared variables</a:t>
            </a:r>
          </a:p>
          <a:p>
            <a:pPr lvl="1"/>
            <a:r>
              <a:rPr lang="en-US" sz="2400" dirty="0" smtClean="0"/>
              <a:t>Computes “dominant lock” for shared variable</a:t>
            </a:r>
          </a:p>
          <a:p>
            <a:r>
              <a:rPr lang="en-US" sz="2800" dirty="0" smtClean="0"/>
              <a:t>Constraint-based inference for out-of-scope locks</a:t>
            </a:r>
          </a:p>
          <a:p>
            <a:pPr lvl="1"/>
            <a:r>
              <a:rPr lang="en-US" sz="2400" dirty="0" smtClean="0"/>
              <a:t>Generates constraints based on locking events</a:t>
            </a:r>
          </a:p>
          <a:p>
            <a:pPr lvl="1"/>
            <a:r>
              <a:rPr lang="en-US" sz="2400" dirty="0" smtClean="0"/>
              <a:t>Translates constraints to propositional formula</a:t>
            </a:r>
          </a:p>
          <a:p>
            <a:pPr lvl="1"/>
            <a:r>
              <a:rPr lang="en-US" sz="2400" dirty="0" smtClean="0"/>
              <a:t>Solves constraints via SAT solving</a:t>
            </a:r>
          </a:p>
          <a:p>
            <a:r>
              <a:rPr lang="en-US" dirty="0" smtClean="0"/>
              <a:t>Heuristics-based inference</a:t>
            </a:r>
          </a:p>
          <a:p>
            <a:pPr lvl="1"/>
            <a:r>
              <a:rPr lang="en-US" dirty="0" smtClean="0"/>
              <a:t>Looks for strong evidence along a path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static lock analyzer</a:t>
            </a:r>
          </a:p>
          <a:p>
            <a:pPr lvl="1"/>
            <a:r>
              <a:rPr lang="en-US" dirty="0" smtClean="0"/>
              <a:t>Understands lock annotations</a:t>
            </a:r>
          </a:p>
          <a:p>
            <a:pPr lvl="1"/>
            <a:r>
              <a:rPr lang="en-US" dirty="0" smtClean="0"/>
              <a:t>Check violations of Concurrency SAL</a:t>
            </a:r>
          </a:p>
          <a:p>
            <a:r>
              <a:rPr lang="en-US" dirty="0" smtClean="0"/>
              <a:t>Runs on developer’s desktop</a:t>
            </a:r>
          </a:p>
          <a:p>
            <a:pPr lvl="1"/>
            <a:r>
              <a:rPr lang="en-US" dirty="0" smtClean="0"/>
              <a:t>PREfast </a:t>
            </a:r>
            <a:r>
              <a:rPr lang="en-US" dirty="0" err="1" smtClean="0"/>
              <a:t>plugin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en-US" dirty="0" smtClean="0"/>
              <a:t>Subset of </a:t>
            </a:r>
            <a:r>
              <a:rPr lang="en-US" dirty="0" err="1" smtClean="0"/>
              <a:t>EspC</a:t>
            </a:r>
            <a:r>
              <a:rPr lang="en-US" dirty="0" smtClean="0"/>
              <a:t> Warnings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26100</a:t>
            </a:r>
            <a:r>
              <a:rPr lang="en-US" dirty="0" smtClean="0"/>
              <a:t>: </a:t>
            </a:r>
            <a:r>
              <a:rPr lang="en-US" dirty="0" err="1" smtClean="0"/>
              <a:t>EspC</a:t>
            </a:r>
            <a:r>
              <a:rPr lang="en-US" dirty="0" smtClean="0"/>
              <a:t>: race condition. Variable ‘</a:t>
            </a:r>
            <a:r>
              <a:rPr lang="en-US" dirty="0" err="1" smtClean="0"/>
              <a:t>VarExpr</a:t>
            </a:r>
            <a:r>
              <a:rPr lang="en-US" dirty="0" smtClean="0"/>
              <a:t>’ should be protected by ‘</a:t>
            </a:r>
            <a:r>
              <a:rPr lang="en-US" dirty="0" err="1" smtClean="0"/>
              <a:t>LockExpr</a:t>
            </a:r>
            <a:r>
              <a:rPr lang="en-US" dirty="0" smtClean="0"/>
              <a:t>’. </a:t>
            </a:r>
          </a:p>
          <a:p>
            <a:r>
              <a:rPr lang="en-US" b="1" dirty="0" smtClean="0"/>
              <a:t>26110</a:t>
            </a:r>
            <a:r>
              <a:rPr lang="en-US" dirty="0" smtClean="0"/>
              <a:t>: </a:t>
            </a:r>
            <a:r>
              <a:rPr lang="en-US" dirty="0" err="1" smtClean="0"/>
              <a:t>EspC</a:t>
            </a:r>
            <a:r>
              <a:rPr lang="en-US" dirty="0" smtClean="0"/>
              <a:t>: caller failing to hold ‘</a:t>
            </a:r>
            <a:r>
              <a:rPr lang="en-US" dirty="0" err="1" smtClean="0"/>
              <a:t>LockExpr</a:t>
            </a:r>
            <a:r>
              <a:rPr lang="en-US" dirty="0" smtClean="0"/>
              <a:t>’ before calling ‘</a:t>
            </a:r>
            <a:r>
              <a:rPr lang="en-US" dirty="0" err="1" smtClean="0"/>
              <a:t>FunctionName</a:t>
            </a:r>
            <a:r>
              <a:rPr lang="en-US" dirty="0" smtClean="0"/>
              <a:t>’. </a:t>
            </a:r>
          </a:p>
          <a:p>
            <a:r>
              <a:rPr lang="en-US" b="1" dirty="0" smtClean="0"/>
              <a:t>26111</a:t>
            </a:r>
            <a:r>
              <a:rPr lang="en-US" dirty="0" smtClean="0"/>
              <a:t>: </a:t>
            </a:r>
            <a:r>
              <a:rPr lang="en-US" dirty="0" err="1" smtClean="0"/>
              <a:t>EspC</a:t>
            </a:r>
            <a:r>
              <a:rPr lang="en-US" dirty="0" smtClean="0"/>
              <a:t>: caller failing to release ‘</a:t>
            </a:r>
            <a:r>
              <a:rPr lang="en-US" dirty="0" err="1" smtClean="0"/>
              <a:t>LockExpr</a:t>
            </a:r>
            <a:r>
              <a:rPr lang="en-US" dirty="0" smtClean="0"/>
              <a:t>’ before calling ‘</a:t>
            </a:r>
            <a:r>
              <a:rPr lang="en-US" dirty="0" err="1" smtClean="0"/>
              <a:t>FunctionName</a:t>
            </a:r>
            <a:r>
              <a:rPr lang="en-US" dirty="0" smtClean="0"/>
              <a:t>’. </a:t>
            </a:r>
          </a:p>
          <a:p>
            <a:r>
              <a:rPr lang="en-US" b="1" dirty="0" smtClean="0"/>
              <a:t>26112</a:t>
            </a:r>
            <a:r>
              <a:rPr lang="en-US" dirty="0" smtClean="0"/>
              <a:t>: </a:t>
            </a:r>
            <a:r>
              <a:rPr lang="en-US" dirty="0" err="1" smtClean="0"/>
              <a:t>EspC</a:t>
            </a:r>
            <a:r>
              <a:rPr lang="en-US" dirty="0" smtClean="0"/>
              <a:t>: caller cannot hold any lock before calling ‘</a:t>
            </a:r>
            <a:r>
              <a:rPr lang="en-US" dirty="0" err="1" smtClean="0"/>
              <a:t>FuncName</a:t>
            </a:r>
            <a:r>
              <a:rPr lang="en-US" dirty="0" smtClean="0"/>
              <a:t>’. </a:t>
            </a:r>
          </a:p>
          <a:p>
            <a:r>
              <a:rPr lang="en-US" b="1" dirty="0" smtClean="0"/>
              <a:t>26115</a:t>
            </a:r>
            <a:r>
              <a:rPr lang="en-US" dirty="0" smtClean="0"/>
              <a:t>: </a:t>
            </a:r>
            <a:r>
              <a:rPr lang="en-US" dirty="0" err="1" smtClean="0"/>
              <a:t>EspC</a:t>
            </a:r>
            <a:r>
              <a:rPr lang="en-US" dirty="0" smtClean="0"/>
              <a:t>: failing to release ‘</a:t>
            </a:r>
            <a:r>
              <a:rPr lang="en-US" dirty="0" err="1" smtClean="0"/>
              <a:t>LockExpr</a:t>
            </a:r>
            <a:r>
              <a:rPr lang="en-US" dirty="0" smtClean="0"/>
              <a:t>’ in ‘</a:t>
            </a:r>
            <a:r>
              <a:rPr lang="en-US" dirty="0" err="1" smtClean="0"/>
              <a:t>FunctionName</a:t>
            </a:r>
            <a:r>
              <a:rPr lang="en-US" dirty="0" smtClean="0"/>
              <a:t>’.</a:t>
            </a:r>
          </a:p>
          <a:p>
            <a:r>
              <a:rPr lang="en-US" b="1" dirty="0" smtClean="0"/>
              <a:t>26116</a:t>
            </a:r>
            <a:r>
              <a:rPr lang="en-US" dirty="0" smtClean="0"/>
              <a:t>: </a:t>
            </a:r>
            <a:r>
              <a:rPr lang="en-US" dirty="0" err="1" smtClean="0"/>
              <a:t>EspC</a:t>
            </a:r>
            <a:r>
              <a:rPr lang="en-US" dirty="0" smtClean="0"/>
              <a:t>: failing to acquire or to hold ‘</a:t>
            </a:r>
            <a:r>
              <a:rPr lang="en-US" dirty="0" err="1" smtClean="0"/>
              <a:t>LockExpr</a:t>
            </a:r>
            <a:r>
              <a:rPr lang="en-US" dirty="0" smtClean="0"/>
              <a:t>’ in ‘</a:t>
            </a:r>
            <a:r>
              <a:rPr lang="en-US" dirty="0" err="1" smtClean="0"/>
              <a:t>FunctionName</a:t>
            </a:r>
            <a:r>
              <a:rPr lang="en-US" dirty="0" smtClean="0"/>
              <a:t>’. </a:t>
            </a:r>
          </a:p>
          <a:p>
            <a:r>
              <a:rPr lang="en-US" b="1" dirty="0" smtClean="0"/>
              <a:t>26117</a:t>
            </a:r>
            <a:r>
              <a:rPr lang="en-US" dirty="0" smtClean="0"/>
              <a:t>: </a:t>
            </a:r>
            <a:r>
              <a:rPr lang="en-US" dirty="0" err="1" smtClean="0"/>
              <a:t>EspC</a:t>
            </a:r>
            <a:r>
              <a:rPr lang="en-US" dirty="0" smtClean="0"/>
              <a:t>: releasing </a:t>
            </a:r>
            <a:r>
              <a:rPr lang="en-US" dirty="0" err="1" smtClean="0"/>
              <a:t>unheld</a:t>
            </a:r>
            <a:r>
              <a:rPr lang="en-US" dirty="0" smtClean="0"/>
              <a:t> lock ‘</a:t>
            </a:r>
            <a:r>
              <a:rPr lang="en-US" dirty="0" err="1" smtClean="0"/>
              <a:t>LockExpr</a:t>
            </a:r>
            <a:r>
              <a:rPr lang="en-US" dirty="0" smtClean="0"/>
              <a:t>’ in ‘</a:t>
            </a:r>
            <a:r>
              <a:rPr lang="en-US" dirty="0" err="1" smtClean="0"/>
              <a:t>FunctionName</a:t>
            </a:r>
            <a:r>
              <a:rPr lang="en-US" dirty="0" smtClean="0"/>
              <a:t>’.</a:t>
            </a:r>
          </a:p>
          <a:p>
            <a:r>
              <a:rPr lang="en-US" b="1" dirty="0" smtClean="0"/>
              <a:t>26140</a:t>
            </a:r>
            <a:r>
              <a:rPr lang="en-US" dirty="0" smtClean="0"/>
              <a:t>: </a:t>
            </a:r>
            <a:r>
              <a:rPr lang="en-US" dirty="0" err="1" smtClean="0"/>
              <a:t>EspC</a:t>
            </a:r>
            <a:r>
              <a:rPr lang="en-US" dirty="0" smtClean="0"/>
              <a:t>: error in Concurrency SAL annotation. 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33DFB23-8319-4531-A5D4-7241228E75E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534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Covers a variety of concurrency issues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Win32 locking errors</a:t>
            </a:r>
          </a:p>
          <a:p>
            <a:pPr lvl="1"/>
            <a:r>
              <a:rPr lang="en-US" dirty="0" smtClean="0"/>
              <a:t>Atomicity </a:t>
            </a:r>
            <a:r>
              <a:rPr lang="en-US" dirty="0" smtClean="0"/>
              <a:t>violations</a:t>
            </a:r>
          </a:p>
          <a:p>
            <a:r>
              <a:rPr lang="en-US" dirty="0" smtClean="0"/>
              <a:t>T</a:t>
            </a:r>
            <a:r>
              <a:rPr lang="en-US" dirty="0" smtClean="0"/>
              <a:t>ackles from </a:t>
            </a:r>
            <a:r>
              <a:rPr lang="en-US" dirty="0" smtClean="0"/>
              <a:t>different angles</a:t>
            </a:r>
          </a:p>
          <a:p>
            <a:pPr lvl="1"/>
            <a:r>
              <a:rPr lang="en-US" dirty="0" smtClean="0"/>
              <a:t>Global analysis: Global </a:t>
            </a:r>
            <a:r>
              <a:rPr lang="en-US" dirty="0" err="1" smtClean="0"/>
              <a:t>EspC</a:t>
            </a:r>
            <a:endParaRPr lang="en-US" dirty="0" smtClean="0"/>
          </a:p>
          <a:p>
            <a:pPr lvl="1"/>
            <a:r>
              <a:rPr lang="en-US" dirty="0" smtClean="0"/>
              <a:t>Annotations: </a:t>
            </a:r>
            <a:r>
              <a:rPr lang="en-US" dirty="0" smtClean="0"/>
              <a:t>Concurrency </a:t>
            </a:r>
            <a:r>
              <a:rPr lang="en-US" dirty="0" smtClean="0"/>
              <a:t>SAL</a:t>
            </a:r>
          </a:p>
          <a:p>
            <a:pPr lvl="1"/>
            <a:r>
              <a:rPr lang="en-US" dirty="0" smtClean="0"/>
              <a:t>Local analysis: </a:t>
            </a:r>
            <a:r>
              <a:rPr lang="en-US" dirty="0" err="1" smtClean="0"/>
              <a:t>EspC</a:t>
            </a:r>
            <a:endParaRPr lang="en-US" dirty="0" smtClean="0"/>
          </a:p>
          <a:p>
            <a:pPr lvl="1"/>
            <a:r>
              <a:rPr lang="en-US" dirty="0" smtClean="0"/>
              <a:t>Annotation inference: </a:t>
            </a:r>
            <a:r>
              <a:rPr lang="en-US" dirty="0" err="1" smtClean="0"/>
              <a:t>CSALInfer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Program Analysis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Technologies</a:t>
            </a:r>
          </a:p>
          <a:p>
            <a:pPr lvl="1"/>
            <a:r>
              <a:rPr lang="en-US" dirty="0" smtClean="0"/>
              <a:t>PREfix</a:t>
            </a:r>
            <a:r>
              <a:rPr lang="en-US" dirty="0" smtClean="0"/>
              <a:t>, </a:t>
            </a:r>
            <a:r>
              <a:rPr lang="en-US" dirty="0" smtClean="0"/>
              <a:t>SAL, ESP, </a:t>
            </a:r>
            <a:r>
              <a:rPr lang="en-US" dirty="0" err="1" smtClean="0"/>
              <a:t>EspX</a:t>
            </a:r>
            <a:r>
              <a:rPr lang="en-US" dirty="0" smtClean="0"/>
              <a:t>, </a:t>
            </a:r>
            <a:r>
              <a:rPr lang="en-US" dirty="0" err="1" smtClean="0"/>
              <a:t>EspC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Defect detection tools</a:t>
            </a:r>
            <a:endParaRPr lang="en-US" dirty="0" smtClean="0"/>
          </a:p>
          <a:p>
            <a:pPr lvl="1"/>
            <a:r>
              <a:rPr lang="en-US" dirty="0" smtClean="0"/>
              <a:t>Buffer overrun, Null </a:t>
            </a:r>
            <a:r>
              <a:rPr lang="en-US" dirty="0" err="1" smtClean="0"/>
              <a:t>deref</a:t>
            </a:r>
            <a:r>
              <a:rPr lang="en-US" dirty="0" smtClean="0"/>
              <a:t>, SQL </a:t>
            </a:r>
            <a:r>
              <a:rPr lang="en-US" dirty="0" smtClean="0"/>
              <a:t>injection, </a:t>
            </a:r>
            <a:r>
              <a:rPr lang="en-US" dirty="0" smtClean="0"/>
              <a:t>programmable specification checker, </a:t>
            </a:r>
            <a:r>
              <a:rPr lang="en-US" dirty="0" smtClean="0"/>
              <a:t>concurrency</a:t>
            </a:r>
            <a:r>
              <a:rPr lang="en-US" dirty="0" smtClean="0"/>
              <a:t>, </a:t>
            </a: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sz="2400" dirty="0" smtClean="0">
                <a:hlinkClick r:id="rId2"/>
              </a:rPr>
              <a:t>      </a:t>
            </a:r>
            <a:endParaRPr lang="en-US" sz="2400" dirty="0" smtClean="0">
              <a:hlinkClick r:id="rId2"/>
            </a:endParaRPr>
          </a:p>
          <a:p>
            <a:pPr algn="ctr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 smtClean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www.microsoft.com/windows/cse/pa_home.mspx</a:t>
            </a: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Esp</a:t>
            </a:r>
            <a:r>
              <a:rPr lang="en-US" dirty="0" smtClean="0"/>
              <a:t> Analysis Platform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2445544"/>
            <a:ext cx="63246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Analysis Engine and Libraries (Path Refutation,  Alias Analysis …) 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3436144"/>
            <a:ext cx="6324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CFG; </a:t>
            </a:r>
            <a:r>
              <a:rPr lang="en-US" sz="1600" dirty="0" smtClean="0">
                <a:solidFill>
                  <a:schemeClr val="tx1"/>
                </a:solidFill>
              </a:rPr>
              <a:t> Error Reporting and Suppression;  Pattern </a:t>
            </a:r>
            <a:r>
              <a:rPr lang="en-US" sz="1600" dirty="0" smtClean="0">
                <a:solidFill>
                  <a:schemeClr val="tx1"/>
                </a:solidFill>
              </a:rPr>
              <a:t>Matching (OPAL)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381000" y="3631407"/>
            <a:ext cx="3545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Calibri" pitchFamily="34" charset="0"/>
              </a:rPr>
              <a:t>IR</a:t>
            </a: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381000" y="2685257"/>
            <a:ext cx="8806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Calibri" pitchFamily="34" charset="0"/>
              </a:rPr>
              <a:t>Analysis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381000" y="1759744"/>
            <a:ext cx="1324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Calibri" pitchFamily="34" charset="0"/>
              </a:rPr>
              <a:t>Clients/Specs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4200" y="4655344"/>
            <a:ext cx="1447799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</a:rPr>
              <a:t>C/C</a:t>
            </a:r>
            <a:r>
              <a:rPr lang="en-US" sz="1600" dirty="0" smtClean="0">
                <a:solidFill>
                  <a:schemeClr val="tx1"/>
                </a:solidFill>
              </a:rPr>
              <a:t>++/SAL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10800000">
            <a:off x="3733801" y="4274344"/>
            <a:ext cx="228600" cy="2286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27"/>
          <p:cNvSpPr txBox="1">
            <a:spLocks noChangeArrowheads="1"/>
          </p:cNvSpPr>
          <p:nvPr/>
        </p:nvSpPr>
        <p:spPr bwMode="auto">
          <a:xfrm>
            <a:off x="304800" y="4426744"/>
            <a:ext cx="11933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b="1" dirty="0">
                <a:latin typeface="Calibri" pitchFamily="34" charset="0"/>
              </a:rPr>
              <a:t>Front End  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24400" y="4655344"/>
            <a:ext cx="1447799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MSIL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00801" y="4655344"/>
            <a:ext cx="1447799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TSQL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JavaScript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 rot="10800000">
            <a:off x="6934200" y="4274344"/>
            <a:ext cx="228600" cy="2286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5334000" y="4274344"/>
            <a:ext cx="228600" cy="2286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419601" y="1683544"/>
            <a:ext cx="838199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Security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743200" y="1683544"/>
            <a:ext cx="12192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Concurrency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715000" y="1683544"/>
            <a:ext cx="1066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 smtClean="0">
                <a:solidFill>
                  <a:schemeClr val="tx1"/>
                </a:solidFill>
              </a:rPr>
              <a:t>Typestate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39000" y="19050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467600" y="19050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96200" y="19050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Insufficient lock protection</a:t>
            </a:r>
          </a:p>
          <a:p>
            <a:r>
              <a:rPr lang="en-US" dirty="0" smtClean="0"/>
              <a:t>Lock order violation</a:t>
            </a:r>
          </a:p>
          <a:p>
            <a:r>
              <a:rPr lang="en-US" altLang="zh-CN" dirty="0" smtClean="0">
                <a:ea typeface="宋体" pitchFamily="2" charset="-122"/>
              </a:rPr>
              <a:t>Forgetting to release</a:t>
            </a:r>
          </a:p>
          <a:p>
            <a:r>
              <a:rPr lang="en-US" altLang="zh-CN" dirty="0" smtClean="0">
                <a:ea typeface="宋体" pitchFamily="2" charset="-122"/>
              </a:rPr>
              <a:t>Ownership violation</a:t>
            </a:r>
          </a:p>
          <a:p>
            <a:r>
              <a:rPr lang="en-US" altLang="zh-CN" dirty="0" smtClean="0">
                <a:ea typeface="宋体" pitchFamily="2" charset="-122"/>
              </a:rPr>
              <a:t>No-suspend guarantee violation</a:t>
            </a:r>
          </a:p>
          <a:p>
            <a:r>
              <a:rPr lang="en-US" altLang="zh-CN" dirty="0" smtClean="0">
                <a:ea typeface="宋体" pitchFamily="2" charset="-122"/>
              </a:rPr>
              <a:t>UI thread blocking due to </a:t>
            </a:r>
            <a:r>
              <a:rPr lang="en-US" altLang="zh-CN" dirty="0" err="1" smtClean="0">
                <a:ea typeface="宋体" pitchFamily="2" charset="-122"/>
              </a:rPr>
              <a:t>SendMessage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dirty="0" smtClean="0"/>
              <a:t>And more 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Win32 Multithreading: </a:t>
            </a:r>
            <a:br>
              <a:rPr lang="en-US" dirty="0" smtClean="0"/>
            </a:br>
            <a:r>
              <a:rPr lang="en-US" dirty="0" smtClean="0"/>
              <a:t>Plenty of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Rich set of lock primitives</a:t>
            </a:r>
            <a:endParaRPr lang="en-US" dirty="0" smtClean="0"/>
          </a:p>
          <a:p>
            <a:pPr lvl="1"/>
            <a:r>
              <a:rPr lang="en-US" sz="2000" dirty="0" smtClean="0"/>
              <a:t>Critical Section, </a:t>
            </a:r>
            <a:r>
              <a:rPr lang="en-US" sz="2000" dirty="0" err="1" smtClean="0"/>
              <a:t>Mutex</a:t>
            </a:r>
            <a:r>
              <a:rPr lang="en-US" sz="2000" dirty="0" smtClean="0"/>
              <a:t>, Event, Semaphore, …</a:t>
            </a:r>
          </a:p>
          <a:p>
            <a:r>
              <a:rPr lang="en-US" sz="2400" dirty="0" smtClean="0"/>
              <a:t>“Free-style” acquire/release</a:t>
            </a:r>
          </a:p>
          <a:p>
            <a:pPr lvl="1"/>
            <a:r>
              <a:rPr lang="en-US" sz="2000" dirty="0" smtClean="0"/>
              <a:t>Not syntactically scoped</a:t>
            </a:r>
          </a:p>
          <a:p>
            <a:r>
              <a:rPr lang="en-US" sz="2400" dirty="0" smtClean="0"/>
              <a:t>Implicit blocking semantics</a:t>
            </a:r>
          </a:p>
          <a:p>
            <a:pPr lvl="1"/>
            <a:r>
              <a:rPr lang="en-US" sz="2000" dirty="0" err="1" smtClean="0"/>
              <a:t>SendMessage</a:t>
            </a:r>
            <a:r>
              <a:rPr lang="en-US" sz="2000" dirty="0" smtClean="0"/>
              <a:t>, </a:t>
            </a:r>
            <a:r>
              <a:rPr lang="en-US" sz="2000" dirty="0" err="1" smtClean="0"/>
              <a:t>LoaderLock</a:t>
            </a:r>
            <a:r>
              <a:rPr lang="en-US" sz="2000" dirty="0" smtClean="0"/>
              <a:t>, …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CC0000"/>
                </a:solidFill>
              </a:rPr>
              <a:t>How to ensure the intended locking discipline?</a:t>
            </a:r>
          </a:p>
          <a:p>
            <a:pPr lvl="1"/>
            <a:r>
              <a:rPr lang="en-US" sz="2000" dirty="0" smtClean="0"/>
              <a:t>Who guards what, who needs to acquire, lock order,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Issue: Locking Disciplines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 for avoiding threading errors</a:t>
            </a:r>
          </a:p>
          <a:p>
            <a:r>
              <a:rPr lang="en-US" dirty="0" smtClean="0"/>
              <a:t>Surprisingly hard to enforce in practice</a:t>
            </a:r>
          </a:p>
          <a:p>
            <a:pPr lvl="1"/>
            <a:r>
              <a:rPr lang="en-US" altLang="ja-JP" dirty="0" smtClean="0">
                <a:ea typeface="ＭＳ Ｐゴシック" pitchFamily="34" charset="-128"/>
              </a:rPr>
              <a:t>“We have a set of locking conventions to follow”</a:t>
            </a:r>
          </a:p>
          <a:p>
            <a:pPr lvl="1"/>
            <a:r>
              <a:rPr lang="en-US" altLang="ja-JP" dirty="0" smtClean="0">
                <a:ea typeface="ＭＳ Ｐゴシック" pitchFamily="34" charset="-128"/>
              </a:rPr>
              <a:t>“They are informally documented”</a:t>
            </a:r>
          </a:p>
          <a:p>
            <a:pPr lvl="1"/>
            <a:r>
              <a:rPr lang="en-US" altLang="ja-JP" dirty="0" smtClean="0">
                <a:ea typeface="ＭＳ Ｐゴシック" pitchFamily="34" charset="-128"/>
              </a:rPr>
              <a:t>“We don’t have a way to check against the violations”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Checking Concurrency Properties via Sequential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Insight: Developers mostly reason about concurrent code “sequentially” following  locking disciplines</a:t>
            </a:r>
          </a:p>
          <a:p>
            <a:r>
              <a:rPr lang="en-US" dirty="0" smtClean="0"/>
              <a:t>Approach: Mimic developer’s reasoning</a:t>
            </a:r>
          </a:p>
          <a:p>
            <a:pPr lvl="1"/>
            <a:r>
              <a:rPr lang="en-US" dirty="0" smtClean="0"/>
              <a:t>Track locking behavior via sequential analysis</a:t>
            </a:r>
          </a:p>
          <a:p>
            <a:pPr lvl="1"/>
            <a:r>
              <a:rPr lang="en-US" dirty="0" smtClean="0"/>
              <a:t>Simulate interleaving effects afterwards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EspC</a:t>
            </a:r>
            <a:r>
              <a:rPr lang="en-US" dirty="0" smtClean="0"/>
              <a:t> Concurrency Toolset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lock analysis – </a:t>
            </a:r>
            <a:r>
              <a:rPr lang="en-US" dirty="0" smtClean="0">
                <a:solidFill>
                  <a:srgbClr val="CC0000"/>
                </a:solidFill>
              </a:rPr>
              <a:t>Global </a:t>
            </a:r>
            <a:r>
              <a:rPr lang="en-US" dirty="0" err="1" smtClean="0">
                <a:solidFill>
                  <a:srgbClr val="CC0000"/>
                </a:solidFill>
              </a:rPr>
              <a:t>EspC</a:t>
            </a:r>
            <a:endParaRPr lang="en-US" dirty="0" smtClean="0"/>
          </a:p>
          <a:p>
            <a:r>
              <a:rPr lang="en-US" dirty="0" smtClean="0"/>
              <a:t>Concurrency annotation – </a:t>
            </a:r>
            <a:r>
              <a:rPr lang="en-US" dirty="0" smtClean="0">
                <a:solidFill>
                  <a:srgbClr val="CC0000"/>
                </a:solidFill>
              </a:rPr>
              <a:t>Concurrency SAL</a:t>
            </a:r>
            <a:endParaRPr lang="en-US" dirty="0" smtClean="0"/>
          </a:p>
          <a:p>
            <a:r>
              <a:rPr lang="en-US" dirty="0" smtClean="0"/>
              <a:t>Local lock analysis – </a:t>
            </a:r>
            <a:r>
              <a:rPr lang="en-US" dirty="0" err="1" smtClean="0">
                <a:solidFill>
                  <a:srgbClr val="CC0000"/>
                </a:solidFill>
              </a:rPr>
              <a:t>EspC</a:t>
            </a:r>
            <a:endParaRPr lang="en-US" dirty="0" smtClean="0">
              <a:solidFill>
                <a:srgbClr val="CC0000"/>
              </a:solidFill>
            </a:endParaRPr>
          </a:p>
          <a:p>
            <a:r>
              <a:rPr lang="en-US" dirty="0" smtClean="0"/>
              <a:t>Lock annotation inference – </a:t>
            </a:r>
            <a:r>
              <a:rPr lang="en-US" dirty="0" err="1" smtClean="0">
                <a:solidFill>
                  <a:srgbClr val="CC0000"/>
                </a:solidFill>
              </a:rPr>
              <a:t>CSALInfer</a:t>
            </a:r>
            <a:endParaRPr lang="en-US" dirty="0" smtClean="0">
              <a:solidFill>
                <a:srgbClr val="CC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</a:t>
            </a:r>
            <a:r>
              <a:rPr lang="en-US" dirty="0" err="1" smtClean="0"/>
              <a:t>EspC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Global lock analyzer</a:t>
            </a:r>
          </a:p>
          <a:p>
            <a:pPr lvl="1"/>
            <a:r>
              <a:rPr lang="en-US" dirty="0" smtClean="0"/>
              <a:t>Deadlock detection</a:t>
            </a:r>
          </a:p>
          <a:p>
            <a:pPr lvl="1"/>
            <a:r>
              <a:rPr lang="en-US" dirty="0" smtClean="0"/>
              <a:t>Code mining</a:t>
            </a:r>
          </a:p>
          <a:p>
            <a:r>
              <a:rPr lang="en-US" dirty="0" smtClean="0"/>
              <a:t>Based on ESP </a:t>
            </a:r>
          </a:p>
          <a:p>
            <a:pPr lvl="1"/>
            <a:r>
              <a:rPr lang="en-US" dirty="0" smtClean="0"/>
              <a:t>Inter-procedural analysis with function summaries</a:t>
            </a:r>
          </a:p>
          <a:p>
            <a:pPr lvl="1"/>
            <a:r>
              <a:rPr lang="en-US" dirty="0" smtClean="0"/>
              <a:t>Path-sensitive, context-sensitive</a:t>
            </a:r>
          </a:p>
          <a:p>
            <a:pPr lvl="1"/>
            <a:r>
              <a:rPr lang="en-US" dirty="0" smtClean="0"/>
              <a:t>Selective merge on dataflow facts</a:t>
            </a:r>
          </a:p>
          <a:p>
            <a:pPr lvl="1"/>
            <a:r>
              <a:rPr lang="en-US" dirty="0" smtClean="0"/>
              <a:t>Symbolic simulation for path feasibility</a:t>
            </a:r>
          </a:p>
          <a:p>
            <a:r>
              <a:rPr lang="en-US" dirty="0" smtClean="0"/>
              <a:t>“Understands” Win32 threading semantics</a:t>
            </a:r>
          </a:p>
          <a:p>
            <a:pPr lvl="1"/>
            <a:r>
              <a:rPr lang="en-US" dirty="0" smtClean="0"/>
              <a:t>Use OPAL specification to capture Win32 locking APIs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692</Words>
  <Application>Microsoft Office PowerPoint</Application>
  <PresentationFormat>On-screen Show (4:3)</PresentationFormat>
  <Paragraphs>139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Visio</vt:lpstr>
      <vt:lpstr>Taming Win32 Threads  with Static Analysis   </vt:lpstr>
      <vt:lpstr>CSE Program Analysis Group</vt:lpstr>
      <vt:lpstr>The Esp Analysis Platform</vt:lpstr>
      <vt:lpstr>Locking Problems</vt:lpstr>
      <vt:lpstr>Win32 Multithreading:  Plenty of Challenges</vt:lpstr>
      <vt:lpstr>Central Issue: Locking Disciplines</vt:lpstr>
      <vt:lpstr>Checking Concurrency Properties via Sequential Analysis</vt:lpstr>
      <vt:lpstr>EspC Concurrency Toolset</vt:lpstr>
      <vt:lpstr>Global EspC</vt:lpstr>
      <vt:lpstr>Phase 1: Lock Sequence Computation</vt:lpstr>
      <vt:lpstr>Phase 2: Defect Detection</vt:lpstr>
      <vt:lpstr>Concurrency SAL</vt:lpstr>
      <vt:lpstr>CSALInfer</vt:lpstr>
      <vt:lpstr>EspC</vt:lpstr>
      <vt:lpstr>Subset of EspC Warnings</vt:lpstr>
      <vt:lpstr>Summary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Taming Win32 Threads  with Static Analysis</dc:title>
  <dc:creator>Jason Yang</dc:creator>
  <cp:lastModifiedBy>Jason Yang</cp:lastModifiedBy>
  <cp:revision>19</cp:revision>
  <dcterms:created xsi:type="dcterms:W3CDTF">2008-04-15T08:03:36Z</dcterms:created>
  <dcterms:modified xsi:type="dcterms:W3CDTF">2008-04-17T16:12:36Z</dcterms:modified>
</cp:coreProperties>
</file>