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87" r:id="rId25"/>
    <p:sldId id="289" r:id="rId26"/>
    <p:sldId id="290" r:id="rId27"/>
    <p:sldId id="279" r:id="rId28"/>
    <p:sldId id="280" r:id="rId29"/>
    <p:sldId id="281" r:id="rId30"/>
    <p:sldId id="282" r:id="rId31"/>
    <p:sldId id="283" r:id="rId32"/>
    <p:sldId id="286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19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le\Documents\research\deuteronomy\bw-tree\papers\ICDE2013\experiments\bw-tree-experiments_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le\Documents\research\deuteronomy\bw-tree\papers\ICDE2013\experiments\bw-tree-experiments_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 vs BerkeleyDB'!$A$29</c:f>
              <c:strCache>
                <c:ptCount val="1"/>
                <c:pt idx="0">
                  <c:v>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'Bw vs BerkeleyDB'!$B$28:$D$28</c:f>
              <c:strCache>
                <c:ptCount val="3"/>
                <c:pt idx="0">
                  <c:v>Xbox</c:v>
                </c:pt>
                <c:pt idx="1">
                  <c:v>Synthetic</c:v>
                </c:pt>
                <c:pt idx="2">
                  <c:v>Deduplication</c:v>
                </c:pt>
              </c:strCache>
            </c:strRef>
          </c:cat>
          <c:val>
            <c:numRef>
              <c:f>'Bw vs BerkeleyDB'!$B$29:$D$29</c:f>
              <c:numCache>
                <c:formatCode>0.00</c:formatCode>
                <c:ptCount val="3"/>
                <c:pt idx="0">
                  <c:v>10402244.609999999</c:v>
                </c:pt>
                <c:pt idx="1">
                  <c:v>3829679.23</c:v>
                </c:pt>
                <c:pt idx="2">
                  <c:v>2837646.88</c:v>
                </c:pt>
              </c:numCache>
            </c:numRef>
          </c:val>
        </c:ser>
        <c:ser>
          <c:idx val="1"/>
          <c:order val="1"/>
          <c:tx>
            <c:strRef>
              <c:f>'Bw vs BerkeleyDB'!$A$30</c:f>
              <c:strCache>
                <c:ptCount val="1"/>
                <c:pt idx="0">
                  <c:v>BerkeleyDB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43283225960391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0505050505051429E-3"/>
                  <c:y val="-3.08641975308641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'Bw vs BerkeleyDB'!$B$28:$D$28</c:f>
              <c:strCache>
                <c:ptCount val="3"/>
                <c:pt idx="0">
                  <c:v>Xbox</c:v>
                </c:pt>
                <c:pt idx="1">
                  <c:v>Synthetic</c:v>
                </c:pt>
                <c:pt idx="2">
                  <c:v>Deduplication</c:v>
                </c:pt>
              </c:strCache>
            </c:strRef>
          </c:cat>
          <c:val>
            <c:numRef>
              <c:f>'Bw vs BerkeleyDB'!$B$30:$D$30</c:f>
              <c:numCache>
                <c:formatCode>0.00</c:formatCode>
                <c:ptCount val="3"/>
                <c:pt idx="0">
                  <c:v>555480.18000000005</c:v>
                </c:pt>
                <c:pt idx="1">
                  <c:v>660189.09</c:v>
                </c:pt>
                <c:pt idx="2">
                  <c:v>330204.28999999998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47989136"/>
        <c:axId val="1548000016"/>
      </c:barChart>
      <c:catAx>
        <c:axId val="154798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548000016"/>
        <c:crosses val="autoZero"/>
        <c:auto val="1"/>
        <c:lblAlgn val="ctr"/>
        <c:lblOffset val="100"/>
        <c:noMultiLvlLbl val="0"/>
      </c:catAx>
      <c:valAx>
        <c:axId val="154800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r>
                  <a:rPr lang="en-US" sz="140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Operations/Sec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54798913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'cache efficiency'!$A$4</c:f>
              <c:strCache>
                <c:ptCount val="1"/>
                <c:pt idx="0">
                  <c:v>L1 hits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efficiency'!$B$4:$C$4</c:f>
              <c:numCache>
                <c:formatCode>0%</c:formatCode>
                <c:ptCount val="2"/>
                <c:pt idx="0">
                  <c:v>0.8</c:v>
                </c:pt>
                <c:pt idx="1">
                  <c:v>0.67</c:v>
                </c:pt>
              </c:numCache>
            </c:numRef>
          </c:val>
        </c:ser>
        <c:ser>
          <c:idx val="1"/>
          <c:order val="1"/>
          <c:tx>
            <c:strRef>
              <c:f>'cache efficiency'!$A$5</c:f>
              <c:strCache>
                <c:ptCount val="1"/>
                <c:pt idx="0">
                  <c:v>L2 hits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efficiency'!$B$5:$C$5</c:f>
              <c:numCache>
                <c:formatCode>0%</c:formatCode>
                <c:ptCount val="2"/>
                <c:pt idx="0">
                  <c:v>0.11</c:v>
                </c:pt>
                <c:pt idx="1">
                  <c:v>0.08</c:v>
                </c:pt>
              </c:numCache>
            </c:numRef>
          </c:val>
        </c:ser>
        <c:ser>
          <c:idx val="2"/>
          <c:order val="2"/>
          <c:tx>
            <c:strRef>
              <c:f>'cache efficiency'!$A$6</c:f>
              <c:strCache>
                <c:ptCount val="1"/>
                <c:pt idx="0">
                  <c:v>L3 hits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efficiency'!$B$6:$C$6</c:f>
              <c:numCache>
                <c:formatCode>0%</c:formatCode>
                <c:ptCount val="2"/>
                <c:pt idx="0">
                  <c:v>0.04</c:v>
                </c:pt>
                <c:pt idx="1">
                  <c:v>0.09</c:v>
                </c:pt>
              </c:numCache>
            </c:numRef>
          </c:val>
        </c:ser>
        <c:ser>
          <c:idx val="3"/>
          <c:order val="3"/>
          <c:tx>
            <c:strRef>
              <c:f>'cache efficiency'!$A$7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efficiency'!$B$7:$C$7</c:f>
              <c:numCache>
                <c:formatCode>0%</c:formatCode>
                <c:ptCount val="2"/>
                <c:pt idx="0">
                  <c:v>0.06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7998384"/>
        <c:axId val="1547998928"/>
      </c:barChart>
      <c:catAx>
        <c:axId val="1547998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1547998928"/>
        <c:crosses val="autoZero"/>
        <c:auto val="1"/>
        <c:lblAlgn val="ctr"/>
        <c:lblOffset val="100"/>
        <c:noMultiLvlLbl val="0"/>
      </c:catAx>
      <c:valAx>
        <c:axId val="154799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154799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BD2C-37BE-4BA7-AA34-03E549BF0D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685-CE1F-4AED-AAFB-2AE80145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8346-01A0-40CB-A16B-2771213C337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BW-Tree: A B-tree for New Hardware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3947"/>
            <a:ext cx="9144000" cy="1365572"/>
          </a:xfrm>
        </p:spPr>
        <p:txBody>
          <a:bodyPr/>
          <a:lstStyle/>
          <a:p>
            <a:r>
              <a:rPr lang="en-US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Justin Levandoski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David Lomet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Sudipta Sengupta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3" y="5827122"/>
            <a:ext cx="25050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" y="1600200"/>
            <a:ext cx="3657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B-Tree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00" y="2971800"/>
            <a:ext cx="36576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</a:t>
            </a:r>
          </a:p>
          <a:p>
            <a:pPr algn="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000" y="4343400"/>
            <a:ext cx="3657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Flash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988200" y="1643400"/>
            <a:ext cx="381000" cy="1295400"/>
          </a:xfrm>
          <a:prstGeom prst="rightBrace">
            <a:avLst>
              <a:gd name="adj1" fmla="val 78254"/>
              <a:gd name="adj2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600" y="1600200"/>
            <a:ext cx="4550400" cy="1173939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B-tree search/update logic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In-memory pages only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988200" y="3022200"/>
            <a:ext cx="381000" cy="1295400"/>
          </a:xfrm>
          <a:prstGeom prst="rightBrace">
            <a:avLst>
              <a:gd name="adj1" fmla="val 78254"/>
              <a:gd name="adj2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5600" y="2984795"/>
            <a:ext cx="4550400" cy="154327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Logical page abstraction for</a:t>
            </a:r>
            <a:b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B-tree layer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Brings pages from flash to RAM as necessary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3995100" y="4383600"/>
            <a:ext cx="381000" cy="1295400"/>
          </a:xfrm>
          <a:prstGeom prst="rightBrace">
            <a:avLst>
              <a:gd name="adj1" fmla="val 78254"/>
              <a:gd name="adj2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6100" y="4648200"/>
            <a:ext cx="4767900" cy="1173939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Sequential writes to log-structured storage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Flash garbage collection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463040"/>
            <a:ext cx="3878580" cy="22776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4480" y="936231"/>
            <a:ext cx="291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Focus of this talk</a:t>
            </a:r>
            <a:endParaRPr lang="en-US" sz="28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Mapping Table and Logical Pages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20782" y="2796784"/>
            <a:ext cx="2828658" cy="6417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0782" y="1586441"/>
            <a:ext cx="2828658" cy="1210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08094"/>
              </p:ext>
            </p:extLst>
          </p:nvPr>
        </p:nvGraphicFramePr>
        <p:xfrm>
          <a:off x="2596782" y="1136773"/>
          <a:ext cx="1524000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Physical Address</a:t>
                      </a:r>
                      <a:endParaRPr lang="en-US" sz="12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96782" y="79907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49311" y="1722868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urved Connector 19"/>
          <p:cNvCxnSpPr>
            <a:stCxn id="38" idx="6"/>
            <a:endCxn id="19" idx="1"/>
          </p:cNvCxnSpPr>
          <p:nvPr/>
        </p:nvCxnSpPr>
        <p:spPr>
          <a:xfrm>
            <a:off x="3791849" y="1741431"/>
            <a:ext cx="1057462" cy="1101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53940" y="2429099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53940" y="2064243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Curved Connector 22"/>
          <p:cNvCxnSpPr>
            <a:stCxn id="39" idx="6"/>
            <a:endCxn id="22" idx="1"/>
          </p:cNvCxnSpPr>
          <p:nvPr/>
        </p:nvCxnSpPr>
        <p:spPr>
          <a:xfrm flipV="1">
            <a:off x="3787412" y="2192940"/>
            <a:ext cx="1066528" cy="1593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5040" y="278894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Flash</a:t>
            </a:r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9498" y="1583228"/>
            <a:ext cx="128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</a:t>
            </a:r>
            <a:endParaRPr lang="en-US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40" idx="6"/>
            <a:endCxn id="21" idx="1"/>
          </p:cNvCxnSpPr>
          <p:nvPr/>
        </p:nvCxnSpPr>
        <p:spPr>
          <a:xfrm flipV="1">
            <a:off x="3777882" y="2557796"/>
            <a:ext cx="1076058" cy="426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53940" y="3025383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Curved Connector 27"/>
          <p:cNvCxnSpPr>
            <a:stCxn id="41" idx="6"/>
            <a:endCxn id="27" idx="1"/>
          </p:cNvCxnSpPr>
          <p:nvPr/>
        </p:nvCxnSpPr>
        <p:spPr>
          <a:xfrm flipV="1">
            <a:off x="3773126" y="3154080"/>
            <a:ext cx="1080814" cy="135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20782" y="3711184"/>
            <a:ext cx="876300" cy="136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20782" y="4038875"/>
            <a:ext cx="876300" cy="26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97082" y="3847998"/>
            <a:ext cx="1524000" cy="45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568582" y="3844402"/>
            <a:ext cx="0" cy="456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95840" y="4238161"/>
            <a:ext cx="57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bit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8582" y="4238956"/>
            <a:ext cx="95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63 bits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48576" y="3885533"/>
            <a:ext cx="86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9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lash/mem</a:t>
            </a:r>
          </a:p>
          <a:p>
            <a:pPr algn="ctr"/>
            <a:r>
              <a:rPr lang="en-US" sz="9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flag</a:t>
            </a:r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8581" y="3968323"/>
            <a:ext cx="95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6" y="4637620"/>
            <a:ext cx="9144000" cy="2220380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Pages are logical, identified by mapping table index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ranslates logical page ID to physical address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Important for latch-free behavior and log-structuring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Isolates update to a single page</a:t>
            </a:r>
          </a:p>
        </p:txBody>
      </p:sp>
      <p:sp>
        <p:nvSpPr>
          <p:cNvPr id="38" name="Oval 37"/>
          <p:cNvSpPr/>
          <p:nvPr/>
        </p:nvSpPr>
        <p:spPr>
          <a:xfrm>
            <a:off x="3715649" y="1704855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11212" y="2315713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1682" y="2947272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96926" y="3252981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Compare and Swap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0602" y="914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Atomic instruction that compares contents of a memory location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 a given value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values are equal, installs new given value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V’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Otherwise operation fails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00200" y="4512347"/>
            <a:ext cx="762000" cy="7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4500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2242" y="4635191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CompareAndSwap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(&amp;M, 20, 30)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Straight Arrow Connector 45"/>
          <p:cNvCxnSpPr>
            <a:stCxn id="49" idx="2"/>
          </p:cNvCxnSpPr>
          <p:nvPr/>
        </p:nvCxnSpPr>
        <p:spPr>
          <a:xfrm>
            <a:off x="5839241" y="4101791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386563" y="4990560"/>
            <a:ext cx="4970" cy="393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77832" y="4134502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2501" y="3763237"/>
            <a:ext cx="11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2581" y="527441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 Value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1092" y="3760002"/>
            <a:ext cx="11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New Value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203384"/>
            <a:ext cx="1037140" cy="10371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172242" y="4634244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CompareAndSwap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(&amp;M, 20, 40)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00200" y="454077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7248" y="454077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04369" y="4212859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72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build="allAtOnce"/>
      <p:bldP spid="49" grpId="0"/>
      <p:bldP spid="49" grpId="1"/>
      <p:bldP spid="50" grpId="0"/>
      <p:bldP spid="50" grpId="1"/>
      <p:bldP spid="51" grpId="0"/>
      <p:bldP spid="51" grpId="1"/>
      <p:bldP spid="53" grpId="0"/>
      <p:bldP spid="54" grpId="0"/>
      <p:bldP spid="54" grpId="1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Delta Updates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2701" y="2987172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34631"/>
              </p:ext>
            </p:extLst>
          </p:nvPr>
        </p:nvGraphicFramePr>
        <p:xfrm>
          <a:off x="1143000" y="1721622"/>
          <a:ext cx="15240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PID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Physical Address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1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43000" y="138392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26180" y="2420056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50</a:t>
            </a:r>
            <a:endParaRPr lang="en-US" sz="14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Curved Connector 21"/>
          <p:cNvCxnSpPr>
            <a:stCxn id="21" idx="2"/>
            <a:endCxn id="18" idx="0"/>
          </p:cNvCxnSpPr>
          <p:nvPr/>
        </p:nvCxnSpPr>
        <p:spPr>
          <a:xfrm rot="16200000" flipH="1">
            <a:off x="7092537" y="2866958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9" idx="3"/>
            <a:endCxn id="18" idx="1"/>
          </p:cNvCxnSpPr>
          <p:nvPr/>
        </p:nvCxnSpPr>
        <p:spPr>
          <a:xfrm>
            <a:off x="2296244" y="2957030"/>
            <a:ext cx="3856457" cy="289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9" idx="3"/>
            <a:endCxn id="21" idx="1"/>
          </p:cNvCxnSpPr>
          <p:nvPr/>
        </p:nvCxnSpPr>
        <p:spPr>
          <a:xfrm flipV="1">
            <a:off x="2296244" y="2584255"/>
            <a:ext cx="4129936" cy="37277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432294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Each update to a page produces a new address (the delta)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Delta physically points to existing “root” of the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delta address in physical address slot of mapping table using compare and swap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11780" y="1841030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Delete record 48</a:t>
            </a:r>
            <a:endParaRPr lang="en-US" sz="1300" b="1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urved Connector 26"/>
          <p:cNvCxnSpPr>
            <a:stCxn id="26" idx="2"/>
            <a:endCxn id="21" idx="0"/>
          </p:cNvCxnSpPr>
          <p:nvPr/>
        </p:nvCxnSpPr>
        <p:spPr>
          <a:xfrm rot="16200000" flipH="1">
            <a:off x="7082127" y="2291142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9" idx="3"/>
            <a:endCxn id="26" idx="1"/>
          </p:cNvCxnSpPr>
          <p:nvPr/>
        </p:nvCxnSpPr>
        <p:spPr>
          <a:xfrm flipV="1">
            <a:off x="2296244" y="2005229"/>
            <a:ext cx="4115536" cy="95180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12800" y="2880830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58144" y="2920454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Contention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3352800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46664"/>
              </p:ext>
            </p:extLst>
          </p:nvPr>
        </p:nvGraphicFramePr>
        <p:xfrm>
          <a:off x="1162499" y="2087250"/>
          <a:ext cx="15240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PID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Physical Address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1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62499" y="174954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5679" y="2785684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50</a:t>
            </a:r>
            <a:endParaRPr lang="en-US" sz="14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Curved Connector 32"/>
          <p:cNvCxnSpPr>
            <a:stCxn id="32" idx="2"/>
            <a:endCxn id="16" idx="0"/>
          </p:cNvCxnSpPr>
          <p:nvPr/>
        </p:nvCxnSpPr>
        <p:spPr>
          <a:xfrm rot="16200000" flipH="1">
            <a:off x="7112036" y="3232586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544999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Worker threads may try to install updates to same state of the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Winner succeeds, any losers must retry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Retry protocol is operation-specific (details in paper)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1279" y="2206658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Delete record 48</a:t>
            </a:r>
            <a:endParaRPr lang="en-US" sz="1300" b="1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6" name="Curved Connector 35"/>
          <p:cNvCxnSpPr>
            <a:stCxn id="35" idx="2"/>
            <a:endCxn id="32" idx="0"/>
          </p:cNvCxnSpPr>
          <p:nvPr/>
        </p:nvCxnSpPr>
        <p:spPr>
          <a:xfrm rot="16200000" flipH="1">
            <a:off x="7101626" y="2656770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1" idx="3"/>
            <a:endCxn id="35" idx="1"/>
          </p:cNvCxnSpPr>
          <p:nvPr/>
        </p:nvCxnSpPr>
        <p:spPr>
          <a:xfrm flipV="1">
            <a:off x="2315743" y="2370857"/>
            <a:ext cx="4115536" cy="95180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02126" y="1423702"/>
            <a:ext cx="1584121" cy="3283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Update record 35</a:t>
            </a:r>
            <a:endParaRPr lang="en-US" sz="13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Curved Connector 38"/>
          <p:cNvCxnSpPr>
            <a:stCxn id="38" idx="2"/>
            <a:endCxn id="35" idx="0"/>
          </p:cNvCxnSpPr>
          <p:nvPr/>
        </p:nvCxnSpPr>
        <p:spPr>
          <a:xfrm rot="16200000" flipH="1">
            <a:off x="6481484" y="1464802"/>
            <a:ext cx="454558" cy="102915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2" idx="6"/>
            <a:endCxn id="38" idx="1"/>
          </p:cNvCxnSpPr>
          <p:nvPr/>
        </p:nvCxnSpPr>
        <p:spPr>
          <a:xfrm flipV="1">
            <a:off x="2353843" y="1587901"/>
            <a:ext cx="3048283" cy="17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32299" y="3246458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77643" y="3286082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15200" y="1423702"/>
            <a:ext cx="1584121" cy="328398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60</a:t>
            </a:r>
            <a:endParaRPr lang="en-US" sz="13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Curved Connector 43"/>
          <p:cNvCxnSpPr>
            <a:stCxn id="43" idx="2"/>
            <a:endCxn id="35" idx="0"/>
          </p:cNvCxnSpPr>
          <p:nvPr/>
        </p:nvCxnSpPr>
        <p:spPr>
          <a:xfrm rot="5400000">
            <a:off x="7438022" y="1537419"/>
            <a:ext cx="454558" cy="88392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Delta Types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66800"/>
            <a:ext cx="9144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Delta method used to describe all updates to a page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update deltas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Insert/Delete/Update of record on a page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Structure modification deltas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Split/Merge information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Flush deltas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Describes what part of the page is on log-structured storage on flash</a:t>
            </a:r>
          </a:p>
        </p:txBody>
      </p:sp>
    </p:spTree>
    <p:extLst>
      <p:ext uri="{BB962C8B-B14F-4D97-AF65-F5344CB8AC3E}">
        <p14:creationId xmlns:p14="http://schemas.microsoft.com/office/powerpoint/2010/main" val="828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Page Consolidation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D0E2CB5-7299-4172-8FB7-AA2027603761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</a:t>
            </a:fld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5700" y="2631768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49125"/>
              </p:ext>
            </p:extLst>
          </p:nvPr>
        </p:nvGraphicFramePr>
        <p:xfrm>
          <a:off x="1175999" y="1366218"/>
          <a:ext cx="15240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PID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Physical Address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1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5999" y="102851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9179" y="2064652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50</a:t>
            </a:r>
            <a:endParaRPr lang="en-US" sz="14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Curved Connector 8"/>
          <p:cNvCxnSpPr>
            <a:stCxn id="8" idx="2"/>
            <a:endCxn id="5" idx="0"/>
          </p:cNvCxnSpPr>
          <p:nvPr/>
        </p:nvCxnSpPr>
        <p:spPr>
          <a:xfrm rot="16200000" flipH="1">
            <a:off x="7125536" y="2511554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485773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Delta chain eventually degrades search performance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eventually consolidate updates by creating/installing new search-optimized page with deltas applied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Consolidation piggybacked onto regular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Old page state becomes garbage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4779" y="1485626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Delete record 48</a:t>
            </a:r>
            <a:endParaRPr lang="en-US" sz="1300" b="1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Curved Connector 11"/>
          <p:cNvCxnSpPr>
            <a:stCxn id="11" idx="2"/>
            <a:endCxn id="8" idx="0"/>
          </p:cNvCxnSpPr>
          <p:nvPr/>
        </p:nvCxnSpPr>
        <p:spPr>
          <a:xfrm rot="16200000" flipH="1">
            <a:off x="7115126" y="1935738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44778" y="914400"/>
            <a:ext cx="1584121" cy="3283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Update record 35</a:t>
            </a:r>
            <a:endParaRPr lang="en-US" sz="13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16200000" flipH="1">
            <a:off x="7115125" y="1364512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0" idx="6"/>
            <a:endCxn id="13" idx="1"/>
          </p:cNvCxnSpPr>
          <p:nvPr/>
        </p:nvCxnSpPr>
        <p:spPr>
          <a:xfrm flipV="1">
            <a:off x="2367343" y="1078599"/>
            <a:ext cx="4077435" cy="152302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45799" y="2525426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290649"/>
            <a:ext cx="27432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“Consolidated” 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Curved Connector 17"/>
          <p:cNvCxnSpPr>
            <a:stCxn id="16" idx="3"/>
            <a:endCxn id="17" idx="1"/>
          </p:cNvCxnSpPr>
          <p:nvPr/>
        </p:nvCxnSpPr>
        <p:spPr>
          <a:xfrm>
            <a:off x="2329243" y="2601626"/>
            <a:ext cx="1633157" cy="9480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91143" y="2565050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Garbage Collection Using Epochs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75846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 joins an epoch prior to each operation (e.g., insert)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Always posts “garbage” to list for </a:t>
            </a:r>
            <a:r>
              <a:rPr lang="en-US" sz="2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epoch (not necessarily the one it joined)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Garbage for an epoch reclaimed only when all threads have exited the epoch (i.e., the epoch drains)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31886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Epoch 1</a:t>
            </a:r>
            <a:endParaRPr lang="en-US" b="1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31886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Epoch 2</a:t>
            </a:r>
            <a:endParaRPr lang="en-US" b="1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Epoch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Curved Connector 23"/>
          <p:cNvCxnSpPr>
            <a:endCxn id="21" idx="3"/>
          </p:cNvCxnSpPr>
          <p:nvPr/>
        </p:nvCxnSpPr>
        <p:spPr>
          <a:xfrm rot="5400000">
            <a:off x="3235583" y="2075010"/>
            <a:ext cx="348734" cy="224790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2" idx="1"/>
          </p:cNvCxnSpPr>
          <p:nvPr/>
        </p:nvCxnSpPr>
        <p:spPr>
          <a:xfrm rot="16200000" flipH="1">
            <a:off x="5521583" y="2036910"/>
            <a:ext cx="348734" cy="232410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" y="3595230"/>
            <a:ext cx="2514600" cy="114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5974" y="4757893"/>
            <a:ext cx="2507226" cy="1639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5974" y="3610619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974" y="4746685"/>
            <a:ext cx="250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Garbage Collection List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034" y="3937964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1</a:t>
            </a:r>
            <a:endParaRPr lang="en-US" sz="16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93426" y="3595230"/>
            <a:ext cx="2514600" cy="114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0800" y="4757893"/>
            <a:ext cx="2507226" cy="1639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0" y="3610619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0800" y="4746685"/>
            <a:ext cx="250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Garbage Collection List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56677" y="5371241"/>
            <a:ext cx="1250550" cy="3226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7249" y="5362554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Curved Connector 36"/>
          <p:cNvCxnSpPr>
            <a:stCxn id="36" idx="3"/>
            <a:endCxn id="35" idx="1"/>
          </p:cNvCxnSpPr>
          <p:nvPr/>
        </p:nvCxnSpPr>
        <p:spPr>
          <a:xfrm>
            <a:off x="1012168" y="5489516"/>
            <a:ext cx="244509" cy="43068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555" y="4276515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2</a:t>
            </a:r>
            <a:endParaRPr lang="en-US" sz="16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04277" y="5987876"/>
            <a:ext cx="1250550" cy="322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193" y="5998853"/>
            <a:ext cx="264919" cy="2539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1" name="Curved Connector 40"/>
          <p:cNvCxnSpPr>
            <a:stCxn id="40" idx="3"/>
            <a:endCxn id="39" idx="1"/>
          </p:cNvCxnSpPr>
          <p:nvPr/>
        </p:nvCxnSpPr>
        <p:spPr>
          <a:xfrm>
            <a:off x="781112" y="6125815"/>
            <a:ext cx="323165" cy="2340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9930" y="5612464"/>
            <a:ext cx="264919" cy="2539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Curved Connector 42"/>
          <p:cNvCxnSpPr>
            <a:stCxn id="42" idx="2"/>
            <a:endCxn id="40" idx="0"/>
          </p:cNvCxnSpPr>
          <p:nvPr/>
        </p:nvCxnSpPr>
        <p:spPr>
          <a:xfrm rot="16200000" flipH="1">
            <a:off x="489288" y="5839488"/>
            <a:ext cx="132466" cy="18626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72532" y="3901518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3</a:t>
            </a:r>
            <a:endParaRPr lang="en-US" sz="16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86600" y="5175408"/>
            <a:ext cx="1250550" cy="322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7172" y="5166721"/>
            <a:ext cx="264919" cy="25392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7" name="Curved Connector 46"/>
          <p:cNvCxnSpPr>
            <a:stCxn id="46" idx="3"/>
            <a:endCxn id="45" idx="1"/>
          </p:cNvCxnSpPr>
          <p:nvPr/>
        </p:nvCxnSpPr>
        <p:spPr>
          <a:xfrm>
            <a:off x="6842091" y="5293683"/>
            <a:ext cx="244509" cy="4306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724926" y="5987876"/>
            <a:ext cx="918977" cy="3226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15498" y="5979189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Curved Connector 49"/>
          <p:cNvCxnSpPr>
            <a:stCxn id="49" idx="3"/>
            <a:endCxn id="48" idx="1"/>
          </p:cNvCxnSpPr>
          <p:nvPr/>
        </p:nvCxnSpPr>
        <p:spPr>
          <a:xfrm>
            <a:off x="7480417" y="6106151"/>
            <a:ext cx="244509" cy="43068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18119" y="5895295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2" name="Curved Connector 51"/>
          <p:cNvCxnSpPr>
            <a:stCxn id="51" idx="3"/>
            <a:endCxn id="49" idx="1"/>
          </p:cNvCxnSpPr>
          <p:nvPr/>
        </p:nvCxnSpPr>
        <p:spPr>
          <a:xfrm>
            <a:off x="7083038" y="6022257"/>
            <a:ext cx="132460" cy="83894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553200" y="5612463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4" name="Curved Connector 53"/>
          <p:cNvCxnSpPr>
            <a:stCxn id="53" idx="2"/>
            <a:endCxn id="51" idx="1"/>
          </p:cNvCxnSpPr>
          <p:nvPr/>
        </p:nvCxnSpPr>
        <p:spPr>
          <a:xfrm rot="16200000" flipH="1">
            <a:off x="6673954" y="5878091"/>
            <a:ext cx="155871" cy="132459"/>
          </a:xfrm>
          <a:prstGeom prst="curvedConnector2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 animBg="1"/>
      <p:bldP spid="35" grpId="1" animBg="1"/>
      <p:bldP spid="36" grpId="0" animBg="1"/>
      <p:bldP spid="36" grpId="1" animBg="1"/>
      <p:bldP spid="38" grpId="0"/>
      <p:bldP spid="38" grpId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4" grpId="0"/>
      <p:bldP spid="45" grpId="0" animBg="1"/>
      <p:bldP spid="46" grpId="0" animBg="1"/>
      <p:bldP spid="48" grpId="0" animBg="1"/>
      <p:bldP spid="49" grpId="0" animBg="1"/>
      <p:bldP spid="51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"/>
            <a:ext cx="89916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Alternate Title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75444"/>
            <a:ext cx="873603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“The BW-Tree: A Latch-free, Log-structured B-tree for Multi-core Machines with Large Main Memories and Flash Storage”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12292"/>
            <a:ext cx="9144000" cy="125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BW = “Buzz Word”</a:t>
            </a:r>
          </a:p>
        </p:txBody>
      </p:sp>
    </p:spTree>
    <p:extLst>
      <p:ext uri="{BB962C8B-B14F-4D97-AF65-F5344CB8AC3E}">
        <p14:creationId xmlns:p14="http://schemas.microsoft.com/office/powerpoint/2010/main" val="19465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51550" y="2150241"/>
            <a:ext cx="317062" cy="2642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Node Splits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8223" y="2954374"/>
            <a:ext cx="476152" cy="2705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1469" y="1192479"/>
            <a:ext cx="487269" cy="219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7710" y="2154053"/>
            <a:ext cx="408842" cy="25522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7652" y="2161300"/>
            <a:ext cx="358429" cy="248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6412" y="2163098"/>
            <a:ext cx="372346" cy="24808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969" y="4518259"/>
            <a:ext cx="8666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sizes are elastic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hard physical threshold for splitting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split when convenient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B-link structure allows us to “half-split” without latching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split at child level by creating new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new separator key and pointer at parent level</a:t>
            </a:r>
            <a:endParaRPr lang="en-US" sz="2000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064"/>
              </p:ext>
            </p:extLst>
          </p:nvPr>
        </p:nvGraphicFramePr>
        <p:xfrm>
          <a:off x="671806" y="1191627"/>
          <a:ext cx="1524000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Physical Address</a:t>
                      </a:r>
                      <a:endParaRPr lang="en-US" sz="12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1806" y="85392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7652" y="1189642"/>
            <a:ext cx="1177014" cy="22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01470" y="1189942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88739" y="1189642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47299" y="1186464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6837" y="1189942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" idx="1"/>
            <a:endCxn id="23" idx="0"/>
          </p:cNvCxnSpPr>
          <p:nvPr/>
        </p:nvCxnSpPr>
        <p:spPr>
          <a:xfrm rot="10800000" flipV="1">
            <a:off x="3708238" y="1302202"/>
            <a:ext cx="1419414" cy="854335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</p:cNvCxnSpPr>
          <p:nvPr/>
        </p:nvCxnSpPr>
        <p:spPr>
          <a:xfrm rot="5400000">
            <a:off x="5175714" y="1611439"/>
            <a:ext cx="737120" cy="3437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3" idx="3"/>
            <a:endCxn id="24" idx="0"/>
          </p:cNvCxnSpPr>
          <p:nvPr/>
        </p:nvCxnSpPr>
        <p:spPr>
          <a:xfrm>
            <a:off x="6304666" y="1302203"/>
            <a:ext cx="1651237" cy="84968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3"/>
            <a:endCxn id="25" idx="1"/>
          </p:cNvCxnSpPr>
          <p:nvPr/>
        </p:nvCxnSpPr>
        <p:spPr>
          <a:xfrm flipV="1">
            <a:off x="4439135" y="2280581"/>
            <a:ext cx="688517" cy="46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24" idx="1"/>
          </p:cNvCxnSpPr>
          <p:nvPr/>
        </p:nvCxnSpPr>
        <p:spPr>
          <a:xfrm>
            <a:off x="6571002" y="2280581"/>
            <a:ext cx="65400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77341" y="2156538"/>
            <a:ext cx="1461794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5006" y="2151884"/>
            <a:ext cx="1461794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7652" y="2151884"/>
            <a:ext cx="1443350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4870" y="2954373"/>
            <a:ext cx="486211" cy="2705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6476" y="1782225"/>
            <a:ext cx="800044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Split </a:t>
            </a:r>
            <a:r>
              <a:rPr lang="el-GR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6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7341" y="2372395"/>
            <a:ext cx="146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1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7652" y="2365194"/>
            <a:ext cx="144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2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25006" y="2361677"/>
            <a:ext cx="146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88206" y="3203405"/>
            <a:ext cx="146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4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49" idx="6"/>
            <a:endCxn id="25" idx="1"/>
          </p:cNvCxnSpPr>
          <p:nvPr/>
        </p:nvCxnSpPr>
        <p:spPr>
          <a:xfrm flipV="1">
            <a:off x="1802927" y="2280581"/>
            <a:ext cx="3324725" cy="1082422"/>
          </a:xfrm>
          <a:prstGeom prst="curvedConnector3">
            <a:avLst>
              <a:gd name="adj1" fmla="val 7223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0" idx="6"/>
            <a:endCxn id="32" idx="1"/>
          </p:cNvCxnSpPr>
          <p:nvPr/>
        </p:nvCxnSpPr>
        <p:spPr>
          <a:xfrm flipV="1">
            <a:off x="1802927" y="3083071"/>
            <a:ext cx="4405823" cy="846253"/>
          </a:xfrm>
          <a:prstGeom prst="curvedConnector3">
            <a:avLst>
              <a:gd name="adj1" fmla="val 9271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8" idx="6"/>
            <a:endCxn id="13" idx="1"/>
          </p:cNvCxnSpPr>
          <p:nvPr/>
        </p:nvCxnSpPr>
        <p:spPr>
          <a:xfrm flipV="1">
            <a:off x="1802927" y="1302203"/>
            <a:ext cx="3324725" cy="5198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5846" y="3775436"/>
            <a:ext cx="2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8" name="Curved Connector 37"/>
          <p:cNvCxnSpPr>
            <a:stCxn id="27" idx="3"/>
            <a:endCxn id="32" idx="0"/>
          </p:cNvCxnSpPr>
          <p:nvPr/>
        </p:nvCxnSpPr>
        <p:spPr>
          <a:xfrm>
            <a:off x="6446520" y="1910922"/>
            <a:ext cx="483905" cy="1043452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3"/>
            <a:endCxn id="24" idx="1"/>
          </p:cNvCxnSpPr>
          <p:nvPr/>
        </p:nvCxnSpPr>
        <p:spPr>
          <a:xfrm flipH="1" flipV="1">
            <a:off x="7225006" y="2280581"/>
            <a:ext cx="427094" cy="802490"/>
          </a:xfrm>
          <a:prstGeom prst="curvedConnector5">
            <a:avLst>
              <a:gd name="adj1" fmla="val -53525"/>
              <a:gd name="adj2" fmla="val 50000"/>
              <a:gd name="adj3" fmla="val 1535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9" idx="6"/>
            <a:endCxn id="27" idx="1"/>
          </p:cNvCxnSpPr>
          <p:nvPr/>
        </p:nvCxnSpPr>
        <p:spPr>
          <a:xfrm flipV="1">
            <a:off x="1802927" y="1910922"/>
            <a:ext cx="3843549" cy="1452081"/>
          </a:xfrm>
          <a:prstGeom prst="curvedConnector3">
            <a:avLst>
              <a:gd name="adj1" fmla="val 73196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3" idx="3"/>
            <a:endCxn id="27" idx="1"/>
          </p:cNvCxnSpPr>
          <p:nvPr/>
        </p:nvCxnSpPr>
        <p:spPr>
          <a:xfrm flipV="1">
            <a:off x="4439135" y="1910922"/>
            <a:ext cx="1207341" cy="37431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3" idx="2"/>
            <a:endCxn id="27" idx="0"/>
          </p:cNvCxnSpPr>
          <p:nvPr/>
        </p:nvCxnSpPr>
        <p:spPr>
          <a:xfrm rot="16200000" flipH="1">
            <a:off x="5697598" y="1433324"/>
            <a:ext cx="367461" cy="3303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64380" y="741938"/>
            <a:ext cx="1344571" cy="22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 Entry </a:t>
            </a:r>
            <a:r>
              <a:rPr lang="el-GR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6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855330" y="741938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3" idx="2"/>
            <a:endCxn id="13" idx="0"/>
          </p:cNvCxnSpPr>
          <p:nvPr/>
        </p:nvCxnSpPr>
        <p:spPr>
          <a:xfrm rot="16200000" flipH="1">
            <a:off x="5365121" y="838604"/>
            <a:ext cx="222582" cy="47949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3" idx="3"/>
            <a:endCxn id="32" idx="0"/>
          </p:cNvCxnSpPr>
          <p:nvPr/>
        </p:nvCxnSpPr>
        <p:spPr>
          <a:xfrm>
            <a:off x="5908951" y="854499"/>
            <a:ext cx="1021474" cy="2099875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8" idx="6"/>
            <a:endCxn id="43" idx="1"/>
          </p:cNvCxnSpPr>
          <p:nvPr/>
        </p:nvCxnSpPr>
        <p:spPr>
          <a:xfrm flipV="1">
            <a:off x="1802927" y="854499"/>
            <a:ext cx="2761453" cy="9675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26727" y="1785493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726727" y="3326427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26727" y="3892748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7534352" y="3701439"/>
            <a:ext cx="412026" cy="115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>
            <a:off x="7534352" y="3975213"/>
            <a:ext cx="41795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46378" y="3560802"/>
            <a:ext cx="11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Logical pointer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55903" y="3837801"/>
            <a:ext cx="11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Physical pointer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5" name="Curved Connector 54"/>
          <p:cNvCxnSpPr>
            <a:stCxn id="27" idx="2"/>
            <a:endCxn id="25" idx="0"/>
          </p:cNvCxnSpPr>
          <p:nvPr/>
        </p:nvCxnSpPr>
        <p:spPr>
          <a:xfrm rot="5400000">
            <a:off x="5891780" y="1997166"/>
            <a:ext cx="112266" cy="1971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08750" y="2954374"/>
            <a:ext cx="1443350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33" grpId="0"/>
      <p:bldP spid="37" grpId="0"/>
      <p:bldP spid="43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668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Write sequentially to log-structured store using large write buffers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marshalling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Transforms in-memory page state to representation written to flush buffer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Ensures correct ordering</a:t>
            </a:r>
            <a:b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flushing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Usually only flush deltas since last flush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Increased writing efficiency</a:t>
            </a:r>
          </a:p>
        </p:txBody>
      </p:sp>
    </p:spTree>
    <p:extLst>
      <p:ext uri="{BB962C8B-B14F-4D97-AF65-F5344CB8AC3E}">
        <p14:creationId xmlns:p14="http://schemas.microsoft.com/office/powerpoint/2010/main" val="24919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on LSS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5840" y="2102240"/>
            <a:ext cx="283141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5840" y="2711840"/>
            <a:ext cx="283142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5838" y="3092840"/>
            <a:ext cx="283143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5840" y="4845440"/>
            <a:ext cx="283142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5840" y="4540640"/>
            <a:ext cx="283142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2542" y="1949840"/>
            <a:ext cx="43264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7182" y="1081660"/>
            <a:ext cx="2819400" cy="51054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969" y="523641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0982" y="621767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67813" y="3942074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  <a:endParaRPr lang="en-US" sz="2000" b="1" dirty="0" smtClean="0"/>
          </a:p>
        </p:txBody>
      </p:sp>
      <p:cxnSp>
        <p:nvCxnSpPr>
          <p:cNvPr id="14" name="Curved Connector 13"/>
          <p:cNvCxnSpPr>
            <a:endCxn id="28" idx="1"/>
          </p:cNvCxnSpPr>
          <p:nvPr/>
        </p:nvCxnSpPr>
        <p:spPr>
          <a:xfrm>
            <a:off x="2300342" y="2833010"/>
            <a:ext cx="1311640" cy="16056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7557" y="3372577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  <a:endParaRPr lang="en-US" sz="2000" b="1" dirty="0" smtClean="0"/>
          </a:p>
        </p:txBody>
      </p:sp>
      <p:cxnSp>
        <p:nvCxnSpPr>
          <p:cNvPr id="16" name="Curved Connector 15"/>
          <p:cNvCxnSpPr/>
          <p:nvPr/>
        </p:nvCxnSpPr>
        <p:spPr>
          <a:xfrm>
            <a:off x="2316582" y="4670775"/>
            <a:ext cx="1296660" cy="11359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4780" y="1324137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Mapping table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83783" y="7123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Sequential log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00795" y="4310356"/>
            <a:ext cx="7557" cy="18606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0734" y="4851422"/>
            <a:ext cx="110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ordering   in log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185839" y="2403263"/>
            <a:ext cx="276845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hape 163"/>
          <p:cNvCxnSpPr/>
          <p:nvPr/>
        </p:nvCxnSpPr>
        <p:spPr>
          <a:xfrm rot="5400000" flipH="1" flipV="1">
            <a:off x="5455424" y="5448957"/>
            <a:ext cx="495300" cy="228600"/>
          </a:xfrm>
          <a:prstGeom prst="curvedConnector4">
            <a:avLst>
              <a:gd name="adj1" fmla="val 30769"/>
              <a:gd name="adj2" fmla="val 36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25" idx="1"/>
          </p:cNvCxnSpPr>
          <p:nvPr/>
        </p:nvCxnSpPr>
        <p:spPr>
          <a:xfrm flipV="1">
            <a:off x="2285471" y="2353883"/>
            <a:ext cx="1326511" cy="1687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11982" y="2010983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11982" y="1223112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13242" y="3276470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11982" y="2803071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11982" y="5082654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13242" y="5571259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10577" y="5571259"/>
            <a:ext cx="412465" cy="3810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4908" y="2803071"/>
            <a:ext cx="412465" cy="3810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4909" y="5082654"/>
            <a:ext cx="412465" cy="3810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543432" y="3588140"/>
            <a:ext cx="923134" cy="1675294"/>
          </a:xfrm>
          <a:custGeom>
            <a:avLst/>
            <a:gdLst>
              <a:gd name="connsiteX0" fmla="*/ 0 w 923134"/>
              <a:gd name="connsiteY0" fmla="*/ 2085739 h 2085739"/>
              <a:gd name="connsiteX1" fmla="*/ 196482 w 923134"/>
              <a:gd name="connsiteY1" fmla="*/ 2055511 h 2085739"/>
              <a:gd name="connsiteX2" fmla="*/ 430750 w 923134"/>
              <a:gd name="connsiteY2" fmla="*/ 1904370 h 2085739"/>
              <a:gd name="connsiteX3" fmla="*/ 770816 w 923134"/>
              <a:gd name="connsiteY3" fmla="*/ 1496291 h 2085739"/>
              <a:gd name="connsiteX4" fmla="*/ 921957 w 923134"/>
              <a:gd name="connsiteY4" fmla="*/ 861501 h 2085739"/>
              <a:gd name="connsiteX5" fmla="*/ 831272 w 923134"/>
              <a:gd name="connsiteY5" fmla="*/ 370294 h 2085739"/>
              <a:gd name="connsiteX6" fmla="*/ 657461 w 923134"/>
              <a:gd name="connsiteY6" fmla="*/ 136027 h 2085739"/>
              <a:gd name="connsiteX7" fmla="*/ 536548 w 923134"/>
              <a:gd name="connsiteY7" fmla="*/ 45342 h 2085739"/>
              <a:gd name="connsiteX8" fmla="*/ 279610 w 923134"/>
              <a:gd name="connsiteY8" fmla="*/ 0 h 2085739"/>
              <a:gd name="connsiteX9" fmla="*/ 279610 w 923134"/>
              <a:gd name="connsiteY9" fmla="*/ 0 h 208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134" h="2085739">
                <a:moveTo>
                  <a:pt x="0" y="2085739"/>
                </a:moveTo>
                <a:cubicBezTo>
                  <a:pt x="62345" y="2085739"/>
                  <a:pt x="124690" y="2085739"/>
                  <a:pt x="196482" y="2055511"/>
                </a:cubicBezTo>
                <a:cubicBezTo>
                  <a:pt x="268274" y="2025283"/>
                  <a:pt x="335028" y="1997573"/>
                  <a:pt x="430750" y="1904370"/>
                </a:cubicBezTo>
                <a:cubicBezTo>
                  <a:pt x="526472" y="1811167"/>
                  <a:pt x="688948" y="1670102"/>
                  <a:pt x="770816" y="1496291"/>
                </a:cubicBezTo>
                <a:cubicBezTo>
                  <a:pt x="852684" y="1322479"/>
                  <a:pt x="911881" y="1049167"/>
                  <a:pt x="921957" y="861501"/>
                </a:cubicBezTo>
                <a:cubicBezTo>
                  <a:pt x="932033" y="673835"/>
                  <a:pt x="875355" y="491206"/>
                  <a:pt x="831272" y="370294"/>
                </a:cubicBezTo>
                <a:cubicBezTo>
                  <a:pt x="787189" y="249382"/>
                  <a:pt x="706582" y="190186"/>
                  <a:pt x="657461" y="136027"/>
                </a:cubicBezTo>
                <a:cubicBezTo>
                  <a:pt x="608340" y="81868"/>
                  <a:pt x="599523" y="68013"/>
                  <a:pt x="536548" y="45342"/>
                </a:cubicBezTo>
                <a:cubicBezTo>
                  <a:pt x="473573" y="22671"/>
                  <a:pt x="279610" y="0"/>
                  <a:pt x="279610" y="0"/>
                </a:cubicBezTo>
                <a:lnTo>
                  <a:pt x="279610" y="0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89190" y="1566012"/>
            <a:ext cx="1277137" cy="1427559"/>
          </a:xfrm>
          <a:custGeom>
            <a:avLst/>
            <a:gdLst>
              <a:gd name="connsiteX0" fmla="*/ 0 w 1277137"/>
              <a:gd name="connsiteY0" fmla="*/ 2440919 h 2440919"/>
              <a:gd name="connsiteX1" fmla="*/ 355180 w 1277137"/>
              <a:gd name="connsiteY1" fmla="*/ 2410691 h 2440919"/>
              <a:gd name="connsiteX2" fmla="*/ 702803 w 1277137"/>
              <a:gd name="connsiteY2" fmla="*/ 2274665 h 2440919"/>
              <a:gd name="connsiteX3" fmla="*/ 952185 w 1277137"/>
              <a:gd name="connsiteY3" fmla="*/ 2085739 h 2440919"/>
              <a:gd name="connsiteX4" fmla="*/ 1216681 w 1277137"/>
              <a:gd name="connsiteY4" fmla="*/ 1662546 h 2440919"/>
              <a:gd name="connsiteX5" fmla="*/ 1277137 w 1277137"/>
              <a:gd name="connsiteY5" fmla="*/ 1284694 h 2440919"/>
              <a:gd name="connsiteX6" fmla="*/ 1216681 w 1277137"/>
              <a:gd name="connsiteY6" fmla="*/ 755703 h 2440919"/>
              <a:gd name="connsiteX7" fmla="*/ 921957 w 1277137"/>
              <a:gd name="connsiteY7" fmla="*/ 355180 h 2440919"/>
              <a:gd name="connsiteX8" fmla="*/ 702803 w 1277137"/>
              <a:gd name="connsiteY8" fmla="*/ 181369 h 2440919"/>
              <a:gd name="connsiteX9" fmla="*/ 581891 w 1277137"/>
              <a:gd name="connsiteY9" fmla="*/ 113356 h 2440919"/>
              <a:gd name="connsiteX10" fmla="*/ 408079 w 1277137"/>
              <a:gd name="connsiteY10" fmla="*/ 30228 h 2440919"/>
              <a:gd name="connsiteX11" fmla="*/ 241825 w 1277137"/>
              <a:gd name="connsiteY11" fmla="*/ 0 h 24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7137" h="2440919">
                <a:moveTo>
                  <a:pt x="0" y="2440919"/>
                </a:moveTo>
                <a:cubicBezTo>
                  <a:pt x="119023" y="2439659"/>
                  <a:pt x="238046" y="2438400"/>
                  <a:pt x="355180" y="2410691"/>
                </a:cubicBezTo>
                <a:cubicBezTo>
                  <a:pt x="472314" y="2382982"/>
                  <a:pt x="603302" y="2328824"/>
                  <a:pt x="702803" y="2274665"/>
                </a:cubicBezTo>
                <a:cubicBezTo>
                  <a:pt x="802304" y="2220506"/>
                  <a:pt x="866539" y="2187759"/>
                  <a:pt x="952185" y="2085739"/>
                </a:cubicBezTo>
                <a:cubicBezTo>
                  <a:pt x="1037831" y="1983719"/>
                  <a:pt x="1162522" y="1796053"/>
                  <a:pt x="1216681" y="1662546"/>
                </a:cubicBezTo>
                <a:cubicBezTo>
                  <a:pt x="1270840" y="1529039"/>
                  <a:pt x="1277137" y="1435834"/>
                  <a:pt x="1277137" y="1284694"/>
                </a:cubicBezTo>
                <a:cubicBezTo>
                  <a:pt x="1277137" y="1133554"/>
                  <a:pt x="1275878" y="910622"/>
                  <a:pt x="1216681" y="755703"/>
                </a:cubicBezTo>
                <a:cubicBezTo>
                  <a:pt x="1157484" y="600784"/>
                  <a:pt x="1007603" y="450902"/>
                  <a:pt x="921957" y="355180"/>
                </a:cubicBezTo>
                <a:cubicBezTo>
                  <a:pt x="836311" y="259458"/>
                  <a:pt x="759481" y="221673"/>
                  <a:pt x="702803" y="181369"/>
                </a:cubicBezTo>
                <a:cubicBezTo>
                  <a:pt x="646125" y="141065"/>
                  <a:pt x="631012" y="138546"/>
                  <a:pt x="581891" y="113356"/>
                </a:cubicBezTo>
                <a:cubicBezTo>
                  <a:pt x="532770" y="88166"/>
                  <a:pt x="464756" y="49121"/>
                  <a:pt x="408079" y="30228"/>
                </a:cubicBezTo>
                <a:cubicBezTo>
                  <a:pt x="351402" y="11335"/>
                  <a:pt x="296613" y="5667"/>
                  <a:pt x="241825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50220" y="2169217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page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51480" y="1381346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page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21983" y="2807897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-record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69182" y="5053564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-record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69182" y="5563257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-record</a:t>
            </a:r>
            <a:endParaRPr lang="en-US" dirty="0"/>
          </a:p>
        </p:txBody>
      </p:sp>
      <p:cxnSp>
        <p:nvCxnSpPr>
          <p:cNvPr id="41" name="Curved Connector 40"/>
          <p:cNvCxnSpPr>
            <a:endCxn id="29" idx="1"/>
          </p:cNvCxnSpPr>
          <p:nvPr/>
        </p:nvCxnSpPr>
        <p:spPr>
          <a:xfrm>
            <a:off x="2300342" y="4654940"/>
            <a:ext cx="1311640" cy="61821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 - Setup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Experimented against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BerkeleyDB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standalone B-tree (no transactions)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skiplist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Workloads</a:t>
            </a:r>
          </a:p>
          <a:p>
            <a:pPr lvl="1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Xbox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27M get/set operations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from Xbox Live Primetime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94 byte keys, 1200 byte payloads, read-write ratio of 7:1</a:t>
            </a:r>
          </a:p>
          <a:p>
            <a:pPr lvl="1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Deduplication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27M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deduplication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chunks from real enterprise trace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20-byte keys (SHA-1 hash), 44-byte payload, read-write ratio of 2.2:1</a:t>
            </a:r>
          </a:p>
          <a:p>
            <a:pPr lvl="1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Synthetic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42M operations with keys randomly generated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8-byte keys, 8-byte payloads, read-write ratio of 5:1</a:t>
            </a:r>
          </a:p>
          <a:p>
            <a:pPr lvl="2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BerkeleyDB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861991"/>
              </p:ext>
            </p:extLst>
          </p:nvPr>
        </p:nvGraphicFramePr>
        <p:xfrm>
          <a:off x="480060" y="1348740"/>
          <a:ext cx="7635240" cy="332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Skiplists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44668"/>
              </p:ext>
            </p:extLst>
          </p:nvPr>
        </p:nvGraphicFramePr>
        <p:xfrm>
          <a:off x="1203960" y="2514600"/>
          <a:ext cx="633222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11514"/>
              </p:ext>
            </p:extLst>
          </p:nvPr>
        </p:nvGraphicFramePr>
        <p:xfrm>
          <a:off x="1950720" y="1394460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Bw</a:t>
                      </a:r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-Tree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Skiplist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Synthetic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3.83M</a:t>
                      </a:r>
                      <a:r>
                        <a:rPr lang="en-US" sz="14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Ops/Sec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1.02 M Ops/Sec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82219"/>
            <a:ext cx="914400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Introduced a high performance B-tree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 free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delta updates with CAS (do not update in place)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 isolates address change to single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 structured (details in another paper)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Uses flash as append 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Updates batched and written sequentially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Flush queue maintains ordering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Very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07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Buzz Words (1)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2667" y="5232055"/>
            <a:ext cx="2562592" cy="121573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67667" y="5233477"/>
            <a:ext cx="2195639" cy="121431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67666" y="3542108"/>
            <a:ext cx="4221739" cy="16913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36520" y="5970740"/>
            <a:ext cx="151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 Disk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057" y="3501691"/>
            <a:ext cx="1474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Memory</a:t>
            </a:r>
          </a:p>
        </p:txBody>
      </p:sp>
      <p:cxnSp>
        <p:nvCxnSpPr>
          <p:cNvPr id="13" name="Curved Connector 12"/>
          <p:cNvCxnSpPr>
            <a:stCxn id="25" idx="1"/>
            <a:endCxn id="31" idx="0"/>
          </p:cNvCxnSpPr>
          <p:nvPr/>
        </p:nvCxnSpPr>
        <p:spPr>
          <a:xfrm rot="10800000" flipV="1">
            <a:off x="2423106" y="3872215"/>
            <a:ext cx="1129563" cy="82264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6" idx="2"/>
            <a:endCxn id="36" idx="0"/>
          </p:cNvCxnSpPr>
          <p:nvPr/>
        </p:nvCxnSpPr>
        <p:spPr>
          <a:xfrm rot="16200000" flipH="1">
            <a:off x="4280081" y="4400891"/>
            <a:ext cx="573701" cy="77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4" idx="3"/>
            <a:endCxn id="41" idx="0"/>
          </p:cNvCxnSpPr>
          <p:nvPr/>
        </p:nvCxnSpPr>
        <p:spPr>
          <a:xfrm>
            <a:off x="5472279" y="3872216"/>
            <a:ext cx="1212072" cy="819403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0" idx="2"/>
            <a:endCxn id="46" idx="0"/>
          </p:cNvCxnSpPr>
          <p:nvPr/>
        </p:nvCxnSpPr>
        <p:spPr>
          <a:xfrm rot="16200000" flipH="1">
            <a:off x="1489455" y="5179026"/>
            <a:ext cx="395394" cy="409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2" idx="2"/>
            <a:endCxn id="45" idx="0"/>
          </p:cNvCxnSpPr>
          <p:nvPr/>
        </p:nvCxnSpPr>
        <p:spPr>
          <a:xfrm rot="16200000" flipH="1">
            <a:off x="3509165" y="4942369"/>
            <a:ext cx="396218" cy="884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43395" y="5611363"/>
            <a:ext cx="1177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19" name="Straight Arrow Connector 18"/>
          <p:cNvCxnSpPr>
            <a:stCxn id="46" idx="3"/>
            <a:endCxn id="43" idx="1"/>
          </p:cNvCxnSpPr>
          <p:nvPr/>
        </p:nvCxnSpPr>
        <p:spPr>
          <a:xfrm>
            <a:off x="2355926" y="5780641"/>
            <a:ext cx="208143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3" idx="3"/>
            <a:endCxn id="45" idx="1"/>
          </p:cNvCxnSpPr>
          <p:nvPr/>
        </p:nvCxnSpPr>
        <p:spPr>
          <a:xfrm>
            <a:off x="3491739" y="5780642"/>
            <a:ext cx="193709" cy="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3"/>
            <a:endCxn id="40" idx="1"/>
          </p:cNvCxnSpPr>
          <p:nvPr/>
        </p:nvCxnSpPr>
        <p:spPr>
          <a:xfrm>
            <a:off x="5482466" y="4937320"/>
            <a:ext cx="1914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5" idx="1"/>
          </p:cNvCxnSpPr>
          <p:nvPr/>
        </p:nvCxnSpPr>
        <p:spPr>
          <a:xfrm flipV="1">
            <a:off x="3332330" y="4937321"/>
            <a:ext cx="228091" cy="32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2667" y="3626513"/>
            <a:ext cx="1922046" cy="491404"/>
            <a:chOff x="2075014" y="8412030"/>
            <a:chExt cx="1472565" cy="334069"/>
          </a:xfrm>
        </p:grpSpPr>
        <p:sp>
          <p:nvSpPr>
            <p:cNvPr id="24" name="Rectangle 23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12717" y="4694863"/>
            <a:ext cx="1922046" cy="491404"/>
            <a:chOff x="2075014" y="8412030"/>
            <a:chExt cx="1472565" cy="334069"/>
          </a:xfrm>
        </p:grpSpPr>
        <p:sp>
          <p:nvSpPr>
            <p:cNvPr id="29" name="Rectangle 28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0420" y="4691618"/>
            <a:ext cx="1922046" cy="491404"/>
            <a:chOff x="2075014" y="8412030"/>
            <a:chExt cx="1472565" cy="334069"/>
          </a:xfrm>
        </p:grpSpPr>
        <p:sp>
          <p:nvSpPr>
            <p:cNvPr id="34" name="Rectangle 33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73964" y="4691618"/>
            <a:ext cx="1922046" cy="491404"/>
            <a:chOff x="2075014" y="8412030"/>
            <a:chExt cx="1472565" cy="334069"/>
          </a:xfrm>
        </p:grpSpPr>
        <p:sp>
          <p:nvSpPr>
            <p:cNvPr id="39" name="Rectangle 38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564068" y="5581662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cxnSp>
        <p:nvCxnSpPr>
          <p:cNvPr id="44" name="Curved Connector 43"/>
          <p:cNvCxnSpPr>
            <a:stCxn id="31" idx="2"/>
            <a:endCxn id="43" idx="0"/>
          </p:cNvCxnSpPr>
          <p:nvPr/>
        </p:nvCxnSpPr>
        <p:spPr>
          <a:xfrm rot="16200000" flipH="1">
            <a:off x="2527807" y="5081565"/>
            <a:ext cx="395395" cy="6047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5447" y="5582485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28255" y="5581661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cxnSp>
        <p:nvCxnSpPr>
          <p:cNvPr id="47" name="Straight Arrow Connector 46"/>
          <p:cNvCxnSpPr>
            <a:stCxn id="51" idx="3"/>
            <a:endCxn id="49" idx="1"/>
          </p:cNvCxnSpPr>
          <p:nvPr/>
        </p:nvCxnSpPr>
        <p:spPr>
          <a:xfrm>
            <a:off x="5963235" y="5789168"/>
            <a:ext cx="208143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3"/>
            <a:endCxn id="50" idx="1"/>
          </p:cNvCxnSpPr>
          <p:nvPr/>
        </p:nvCxnSpPr>
        <p:spPr>
          <a:xfrm>
            <a:off x="7099048" y="5789169"/>
            <a:ext cx="193709" cy="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171377" y="5590189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92756" y="5591012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35564" y="5590188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cxnSp>
        <p:nvCxnSpPr>
          <p:cNvPr id="52" name="Curved Connector 51"/>
          <p:cNvCxnSpPr>
            <a:stCxn id="40" idx="2"/>
            <a:endCxn id="51" idx="0"/>
          </p:cNvCxnSpPr>
          <p:nvPr/>
        </p:nvCxnSpPr>
        <p:spPr>
          <a:xfrm rot="5400000">
            <a:off x="5417847" y="5264574"/>
            <a:ext cx="407166" cy="244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49" idx="0"/>
          </p:cNvCxnSpPr>
          <p:nvPr/>
        </p:nvCxnSpPr>
        <p:spPr>
          <a:xfrm rot="5400000">
            <a:off x="6456200" y="5362037"/>
            <a:ext cx="407167" cy="491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2" idx="2"/>
            <a:endCxn id="50" idx="0"/>
          </p:cNvCxnSpPr>
          <p:nvPr/>
        </p:nvCxnSpPr>
        <p:spPr>
          <a:xfrm rot="16200000" flipH="1">
            <a:off x="7437557" y="5271979"/>
            <a:ext cx="407990" cy="230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8947" y="947585"/>
            <a:ext cx="9144000" cy="2281935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B-tree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Key-ordered access to records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Efficient point and range lookups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balancing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B-link variant (side pointers at each level)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89549" y="3544727"/>
            <a:ext cx="2682187" cy="169062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18120" y="5233476"/>
            <a:ext cx="2161359" cy="121431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2" grpId="0"/>
      <p:bldP spid="56" grpId="0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80659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032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Buzz Words (2)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0" y="1051559"/>
            <a:ext cx="9144000" cy="54483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Multi-core + large main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emories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 (lock) free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Worker threads do not set latches for any reason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 never block</a:t>
            </a:r>
          </a:p>
          <a:p>
            <a:pPr lvl="2"/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data partitioning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“Delta” updates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updates in place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Reduces cache invalidation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Flash storage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Good at random reads and sequential reads/writes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Bad at random writes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flash as append log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 novel log-structured storage layer over flash</a:t>
            </a:r>
          </a:p>
        </p:txBody>
      </p:sp>
    </p:spTree>
    <p:extLst>
      <p:ext uri="{BB962C8B-B14F-4D97-AF65-F5344CB8AC3E}">
        <p14:creationId xmlns:p14="http://schemas.microsoft.com/office/powerpoint/2010/main" val="41371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35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main-memory index (</a:t>
            </a:r>
            <a:r>
              <a:rPr lang="en-US" sz="30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Hekaton</a:t>
            </a: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Deuteronomy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Multiple Deployment Scenarios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50720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Standalone (highly concurrent) atomic record store</a:t>
            </a:r>
          </a:p>
          <a:p>
            <a:pPr lvl="1"/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Fast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n-memory, latch-free B-tree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component (DC) in a decoupled “Deuteronomy” style transactional system</a:t>
            </a:r>
          </a:p>
        </p:txBody>
      </p:sp>
    </p:spTree>
    <p:extLst>
      <p:ext uri="{BB962C8B-B14F-4D97-AF65-F5344CB8AC3E}">
        <p14:creationId xmlns:p14="http://schemas.microsoft.com/office/powerpoint/2010/main" val="16864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SQL Server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Hekaton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48" y="3580728"/>
            <a:ext cx="2899875" cy="241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93" y="3580728"/>
            <a:ext cx="2919614" cy="241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9" y="3580728"/>
            <a:ext cx="2551704" cy="241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989571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Main-memory optimized OLTP engine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 is completely latch-free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Multi-versioned, optimistic concurrency control (VLDB 2012)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-tree is the ordered index in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Hekaton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2903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</a:t>
            </a:r>
            <a:r>
              <a:rPr lang="en-US" sz="20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research.microsoft.com/main-memory_dbs/ </a:t>
            </a:r>
            <a:endParaRPr lang="en-US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Deuteronomy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9194" y="1032707"/>
            <a:ext cx="4301360" cy="1997060"/>
          </a:xfrm>
          <a:prstGeom prst="roundRect">
            <a:avLst>
              <a:gd name="adj" fmla="val 10140"/>
            </a:avLst>
          </a:prstGeom>
          <a:solidFill>
            <a:srgbClr val="FFE389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028" y="1108712"/>
            <a:ext cx="422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A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Transaction Component (TC)</a:t>
            </a:r>
            <a:endParaRPr lang="en-US" sz="2000" b="1" dirty="0">
              <a:solidFill>
                <a:srgbClr val="7A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078" y="1531973"/>
            <a:ext cx="337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Guarantee ACID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knowledge of physical data storage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7723" y="2613867"/>
            <a:ext cx="303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A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locking and logging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-110038" y="2261271"/>
            <a:ext cx="1075340" cy="795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28028" y="2797750"/>
            <a:ext cx="614480" cy="1588"/>
          </a:xfrm>
          <a:prstGeom prst="straightConnector1">
            <a:avLst/>
          </a:prstGeom>
          <a:ln w="19050">
            <a:solidFill>
              <a:srgbClr val="7A0000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28029" y="1992833"/>
            <a:ext cx="345645" cy="1588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28028" y="1723998"/>
            <a:ext cx="345645" cy="1588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59194" y="3836272"/>
            <a:ext cx="4570195" cy="2534730"/>
            <a:chOff x="193830" y="4120290"/>
            <a:chExt cx="4570195" cy="2534730"/>
          </a:xfrm>
        </p:grpSpPr>
        <p:grpSp>
          <p:nvGrpSpPr>
            <p:cNvPr id="18" name="Group 17"/>
            <p:cNvGrpSpPr/>
            <p:nvPr/>
          </p:nvGrpSpPr>
          <p:grpSpPr>
            <a:xfrm>
              <a:off x="193830" y="4120290"/>
              <a:ext cx="4301359" cy="2534730"/>
              <a:chOff x="193830" y="4120290"/>
              <a:chExt cx="4301359" cy="253473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3830" y="4120290"/>
                <a:ext cx="4301359" cy="1305770"/>
                <a:chOff x="193830" y="4120290"/>
                <a:chExt cx="4301359" cy="130577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93830" y="4120290"/>
                  <a:ext cx="4262955" cy="130577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04574" y="4502730"/>
                  <a:ext cx="429061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Physical data storage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Atomic record modifications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Data could be anywhere (cloud/local)</a:t>
                  </a:r>
                  <a:endPara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61930" y="5426060"/>
                <a:ext cx="2573135" cy="1228960"/>
                <a:chOff x="961930" y="5426060"/>
                <a:chExt cx="2573135" cy="1228960"/>
              </a:xfrm>
            </p:grpSpPr>
            <p:sp>
              <p:nvSpPr>
                <p:cNvPr id="22" name="Cloud 21"/>
                <p:cNvSpPr/>
                <p:nvPr/>
              </p:nvSpPr>
              <p:spPr>
                <a:xfrm>
                  <a:off x="961930" y="5897875"/>
                  <a:ext cx="2573135" cy="757145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 flipV="1">
                  <a:off x="1960857" y="5694497"/>
                  <a:ext cx="537670" cy="7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691625" y="6101290"/>
                  <a:ext cx="10369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Storage</a:t>
                  </a: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193831" y="4120290"/>
              <a:ext cx="4570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A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Component (DC)</a:t>
              </a:r>
              <a:endParaRPr lang="en-US" sz="2000" b="1" dirty="0">
                <a:solidFill>
                  <a:srgbClr val="7A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3019" y="3029767"/>
            <a:ext cx="4091810" cy="806507"/>
            <a:chOff x="317655" y="3313785"/>
            <a:chExt cx="4091810" cy="806507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827908" y="3716642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824969" y="3716641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1057545" y="3716643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3054606" y="3716642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7655" y="3520974"/>
              <a:ext cx="998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Record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Operations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72530" y="3511448"/>
              <a:ext cx="1036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Control Operations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rot="16200000" flipH="1">
            <a:off x="2060638" y="821082"/>
            <a:ext cx="422455" cy="7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0484" y="571847"/>
            <a:ext cx="145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 Request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5769" y="648657"/>
            <a:ext cx="76810" cy="5568725"/>
          </a:xfrm>
          <a:prstGeom prst="rect">
            <a:avLst/>
          </a:prstGeom>
          <a:solidFill>
            <a:srgbClr val="7A0000"/>
          </a:solidFill>
          <a:ln>
            <a:solidFill>
              <a:srgbClr val="7A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Vertical Scroll 36"/>
          <p:cNvSpPr/>
          <p:nvPr/>
        </p:nvSpPr>
        <p:spPr>
          <a:xfrm flipV="1">
            <a:off x="4690984" y="879084"/>
            <a:ext cx="4339765" cy="4954247"/>
          </a:xfrm>
          <a:prstGeom prst="verticalScroll">
            <a:avLst>
              <a:gd name="adj" fmla="val 667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94564" y="879084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Interaction Contract</a:t>
            </a:r>
            <a:endParaRPr lang="en-US" sz="2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4564" y="1789091"/>
            <a:ext cx="3733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Reliable messaging</a:t>
            </a:r>
            <a:b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“At least once execution”</a:t>
            </a:r>
            <a:r>
              <a:rPr lang="en-US" sz="15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5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multiple sends</a:t>
            </a:r>
            <a:endParaRPr lang="en-US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Idempotence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“At most once execution”</a:t>
            </a:r>
            <a:endParaRPr lang="en-US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LSNs</a:t>
            </a:r>
            <a:endParaRPr lang="en-US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Causality </a:t>
            </a:r>
            <a:b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“If DC remembers message, TC must also”</a:t>
            </a:r>
            <a:endParaRPr lang="en-US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Write ahead log (WAL) protocol</a:t>
            </a:r>
            <a:endParaRPr lang="en-US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Contract termination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“Mechanism to release contract”</a:t>
            </a:r>
          </a:p>
          <a:p>
            <a:pPr lvl="1"/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</a:t>
            </a:r>
            <a:r>
              <a:rPr lang="en-US" sz="14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Checkpointing</a:t>
            </a:r>
            <a:endParaRPr lang="en-US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43978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http://research.microsoft.com/deuteronomy/ </a:t>
            </a:r>
          </a:p>
        </p:txBody>
      </p:sp>
    </p:spTree>
    <p:extLst>
      <p:ext uri="{BB962C8B-B14F-4D97-AF65-F5344CB8AC3E}">
        <p14:creationId xmlns:p14="http://schemas.microsoft.com/office/powerpoint/2010/main" val="36792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  <p:bldP spid="37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1CF1590174E4F940045156D4A9471" ma:contentTypeVersion="0" ma:contentTypeDescription="Create a new document." ma:contentTypeScope="" ma:versionID="e9167f2e74f41178b0cbea1934ecc5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3F80A-A099-48E3-BF0C-8AD835E85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A758C1-A669-45B5-9CA5-FD5FB64EDF53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5419329-F91E-4F1F-9806-0E97CB852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1012</Words>
  <Application>Microsoft Office PowerPoint</Application>
  <PresentationFormat>On-screen Show (4:3)</PresentationFormat>
  <Paragraphs>333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 Light</vt:lpstr>
      <vt:lpstr>Symbol</vt:lpstr>
      <vt:lpstr>office theme</vt:lpstr>
      <vt:lpstr>The BW-Tree: A B-tree for New Hardware Platforms</vt:lpstr>
      <vt:lpstr>An Alternate Title</vt:lpstr>
      <vt:lpstr>The Buzz Words (1)</vt:lpstr>
      <vt:lpstr>The Buzz Words (2)</vt:lpstr>
      <vt:lpstr>Outline</vt:lpstr>
      <vt:lpstr>Multiple Deployment Scenarios</vt:lpstr>
      <vt:lpstr>Microsoft SQL Server Hekaton</vt:lpstr>
      <vt:lpstr>Deuteronomy</vt:lpstr>
      <vt:lpstr>Outline</vt:lpstr>
      <vt:lpstr>Bw-Tree Architecture</vt:lpstr>
      <vt:lpstr>Outline</vt:lpstr>
      <vt:lpstr>Mapping Table and Logical Pages</vt:lpstr>
      <vt:lpstr>Compare and Swap</vt:lpstr>
      <vt:lpstr>Delta Updates</vt:lpstr>
      <vt:lpstr>Update Contention</vt:lpstr>
      <vt:lpstr>Delta Types</vt:lpstr>
      <vt:lpstr>In-Memory Page Consolidation</vt:lpstr>
      <vt:lpstr>Garbage Collection Using Epochs</vt:lpstr>
      <vt:lpstr>Outline</vt:lpstr>
      <vt:lpstr>Latch-Free Node Splits</vt:lpstr>
      <vt:lpstr>Outline</vt:lpstr>
      <vt:lpstr>Cache Management</vt:lpstr>
      <vt:lpstr>Representation on LSS</vt:lpstr>
      <vt:lpstr>Outline</vt:lpstr>
      <vt:lpstr>Performance Highlights - Setup</vt:lpstr>
      <vt:lpstr>Vs. BerkeleyDB</vt:lpstr>
      <vt:lpstr>Vs. Skiplists</vt:lpstr>
      <vt:lpstr>Outline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BW-tree</dc:title>
  <dc:creator>Justin Levandoski</dc:creator>
  <cp:lastModifiedBy>Trent Nelson</cp:lastModifiedBy>
  <cp:revision>55</cp:revision>
  <dcterms:created xsi:type="dcterms:W3CDTF">2013-03-16T18:39:04Z</dcterms:created>
  <dcterms:modified xsi:type="dcterms:W3CDTF">2015-03-23T13:37:50Z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0x010100AEF1CF1590174E4F940045156D4A9471</vt:lpwstr>
  </property>
</Properties>
</file>