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handoutMasterIdLst>
    <p:handoutMasterId r:id="rId42"/>
  </p:handoutMasterIdLst>
  <p:sldIdLst>
    <p:sldId id="256" r:id="rId2"/>
    <p:sldId id="360" r:id="rId3"/>
    <p:sldId id="362" r:id="rId4"/>
    <p:sldId id="363" r:id="rId5"/>
    <p:sldId id="364" r:id="rId6"/>
    <p:sldId id="365" r:id="rId7"/>
    <p:sldId id="345" r:id="rId8"/>
    <p:sldId id="366" r:id="rId9"/>
    <p:sldId id="367" r:id="rId10"/>
    <p:sldId id="372" r:id="rId11"/>
    <p:sldId id="346" r:id="rId12"/>
    <p:sldId id="369" r:id="rId13"/>
    <p:sldId id="370" r:id="rId14"/>
    <p:sldId id="371" r:id="rId15"/>
    <p:sldId id="351" r:id="rId16"/>
    <p:sldId id="352" r:id="rId17"/>
    <p:sldId id="353" r:id="rId18"/>
    <p:sldId id="354" r:id="rId19"/>
    <p:sldId id="356" r:id="rId20"/>
    <p:sldId id="357" r:id="rId21"/>
    <p:sldId id="358" r:id="rId22"/>
    <p:sldId id="373" r:id="rId23"/>
    <p:sldId id="359" r:id="rId24"/>
    <p:sldId id="325" r:id="rId25"/>
    <p:sldId id="326" r:id="rId26"/>
    <p:sldId id="328" r:id="rId27"/>
    <p:sldId id="266" r:id="rId28"/>
    <p:sldId id="262" r:id="rId29"/>
    <p:sldId id="263" r:id="rId30"/>
    <p:sldId id="291" r:id="rId31"/>
    <p:sldId id="313" r:id="rId32"/>
    <p:sldId id="283" r:id="rId33"/>
    <p:sldId id="297" r:id="rId34"/>
    <p:sldId id="305" r:id="rId35"/>
    <p:sldId id="308" r:id="rId36"/>
    <p:sldId id="306" r:id="rId37"/>
    <p:sldId id="307" r:id="rId38"/>
    <p:sldId id="376" r:id="rId39"/>
    <p:sldId id="330" r:id="rId40"/>
  </p:sldIdLst>
  <p:sldSz cx="9144000" cy="6858000" type="screen4x3"/>
  <p:notesSz cx="7010400" cy="9296400"/>
  <p:defaultTextStyle>
    <a:defPPr>
      <a:defRPr lang="en-US"/>
    </a:defPPr>
    <a:lvl1pPr algn="l" rtl="0" eaLnBrk="0" fontAlgn="base" hangingPunct="0">
      <a:spcBef>
        <a:spcPct val="0"/>
      </a:spcBef>
      <a:spcAft>
        <a:spcPct val="0"/>
      </a:spcAft>
      <a:defRPr sz="4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4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4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4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4000" kern="1200">
        <a:solidFill>
          <a:schemeClr val="tx1"/>
        </a:solidFill>
        <a:latin typeface="Arial" panose="020B0604020202020204" pitchFamily="34" charset="0"/>
        <a:ea typeface="+mn-ea"/>
        <a:cs typeface="+mn-cs"/>
      </a:defRPr>
    </a:lvl5pPr>
    <a:lvl6pPr marL="2286000" algn="l" defTabSz="914400" rtl="0" eaLnBrk="1" latinLnBrk="0" hangingPunct="1">
      <a:defRPr sz="4000" kern="1200">
        <a:solidFill>
          <a:schemeClr val="tx1"/>
        </a:solidFill>
        <a:latin typeface="Arial" panose="020B0604020202020204" pitchFamily="34" charset="0"/>
        <a:ea typeface="+mn-ea"/>
        <a:cs typeface="+mn-cs"/>
      </a:defRPr>
    </a:lvl6pPr>
    <a:lvl7pPr marL="2743200" algn="l" defTabSz="914400" rtl="0" eaLnBrk="1" latinLnBrk="0" hangingPunct="1">
      <a:defRPr sz="4000" kern="1200">
        <a:solidFill>
          <a:schemeClr val="tx1"/>
        </a:solidFill>
        <a:latin typeface="Arial" panose="020B0604020202020204" pitchFamily="34" charset="0"/>
        <a:ea typeface="+mn-ea"/>
        <a:cs typeface="+mn-cs"/>
      </a:defRPr>
    </a:lvl7pPr>
    <a:lvl8pPr marL="3200400" algn="l" defTabSz="914400" rtl="0" eaLnBrk="1" latinLnBrk="0" hangingPunct="1">
      <a:defRPr sz="4000" kern="1200">
        <a:solidFill>
          <a:schemeClr val="tx1"/>
        </a:solidFill>
        <a:latin typeface="Arial" panose="020B0604020202020204" pitchFamily="34" charset="0"/>
        <a:ea typeface="+mn-ea"/>
        <a:cs typeface="+mn-cs"/>
      </a:defRPr>
    </a:lvl8pPr>
    <a:lvl9pPr marL="3657600" algn="l" defTabSz="914400" rtl="0" eaLnBrk="1" latinLnBrk="0" hangingPunct="1">
      <a:defRPr sz="4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3399FF"/>
    <a:srgbClr val="FFFF00"/>
    <a:srgbClr val="006600"/>
    <a:srgbClr val="009900"/>
    <a:srgbClr val="FF00FF"/>
    <a:srgbClr val="66FF99"/>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9147" autoAdjust="0"/>
  </p:normalViewPr>
  <p:slideViewPr>
    <p:cSldViewPr snapToGrid="0">
      <p:cViewPr varScale="1">
        <p:scale>
          <a:sx n="89" d="100"/>
          <a:sy n="89" d="100"/>
        </p:scale>
        <p:origin x="1612" y="68"/>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58" d="100"/>
          <a:sy n="58" d="100"/>
        </p:scale>
        <p:origin x="-1734"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FFA9C45C-21A3-42A2-8781-F115BCEFCEFF}"/>
              </a:ext>
            </a:extLst>
          </p:cNvPr>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155651" name="Rectangle 3">
            <a:extLst>
              <a:ext uri="{FF2B5EF4-FFF2-40B4-BE49-F238E27FC236}">
                <a16:creationId xmlns:a16="http://schemas.microsoft.com/office/drawing/2014/main" id="{B5422CD6-44A7-4A94-A787-6D1F82A1674F}"/>
              </a:ext>
            </a:extLst>
          </p:cNvPr>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155652" name="Rectangle 4">
            <a:extLst>
              <a:ext uri="{FF2B5EF4-FFF2-40B4-BE49-F238E27FC236}">
                <a16:creationId xmlns:a16="http://schemas.microsoft.com/office/drawing/2014/main" id="{FF871C12-8EB3-4DFB-9604-E43517C8323F}"/>
              </a:ext>
            </a:extLst>
          </p:cNvPr>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155653" name="Rectangle 5">
            <a:extLst>
              <a:ext uri="{FF2B5EF4-FFF2-40B4-BE49-F238E27FC236}">
                <a16:creationId xmlns:a16="http://schemas.microsoft.com/office/drawing/2014/main" id="{28A2D2EC-7AF4-4DA7-85CC-0046D765EE79}"/>
              </a:ext>
            </a:extLst>
          </p:cNvPr>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B6DA9C4C-8EFC-4D9C-8FFE-4471A401FDBA}"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8D5ECAD-0AF9-4DA2-B8C0-DA5183A52210}"/>
              </a:ext>
            </a:extLst>
          </p:cNvPr>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eaLnBrk="1" hangingPunct="1">
              <a:defRPr sz="1200" smtClean="0"/>
            </a:lvl1pPr>
          </a:lstStyle>
          <a:p>
            <a:pPr>
              <a:defRPr/>
            </a:pPr>
            <a:endParaRPr lang="en-US" altLang="en-US"/>
          </a:p>
        </p:txBody>
      </p:sp>
      <p:sp>
        <p:nvSpPr>
          <p:cNvPr id="7171" name="Rectangle 3">
            <a:extLst>
              <a:ext uri="{FF2B5EF4-FFF2-40B4-BE49-F238E27FC236}">
                <a16:creationId xmlns:a16="http://schemas.microsoft.com/office/drawing/2014/main" id="{1E05B200-9E4A-4964-87DE-DC713BFC5B20}"/>
              </a:ext>
            </a:extLst>
          </p:cNvPr>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eaLnBrk="1" hangingPunct="1">
              <a:defRPr sz="1200" smtClean="0"/>
            </a:lvl1pPr>
          </a:lstStyle>
          <a:p>
            <a:pPr>
              <a:defRPr/>
            </a:pPr>
            <a:endParaRPr lang="en-US" altLang="en-US"/>
          </a:p>
        </p:txBody>
      </p:sp>
      <p:sp>
        <p:nvSpPr>
          <p:cNvPr id="2052" name="Rectangle 4">
            <a:extLst>
              <a:ext uri="{FF2B5EF4-FFF2-40B4-BE49-F238E27FC236}">
                <a16:creationId xmlns:a16="http://schemas.microsoft.com/office/drawing/2014/main" id="{D63E8DD8-252E-4574-85B6-946DA14CE5A2}"/>
              </a:ext>
            </a:extLst>
          </p:cNvPr>
          <p:cNvSpPr>
            <a:spLocks noRo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a:extLst>
              <a:ext uri="{FF2B5EF4-FFF2-40B4-BE49-F238E27FC236}">
                <a16:creationId xmlns:a16="http://schemas.microsoft.com/office/drawing/2014/main" id="{B94E2F81-E7AB-4436-99DE-13AD30317C8D}"/>
              </a:ext>
            </a:extLst>
          </p:cNvPr>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7174" name="Rectangle 6">
            <a:extLst>
              <a:ext uri="{FF2B5EF4-FFF2-40B4-BE49-F238E27FC236}">
                <a16:creationId xmlns:a16="http://schemas.microsoft.com/office/drawing/2014/main" id="{1D8E3205-FD9F-407B-8950-27BE3095322D}"/>
              </a:ext>
            </a:extLst>
          </p:cNvPr>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eaLnBrk="1" hangingPunct="1">
              <a:defRPr sz="1200" smtClean="0"/>
            </a:lvl1pPr>
          </a:lstStyle>
          <a:p>
            <a:pPr>
              <a:defRPr/>
            </a:pPr>
            <a:endParaRPr lang="en-US" altLang="en-US"/>
          </a:p>
        </p:txBody>
      </p:sp>
      <p:sp>
        <p:nvSpPr>
          <p:cNvPr id="7175" name="Rectangle 7">
            <a:extLst>
              <a:ext uri="{FF2B5EF4-FFF2-40B4-BE49-F238E27FC236}">
                <a16:creationId xmlns:a16="http://schemas.microsoft.com/office/drawing/2014/main" id="{A554A87E-E42A-49B8-8353-54F9D0EC8A75}"/>
              </a:ext>
            </a:extLst>
          </p:cNvPr>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eaLnBrk="1" hangingPunct="1">
              <a:defRPr sz="1200"/>
            </a:lvl1pPr>
          </a:lstStyle>
          <a:p>
            <a:fld id="{9BA62E10-0AC8-4E5B-9E7A-0283BBD2B42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45E0A86D-F1C9-4CD2-BEBA-5F7A1AF876AC}"/>
              </a:ext>
            </a:extLst>
          </p:cNvPr>
          <p:cNvSpPr>
            <a:spLocks noGrp="1" noChangeArrowheads="1"/>
          </p:cNvSpPr>
          <p:nvPr>
            <p:ph type="sldNum" sz="quarter" idx="5"/>
          </p:nvPr>
        </p:nvSpPr>
        <p:spPr>
          <a:noFill/>
        </p:spPr>
        <p:txBody>
          <a:bodyPr/>
          <a:lstStyle>
            <a:lvl1pPr defTabSz="931863">
              <a:defRPr sz="4000">
                <a:solidFill>
                  <a:schemeClr val="tx1"/>
                </a:solidFill>
                <a:latin typeface="Arial" panose="020B0604020202020204" pitchFamily="34" charset="0"/>
              </a:defRPr>
            </a:lvl1pPr>
            <a:lvl2pPr marL="742950" indent="-285750" defTabSz="931863">
              <a:defRPr sz="4000">
                <a:solidFill>
                  <a:schemeClr val="tx1"/>
                </a:solidFill>
                <a:latin typeface="Arial" panose="020B0604020202020204" pitchFamily="34" charset="0"/>
              </a:defRPr>
            </a:lvl2pPr>
            <a:lvl3pPr marL="1143000" indent="-228600" defTabSz="931863">
              <a:defRPr sz="4000">
                <a:solidFill>
                  <a:schemeClr val="tx1"/>
                </a:solidFill>
                <a:latin typeface="Arial" panose="020B0604020202020204" pitchFamily="34" charset="0"/>
              </a:defRPr>
            </a:lvl3pPr>
            <a:lvl4pPr marL="1600200" indent="-228600" defTabSz="931863">
              <a:defRPr sz="4000">
                <a:solidFill>
                  <a:schemeClr val="tx1"/>
                </a:solidFill>
                <a:latin typeface="Arial" panose="020B0604020202020204" pitchFamily="34" charset="0"/>
              </a:defRPr>
            </a:lvl4pPr>
            <a:lvl5pPr marL="2057400" indent="-228600" defTabSz="931863">
              <a:defRPr sz="40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40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40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40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4000">
                <a:solidFill>
                  <a:schemeClr val="tx1"/>
                </a:solidFill>
                <a:latin typeface="Arial" panose="020B0604020202020204" pitchFamily="34" charset="0"/>
              </a:defRPr>
            </a:lvl9pPr>
          </a:lstStyle>
          <a:p>
            <a:fld id="{19C3EC14-BACA-4D0F-9F19-181663EFE6DA}" type="slidenum">
              <a:rPr lang="en-US" altLang="en-US" sz="1200"/>
              <a:pPr/>
              <a:t>1</a:t>
            </a:fld>
            <a:endParaRPr lang="en-US" altLang="en-US" sz="1200"/>
          </a:p>
        </p:txBody>
      </p:sp>
      <p:sp>
        <p:nvSpPr>
          <p:cNvPr id="5123" name="Rectangle 2">
            <a:extLst>
              <a:ext uri="{FF2B5EF4-FFF2-40B4-BE49-F238E27FC236}">
                <a16:creationId xmlns:a16="http://schemas.microsoft.com/office/drawing/2014/main" id="{B9CC56E2-8985-41F9-ACFF-6B3E0A66D8A8}"/>
              </a:ext>
            </a:extLst>
          </p:cNvPr>
          <p:cNvSpPr>
            <a:spLocks noRot="1" noChangeArrowheads="1" noTextEdit="1"/>
          </p:cNvSpPr>
          <p:nvPr>
            <p:ph type="sldImg"/>
          </p:nvPr>
        </p:nvSpPr>
        <p:spPr>
          <a:ln/>
        </p:spPr>
      </p:sp>
      <p:sp>
        <p:nvSpPr>
          <p:cNvPr id="5124" name="Rectangle 3">
            <a:extLst>
              <a:ext uri="{FF2B5EF4-FFF2-40B4-BE49-F238E27FC236}">
                <a16:creationId xmlns:a16="http://schemas.microsoft.com/office/drawing/2014/main" id="{DCDC9467-45F7-449E-8670-5C33B3EA66CA}"/>
              </a:ext>
            </a:extLst>
          </p:cNvPr>
          <p:cNvSpPr>
            <a:spLocks noGrp="1" noChangeArrowheads="1"/>
          </p:cNvSpPr>
          <p:nvPr>
            <p:ph type="body" idx="1"/>
          </p:nvPr>
        </p:nvSpPr>
        <p:spPr>
          <a:noFill/>
        </p:spPr>
        <p:txBody>
          <a:bodyPr/>
          <a:lstStyle/>
          <a:p>
            <a:pPr eaLnBrk="1" hangingPunct="1"/>
            <a:r>
              <a:rPr lang="en-US" altLang="en-US"/>
              <a:t>This talk is about putting formal specifications to use. In the last few years there has been a lot of good thinking and experimentation around the company, including in CSE, on the use of formal specifications to improve code quality. Our focus in CSE has been on translating these ideas into a real impact on the quality of our flagship products. Today I want to tell you a little bit about the approach we’ve taken so far, a new approach we are adding to the mix moving forward, and the rationale for adding this new approach.</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9BD18C9F-7AB7-4D9E-AF94-5D197ECC4BD2}"/>
              </a:ext>
            </a:extLst>
          </p:cNvPr>
          <p:cNvSpPr>
            <a:spLocks noGrp="1" noChangeArrowheads="1"/>
          </p:cNvSpPr>
          <p:nvPr>
            <p:ph type="sldNum" sz="quarter" idx="5"/>
          </p:nvPr>
        </p:nvSpPr>
        <p:spPr>
          <a:noFill/>
        </p:spPr>
        <p:txBody>
          <a:bodyPr/>
          <a:lstStyle>
            <a:lvl1pPr defTabSz="931863">
              <a:defRPr sz="4000">
                <a:solidFill>
                  <a:schemeClr val="tx1"/>
                </a:solidFill>
                <a:latin typeface="Arial" panose="020B0604020202020204" pitchFamily="34" charset="0"/>
              </a:defRPr>
            </a:lvl1pPr>
            <a:lvl2pPr marL="742950" indent="-285750" defTabSz="931863">
              <a:defRPr sz="4000">
                <a:solidFill>
                  <a:schemeClr val="tx1"/>
                </a:solidFill>
                <a:latin typeface="Arial" panose="020B0604020202020204" pitchFamily="34" charset="0"/>
              </a:defRPr>
            </a:lvl2pPr>
            <a:lvl3pPr marL="1143000" indent="-228600" defTabSz="931863">
              <a:defRPr sz="4000">
                <a:solidFill>
                  <a:schemeClr val="tx1"/>
                </a:solidFill>
                <a:latin typeface="Arial" panose="020B0604020202020204" pitchFamily="34" charset="0"/>
              </a:defRPr>
            </a:lvl3pPr>
            <a:lvl4pPr marL="1600200" indent="-228600" defTabSz="931863">
              <a:defRPr sz="4000">
                <a:solidFill>
                  <a:schemeClr val="tx1"/>
                </a:solidFill>
                <a:latin typeface="Arial" panose="020B0604020202020204" pitchFamily="34" charset="0"/>
              </a:defRPr>
            </a:lvl4pPr>
            <a:lvl5pPr marL="2057400" indent="-228600" defTabSz="931863">
              <a:defRPr sz="40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40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40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40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4000">
                <a:solidFill>
                  <a:schemeClr val="tx1"/>
                </a:solidFill>
                <a:latin typeface="Arial" panose="020B0604020202020204" pitchFamily="34" charset="0"/>
              </a:defRPr>
            </a:lvl9pPr>
          </a:lstStyle>
          <a:p>
            <a:fld id="{8CAD45B8-E721-4C06-AF60-C88402206F24}" type="slidenum">
              <a:rPr lang="en-US" altLang="en-US" sz="1200"/>
              <a:pPr/>
              <a:t>32</a:t>
            </a:fld>
            <a:endParaRPr lang="en-US" altLang="en-US" sz="1200"/>
          </a:p>
        </p:txBody>
      </p:sp>
      <p:sp>
        <p:nvSpPr>
          <p:cNvPr id="46083" name="Rectangle 2">
            <a:extLst>
              <a:ext uri="{FF2B5EF4-FFF2-40B4-BE49-F238E27FC236}">
                <a16:creationId xmlns:a16="http://schemas.microsoft.com/office/drawing/2014/main" id="{FB48C51F-4A2A-4511-B017-C9967B0FADF8}"/>
              </a:ext>
            </a:extLst>
          </p:cNvPr>
          <p:cNvSpPr>
            <a:spLocks noRot="1" noChangeArrowheads="1" noTextEdit="1"/>
          </p:cNvSpPr>
          <p:nvPr>
            <p:ph type="sldImg"/>
          </p:nvPr>
        </p:nvSpPr>
        <p:spPr>
          <a:ln/>
        </p:spPr>
      </p:sp>
      <p:sp>
        <p:nvSpPr>
          <p:cNvPr id="46084" name="Rectangle 3">
            <a:extLst>
              <a:ext uri="{FF2B5EF4-FFF2-40B4-BE49-F238E27FC236}">
                <a16:creationId xmlns:a16="http://schemas.microsoft.com/office/drawing/2014/main" id="{9CEF4B9C-21FA-4F6E-9A42-C3CF7186692A}"/>
              </a:ext>
            </a:extLst>
          </p:cNvPr>
          <p:cNvSpPr>
            <a:spLocks noGrp="1" noChangeArrowheads="1"/>
          </p:cNvSpPr>
          <p:nvPr>
            <p:ph type="body" idx="1"/>
          </p:nvPr>
        </p:nvSpPr>
        <p:spPr>
          <a:noFill/>
        </p:spPr>
        <p:txBody>
          <a:bodyPr/>
          <a:lstStyle/>
          <a:p>
            <a:pPr eaLnBrk="1" hangingPunct="1"/>
            <a:r>
              <a:rPr lang="en-US" altLang="en-US"/>
              <a:t>The bar for Vista was mutable string buffers, based on analysis of MSRC issues. This slide is limited to the mandated string buffer effort.</a:t>
            </a:r>
          </a:p>
          <a:p>
            <a:pPr eaLnBrk="1" hangingPunct="1"/>
            <a:endParaRPr lang="en-US" altLang="en-US"/>
          </a:p>
          <a:p>
            <a:pPr eaLnBrk="1" hangingPunct="1"/>
            <a:r>
              <a:rPr lang="en-US" altLang="en-US"/>
              <a:t>There was a cost even for the automatic annotations, though lower than the cost for manual annotations.</a:t>
            </a:r>
          </a:p>
          <a:p>
            <a:pPr eaLnBrk="1" hangingPunct="1"/>
            <a:r>
              <a:rPr lang="en-US" altLang="en-US"/>
              <a:t>The validated buffers do not need to be revisited in every release. And if there is are code changes that break currently validated code, the tools will produce new warnings on that code.</a:t>
            </a:r>
          </a:p>
          <a:p>
            <a:pPr eaLnBrk="1" hangingPunct="1"/>
            <a:endParaRPr lang="en-US" altLang="en-US"/>
          </a:p>
          <a:p>
            <a:pPr eaLnBrk="1" hangingPunct="1"/>
            <a:r>
              <a:rPr lang="en-US" altLang="en-US"/>
              <a:t>As deployment in Vista has progressed, we’ve been looking ahead to the next wave of critical properties and adding them to the language.</a:t>
            </a:r>
          </a:p>
          <a:p>
            <a:pPr eaLnBrk="1" hangingPunct="1"/>
            <a:endParaRPr lang="en-US" altLang="en-US"/>
          </a:p>
          <a:p>
            <a:pPr eaLnBrk="1" hangingPunct="1"/>
            <a:r>
              <a:rPr lang="en-US" altLang="en-US"/>
              <a:t>SAL IS AN INVESTMENT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21419A70-806D-4911-9195-6F5FC9607574}"/>
              </a:ext>
            </a:extLst>
          </p:cNvPr>
          <p:cNvSpPr>
            <a:spLocks noGrp="1" noChangeArrowheads="1"/>
          </p:cNvSpPr>
          <p:nvPr>
            <p:ph type="sldNum" sz="quarter" idx="5"/>
          </p:nvPr>
        </p:nvSpPr>
        <p:spPr>
          <a:noFill/>
        </p:spPr>
        <p:txBody>
          <a:bodyPr/>
          <a:lstStyle>
            <a:lvl1pPr defTabSz="931863">
              <a:defRPr sz="4000">
                <a:solidFill>
                  <a:schemeClr val="tx1"/>
                </a:solidFill>
                <a:latin typeface="Arial" panose="020B0604020202020204" pitchFamily="34" charset="0"/>
              </a:defRPr>
            </a:lvl1pPr>
            <a:lvl2pPr marL="742950" indent="-285750" defTabSz="931863">
              <a:defRPr sz="4000">
                <a:solidFill>
                  <a:schemeClr val="tx1"/>
                </a:solidFill>
                <a:latin typeface="Arial" panose="020B0604020202020204" pitchFamily="34" charset="0"/>
              </a:defRPr>
            </a:lvl2pPr>
            <a:lvl3pPr marL="1143000" indent="-228600" defTabSz="931863">
              <a:defRPr sz="4000">
                <a:solidFill>
                  <a:schemeClr val="tx1"/>
                </a:solidFill>
                <a:latin typeface="Arial" panose="020B0604020202020204" pitchFamily="34" charset="0"/>
              </a:defRPr>
            </a:lvl3pPr>
            <a:lvl4pPr marL="1600200" indent="-228600" defTabSz="931863">
              <a:defRPr sz="4000">
                <a:solidFill>
                  <a:schemeClr val="tx1"/>
                </a:solidFill>
                <a:latin typeface="Arial" panose="020B0604020202020204" pitchFamily="34" charset="0"/>
              </a:defRPr>
            </a:lvl4pPr>
            <a:lvl5pPr marL="2057400" indent="-228600" defTabSz="931863">
              <a:defRPr sz="40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40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40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40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4000">
                <a:solidFill>
                  <a:schemeClr val="tx1"/>
                </a:solidFill>
                <a:latin typeface="Arial" panose="020B0604020202020204" pitchFamily="34" charset="0"/>
              </a:defRPr>
            </a:lvl9pPr>
          </a:lstStyle>
          <a:p>
            <a:fld id="{7E3161E8-584E-42AE-A19A-2FE7D611892F}" type="slidenum">
              <a:rPr lang="en-US" altLang="en-US" sz="1200"/>
              <a:pPr/>
              <a:t>39</a:t>
            </a:fld>
            <a:endParaRPr lang="en-US" altLang="en-US" sz="1200"/>
          </a:p>
        </p:txBody>
      </p:sp>
      <p:sp>
        <p:nvSpPr>
          <p:cNvPr id="54275" name="Rectangle 2">
            <a:extLst>
              <a:ext uri="{FF2B5EF4-FFF2-40B4-BE49-F238E27FC236}">
                <a16:creationId xmlns:a16="http://schemas.microsoft.com/office/drawing/2014/main" id="{23AA5E93-D107-459E-9401-0B71BF346ED1}"/>
              </a:ext>
            </a:extLst>
          </p:cNvPr>
          <p:cNvSpPr>
            <a:spLocks noRot="1" noChangeArrowheads="1" noTextEdit="1"/>
          </p:cNvSpPr>
          <p:nvPr>
            <p:ph type="sldImg"/>
          </p:nvPr>
        </p:nvSpPr>
        <p:spPr>
          <a:xfrm>
            <a:off x="1162050" y="703263"/>
            <a:ext cx="4687888" cy="3516312"/>
          </a:xfrm>
          <a:ln/>
        </p:spPr>
      </p:sp>
      <p:sp>
        <p:nvSpPr>
          <p:cNvPr id="54276" name="Rectangle 3">
            <a:extLst>
              <a:ext uri="{FF2B5EF4-FFF2-40B4-BE49-F238E27FC236}">
                <a16:creationId xmlns:a16="http://schemas.microsoft.com/office/drawing/2014/main" id="{49687B38-BA0D-412F-A9EB-5A88FDBC96F5}"/>
              </a:ext>
            </a:extLst>
          </p:cNvPr>
          <p:cNvSpPr>
            <a:spLocks noGrp="1" noChangeArrowheads="1"/>
          </p:cNvSpPr>
          <p:nvPr>
            <p:ph type="body" idx="1"/>
          </p:nvPr>
        </p:nvSpPr>
        <p:spPr>
          <a:xfrm>
            <a:off x="935038" y="4452938"/>
            <a:ext cx="5140325" cy="4141787"/>
          </a:xfrm>
          <a:noFill/>
        </p:spPr>
        <p:txBody>
          <a:bodyPr/>
          <a:lstStyle/>
          <a:p>
            <a:pPr eaLnBrk="1" hangingPunct="1"/>
            <a:endParaRPr lang="en-US" altLang="en-US" noProof="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FCF8D7BA-6C6D-4F5F-BBC6-78ECDA7D4FBB}"/>
              </a:ext>
            </a:extLst>
          </p:cNvPr>
          <p:cNvSpPr>
            <a:spLocks noGrp="1" noChangeArrowheads="1"/>
          </p:cNvSpPr>
          <p:nvPr>
            <p:ph type="sldNum" sz="quarter" idx="5"/>
          </p:nvPr>
        </p:nvSpPr>
        <p:spPr>
          <a:noFill/>
        </p:spPr>
        <p:txBody>
          <a:bodyPr/>
          <a:lstStyle>
            <a:lvl1pPr defTabSz="931863">
              <a:defRPr sz="4000">
                <a:solidFill>
                  <a:schemeClr val="tx1"/>
                </a:solidFill>
                <a:latin typeface="Arial" panose="020B0604020202020204" pitchFamily="34" charset="0"/>
              </a:defRPr>
            </a:lvl1pPr>
            <a:lvl2pPr marL="742950" indent="-285750" defTabSz="931863">
              <a:defRPr sz="4000">
                <a:solidFill>
                  <a:schemeClr val="tx1"/>
                </a:solidFill>
                <a:latin typeface="Arial" panose="020B0604020202020204" pitchFamily="34" charset="0"/>
              </a:defRPr>
            </a:lvl2pPr>
            <a:lvl3pPr marL="1143000" indent="-228600" defTabSz="931863">
              <a:defRPr sz="4000">
                <a:solidFill>
                  <a:schemeClr val="tx1"/>
                </a:solidFill>
                <a:latin typeface="Arial" panose="020B0604020202020204" pitchFamily="34" charset="0"/>
              </a:defRPr>
            </a:lvl3pPr>
            <a:lvl4pPr marL="1600200" indent="-228600" defTabSz="931863">
              <a:defRPr sz="4000">
                <a:solidFill>
                  <a:schemeClr val="tx1"/>
                </a:solidFill>
                <a:latin typeface="Arial" panose="020B0604020202020204" pitchFamily="34" charset="0"/>
              </a:defRPr>
            </a:lvl4pPr>
            <a:lvl5pPr marL="2057400" indent="-228600" defTabSz="931863">
              <a:defRPr sz="40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40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40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40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4000">
                <a:solidFill>
                  <a:schemeClr val="tx1"/>
                </a:solidFill>
                <a:latin typeface="Arial" panose="020B0604020202020204" pitchFamily="34" charset="0"/>
              </a:defRPr>
            </a:lvl9pPr>
          </a:lstStyle>
          <a:p>
            <a:fld id="{967B15CE-B257-4FC0-9F85-E71B010CACC6}" type="slidenum">
              <a:rPr lang="en-US" altLang="en-US" sz="1200"/>
              <a:pPr/>
              <a:t>15</a:t>
            </a:fld>
            <a:endParaRPr lang="en-US" altLang="en-US" sz="1200"/>
          </a:p>
        </p:txBody>
      </p:sp>
      <p:sp>
        <p:nvSpPr>
          <p:cNvPr id="20483" name="Rectangle 2">
            <a:extLst>
              <a:ext uri="{FF2B5EF4-FFF2-40B4-BE49-F238E27FC236}">
                <a16:creationId xmlns:a16="http://schemas.microsoft.com/office/drawing/2014/main" id="{5C496B0E-22B7-4D2F-BF11-19F05010E7F4}"/>
              </a:ext>
            </a:extLst>
          </p:cNvPr>
          <p:cNvSpPr>
            <a:spLocks noRot="1" noChangeArrowheads="1" noTextEdit="1"/>
          </p:cNvSpPr>
          <p:nvPr>
            <p:ph type="sldImg"/>
          </p:nvPr>
        </p:nvSpPr>
        <p:spPr>
          <a:ln/>
        </p:spPr>
      </p:sp>
      <p:sp>
        <p:nvSpPr>
          <p:cNvPr id="20484" name="Rectangle 3">
            <a:extLst>
              <a:ext uri="{FF2B5EF4-FFF2-40B4-BE49-F238E27FC236}">
                <a16:creationId xmlns:a16="http://schemas.microsoft.com/office/drawing/2014/main" id="{F693D048-EA22-459E-81C4-F10CA7984704}"/>
              </a:ext>
            </a:extLst>
          </p:cNvPr>
          <p:cNvSpPr>
            <a:spLocks noGrp="1" noChangeArrowheads="1"/>
          </p:cNvSpPr>
          <p:nvPr>
            <p:ph type="body" idx="1"/>
          </p:nvPr>
        </p:nvSpPr>
        <p:spPr>
          <a:noFill/>
        </p:spPr>
        <p:txBody>
          <a:bodyPr/>
          <a:lstStyle/>
          <a:p>
            <a:pPr eaLnBrk="1" hangingPunct="1"/>
            <a:r>
              <a:rPr lang="en-US" altLang="en-US"/>
              <a:t>The OPAL specification is usually very short and doesn’t grow with code base size.</a:t>
            </a:r>
          </a:p>
          <a:p>
            <a:pPr eaLnBrk="1" hangingPunct="1"/>
            <a:endParaRPr lang="en-US" altLang="en-US"/>
          </a:p>
          <a:p>
            <a:pPr eaLnBrk="1" hangingPunct="1"/>
            <a:r>
              <a:rPr lang="en-US" altLang="en-US"/>
              <a:t>OPAL – Object Property Automata Language</a:t>
            </a:r>
          </a:p>
          <a:p>
            <a:pPr eaLnBrk="1" hangingPunct="1"/>
            <a:endParaRPr lang="en-US" altLang="en-US"/>
          </a:p>
          <a:p>
            <a:pPr eaLnBrk="1" hangingPunct="1"/>
            <a:r>
              <a:rPr lang="en-US" altLang="en-US"/>
              <a:t>In the next couple of slides I will make this approach concrete with the help of an example.</a:t>
            </a:r>
          </a:p>
          <a:p>
            <a:pPr eaLnBrk="1" hangingPunct="1"/>
            <a:endParaRPr lang="en-US" altLang="en-US"/>
          </a:p>
          <a:p>
            <a:pPr eaLnBrk="1" hangingPunct="1"/>
            <a:r>
              <a:rPr lang="en-US" altLang="en-US"/>
              <a:t>IDENTIFY ALL INSTANCES OF A DEFECTIVE CODE PATTERN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CBF82C38-2494-41D6-BB7F-0D66F4DFAE25}"/>
              </a:ext>
            </a:extLst>
          </p:cNvPr>
          <p:cNvSpPr>
            <a:spLocks noGrp="1" noChangeArrowheads="1"/>
          </p:cNvSpPr>
          <p:nvPr>
            <p:ph type="sldNum" sz="quarter" idx="5"/>
          </p:nvPr>
        </p:nvSpPr>
        <p:spPr>
          <a:noFill/>
        </p:spPr>
        <p:txBody>
          <a:bodyPr/>
          <a:lstStyle>
            <a:lvl1pPr defTabSz="931863">
              <a:defRPr sz="4000">
                <a:solidFill>
                  <a:schemeClr val="tx1"/>
                </a:solidFill>
                <a:latin typeface="Arial" panose="020B0604020202020204" pitchFamily="34" charset="0"/>
              </a:defRPr>
            </a:lvl1pPr>
            <a:lvl2pPr marL="742950" indent="-285750" defTabSz="931863">
              <a:defRPr sz="4000">
                <a:solidFill>
                  <a:schemeClr val="tx1"/>
                </a:solidFill>
                <a:latin typeface="Arial" panose="020B0604020202020204" pitchFamily="34" charset="0"/>
              </a:defRPr>
            </a:lvl2pPr>
            <a:lvl3pPr marL="1143000" indent="-228600" defTabSz="931863">
              <a:defRPr sz="4000">
                <a:solidFill>
                  <a:schemeClr val="tx1"/>
                </a:solidFill>
                <a:latin typeface="Arial" panose="020B0604020202020204" pitchFamily="34" charset="0"/>
              </a:defRPr>
            </a:lvl3pPr>
            <a:lvl4pPr marL="1600200" indent="-228600" defTabSz="931863">
              <a:defRPr sz="4000">
                <a:solidFill>
                  <a:schemeClr val="tx1"/>
                </a:solidFill>
                <a:latin typeface="Arial" panose="020B0604020202020204" pitchFamily="34" charset="0"/>
              </a:defRPr>
            </a:lvl4pPr>
            <a:lvl5pPr marL="2057400" indent="-228600" defTabSz="931863">
              <a:defRPr sz="40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40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40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40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4000">
                <a:solidFill>
                  <a:schemeClr val="tx1"/>
                </a:solidFill>
                <a:latin typeface="Arial" panose="020B0604020202020204" pitchFamily="34" charset="0"/>
              </a:defRPr>
            </a:lvl9pPr>
          </a:lstStyle>
          <a:p>
            <a:fld id="{B388D429-4C0A-442D-A083-8684D927973E}" type="slidenum">
              <a:rPr lang="en-US" altLang="en-US" sz="1200"/>
              <a:pPr/>
              <a:t>16</a:t>
            </a:fld>
            <a:endParaRPr lang="en-US" altLang="en-US" sz="1200"/>
          </a:p>
        </p:txBody>
      </p:sp>
      <p:sp>
        <p:nvSpPr>
          <p:cNvPr id="22531" name="Rectangle 2">
            <a:extLst>
              <a:ext uri="{FF2B5EF4-FFF2-40B4-BE49-F238E27FC236}">
                <a16:creationId xmlns:a16="http://schemas.microsoft.com/office/drawing/2014/main" id="{AB62E751-7A61-424D-A41F-8C59429640EA}"/>
              </a:ext>
            </a:extLst>
          </p:cNvPr>
          <p:cNvSpPr>
            <a:spLocks noRot="1" noChangeArrowheads="1" noTextEdit="1"/>
          </p:cNvSpPr>
          <p:nvPr>
            <p:ph type="sldImg"/>
          </p:nvPr>
        </p:nvSpPr>
        <p:spPr>
          <a:ln/>
        </p:spPr>
      </p:sp>
      <p:sp>
        <p:nvSpPr>
          <p:cNvPr id="22532" name="Rectangle 3">
            <a:extLst>
              <a:ext uri="{FF2B5EF4-FFF2-40B4-BE49-F238E27FC236}">
                <a16:creationId xmlns:a16="http://schemas.microsoft.com/office/drawing/2014/main" id="{6F917027-0B6D-4A8C-86F1-33C8916189F2}"/>
              </a:ext>
            </a:extLst>
          </p:cNvPr>
          <p:cNvSpPr>
            <a:spLocks noGrp="1" noChangeArrowheads="1"/>
          </p:cNvSpPr>
          <p:nvPr>
            <p:ph type="body" idx="1"/>
          </p:nvPr>
        </p:nvSpPr>
        <p:spPr>
          <a:noFill/>
        </p:spPr>
        <p:txBody>
          <a:bodyPr/>
          <a:lstStyle/>
          <a:p>
            <a:pPr eaLnBrk="1" hangingPunct="1"/>
            <a:r>
              <a:rPr lang="en-US" altLang="en-US"/>
              <a:t>Reported externally a year ago (White hat in Greece)</a:t>
            </a:r>
          </a:p>
          <a:p>
            <a:pPr eaLnBrk="1" hangingPunct="1"/>
            <a:endParaRPr lang="en-US" altLang="en-US"/>
          </a:p>
          <a:p>
            <a:pPr eaLnBrk="1" hangingPunct="1"/>
            <a:r>
              <a:rPr lang="en-US" altLang="en-US"/>
              <a:t>User handles live in the user process space.</a:t>
            </a:r>
          </a:p>
          <a:p>
            <a:pPr eaLnBrk="1" hangingPunct="1"/>
            <a:endParaRPr lang="en-US" altLang="en-US"/>
          </a:p>
          <a:p>
            <a:pPr eaLnBrk="1" hangingPunct="1"/>
            <a:r>
              <a:rPr lang="en-US" altLang="en-US"/>
              <a:t>If the OS switches context back to the user process before the handle is closed, we are in trouble.</a:t>
            </a:r>
          </a:p>
          <a:p>
            <a:pPr eaLnBrk="1" hangingPunct="1"/>
            <a:endParaRPr lang="en-US" altLang="en-US"/>
          </a:p>
          <a:p>
            <a:pPr eaLnBrk="1" hangingPunct="1"/>
            <a:r>
              <a:rPr lang="en-US" altLang="en-US"/>
              <a:t>There are legitimate reasons for the kernel to create user handles. So why is this particular piece of code broken?</a:t>
            </a:r>
          </a:p>
          <a:p>
            <a:pPr eaLnBrk="1" hangingPunct="1"/>
            <a:endParaRPr lang="en-US" altLang="en-US"/>
          </a:p>
          <a:p>
            <a:pPr eaLnBrk="1" hangingPunct="1"/>
            <a:r>
              <a:rPr lang="en-US" altLang="en-US"/>
              <a:t>USER PROC SHOULD NOT GAIN ACCESS TO KERNEL DATA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E906C54E-7658-4C3B-A410-3CCB47EB3112}"/>
              </a:ext>
            </a:extLst>
          </p:cNvPr>
          <p:cNvSpPr>
            <a:spLocks noGrp="1" noChangeArrowheads="1"/>
          </p:cNvSpPr>
          <p:nvPr>
            <p:ph type="sldNum" sz="quarter" idx="5"/>
          </p:nvPr>
        </p:nvSpPr>
        <p:spPr>
          <a:noFill/>
        </p:spPr>
        <p:txBody>
          <a:bodyPr/>
          <a:lstStyle>
            <a:lvl1pPr defTabSz="931863">
              <a:defRPr sz="4000">
                <a:solidFill>
                  <a:schemeClr val="tx1"/>
                </a:solidFill>
                <a:latin typeface="Arial" panose="020B0604020202020204" pitchFamily="34" charset="0"/>
              </a:defRPr>
            </a:lvl1pPr>
            <a:lvl2pPr marL="742950" indent="-285750" defTabSz="931863">
              <a:defRPr sz="4000">
                <a:solidFill>
                  <a:schemeClr val="tx1"/>
                </a:solidFill>
                <a:latin typeface="Arial" panose="020B0604020202020204" pitchFamily="34" charset="0"/>
              </a:defRPr>
            </a:lvl2pPr>
            <a:lvl3pPr marL="1143000" indent="-228600" defTabSz="931863">
              <a:defRPr sz="4000">
                <a:solidFill>
                  <a:schemeClr val="tx1"/>
                </a:solidFill>
                <a:latin typeface="Arial" panose="020B0604020202020204" pitchFamily="34" charset="0"/>
              </a:defRPr>
            </a:lvl3pPr>
            <a:lvl4pPr marL="1600200" indent="-228600" defTabSz="931863">
              <a:defRPr sz="4000">
                <a:solidFill>
                  <a:schemeClr val="tx1"/>
                </a:solidFill>
                <a:latin typeface="Arial" panose="020B0604020202020204" pitchFamily="34" charset="0"/>
              </a:defRPr>
            </a:lvl4pPr>
            <a:lvl5pPr marL="2057400" indent="-228600" defTabSz="931863">
              <a:defRPr sz="40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40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40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40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4000">
                <a:solidFill>
                  <a:schemeClr val="tx1"/>
                </a:solidFill>
                <a:latin typeface="Arial" panose="020B0604020202020204" pitchFamily="34" charset="0"/>
              </a:defRPr>
            </a:lvl9pPr>
          </a:lstStyle>
          <a:p>
            <a:fld id="{674BBE80-6A6B-4197-B8AE-0E8EF1553C6D}" type="slidenum">
              <a:rPr lang="en-US" altLang="en-US" sz="1200"/>
              <a:pPr/>
              <a:t>17</a:t>
            </a:fld>
            <a:endParaRPr lang="en-US" altLang="en-US" sz="1200"/>
          </a:p>
        </p:txBody>
      </p:sp>
      <p:sp>
        <p:nvSpPr>
          <p:cNvPr id="24579" name="Rectangle 2">
            <a:extLst>
              <a:ext uri="{FF2B5EF4-FFF2-40B4-BE49-F238E27FC236}">
                <a16:creationId xmlns:a16="http://schemas.microsoft.com/office/drawing/2014/main" id="{0CA84A4B-B509-4B1B-931C-11217552606E}"/>
              </a:ext>
            </a:extLst>
          </p:cNvPr>
          <p:cNvSpPr>
            <a:spLocks noRot="1" noChangeArrowheads="1" noTextEdit="1"/>
          </p:cNvSpPr>
          <p:nvPr>
            <p:ph type="sldImg"/>
          </p:nvPr>
        </p:nvSpPr>
        <p:spPr>
          <a:ln/>
        </p:spPr>
      </p:sp>
      <p:sp>
        <p:nvSpPr>
          <p:cNvPr id="24580" name="Rectangle 3">
            <a:extLst>
              <a:ext uri="{FF2B5EF4-FFF2-40B4-BE49-F238E27FC236}">
                <a16:creationId xmlns:a16="http://schemas.microsoft.com/office/drawing/2014/main" id="{DF38123D-5B1A-464A-BD73-D186D0B25577}"/>
              </a:ext>
            </a:extLst>
          </p:cNvPr>
          <p:cNvSpPr>
            <a:spLocks noGrp="1" noChangeArrowheads="1"/>
          </p:cNvSpPr>
          <p:nvPr>
            <p:ph type="body" idx="1"/>
          </p:nvPr>
        </p:nvSpPr>
        <p:spPr>
          <a:noFill/>
        </p:spPr>
        <p:txBody>
          <a:bodyPr/>
          <a:lstStyle/>
          <a:p>
            <a:pPr eaLnBrk="1" hangingPunct="1"/>
            <a:r>
              <a:rPr lang="en-US" altLang="en-US"/>
              <a:t>If it was meant to be a user handle, the kernel would have returned it to the user process, which would have closed it.</a:t>
            </a:r>
          </a:p>
          <a:p>
            <a:pPr eaLnBrk="1" hangingPunct="1"/>
            <a:r>
              <a:rPr lang="en-US" altLang="en-US"/>
              <a:t>Spec = Sequence of actions linked by data</a:t>
            </a:r>
          </a:p>
          <a:p>
            <a:pPr eaLnBrk="1" hangingPunct="1"/>
            <a:endParaRPr lang="en-US" altLang="en-US"/>
          </a:p>
          <a:p>
            <a:pPr eaLnBrk="1" hangingPunct="1"/>
            <a:r>
              <a:rPr lang="en-US" altLang="en-US"/>
              <a:t>We need a language to describe these formally – OPAL</a:t>
            </a:r>
          </a:p>
          <a:p>
            <a:pPr eaLnBrk="1" hangingPunct="1"/>
            <a:endParaRPr lang="en-US" altLang="en-US"/>
          </a:p>
          <a:p>
            <a:pPr eaLnBrk="1" hangingPunct="1"/>
            <a:r>
              <a:rPr lang="en-US" altLang="en-US"/>
              <a:t>SPEC = SEQUENCE OF ACTIONS LINKED BY DATA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803824D1-BDB9-485C-9467-28EB27C4EB31}"/>
              </a:ext>
            </a:extLst>
          </p:cNvPr>
          <p:cNvSpPr>
            <a:spLocks noGrp="1" noChangeArrowheads="1"/>
          </p:cNvSpPr>
          <p:nvPr>
            <p:ph type="sldNum" sz="quarter" idx="5"/>
          </p:nvPr>
        </p:nvSpPr>
        <p:spPr>
          <a:noFill/>
        </p:spPr>
        <p:txBody>
          <a:bodyPr/>
          <a:lstStyle>
            <a:lvl1pPr defTabSz="931863">
              <a:defRPr sz="4000">
                <a:solidFill>
                  <a:schemeClr val="tx1"/>
                </a:solidFill>
                <a:latin typeface="Arial" panose="020B0604020202020204" pitchFamily="34" charset="0"/>
              </a:defRPr>
            </a:lvl1pPr>
            <a:lvl2pPr marL="742950" indent="-285750" defTabSz="931863">
              <a:defRPr sz="4000">
                <a:solidFill>
                  <a:schemeClr val="tx1"/>
                </a:solidFill>
                <a:latin typeface="Arial" panose="020B0604020202020204" pitchFamily="34" charset="0"/>
              </a:defRPr>
            </a:lvl2pPr>
            <a:lvl3pPr marL="1143000" indent="-228600" defTabSz="931863">
              <a:defRPr sz="4000">
                <a:solidFill>
                  <a:schemeClr val="tx1"/>
                </a:solidFill>
                <a:latin typeface="Arial" panose="020B0604020202020204" pitchFamily="34" charset="0"/>
              </a:defRPr>
            </a:lvl3pPr>
            <a:lvl4pPr marL="1600200" indent="-228600" defTabSz="931863">
              <a:defRPr sz="4000">
                <a:solidFill>
                  <a:schemeClr val="tx1"/>
                </a:solidFill>
                <a:latin typeface="Arial" panose="020B0604020202020204" pitchFamily="34" charset="0"/>
              </a:defRPr>
            </a:lvl4pPr>
            <a:lvl5pPr marL="2057400" indent="-228600" defTabSz="931863">
              <a:defRPr sz="40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40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40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40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4000">
                <a:solidFill>
                  <a:schemeClr val="tx1"/>
                </a:solidFill>
                <a:latin typeface="Arial" panose="020B0604020202020204" pitchFamily="34" charset="0"/>
              </a:defRPr>
            </a:lvl9pPr>
          </a:lstStyle>
          <a:p>
            <a:fld id="{70145E57-6F0F-4C07-947B-E2C8881A274B}" type="slidenum">
              <a:rPr lang="en-US" altLang="en-US" sz="1200"/>
              <a:pPr/>
              <a:t>18</a:t>
            </a:fld>
            <a:endParaRPr lang="en-US" altLang="en-US" sz="1200"/>
          </a:p>
        </p:txBody>
      </p:sp>
      <p:sp>
        <p:nvSpPr>
          <p:cNvPr id="26627" name="Rectangle 2">
            <a:extLst>
              <a:ext uri="{FF2B5EF4-FFF2-40B4-BE49-F238E27FC236}">
                <a16:creationId xmlns:a16="http://schemas.microsoft.com/office/drawing/2014/main" id="{CA68E643-5CC6-4581-8BA7-670965B5B2A8}"/>
              </a:ext>
            </a:extLst>
          </p:cNvPr>
          <p:cNvSpPr>
            <a:spLocks noRot="1" noChangeArrowheads="1" noTextEdit="1"/>
          </p:cNvSpPr>
          <p:nvPr>
            <p:ph type="sldImg"/>
          </p:nvPr>
        </p:nvSpPr>
        <p:spPr>
          <a:ln/>
        </p:spPr>
      </p:sp>
      <p:sp>
        <p:nvSpPr>
          <p:cNvPr id="26628" name="Rectangle 3">
            <a:extLst>
              <a:ext uri="{FF2B5EF4-FFF2-40B4-BE49-F238E27FC236}">
                <a16:creationId xmlns:a16="http://schemas.microsoft.com/office/drawing/2014/main" id="{BD105BC1-926D-42C0-B5F0-9838B02ABF4A}"/>
              </a:ext>
            </a:extLst>
          </p:cNvPr>
          <p:cNvSpPr>
            <a:spLocks noGrp="1" noChangeArrowheads="1"/>
          </p:cNvSpPr>
          <p:nvPr>
            <p:ph type="body" idx="1"/>
          </p:nvPr>
        </p:nvSpPr>
        <p:spPr>
          <a:noFill/>
        </p:spPr>
        <p:txBody>
          <a:bodyPr/>
          <a:lstStyle/>
          <a:p>
            <a:pPr eaLnBrk="1" hangingPunct="1"/>
            <a:r>
              <a:rPr lang="en-US" altLang="en-US"/>
              <a:t>Patterns are syntactic (“grep on ASTs”) and semantic (can test run-time values)</a:t>
            </a:r>
          </a:p>
          <a:p>
            <a:pPr eaLnBrk="1" hangingPunct="1"/>
            <a:r>
              <a:rPr lang="en-US" altLang="en-US"/>
              <a:t>Test on attrib checks for user handle</a:t>
            </a:r>
          </a:p>
          <a:p>
            <a:pPr eaLnBrk="1" hangingPunct="1"/>
            <a:endParaRPr lang="en-US" altLang="en-US"/>
          </a:p>
          <a:p>
            <a:pPr eaLnBrk="1" hangingPunct="1"/>
            <a:r>
              <a:rPr lang="en-US" altLang="en-US"/>
              <a:t>External – 1 issue reported</a:t>
            </a:r>
          </a:p>
          <a:p>
            <a:pPr eaLnBrk="1" hangingPunct="1"/>
            <a:r>
              <a:rPr lang="en-US" altLang="en-US"/>
              <a:t>DriverVerifier extension – a handful of issues</a:t>
            </a:r>
          </a:p>
          <a:p>
            <a:pPr eaLnBrk="1" hangingPunct="1"/>
            <a:r>
              <a:rPr lang="en-US" altLang="en-US"/>
              <a:t>OPAL + ESP engine – 400 issues</a:t>
            </a:r>
          </a:p>
          <a:p>
            <a:pPr eaLnBrk="1" hangingPunct="1"/>
            <a:endParaRPr lang="en-US" altLang="en-US"/>
          </a:p>
          <a:p>
            <a:pPr eaLnBrk="1" hangingPunct="1"/>
            <a:r>
              <a:rPr lang="en-US" altLang="en-US"/>
              <a:t>Clearly there needs to be a checker underneath the specification. I’m not going to get into the details of the checker in this talk.</a:t>
            </a:r>
          </a:p>
          <a:p>
            <a:pPr eaLnBrk="1" hangingPunct="1"/>
            <a:endParaRPr lang="en-US" altLang="en-US"/>
          </a:p>
          <a:p>
            <a:pPr eaLnBrk="1" hangingPunct="1"/>
            <a:r>
              <a:rPr lang="en-US" altLang="en-US"/>
              <a:t>SINGLE, SHORT SPEC FOR THE ENTIRE CODEBASE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4D23D9A3-128C-4BC1-8192-F49257724BA1}"/>
              </a:ext>
            </a:extLst>
          </p:cNvPr>
          <p:cNvSpPr>
            <a:spLocks noGrp="1" noChangeArrowheads="1"/>
          </p:cNvSpPr>
          <p:nvPr>
            <p:ph type="sldNum" sz="quarter" idx="5"/>
          </p:nvPr>
        </p:nvSpPr>
        <p:spPr>
          <a:noFill/>
        </p:spPr>
        <p:txBody>
          <a:bodyPr/>
          <a:lstStyle>
            <a:lvl1pPr defTabSz="931863">
              <a:defRPr sz="4000">
                <a:solidFill>
                  <a:schemeClr val="tx1"/>
                </a:solidFill>
                <a:latin typeface="Arial" panose="020B0604020202020204" pitchFamily="34" charset="0"/>
              </a:defRPr>
            </a:lvl1pPr>
            <a:lvl2pPr marL="742950" indent="-285750" defTabSz="931863">
              <a:defRPr sz="4000">
                <a:solidFill>
                  <a:schemeClr val="tx1"/>
                </a:solidFill>
                <a:latin typeface="Arial" panose="020B0604020202020204" pitchFamily="34" charset="0"/>
              </a:defRPr>
            </a:lvl2pPr>
            <a:lvl3pPr marL="1143000" indent="-228600" defTabSz="931863">
              <a:defRPr sz="4000">
                <a:solidFill>
                  <a:schemeClr val="tx1"/>
                </a:solidFill>
                <a:latin typeface="Arial" panose="020B0604020202020204" pitchFamily="34" charset="0"/>
              </a:defRPr>
            </a:lvl3pPr>
            <a:lvl4pPr marL="1600200" indent="-228600" defTabSz="931863">
              <a:defRPr sz="4000">
                <a:solidFill>
                  <a:schemeClr val="tx1"/>
                </a:solidFill>
                <a:latin typeface="Arial" panose="020B0604020202020204" pitchFamily="34" charset="0"/>
              </a:defRPr>
            </a:lvl4pPr>
            <a:lvl5pPr marL="2057400" indent="-228600" defTabSz="931863">
              <a:defRPr sz="40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40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40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40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4000">
                <a:solidFill>
                  <a:schemeClr val="tx1"/>
                </a:solidFill>
                <a:latin typeface="Arial" panose="020B0604020202020204" pitchFamily="34" charset="0"/>
              </a:defRPr>
            </a:lvl9pPr>
          </a:lstStyle>
          <a:p>
            <a:fld id="{B0417FEA-0FBD-46D6-93E9-5D422A5B7140}" type="slidenum">
              <a:rPr lang="en-US" altLang="en-US" sz="1200"/>
              <a:pPr/>
              <a:t>27</a:t>
            </a:fld>
            <a:endParaRPr lang="en-US" altLang="en-US" sz="1200"/>
          </a:p>
        </p:txBody>
      </p:sp>
      <p:sp>
        <p:nvSpPr>
          <p:cNvPr id="36867" name="Rectangle 2">
            <a:extLst>
              <a:ext uri="{FF2B5EF4-FFF2-40B4-BE49-F238E27FC236}">
                <a16:creationId xmlns:a16="http://schemas.microsoft.com/office/drawing/2014/main" id="{1259BC31-C82C-4573-BB30-71B0C99A3249}"/>
              </a:ext>
            </a:extLst>
          </p:cNvPr>
          <p:cNvSpPr>
            <a:spLocks noRot="1" noChangeArrowheads="1" noTextEdit="1"/>
          </p:cNvSpPr>
          <p:nvPr>
            <p:ph type="sldImg"/>
          </p:nvPr>
        </p:nvSpPr>
        <p:spPr>
          <a:ln/>
        </p:spPr>
      </p:sp>
      <p:sp>
        <p:nvSpPr>
          <p:cNvPr id="36868" name="Rectangle 3">
            <a:extLst>
              <a:ext uri="{FF2B5EF4-FFF2-40B4-BE49-F238E27FC236}">
                <a16:creationId xmlns:a16="http://schemas.microsoft.com/office/drawing/2014/main" id="{8D29D21C-1810-4A47-A09B-AE98EA92516B}"/>
              </a:ext>
            </a:extLst>
          </p:cNvPr>
          <p:cNvSpPr>
            <a:spLocks noGrp="1" noChangeArrowheads="1"/>
          </p:cNvSpPr>
          <p:nvPr>
            <p:ph type="body" idx="1"/>
          </p:nvPr>
        </p:nvSpPr>
        <p:spPr>
          <a:noFill/>
        </p:spPr>
        <p:txBody>
          <a:bodyPr/>
          <a:lstStyle/>
          <a:p>
            <a:pPr eaLnBrk="1" hangingPunct="1"/>
            <a:r>
              <a:rPr lang="en-US" altLang="en-US"/>
              <a:t>Red boxes show new tools we have built to deliver annotations effectively since we talked to you 3 years ago.</a:t>
            </a:r>
          </a:p>
          <a:p>
            <a:pPr eaLnBrk="1" hangingPunct="1"/>
            <a:r>
              <a:rPr lang="en-US" altLang="en-US"/>
              <a:t>espX/IO – variety of checkers with high and low priority warnings, wrong annotation warnings; some built for SAL, some modified to understand and leverage SAL</a:t>
            </a:r>
          </a:p>
          <a:p>
            <a:pPr eaLnBrk="1" hangingPunct="1"/>
            <a:r>
              <a:rPr lang="en-US" altLang="en-US"/>
              <a:t>SALstats – tool that focuses developer annotation effort on the correct set of parameters</a:t>
            </a:r>
          </a:p>
          <a:p>
            <a:pPr eaLnBrk="1" hangingPunct="1"/>
            <a:r>
              <a:rPr lang="en-US" altLang="en-US"/>
              <a:t>MIDL compiler – translates MIDL size_is and length_is directives to SAL ecount/bcount annotation for free</a:t>
            </a:r>
          </a:p>
          <a:p>
            <a:pPr eaLnBrk="1" hangingPunct="1"/>
            <a:r>
              <a:rPr lang="en-US" altLang="en-US"/>
              <a:t>SALinfer – infers annotations from the code</a:t>
            </a:r>
          </a:p>
          <a:p>
            <a:pPr eaLnBrk="1" hangingPunct="1"/>
            <a:r>
              <a:rPr lang="en-US" altLang="en-US"/>
              <a:t>All of these tools are integrated into the Vista development process.</a:t>
            </a:r>
          </a:p>
          <a:p>
            <a:pPr eaLnBrk="1" hangingPunct="1"/>
            <a:r>
              <a:rPr lang="en-US" altLang="en-US"/>
              <a:t>SALinfer has been a key component of the SAL effort. In the next couple of slides I will show you an example of how it works.</a:t>
            </a:r>
          </a:p>
          <a:p>
            <a:pPr eaLnBrk="1" hangingPunct="1"/>
            <a:endParaRPr lang="en-US" altLang="en-US"/>
          </a:p>
          <a:p>
            <a:pPr eaLnBrk="1" hangingPunct="1"/>
            <a:r>
              <a:rPr lang="en-US" altLang="en-US"/>
              <a:t>A STRONG TOOLS ECOSYSTEM IS THE KEY TO SUCCESS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B4DB3F1A-32C9-4783-BA12-6B4CA2979076}"/>
              </a:ext>
            </a:extLst>
          </p:cNvPr>
          <p:cNvSpPr>
            <a:spLocks noGrp="1" noChangeArrowheads="1"/>
          </p:cNvSpPr>
          <p:nvPr>
            <p:ph type="sldNum" sz="quarter" idx="5"/>
          </p:nvPr>
        </p:nvSpPr>
        <p:spPr>
          <a:noFill/>
        </p:spPr>
        <p:txBody>
          <a:bodyPr/>
          <a:lstStyle>
            <a:lvl1pPr defTabSz="931863">
              <a:defRPr sz="4000">
                <a:solidFill>
                  <a:schemeClr val="tx1"/>
                </a:solidFill>
                <a:latin typeface="Arial" panose="020B0604020202020204" pitchFamily="34" charset="0"/>
              </a:defRPr>
            </a:lvl1pPr>
            <a:lvl2pPr marL="742950" indent="-285750" defTabSz="931863">
              <a:defRPr sz="4000">
                <a:solidFill>
                  <a:schemeClr val="tx1"/>
                </a:solidFill>
                <a:latin typeface="Arial" panose="020B0604020202020204" pitchFamily="34" charset="0"/>
              </a:defRPr>
            </a:lvl2pPr>
            <a:lvl3pPr marL="1143000" indent="-228600" defTabSz="931863">
              <a:defRPr sz="4000">
                <a:solidFill>
                  <a:schemeClr val="tx1"/>
                </a:solidFill>
                <a:latin typeface="Arial" panose="020B0604020202020204" pitchFamily="34" charset="0"/>
              </a:defRPr>
            </a:lvl3pPr>
            <a:lvl4pPr marL="1600200" indent="-228600" defTabSz="931863">
              <a:defRPr sz="4000">
                <a:solidFill>
                  <a:schemeClr val="tx1"/>
                </a:solidFill>
                <a:latin typeface="Arial" panose="020B0604020202020204" pitchFamily="34" charset="0"/>
              </a:defRPr>
            </a:lvl4pPr>
            <a:lvl5pPr marL="2057400" indent="-228600" defTabSz="931863">
              <a:defRPr sz="40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40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40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40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4000">
                <a:solidFill>
                  <a:schemeClr val="tx1"/>
                </a:solidFill>
                <a:latin typeface="Arial" panose="020B0604020202020204" pitchFamily="34" charset="0"/>
              </a:defRPr>
            </a:lvl9pPr>
          </a:lstStyle>
          <a:p>
            <a:fld id="{E1BE6521-6187-4A5F-9E96-473510E8B1D7}" type="slidenum">
              <a:rPr lang="en-US" altLang="en-US" sz="1200"/>
              <a:pPr/>
              <a:t>28</a:t>
            </a:fld>
            <a:endParaRPr lang="en-US" altLang="en-US" sz="1200"/>
          </a:p>
        </p:txBody>
      </p:sp>
      <p:sp>
        <p:nvSpPr>
          <p:cNvPr id="38915" name="Rectangle 2">
            <a:extLst>
              <a:ext uri="{FF2B5EF4-FFF2-40B4-BE49-F238E27FC236}">
                <a16:creationId xmlns:a16="http://schemas.microsoft.com/office/drawing/2014/main" id="{9BA667CF-AE0A-4C85-BC64-9CBC681994C9}"/>
              </a:ext>
            </a:extLst>
          </p:cNvPr>
          <p:cNvSpPr>
            <a:spLocks noRot="1" noChangeArrowheads="1" noTextEdit="1"/>
          </p:cNvSpPr>
          <p:nvPr>
            <p:ph type="sldImg"/>
          </p:nvPr>
        </p:nvSpPr>
        <p:spPr>
          <a:ln/>
        </p:spPr>
      </p:sp>
      <p:sp>
        <p:nvSpPr>
          <p:cNvPr id="38916" name="Rectangle 3">
            <a:extLst>
              <a:ext uri="{FF2B5EF4-FFF2-40B4-BE49-F238E27FC236}">
                <a16:creationId xmlns:a16="http://schemas.microsoft.com/office/drawing/2014/main" id="{E8405B75-2BAA-4240-BD5B-76FE6F5A5A88}"/>
              </a:ext>
            </a:extLst>
          </p:cNvPr>
          <p:cNvSpPr>
            <a:spLocks noGrp="1" noChangeArrowheads="1"/>
          </p:cNvSpPr>
          <p:nvPr>
            <p:ph type="body" idx="1"/>
          </p:nvPr>
        </p:nvSpPr>
        <p:spPr>
          <a:noFill/>
        </p:spPr>
        <p:txBody>
          <a:bodyPr/>
          <a:lstStyle/>
          <a:p>
            <a:pPr eaLnBrk="1" hangingPunct="1"/>
            <a:r>
              <a:rPr lang="en-US" altLang="en-US"/>
              <a:t>Premise – the code is correct most of the time. Learn the contract from the code. If the inferred contract is wrong, the checker will produce warnings.</a:t>
            </a:r>
          </a:p>
          <a:p>
            <a:pPr eaLnBrk="1" hangingPunct="1"/>
            <a:endParaRPr lang="en-US" altLang="en-US"/>
          </a:p>
          <a:p>
            <a:pPr eaLnBrk="1" hangingPunct="1"/>
            <a:r>
              <a:rPr lang="en-US" altLang="en-US"/>
              <a:t>Now that the code is annotated, we can use a powerful local checker to check that each function obeys its contract, and that each buffer access in the code is safe as long as the contract holds.</a:t>
            </a:r>
          </a:p>
          <a:p>
            <a:pPr eaLnBrk="1" hangingPunct="1"/>
            <a:endParaRPr lang="en-US" altLang="en-US"/>
          </a:p>
          <a:p>
            <a:pPr eaLnBrk="1" hangingPunct="1"/>
            <a:r>
              <a:rPr lang="en-US" altLang="en-US"/>
              <a:t>ASSUME THE CODE IS CORRECT AND INFER THE CONTRACT FROM THE CODE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66D87677-3C79-4F4B-914B-2BB8A4C58C28}"/>
              </a:ext>
            </a:extLst>
          </p:cNvPr>
          <p:cNvSpPr>
            <a:spLocks noGrp="1" noChangeArrowheads="1"/>
          </p:cNvSpPr>
          <p:nvPr>
            <p:ph type="sldNum" sz="quarter" idx="5"/>
          </p:nvPr>
        </p:nvSpPr>
        <p:spPr>
          <a:noFill/>
        </p:spPr>
        <p:txBody>
          <a:bodyPr/>
          <a:lstStyle>
            <a:lvl1pPr defTabSz="931863">
              <a:defRPr sz="4000">
                <a:solidFill>
                  <a:schemeClr val="tx1"/>
                </a:solidFill>
                <a:latin typeface="Arial" panose="020B0604020202020204" pitchFamily="34" charset="0"/>
              </a:defRPr>
            </a:lvl1pPr>
            <a:lvl2pPr marL="742950" indent="-285750" defTabSz="931863">
              <a:defRPr sz="4000">
                <a:solidFill>
                  <a:schemeClr val="tx1"/>
                </a:solidFill>
                <a:latin typeface="Arial" panose="020B0604020202020204" pitchFamily="34" charset="0"/>
              </a:defRPr>
            </a:lvl2pPr>
            <a:lvl3pPr marL="1143000" indent="-228600" defTabSz="931863">
              <a:defRPr sz="4000">
                <a:solidFill>
                  <a:schemeClr val="tx1"/>
                </a:solidFill>
                <a:latin typeface="Arial" panose="020B0604020202020204" pitchFamily="34" charset="0"/>
              </a:defRPr>
            </a:lvl3pPr>
            <a:lvl4pPr marL="1600200" indent="-228600" defTabSz="931863">
              <a:defRPr sz="4000">
                <a:solidFill>
                  <a:schemeClr val="tx1"/>
                </a:solidFill>
                <a:latin typeface="Arial" panose="020B0604020202020204" pitchFamily="34" charset="0"/>
              </a:defRPr>
            </a:lvl4pPr>
            <a:lvl5pPr marL="2057400" indent="-228600" defTabSz="931863">
              <a:defRPr sz="40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40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40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40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4000">
                <a:solidFill>
                  <a:schemeClr val="tx1"/>
                </a:solidFill>
                <a:latin typeface="Arial" panose="020B0604020202020204" pitchFamily="34" charset="0"/>
              </a:defRPr>
            </a:lvl9pPr>
          </a:lstStyle>
          <a:p>
            <a:fld id="{BE09F66E-42D1-4536-8E4C-82608FE0BD45}" type="slidenum">
              <a:rPr lang="en-US" altLang="en-US" sz="1200"/>
              <a:pPr/>
              <a:t>29</a:t>
            </a:fld>
            <a:endParaRPr lang="en-US" altLang="en-US" sz="1200"/>
          </a:p>
        </p:txBody>
      </p:sp>
      <p:sp>
        <p:nvSpPr>
          <p:cNvPr id="40963" name="Rectangle 2">
            <a:extLst>
              <a:ext uri="{FF2B5EF4-FFF2-40B4-BE49-F238E27FC236}">
                <a16:creationId xmlns:a16="http://schemas.microsoft.com/office/drawing/2014/main" id="{4A720D5E-5A86-4A26-9161-ADD4D5F1AA71}"/>
              </a:ext>
            </a:extLst>
          </p:cNvPr>
          <p:cNvSpPr>
            <a:spLocks noRot="1" noChangeArrowheads="1" noTextEdit="1"/>
          </p:cNvSpPr>
          <p:nvPr>
            <p:ph type="sldImg"/>
          </p:nvPr>
        </p:nvSpPr>
        <p:spPr>
          <a:ln/>
        </p:spPr>
      </p:sp>
      <p:sp>
        <p:nvSpPr>
          <p:cNvPr id="40964" name="Rectangle 3">
            <a:extLst>
              <a:ext uri="{FF2B5EF4-FFF2-40B4-BE49-F238E27FC236}">
                <a16:creationId xmlns:a16="http://schemas.microsoft.com/office/drawing/2014/main" id="{0623E43C-3804-4EFE-B3A9-DBB8949B3658}"/>
              </a:ext>
            </a:extLst>
          </p:cNvPr>
          <p:cNvSpPr>
            <a:spLocks noGrp="1" noChangeArrowheads="1"/>
          </p:cNvSpPr>
          <p:nvPr>
            <p:ph type="body" idx="1"/>
          </p:nvPr>
        </p:nvSpPr>
        <p:spPr>
          <a:noFill/>
        </p:spPr>
        <p:txBody>
          <a:bodyPr/>
          <a:lstStyle/>
          <a:p>
            <a:pPr eaLnBrk="1" hangingPunct="1"/>
            <a:r>
              <a:rPr lang="en-US" altLang="en-US"/>
              <a:t>Local checker generates constraints and uses the constraints to prove that the run time access would be safe. It solves the constraints in such a way that if the run time access cannot be proved safe, it can provide the particular condition under which the overrun occurs.</a:t>
            </a:r>
          </a:p>
          <a:p>
            <a:pPr eaLnBrk="1" hangingPunct="1"/>
            <a:endParaRPr lang="en-US" altLang="en-US"/>
          </a:p>
          <a:p>
            <a:pPr eaLnBrk="1" hangingPunct="1"/>
            <a:r>
              <a:rPr lang="en-US" altLang="en-US"/>
              <a:t>This is validation as opposed to bug finding. This is the other part of the value proposition from SAL – we can figure out how much is validated and how much is left.</a:t>
            </a:r>
          </a:p>
          <a:p>
            <a:pPr eaLnBrk="1" hangingPunct="1"/>
            <a:endParaRPr lang="en-US" altLang="en-US"/>
          </a:p>
          <a:p>
            <a:pPr eaLnBrk="1" hangingPunct="1"/>
            <a:r>
              <a:rPr lang="en-US" altLang="en-US"/>
              <a:t>CHECKER VALIDATES THE CODE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6C20402F-6A38-4704-849C-789CF35D82AA}"/>
              </a:ext>
            </a:extLst>
          </p:cNvPr>
          <p:cNvSpPr>
            <a:spLocks noGrp="1" noChangeArrowheads="1"/>
          </p:cNvSpPr>
          <p:nvPr>
            <p:ph type="sldNum" sz="quarter" idx="5"/>
          </p:nvPr>
        </p:nvSpPr>
        <p:spPr>
          <a:noFill/>
        </p:spPr>
        <p:txBody>
          <a:bodyPr/>
          <a:lstStyle>
            <a:lvl1pPr defTabSz="931863">
              <a:defRPr sz="4000">
                <a:solidFill>
                  <a:schemeClr val="tx1"/>
                </a:solidFill>
                <a:latin typeface="Arial" panose="020B0604020202020204" pitchFamily="34" charset="0"/>
              </a:defRPr>
            </a:lvl1pPr>
            <a:lvl2pPr marL="742950" indent="-285750" defTabSz="931863">
              <a:defRPr sz="4000">
                <a:solidFill>
                  <a:schemeClr val="tx1"/>
                </a:solidFill>
                <a:latin typeface="Arial" panose="020B0604020202020204" pitchFamily="34" charset="0"/>
              </a:defRPr>
            </a:lvl2pPr>
            <a:lvl3pPr marL="1143000" indent="-228600" defTabSz="931863">
              <a:defRPr sz="4000">
                <a:solidFill>
                  <a:schemeClr val="tx1"/>
                </a:solidFill>
                <a:latin typeface="Arial" panose="020B0604020202020204" pitchFamily="34" charset="0"/>
              </a:defRPr>
            </a:lvl3pPr>
            <a:lvl4pPr marL="1600200" indent="-228600" defTabSz="931863">
              <a:defRPr sz="4000">
                <a:solidFill>
                  <a:schemeClr val="tx1"/>
                </a:solidFill>
                <a:latin typeface="Arial" panose="020B0604020202020204" pitchFamily="34" charset="0"/>
              </a:defRPr>
            </a:lvl4pPr>
            <a:lvl5pPr marL="2057400" indent="-228600" defTabSz="931863">
              <a:defRPr sz="40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40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40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40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4000">
                <a:solidFill>
                  <a:schemeClr val="tx1"/>
                </a:solidFill>
                <a:latin typeface="Arial" panose="020B0604020202020204" pitchFamily="34" charset="0"/>
              </a:defRPr>
            </a:lvl9pPr>
          </a:lstStyle>
          <a:p>
            <a:fld id="{8D0F32BB-1644-40BB-A660-790AE3A7AE3B}" type="slidenum">
              <a:rPr lang="en-US" altLang="en-US" sz="1200"/>
              <a:pPr/>
              <a:t>30</a:t>
            </a:fld>
            <a:endParaRPr lang="en-US" altLang="en-US" sz="1200"/>
          </a:p>
        </p:txBody>
      </p:sp>
      <p:sp>
        <p:nvSpPr>
          <p:cNvPr id="43011" name="Rectangle 2">
            <a:extLst>
              <a:ext uri="{FF2B5EF4-FFF2-40B4-BE49-F238E27FC236}">
                <a16:creationId xmlns:a16="http://schemas.microsoft.com/office/drawing/2014/main" id="{4AF50564-2057-49BB-AEC5-6F4AEDAF3D53}"/>
              </a:ext>
            </a:extLst>
          </p:cNvPr>
          <p:cNvSpPr>
            <a:spLocks noRot="1" noChangeArrowheads="1" noTextEdit="1"/>
          </p:cNvSpPr>
          <p:nvPr>
            <p:ph type="sldImg"/>
          </p:nvPr>
        </p:nvSpPr>
        <p:spPr>
          <a:ln/>
        </p:spPr>
      </p:sp>
      <p:sp>
        <p:nvSpPr>
          <p:cNvPr id="43012" name="Rectangle 3">
            <a:extLst>
              <a:ext uri="{FF2B5EF4-FFF2-40B4-BE49-F238E27FC236}">
                <a16:creationId xmlns:a16="http://schemas.microsoft.com/office/drawing/2014/main" id="{8B212E01-ABC9-4EA0-A43A-F41FB59FDF1B}"/>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E2C0C4DA-3BEB-4A98-82FE-272927DC3D4E}"/>
              </a:ext>
            </a:extLst>
          </p:cNvPr>
          <p:cNvSpPr>
            <a:spLocks noGrp="1" noChangeArrowheads="1"/>
          </p:cNvSpPr>
          <p:nvPr>
            <p:ph type="dt" sz="half" idx="10"/>
          </p:nvPr>
        </p:nvSpPr>
        <p:spPr>
          <a:ln/>
        </p:spPr>
        <p:txBody>
          <a:bodyPr/>
          <a:lstStyle>
            <a:lvl1pPr>
              <a:defRPr/>
            </a:lvl1pPr>
          </a:lstStyle>
          <a:p>
            <a:pPr>
              <a:defRPr/>
            </a:pPr>
            <a:r>
              <a:rPr lang="en-US" altLang="en-US"/>
              <a:t>8/17/06</a:t>
            </a:r>
          </a:p>
        </p:txBody>
      </p:sp>
      <p:sp>
        <p:nvSpPr>
          <p:cNvPr id="5" name="Rectangle 5">
            <a:extLst>
              <a:ext uri="{FF2B5EF4-FFF2-40B4-BE49-F238E27FC236}">
                <a16:creationId xmlns:a16="http://schemas.microsoft.com/office/drawing/2014/main" id="{481075FB-E3E5-4F1E-95D2-C453E4C946AF}"/>
              </a:ext>
            </a:extLst>
          </p:cNvPr>
          <p:cNvSpPr>
            <a:spLocks noGrp="1" noChangeArrowheads="1"/>
          </p:cNvSpPr>
          <p:nvPr>
            <p:ph type="ftr" sz="quarter" idx="11"/>
          </p:nvPr>
        </p:nvSpPr>
        <p:spPr>
          <a:ln/>
        </p:spPr>
        <p:txBody>
          <a:bodyPr/>
          <a:lstStyle>
            <a:lvl1pPr>
              <a:defRPr/>
            </a:lvl1pPr>
          </a:lstStyle>
          <a:p>
            <a:pPr>
              <a:defRPr/>
            </a:pPr>
            <a:r>
              <a:rPr lang="en-US" altLang="en-US"/>
              <a:t>Unleasing Static Analysis, Manuvir Das, SAS ’06</a:t>
            </a:r>
          </a:p>
        </p:txBody>
      </p:sp>
      <p:sp>
        <p:nvSpPr>
          <p:cNvPr id="6" name="Rectangle 6">
            <a:extLst>
              <a:ext uri="{FF2B5EF4-FFF2-40B4-BE49-F238E27FC236}">
                <a16:creationId xmlns:a16="http://schemas.microsoft.com/office/drawing/2014/main" id="{D7E4A335-534B-4264-B0CE-A6F98F5DFD0D}"/>
              </a:ext>
            </a:extLst>
          </p:cNvPr>
          <p:cNvSpPr>
            <a:spLocks noGrp="1" noChangeArrowheads="1"/>
          </p:cNvSpPr>
          <p:nvPr>
            <p:ph type="sldNum" sz="quarter" idx="12"/>
          </p:nvPr>
        </p:nvSpPr>
        <p:spPr>
          <a:ln/>
        </p:spPr>
        <p:txBody>
          <a:bodyPr/>
          <a:lstStyle>
            <a:lvl1pPr>
              <a:defRPr/>
            </a:lvl1pPr>
          </a:lstStyle>
          <a:p>
            <a:fld id="{E3A6FF64-A4E4-4B2C-A1A5-B18023C80556}" type="slidenum">
              <a:rPr lang="en-US" altLang="en-US"/>
              <a:pPr/>
              <a:t>‹#›</a:t>
            </a:fld>
            <a:endParaRPr lang="en-US" altLang="en-US"/>
          </a:p>
        </p:txBody>
      </p:sp>
    </p:spTree>
    <p:extLst>
      <p:ext uri="{BB962C8B-B14F-4D97-AF65-F5344CB8AC3E}">
        <p14:creationId xmlns:p14="http://schemas.microsoft.com/office/powerpoint/2010/main" val="406978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B358F07-CEEB-441D-B55A-103A21AEF0E4}"/>
              </a:ext>
            </a:extLst>
          </p:cNvPr>
          <p:cNvSpPr>
            <a:spLocks noGrp="1" noChangeArrowheads="1"/>
          </p:cNvSpPr>
          <p:nvPr>
            <p:ph type="dt" sz="half" idx="10"/>
          </p:nvPr>
        </p:nvSpPr>
        <p:spPr>
          <a:ln/>
        </p:spPr>
        <p:txBody>
          <a:bodyPr/>
          <a:lstStyle>
            <a:lvl1pPr>
              <a:defRPr/>
            </a:lvl1pPr>
          </a:lstStyle>
          <a:p>
            <a:pPr>
              <a:defRPr/>
            </a:pPr>
            <a:r>
              <a:rPr lang="en-US" altLang="en-US"/>
              <a:t>8/17/06</a:t>
            </a:r>
          </a:p>
        </p:txBody>
      </p:sp>
      <p:sp>
        <p:nvSpPr>
          <p:cNvPr id="5" name="Rectangle 5">
            <a:extLst>
              <a:ext uri="{FF2B5EF4-FFF2-40B4-BE49-F238E27FC236}">
                <a16:creationId xmlns:a16="http://schemas.microsoft.com/office/drawing/2014/main" id="{B5D4DEE0-020F-472B-86B6-DDCA271DE0DA}"/>
              </a:ext>
            </a:extLst>
          </p:cNvPr>
          <p:cNvSpPr>
            <a:spLocks noGrp="1" noChangeArrowheads="1"/>
          </p:cNvSpPr>
          <p:nvPr>
            <p:ph type="ftr" sz="quarter" idx="11"/>
          </p:nvPr>
        </p:nvSpPr>
        <p:spPr>
          <a:ln/>
        </p:spPr>
        <p:txBody>
          <a:bodyPr/>
          <a:lstStyle>
            <a:lvl1pPr>
              <a:defRPr/>
            </a:lvl1pPr>
          </a:lstStyle>
          <a:p>
            <a:pPr>
              <a:defRPr/>
            </a:pPr>
            <a:r>
              <a:rPr lang="en-US" altLang="en-US"/>
              <a:t>Unleasing Static Analysis, Manuvir Das, SAS ’06</a:t>
            </a:r>
          </a:p>
        </p:txBody>
      </p:sp>
      <p:sp>
        <p:nvSpPr>
          <p:cNvPr id="6" name="Rectangle 6">
            <a:extLst>
              <a:ext uri="{FF2B5EF4-FFF2-40B4-BE49-F238E27FC236}">
                <a16:creationId xmlns:a16="http://schemas.microsoft.com/office/drawing/2014/main" id="{D05686B4-7C30-412E-BD1B-C91BFA6F996D}"/>
              </a:ext>
            </a:extLst>
          </p:cNvPr>
          <p:cNvSpPr>
            <a:spLocks noGrp="1" noChangeArrowheads="1"/>
          </p:cNvSpPr>
          <p:nvPr>
            <p:ph type="sldNum" sz="quarter" idx="12"/>
          </p:nvPr>
        </p:nvSpPr>
        <p:spPr>
          <a:ln/>
        </p:spPr>
        <p:txBody>
          <a:bodyPr/>
          <a:lstStyle>
            <a:lvl1pPr>
              <a:defRPr/>
            </a:lvl1pPr>
          </a:lstStyle>
          <a:p>
            <a:fld id="{4C427DC9-B531-43AD-B813-F37B475CAB72}" type="slidenum">
              <a:rPr lang="en-US" altLang="en-US"/>
              <a:pPr/>
              <a:t>‹#›</a:t>
            </a:fld>
            <a:endParaRPr lang="en-US" altLang="en-US"/>
          </a:p>
        </p:txBody>
      </p:sp>
    </p:spTree>
    <p:extLst>
      <p:ext uri="{BB962C8B-B14F-4D97-AF65-F5344CB8AC3E}">
        <p14:creationId xmlns:p14="http://schemas.microsoft.com/office/powerpoint/2010/main" val="3404958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00918E3-DF78-4B13-BA50-F5FB91F313A9}"/>
              </a:ext>
            </a:extLst>
          </p:cNvPr>
          <p:cNvSpPr>
            <a:spLocks noGrp="1" noChangeArrowheads="1"/>
          </p:cNvSpPr>
          <p:nvPr>
            <p:ph type="dt" sz="half" idx="10"/>
          </p:nvPr>
        </p:nvSpPr>
        <p:spPr>
          <a:ln/>
        </p:spPr>
        <p:txBody>
          <a:bodyPr/>
          <a:lstStyle>
            <a:lvl1pPr>
              <a:defRPr/>
            </a:lvl1pPr>
          </a:lstStyle>
          <a:p>
            <a:pPr>
              <a:defRPr/>
            </a:pPr>
            <a:r>
              <a:rPr lang="en-US" altLang="en-US"/>
              <a:t>8/17/06</a:t>
            </a:r>
          </a:p>
        </p:txBody>
      </p:sp>
      <p:sp>
        <p:nvSpPr>
          <p:cNvPr id="5" name="Rectangle 5">
            <a:extLst>
              <a:ext uri="{FF2B5EF4-FFF2-40B4-BE49-F238E27FC236}">
                <a16:creationId xmlns:a16="http://schemas.microsoft.com/office/drawing/2014/main" id="{EC492924-96F2-4654-B173-D1E783557AEF}"/>
              </a:ext>
            </a:extLst>
          </p:cNvPr>
          <p:cNvSpPr>
            <a:spLocks noGrp="1" noChangeArrowheads="1"/>
          </p:cNvSpPr>
          <p:nvPr>
            <p:ph type="ftr" sz="quarter" idx="11"/>
          </p:nvPr>
        </p:nvSpPr>
        <p:spPr>
          <a:ln/>
        </p:spPr>
        <p:txBody>
          <a:bodyPr/>
          <a:lstStyle>
            <a:lvl1pPr>
              <a:defRPr/>
            </a:lvl1pPr>
          </a:lstStyle>
          <a:p>
            <a:pPr>
              <a:defRPr/>
            </a:pPr>
            <a:r>
              <a:rPr lang="en-US" altLang="en-US"/>
              <a:t>Unleasing Static Analysis, Manuvir Das, SAS ’06</a:t>
            </a:r>
          </a:p>
        </p:txBody>
      </p:sp>
      <p:sp>
        <p:nvSpPr>
          <p:cNvPr id="6" name="Rectangle 6">
            <a:extLst>
              <a:ext uri="{FF2B5EF4-FFF2-40B4-BE49-F238E27FC236}">
                <a16:creationId xmlns:a16="http://schemas.microsoft.com/office/drawing/2014/main" id="{8FE03309-0F3C-4706-A434-EA6603C01BCE}"/>
              </a:ext>
            </a:extLst>
          </p:cNvPr>
          <p:cNvSpPr>
            <a:spLocks noGrp="1" noChangeArrowheads="1"/>
          </p:cNvSpPr>
          <p:nvPr>
            <p:ph type="sldNum" sz="quarter" idx="12"/>
          </p:nvPr>
        </p:nvSpPr>
        <p:spPr>
          <a:ln/>
        </p:spPr>
        <p:txBody>
          <a:bodyPr/>
          <a:lstStyle>
            <a:lvl1pPr>
              <a:defRPr/>
            </a:lvl1pPr>
          </a:lstStyle>
          <a:p>
            <a:fld id="{460B8EAA-AABF-4AD9-85E6-66F758FED7B5}" type="slidenum">
              <a:rPr lang="en-US" altLang="en-US"/>
              <a:pPr/>
              <a:t>‹#›</a:t>
            </a:fld>
            <a:endParaRPr lang="en-US" altLang="en-US"/>
          </a:p>
        </p:txBody>
      </p:sp>
    </p:spTree>
    <p:extLst>
      <p:ext uri="{BB962C8B-B14F-4D97-AF65-F5344CB8AC3E}">
        <p14:creationId xmlns:p14="http://schemas.microsoft.com/office/powerpoint/2010/main" val="244825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D82544E-3737-4ECC-A0B2-D8B299E6CAE9}"/>
              </a:ext>
            </a:extLst>
          </p:cNvPr>
          <p:cNvSpPr>
            <a:spLocks noGrp="1" noChangeArrowheads="1"/>
          </p:cNvSpPr>
          <p:nvPr>
            <p:ph type="dt" sz="half" idx="10"/>
          </p:nvPr>
        </p:nvSpPr>
        <p:spPr>
          <a:ln/>
        </p:spPr>
        <p:txBody>
          <a:bodyPr/>
          <a:lstStyle>
            <a:lvl1pPr>
              <a:defRPr/>
            </a:lvl1pPr>
          </a:lstStyle>
          <a:p>
            <a:pPr>
              <a:defRPr/>
            </a:pPr>
            <a:r>
              <a:rPr lang="en-US" altLang="en-US"/>
              <a:t>8/17/06</a:t>
            </a:r>
          </a:p>
        </p:txBody>
      </p:sp>
      <p:sp>
        <p:nvSpPr>
          <p:cNvPr id="5" name="Rectangle 5">
            <a:extLst>
              <a:ext uri="{FF2B5EF4-FFF2-40B4-BE49-F238E27FC236}">
                <a16:creationId xmlns:a16="http://schemas.microsoft.com/office/drawing/2014/main" id="{E434F50D-3ACE-413F-A74C-F26994B1FFC4}"/>
              </a:ext>
            </a:extLst>
          </p:cNvPr>
          <p:cNvSpPr>
            <a:spLocks noGrp="1" noChangeArrowheads="1"/>
          </p:cNvSpPr>
          <p:nvPr>
            <p:ph type="ftr" sz="quarter" idx="11"/>
          </p:nvPr>
        </p:nvSpPr>
        <p:spPr>
          <a:ln/>
        </p:spPr>
        <p:txBody>
          <a:bodyPr/>
          <a:lstStyle>
            <a:lvl1pPr>
              <a:defRPr/>
            </a:lvl1pPr>
          </a:lstStyle>
          <a:p>
            <a:pPr>
              <a:defRPr/>
            </a:pPr>
            <a:r>
              <a:rPr lang="en-US" altLang="en-US"/>
              <a:t>Unleasing Static Analysis, Manuvir Das, SAS ’06</a:t>
            </a:r>
          </a:p>
        </p:txBody>
      </p:sp>
      <p:sp>
        <p:nvSpPr>
          <p:cNvPr id="6" name="Rectangle 6">
            <a:extLst>
              <a:ext uri="{FF2B5EF4-FFF2-40B4-BE49-F238E27FC236}">
                <a16:creationId xmlns:a16="http://schemas.microsoft.com/office/drawing/2014/main" id="{B8DA4484-AA45-450D-97D5-3AF8FE7A2128}"/>
              </a:ext>
            </a:extLst>
          </p:cNvPr>
          <p:cNvSpPr>
            <a:spLocks noGrp="1" noChangeArrowheads="1"/>
          </p:cNvSpPr>
          <p:nvPr>
            <p:ph type="sldNum" sz="quarter" idx="12"/>
          </p:nvPr>
        </p:nvSpPr>
        <p:spPr>
          <a:ln/>
        </p:spPr>
        <p:txBody>
          <a:bodyPr/>
          <a:lstStyle>
            <a:lvl1pPr>
              <a:defRPr/>
            </a:lvl1pPr>
          </a:lstStyle>
          <a:p>
            <a:fld id="{8EA65DD5-21FA-4B56-8F11-7C75CF15842B}" type="slidenum">
              <a:rPr lang="en-US" altLang="en-US"/>
              <a:pPr/>
              <a:t>‹#›</a:t>
            </a:fld>
            <a:endParaRPr lang="en-US" altLang="en-US"/>
          </a:p>
        </p:txBody>
      </p:sp>
    </p:spTree>
    <p:extLst>
      <p:ext uri="{BB962C8B-B14F-4D97-AF65-F5344CB8AC3E}">
        <p14:creationId xmlns:p14="http://schemas.microsoft.com/office/powerpoint/2010/main" val="893726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38861BA2-7CAE-4C42-8DD3-278D37B74E2A}"/>
              </a:ext>
            </a:extLst>
          </p:cNvPr>
          <p:cNvSpPr>
            <a:spLocks noGrp="1" noChangeArrowheads="1"/>
          </p:cNvSpPr>
          <p:nvPr>
            <p:ph type="dt" sz="half" idx="10"/>
          </p:nvPr>
        </p:nvSpPr>
        <p:spPr>
          <a:ln/>
        </p:spPr>
        <p:txBody>
          <a:bodyPr/>
          <a:lstStyle>
            <a:lvl1pPr>
              <a:defRPr/>
            </a:lvl1pPr>
          </a:lstStyle>
          <a:p>
            <a:pPr>
              <a:defRPr/>
            </a:pPr>
            <a:r>
              <a:rPr lang="en-US" altLang="en-US"/>
              <a:t>8/17/06</a:t>
            </a:r>
          </a:p>
        </p:txBody>
      </p:sp>
      <p:sp>
        <p:nvSpPr>
          <p:cNvPr id="5" name="Rectangle 5">
            <a:extLst>
              <a:ext uri="{FF2B5EF4-FFF2-40B4-BE49-F238E27FC236}">
                <a16:creationId xmlns:a16="http://schemas.microsoft.com/office/drawing/2014/main" id="{D39446A3-A584-44B9-8114-F117FF639239}"/>
              </a:ext>
            </a:extLst>
          </p:cNvPr>
          <p:cNvSpPr>
            <a:spLocks noGrp="1" noChangeArrowheads="1"/>
          </p:cNvSpPr>
          <p:nvPr>
            <p:ph type="ftr" sz="quarter" idx="11"/>
          </p:nvPr>
        </p:nvSpPr>
        <p:spPr>
          <a:ln/>
        </p:spPr>
        <p:txBody>
          <a:bodyPr/>
          <a:lstStyle>
            <a:lvl1pPr>
              <a:defRPr/>
            </a:lvl1pPr>
          </a:lstStyle>
          <a:p>
            <a:pPr>
              <a:defRPr/>
            </a:pPr>
            <a:r>
              <a:rPr lang="en-US" altLang="en-US"/>
              <a:t>Unleasing Static Analysis, Manuvir Das, SAS ’06</a:t>
            </a:r>
          </a:p>
        </p:txBody>
      </p:sp>
      <p:sp>
        <p:nvSpPr>
          <p:cNvPr id="6" name="Rectangle 6">
            <a:extLst>
              <a:ext uri="{FF2B5EF4-FFF2-40B4-BE49-F238E27FC236}">
                <a16:creationId xmlns:a16="http://schemas.microsoft.com/office/drawing/2014/main" id="{9765A63E-6DA9-4D10-9DEB-A31072F8AE9A}"/>
              </a:ext>
            </a:extLst>
          </p:cNvPr>
          <p:cNvSpPr>
            <a:spLocks noGrp="1" noChangeArrowheads="1"/>
          </p:cNvSpPr>
          <p:nvPr>
            <p:ph type="sldNum" sz="quarter" idx="12"/>
          </p:nvPr>
        </p:nvSpPr>
        <p:spPr>
          <a:ln/>
        </p:spPr>
        <p:txBody>
          <a:bodyPr/>
          <a:lstStyle>
            <a:lvl1pPr>
              <a:defRPr/>
            </a:lvl1pPr>
          </a:lstStyle>
          <a:p>
            <a:fld id="{23C5340F-6A3F-42C8-B2DA-19496C9F1433}" type="slidenum">
              <a:rPr lang="en-US" altLang="en-US"/>
              <a:pPr/>
              <a:t>‹#›</a:t>
            </a:fld>
            <a:endParaRPr lang="en-US" altLang="en-US"/>
          </a:p>
        </p:txBody>
      </p:sp>
    </p:spTree>
    <p:extLst>
      <p:ext uri="{BB962C8B-B14F-4D97-AF65-F5344CB8AC3E}">
        <p14:creationId xmlns:p14="http://schemas.microsoft.com/office/powerpoint/2010/main" val="119143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6B24AB1-3C6A-4175-9E66-1DF5805F25FF}"/>
              </a:ext>
            </a:extLst>
          </p:cNvPr>
          <p:cNvSpPr>
            <a:spLocks noGrp="1" noChangeArrowheads="1"/>
          </p:cNvSpPr>
          <p:nvPr>
            <p:ph type="dt" sz="half" idx="10"/>
          </p:nvPr>
        </p:nvSpPr>
        <p:spPr>
          <a:ln/>
        </p:spPr>
        <p:txBody>
          <a:bodyPr/>
          <a:lstStyle>
            <a:lvl1pPr>
              <a:defRPr/>
            </a:lvl1pPr>
          </a:lstStyle>
          <a:p>
            <a:pPr>
              <a:defRPr/>
            </a:pPr>
            <a:r>
              <a:rPr lang="en-US" altLang="en-US"/>
              <a:t>8/17/06</a:t>
            </a:r>
          </a:p>
        </p:txBody>
      </p:sp>
      <p:sp>
        <p:nvSpPr>
          <p:cNvPr id="6" name="Rectangle 5">
            <a:extLst>
              <a:ext uri="{FF2B5EF4-FFF2-40B4-BE49-F238E27FC236}">
                <a16:creationId xmlns:a16="http://schemas.microsoft.com/office/drawing/2014/main" id="{D6F65213-C343-423C-9557-C8244A3C80A4}"/>
              </a:ext>
            </a:extLst>
          </p:cNvPr>
          <p:cNvSpPr>
            <a:spLocks noGrp="1" noChangeArrowheads="1"/>
          </p:cNvSpPr>
          <p:nvPr>
            <p:ph type="ftr" sz="quarter" idx="11"/>
          </p:nvPr>
        </p:nvSpPr>
        <p:spPr>
          <a:ln/>
        </p:spPr>
        <p:txBody>
          <a:bodyPr/>
          <a:lstStyle>
            <a:lvl1pPr>
              <a:defRPr/>
            </a:lvl1pPr>
          </a:lstStyle>
          <a:p>
            <a:pPr>
              <a:defRPr/>
            </a:pPr>
            <a:r>
              <a:rPr lang="en-US" altLang="en-US"/>
              <a:t>Unleasing Static Analysis, Manuvir Das, SAS ’06</a:t>
            </a:r>
          </a:p>
        </p:txBody>
      </p:sp>
      <p:sp>
        <p:nvSpPr>
          <p:cNvPr id="7" name="Rectangle 6">
            <a:extLst>
              <a:ext uri="{FF2B5EF4-FFF2-40B4-BE49-F238E27FC236}">
                <a16:creationId xmlns:a16="http://schemas.microsoft.com/office/drawing/2014/main" id="{53CE9810-31FB-4AB0-AA72-05A8BCF6511B}"/>
              </a:ext>
            </a:extLst>
          </p:cNvPr>
          <p:cNvSpPr>
            <a:spLocks noGrp="1" noChangeArrowheads="1"/>
          </p:cNvSpPr>
          <p:nvPr>
            <p:ph type="sldNum" sz="quarter" idx="12"/>
          </p:nvPr>
        </p:nvSpPr>
        <p:spPr>
          <a:ln/>
        </p:spPr>
        <p:txBody>
          <a:bodyPr/>
          <a:lstStyle>
            <a:lvl1pPr>
              <a:defRPr/>
            </a:lvl1pPr>
          </a:lstStyle>
          <a:p>
            <a:fld id="{77232F73-A165-443F-AAD2-17DB8B71A5AE}" type="slidenum">
              <a:rPr lang="en-US" altLang="en-US"/>
              <a:pPr/>
              <a:t>‹#›</a:t>
            </a:fld>
            <a:endParaRPr lang="en-US" altLang="en-US"/>
          </a:p>
        </p:txBody>
      </p:sp>
    </p:spTree>
    <p:extLst>
      <p:ext uri="{BB962C8B-B14F-4D97-AF65-F5344CB8AC3E}">
        <p14:creationId xmlns:p14="http://schemas.microsoft.com/office/powerpoint/2010/main" val="3233245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A481A06-1FDE-4F9D-9298-298E3D5798FE}"/>
              </a:ext>
            </a:extLst>
          </p:cNvPr>
          <p:cNvSpPr>
            <a:spLocks noGrp="1" noChangeArrowheads="1"/>
          </p:cNvSpPr>
          <p:nvPr>
            <p:ph type="dt" sz="half" idx="10"/>
          </p:nvPr>
        </p:nvSpPr>
        <p:spPr>
          <a:ln/>
        </p:spPr>
        <p:txBody>
          <a:bodyPr/>
          <a:lstStyle>
            <a:lvl1pPr>
              <a:defRPr/>
            </a:lvl1pPr>
          </a:lstStyle>
          <a:p>
            <a:pPr>
              <a:defRPr/>
            </a:pPr>
            <a:r>
              <a:rPr lang="en-US" altLang="en-US"/>
              <a:t>8/17/06</a:t>
            </a:r>
          </a:p>
        </p:txBody>
      </p:sp>
      <p:sp>
        <p:nvSpPr>
          <p:cNvPr id="8" name="Rectangle 5">
            <a:extLst>
              <a:ext uri="{FF2B5EF4-FFF2-40B4-BE49-F238E27FC236}">
                <a16:creationId xmlns:a16="http://schemas.microsoft.com/office/drawing/2014/main" id="{0F60DAD7-0774-4A29-82E9-D10B6689EADB}"/>
              </a:ext>
            </a:extLst>
          </p:cNvPr>
          <p:cNvSpPr>
            <a:spLocks noGrp="1" noChangeArrowheads="1"/>
          </p:cNvSpPr>
          <p:nvPr>
            <p:ph type="ftr" sz="quarter" idx="11"/>
          </p:nvPr>
        </p:nvSpPr>
        <p:spPr>
          <a:ln/>
        </p:spPr>
        <p:txBody>
          <a:bodyPr/>
          <a:lstStyle>
            <a:lvl1pPr>
              <a:defRPr/>
            </a:lvl1pPr>
          </a:lstStyle>
          <a:p>
            <a:pPr>
              <a:defRPr/>
            </a:pPr>
            <a:r>
              <a:rPr lang="en-US" altLang="en-US"/>
              <a:t>Unleasing Static Analysis, Manuvir Das, SAS ’06</a:t>
            </a:r>
          </a:p>
        </p:txBody>
      </p:sp>
      <p:sp>
        <p:nvSpPr>
          <p:cNvPr id="9" name="Rectangle 6">
            <a:extLst>
              <a:ext uri="{FF2B5EF4-FFF2-40B4-BE49-F238E27FC236}">
                <a16:creationId xmlns:a16="http://schemas.microsoft.com/office/drawing/2014/main" id="{580E533B-F80F-4B36-9FFB-3465CBF7CEB7}"/>
              </a:ext>
            </a:extLst>
          </p:cNvPr>
          <p:cNvSpPr>
            <a:spLocks noGrp="1" noChangeArrowheads="1"/>
          </p:cNvSpPr>
          <p:nvPr>
            <p:ph type="sldNum" sz="quarter" idx="12"/>
          </p:nvPr>
        </p:nvSpPr>
        <p:spPr>
          <a:ln/>
        </p:spPr>
        <p:txBody>
          <a:bodyPr/>
          <a:lstStyle>
            <a:lvl1pPr>
              <a:defRPr/>
            </a:lvl1pPr>
          </a:lstStyle>
          <a:p>
            <a:fld id="{5A7430B2-0C5C-402D-B3F7-F03DF8E175E4}" type="slidenum">
              <a:rPr lang="en-US" altLang="en-US"/>
              <a:pPr/>
              <a:t>‹#›</a:t>
            </a:fld>
            <a:endParaRPr lang="en-US" altLang="en-US"/>
          </a:p>
        </p:txBody>
      </p:sp>
    </p:spTree>
    <p:extLst>
      <p:ext uri="{BB962C8B-B14F-4D97-AF65-F5344CB8AC3E}">
        <p14:creationId xmlns:p14="http://schemas.microsoft.com/office/powerpoint/2010/main" val="364902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BA19E4A-2728-4393-92EE-B4CFE548927B}"/>
              </a:ext>
            </a:extLst>
          </p:cNvPr>
          <p:cNvSpPr>
            <a:spLocks noGrp="1" noChangeArrowheads="1"/>
          </p:cNvSpPr>
          <p:nvPr>
            <p:ph type="dt" sz="half" idx="10"/>
          </p:nvPr>
        </p:nvSpPr>
        <p:spPr>
          <a:ln/>
        </p:spPr>
        <p:txBody>
          <a:bodyPr/>
          <a:lstStyle>
            <a:lvl1pPr>
              <a:defRPr/>
            </a:lvl1pPr>
          </a:lstStyle>
          <a:p>
            <a:pPr>
              <a:defRPr/>
            </a:pPr>
            <a:r>
              <a:rPr lang="en-US" altLang="en-US"/>
              <a:t>8/17/06</a:t>
            </a:r>
          </a:p>
        </p:txBody>
      </p:sp>
      <p:sp>
        <p:nvSpPr>
          <p:cNvPr id="4" name="Rectangle 5">
            <a:extLst>
              <a:ext uri="{FF2B5EF4-FFF2-40B4-BE49-F238E27FC236}">
                <a16:creationId xmlns:a16="http://schemas.microsoft.com/office/drawing/2014/main" id="{34D5CEDE-9F19-4A35-AA29-8A5014668878}"/>
              </a:ext>
            </a:extLst>
          </p:cNvPr>
          <p:cNvSpPr>
            <a:spLocks noGrp="1" noChangeArrowheads="1"/>
          </p:cNvSpPr>
          <p:nvPr>
            <p:ph type="ftr" sz="quarter" idx="11"/>
          </p:nvPr>
        </p:nvSpPr>
        <p:spPr>
          <a:ln/>
        </p:spPr>
        <p:txBody>
          <a:bodyPr/>
          <a:lstStyle>
            <a:lvl1pPr>
              <a:defRPr/>
            </a:lvl1pPr>
          </a:lstStyle>
          <a:p>
            <a:pPr>
              <a:defRPr/>
            </a:pPr>
            <a:r>
              <a:rPr lang="en-US" altLang="en-US"/>
              <a:t>Unleasing Static Analysis, Manuvir Das, SAS ’06</a:t>
            </a:r>
          </a:p>
        </p:txBody>
      </p:sp>
      <p:sp>
        <p:nvSpPr>
          <p:cNvPr id="5" name="Rectangle 6">
            <a:extLst>
              <a:ext uri="{FF2B5EF4-FFF2-40B4-BE49-F238E27FC236}">
                <a16:creationId xmlns:a16="http://schemas.microsoft.com/office/drawing/2014/main" id="{862C6C61-200A-4D4C-855E-C70779FE7F7C}"/>
              </a:ext>
            </a:extLst>
          </p:cNvPr>
          <p:cNvSpPr>
            <a:spLocks noGrp="1" noChangeArrowheads="1"/>
          </p:cNvSpPr>
          <p:nvPr>
            <p:ph type="sldNum" sz="quarter" idx="12"/>
          </p:nvPr>
        </p:nvSpPr>
        <p:spPr>
          <a:ln/>
        </p:spPr>
        <p:txBody>
          <a:bodyPr/>
          <a:lstStyle>
            <a:lvl1pPr>
              <a:defRPr/>
            </a:lvl1pPr>
          </a:lstStyle>
          <a:p>
            <a:fld id="{EDCD3BCA-DB75-4CCD-8E23-C486AA6E1242}" type="slidenum">
              <a:rPr lang="en-US" altLang="en-US"/>
              <a:pPr/>
              <a:t>‹#›</a:t>
            </a:fld>
            <a:endParaRPr lang="en-US" altLang="en-US"/>
          </a:p>
        </p:txBody>
      </p:sp>
    </p:spTree>
    <p:extLst>
      <p:ext uri="{BB962C8B-B14F-4D97-AF65-F5344CB8AC3E}">
        <p14:creationId xmlns:p14="http://schemas.microsoft.com/office/powerpoint/2010/main" val="1281280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47CC380-093F-4FED-9681-1B1CA4A02C64}"/>
              </a:ext>
            </a:extLst>
          </p:cNvPr>
          <p:cNvSpPr>
            <a:spLocks noGrp="1" noChangeArrowheads="1"/>
          </p:cNvSpPr>
          <p:nvPr>
            <p:ph type="dt" sz="half" idx="10"/>
          </p:nvPr>
        </p:nvSpPr>
        <p:spPr>
          <a:ln/>
        </p:spPr>
        <p:txBody>
          <a:bodyPr/>
          <a:lstStyle>
            <a:lvl1pPr>
              <a:defRPr/>
            </a:lvl1pPr>
          </a:lstStyle>
          <a:p>
            <a:pPr>
              <a:defRPr/>
            </a:pPr>
            <a:r>
              <a:rPr lang="en-US" altLang="en-US"/>
              <a:t>8/17/06</a:t>
            </a:r>
          </a:p>
        </p:txBody>
      </p:sp>
      <p:sp>
        <p:nvSpPr>
          <p:cNvPr id="3" name="Rectangle 5">
            <a:extLst>
              <a:ext uri="{FF2B5EF4-FFF2-40B4-BE49-F238E27FC236}">
                <a16:creationId xmlns:a16="http://schemas.microsoft.com/office/drawing/2014/main" id="{69716E0D-A715-4AE1-87DC-F7BC0EDB31FB}"/>
              </a:ext>
            </a:extLst>
          </p:cNvPr>
          <p:cNvSpPr>
            <a:spLocks noGrp="1" noChangeArrowheads="1"/>
          </p:cNvSpPr>
          <p:nvPr>
            <p:ph type="ftr" sz="quarter" idx="11"/>
          </p:nvPr>
        </p:nvSpPr>
        <p:spPr>
          <a:ln/>
        </p:spPr>
        <p:txBody>
          <a:bodyPr/>
          <a:lstStyle>
            <a:lvl1pPr>
              <a:defRPr/>
            </a:lvl1pPr>
          </a:lstStyle>
          <a:p>
            <a:pPr>
              <a:defRPr/>
            </a:pPr>
            <a:r>
              <a:rPr lang="en-US" altLang="en-US"/>
              <a:t>Unleasing Static Analysis, Manuvir Das, SAS ’06</a:t>
            </a:r>
          </a:p>
        </p:txBody>
      </p:sp>
      <p:sp>
        <p:nvSpPr>
          <p:cNvPr id="4" name="Rectangle 6">
            <a:extLst>
              <a:ext uri="{FF2B5EF4-FFF2-40B4-BE49-F238E27FC236}">
                <a16:creationId xmlns:a16="http://schemas.microsoft.com/office/drawing/2014/main" id="{871EC01A-D1C8-4404-9459-3073776FBB9B}"/>
              </a:ext>
            </a:extLst>
          </p:cNvPr>
          <p:cNvSpPr>
            <a:spLocks noGrp="1" noChangeArrowheads="1"/>
          </p:cNvSpPr>
          <p:nvPr>
            <p:ph type="sldNum" sz="quarter" idx="12"/>
          </p:nvPr>
        </p:nvSpPr>
        <p:spPr>
          <a:ln/>
        </p:spPr>
        <p:txBody>
          <a:bodyPr/>
          <a:lstStyle>
            <a:lvl1pPr>
              <a:defRPr/>
            </a:lvl1pPr>
          </a:lstStyle>
          <a:p>
            <a:fld id="{E47936FB-9E99-4E5B-86CB-AD076E138F71}" type="slidenum">
              <a:rPr lang="en-US" altLang="en-US"/>
              <a:pPr/>
              <a:t>‹#›</a:t>
            </a:fld>
            <a:endParaRPr lang="en-US" altLang="en-US"/>
          </a:p>
        </p:txBody>
      </p:sp>
    </p:spTree>
    <p:extLst>
      <p:ext uri="{BB962C8B-B14F-4D97-AF65-F5344CB8AC3E}">
        <p14:creationId xmlns:p14="http://schemas.microsoft.com/office/powerpoint/2010/main" val="1565410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781650CE-228A-466B-B141-8474B9DDE047}"/>
              </a:ext>
            </a:extLst>
          </p:cNvPr>
          <p:cNvSpPr>
            <a:spLocks noGrp="1" noChangeArrowheads="1"/>
          </p:cNvSpPr>
          <p:nvPr>
            <p:ph type="dt" sz="half" idx="10"/>
          </p:nvPr>
        </p:nvSpPr>
        <p:spPr>
          <a:ln/>
        </p:spPr>
        <p:txBody>
          <a:bodyPr/>
          <a:lstStyle>
            <a:lvl1pPr>
              <a:defRPr/>
            </a:lvl1pPr>
          </a:lstStyle>
          <a:p>
            <a:pPr>
              <a:defRPr/>
            </a:pPr>
            <a:r>
              <a:rPr lang="en-US" altLang="en-US"/>
              <a:t>8/17/06</a:t>
            </a:r>
          </a:p>
        </p:txBody>
      </p:sp>
      <p:sp>
        <p:nvSpPr>
          <p:cNvPr id="6" name="Rectangle 5">
            <a:extLst>
              <a:ext uri="{FF2B5EF4-FFF2-40B4-BE49-F238E27FC236}">
                <a16:creationId xmlns:a16="http://schemas.microsoft.com/office/drawing/2014/main" id="{F63A3460-AD0A-41AE-B671-D33A4D464A9B}"/>
              </a:ext>
            </a:extLst>
          </p:cNvPr>
          <p:cNvSpPr>
            <a:spLocks noGrp="1" noChangeArrowheads="1"/>
          </p:cNvSpPr>
          <p:nvPr>
            <p:ph type="ftr" sz="quarter" idx="11"/>
          </p:nvPr>
        </p:nvSpPr>
        <p:spPr>
          <a:ln/>
        </p:spPr>
        <p:txBody>
          <a:bodyPr/>
          <a:lstStyle>
            <a:lvl1pPr>
              <a:defRPr/>
            </a:lvl1pPr>
          </a:lstStyle>
          <a:p>
            <a:pPr>
              <a:defRPr/>
            </a:pPr>
            <a:r>
              <a:rPr lang="en-US" altLang="en-US"/>
              <a:t>Unleasing Static Analysis, Manuvir Das, SAS ’06</a:t>
            </a:r>
          </a:p>
        </p:txBody>
      </p:sp>
      <p:sp>
        <p:nvSpPr>
          <p:cNvPr id="7" name="Rectangle 6">
            <a:extLst>
              <a:ext uri="{FF2B5EF4-FFF2-40B4-BE49-F238E27FC236}">
                <a16:creationId xmlns:a16="http://schemas.microsoft.com/office/drawing/2014/main" id="{2965CC52-1ECF-4380-836E-EDBA550B42BD}"/>
              </a:ext>
            </a:extLst>
          </p:cNvPr>
          <p:cNvSpPr>
            <a:spLocks noGrp="1" noChangeArrowheads="1"/>
          </p:cNvSpPr>
          <p:nvPr>
            <p:ph type="sldNum" sz="quarter" idx="12"/>
          </p:nvPr>
        </p:nvSpPr>
        <p:spPr>
          <a:ln/>
        </p:spPr>
        <p:txBody>
          <a:bodyPr/>
          <a:lstStyle>
            <a:lvl1pPr>
              <a:defRPr/>
            </a:lvl1pPr>
          </a:lstStyle>
          <a:p>
            <a:fld id="{B1BC028F-09D9-49E8-ADAB-A6063CF20AEE}" type="slidenum">
              <a:rPr lang="en-US" altLang="en-US"/>
              <a:pPr/>
              <a:t>‹#›</a:t>
            </a:fld>
            <a:endParaRPr lang="en-US" altLang="en-US"/>
          </a:p>
        </p:txBody>
      </p:sp>
    </p:spTree>
    <p:extLst>
      <p:ext uri="{BB962C8B-B14F-4D97-AF65-F5344CB8AC3E}">
        <p14:creationId xmlns:p14="http://schemas.microsoft.com/office/powerpoint/2010/main" val="56081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ACA9F5BA-F672-440D-877F-CD5ED56DDA08}"/>
              </a:ext>
            </a:extLst>
          </p:cNvPr>
          <p:cNvSpPr>
            <a:spLocks noGrp="1" noChangeArrowheads="1"/>
          </p:cNvSpPr>
          <p:nvPr>
            <p:ph type="dt" sz="half" idx="10"/>
          </p:nvPr>
        </p:nvSpPr>
        <p:spPr>
          <a:ln/>
        </p:spPr>
        <p:txBody>
          <a:bodyPr/>
          <a:lstStyle>
            <a:lvl1pPr>
              <a:defRPr/>
            </a:lvl1pPr>
          </a:lstStyle>
          <a:p>
            <a:pPr>
              <a:defRPr/>
            </a:pPr>
            <a:r>
              <a:rPr lang="en-US" altLang="en-US"/>
              <a:t>8/17/06</a:t>
            </a:r>
          </a:p>
        </p:txBody>
      </p:sp>
      <p:sp>
        <p:nvSpPr>
          <p:cNvPr id="6" name="Rectangle 5">
            <a:extLst>
              <a:ext uri="{FF2B5EF4-FFF2-40B4-BE49-F238E27FC236}">
                <a16:creationId xmlns:a16="http://schemas.microsoft.com/office/drawing/2014/main" id="{FD842DD6-BFD7-499D-B66D-2CA09A392098}"/>
              </a:ext>
            </a:extLst>
          </p:cNvPr>
          <p:cNvSpPr>
            <a:spLocks noGrp="1" noChangeArrowheads="1"/>
          </p:cNvSpPr>
          <p:nvPr>
            <p:ph type="ftr" sz="quarter" idx="11"/>
          </p:nvPr>
        </p:nvSpPr>
        <p:spPr>
          <a:ln/>
        </p:spPr>
        <p:txBody>
          <a:bodyPr/>
          <a:lstStyle>
            <a:lvl1pPr>
              <a:defRPr/>
            </a:lvl1pPr>
          </a:lstStyle>
          <a:p>
            <a:pPr>
              <a:defRPr/>
            </a:pPr>
            <a:r>
              <a:rPr lang="en-US" altLang="en-US"/>
              <a:t>Unleasing Static Analysis, Manuvir Das, SAS ’06</a:t>
            </a:r>
          </a:p>
        </p:txBody>
      </p:sp>
      <p:sp>
        <p:nvSpPr>
          <p:cNvPr id="7" name="Rectangle 6">
            <a:extLst>
              <a:ext uri="{FF2B5EF4-FFF2-40B4-BE49-F238E27FC236}">
                <a16:creationId xmlns:a16="http://schemas.microsoft.com/office/drawing/2014/main" id="{788BD597-2349-4320-9D94-C56B5FC269E2}"/>
              </a:ext>
            </a:extLst>
          </p:cNvPr>
          <p:cNvSpPr>
            <a:spLocks noGrp="1" noChangeArrowheads="1"/>
          </p:cNvSpPr>
          <p:nvPr>
            <p:ph type="sldNum" sz="quarter" idx="12"/>
          </p:nvPr>
        </p:nvSpPr>
        <p:spPr>
          <a:ln/>
        </p:spPr>
        <p:txBody>
          <a:bodyPr/>
          <a:lstStyle>
            <a:lvl1pPr>
              <a:defRPr/>
            </a:lvl1pPr>
          </a:lstStyle>
          <a:p>
            <a:fld id="{625CB33F-D453-458B-9E94-36EAFD3850AA}" type="slidenum">
              <a:rPr lang="en-US" altLang="en-US"/>
              <a:pPr/>
              <a:t>‹#›</a:t>
            </a:fld>
            <a:endParaRPr lang="en-US" altLang="en-US"/>
          </a:p>
        </p:txBody>
      </p:sp>
    </p:spTree>
    <p:extLst>
      <p:ext uri="{BB962C8B-B14F-4D97-AF65-F5344CB8AC3E}">
        <p14:creationId xmlns:p14="http://schemas.microsoft.com/office/powerpoint/2010/main" val="139470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E3D5520-BF61-4528-BEFC-30EF99DBB427}"/>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1B02D98-42BD-47A9-80CE-8C63EE139AB6}"/>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D7B30A7-A534-48B3-9DA0-A8643932AA45}"/>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800" smtClean="0">
                <a:latin typeface="+mn-lt"/>
              </a:defRPr>
            </a:lvl1pPr>
          </a:lstStyle>
          <a:p>
            <a:pPr>
              <a:defRPr/>
            </a:pPr>
            <a:r>
              <a:rPr lang="en-US" altLang="en-US"/>
              <a:t>8/17/06</a:t>
            </a:r>
          </a:p>
        </p:txBody>
      </p:sp>
      <p:sp>
        <p:nvSpPr>
          <p:cNvPr id="1029" name="Rectangle 5">
            <a:extLst>
              <a:ext uri="{FF2B5EF4-FFF2-40B4-BE49-F238E27FC236}">
                <a16:creationId xmlns:a16="http://schemas.microsoft.com/office/drawing/2014/main" id="{AB770641-68F6-4917-BC44-174111E933AA}"/>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800" smtClean="0">
                <a:latin typeface="+mn-lt"/>
              </a:defRPr>
            </a:lvl1pPr>
          </a:lstStyle>
          <a:p>
            <a:pPr>
              <a:defRPr/>
            </a:pPr>
            <a:r>
              <a:rPr lang="en-US" altLang="en-US"/>
              <a:t>Unleasing Static Analysis, Manuvir Das, SAS ’06</a:t>
            </a:r>
          </a:p>
        </p:txBody>
      </p:sp>
      <p:sp>
        <p:nvSpPr>
          <p:cNvPr id="1030" name="Rectangle 6">
            <a:extLst>
              <a:ext uri="{FF2B5EF4-FFF2-40B4-BE49-F238E27FC236}">
                <a16:creationId xmlns:a16="http://schemas.microsoft.com/office/drawing/2014/main" id="{926E4B15-B184-404E-9074-4446CC965202}"/>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800">
                <a:latin typeface="Verdana" panose="020B0604030504040204" pitchFamily="34" charset="0"/>
              </a:defRPr>
            </a:lvl1pPr>
          </a:lstStyle>
          <a:p>
            <a:fld id="{5493EF25-C083-4BF7-984C-6EC7D537778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anose="020B0604030504040204" pitchFamily="34" charset="0"/>
        </a:defRPr>
      </a:lvl2pPr>
      <a:lvl3pPr algn="l" rtl="0" eaLnBrk="0" fontAlgn="base" hangingPunct="0">
        <a:spcBef>
          <a:spcPct val="0"/>
        </a:spcBef>
        <a:spcAft>
          <a:spcPct val="0"/>
        </a:spcAft>
        <a:defRPr sz="4400">
          <a:solidFill>
            <a:schemeClr val="tx2"/>
          </a:solidFill>
          <a:latin typeface="Verdana" panose="020B0604030504040204" pitchFamily="34" charset="0"/>
        </a:defRPr>
      </a:lvl3pPr>
      <a:lvl4pPr algn="l" rtl="0" eaLnBrk="0" fontAlgn="base" hangingPunct="0">
        <a:spcBef>
          <a:spcPct val="0"/>
        </a:spcBef>
        <a:spcAft>
          <a:spcPct val="0"/>
        </a:spcAft>
        <a:defRPr sz="4400">
          <a:solidFill>
            <a:schemeClr val="tx2"/>
          </a:solidFill>
          <a:latin typeface="Verdana" panose="020B0604030504040204" pitchFamily="34" charset="0"/>
        </a:defRPr>
      </a:lvl4pPr>
      <a:lvl5pPr algn="l" rtl="0" eaLnBrk="0" fontAlgn="base" hangingPunct="0">
        <a:spcBef>
          <a:spcPct val="0"/>
        </a:spcBef>
        <a:spcAft>
          <a:spcPct val="0"/>
        </a:spcAft>
        <a:defRPr sz="4400">
          <a:solidFill>
            <a:schemeClr val="tx2"/>
          </a:solidFill>
          <a:latin typeface="Verdana" panose="020B0604030504040204" pitchFamily="34" charset="0"/>
        </a:defRPr>
      </a:lvl5pPr>
      <a:lvl6pPr marL="457200" algn="l" rtl="0" fontAlgn="base">
        <a:spcBef>
          <a:spcPct val="0"/>
        </a:spcBef>
        <a:spcAft>
          <a:spcPct val="0"/>
        </a:spcAft>
        <a:defRPr sz="4400">
          <a:solidFill>
            <a:schemeClr val="tx2"/>
          </a:solidFill>
          <a:latin typeface="Verdana" panose="020B0604030504040204" pitchFamily="34" charset="0"/>
        </a:defRPr>
      </a:lvl6pPr>
      <a:lvl7pPr marL="914400" algn="l" rtl="0" fontAlgn="base">
        <a:spcBef>
          <a:spcPct val="0"/>
        </a:spcBef>
        <a:spcAft>
          <a:spcPct val="0"/>
        </a:spcAft>
        <a:defRPr sz="4400">
          <a:solidFill>
            <a:schemeClr val="tx2"/>
          </a:solidFill>
          <a:latin typeface="Verdana" panose="020B0604030504040204" pitchFamily="34" charset="0"/>
        </a:defRPr>
      </a:lvl7pPr>
      <a:lvl8pPr marL="1371600" algn="l" rtl="0" fontAlgn="base">
        <a:spcBef>
          <a:spcPct val="0"/>
        </a:spcBef>
        <a:spcAft>
          <a:spcPct val="0"/>
        </a:spcAft>
        <a:defRPr sz="4400">
          <a:solidFill>
            <a:schemeClr val="tx2"/>
          </a:solidFill>
          <a:latin typeface="Verdana" panose="020B0604030504040204" pitchFamily="34" charset="0"/>
        </a:defRPr>
      </a:lvl8pPr>
      <a:lvl9pPr marL="1828800" algn="l" rtl="0" fontAlgn="base">
        <a:spcBef>
          <a:spcPct val="0"/>
        </a:spcBef>
        <a:spcAft>
          <a:spcPct val="0"/>
        </a:spcAft>
        <a:defRPr sz="4400">
          <a:solidFill>
            <a:schemeClr val="tx2"/>
          </a:solidFill>
          <a:latin typeface="Verdana" panose="020B060403050404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725F04E-E5BC-42BD-99D7-2D8AB10D07E2}"/>
              </a:ext>
            </a:extLst>
          </p:cNvPr>
          <p:cNvSpPr>
            <a:spLocks noGrp="1" noChangeArrowheads="1"/>
          </p:cNvSpPr>
          <p:nvPr>
            <p:ph type="ctrTitle"/>
          </p:nvPr>
        </p:nvSpPr>
        <p:spPr>
          <a:xfrm>
            <a:off x="685800" y="2130425"/>
            <a:ext cx="7772400" cy="1470025"/>
          </a:xfrm>
        </p:spPr>
        <p:txBody>
          <a:bodyPr anchor="ctr"/>
          <a:lstStyle/>
          <a:p>
            <a:pPr algn="l" eaLnBrk="1" hangingPunct="1"/>
            <a:r>
              <a:rPr lang="en-US" altLang="en-US" sz="4400"/>
              <a:t>Unleashing the Power of </a:t>
            </a:r>
            <a:br>
              <a:rPr lang="en-US" altLang="en-US" sz="4400"/>
            </a:br>
            <a:r>
              <a:rPr lang="en-US" altLang="en-US" sz="4400"/>
              <a:t>Static Analysis</a:t>
            </a:r>
            <a:endParaRPr lang="en-US" altLang="en-US" sz="3600"/>
          </a:p>
        </p:txBody>
      </p:sp>
      <p:sp>
        <p:nvSpPr>
          <p:cNvPr id="4099" name="Rectangle 3">
            <a:extLst>
              <a:ext uri="{FF2B5EF4-FFF2-40B4-BE49-F238E27FC236}">
                <a16:creationId xmlns:a16="http://schemas.microsoft.com/office/drawing/2014/main" id="{C391C85D-484C-4F31-87F4-CD8798B71648}"/>
              </a:ext>
            </a:extLst>
          </p:cNvPr>
          <p:cNvSpPr>
            <a:spLocks noGrp="1" noChangeArrowheads="1"/>
          </p:cNvSpPr>
          <p:nvPr>
            <p:ph type="subTitle" idx="1"/>
          </p:nvPr>
        </p:nvSpPr>
        <p:spPr>
          <a:xfrm>
            <a:off x="673100" y="3657600"/>
            <a:ext cx="6400800" cy="1752600"/>
          </a:xfrm>
        </p:spPr>
        <p:txBody>
          <a:bodyPr/>
          <a:lstStyle/>
          <a:p>
            <a:pPr algn="l" eaLnBrk="1" hangingPunct="1"/>
            <a:endParaRPr lang="en-US" altLang="en-US"/>
          </a:p>
          <a:p>
            <a:pPr algn="l" eaLnBrk="1" hangingPunct="1"/>
            <a:r>
              <a:rPr lang="en-US" altLang="en-US"/>
              <a:t>Manuvir Das</a:t>
            </a:r>
          </a:p>
          <a:p>
            <a:pPr algn="l" eaLnBrk="1" hangingPunct="1"/>
            <a:endParaRPr lang="en-US" altLang="en-US"/>
          </a:p>
          <a:p>
            <a:pPr algn="l" eaLnBrk="1" hangingPunct="1"/>
            <a:r>
              <a:rPr lang="en-US" altLang="en-US"/>
              <a:t>Principal Researcher</a:t>
            </a:r>
          </a:p>
          <a:p>
            <a:pPr algn="l" eaLnBrk="1" hangingPunct="1"/>
            <a:r>
              <a:rPr lang="en-US" altLang="en-US"/>
              <a:t>Center for Software Excellence</a:t>
            </a:r>
          </a:p>
          <a:p>
            <a:pPr algn="l" eaLnBrk="1" hangingPunct="1"/>
            <a:r>
              <a:rPr lang="en-US" altLang="en-US"/>
              <a:t>Microsoft Corporation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3">
            <a:extLst>
              <a:ext uri="{FF2B5EF4-FFF2-40B4-BE49-F238E27FC236}">
                <a16:creationId xmlns:a16="http://schemas.microsoft.com/office/drawing/2014/main" id="{067A2BE7-C296-4E67-A953-104D32CA8005}"/>
              </a:ext>
            </a:extLst>
          </p:cNvPr>
          <p:cNvSpPr>
            <a:spLocks noGrp="1"/>
          </p:cNvSpPr>
          <p:nvPr>
            <p:ph type="dt" sz="quarter" idx="10"/>
          </p:nvPr>
        </p:nvSpPr>
        <p:spPr/>
        <p:txBody>
          <a:bodyPr/>
          <a:lstStyle/>
          <a:p>
            <a:pPr>
              <a:defRPr/>
            </a:pPr>
            <a:r>
              <a:rPr lang="en-US" altLang="en-US"/>
              <a:t>8/17/06</a:t>
            </a:r>
          </a:p>
        </p:txBody>
      </p:sp>
      <p:sp>
        <p:nvSpPr>
          <p:cNvPr id="25" name="Footer Placeholder 4">
            <a:extLst>
              <a:ext uri="{FF2B5EF4-FFF2-40B4-BE49-F238E27FC236}">
                <a16:creationId xmlns:a16="http://schemas.microsoft.com/office/drawing/2014/main" id="{90C8EB46-7AB2-4A37-847C-2EBDCB668B3B}"/>
              </a:ext>
            </a:extLst>
          </p:cNvPr>
          <p:cNvSpPr>
            <a:spLocks noGrp="1"/>
          </p:cNvSpPr>
          <p:nvPr>
            <p:ph type="ftr" sz="quarter" idx="11"/>
          </p:nvPr>
        </p:nvSpPr>
        <p:spPr/>
        <p:txBody>
          <a:bodyPr/>
          <a:lstStyle/>
          <a:p>
            <a:pPr>
              <a:defRPr/>
            </a:pPr>
            <a:r>
              <a:rPr lang="en-US" altLang="en-US"/>
              <a:t>Unleasing Static Analysis, Manuvir Das, SAS ’06</a:t>
            </a:r>
          </a:p>
        </p:txBody>
      </p:sp>
      <p:sp>
        <p:nvSpPr>
          <p:cNvPr id="26" name="Slide Number Placeholder 5">
            <a:extLst>
              <a:ext uri="{FF2B5EF4-FFF2-40B4-BE49-F238E27FC236}">
                <a16:creationId xmlns:a16="http://schemas.microsoft.com/office/drawing/2014/main" id="{6577AD33-37D8-4214-AAC2-98F277883250}"/>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0627F7A8-E34B-4ACB-BE4C-BDCE9726FDA5}" type="slidenum">
              <a:rPr lang="en-US" altLang="en-US" sz="800">
                <a:latin typeface="Verdana" panose="020B0604030504040204" pitchFamily="34" charset="0"/>
              </a:rPr>
              <a:pPr/>
              <a:t>10</a:t>
            </a:fld>
            <a:endParaRPr lang="en-US" altLang="en-US" sz="800">
              <a:latin typeface="Verdana" panose="020B0604030504040204" pitchFamily="34" charset="0"/>
            </a:endParaRPr>
          </a:p>
        </p:txBody>
      </p:sp>
      <p:sp>
        <p:nvSpPr>
          <p:cNvPr id="14341" name="Rectangle 2">
            <a:extLst>
              <a:ext uri="{FF2B5EF4-FFF2-40B4-BE49-F238E27FC236}">
                <a16:creationId xmlns:a16="http://schemas.microsoft.com/office/drawing/2014/main" id="{7A218003-B0F5-4234-9069-D623988652CF}"/>
              </a:ext>
            </a:extLst>
          </p:cNvPr>
          <p:cNvSpPr>
            <a:spLocks noGrp="1" noChangeArrowheads="1"/>
          </p:cNvSpPr>
          <p:nvPr>
            <p:ph type="title"/>
          </p:nvPr>
        </p:nvSpPr>
        <p:spPr/>
        <p:txBody>
          <a:bodyPr/>
          <a:lstStyle/>
          <a:p>
            <a:pPr eaLnBrk="1" hangingPunct="1"/>
            <a:r>
              <a:rPr lang="en-US" altLang="en-US"/>
              <a:t>Central Bug Filing</a:t>
            </a:r>
          </a:p>
        </p:txBody>
      </p:sp>
      <p:sp>
        <p:nvSpPr>
          <p:cNvPr id="14342" name="Rectangle 3">
            <a:extLst>
              <a:ext uri="{FF2B5EF4-FFF2-40B4-BE49-F238E27FC236}">
                <a16:creationId xmlns:a16="http://schemas.microsoft.com/office/drawing/2014/main" id="{157F5FB0-939F-4F61-B2FE-462D310266CE}"/>
              </a:ext>
            </a:extLst>
          </p:cNvPr>
          <p:cNvSpPr>
            <a:spLocks noGrp="1" noChangeArrowheads="1"/>
          </p:cNvSpPr>
          <p:nvPr>
            <p:ph type="body" idx="1"/>
          </p:nvPr>
        </p:nvSpPr>
        <p:spPr>
          <a:xfrm>
            <a:off x="457200" y="3860800"/>
            <a:ext cx="8229600" cy="2265363"/>
          </a:xfrm>
        </p:spPr>
        <p:txBody>
          <a:bodyPr/>
          <a:lstStyle/>
          <a:p>
            <a:pPr eaLnBrk="1" hangingPunct="1"/>
            <a:r>
              <a:rPr lang="en-US" altLang="en-US" sz="2800"/>
              <a:t>Heavyweight tools</a:t>
            </a:r>
          </a:p>
          <a:p>
            <a:pPr lvl="1" eaLnBrk="1" hangingPunct="1"/>
            <a:r>
              <a:rPr lang="en-US" altLang="en-US" sz="2400"/>
              <a:t>run on main branch</a:t>
            </a:r>
          </a:p>
          <a:p>
            <a:pPr lvl="1" eaLnBrk="1" hangingPunct="1"/>
            <a:r>
              <a:rPr lang="en-US" altLang="en-US" sz="2400"/>
              <a:t>issues tracked through a central bug database</a:t>
            </a:r>
          </a:p>
          <a:p>
            <a:pPr eaLnBrk="1" hangingPunct="1"/>
            <a:r>
              <a:rPr lang="en-US" altLang="en-US" sz="2800"/>
              <a:t>Enforced by bug cap</a:t>
            </a:r>
          </a:p>
        </p:txBody>
      </p:sp>
      <p:sp>
        <p:nvSpPr>
          <p:cNvPr id="14343" name="Oval 5">
            <a:extLst>
              <a:ext uri="{FF2B5EF4-FFF2-40B4-BE49-F238E27FC236}">
                <a16:creationId xmlns:a16="http://schemas.microsoft.com/office/drawing/2014/main" id="{3AF6AED4-7676-427E-95EA-DEF84398039C}"/>
              </a:ext>
            </a:extLst>
          </p:cNvPr>
          <p:cNvSpPr>
            <a:spLocks noChangeArrowheads="1"/>
          </p:cNvSpPr>
          <p:nvPr/>
        </p:nvSpPr>
        <p:spPr bwMode="auto">
          <a:xfrm>
            <a:off x="2222500" y="2359025"/>
            <a:ext cx="785813" cy="4810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200"/>
              <a:t>Team </a:t>
            </a:r>
          </a:p>
          <a:p>
            <a:pPr algn="ctr"/>
            <a:r>
              <a:rPr lang="en-US" altLang="en-US" sz="1200"/>
              <a:t>Branch</a:t>
            </a:r>
          </a:p>
        </p:txBody>
      </p:sp>
      <p:sp>
        <p:nvSpPr>
          <p:cNvPr id="14344" name="Oval 6">
            <a:extLst>
              <a:ext uri="{FF2B5EF4-FFF2-40B4-BE49-F238E27FC236}">
                <a16:creationId xmlns:a16="http://schemas.microsoft.com/office/drawing/2014/main" id="{F7448203-0F75-481E-8724-143A3BB52B3B}"/>
              </a:ext>
            </a:extLst>
          </p:cNvPr>
          <p:cNvSpPr>
            <a:spLocks noChangeArrowheads="1"/>
          </p:cNvSpPr>
          <p:nvPr/>
        </p:nvSpPr>
        <p:spPr bwMode="auto">
          <a:xfrm>
            <a:off x="3106738" y="3160713"/>
            <a:ext cx="785812" cy="3603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200"/>
              <a:t>Desktop</a:t>
            </a:r>
          </a:p>
        </p:txBody>
      </p:sp>
      <p:sp>
        <p:nvSpPr>
          <p:cNvPr id="14345" name="Oval 7">
            <a:extLst>
              <a:ext uri="{FF2B5EF4-FFF2-40B4-BE49-F238E27FC236}">
                <a16:creationId xmlns:a16="http://schemas.microsoft.com/office/drawing/2014/main" id="{4C89D801-7967-43A8-8592-B42D2BC94EC4}"/>
              </a:ext>
            </a:extLst>
          </p:cNvPr>
          <p:cNvSpPr>
            <a:spLocks noChangeArrowheads="1"/>
          </p:cNvSpPr>
          <p:nvPr/>
        </p:nvSpPr>
        <p:spPr bwMode="auto">
          <a:xfrm>
            <a:off x="4040188" y="2359025"/>
            <a:ext cx="784225" cy="4810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200"/>
              <a:t>Team </a:t>
            </a:r>
          </a:p>
          <a:p>
            <a:pPr algn="ctr"/>
            <a:r>
              <a:rPr lang="en-US" altLang="en-US" sz="1200"/>
              <a:t>Branch</a:t>
            </a:r>
          </a:p>
        </p:txBody>
      </p:sp>
      <p:sp>
        <p:nvSpPr>
          <p:cNvPr id="14346" name="Oval 8">
            <a:extLst>
              <a:ext uri="{FF2B5EF4-FFF2-40B4-BE49-F238E27FC236}">
                <a16:creationId xmlns:a16="http://schemas.microsoft.com/office/drawing/2014/main" id="{226F8FFC-02B9-4338-894B-75E471C3F085}"/>
              </a:ext>
            </a:extLst>
          </p:cNvPr>
          <p:cNvSpPr>
            <a:spLocks noChangeArrowheads="1"/>
          </p:cNvSpPr>
          <p:nvPr/>
        </p:nvSpPr>
        <p:spPr bwMode="auto">
          <a:xfrm>
            <a:off x="5856288" y="2359025"/>
            <a:ext cx="785812" cy="4810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200"/>
              <a:t>Team </a:t>
            </a:r>
          </a:p>
          <a:p>
            <a:pPr algn="ctr"/>
            <a:r>
              <a:rPr lang="en-US" altLang="en-US" sz="1200"/>
              <a:t>Branch</a:t>
            </a:r>
          </a:p>
        </p:txBody>
      </p:sp>
      <p:sp>
        <p:nvSpPr>
          <p:cNvPr id="14347" name="Oval 9">
            <a:extLst>
              <a:ext uri="{FF2B5EF4-FFF2-40B4-BE49-F238E27FC236}">
                <a16:creationId xmlns:a16="http://schemas.microsoft.com/office/drawing/2014/main" id="{028AD09E-A200-41F1-A3BA-6539B0591B10}"/>
              </a:ext>
            </a:extLst>
          </p:cNvPr>
          <p:cNvSpPr>
            <a:spLocks noChangeArrowheads="1"/>
          </p:cNvSpPr>
          <p:nvPr/>
        </p:nvSpPr>
        <p:spPr bwMode="auto">
          <a:xfrm>
            <a:off x="4776788" y="3160713"/>
            <a:ext cx="784225" cy="360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200"/>
              <a:t>Desktop</a:t>
            </a:r>
          </a:p>
        </p:txBody>
      </p:sp>
      <p:sp>
        <p:nvSpPr>
          <p:cNvPr id="14348" name="Line 10">
            <a:extLst>
              <a:ext uri="{FF2B5EF4-FFF2-40B4-BE49-F238E27FC236}">
                <a16:creationId xmlns:a16="http://schemas.microsoft.com/office/drawing/2014/main" id="{B1483D15-4B6F-420D-9647-F57A0A7F9BB2}"/>
              </a:ext>
            </a:extLst>
          </p:cNvPr>
          <p:cNvSpPr>
            <a:spLocks noChangeShapeType="1"/>
          </p:cNvSpPr>
          <p:nvPr/>
        </p:nvSpPr>
        <p:spPr bwMode="auto">
          <a:xfrm>
            <a:off x="4087813" y="21590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9" name="Line 11">
            <a:extLst>
              <a:ext uri="{FF2B5EF4-FFF2-40B4-BE49-F238E27FC236}">
                <a16:creationId xmlns:a16="http://schemas.microsoft.com/office/drawing/2014/main" id="{10E67B9D-5477-4E7D-821B-099630DBF69B}"/>
              </a:ext>
            </a:extLst>
          </p:cNvPr>
          <p:cNvSpPr>
            <a:spLocks noChangeShapeType="1"/>
          </p:cNvSpPr>
          <p:nvPr/>
        </p:nvSpPr>
        <p:spPr bwMode="auto">
          <a:xfrm flipH="1">
            <a:off x="2811463" y="1958975"/>
            <a:ext cx="1228725" cy="439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0" name="Line 12">
            <a:extLst>
              <a:ext uri="{FF2B5EF4-FFF2-40B4-BE49-F238E27FC236}">
                <a16:creationId xmlns:a16="http://schemas.microsoft.com/office/drawing/2014/main" id="{971D00E9-603F-42A3-BAA8-67EA50C3A140}"/>
              </a:ext>
            </a:extLst>
          </p:cNvPr>
          <p:cNvSpPr>
            <a:spLocks noChangeShapeType="1"/>
          </p:cNvSpPr>
          <p:nvPr/>
        </p:nvSpPr>
        <p:spPr bwMode="auto">
          <a:xfrm flipV="1">
            <a:off x="2909888" y="1998663"/>
            <a:ext cx="1177925" cy="441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1" name="Line 13">
            <a:extLst>
              <a:ext uri="{FF2B5EF4-FFF2-40B4-BE49-F238E27FC236}">
                <a16:creationId xmlns:a16="http://schemas.microsoft.com/office/drawing/2014/main" id="{89934108-D9D5-4389-89C3-08A60B4C5E89}"/>
              </a:ext>
            </a:extLst>
          </p:cNvPr>
          <p:cNvSpPr>
            <a:spLocks noChangeShapeType="1"/>
          </p:cNvSpPr>
          <p:nvPr/>
        </p:nvSpPr>
        <p:spPr bwMode="auto">
          <a:xfrm>
            <a:off x="4333875" y="2119313"/>
            <a:ext cx="0" cy="2397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Line 14">
            <a:extLst>
              <a:ext uri="{FF2B5EF4-FFF2-40B4-BE49-F238E27FC236}">
                <a16:creationId xmlns:a16="http://schemas.microsoft.com/office/drawing/2014/main" id="{A4380F74-E75A-4BA3-801B-6DA85BC730DE}"/>
              </a:ext>
            </a:extLst>
          </p:cNvPr>
          <p:cNvSpPr>
            <a:spLocks noChangeShapeType="1"/>
          </p:cNvSpPr>
          <p:nvPr/>
        </p:nvSpPr>
        <p:spPr bwMode="auto">
          <a:xfrm flipV="1">
            <a:off x="4432300" y="2119313"/>
            <a:ext cx="0" cy="2397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3" name="Line 15">
            <a:extLst>
              <a:ext uri="{FF2B5EF4-FFF2-40B4-BE49-F238E27FC236}">
                <a16:creationId xmlns:a16="http://schemas.microsoft.com/office/drawing/2014/main" id="{2432ABED-35B6-4504-AE0C-8B01B30B4A16}"/>
              </a:ext>
            </a:extLst>
          </p:cNvPr>
          <p:cNvSpPr>
            <a:spLocks noChangeShapeType="1"/>
          </p:cNvSpPr>
          <p:nvPr/>
        </p:nvSpPr>
        <p:spPr bwMode="auto">
          <a:xfrm>
            <a:off x="4678363" y="2038350"/>
            <a:ext cx="1276350" cy="4016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4" name="Line 16">
            <a:extLst>
              <a:ext uri="{FF2B5EF4-FFF2-40B4-BE49-F238E27FC236}">
                <a16:creationId xmlns:a16="http://schemas.microsoft.com/office/drawing/2014/main" id="{97ABE40A-CF54-45AD-B1B3-A1239F95A5AA}"/>
              </a:ext>
            </a:extLst>
          </p:cNvPr>
          <p:cNvSpPr>
            <a:spLocks noChangeShapeType="1"/>
          </p:cNvSpPr>
          <p:nvPr/>
        </p:nvSpPr>
        <p:spPr bwMode="auto">
          <a:xfrm flipH="1" flipV="1">
            <a:off x="4727575" y="1998663"/>
            <a:ext cx="1276350" cy="400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5" name="Line 17">
            <a:extLst>
              <a:ext uri="{FF2B5EF4-FFF2-40B4-BE49-F238E27FC236}">
                <a16:creationId xmlns:a16="http://schemas.microsoft.com/office/drawing/2014/main" id="{997952B2-9178-4731-BA85-CB5145F0237E}"/>
              </a:ext>
            </a:extLst>
          </p:cNvPr>
          <p:cNvSpPr>
            <a:spLocks noChangeShapeType="1"/>
          </p:cNvSpPr>
          <p:nvPr/>
        </p:nvSpPr>
        <p:spPr bwMode="auto">
          <a:xfrm flipH="1">
            <a:off x="3597275" y="2759075"/>
            <a:ext cx="539750" cy="4016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6" name="Line 18">
            <a:extLst>
              <a:ext uri="{FF2B5EF4-FFF2-40B4-BE49-F238E27FC236}">
                <a16:creationId xmlns:a16="http://schemas.microsoft.com/office/drawing/2014/main" id="{59979D0A-AE29-4FD5-919D-A43A341BFE62}"/>
              </a:ext>
            </a:extLst>
          </p:cNvPr>
          <p:cNvSpPr>
            <a:spLocks noChangeShapeType="1"/>
          </p:cNvSpPr>
          <p:nvPr/>
        </p:nvSpPr>
        <p:spPr bwMode="auto">
          <a:xfrm flipV="1">
            <a:off x="3695700" y="2800350"/>
            <a:ext cx="490538"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7" name="Line 19">
            <a:extLst>
              <a:ext uri="{FF2B5EF4-FFF2-40B4-BE49-F238E27FC236}">
                <a16:creationId xmlns:a16="http://schemas.microsoft.com/office/drawing/2014/main" id="{EFACB867-3C7F-4722-A63A-0D34AF5297A9}"/>
              </a:ext>
            </a:extLst>
          </p:cNvPr>
          <p:cNvSpPr>
            <a:spLocks noChangeShapeType="1"/>
          </p:cNvSpPr>
          <p:nvPr/>
        </p:nvSpPr>
        <p:spPr bwMode="auto">
          <a:xfrm>
            <a:off x="4530725" y="2840038"/>
            <a:ext cx="441325"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8" name="Line 20">
            <a:extLst>
              <a:ext uri="{FF2B5EF4-FFF2-40B4-BE49-F238E27FC236}">
                <a16:creationId xmlns:a16="http://schemas.microsoft.com/office/drawing/2014/main" id="{EC8E0A90-01D7-4B81-8B3F-A9E44382C069}"/>
              </a:ext>
            </a:extLst>
          </p:cNvPr>
          <p:cNvSpPr>
            <a:spLocks noChangeShapeType="1"/>
          </p:cNvSpPr>
          <p:nvPr/>
        </p:nvSpPr>
        <p:spPr bwMode="auto">
          <a:xfrm flipH="1" flipV="1">
            <a:off x="4629150" y="2800350"/>
            <a:ext cx="441325"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9" name="Text Box 21">
            <a:extLst>
              <a:ext uri="{FF2B5EF4-FFF2-40B4-BE49-F238E27FC236}">
                <a16:creationId xmlns:a16="http://schemas.microsoft.com/office/drawing/2014/main" id="{215DA174-594A-41CC-8A48-E9C6C3FBEBC2}"/>
              </a:ext>
            </a:extLst>
          </p:cNvPr>
          <p:cNvSpPr txBox="1">
            <a:spLocks noChangeArrowheads="1"/>
          </p:cNvSpPr>
          <p:nvPr/>
        </p:nvSpPr>
        <p:spPr bwMode="auto">
          <a:xfrm>
            <a:off x="3303588" y="2633663"/>
            <a:ext cx="4889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r>
              <a:rPr lang="en-US" altLang="en-US" sz="1200"/>
              <a:t>……</a:t>
            </a:r>
          </a:p>
        </p:txBody>
      </p:sp>
      <p:sp>
        <p:nvSpPr>
          <p:cNvPr id="14360" name="Text Box 22">
            <a:extLst>
              <a:ext uri="{FF2B5EF4-FFF2-40B4-BE49-F238E27FC236}">
                <a16:creationId xmlns:a16="http://schemas.microsoft.com/office/drawing/2014/main" id="{1F291FFC-3ED1-426B-8438-6822411F3EC3}"/>
              </a:ext>
            </a:extLst>
          </p:cNvPr>
          <p:cNvSpPr txBox="1">
            <a:spLocks noChangeArrowheads="1"/>
          </p:cNvSpPr>
          <p:nvPr/>
        </p:nvSpPr>
        <p:spPr bwMode="auto">
          <a:xfrm>
            <a:off x="5119688" y="2633663"/>
            <a:ext cx="4889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r>
              <a:rPr lang="en-US" altLang="en-US" sz="1200"/>
              <a:t>……</a:t>
            </a:r>
          </a:p>
        </p:txBody>
      </p:sp>
      <p:sp>
        <p:nvSpPr>
          <p:cNvPr id="14361" name="Text Box 23">
            <a:extLst>
              <a:ext uri="{FF2B5EF4-FFF2-40B4-BE49-F238E27FC236}">
                <a16:creationId xmlns:a16="http://schemas.microsoft.com/office/drawing/2014/main" id="{8B1065D3-FA0D-4C46-831C-3722F1AA0511}"/>
              </a:ext>
            </a:extLst>
          </p:cNvPr>
          <p:cNvSpPr txBox="1">
            <a:spLocks noChangeArrowheads="1"/>
          </p:cNvSpPr>
          <p:nvPr/>
        </p:nvSpPr>
        <p:spPr bwMode="auto">
          <a:xfrm>
            <a:off x="4087813" y="3314700"/>
            <a:ext cx="4889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r>
              <a:rPr lang="en-US" altLang="en-US" sz="1200"/>
              <a:t>……</a:t>
            </a:r>
          </a:p>
        </p:txBody>
      </p:sp>
      <p:sp>
        <p:nvSpPr>
          <p:cNvPr id="14362" name="Oval 25">
            <a:extLst>
              <a:ext uri="{FF2B5EF4-FFF2-40B4-BE49-F238E27FC236}">
                <a16:creationId xmlns:a16="http://schemas.microsoft.com/office/drawing/2014/main" id="{B68715A0-FB14-45EE-A9DF-2B2D1EA57CB6}"/>
              </a:ext>
            </a:extLst>
          </p:cNvPr>
          <p:cNvSpPr>
            <a:spLocks noChangeArrowheads="1"/>
          </p:cNvSpPr>
          <p:nvPr/>
        </p:nvSpPr>
        <p:spPr bwMode="auto">
          <a:xfrm>
            <a:off x="4022725" y="1631950"/>
            <a:ext cx="736600" cy="481013"/>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200"/>
              <a:t>Main</a:t>
            </a:r>
          </a:p>
          <a:p>
            <a:pPr algn="ctr"/>
            <a:r>
              <a:rPr lang="en-US" altLang="en-US" sz="1200"/>
              <a:t>Branch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2B7D6CE4-B8A2-43E0-96EF-C2659BE0231A}"/>
              </a:ext>
            </a:extLst>
          </p:cNvPr>
          <p:cNvSpPr>
            <a:spLocks noGrp="1"/>
          </p:cNvSpPr>
          <p:nvPr>
            <p:ph type="dt" sz="quarter" idx="10"/>
          </p:nvPr>
        </p:nvSpPr>
        <p:spPr/>
        <p:txBody>
          <a:bodyPr/>
          <a:lstStyle/>
          <a:p>
            <a:pPr>
              <a:defRPr/>
            </a:pPr>
            <a:r>
              <a:rPr lang="en-US" altLang="en-US"/>
              <a:t>8/17/06</a:t>
            </a:r>
          </a:p>
        </p:txBody>
      </p:sp>
      <p:sp>
        <p:nvSpPr>
          <p:cNvPr id="4" name="Footer Placeholder 4">
            <a:extLst>
              <a:ext uri="{FF2B5EF4-FFF2-40B4-BE49-F238E27FC236}">
                <a16:creationId xmlns:a16="http://schemas.microsoft.com/office/drawing/2014/main" id="{91253412-2673-491C-8A45-91DF3FC4E2BD}"/>
              </a:ext>
            </a:extLst>
          </p:cNvPr>
          <p:cNvSpPr>
            <a:spLocks noGrp="1"/>
          </p:cNvSpPr>
          <p:nvPr>
            <p:ph type="ftr" sz="quarter" idx="11"/>
          </p:nvPr>
        </p:nvSpPr>
        <p:spPr/>
        <p:txBody>
          <a:bodyPr/>
          <a:lstStyle/>
          <a:p>
            <a:pPr>
              <a:defRPr/>
            </a:pPr>
            <a:r>
              <a:rPr lang="en-US" altLang="en-US"/>
              <a:t>Unleasing Static Analysis, Manuvir Das, SAS ’06</a:t>
            </a:r>
          </a:p>
        </p:txBody>
      </p:sp>
      <p:sp>
        <p:nvSpPr>
          <p:cNvPr id="5" name="Slide Number Placeholder 5">
            <a:extLst>
              <a:ext uri="{FF2B5EF4-FFF2-40B4-BE49-F238E27FC236}">
                <a16:creationId xmlns:a16="http://schemas.microsoft.com/office/drawing/2014/main" id="{1E1693AA-83A6-4437-93C7-D7A0814C5DF0}"/>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E3C45567-7F5A-4DB5-93B8-09F5685DC81A}" type="slidenum">
              <a:rPr lang="en-US" altLang="en-US" sz="800">
                <a:latin typeface="Verdana" panose="020B0604030504040204" pitchFamily="34" charset="0"/>
              </a:rPr>
              <a:pPr/>
              <a:t>11</a:t>
            </a:fld>
            <a:endParaRPr lang="en-US" altLang="en-US" sz="800">
              <a:latin typeface="Verdana" panose="020B0604030504040204" pitchFamily="34" charset="0"/>
            </a:endParaRPr>
          </a:p>
        </p:txBody>
      </p:sp>
      <p:sp>
        <p:nvSpPr>
          <p:cNvPr id="15365" name="Rectangle 2">
            <a:extLst>
              <a:ext uri="{FF2B5EF4-FFF2-40B4-BE49-F238E27FC236}">
                <a16:creationId xmlns:a16="http://schemas.microsoft.com/office/drawing/2014/main" id="{EBDC400D-7FA0-407D-9840-D5A08F02A42B}"/>
              </a:ext>
            </a:extLst>
          </p:cNvPr>
          <p:cNvSpPr>
            <a:spLocks noGrp="1" noChangeArrowheads="1"/>
          </p:cNvSpPr>
          <p:nvPr>
            <p:ph type="title"/>
          </p:nvPr>
        </p:nvSpPr>
        <p:spPr/>
        <p:txBody>
          <a:bodyPr/>
          <a:lstStyle/>
          <a:p>
            <a:pPr eaLnBrk="1" hangingPunct="1"/>
            <a:r>
              <a:rPr lang="en-US" altLang="en-US"/>
              <a:t>Static analysis tools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BC48BFD-99CB-4712-AA12-33459E523066}"/>
              </a:ext>
            </a:extLst>
          </p:cNvPr>
          <p:cNvSpPr>
            <a:spLocks noGrp="1"/>
          </p:cNvSpPr>
          <p:nvPr>
            <p:ph type="dt" sz="quarter" idx="10"/>
          </p:nvPr>
        </p:nvSpPr>
        <p:spPr/>
        <p:txBody>
          <a:bodyPr/>
          <a:lstStyle/>
          <a:p>
            <a:pPr>
              <a:defRPr/>
            </a:pPr>
            <a:r>
              <a:rPr lang="en-US" altLang="en-US"/>
              <a:t>8/17/06</a:t>
            </a:r>
          </a:p>
        </p:txBody>
      </p:sp>
      <p:sp>
        <p:nvSpPr>
          <p:cNvPr id="5" name="Footer Placeholder 4">
            <a:extLst>
              <a:ext uri="{FF2B5EF4-FFF2-40B4-BE49-F238E27FC236}">
                <a16:creationId xmlns:a16="http://schemas.microsoft.com/office/drawing/2014/main" id="{87189606-CB18-4AE6-B5F1-0BDFF56775B0}"/>
              </a:ext>
            </a:extLst>
          </p:cNvPr>
          <p:cNvSpPr>
            <a:spLocks noGrp="1"/>
          </p:cNvSpPr>
          <p:nvPr>
            <p:ph type="ftr" sz="quarter" idx="11"/>
          </p:nvPr>
        </p:nvSpPr>
        <p:spPr/>
        <p:txBody>
          <a:bodyPr/>
          <a:lstStyle/>
          <a:p>
            <a:pPr>
              <a:defRPr/>
            </a:pPr>
            <a:r>
              <a:rPr lang="en-US" altLang="en-US"/>
              <a:t>Unleasing Static Analysis, Manuvir Das, SAS ’06</a:t>
            </a:r>
          </a:p>
        </p:txBody>
      </p:sp>
      <p:sp>
        <p:nvSpPr>
          <p:cNvPr id="6" name="Slide Number Placeholder 5">
            <a:extLst>
              <a:ext uri="{FF2B5EF4-FFF2-40B4-BE49-F238E27FC236}">
                <a16:creationId xmlns:a16="http://schemas.microsoft.com/office/drawing/2014/main" id="{A707EE9E-766B-4623-A573-0D717FAD10B3}"/>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AB66EAC8-BAC4-4723-81EF-B22979ACF7EA}" type="slidenum">
              <a:rPr lang="en-US" altLang="en-US" sz="800">
                <a:latin typeface="Verdana" panose="020B0604030504040204" pitchFamily="34" charset="0"/>
              </a:rPr>
              <a:pPr/>
              <a:t>12</a:t>
            </a:fld>
            <a:endParaRPr lang="en-US" altLang="en-US" sz="800">
              <a:latin typeface="Verdana" panose="020B0604030504040204" pitchFamily="34" charset="0"/>
            </a:endParaRPr>
          </a:p>
        </p:txBody>
      </p:sp>
      <p:sp>
        <p:nvSpPr>
          <p:cNvPr id="16389" name="Rectangle 2">
            <a:extLst>
              <a:ext uri="{FF2B5EF4-FFF2-40B4-BE49-F238E27FC236}">
                <a16:creationId xmlns:a16="http://schemas.microsoft.com/office/drawing/2014/main" id="{86A467E9-BECA-4F84-B18C-0D7ECE5D1391}"/>
              </a:ext>
            </a:extLst>
          </p:cNvPr>
          <p:cNvSpPr>
            <a:spLocks noGrp="1" noChangeArrowheads="1"/>
          </p:cNvSpPr>
          <p:nvPr>
            <p:ph type="title"/>
          </p:nvPr>
        </p:nvSpPr>
        <p:spPr/>
        <p:txBody>
          <a:bodyPr/>
          <a:lstStyle/>
          <a:p>
            <a:pPr eaLnBrk="1" hangingPunct="1"/>
            <a:r>
              <a:rPr lang="en-US" altLang="en-US"/>
              <a:t>1. Code correctness</a:t>
            </a:r>
          </a:p>
        </p:txBody>
      </p:sp>
      <p:sp>
        <p:nvSpPr>
          <p:cNvPr id="16390" name="Rectangle 3">
            <a:extLst>
              <a:ext uri="{FF2B5EF4-FFF2-40B4-BE49-F238E27FC236}">
                <a16:creationId xmlns:a16="http://schemas.microsoft.com/office/drawing/2014/main" id="{6F36EB5F-FA47-48AD-99DD-85D1D6EA5DFF}"/>
              </a:ext>
            </a:extLst>
          </p:cNvPr>
          <p:cNvSpPr>
            <a:spLocks noGrp="1" noChangeArrowheads="1"/>
          </p:cNvSpPr>
          <p:nvPr>
            <p:ph type="body" idx="1"/>
          </p:nvPr>
        </p:nvSpPr>
        <p:spPr/>
        <p:txBody>
          <a:bodyPr/>
          <a:lstStyle/>
          <a:p>
            <a:pPr eaLnBrk="1" hangingPunct="1"/>
            <a:r>
              <a:rPr lang="en-US" altLang="en-US" sz="2800"/>
              <a:t>Reject code with null pointer dereferences, uninitialized memory, resource leaks, … </a:t>
            </a:r>
          </a:p>
          <a:p>
            <a:pPr eaLnBrk="1" hangingPunct="1"/>
            <a:r>
              <a:rPr lang="en-US" altLang="en-US" sz="2800"/>
              <a:t>Inter-procedural simulation – PREfix</a:t>
            </a:r>
          </a:p>
          <a:p>
            <a:pPr lvl="1" eaLnBrk="1" hangingPunct="1"/>
            <a:r>
              <a:rPr lang="en-US" altLang="en-US" sz="2400"/>
              <a:t>Process the call graph bottom-up</a:t>
            </a:r>
          </a:p>
          <a:p>
            <a:pPr lvl="1" eaLnBrk="1" hangingPunct="1"/>
            <a:r>
              <a:rPr lang="en-US" altLang="en-US" sz="2400"/>
              <a:t>Perform symbolic evaluation on a fixed number of paths through every function</a:t>
            </a:r>
          </a:p>
          <a:p>
            <a:pPr lvl="1" eaLnBrk="1" hangingPunct="1"/>
            <a:r>
              <a:rPr lang="en-US" altLang="en-US" sz="2400"/>
              <a:t>Build incomplete symbolic function models </a:t>
            </a:r>
          </a:p>
          <a:p>
            <a:pPr lvl="1" eaLnBrk="1" hangingPunct="1"/>
            <a:r>
              <a:rPr lang="en-US" altLang="en-US" sz="2400"/>
              <a:t>Use symbolic state to avoid infeasible paths</a:t>
            </a:r>
          </a:p>
          <a:p>
            <a:pPr lvl="1" eaLnBrk="1" hangingPunct="1"/>
            <a:r>
              <a:rPr lang="en-US" altLang="en-US" sz="2400"/>
              <a:t>Report defects when bad states arise</a:t>
            </a:r>
          </a:p>
          <a:p>
            <a:pPr lvl="1" eaLnBrk="1" hangingPunct="1"/>
            <a:endParaRPr lang="en-US"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B3686045-6F6B-4A33-BC25-AF70A13C4A43}"/>
              </a:ext>
            </a:extLst>
          </p:cNvPr>
          <p:cNvSpPr>
            <a:spLocks noGrp="1"/>
          </p:cNvSpPr>
          <p:nvPr>
            <p:ph type="dt" sz="quarter" idx="10"/>
          </p:nvPr>
        </p:nvSpPr>
        <p:spPr/>
        <p:txBody>
          <a:bodyPr/>
          <a:lstStyle/>
          <a:p>
            <a:pPr>
              <a:defRPr/>
            </a:pPr>
            <a:r>
              <a:rPr lang="en-US" altLang="en-US"/>
              <a:t>8/17/06</a:t>
            </a:r>
          </a:p>
        </p:txBody>
      </p:sp>
      <p:sp>
        <p:nvSpPr>
          <p:cNvPr id="6" name="Footer Placeholder 4">
            <a:extLst>
              <a:ext uri="{FF2B5EF4-FFF2-40B4-BE49-F238E27FC236}">
                <a16:creationId xmlns:a16="http://schemas.microsoft.com/office/drawing/2014/main" id="{02F6AFA2-845A-4D98-9504-BFDFAD410215}"/>
              </a:ext>
            </a:extLst>
          </p:cNvPr>
          <p:cNvSpPr>
            <a:spLocks noGrp="1"/>
          </p:cNvSpPr>
          <p:nvPr>
            <p:ph type="ftr" sz="quarter" idx="11"/>
          </p:nvPr>
        </p:nvSpPr>
        <p:spPr/>
        <p:txBody>
          <a:bodyPr/>
          <a:lstStyle/>
          <a:p>
            <a:pPr>
              <a:defRPr/>
            </a:pPr>
            <a:r>
              <a:rPr lang="en-US" altLang="en-US"/>
              <a:t>Unleasing Static Analysis, Manuvir Das, SAS ’06</a:t>
            </a:r>
          </a:p>
        </p:txBody>
      </p:sp>
      <p:sp>
        <p:nvSpPr>
          <p:cNvPr id="7" name="Slide Number Placeholder 5">
            <a:extLst>
              <a:ext uri="{FF2B5EF4-FFF2-40B4-BE49-F238E27FC236}">
                <a16:creationId xmlns:a16="http://schemas.microsoft.com/office/drawing/2014/main" id="{69C9B0BC-69AC-4FC4-8AAD-06DAB3C3F4A7}"/>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CE3FC9CB-0160-48BC-B370-1CD064A13115}" type="slidenum">
              <a:rPr lang="en-US" altLang="en-US" sz="800">
                <a:latin typeface="Verdana" panose="020B0604030504040204" pitchFamily="34" charset="0"/>
              </a:rPr>
              <a:pPr/>
              <a:t>13</a:t>
            </a:fld>
            <a:endParaRPr lang="en-US" altLang="en-US" sz="800">
              <a:latin typeface="Verdana" panose="020B0604030504040204" pitchFamily="34" charset="0"/>
            </a:endParaRPr>
          </a:p>
        </p:txBody>
      </p:sp>
      <p:sp>
        <p:nvSpPr>
          <p:cNvPr id="17413" name="Rectangle 2">
            <a:extLst>
              <a:ext uri="{FF2B5EF4-FFF2-40B4-BE49-F238E27FC236}">
                <a16:creationId xmlns:a16="http://schemas.microsoft.com/office/drawing/2014/main" id="{DAA1D4B6-A0D9-46A9-9698-3CE6F4E86B36}"/>
              </a:ext>
            </a:extLst>
          </p:cNvPr>
          <p:cNvSpPr>
            <a:spLocks noGrp="1" noChangeArrowheads="1"/>
          </p:cNvSpPr>
          <p:nvPr>
            <p:ph type="title"/>
          </p:nvPr>
        </p:nvSpPr>
        <p:spPr/>
        <p:txBody>
          <a:bodyPr/>
          <a:lstStyle/>
          <a:p>
            <a:pPr eaLnBrk="1" hangingPunct="1"/>
            <a:r>
              <a:rPr lang="en-US" altLang="en-US"/>
              <a:t>2. Integer overflow</a:t>
            </a:r>
          </a:p>
        </p:txBody>
      </p:sp>
      <p:sp>
        <p:nvSpPr>
          <p:cNvPr id="17414" name="Rectangle 3">
            <a:extLst>
              <a:ext uri="{FF2B5EF4-FFF2-40B4-BE49-F238E27FC236}">
                <a16:creationId xmlns:a16="http://schemas.microsoft.com/office/drawing/2014/main" id="{3B3336F2-0E0F-4081-9518-51E8174B7F8E}"/>
              </a:ext>
            </a:extLst>
          </p:cNvPr>
          <p:cNvSpPr>
            <a:spLocks noGrp="1" noChangeArrowheads="1"/>
          </p:cNvSpPr>
          <p:nvPr>
            <p:ph type="body" idx="1"/>
          </p:nvPr>
        </p:nvSpPr>
        <p:spPr/>
        <p:txBody>
          <a:bodyPr/>
          <a:lstStyle/>
          <a:p>
            <a:pPr eaLnBrk="1" hangingPunct="1"/>
            <a:r>
              <a:rPr lang="en-US" altLang="en-US" sz="2800"/>
              <a:t>Reject code with potential security holes due to unchecked integer arithmetic</a:t>
            </a:r>
          </a:p>
          <a:p>
            <a:pPr eaLnBrk="1" hangingPunct="1"/>
            <a:endParaRPr lang="en-US" altLang="en-US" sz="2800"/>
          </a:p>
          <a:p>
            <a:pPr eaLnBrk="1" hangingPunct="1"/>
            <a:endParaRPr lang="en-US" altLang="en-US" sz="2800"/>
          </a:p>
          <a:p>
            <a:pPr eaLnBrk="1" hangingPunct="1"/>
            <a:endParaRPr lang="en-US" altLang="en-US" sz="2800"/>
          </a:p>
          <a:p>
            <a:pPr eaLnBrk="1" hangingPunct="1"/>
            <a:endParaRPr lang="en-US" altLang="en-US" sz="2800"/>
          </a:p>
          <a:p>
            <a:pPr eaLnBrk="1" hangingPunct="1"/>
            <a:r>
              <a:rPr lang="en-US" altLang="en-US" sz="2800"/>
              <a:t>Construct an expression tree for every </a:t>
            </a:r>
            <a:r>
              <a:rPr lang="en-US" altLang="en-US" sz="2800" i="1"/>
              <a:t>interesting</a:t>
            </a:r>
            <a:r>
              <a:rPr lang="en-US" altLang="en-US" sz="2800"/>
              <a:t> expression in the code</a:t>
            </a:r>
          </a:p>
          <a:p>
            <a:pPr eaLnBrk="1" hangingPunct="1"/>
            <a:r>
              <a:rPr lang="en-US" altLang="en-US" sz="2800"/>
              <a:t>Ensure that every operation is checked</a:t>
            </a:r>
          </a:p>
        </p:txBody>
      </p:sp>
      <p:sp>
        <p:nvSpPr>
          <p:cNvPr id="17415" name="Text Box 4">
            <a:extLst>
              <a:ext uri="{FF2B5EF4-FFF2-40B4-BE49-F238E27FC236}">
                <a16:creationId xmlns:a16="http://schemas.microsoft.com/office/drawing/2014/main" id="{E5F2F563-70CB-486A-9628-87D7DA41830A}"/>
              </a:ext>
            </a:extLst>
          </p:cNvPr>
          <p:cNvSpPr txBox="1">
            <a:spLocks noChangeArrowheads="1"/>
          </p:cNvSpPr>
          <p:nvPr/>
        </p:nvSpPr>
        <p:spPr bwMode="auto">
          <a:xfrm>
            <a:off x="1790700" y="2759075"/>
            <a:ext cx="44513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en-US" sz="2000" b="1">
                <a:latin typeface="Courier New" panose="02070309020205020404" pitchFamily="49" charset="0"/>
              </a:rPr>
              <a:t>size1 = … </a:t>
            </a:r>
          </a:p>
          <a:p>
            <a:pPr eaLnBrk="1" hangingPunct="1"/>
            <a:r>
              <a:rPr lang="en-US" altLang="en-US" sz="2000" b="1">
                <a:latin typeface="Courier New" panose="02070309020205020404" pitchFamily="49" charset="0"/>
              </a:rPr>
              <a:t>size2 = …</a:t>
            </a:r>
          </a:p>
          <a:p>
            <a:pPr eaLnBrk="1" hangingPunct="1"/>
            <a:r>
              <a:rPr lang="en-US" altLang="en-US" sz="2000" b="1">
                <a:latin typeface="Courier New" panose="02070309020205020404" pitchFamily="49" charset="0"/>
              </a:rPr>
              <a:t>data = MyAlloc(size1+size2);</a:t>
            </a:r>
          </a:p>
          <a:p>
            <a:pPr eaLnBrk="1" hangingPunct="1"/>
            <a:r>
              <a:rPr lang="en-US" altLang="en-US" sz="2000" b="1">
                <a:latin typeface="Courier New" panose="02070309020205020404" pitchFamily="49" charset="0"/>
              </a:rPr>
              <a:t>for (i = 0; i &lt; size1; i++)</a:t>
            </a:r>
          </a:p>
          <a:p>
            <a:pPr eaLnBrk="1" hangingPunct="1"/>
            <a:r>
              <a:rPr lang="en-US" altLang="en-US" sz="2000" b="1">
                <a:latin typeface="Courier New" panose="02070309020205020404" pitchFamily="49" charset="0"/>
              </a:rPr>
              <a:t>  data[i] =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8259601-652A-4796-ABD8-45BFEC1F0044}"/>
              </a:ext>
            </a:extLst>
          </p:cNvPr>
          <p:cNvSpPr>
            <a:spLocks noGrp="1"/>
          </p:cNvSpPr>
          <p:nvPr>
            <p:ph type="dt" sz="quarter" idx="10"/>
          </p:nvPr>
        </p:nvSpPr>
        <p:spPr/>
        <p:txBody>
          <a:bodyPr/>
          <a:lstStyle/>
          <a:p>
            <a:pPr>
              <a:defRPr/>
            </a:pPr>
            <a:r>
              <a:rPr lang="en-US" altLang="en-US"/>
              <a:t>8/17/06</a:t>
            </a:r>
          </a:p>
        </p:txBody>
      </p:sp>
      <p:sp>
        <p:nvSpPr>
          <p:cNvPr id="5" name="Footer Placeholder 4">
            <a:extLst>
              <a:ext uri="{FF2B5EF4-FFF2-40B4-BE49-F238E27FC236}">
                <a16:creationId xmlns:a16="http://schemas.microsoft.com/office/drawing/2014/main" id="{FED9C018-FA68-4310-B43D-DE24F8D1F418}"/>
              </a:ext>
            </a:extLst>
          </p:cNvPr>
          <p:cNvSpPr>
            <a:spLocks noGrp="1"/>
          </p:cNvSpPr>
          <p:nvPr>
            <p:ph type="ftr" sz="quarter" idx="11"/>
          </p:nvPr>
        </p:nvSpPr>
        <p:spPr/>
        <p:txBody>
          <a:bodyPr/>
          <a:lstStyle/>
          <a:p>
            <a:pPr>
              <a:defRPr/>
            </a:pPr>
            <a:r>
              <a:rPr lang="en-US" altLang="en-US"/>
              <a:t>Unleasing Static Analysis, Manuvir Das, SAS ’06</a:t>
            </a:r>
          </a:p>
        </p:txBody>
      </p:sp>
      <p:sp>
        <p:nvSpPr>
          <p:cNvPr id="6" name="Slide Number Placeholder 5">
            <a:extLst>
              <a:ext uri="{FF2B5EF4-FFF2-40B4-BE49-F238E27FC236}">
                <a16:creationId xmlns:a16="http://schemas.microsoft.com/office/drawing/2014/main" id="{AA8AAF64-AAD5-437B-81CF-37FF2B91F6DA}"/>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AAE9E051-2EA2-4203-A964-659CF4024836}" type="slidenum">
              <a:rPr lang="en-US" altLang="en-US" sz="800">
                <a:latin typeface="Verdana" panose="020B0604030504040204" pitchFamily="34" charset="0"/>
              </a:rPr>
              <a:pPr/>
              <a:t>14</a:t>
            </a:fld>
            <a:endParaRPr lang="en-US" altLang="en-US" sz="800">
              <a:latin typeface="Verdana" panose="020B0604030504040204" pitchFamily="34" charset="0"/>
            </a:endParaRPr>
          </a:p>
        </p:txBody>
      </p:sp>
      <p:sp>
        <p:nvSpPr>
          <p:cNvPr id="18437" name="Rectangle 2">
            <a:extLst>
              <a:ext uri="{FF2B5EF4-FFF2-40B4-BE49-F238E27FC236}">
                <a16:creationId xmlns:a16="http://schemas.microsoft.com/office/drawing/2014/main" id="{687BC30A-C376-4F94-B857-4C805280A04C}"/>
              </a:ext>
            </a:extLst>
          </p:cNvPr>
          <p:cNvSpPr>
            <a:spLocks noGrp="1" noChangeArrowheads="1"/>
          </p:cNvSpPr>
          <p:nvPr>
            <p:ph type="title"/>
          </p:nvPr>
        </p:nvSpPr>
        <p:spPr/>
        <p:txBody>
          <a:bodyPr/>
          <a:lstStyle/>
          <a:p>
            <a:pPr eaLnBrk="1" hangingPunct="1"/>
            <a:r>
              <a:rPr lang="en-US" altLang="en-US"/>
              <a:t>3. Architecture layering</a:t>
            </a:r>
          </a:p>
        </p:txBody>
      </p:sp>
      <p:sp>
        <p:nvSpPr>
          <p:cNvPr id="18438" name="Rectangle 3">
            <a:extLst>
              <a:ext uri="{FF2B5EF4-FFF2-40B4-BE49-F238E27FC236}">
                <a16:creationId xmlns:a16="http://schemas.microsoft.com/office/drawing/2014/main" id="{0BB03A61-FAB0-4F0E-A5D2-B82896986AD8}"/>
              </a:ext>
            </a:extLst>
          </p:cNvPr>
          <p:cNvSpPr>
            <a:spLocks noGrp="1" noChangeArrowheads="1"/>
          </p:cNvSpPr>
          <p:nvPr>
            <p:ph type="body" idx="1"/>
          </p:nvPr>
        </p:nvSpPr>
        <p:spPr/>
        <p:txBody>
          <a:bodyPr/>
          <a:lstStyle/>
          <a:p>
            <a:pPr eaLnBrk="1" hangingPunct="1"/>
            <a:r>
              <a:rPr lang="en-US" altLang="en-US" sz="2800"/>
              <a:t>Reject code that breaks the component architecture of the product</a:t>
            </a:r>
          </a:p>
          <a:p>
            <a:pPr lvl="1" eaLnBrk="1" hangingPunct="1"/>
            <a:r>
              <a:rPr lang="en-US" altLang="en-US" sz="2400"/>
              <a:t>No dependencies from lower layers of the system to higher layers of the system</a:t>
            </a:r>
          </a:p>
          <a:p>
            <a:pPr eaLnBrk="1" hangingPunct="1"/>
            <a:r>
              <a:rPr lang="en-US" altLang="en-US" sz="2800"/>
              <a:t>Dependency analysis tool – MaX</a:t>
            </a:r>
          </a:p>
          <a:p>
            <a:pPr lvl="1" eaLnBrk="1" hangingPunct="1"/>
            <a:r>
              <a:rPr lang="en-US" altLang="en-US" sz="2400"/>
              <a:t>Construct a graph of dependencies between binaries (DLLs) in the system</a:t>
            </a:r>
          </a:p>
          <a:p>
            <a:pPr lvl="2" eaLnBrk="1" hangingPunct="1"/>
            <a:r>
              <a:rPr lang="en-US" altLang="en-US" sz="2000"/>
              <a:t>Obvious : call graph</a:t>
            </a:r>
          </a:p>
          <a:p>
            <a:pPr lvl="2" eaLnBrk="1" hangingPunct="1"/>
            <a:r>
              <a:rPr lang="en-US" altLang="en-US" sz="2000"/>
              <a:t>Subtle : registry, RPC,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396547E-C855-47EF-BE26-B6E143476C3F}"/>
              </a:ext>
            </a:extLst>
          </p:cNvPr>
          <p:cNvSpPr>
            <a:spLocks noGrp="1"/>
          </p:cNvSpPr>
          <p:nvPr>
            <p:ph type="dt" sz="quarter" idx="10"/>
          </p:nvPr>
        </p:nvSpPr>
        <p:spPr/>
        <p:txBody>
          <a:bodyPr/>
          <a:lstStyle/>
          <a:p>
            <a:pPr>
              <a:defRPr/>
            </a:pPr>
            <a:r>
              <a:rPr lang="en-US" altLang="en-US"/>
              <a:t>8/17/06</a:t>
            </a:r>
          </a:p>
        </p:txBody>
      </p:sp>
      <p:sp>
        <p:nvSpPr>
          <p:cNvPr id="5" name="Footer Placeholder 4">
            <a:extLst>
              <a:ext uri="{FF2B5EF4-FFF2-40B4-BE49-F238E27FC236}">
                <a16:creationId xmlns:a16="http://schemas.microsoft.com/office/drawing/2014/main" id="{871FDDCF-1D71-4C2F-8CBB-93803FD6E08F}"/>
              </a:ext>
            </a:extLst>
          </p:cNvPr>
          <p:cNvSpPr>
            <a:spLocks noGrp="1"/>
          </p:cNvSpPr>
          <p:nvPr>
            <p:ph type="ftr" sz="quarter" idx="11"/>
          </p:nvPr>
        </p:nvSpPr>
        <p:spPr/>
        <p:txBody>
          <a:bodyPr/>
          <a:lstStyle/>
          <a:p>
            <a:pPr>
              <a:defRPr/>
            </a:pPr>
            <a:r>
              <a:rPr lang="en-US" altLang="en-US"/>
              <a:t>Unleasing Static Analysis, Manuvir Das, SAS ’06</a:t>
            </a:r>
          </a:p>
        </p:txBody>
      </p:sp>
      <p:sp>
        <p:nvSpPr>
          <p:cNvPr id="6" name="Slide Number Placeholder 5">
            <a:extLst>
              <a:ext uri="{FF2B5EF4-FFF2-40B4-BE49-F238E27FC236}">
                <a16:creationId xmlns:a16="http://schemas.microsoft.com/office/drawing/2014/main" id="{BBC68B68-47D1-4741-8624-4A3CF6AE02A0}"/>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ABC02CE2-7D96-4297-AE45-85FF286E4CC0}" type="slidenum">
              <a:rPr lang="en-US" altLang="en-US" sz="800">
                <a:latin typeface="Verdana" panose="020B0604030504040204" pitchFamily="34" charset="0"/>
              </a:rPr>
              <a:pPr/>
              <a:t>15</a:t>
            </a:fld>
            <a:endParaRPr lang="en-US" altLang="en-US" sz="800">
              <a:latin typeface="Verdana" panose="020B0604030504040204" pitchFamily="34" charset="0"/>
            </a:endParaRPr>
          </a:p>
        </p:txBody>
      </p:sp>
      <p:sp>
        <p:nvSpPr>
          <p:cNvPr id="19461" name="Rectangle 2">
            <a:extLst>
              <a:ext uri="{FF2B5EF4-FFF2-40B4-BE49-F238E27FC236}">
                <a16:creationId xmlns:a16="http://schemas.microsoft.com/office/drawing/2014/main" id="{22109B07-7AF7-47C7-90C2-55D1D99B5E54}"/>
              </a:ext>
            </a:extLst>
          </p:cNvPr>
          <p:cNvSpPr>
            <a:spLocks noGrp="1" noChangeArrowheads="1"/>
          </p:cNvSpPr>
          <p:nvPr>
            <p:ph type="title"/>
          </p:nvPr>
        </p:nvSpPr>
        <p:spPr/>
        <p:txBody>
          <a:bodyPr/>
          <a:lstStyle/>
          <a:p>
            <a:pPr eaLnBrk="1" hangingPunct="1"/>
            <a:r>
              <a:rPr lang="en-US" altLang="en-US"/>
              <a:t>4. Security</a:t>
            </a:r>
          </a:p>
        </p:txBody>
      </p:sp>
      <p:sp>
        <p:nvSpPr>
          <p:cNvPr id="19462" name="Rectangle 3">
            <a:extLst>
              <a:ext uri="{FF2B5EF4-FFF2-40B4-BE49-F238E27FC236}">
                <a16:creationId xmlns:a16="http://schemas.microsoft.com/office/drawing/2014/main" id="{A1B62FD9-D417-4FC9-B95D-0B0CE4DB33DA}"/>
              </a:ext>
            </a:extLst>
          </p:cNvPr>
          <p:cNvSpPr>
            <a:spLocks noGrp="1" noChangeArrowheads="1"/>
          </p:cNvSpPr>
          <p:nvPr>
            <p:ph type="body" idx="1"/>
          </p:nvPr>
        </p:nvSpPr>
        <p:spPr/>
        <p:txBody>
          <a:bodyPr/>
          <a:lstStyle/>
          <a:p>
            <a:pPr eaLnBrk="1" hangingPunct="1"/>
            <a:r>
              <a:rPr lang="en-US" altLang="en-US" sz="2800"/>
              <a:t>Problem</a:t>
            </a:r>
          </a:p>
          <a:p>
            <a:pPr lvl="1" eaLnBrk="1" hangingPunct="1"/>
            <a:r>
              <a:rPr lang="en-US" altLang="en-US" sz="2400"/>
              <a:t>A security issue is discovered through internal testing, or in the field (MSRC, Watson) </a:t>
            </a:r>
          </a:p>
          <a:p>
            <a:pPr eaLnBrk="1" hangingPunct="1"/>
            <a:r>
              <a:rPr lang="en-US" altLang="en-US" sz="2800"/>
              <a:t>Diagnosis</a:t>
            </a:r>
          </a:p>
          <a:p>
            <a:pPr lvl="1" eaLnBrk="1" hangingPunct="1"/>
            <a:r>
              <a:rPr lang="en-US" altLang="en-US" sz="2400"/>
              <a:t>Identify the code pattern that caused the bug</a:t>
            </a:r>
          </a:p>
          <a:p>
            <a:pPr eaLnBrk="1" hangingPunct="1"/>
            <a:r>
              <a:rPr lang="en-US" altLang="en-US" sz="2800"/>
              <a:t>Detection (defect by example)</a:t>
            </a:r>
          </a:p>
          <a:p>
            <a:pPr lvl="1" eaLnBrk="1" hangingPunct="1"/>
            <a:r>
              <a:rPr lang="en-US" altLang="en-US" sz="2400"/>
              <a:t>Specify the code pattern formally in OPAL</a:t>
            </a:r>
          </a:p>
          <a:p>
            <a:pPr lvl="1" eaLnBrk="1" hangingPunct="1"/>
            <a:r>
              <a:rPr lang="en-US" altLang="en-US" sz="2400"/>
              <a:t>Use checkers to find instances of the pattern</a:t>
            </a:r>
          </a:p>
          <a:p>
            <a:pPr eaLnBrk="1" hangingPunct="1"/>
            <a:endParaRPr lang="en-US"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4C57CE21-0125-45D8-A779-99019F639EC1}"/>
              </a:ext>
            </a:extLst>
          </p:cNvPr>
          <p:cNvSpPr>
            <a:spLocks noGrp="1"/>
          </p:cNvSpPr>
          <p:nvPr>
            <p:ph type="dt" sz="quarter" idx="10"/>
          </p:nvPr>
        </p:nvSpPr>
        <p:spPr/>
        <p:txBody>
          <a:bodyPr/>
          <a:lstStyle/>
          <a:p>
            <a:pPr>
              <a:defRPr/>
            </a:pPr>
            <a:r>
              <a:rPr lang="en-US" altLang="en-US"/>
              <a:t>8/17/06</a:t>
            </a:r>
          </a:p>
        </p:txBody>
      </p:sp>
      <p:sp>
        <p:nvSpPr>
          <p:cNvPr id="6" name="Footer Placeholder 4">
            <a:extLst>
              <a:ext uri="{FF2B5EF4-FFF2-40B4-BE49-F238E27FC236}">
                <a16:creationId xmlns:a16="http://schemas.microsoft.com/office/drawing/2014/main" id="{7615A05E-938A-4ED6-AC25-8C9CFD8F26F3}"/>
              </a:ext>
            </a:extLst>
          </p:cNvPr>
          <p:cNvSpPr>
            <a:spLocks noGrp="1"/>
          </p:cNvSpPr>
          <p:nvPr>
            <p:ph type="ftr" sz="quarter" idx="11"/>
          </p:nvPr>
        </p:nvSpPr>
        <p:spPr/>
        <p:txBody>
          <a:bodyPr/>
          <a:lstStyle/>
          <a:p>
            <a:pPr>
              <a:defRPr/>
            </a:pPr>
            <a:r>
              <a:rPr lang="en-US" altLang="en-US"/>
              <a:t>Unleasing Static Analysis, Manuvir Das, SAS ’06</a:t>
            </a:r>
          </a:p>
        </p:txBody>
      </p:sp>
      <p:sp>
        <p:nvSpPr>
          <p:cNvPr id="7" name="Slide Number Placeholder 5">
            <a:extLst>
              <a:ext uri="{FF2B5EF4-FFF2-40B4-BE49-F238E27FC236}">
                <a16:creationId xmlns:a16="http://schemas.microsoft.com/office/drawing/2014/main" id="{A624BA61-639A-4660-8C46-C5A5B0C9E80E}"/>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8B89FE1D-6C40-49B5-B63E-8D27A2944549}" type="slidenum">
              <a:rPr lang="en-US" altLang="en-US" sz="800">
                <a:latin typeface="Verdana" panose="020B0604030504040204" pitchFamily="34" charset="0"/>
              </a:rPr>
              <a:pPr/>
              <a:t>16</a:t>
            </a:fld>
            <a:endParaRPr lang="en-US" altLang="en-US" sz="800">
              <a:latin typeface="Verdana" panose="020B0604030504040204" pitchFamily="34" charset="0"/>
            </a:endParaRPr>
          </a:p>
        </p:txBody>
      </p:sp>
      <p:sp>
        <p:nvSpPr>
          <p:cNvPr id="21509" name="Rectangle 2">
            <a:extLst>
              <a:ext uri="{FF2B5EF4-FFF2-40B4-BE49-F238E27FC236}">
                <a16:creationId xmlns:a16="http://schemas.microsoft.com/office/drawing/2014/main" id="{0F66C667-1FD7-41F3-B90E-34C7F84A4A0E}"/>
              </a:ext>
            </a:extLst>
          </p:cNvPr>
          <p:cNvSpPr>
            <a:spLocks noGrp="1" noChangeArrowheads="1"/>
          </p:cNvSpPr>
          <p:nvPr>
            <p:ph type="title"/>
          </p:nvPr>
        </p:nvSpPr>
        <p:spPr/>
        <p:txBody>
          <a:bodyPr/>
          <a:lstStyle/>
          <a:p>
            <a:pPr eaLnBrk="1" hangingPunct="1"/>
            <a:r>
              <a:rPr lang="en-US" altLang="en-US"/>
              <a:t>RegKey leak defect</a:t>
            </a:r>
          </a:p>
        </p:txBody>
      </p:sp>
      <p:sp>
        <p:nvSpPr>
          <p:cNvPr id="21510" name="Text Box 3">
            <a:extLst>
              <a:ext uri="{FF2B5EF4-FFF2-40B4-BE49-F238E27FC236}">
                <a16:creationId xmlns:a16="http://schemas.microsoft.com/office/drawing/2014/main" id="{F8976452-ED75-435E-94A3-2662EFC6E83A}"/>
              </a:ext>
            </a:extLst>
          </p:cNvPr>
          <p:cNvSpPr txBox="1">
            <a:spLocks noChangeArrowheads="1"/>
          </p:cNvSpPr>
          <p:nvPr/>
        </p:nvSpPr>
        <p:spPr bwMode="auto">
          <a:xfrm>
            <a:off x="898525" y="1493838"/>
            <a:ext cx="7885113"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en-US" sz="1600">
                <a:latin typeface="Lucida Console" panose="020B0609040504020204" pitchFamily="49" charset="0"/>
              </a:rPr>
              <a:t>status = RegOpenKeyExW( HKEY_LOCAL_MACHINE,</a:t>
            </a:r>
          </a:p>
          <a:p>
            <a:pPr eaLnBrk="1" hangingPunct="1"/>
            <a:r>
              <a:rPr lang="en-US" altLang="en-US" sz="1600">
                <a:latin typeface="Lucida Console" panose="020B0609040504020204" pitchFamily="49" charset="0"/>
              </a:rPr>
              <a:t>   L"SOFTWARE\\Microsoft\\Windows NT\\CurrentVersion\\Perflib",</a:t>
            </a:r>
          </a:p>
          <a:p>
            <a:pPr eaLnBrk="1" hangingPunct="1"/>
            <a:r>
              <a:rPr lang="en-US" altLang="en-US" sz="1600">
                <a:latin typeface="Lucida Console" panose="020B0609040504020204" pitchFamily="49" charset="0"/>
              </a:rPr>
              <a:t>   0L, KEY_READ, &amp; hLocalKey);</a:t>
            </a:r>
          </a:p>
          <a:p>
            <a:pPr eaLnBrk="1" hangingPunct="1"/>
            <a:endParaRPr lang="en-US" altLang="en-US" sz="1600">
              <a:latin typeface="Lucida Console" panose="020B0609040504020204" pitchFamily="49" charset="0"/>
            </a:endParaRPr>
          </a:p>
          <a:p>
            <a:pPr eaLnBrk="1" hangingPunct="1"/>
            <a:r>
              <a:rPr lang="en-US" altLang="en-US" sz="1600">
                <a:latin typeface="Lucida Console" panose="020B0609040504020204" pitchFamily="49" charset="0"/>
              </a:rPr>
              <a:t>if (status == ERROR_SUCCESS) bLocalKey = TRUE;</a:t>
            </a:r>
          </a:p>
          <a:p>
            <a:pPr eaLnBrk="1" hangingPunct="1"/>
            <a:endParaRPr lang="en-US" altLang="en-US" sz="1600">
              <a:latin typeface="Lucida Console" panose="020B0609040504020204" pitchFamily="49" charset="0"/>
            </a:endParaRPr>
          </a:p>
          <a:p>
            <a:pPr eaLnBrk="1" hangingPunct="1"/>
            <a:r>
              <a:rPr lang="en-US" altLang="en-US" sz="1600">
                <a:latin typeface="Lucida Console" panose="020B0609040504020204" pitchFamily="49" charset="0"/>
              </a:rPr>
              <a:t>… block of code that uses hLocalKey …</a:t>
            </a:r>
          </a:p>
          <a:p>
            <a:pPr eaLnBrk="1" hangingPunct="1"/>
            <a:endParaRPr lang="en-US" altLang="en-US" sz="1600">
              <a:latin typeface="Lucida Console" panose="020B0609040504020204" pitchFamily="49" charset="0"/>
            </a:endParaRPr>
          </a:p>
          <a:p>
            <a:pPr eaLnBrk="1" hangingPunct="1"/>
            <a:r>
              <a:rPr lang="en-US" altLang="en-US" sz="1600">
                <a:latin typeface="Lucida Console" panose="020B0609040504020204" pitchFamily="49" charset="0"/>
              </a:rPr>
              <a:t>if (bLocalKey)</a:t>
            </a:r>
          </a:p>
          <a:p>
            <a:pPr eaLnBrk="1" hangingPunct="1"/>
            <a:r>
              <a:rPr lang="en-US" altLang="en-US" sz="1600">
                <a:latin typeface="Lucida Console" panose="020B0609040504020204" pitchFamily="49" charset="0"/>
              </a:rPr>
              <a:t>  CloseHandle(hLocalKey);</a:t>
            </a:r>
          </a:p>
        </p:txBody>
      </p:sp>
      <p:sp>
        <p:nvSpPr>
          <p:cNvPr id="21511" name="Rectangle 4">
            <a:extLst>
              <a:ext uri="{FF2B5EF4-FFF2-40B4-BE49-F238E27FC236}">
                <a16:creationId xmlns:a16="http://schemas.microsoft.com/office/drawing/2014/main" id="{61B53B77-C97B-4E1C-89A2-A24A1FC9D5E4}"/>
              </a:ext>
            </a:extLst>
          </p:cNvPr>
          <p:cNvSpPr>
            <a:spLocks noGrp="1" noChangeArrowheads="1"/>
          </p:cNvSpPr>
          <p:nvPr>
            <p:ph type="body" idx="1"/>
          </p:nvPr>
        </p:nvSpPr>
        <p:spPr>
          <a:xfrm>
            <a:off x="508000" y="4319588"/>
            <a:ext cx="8229600" cy="1674812"/>
          </a:xfrm>
          <a:noFill/>
        </p:spPr>
        <p:txBody>
          <a:bodyPr/>
          <a:lstStyle/>
          <a:p>
            <a:pPr eaLnBrk="1" hangingPunct="1">
              <a:lnSpc>
                <a:spcPct val="90000"/>
              </a:lnSpc>
            </a:pPr>
            <a:r>
              <a:rPr lang="en-US" altLang="en-US" sz="2800"/>
              <a:t>Bug: registry key is closed by calling the generic CloseHandle API</a:t>
            </a:r>
          </a:p>
          <a:p>
            <a:pPr lvl="1" eaLnBrk="1" hangingPunct="1">
              <a:lnSpc>
                <a:spcPct val="90000"/>
              </a:lnSpc>
            </a:pPr>
            <a:r>
              <a:rPr lang="en-US" altLang="en-US" sz="2400"/>
              <a:t>May fail to clean up some data that is specific to registry key data structures</a:t>
            </a:r>
          </a:p>
          <a:p>
            <a:pPr eaLnBrk="1" hangingPunct="1">
              <a:lnSpc>
                <a:spcPct val="90000"/>
              </a:lnSpc>
            </a:pPr>
            <a:endParaRPr lang="en-US" altLang="en-US" sz="2400"/>
          </a:p>
          <a:p>
            <a:pPr eaLnBrk="1" hangingPunct="1">
              <a:lnSpc>
                <a:spcPct val="90000"/>
              </a:lnSpc>
            </a:pPr>
            <a:endParaRPr lang="en-US"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58877E-63E3-45AB-80D9-655AEBBED291}"/>
              </a:ext>
            </a:extLst>
          </p:cNvPr>
          <p:cNvSpPr>
            <a:spLocks noGrp="1"/>
          </p:cNvSpPr>
          <p:nvPr>
            <p:ph type="dt" sz="quarter" idx="10"/>
          </p:nvPr>
        </p:nvSpPr>
        <p:spPr/>
        <p:txBody>
          <a:bodyPr/>
          <a:lstStyle/>
          <a:p>
            <a:pPr>
              <a:defRPr/>
            </a:pPr>
            <a:r>
              <a:rPr lang="en-US" altLang="en-US"/>
              <a:t>8/17/06</a:t>
            </a:r>
          </a:p>
        </p:txBody>
      </p:sp>
      <p:sp>
        <p:nvSpPr>
          <p:cNvPr id="5" name="Footer Placeholder 4">
            <a:extLst>
              <a:ext uri="{FF2B5EF4-FFF2-40B4-BE49-F238E27FC236}">
                <a16:creationId xmlns:a16="http://schemas.microsoft.com/office/drawing/2014/main" id="{B2DA04D0-E621-4202-9F8F-8047D90264B4}"/>
              </a:ext>
            </a:extLst>
          </p:cNvPr>
          <p:cNvSpPr>
            <a:spLocks noGrp="1"/>
          </p:cNvSpPr>
          <p:nvPr>
            <p:ph type="ftr" sz="quarter" idx="11"/>
          </p:nvPr>
        </p:nvSpPr>
        <p:spPr/>
        <p:txBody>
          <a:bodyPr/>
          <a:lstStyle/>
          <a:p>
            <a:pPr>
              <a:defRPr/>
            </a:pPr>
            <a:r>
              <a:rPr lang="en-US" altLang="en-US"/>
              <a:t>Unleasing Static Analysis, Manuvir Das, SAS ’06</a:t>
            </a:r>
          </a:p>
        </p:txBody>
      </p:sp>
      <p:sp>
        <p:nvSpPr>
          <p:cNvPr id="6" name="Slide Number Placeholder 5">
            <a:extLst>
              <a:ext uri="{FF2B5EF4-FFF2-40B4-BE49-F238E27FC236}">
                <a16:creationId xmlns:a16="http://schemas.microsoft.com/office/drawing/2014/main" id="{23135ABE-AAAE-4435-ADC2-B4E867EEC806}"/>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5EF348A8-D002-44E3-8B73-DDE2A0E74F40}" type="slidenum">
              <a:rPr lang="en-US" altLang="en-US" sz="800">
                <a:latin typeface="Verdana" panose="020B0604030504040204" pitchFamily="34" charset="0"/>
              </a:rPr>
              <a:pPr/>
              <a:t>17</a:t>
            </a:fld>
            <a:endParaRPr lang="en-US" altLang="en-US" sz="800">
              <a:latin typeface="Verdana" panose="020B0604030504040204" pitchFamily="34" charset="0"/>
            </a:endParaRPr>
          </a:p>
        </p:txBody>
      </p:sp>
      <p:sp>
        <p:nvSpPr>
          <p:cNvPr id="23557" name="Rectangle 2">
            <a:extLst>
              <a:ext uri="{FF2B5EF4-FFF2-40B4-BE49-F238E27FC236}">
                <a16:creationId xmlns:a16="http://schemas.microsoft.com/office/drawing/2014/main" id="{4AB4AEC2-3D5C-4032-B26F-2DA930C330B6}"/>
              </a:ext>
            </a:extLst>
          </p:cNvPr>
          <p:cNvSpPr>
            <a:spLocks noGrp="1" noChangeArrowheads="1"/>
          </p:cNvSpPr>
          <p:nvPr>
            <p:ph type="title"/>
          </p:nvPr>
        </p:nvSpPr>
        <p:spPr/>
        <p:txBody>
          <a:bodyPr/>
          <a:lstStyle/>
          <a:p>
            <a:pPr eaLnBrk="1" hangingPunct="1"/>
            <a:r>
              <a:rPr lang="en-US" altLang="en-US"/>
              <a:t>RegKey leak code pattern</a:t>
            </a:r>
          </a:p>
        </p:txBody>
      </p:sp>
      <p:sp>
        <p:nvSpPr>
          <p:cNvPr id="23558" name="Rectangle 3">
            <a:extLst>
              <a:ext uri="{FF2B5EF4-FFF2-40B4-BE49-F238E27FC236}">
                <a16:creationId xmlns:a16="http://schemas.microsoft.com/office/drawing/2014/main" id="{6B5FF01C-0329-4B1E-8F74-29B63C2098F3}"/>
              </a:ext>
            </a:extLst>
          </p:cNvPr>
          <p:cNvSpPr>
            <a:spLocks noChangeArrowheads="1"/>
          </p:cNvSpPr>
          <p:nvPr/>
        </p:nvSpPr>
        <p:spPr bwMode="auto">
          <a:xfrm>
            <a:off x="457200" y="1600200"/>
            <a:ext cx="80645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r>
              <a:rPr lang="en-US" altLang="en-US" sz="2800"/>
              <a:t>Search for code paths along which a registry key is opened, and then closed using the generic CloseHandle API</a:t>
            </a:r>
          </a:p>
          <a:p>
            <a:pPr eaLnBrk="1" hangingPunct="1"/>
            <a:r>
              <a:rPr lang="en-US" altLang="en-US" sz="2800"/>
              <a:t>Specification:</a:t>
            </a:r>
          </a:p>
          <a:p>
            <a:pPr lvl="1" eaLnBrk="1" hangingPunct="1"/>
            <a:r>
              <a:rPr lang="en-US" altLang="en-US" sz="2400"/>
              <a:t>define a sequence of relevant actions</a:t>
            </a:r>
          </a:p>
          <a:p>
            <a:pPr lvl="1" eaLnBrk="1" hangingPunct="1"/>
            <a:r>
              <a:rPr lang="en-US" altLang="en-US" sz="2400"/>
              <a:t>e.g. A(k)…B(h)</a:t>
            </a:r>
          </a:p>
          <a:p>
            <a:pPr lvl="1" eaLnBrk="1" hangingPunct="1"/>
            <a:r>
              <a:rPr lang="en-US" altLang="en-US" sz="2400"/>
              <a:t>define the actions (e.g. A, B, k and h)  </a:t>
            </a:r>
          </a:p>
          <a:p>
            <a:pPr lvl="1" eaLnBrk="1" hangingPunct="1"/>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A7665E86-C3F2-418E-B3B5-67D39608B715}"/>
              </a:ext>
            </a:extLst>
          </p:cNvPr>
          <p:cNvSpPr>
            <a:spLocks noGrp="1"/>
          </p:cNvSpPr>
          <p:nvPr>
            <p:ph type="dt" sz="quarter" idx="10"/>
          </p:nvPr>
        </p:nvSpPr>
        <p:spPr/>
        <p:txBody>
          <a:bodyPr/>
          <a:lstStyle/>
          <a:p>
            <a:pPr>
              <a:defRPr/>
            </a:pPr>
            <a:r>
              <a:rPr lang="en-US" altLang="en-US"/>
              <a:t>8/17/06</a:t>
            </a:r>
          </a:p>
        </p:txBody>
      </p:sp>
      <p:sp>
        <p:nvSpPr>
          <p:cNvPr id="6" name="Footer Placeholder 4">
            <a:extLst>
              <a:ext uri="{FF2B5EF4-FFF2-40B4-BE49-F238E27FC236}">
                <a16:creationId xmlns:a16="http://schemas.microsoft.com/office/drawing/2014/main" id="{0228241B-5BB9-487C-8AB3-81ACE7D5D494}"/>
              </a:ext>
            </a:extLst>
          </p:cNvPr>
          <p:cNvSpPr>
            <a:spLocks noGrp="1"/>
          </p:cNvSpPr>
          <p:nvPr>
            <p:ph type="ftr" sz="quarter" idx="11"/>
          </p:nvPr>
        </p:nvSpPr>
        <p:spPr/>
        <p:txBody>
          <a:bodyPr/>
          <a:lstStyle/>
          <a:p>
            <a:pPr>
              <a:defRPr/>
            </a:pPr>
            <a:r>
              <a:rPr lang="en-US" altLang="en-US"/>
              <a:t>Unleasing Static Analysis, Manuvir Das, SAS ’06</a:t>
            </a:r>
          </a:p>
        </p:txBody>
      </p:sp>
      <p:sp>
        <p:nvSpPr>
          <p:cNvPr id="7" name="Slide Number Placeholder 5">
            <a:extLst>
              <a:ext uri="{FF2B5EF4-FFF2-40B4-BE49-F238E27FC236}">
                <a16:creationId xmlns:a16="http://schemas.microsoft.com/office/drawing/2014/main" id="{CB9648E3-B60B-41A6-93A3-7ADA7CE0C7C9}"/>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802031F5-E5C8-4DA4-A68F-B31CF99072ED}" type="slidenum">
              <a:rPr lang="en-US" altLang="en-US" sz="800">
                <a:latin typeface="Verdana" panose="020B0604030504040204" pitchFamily="34" charset="0"/>
              </a:rPr>
              <a:pPr/>
              <a:t>18</a:t>
            </a:fld>
            <a:endParaRPr lang="en-US" altLang="en-US" sz="800">
              <a:latin typeface="Verdana" panose="020B0604030504040204" pitchFamily="34" charset="0"/>
            </a:endParaRPr>
          </a:p>
        </p:txBody>
      </p:sp>
      <p:sp>
        <p:nvSpPr>
          <p:cNvPr id="25605" name="Rectangle 2">
            <a:extLst>
              <a:ext uri="{FF2B5EF4-FFF2-40B4-BE49-F238E27FC236}">
                <a16:creationId xmlns:a16="http://schemas.microsoft.com/office/drawing/2014/main" id="{A5AEAFB4-94EE-4D78-B89E-D989C4028F74}"/>
              </a:ext>
            </a:extLst>
          </p:cNvPr>
          <p:cNvSpPr>
            <a:spLocks noGrp="1" noChangeArrowheads="1"/>
          </p:cNvSpPr>
          <p:nvPr>
            <p:ph type="title"/>
          </p:nvPr>
        </p:nvSpPr>
        <p:spPr/>
        <p:txBody>
          <a:bodyPr/>
          <a:lstStyle/>
          <a:p>
            <a:pPr eaLnBrk="1" hangingPunct="1"/>
            <a:r>
              <a:rPr lang="en-US" altLang="en-US"/>
              <a:t>RegKey leak specification</a:t>
            </a:r>
          </a:p>
        </p:txBody>
      </p:sp>
      <p:sp>
        <p:nvSpPr>
          <p:cNvPr id="25606" name="Text Box 3">
            <a:extLst>
              <a:ext uri="{FF2B5EF4-FFF2-40B4-BE49-F238E27FC236}">
                <a16:creationId xmlns:a16="http://schemas.microsoft.com/office/drawing/2014/main" id="{D1419BC5-3257-43F1-966D-32EF8F2C866B}"/>
              </a:ext>
            </a:extLst>
          </p:cNvPr>
          <p:cNvSpPr txBox="1">
            <a:spLocks noChangeArrowheads="1"/>
          </p:cNvSpPr>
          <p:nvPr/>
        </p:nvSpPr>
        <p:spPr bwMode="auto">
          <a:xfrm>
            <a:off x="527050" y="1439863"/>
            <a:ext cx="7762875" cy="375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en-US" sz="1600">
                <a:solidFill>
                  <a:srgbClr val="0066FF"/>
                </a:solidFill>
                <a:latin typeface="Lucida Console" panose="020B0609040504020204" pitchFamily="49" charset="0"/>
              </a:rPr>
              <a:t>defect</a:t>
            </a:r>
            <a:r>
              <a:rPr lang="en-US" altLang="en-US" sz="1600">
                <a:latin typeface="Lucida Console" panose="020B0609040504020204" pitchFamily="49" charset="0"/>
              </a:rPr>
              <a:t> RegKeyCloseHandle</a:t>
            </a:r>
          </a:p>
          <a:p>
            <a:pPr eaLnBrk="1" hangingPunct="1"/>
            <a:r>
              <a:rPr lang="en-US" altLang="en-US" sz="1600">
                <a:latin typeface="Lucida Console" panose="020B0609040504020204" pitchFamily="49" charset="0"/>
              </a:rPr>
              <a:t>{</a:t>
            </a:r>
          </a:p>
          <a:p>
            <a:pPr eaLnBrk="1" hangingPunct="1"/>
            <a:r>
              <a:rPr lang="en-US" altLang="en-US" sz="1600">
                <a:latin typeface="Lucida Console" panose="020B0609040504020204" pitchFamily="49" charset="0"/>
              </a:rPr>
              <a:t>  </a:t>
            </a:r>
            <a:r>
              <a:rPr lang="en-US" altLang="en-US" sz="1600">
                <a:solidFill>
                  <a:srgbClr val="006600"/>
                </a:solidFill>
                <a:latin typeface="Lucida Console" panose="020B0609040504020204" pitchFamily="49" charset="0"/>
              </a:rPr>
              <a:t>// A(x)…B(x)</a:t>
            </a:r>
          </a:p>
          <a:p>
            <a:pPr eaLnBrk="1" hangingPunct="1"/>
            <a:r>
              <a:rPr lang="en-US" altLang="en-US" sz="1600">
                <a:latin typeface="Lucida Console" panose="020B0609040504020204" pitchFamily="49" charset="0"/>
              </a:rPr>
              <a:t>  </a:t>
            </a:r>
            <a:r>
              <a:rPr lang="en-US" altLang="en-US" sz="1600">
                <a:solidFill>
                  <a:srgbClr val="0066FF"/>
                </a:solidFill>
                <a:latin typeface="Lucida Console" panose="020B0609040504020204" pitchFamily="49" charset="0"/>
              </a:rPr>
              <a:t>sequence</a:t>
            </a:r>
            <a:r>
              <a:rPr lang="en-US" altLang="en-US" sz="1600">
                <a:latin typeface="Lucida Console" panose="020B0609040504020204" pitchFamily="49" charset="0"/>
              </a:rPr>
              <a:t> OpenKey(key);CloseHandle(handle) </a:t>
            </a:r>
          </a:p>
          <a:p>
            <a:pPr eaLnBrk="1" hangingPunct="1"/>
            <a:r>
              <a:rPr lang="en-US" altLang="en-US" sz="1600">
                <a:solidFill>
                  <a:srgbClr val="0066FF"/>
                </a:solidFill>
                <a:latin typeface="Lucida Console" panose="020B0609040504020204" pitchFamily="49" charset="0"/>
              </a:rPr>
              <a:t>  message</a:t>
            </a:r>
            <a:r>
              <a:rPr lang="en-US" altLang="en-US" sz="1600">
                <a:latin typeface="Lucida Console" panose="020B0609040504020204" pitchFamily="49" charset="0"/>
              </a:rPr>
              <a:t> “Registry key closed using generic CloseHandle API!”</a:t>
            </a:r>
          </a:p>
          <a:p>
            <a:pPr eaLnBrk="1" hangingPunct="1"/>
            <a:endParaRPr lang="en-US" altLang="en-US" sz="1600">
              <a:latin typeface="Lucida Console" panose="020B0609040504020204" pitchFamily="49" charset="0"/>
            </a:endParaRPr>
          </a:p>
          <a:p>
            <a:pPr eaLnBrk="1" hangingPunct="1"/>
            <a:r>
              <a:rPr lang="en-US" altLang="en-US" sz="1600">
                <a:latin typeface="Lucida Console" panose="020B0609040504020204" pitchFamily="49" charset="0"/>
              </a:rPr>
              <a:t>  </a:t>
            </a:r>
            <a:r>
              <a:rPr lang="en-US" altLang="en-US" sz="1600">
                <a:solidFill>
                  <a:srgbClr val="006600"/>
                </a:solidFill>
                <a:latin typeface="Lucida Console" panose="020B0609040504020204" pitchFamily="49" charset="0"/>
              </a:rPr>
              <a:t>// A(x)</a:t>
            </a:r>
          </a:p>
          <a:p>
            <a:pPr eaLnBrk="1" hangingPunct="1"/>
            <a:r>
              <a:rPr lang="en-US" altLang="en-US" sz="1600">
                <a:solidFill>
                  <a:srgbClr val="0066FF"/>
                </a:solidFill>
                <a:latin typeface="Lucida Console" panose="020B0609040504020204" pitchFamily="49" charset="0"/>
              </a:rPr>
              <a:t>  pattern </a:t>
            </a:r>
            <a:r>
              <a:rPr lang="en-US" altLang="en-US" sz="1600">
                <a:latin typeface="Lucida Console" panose="020B0609040504020204" pitchFamily="49" charset="0"/>
              </a:rPr>
              <a:t>OpenKey(key)</a:t>
            </a:r>
          </a:p>
          <a:p>
            <a:pPr eaLnBrk="1" hangingPunct="1"/>
            <a:r>
              <a:rPr lang="en-US" altLang="en-US" sz="1600">
                <a:latin typeface="Lucida Console" panose="020B0609040504020204" pitchFamily="49" charset="0"/>
              </a:rPr>
              <a:t>     /RegOpenKeyEx[AW](@\d+)?$/ (_,_,_,_,&amp;key)</a:t>
            </a:r>
          </a:p>
          <a:p>
            <a:pPr eaLnBrk="1" hangingPunct="1"/>
            <a:r>
              <a:rPr lang="en-US" altLang="en-US" sz="1600">
                <a:latin typeface="Lucida Console" panose="020B0609040504020204" pitchFamily="49" charset="0"/>
              </a:rPr>
              <a:t>         where (return == 0)</a:t>
            </a:r>
          </a:p>
          <a:p>
            <a:pPr eaLnBrk="1" hangingPunct="1"/>
            <a:endParaRPr lang="en-US" altLang="en-US" sz="1600">
              <a:latin typeface="Lucida Console" panose="020B0609040504020204" pitchFamily="49" charset="0"/>
            </a:endParaRPr>
          </a:p>
          <a:p>
            <a:pPr eaLnBrk="1" hangingPunct="1"/>
            <a:r>
              <a:rPr lang="en-US" altLang="en-US" sz="1600">
                <a:latin typeface="Lucida Console" panose="020B0609040504020204" pitchFamily="49" charset="0"/>
              </a:rPr>
              <a:t>  </a:t>
            </a:r>
            <a:r>
              <a:rPr lang="en-US" altLang="en-US" sz="1600">
                <a:solidFill>
                  <a:srgbClr val="006600"/>
                </a:solidFill>
                <a:latin typeface="Lucida Console" panose="020B0609040504020204" pitchFamily="49" charset="0"/>
              </a:rPr>
              <a:t>// B(x)</a:t>
            </a:r>
          </a:p>
          <a:p>
            <a:pPr eaLnBrk="1" hangingPunct="1"/>
            <a:r>
              <a:rPr lang="en-US" altLang="en-US" sz="1600">
                <a:solidFill>
                  <a:srgbClr val="0066FF"/>
                </a:solidFill>
                <a:latin typeface="Lucida Console" panose="020B0609040504020204" pitchFamily="49" charset="0"/>
              </a:rPr>
              <a:t>  pattern </a:t>
            </a:r>
            <a:r>
              <a:rPr lang="en-US" altLang="en-US" sz="1600">
                <a:latin typeface="Lucida Console" panose="020B0609040504020204" pitchFamily="49" charset="0"/>
              </a:rPr>
              <a:t>CloseHandle(handle)          </a:t>
            </a:r>
          </a:p>
          <a:p>
            <a:pPr eaLnBrk="1" hangingPunct="1"/>
            <a:r>
              <a:rPr lang="en-US" altLang="en-US" sz="1600">
                <a:latin typeface="Lucida Console" panose="020B0609040504020204" pitchFamily="49" charset="0"/>
              </a:rPr>
              <a:t>     /CloseHandle(@\d+)?$/ (handle) </a:t>
            </a:r>
          </a:p>
          <a:p>
            <a:pPr eaLnBrk="1" hangingPunct="1"/>
            <a:r>
              <a:rPr lang="en-US" altLang="en-US" sz="1600">
                <a:latin typeface="Lucida Console" panose="020B0609040504020204" pitchFamily="49" charset="0"/>
              </a:rPr>
              <a:t>}</a:t>
            </a:r>
          </a:p>
        </p:txBody>
      </p:sp>
      <p:sp>
        <p:nvSpPr>
          <p:cNvPr id="25607" name="Rectangle 4">
            <a:extLst>
              <a:ext uri="{FF2B5EF4-FFF2-40B4-BE49-F238E27FC236}">
                <a16:creationId xmlns:a16="http://schemas.microsoft.com/office/drawing/2014/main" id="{FCC9DB5B-35BD-4EF4-A538-A2E15A9BC180}"/>
              </a:ext>
            </a:extLst>
          </p:cNvPr>
          <p:cNvSpPr>
            <a:spLocks noGrp="1" noChangeArrowheads="1"/>
          </p:cNvSpPr>
          <p:nvPr>
            <p:ph type="body" idx="1"/>
          </p:nvPr>
        </p:nvSpPr>
        <p:spPr>
          <a:xfrm>
            <a:off x="393700" y="5422900"/>
            <a:ext cx="8420100" cy="627063"/>
          </a:xfrm>
          <a:noFill/>
        </p:spPr>
        <p:txBody>
          <a:bodyPr/>
          <a:lstStyle/>
          <a:p>
            <a:pPr eaLnBrk="1" hangingPunct="1">
              <a:lnSpc>
                <a:spcPct val="90000"/>
              </a:lnSpc>
              <a:buFontTx/>
              <a:buNone/>
            </a:pPr>
            <a:r>
              <a:rPr lang="en-US" altLang="en-US" sz="2400"/>
              <a:t>This is the entire specification effort for the codebase</a:t>
            </a:r>
          </a:p>
          <a:p>
            <a:pPr eaLnBrk="1" hangingPunct="1">
              <a:lnSpc>
                <a:spcPct val="90000"/>
              </a:lnSpc>
            </a:pPr>
            <a:endParaRPr lang="en-US"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3">
            <a:extLst>
              <a:ext uri="{FF2B5EF4-FFF2-40B4-BE49-F238E27FC236}">
                <a16:creationId xmlns:a16="http://schemas.microsoft.com/office/drawing/2014/main" id="{6924CCDF-9827-4416-8064-B2A690ADFB69}"/>
              </a:ext>
            </a:extLst>
          </p:cNvPr>
          <p:cNvSpPr>
            <a:spLocks noGrp="1"/>
          </p:cNvSpPr>
          <p:nvPr>
            <p:ph type="dt" sz="quarter" idx="10"/>
          </p:nvPr>
        </p:nvSpPr>
        <p:spPr/>
        <p:txBody>
          <a:bodyPr/>
          <a:lstStyle/>
          <a:p>
            <a:pPr>
              <a:defRPr/>
            </a:pPr>
            <a:r>
              <a:rPr lang="en-US" altLang="en-US"/>
              <a:t>8/17/06</a:t>
            </a:r>
          </a:p>
        </p:txBody>
      </p:sp>
      <p:sp>
        <p:nvSpPr>
          <p:cNvPr id="22" name="Footer Placeholder 4">
            <a:extLst>
              <a:ext uri="{FF2B5EF4-FFF2-40B4-BE49-F238E27FC236}">
                <a16:creationId xmlns:a16="http://schemas.microsoft.com/office/drawing/2014/main" id="{FB7FB8BD-2385-404F-9B95-5F2A151C997F}"/>
              </a:ext>
            </a:extLst>
          </p:cNvPr>
          <p:cNvSpPr>
            <a:spLocks noGrp="1"/>
          </p:cNvSpPr>
          <p:nvPr>
            <p:ph type="ftr" sz="quarter" idx="11"/>
          </p:nvPr>
        </p:nvSpPr>
        <p:spPr/>
        <p:txBody>
          <a:bodyPr/>
          <a:lstStyle/>
          <a:p>
            <a:pPr>
              <a:defRPr/>
            </a:pPr>
            <a:r>
              <a:rPr lang="en-US" altLang="en-US"/>
              <a:t>Unleasing Static Analysis, Manuvir Das, SAS ’06</a:t>
            </a:r>
          </a:p>
        </p:txBody>
      </p:sp>
      <p:sp>
        <p:nvSpPr>
          <p:cNvPr id="23" name="Slide Number Placeholder 5">
            <a:extLst>
              <a:ext uri="{FF2B5EF4-FFF2-40B4-BE49-F238E27FC236}">
                <a16:creationId xmlns:a16="http://schemas.microsoft.com/office/drawing/2014/main" id="{75E88705-8D5B-4B28-95CC-FF923040A615}"/>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11C0236A-CD97-4A41-B73C-6A0B8EA20545}" type="slidenum">
              <a:rPr lang="en-US" altLang="en-US" sz="800">
                <a:latin typeface="Verdana" panose="020B0604030504040204" pitchFamily="34" charset="0"/>
              </a:rPr>
              <a:pPr/>
              <a:t>19</a:t>
            </a:fld>
            <a:endParaRPr lang="en-US" altLang="en-US" sz="800">
              <a:latin typeface="Verdana" panose="020B0604030504040204" pitchFamily="34" charset="0"/>
            </a:endParaRPr>
          </a:p>
        </p:txBody>
      </p:sp>
      <p:sp>
        <p:nvSpPr>
          <p:cNvPr id="27653" name="Rectangle 2">
            <a:extLst>
              <a:ext uri="{FF2B5EF4-FFF2-40B4-BE49-F238E27FC236}">
                <a16:creationId xmlns:a16="http://schemas.microsoft.com/office/drawing/2014/main" id="{4C0F1662-D87D-4600-83B4-D9D0BA86D319}"/>
              </a:ext>
            </a:extLst>
          </p:cNvPr>
          <p:cNvSpPr>
            <a:spLocks noGrp="1" noChangeArrowheads="1"/>
          </p:cNvSpPr>
          <p:nvPr>
            <p:ph type="title"/>
          </p:nvPr>
        </p:nvSpPr>
        <p:spPr/>
        <p:txBody>
          <a:bodyPr/>
          <a:lstStyle/>
          <a:p>
            <a:pPr eaLnBrk="1" hangingPunct="1"/>
            <a:r>
              <a:rPr lang="en-US" altLang="en-US"/>
              <a:t>Safety properties</a:t>
            </a:r>
          </a:p>
        </p:txBody>
      </p:sp>
      <p:sp>
        <p:nvSpPr>
          <p:cNvPr id="433155" name="Text Box 3">
            <a:extLst>
              <a:ext uri="{FF2B5EF4-FFF2-40B4-BE49-F238E27FC236}">
                <a16:creationId xmlns:a16="http://schemas.microsoft.com/office/drawing/2014/main" id="{5F4FCDF6-E61C-417A-9ECE-9EFBC0174418}"/>
              </a:ext>
            </a:extLst>
          </p:cNvPr>
          <p:cNvSpPr txBox="1">
            <a:spLocks noChangeArrowheads="1"/>
          </p:cNvSpPr>
          <p:nvPr/>
        </p:nvSpPr>
        <p:spPr bwMode="auto">
          <a:xfrm>
            <a:off x="952500" y="2006600"/>
            <a:ext cx="42799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r>
              <a:rPr lang="en-US" altLang="en-US" sz="1800" b="1">
                <a:latin typeface="Courier New" panose="02070309020205020404" pitchFamily="49" charset="0"/>
              </a:rPr>
              <a:t>void main () </a:t>
            </a:r>
          </a:p>
          <a:p>
            <a:r>
              <a:rPr lang="en-US" altLang="en-US" sz="1800" b="1">
                <a:latin typeface="Courier New" panose="02070309020205020404" pitchFamily="49" charset="0"/>
              </a:rPr>
              <a:t>{</a:t>
            </a:r>
          </a:p>
          <a:p>
            <a:r>
              <a:rPr lang="en-US" altLang="en-US" sz="1800" b="1">
                <a:latin typeface="Courier New" panose="02070309020205020404" pitchFamily="49" charset="0"/>
              </a:rPr>
              <a:t>  if (dump)</a:t>
            </a:r>
          </a:p>
          <a:p>
            <a:r>
              <a:rPr lang="en-US" altLang="en-US" sz="1800" b="1">
                <a:latin typeface="Courier New" panose="02070309020205020404" pitchFamily="49" charset="0"/>
              </a:rPr>
              <a:t>    </a:t>
            </a:r>
            <a:r>
              <a:rPr lang="en-US" altLang="en-US" sz="1800" b="1">
                <a:solidFill>
                  <a:srgbClr val="66CC66"/>
                </a:solidFill>
                <a:latin typeface="Courier New" panose="02070309020205020404" pitchFamily="49" charset="0"/>
              </a:rPr>
              <a:t>fil = fopen(dumpFile,”w”)</a:t>
            </a:r>
            <a:r>
              <a:rPr lang="en-US" altLang="en-US" sz="1800" b="1">
                <a:latin typeface="Courier New" panose="02070309020205020404" pitchFamily="49" charset="0"/>
              </a:rPr>
              <a:t>;</a:t>
            </a:r>
          </a:p>
          <a:p>
            <a:endParaRPr lang="en-US" altLang="en-US" sz="1800" b="1">
              <a:latin typeface="Courier New" panose="02070309020205020404" pitchFamily="49" charset="0"/>
            </a:endParaRPr>
          </a:p>
          <a:p>
            <a:r>
              <a:rPr lang="en-US" altLang="en-US" sz="1800" b="1">
                <a:latin typeface="Courier New" panose="02070309020205020404" pitchFamily="49" charset="0"/>
              </a:rPr>
              <a:t>  if (p)</a:t>
            </a:r>
          </a:p>
          <a:p>
            <a:r>
              <a:rPr lang="en-US" altLang="en-US" sz="1800" b="1">
                <a:latin typeface="Courier New" panose="02070309020205020404" pitchFamily="49" charset="0"/>
              </a:rPr>
              <a:t>    x = 0;</a:t>
            </a:r>
          </a:p>
          <a:p>
            <a:r>
              <a:rPr lang="en-US" altLang="en-US" sz="1800" b="1">
                <a:latin typeface="Courier New" panose="02070309020205020404" pitchFamily="49" charset="0"/>
              </a:rPr>
              <a:t>  else</a:t>
            </a:r>
          </a:p>
          <a:p>
            <a:r>
              <a:rPr lang="en-US" altLang="en-US" sz="1800" b="1">
                <a:latin typeface="Courier New" panose="02070309020205020404" pitchFamily="49" charset="0"/>
              </a:rPr>
              <a:t>    x = 1;</a:t>
            </a:r>
          </a:p>
          <a:p>
            <a:endParaRPr lang="en-US" altLang="en-US" sz="1800" b="1">
              <a:latin typeface="Courier New" panose="02070309020205020404" pitchFamily="49" charset="0"/>
            </a:endParaRPr>
          </a:p>
          <a:p>
            <a:r>
              <a:rPr lang="en-US" altLang="en-US" sz="1800" b="1">
                <a:latin typeface="Courier New" panose="02070309020205020404" pitchFamily="49" charset="0"/>
              </a:rPr>
              <a:t>  if (dump)</a:t>
            </a:r>
          </a:p>
          <a:p>
            <a:r>
              <a:rPr lang="en-US" altLang="en-US" sz="1800" b="1">
                <a:latin typeface="Courier New" panose="02070309020205020404" pitchFamily="49" charset="0"/>
              </a:rPr>
              <a:t>    </a:t>
            </a:r>
            <a:r>
              <a:rPr lang="en-US" altLang="en-US" sz="1800" b="1">
                <a:solidFill>
                  <a:srgbClr val="66CC66"/>
                </a:solidFill>
                <a:latin typeface="Courier New" panose="02070309020205020404" pitchFamily="49" charset="0"/>
              </a:rPr>
              <a:t>fclose(fil)</a:t>
            </a:r>
            <a:r>
              <a:rPr lang="en-US" altLang="en-US" sz="1800" b="1">
                <a:latin typeface="Courier New" panose="02070309020205020404" pitchFamily="49" charset="0"/>
              </a:rPr>
              <a:t>;</a:t>
            </a:r>
          </a:p>
          <a:p>
            <a:r>
              <a:rPr lang="en-US" altLang="en-US" sz="1800" b="1">
                <a:latin typeface="Courier New" panose="02070309020205020404" pitchFamily="49" charset="0"/>
              </a:rPr>
              <a:t>}</a:t>
            </a:r>
          </a:p>
          <a:p>
            <a:endParaRPr lang="en-US" altLang="en-US" sz="1800" b="1">
              <a:latin typeface="Courier New" panose="02070309020205020404" pitchFamily="49" charset="0"/>
            </a:endParaRPr>
          </a:p>
        </p:txBody>
      </p:sp>
      <p:grpSp>
        <p:nvGrpSpPr>
          <p:cNvPr id="433156" name="Group 4">
            <a:extLst>
              <a:ext uri="{FF2B5EF4-FFF2-40B4-BE49-F238E27FC236}">
                <a16:creationId xmlns:a16="http://schemas.microsoft.com/office/drawing/2014/main" id="{0AF1C11E-062A-4156-A8D3-070E102C0B2D}"/>
              </a:ext>
            </a:extLst>
          </p:cNvPr>
          <p:cNvGrpSpPr>
            <a:grpSpLocks/>
          </p:cNvGrpSpPr>
          <p:nvPr/>
        </p:nvGrpSpPr>
        <p:grpSpPr bwMode="auto">
          <a:xfrm>
            <a:off x="3848100" y="2616200"/>
            <a:ext cx="4668838" cy="1652588"/>
            <a:chOff x="2409" y="2090"/>
            <a:chExt cx="2941" cy="1041"/>
          </a:xfrm>
        </p:grpSpPr>
        <p:sp>
          <p:nvSpPr>
            <p:cNvPr id="27657" name="AutoShape 5">
              <a:extLst>
                <a:ext uri="{FF2B5EF4-FFF2-40B4-BE49-F238E27FC236}">
                  <a16:creationId xmlns:a16="http://schemas.microsoft.com/office/drawing/2014/main" id="{CFBBF4AC-77C2-4486-B098-EFBBD7E48765}"/>
                </a:ext>
              </a:extLst>
            </p:cNvPr>
            <p:cNvSpPr>
              <a:spLocks noChangeArrowheads="1"/>
            </p:cNvSpPr>
            <p:nvPr/>
          </p:nvSpPr>
          <p:spPr bwMode="auto">
            <a:xfrm>
              <a:off x="3086" y="2090"/>
              <a:ext cx="544" cy="218"/>
            </a:xfrm>
            <a:prstGeom prst="roundRect">
              <a:avLst>
                <a:gd name="adj" fmla="val 16667"/>
              </a:avLst>
            </a:prstGeom>
            <a:noFill/>
            <a:ln w="19050" algn="ctr">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400" b="1">
                  <a:solidFill>
                    <a:schemeClr val="tx2"/>
                  </a:solidFill>
                  <a:latin typeface="Courier New" panose="02070309020205020404" pitchFamily="49" charset="0"/>
                </a:rPr>
                <a:t>Closed</a:t>
              </a:r>
            </a:p>
          </p:txBody>
        </p:sp>
        <p:sp>
          <p:nvSpPr>
            <p:cNvPr id="27658" name="AutoShape 6">
              <a:extLst>
                <a:ext uri="{FF2B5EF4-FFF2-40B4-BE49-F238E27FC236}">
                  <a16:creationId xmlns:a16="http://schemas.microsoft.com/office/drawing/2014/main" id="{F5310428-E8FC-47D4-B639-A80B72D6986C}"/>
                </a:ext>
              </a:extLst>
            </p:cNvPr>
            <p:cNvSpPr>
              <a:spLocks noChangeArrowheads="1"/>
            </p:cNvSpPr>
            <p:nvPr/>
          </p:nvSpPr>
          <p:spPr bwMode="auto">
            <a:xfrm>
              <a:off x="3064" y="2906"/>
              <a:ext cx="544" cy="218"/>
            </a:xfrm>
            <a:prstGeom prst="roundRect">
              <a:avLst>
                <a:gd name="adj" fmla="val 16667"/>
              </a:avLst>
            </a:prstGeom>
            <a:noFill/>
            <a:ln w="19050" algn="ctr">
              <a:solidFill>
                <a:srgbClr val="66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400" b="1">
                  <a:solidFill>
                    <a:srgbClr val="66CC66"/>
                  </a:solidFill>
                  <a:latin typeface="Courier New" panose="02070309020205020404" pitchFamily="49" charset="0"/>
                </a:rPr>
                <a:t>Opened</a:t>
              </a:r>
            </a:p>
          </p:txBody>
        </p:sp>
        <p:sp>
          <p:nvSpPr>
            <p:cNvPr id="27659" name="AutoShape 7">
              <a:extLst>
                <a:ext uri="{FF2B5EF4-FFF2-40B4-BE49-F238E27FC236}">
                  <a16:creationId xmlns:a16="http://schemas.microsoft.com/office/drawing/2014/main" id="{C2145CCD-E80E-4DD4-A488-D3212CF79BA3}"/>
                </a:ext>
              </a:extLst>
            </p:cNvPr>
            <p:cNvSpPr>
              <a:spLocks noChangeArrowheads="1"/>
            </p:cNvSpPr>
            <p:nvPr/>
          </p:nvSpPr>
          <p:spPr bwMode="auto">
            <a:xfrm>
              <a:off x="4518" y="2461"/>
              <a:ext cx="479" cy="220"/>
            </a:xfrm>
            <a:prstGeom prst="roundRect">
              <a:avLst>
                <a:gd name="adj" fmla="val 16667"/>
              </a:avLst>
            </a:prstGeom>
            <a:noFill/>
            <a:ln w="19050" algn="ctr">
              <a:solidFill>
                <a:srgbClr val="FA7438"/>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400" b="1">
                  <a:solidFill>
                    <a:srgbClr val="FA7438"/>
                  </a:solidFill>
                  <a:latin typeface="Courier New" panose="02070309020205020404" pitchFamily="49" charset="0"/>
                </a:rPr>
                <a:t>Error</a:t>
              </a:r>
            </a:p>
          </p:txBody>
        </p:sp>
        <p:sp>
          <p:nvSpPr>
            <p:cNvPr id="27660" name="Freeform 8">
              <a:extLst>
                <a:ext uri="{FF2B5EF4-FFF2-40B4-BE49-F238E27FC236}">
                  <a16:creationId xmlns:a16="http://schemas.microsoft.com/office/drawing/2014/main" id="{0EF9AD1F-F00C-4E1C-8FC6-7554FC2976ED}"/>
                </a:ext>
              </a:extLst>
            </p:cNvPr>
            <p:cNvSpPr>
              <a:spLocks/>
            </p:cNvSpPr>
            <p:nvPr/>
          </p:nvSpPr>
          <p:spPr bwMode="auto">
            <a:xfrm>
              <a:off x="3118" y="2334"/>
              <a:ext cx="173" cy="549"/>
            </a:xfrm>
            <a:custGeom>
              <a:avLst/>
              <a:gdLst>
                <a:gd name="T0" fmla="*/ 173 w 173"/>
                <a:gd name="T1" fmla="*/ 0 h 549"/>
                <a:gd name="T2" fmla="*/ 2 w 173"/>
                <a:gd name="T3" fmla="*/ 297 h 549"/>
                <a:gd name="T4" fmla="*/ 158 w 173"/>
                <a:gd name="T5" fmla="*/ 549 h 549"/>
                <a:gd name="T6" fmla="*/ 0 60000 65536"/>
                <a:gd name="T7" fmla="*/ 0 60000 65536"/>
                <a:gd name="T8" fmla="*/ 0 60000 65536"/>
              </a:gdLst>
              <a:ahLst/>
              <a:cxnLst>
                <a:cxn ang="T6">
                  <a:pos x="T0" y="T1"/>
                </a:cxn>
                <a:cxn ang="T7">
                  <a:pos x="T2" y="T3"/>
                </a:cxn>
                <a:cxn ang="T8">
                  <a:pos x="T4" y="T5"/>
                </a:cxn>
              </a:cxnLst>
              <a:rect l="0" t="0" r="r" b="b"/>
              <a:pathLst>
                <a:path w="173" h="549">
                  <a:moveTo>
                    <a:pt x="173" y="0"/>
                  </a:moveTo>
                  <a:cubicBezTo>
                    <a:pt x="88" y="103"/>
                    <a:pt x="4" y="206"/>
                    <a:pt x="2" y="297"/>
                  </a:cubicBezTo>
                  <a:cubicBezTo>
                    <a:pt x="0" y="388"/>
                    <a:pt x="79" y="468"/>
                    <a:pt x="158" y="549"/>
                  </a:cubicBez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endParaRPr lang="en-US"/>
            </a:p>
          </p:txBody>
        </p:sp>
        <p:sp>
          <p:nvSpPr>
            <p:cNvPr id="27661" name="Freeform 9">
              <a:extLst>
                <a:ext uri="{FF2B5EF4-FFF2-40B4-BE49-F238E27FC236}">
                  <a16:creationId xmlns:a16="http://schemas.microsoft.com/office/drawing/2014/main" id="{4E7B9760-C417-4198-B576-1C32502AADDA}"/>
                </a:ext>
              </a:extLst>
            </p:cNvPr>
            <p:cNvSpPr>
              <a:spLocks/>
            </p:cNvSpPr>
            <p:nvPr/>
          </p:nvSpPr>
          <p:spPr bwMode="auto">
            <a:xfrm>
              <a:off x="3384" y="2334"/>
              <a:ext cx="154" cy="543"/>
            </a:xfrm>
            <a:custGeom>
              <a:avLst/>
              <a:gdLst>
                <a:gd name="T0" fmla="*/ 9 w 154"/>
                <a:gd name="T1" fmla="*/ 0 h 543"/>
                <a:gd name="T2" fmla="*/ 153 w 154"/>
                <a:gd name="T3" fmla="*/ 288 h 543"/>
                <a:gd name="T4" fmla="*/ 0 w 154"/>
                <a:gd name="T5" fmla="*/ 543 h 543"/>
                <a:gd name="T6" fmla="*/ 0 60000 65536"/>
                <a:gd name="T7" fmla="*/ 0 60000 65536"/>
                <a:gd name="T8" fmla="*/ 0 60000 65536"/>
              </a:gdLst>
              <a:ahLst/>
              <a:cxnLst>
                <a:cxn ang="T6">
                  <a:pos x="T0" y="T1"/>
                </a:cxn>
                <a:cxn ang="T7">
                  <a:pos x="T2" y="T3"/>
                </a:cxn>
                <a:cxn ang="T8">
                  <a:pos x="T4" y="T5"/>
                </a:cxn>
              </a:cxnLst>
              <a:rect l="0" t="0" r="r" b="b"/>
              <a:pathLst>
                <a:path w="154" h="543">
                  <a:moveTo>
                    <a:pt x="9" y="0"/>
                  </a:moveTo>
                  <a:cubicBezTo>
                    <a:pt x="81" y="99"/>
                    <a:pt x="154" y="198"/>
                    <a:pt x="153" y="288"/>
                  </a:cubicBezTo>
                  <a:cubicBezTo>
                    <a:pt x="152" y="378"/>
                    <a:pt x="76" y="460"/>
                    <a:pt x="0" y="543"/>
                  </a:cubicBezTo>
                </a:path>
              </a:pathLst>
            </a:custGeom>
            <a:noFill/>
            <a:ln w="9525" cap="flat" cmpd="sng">
              <a:solidFill>
                <a:schemeClr val="tx1"/>
              </a:solidFill>
              <a:prstDash val="solid"/>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endParaRPr lang="en-US"/>
            </a:p>
          </p:txBody>
        </p:sp>
        <p:sp>
          <p:nvSpPr>
            <p:cNvPr id="27662" name="Line 10">
              <a:extLst>
                <a:ext uri="{FF2B5EF4-FFF2-40B4-BE49-F238E27FC236}">
                  <a16:creationId xmlns:a16="http://schemas.microsoft.com/office/drawing/2014/main" id="{C25DC484-7A73-49F9-8C66-8D96F053EA34}"/>
                </a:ext>
              </a:extLst>
            </p:cNvPr>
            <p:cNvSpPr>
              <a:spLocks noChangeShapeType="1"/>
            </p:cNvSpPr>
            <p:nvPr/>
          </p:nvSpPr>
          <p:spPr bwMode="auto">
            <a:xfrm flipV="1">
              <a:off x="3642" y="2598"/>
              <a:ext cx="804"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endParaRPr lang="en-US"/>
            </a:p>
          </p:txBody>
        </p:sp>
        <p:sp>
          <p:nvSpPr>
            <p:cNvPr id="27663" name="Line 11">
              <a:extLst>
                <a:ext uri="{FF2B5EF4-FFF2-40B4-BE49-F238E27FC236}">
                  <a16:creationId xmlns:a16="http://schemas.microsoft.com/office/drawing/2014/main" id="{F7FA803A-46A7-4A53-8825-F716C072A487}"/>
                </a:ext>
              </a:extLst>
            </p:cNvPr>
            <p:cNvSpPr>
              <a:spLocks noChangeShapeType="1"/>
            </p:cNvSpPr>
            <p:nvPr/>
          </p:nvSpPr>
          <p:spPr bwMode="auto">
            <a:xfrm>
              <a:off x="3702" y="2193"/>
              <a:ext cx="750" cy="3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endParaRPr lang="en-US"/>
            </a:p>
          </p:txBody>
        </p:sp>
        <p:sp>
          <p:nvSpPr>
            <p:cNvPr id="27664" name="Freeform 12">
              <a:extLst>
                <a:ext uri="{FF2B5EF4-FFF2-40B4-BE49-F238E27FC236}">
                  <a16:creationId xmlns:a16="http://schemas.microsoft.com/office/drawing/2014/main" id="{C0D4CA24-2633-4749-A568-5B573F2906F7}"/>
                </a:ext>
              </a:extLst>
            </p:cNvPr>
            <p:cNvSpPr>
              <a:spLocks/>
            </p:cNvSpPr>
            <p:nvPr/>
          </p:nvSpPr>
          <p:spPr bwMode="auto">
            <a:xfrm>
              <a:off x="2848" y="2930"/>
              <a:ext cx="179" cy="190"/>
            </a:xfrm>
            <a:custGeom>
              <a:avLst/>
              <a:gdLst>
                <a:gd name="T0" fmla="*/ 179 w 179"/>
                <a:gd name="T1" fmla="*/ 67 h 190"/>
                <a:gd name="T2" fmla="*/ 83 w 179"/>
                <a:gd name="T3" fmla="*/ 7 h 190"/>
                <a:gd name="T4" fmla="*/ 2 w 179"/>
                <a:gd name="T5" fmla="*/ 112 h 190"/>
                <a:gd name="T6" fmla="*/ 95 w 179"/>
                <a:gd name="T7" fmla="*/ 190 h 190"/>
                <a:gd name="T8" fmla="*/ 179 w 179"/>
                <a:gd name="T9" fmla="*/ 112 h 1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9" h="190">
                  <a:moveTo>
                    <a:pt x="179" y="67"/>
                  </a:moveTo>
                  <a:cubicBezTo>
                    <a:pt x="145" y="33"/>
                    <a:pt x="112" y="0"/>
                    <a:pt x="83" y="7"/>
                  </a:cubicBezTo>
                  <a:cubicBezTo>
                    <a:pt x="54" y="14"/>
                    <a:pt x="0" y="82"/>
                    <a:pt x="2" y="112"/>
                  </a:cubicBezTo>
                  <a:cubicBezTo>
                    <a:pt x="4" y="142"/>
                    <a:pt x="66" y="190"/>
                    <a:pt x="95" y="190"/>
                  </a:cubicBezTo>
                  <a:cubicBezTo>
                    <a:pt x="124" y="190"/>
                    <a:pt x="151" y="151"/>
                    <a:pt x="179" y="112"/>
                  </a:cubicBez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endParaRPr lang="en-US"/>
            </a:p>
          </p:txBody>
        </p:sp>
        <p:sp>
          <p:nvSpPr>
            <p:cNvPr id="27665" name="Freeform 13">
              <a:extLst>
                <a:ext uri="{FF2B5EF4-FFF2-40B4-BE49-F238E27FC236}">
                  <a16:creationId xmlns:a16="http://schemas.microsoft.com/office/drawing/2014/main" id="{694FCA4C-14BA-4958-A06C-E77374B62B29}"/>
                </a:ext>
              </a:extLst>
            </p:cNvPr>
            <p:cNvSpPr>
              <a:spLocks/>
            </p:cNvSpPr>
            <p:nvPr/>
          </p:nvSpPr>
          <p:spPr bwMode="auto">
            <a:xfrm rot="10800000">
              <a:off x="5065" y="2465"/>
              <a:ext cx="179" cy="190"/>
            </a:xfrm>
            <a:custGeom>
              <a:avLst/>
              <a:gdLst>
                <a:gd name="T0" fmla="*/ 179 w 179"/>
                <a:gd name="T1" fmla="*/ 67 h 190"/>
                <a:gd name="T2" fmla="*/ 83 w 179"/>
                <a:gd name="T3" fmla="*/ 7 h 190"/>
                <a:gd name="T4" fmla="*/ 2 w 179"/>
                <a:gd name="T5" fmla="*/ 112 h 190"/>
                <a:gd name="T6" fmla="*/ 95 w 179"/>
                <a:gd name="T7" fmla="*/ 190 h 190"/>
                <a:gd name="T8" fmla="*/ 179 w 179"/>
                <a:gd name="T9" fmla="*/ 112 h 1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9" h="190">
                  <a:moveTo>
                    <a:pt x="179" y="67"/>
                  </a:moveTo>
                  <a:cubicBezTo>
                    <a:pt x="145" y="33"/>
                    <a:pt x="112" y="0"/>
                    <a:pt x="83" y="7"/>
                  </a:cubicBezTo>
                  <a:cubicBezTo>
                    <a:pt x="54" y="14"/>
                    <a:pt x="0" y="82"/>
                    <a:pt x="2" y="112"/>
                  </a:cubicBezTo>
                  <a:cubicBezTo>
                    <a:pt x="4" y="142"/>
                    <a:pt x="66" y="190"/>
                    <a:pt x="95" y="190"/>
                  </a:cubicBezTo>
                  <a:cubicBezTo>
                    <a:pt x="124" y="190"/>
                    <a:pt x="151" y="151"/>
                    <a:pt x="179" y="112"/>
                  </a:cubicBezTo>
                </a:path>
              </a:pathLst>
            </a:custGeom>
            <a:noFill/>
            <a:ln w="9525" cap="flat" cmpd="sng">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endParaRPr lang="en-US"/>
            </a:p>
          </p:txBody>
        </p:sp>
        <p:sp>
          <p:nvSpPr>
            <p:cNvPr id="27666" name="Text Box 14">
              <a:extLst>
                <a:ext uri="{FF2B5EF4-FFF2-40B4-BE49-F238E27FC236}">
                  <a16:creationId xmlns:a16="http://schemas.microsoft.com/office/drawing/2014/main" id="{F7C2C600-4836-4E17-93EF-7628E49F19D7}"/>
                </a:ext>
              </a:extLst>
            </p:cNvPr>
            <p:cNvSpPr txBox="1">
              <a:spLocks noChangeArrowheads="1"/>
            </p:cNvSpPr>
            <p:nvPr/>
          </p:nvSpPr>
          <p:spPr bwMode="auto">
            <a:xfrm>
              <a:off x="2722" y="2531"/>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r"/>
              <a:r>
                <a:rPr lang="en-US" altLang="en-US" sz="1400" b="1">
                  <a:latin typeface="Courier New" panose="02070309020205020404" pitchFamily="49" charset="0"/>
                </a:rPr>
                <a:t>Open</a:t>
              </a:r>
            </a:p>
          </p:txBody>
        </p:sp>
        <p:sp>
          <p:nvSpPr>
            <p:cNvPr id="27667" name="Text Box 15">
              <a:extLst>
                <a:ext uri="{FF2B5EF4-FFF2-40B4-BE49-F238E27FC236}">
                  <a16:creationId xmlns:a16="http://schemas.microsoft.com/office/drawing/2014/main" id="{325C23B4-76F0-4719-B624-0B5F4901550E}"/>
                </a:ext>
              </a:extLst>
            </p:cNvPr>
            <p:cNvSpPr txBox="1">
              <a:spLocks noChangeArrowheads="1"/>
            </p:cNvSpPr>
            <p:nvPr/>
          </p:nvSpPr>
          <p:spPr bwMode="auto">
            <a:xfrm>
              <a:off x="2409" y="2939"/>
              <a:ext cx="45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r"/>
              <a:r>
                <a:rPr lang="en-US" altLang="en-US" sz="1400" b="1">
                  <a:latin typeface="Courier New" panose="02070309020205020404" pitchFamily="49" charset="0"/>
                </a:rPr>
                <a:t>Print</a:t>
              </a:r>
            </a:p>
          </p:txBody>
        </p:sp>
        <p:sp>
          <p:nvSpPr>
            <p:cNvPr id="27668" name="Text Box 16">
              <a:extLst>
                <a:ext uri="{FF2B5EF4-FFF2-40B4-BE49-F238E27FC236}">
                  <a16:creationId xmlns:a16="http://schemas.microsoft.com/office/drawing/2014/main" id="{D284CBFB-468A-45C9-A982-2BAC6EC65D3B}"/>
                </a:ext>
              </a:extLst>
            </p:cNvPr>
            <p:cNvSpPr txBox="1">
              <a:spLocks noChangeArrowheads="1"/>
            </p:cNvSpPr>
            <p:nvPr/>
          </p:nvSpPr>
          <p:spPr bwMode="auto">
            <a:xfrm>
              <a:off x="3940" y="2813"/>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r"/>
              <a:r>
                <a:rPr lang="en-US" altLang="en-US" sz="1400" b="1">
                  <a:latin typeface="Courier New" panose="02070309020205020404" pitchFamily="49" charset="0"/>
                </a:rPr>
                <a:t>Open</a:t>
              </a:r>
            </a:p>
          </p:txBody>
        </p:sp>
        <p:sp>
          <p:nvSpPr>
            <p:cNvPr id="27669" name="Text Box 17">
              <a:extLst>
                <a:ext uri="{FF2B5EF4-FFF2-40B4-BE49-F238E27FC236}">
                  <a16:creationId xmlns:a16="http://schemas.microsoft.com/office/drawing/2014/main" id="{E5D52E69-715C-4BD6-AA68-E9B6F10D1D71}"/>
                </a:ext>
              </a:extLst>
            </p:cNvPr>
            <p:cNvSpPr txBox="1">
              <a:spLocks noChangeArrowheads="1"/>
            </p:cNvSpPr>
            <p:nvPr/>
          </p:nvSpPr>
          <p:spPr bwMode="auto">
            <a:xfrm>
              <a:off x="3543" y="2549"/>
              <a:ext cx="45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r"/>
              <a:r>
                <a:rPr lang="en-US" altLang="en-US" sz="1400" b="1">
                  <a:latin typeface="Courier New" panose="02070309020205020404" pitchFamily="49" charset="0"/>
                </a:rPr>
                <a:t>Close</a:t>
              </a:r>
            </a:p>
          </p:txBody>
        </p:sp>
        <p:sp>
          <p:nvSpPr>
            <p:cNvPr id="27670" name="Text Box 18">
              <a:extLst>
                <a:ext uri="{FF2B5EF4-FFF2-40B4-BE49-F238E27FC236}">
                  <a16:creationId xmlns:a16="http://schemas.microsoft.com/office/drawing/2014/main" id="{E69EDBAB-18AD-4B35-8013-11B8BAF717A5}"/>
                </a:ext>
              </a:extLst>
            </p:cNvPr>
            <p:cNvSpPr txBox="1">
              <a:spLocks noChangeArrowheads="1"/>
            </p:cNvSpPr>
            <p:nvPr/>
          </p:nvSpPr>
          <p:spPr bwMode="auto">
            <a:xfrm>
              <a:off x="3885" y="2105"/>
              <a:ext cx="8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r"/>
              <a:r>
                <a:rPr lang="en-US" altLang="en-US" sz="1400" b="1">
                  <a:latin typeface="Courier New" panose="02070309020205020404" pitchFamily="49" charset="0"/>
                </a:rPr>
                <a:t>Print/Close</a:t>
              </a:r>
            </a:p>
          </p:txBody>
        </p:sp>
        <p:sp>
          <p:nvSpPr>
            <p:cNvPr id="27671" name="Text Box 19">
              <a:extLst>
                <a:ext uri="{FF2B5EF4-FFF2-40B4-BE49-F238E27FC236}">
                  <a16:creationId xmlns:a16="http://schemas.microsoft.com/office/drawing/2014/main" id="{D5CD233B-9919-477D-9726-B1790104775D}"/>
                </a:ext>
              </a:extLst>
            </p:cNvPr>
            <p:cNvSpPr txBox="1">
              <a:spLocks noChangeArrowheads="1"/>
            </p:cNvSpPr>
            <p:nvPr/>
          </p:nvSpPr>
          <p:spPr bwMode="auto">
            <a:xfrm>
              <a:off x="5167" y="2357"/>
              <a:ext cx="18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r"/>
              <a:r>
                <a:rPr lang="en-US" altLang="en-US" sz="1400" b="1">
                  <a:latin typeface="Courier New" panose="02070309020205020404" pitchFamily="49" charset="0"/>
                </a:rPr>
                <a:t>*</a:t>
              </a:r>
            </a:p>
          </p:txBody>
        </p:sp>
      </p:grpSp>
      <p:sp>
        <p:nvSpPr>
          <p:cNvPr id="433172" name="Text Box 20">
            <a:extLst>
              <a:ext uri="{FF2B5EF4-FFF2-40B4-BE49-F238E27FC236}">
                <a16:creationId xmlns:a16="http://schemas.microsoft.com/office/drawing/2014/main" id="{30A39673-EE58-470D-A6CF-99FD8FA49C54}"/>
              </a:ext>
            </a:extLst>
          </p:cNvPr>
          <p:cNvSpPr txBox="1">
            <a:spLocks noChangeArrowheads="1"/>
          </p:cNvSpPr>
          <p:nvPr/>
        </p:nvSpPr>
        <p:spPr bwMode="auto">
          <a:xfrm>
            <a:off x="962025" y="1997075"/>
            <a:ext cx="1958975"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r>
              <a:rPr lang="en-US" altLang="en-US" sz="1800" b="1">
                <a:latin typeface="Courier New" panose="02070309020205020404" pitchFamily="49" charset="0"/>
              </a:rPr>
              <a:t>void main () </a:t>
            </a:r>
          </a:p>
          <a:p>
            <a:r>
              <a:rPr lang="en-US" altLang="en-US" sz="1800" b="1">
                <a:latin typeface="Courier New" panose="02070309020205020404" pitchFamily="49" charset="0"/>
              </a:rPr>
              <a:t>{</a:t>
            </a:r>
          </a:p>
          <a:p>
            <a:r>
              <a:rPr lang="en-US" altLang="en-US" sz="1800" b="1">
                <a:latin typeface="Courier New" panose="02070309020205020404" pitchFamily="49" charset="0"/>
              </a:rPr>
              <a:t>  if (dump)</a:t>
            </a:r>
          </a:p>
          <a:p>
            <a:r>
              <a:rPr lang="en-US" altLang="en-US" sz="1800" b="1">
                <a:latin typeface="Courier New" panose="02070309020205020404" pitchFamily="49" charset="0"/>
              </a:rPr>
              <a:t>    </a:t>
            </a:r>
            <a:r>
              <a:rPr lang="en-US" altLang="en-US" sz="1800" b="1">
                <a:solidFill>
                  <a:srgbClr val="66CC66"/>
                </a:solidFill>
                <a:latin typeface="Courier New" panose="02070309020205020404" pitchFamily="49" charset="0"/>
              </a:rPr>
              <a:t>Open</a:t>
            </a:r>
            <a:r>
              <a:rPr lang="en-US" altLang="en-US" sz="1800" b="1">
                <a:latin typeface="Courier New" panose="02070309020205020404" pitchFamily="49" charset="0"/>
              </a:rPr>
              <a:t>;</a:t>
            </a:r>
          </a:p>
          <a:p>
            <a:endParaRPr lang="en-US" altLang="en-US" sz="1800" b="1">
              <a:latin typeface="Courier New" panose="02070309020205020404" pitchFamily="49" charset="0"/>
            </a:endParaRPr>
          </a:p>
          <a:p>
            <a:r>
              <a:rPr lang="en-US" altLang="en-US" sz="1800" b="1">
                <a:latin typeface="Courier New" panose="02070309020205020404" pitchFamily="49" charset="0"/>
              </a:rPr>
              <a:t>  if (p)</a:t>
            </a:r>
          </a:p>
          <a:p>
            <a:r>
              <a:rPr lang="en-US" altLang="en-US" sz="1800" b="1">
                <a:latin typeface="Courier New" panose="02070309020205020404" pitchFamily="49" charset="0"/>
              </a:rPr>
              <a:t>    x = 0;</a:t>
            </a:r>
          </a:p>
          <a:p>
            <a:r>
              <a:rPr lang="en-US" altLang="en-US" sz="1800" b="1">
                <a:latin typeface="Courier New" panose="02070309020205020404" pitchFamily="49" charset="0"/>
              </a:rPr>
              <a:t>  else</a:t>
            </a:r>
          </a:p>
          <a:p>
            <a:r>
              <a:rPr lang="en-US" altLang="en-US" sz="1800" b="1">
                <a:latin typeface="Courier New" panose="02070309020205020404" pitchFamily="49" charset="0"/>
              </a:rPr>
              <a:t>    x = 1;</a:t>
            </a:r>
          </a:p>
          <a:p>
            <a:endParaRPr lang="en-US" altLang="en-US" sz="1800" b="1">
              <a:latin typeface="Courier New" panose="02070309020205020404" pitchFamily="49" charset="0"/>
            </a:endParaRPr>
          </a:p>
          <a:p>
            <a:r>
              <a:rPr lang="en-US" altLang="en-US" sz="1800" b="1">
                <a:latin typeface="Courier New" panose="02070309020205020404" pitchFamily="49" charset="0"/>
              </a:rPr>
              <a:t>  if (dump)</a:t>
            </a:r>
          </a:p>
          <a:p>
            <a:r>
              <a:rPr lang="en-US" altLang="en-US" sz="1800" b="1">
                <a:latin typeface="Courier New" panose="02070309020205020404" pitchFamily="49" charset="0"/>
              </a:rPr>
              <a:t>    </a:t>
            </a:r>
            <a:r>
              <a:rPr lang="en-US" altLang="en-US" sz="1800" b="1">
                <a:solidFill>
                  <a:srgbClr val="66CC66"/>
                </a:solidFill>
                <a:latin typeface="Courier New" panose="02070309020205020404" pitchFamily="49" charset="0"/>
              </a:rPr>
              <a:t>Close</a:t>
            </a:r>
            <a:r>
              <a:rPr lang="en-US" altLang="en-US" sz="1800" b="1">
                <a:latin typeface="Courier New" panose="02070309020205020404" pitchFamily="49" charset="0"/>
              </a:rPr>
              <a:t>;</a:t>
            </a:r>
          </a:p>
          <a:p>
            <a:r>
              <a:rPr lang="en-US" altLang="en-US" sz="1800" b="1">
                <a:latin typeface="Courier New" panose="02070309020205020404" pitchFamily="49" charset="0"/>
              </a:rPr>
              <a:t>}</a:t>
            </a:r>
          </a:p>
          <a:p>
            <a:endParaRPr lang="en-US" altLang="en-US" sz="1800" b="1">
              <a:latin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3155"/>
                                        </p:tgtEl>
                                        <p:attrNameLst>
                                          <p:attrName>style.visibility</p:attrName>
                                        </p:attrNameLst>
                                      </p:cBhvr>
                                      <p:to>
                                        <p:strVal val="visible"/>
                                      </p:to>
                                    </p:set>
                                  </p:childTnLst>
                                  <p:subTnLst>
                                    <p:set>
                                      <p:cBhvr override="childStyle">
                                        <p:cTn dur="1" fill="hold" display="0" masterRel="nextClick" afterEffect="1"/>
                                        <p:tgtEl>
                                          <p:spTgt spid="433155"/>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31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3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p:bldP spid="43317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6B7CD20-DE72-4BD2-939B-0D795001B9F2}"/>
              </a:ext>
            </a:extLst>
          </p:cNvPr>
          <p:cNvSpPr>
            <a:spLocks noGrp="1"/>
          </p:cNvSpPr>
          <p:nvPr>
            <p:ph type="dt" sz="quarter" idx="10"/>
          </p:nvPr>
        </p:nvSpPr>
        <p:spPr/>
        <p:txBody>
          <a:bodyPr/>
          <a:lstStyle/>
          <a:p>
            <a:pPr>
              <a:defRPr/>
            </a:pPr>
            <a:r>
              <a:rPr lang="en-US" altLang="en-US"/>
              <a:t>8/17/06</a:t>
            </a:r>
          </a:p>
        </p:txBody>
      </p:sp>
      <p:sp>
        <p:nvSpPr>
          <p:cNvPr id="5" name="Footer Placeholder 4">
            <a:extLst>
              <a:ext uri="{FF2B5EF4-FFF2-40B4-BE49-F238E27FC236}">
                <a16:creationId xmlns:a16="http://schemas.microsoft.com/office/drawing/2014/main" id="{EC734CC1-9BF3-4C77-9DB2-DC28BC37EC1E}"/>
              </a:ext>
            </a:extLst>
          </p:cNvPr>
          <p:cNvSpPr>
            <a:spLocks noGrp="1"/>
          </p:cNvSpPr>
          <p:nvPr>
            <p:ph type="ftr" sz="quarter" idx="11"/>
          </p:nvPr>
        </p:nvSpPr>
        <p:spPr/>
        <p:txBody>
          <a:bodyPr/>
          <a:lstStyle/>
          <a:p>
            <a:pPr>
              <a:defRPr/>
            </a:pPr>
            <a:r>
              <a:rPr lang="en-US" altLang="en-US"/>
              <a:t>Unleasing Static Analysis, Manuvir Das, SAS ’06</a:t>
            </a:r>
          </a:p>
        </p:txBody>
      </p:sp>
      <p:sp>
        <p:nvSpPr>
          <p:cNvPr id="6" name="Slide Number Placeholder 5">
            <a:extLst>
              <a:ext uri="{FF2B5EF4-FFF2-40B4-BE49-F238E27FC236}">
                <a16:creationId xmlns:a16="http://schemas.microsoft.com/office/drawing/2014/main" id="{19466964-ECF9-4915-8DF4-8974AB15CC21}"/>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7477B874-C534-4509-922C-1F449A6CAE4C}" type="slidenum">
              <a:rPr lang="en-US" altLang="en-US" sz="800">
                <a:latin typeface="Verdana" panose="020B0604030504040204" pitchFamily="34" charset="0"/>
              </a:rPr>
              <a:pPr/>
              <a:t>2</a:t>
            </a:fld>
            <a:endParaRPr lang="en-US" altLang="en-US" sz="800">
              <a:latin typeface="Verdana" panose="020B0604030504040204" pitchFamily="34" charset="0"/>
            </a:endParaRPr>
          </a:p>
        </p:txBody>
      </p:sp>
      <p:sp>
        <p:nvSpPr>
          <p:cNvPr id="6149" name="Rectangle 2">
            <a:extLst>
              <a:ext uri="{FF2B5EF4-FFF2-40B4-BE49-F238E27FC236}">
                <a16:creationId xmlns:a16="http://schemas.microsoft.com/office/drawing/2014/main" id="{A9762AC6-646E-400F-9D10-C2B9B8F7AE69}"/>
              </a:ext>
            </a:extLst>
          </p:cNvPr>
          <p:cNvSpPr>
            <a:spLocks noGrp="1" noChangeArrowheads="1"/>
          </p:cNvSpPr>
          <p:nvPr>
            <p:ph type="title"/>
          </p:nvPr>
        </p:nvSpPr>
        <p:spPr/>
        <p:txBody>
          <a:bodyPr/>
          <a:lstStyle/>
          <a:p>
            <a:pPr eaLnBrk="1" hangingPunct="1"/>
            <a:r>
              <a:rPr lang="en-US" altLang="en-US"/>
              <a:t>Talking the talk …</a:t>
            </a:r>
          </a:p>
        </p:txBody>
      </p:sp>
      <p:sp>
        <p:nvSpPr>
          <p:cNvPr id="6150" name="Rectangle 3">
            <a:extLst>
              <a:ext uri="{FF2B5EF4-FFF2-40B4-BE49-F238E27FC236}">
                <a16:creationId xmlns:a16="http://schemas.microsoft.com/office/drawing/2014/main" id="{0B178E0E-722E-4824-9941-CA679161C349}"/>
              </a:ext>
            </a:extLst>
          </p:cNvPr>
          <p:cNvSpPr>
            <a:spLocks noGrp="1" noChangeArrowheads="1"/>
          </p:cNvSpPr>
          <p:nvPr>
            <p:ph type="body" idx="1"/>
          </p:nvPr>
        </p:nvSpPr>
        <p:spPr>
          <a:xfrm>
            <a:off x="457200" y="1600200"/>
            <a:ext cx="8229600" cy="4487863"/>
          </a:xfrm>
        </p:spPr>
        <p:txBody>
          <a:bodyPr/>
          <a:lstStyle/>
          <a:p>
            <a:pPr eaLnBrk="1" hangingPunct="1"/>
            <a:r>
              <a:rPr lang="en-US" altLang="en-US" sz="2800"/>
              <a:t>Static analysis tools can make a huge impact on how software is engineered</a:t>
            </a:r>
          </a:p>
          <a:p>
            <a:pPr eaLnBrk="1" hangingPunct="1"/>
            <a:endParaRPr lang="en-US" altLang="en-US" sz="2800"/>
          </a:p>
          <a:p>
            <a:pPr eaLnBrk="1" hangingPunct="1"/>
            <a:r>
              <a:rPr lang="en-US" altLang="en-US" sz="2800"/>
              <a:t>The trick is to properly balance research with a focus on deployment</a:t>
            </a:r>
          </a:p>
          <a:p>
            <a:pPr eaLnBrk="1" hangingPunct="1"/>
            <a:endParaRPr lang="en-US" altLang="en-US" sz="2800"/>
          </a:p>
          <a:p>
            <a:pPr eaLnBrk="1" hangingPunct="1"/>
            <a:r>
              <a:rPr lang="en-US" altLang="en-US" sz="2800"/>
              <a:t>The Center for Software Excellence (CSE) at Microsoft is doing this (well?) today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63E7BBF-3E3A-4D1B-B31F-E12146CF86E5}"/>
              </a:ext>
            </a:extLst>
          </p:cNvPr>
          <p:cNvSpPr>
            <a:spLocks noGrp="1"/>
          </p:cNvSpPr>
          <p:nvPr>
            <p:ph type="dt" sz="quarter" idx="10"/>
          </p:nvPr>
        </p:nvSpPr>
        <p:spPr/>
        <p:txBody>
          <a:bodyPr/>
          <a:lstStyle/>
          <a:p>
            <a:pPr>
              <a:defRPr/>
            </a:pPr>
            <a:r>
              <a:rPr lang="en-US" altLang="en-US"/>
              <a:t>8/17/06</a:t>
            </a:r>
          </a:p>
        </p:txBody>
      </p:sp>
      <p:sp>
        <p:nvSpPr>
          <p:cNvPr id="5" name="Footer Placeholder 4">
            <a:extLst>
              <a:ext uri="{FF2B5EF4-FFF2-40B4-BE49-F238E27FC236}">
                <a16:creationId xmlns:a16="http://schemas.microsoft.com/office/drawing/2014/main" id="{79B28131-5BA1-4C5F-82A8-9AD3AE09E5BB}"/>
              </a:ext>
            </a:extLst>
          </p:cNvPr>
          <p:cNvSpPr>
            <a:spLocks noGrp="1"/>
          </p:cNvSpPr>
          <p:nvPr>
            <p:ph type="ftr" sz="quarter" idx="11"/>
          </p:nvPr>
        </p:nvSpPr>
        <p:spPr/>
        <p:txBody>
          <a:bodyPr/>
          <a:lstStyle/>
          <a:p>
            <a:pPr>
              <a:defRPr/>
            </a:pPr>
            <a:r>
              <a:rPr lang="en-US" altLang="en-US"/>
              <a:t>Unleasing Static Analysis, Manuvir Das, SAS ’06</a:t>
            </a:r>
          </a:p>
        </p:txBody>
      </p:sp>
      <p:sp>
        <p:nvSpPr>
          <p:cNvPr id="6" name="Slide Number Placeholder 5">
            <a:extLst>
              <a:ext uri="{FF2B5EF4-FFF2-40B4-BE49-F238E27FC236}">
                <a16:creationId xmlns:a16="http://schemas.microsoft.com/office/drawing/2014/main" id="{368A2895-6EBF-4977-89E6-E120B233B8C4}"/>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7F8B178A-5DD1-427D-BB6C-9942BE1CC68E}" type="slidenum">
              <a:rPr lang="en-US" altLang="en-US" sz="800">
                <a:latin typeface="Verdana" panose="020B0604030504040204" pitchFamily="34" charset="0"/>
              </a:rPr>
              <a:pPr/>
              <a:t>20</a:t>
            </a:fld>
            <a:endParaRPr lang="en-US" altLang="en-US" sz="800">
              <a:latin typeface="Verdana" panose="020B0604030504040204" pitchFamily="34" charset="0"/>
            </a:endParaRPr>
          </a:p>
        </p:txBody>
      </p:sp>
      <p:sp>
        <p:nvSpPr>
          <p:cNvPr id="28677" name="Rectangle 2">
            <a:extLst>
              <a:ext uri="{FF2B5EF4-FFF2-40B4-BE49-F238E27FC236}">
                <a16:creationId xmlns:a16="http://schemas.microsoft.com/office/drawing/2014/main" id="{CF8B66C0-03CF-42E9-81C4-BB00DFFFC807}"/>
              </a:ext>
            </a:extLst>
          </p:cNvPr>
          <p:cNvSpPr>
            <a:spLocks noGrp="1" noChangeArrowheads="1"/>
          </p:cNvSpPr>
          <p:nvPr>
            <p:ph type="title"/>
          </p:nvPr>
        </p:nvSpPr>
        <p:spPr/>
        <p:txBody>
          <a:bodyPr/>
          <a:lstStyle/>
          <a:p>
            <a:pPr eaLnBrk="1" hangingPunct="1"/>
            <a:r>
              <a:rPr lang="en-US" altLang="en-US"/>
              <a:t>ESP</a:t>
            </a:r>
          </a:p>
        </p:txBody>
      </p:sp>
      <p:sp>
        <p:nvSpPr>
          <p:cNvPr id="28678" name="Rectangle 3">
            <a:extLst>
              <a:ext uri="{FF2B5EF4-FFF2-40B4-BE49-F238E27FC236}">
                <a16:creationId xmlns:a16="http://schemas.microsoft.com/office/drawing/2014/main" id="{0608E5D7-ECC2-43FE-A438-B3D372469342}"/>
              </a:ext>
            </a:extLst>
          </p:cNvPr>
          <p:cNvSpPr>
            <a:spLocks noGrp="1" noChangeArrowheads="1"/>
          </p:cNvSpPr>
          <p:nvPr>
            <p:ph type="body" idx="1"/>
          </p:nvPr>
        </p:nvSpPr>
        <p:spPr/>
        <p:txBody>
          <a:bodyPr/>
          <a:lstStyle/>
          <a:p>
            <a:pPr eaLnBrk="1" hangingPunct="1"/>
            <a:r>
              <a:rPr lang="en-US" altLang="en-US" sz="2800"/>
              <a:t>Symbolic state: FSA + execution state</a:t>
            </a:r>
          </a:p>
          <a:p>
            <a:pPr eaLnBrk="1" hangingPunct="1"/>
            <a:r>
              <a:rPr lang="en-US" altLang="en-US" sz="2800"/>
              <a:t>Branch points: Does execution state uniquely determine branch direction?</a:t>
            </a:r>
          </a:p>
          <a:p>
            <a:pPr lvl="1" eaLnBrk="1" hangingPunct="1"/>
            <a:r>
              <a:rPr lang="en-US" altLang="en-US" sz="2400"/>
              <a:t>Yes: process appropriate branch</a:t>
            </a:r>
          </a:p>
          <a:p>
            <a:pPr lvl="1" eaLnBrk="1" hangingPunct="1"/>
            <a:r>
              <a:rPr lang="en-US" altLang="en-US" sz="2400"/>
              <a:t>No: split &amp; update state, and process both branches</a:t>
            </a:r>
            <a:endParaRPr lang="en-US" altLang="en-US" sz="2400" noProof="1"/>
          </a:p>
          <a:p>
            <a:pPr eaLnBrk="1" hangingPunct="1"/>
            <a:r>
              <a:rPr lang="en-US" altLang="en-US" sz="2800"/>
              <a:t>Merge points: Do states agree on FSA?</a:t>
            </a:r>
          </a:p>
          <a:p>
            <a:pPr lvl="1" eaLnBrk="1" hangingPunct="1"/>
            <a:r>
              <a:rPr lang="en-US" altLang="en-US" sz="2400" b="1"/>
              <a:t>Yes: merge states</a:t>
            </a:r>
          </a:p>
          <a:p>
            <a:pPr lvl="1" eaLnBrk="1" hangingPunct="1"/>
            <a:r>
              <a:rPr lang="en-US" altLang="en-US" sz="2400" b="1"/>
              <a:t>No: process states separately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Date Placeholder 3">
            <a:extLst>
              <a:ext uri="{FF2B5EF4-FFF2-40B4-BE49-F238E27FC236}">
                <a16:creationId xmlns:a16="http://schemas.microsoft.com/office/drawing/2014/main" id="{EF9EABC4-49F5-4858-97AA-769CA8782BA4}"/>
              </a:ext>
            </a:extLst>
          </p:cNvPr>
          <p:cNvSpPr>
            <a:spLocks noGrp="1"/>
          </p:cNvSpPr>
          <p:nvPr>
            <p:ph type="dt" sz="quarter" idx="10"/>
          </p:nvPr>
        </p:nvSpPr>
        <p:spPr/>
        <p:txBody>
          <a:bodyPr/>
          <a:lstStyle/>
          <a:p>
            <a:pPr>
              <a:defRPr/>
            </a:pPr>
            <a:r>
              <a:rPr lang="en-US" altLang="en-US"/>
              <a:t>8/17/06</a:t>
            </a:r>
          </a:p>
        </p:txBody>
      </p:sp>
      <p:sp>
        <p:nvSpPr>
          <p:cNvPr id="41" name="Footer Placeholder 4">
            <a:extLst>
              <a:ext uri="{FF2B5EF4-FFF2-40B4-BE49-F238E27FC236}">
                <a16:creationId xmlns:a16="http://schemas.microsoft.com/office/drawing/2014/main" id="{C825E2B0-E8DF-436A-BA24-5D8008886061}"/>
              </a:ext>
            </a:extLst>
          </p:cNvPr>
          <p:cNvSpPr>
            <a:spLocks noGrp="1"/>
          </p:cNvSpPr>
          <p:nvPr>
            <p:ph type="ftr" sz="quarter" idx="11"/>
          </p:nvPr>
        </p:nvSpPr>
        <p:spPr/>
        <p:txBody>
          <a:bodyPr/>
          <a:lstStyle/>
          <a:p>
            <a:pPr>
              <a:defRPr/>
            </a:pPr>
            <a:r>
              <a:rPr lang="en-US" altLang="en-US"/>
              <a:t>Unleasing Static Analysis, Manuvir Das, SAS ’06</a:t>
            </a:r>
          </a:p>
        </p:txBody>
      </p:sp>
      <p:sp>
        <p:nvSpPr>
          <p:cNvPr id="42" name="Slide Number Placeholder 5">
            <a:extLst>
              <a:ext uri="{FF2B5EF4-FFF2-40B4-BE49-F238E27FC236}">
                <a16:creationId xmlns:a16="http://schemas.microsoft.com/office/drawing/2014/main" id="{05F2CD8C-DC3E-4D0B-8C00-2BCD8716246F}"/>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4E9F38F4-452D-4030-B802-4E83876C3CD5}" type="slidenum">
              <a:rPr lang="en-US" altLang="en-US" sz="800">
                <a:latin typeface="Verdana" panose="020B0604030504040204" pitchFamily="34" charset="0"/>
              </a:rPr>
              <a:pPr/>
              <a:t>21</a:t>
            </a:fld>
            <a:endParaRPr lang="en-US" altLang="en-US" sz="800">
              <a:latin typeface="Verdana" panose="020B0604030504040204" pitchFamily="34" charset="0"/>
            </a:endParaRPr>
          </a:p>
        </p:txBody>
      </p:sp>
      <p:sp>
        <p:nvSpPr>
          <p:cNvPr id="29701" name="Rectangle 2">
            <a:extLst>
              <a:ext uri="{FF2B5EF4-FFF2-40B4-BE49-F238E27FC236}">
                <a16:creationId xmlns:a16="http://schemas.microsoft.com/office/drawing/2014/main" id="{C066D881-8587-41DC-9338-D0726E99A3BA}"/>
              </a:ext>
            </a:extLst>
          </p:cNvPr>
          <p:cNvSpPr>
            <a:spLocks noGrp="1" noChangeArrowheads="1"/>
          </p:cNvSpPr>
          <p:nvPr>
            <p:ph type="title"/>
          </p:nvPr>
        </p:nvSpPr>
        <p:spPr/>
        <p:txBody>
          <a:bodyPr/>
          <a:lstStyle/>
          <a:p>
            <a:pPr eaLnBrk="1" hangingPunct="1"/>
            <a:r>
              <a:rPr lang="en-US" altLang="en-US"/>
              <a:t>ESP example</a:t>
            </a:r>
          </a:p>
        </p:txBody>
      </p:sp>
      <p:sp>
        <p:nvSpPr>
          <p:cNvPr id="435203" name="Text Box 3">
            <a:extLst>
              <a:ext uri="{FF2B5EF4-FFF2-40B4-BE49-F238E27FC236}">
                <a16:creationId xmlns:a16="http://schemas.microsoft.com/office/drawing/2014/main" id="{BEFE2059-8F93-48E8-AC70-A9D38697C42E}"/>
              </a:ext>
            </a:extLst>
          </p:cNvPr>
          <p:cNvSpPr txBox="1">
            <a:spLocks noChangeArrowheads="1"/>
          </p:cNvSpPr>
          <p:nvPr/>
        </p:nvSpPr>
        <p:spPr bwMode="auto">
          <a:xfrm>
            <a:off x="1600200" y="3333750"/>
            <a:ext cx="185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just"/>
            <a:r>
              <a:rPr lang="en-US" altLang="en-US" sz="1400" b="1">
                <a:latin typeface="Courier New" panose="02070309020205020404" pitchFamily="49" charset="0"/>
              </a:rPr>
              <a:t>[</a:t>
            </a:r>
            <a:r>
              <a:rPr lang="en-US" altLang="en-US" sz="1400" b="1" noProof="1">
                <a:solidFill>
                  <a:srgbClr val="66CC66"/>
                </a:solidFill>
                <a:latin typeface="Courier New" panose="02070309020205020404" pitchFamily="49" charset="0"/>
              </a:rPr>
              <a:t>O</a:t>
            </a:r>
            <a:r>
              <a:rPr lang="en-US" altLang="en-US" sz="1400" b="1">
                <a:solidFill>
                  <a:srgbClr val="66CC66"/>
                </a:solidFill>
                <a:latin typeface="Courier New" panose="02070309020205020404" pitchFamily="49" charset="0"/>
              </a:rPr>
              <a:t>pened</a:t>
            </a:r>
            <a:r>
              <a:rPr lang="en-US" altLang="en-US" sz="1400" b="1">
                <a:latin typeface="Courier New" panose="02070309020205020404" pitchFamily="49" charset="0"/>
              </a:rPr>
              <a:t>|</a:t>
            </a:r>
            <a:r>
              <a:rPr lang="en-US" altLang="en-US" sz="1400" b="1" noProof="1">
                <a:latin typeface="Courier New" panose="02070309020205020404" pitchFamily="49" charset="0"/>
              </a:rPr>
              <a:t>dump</a:t>
            </a:r>
            <a:r>
              <a:rPr lang="en-US" altLang="en-US" sz="1400" b="1">
                <a:latin typeface="Courier New" panose="02070309020205020404" pitchFamily="49" charset="0"/>
              </a:rPr>
              <a:t>=T] </a:t>
            </a:r>
          </a:p>
        </p:txBody>
      </p:sp>
      <p:sp>
        <p:nvSpPr>
          <p:cNvPr id="435204" name="Text Box 4">
            <a:extLst>
              <a:ext uri="{FF2B5EF4-FFF2-40B4-BE49-F238E27FC236}">
                <a16:creationId xmlns:a16="http://schemas.microsoft.com/office/drawing/2014/main" id="{44EFFFC7-130D-48DE-A15D-997ECDB293A2}"/>
              </a:ext>
            </a:extLst>
          </p:cNvPr>
          <p:cNvSpPr txBox="1">
            <a:spLocks noChangeArrowheads="1"/>
          </p:cNvSpPr>
          <p:nvPr/>
        </p:nvSpPr>
        <p:spPr bwMode="auto">
          <a:xfrm>
            <a:off x="2066925" y="2089150"/>
            <a:ext cx="1035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just"/>
            <a:r>
              <a:rPr lang="en-US" altLang="en-US" sz="1400" b="1">
                <a:latin typeface="Courier New" panose="02070309020205020404" pitchFamily="49" charset="0"/>
              </a:rPr>
              <a:t>[</a:t>
            </a:r>
            <a:r>
              <a:rPr lang="en-US" altLang="en-US" sz="1400" b="1">
                <a:solidFill>
                  <a:schemeClr val="tx2"/>
                </a:solidFill>
                <a:latin typeface="Courier New" panose="02070309020205020404" pitchFamily="49" charset="0"/>
              </a:rPr>
              <a:t>Closed</a:t>
            </a:r>
            <a:r>
              <a:rPr lang="en-US" altLang="en-US" sz="1400" b="1">
                <a:latin typeface="Courier New" panose="02070309020205020404" pitchFamily="49" charset="0"/>
              </a:rPr>
              <a:t>]</a:t>
            </a:r>
          </a:p>
        </p:txBody>
      </p:sp>
      <p:sp>
        <p:nvSpPr>
          <p:cNvPr id="435205" name="Text Box 5">
            <a:extLst>
              <a:ext uri="{FF2B5EF4-FFF2-40B4-BE49-F238E27FC236}">
                <a16:creationId xmlns:a16="http://schemas.microsoft.com/office/drawing/2014/main" id="{346793E5-27CF-46CD-9A29-ACBE6D8F5AFA}"/>
              </a:ext>
            </a:extLst>
          </p:cNvPr>
          <p:cNvSpPr txBox="1">
            <a:spLocks noChangeArrowheads="1"/>
          </p:cNvSpPr>
          <p:nvPr/>
        </p:nvSpPr>
        <p:spPr bwMode="auto">
          <a:xfrm>
            <a:off x="1504950" y="5737225"/>
            <a:ext cx="1779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just"/>
            <a:r>
              <a:rPr lang="en-US" altLang="en-US" sz="1400" b="1">
                <a:latin typeface="Courier New" panose="02070309020205020404" pitchFamily="49" charset="0"/>
              </a:rPr>
              <a:t>[</a:t>
            </a:r>
            <a:r>
              <a:rPr lang="en-US" altLang="en-US" sz="1400" b="1">
                <a:solidFill>
                  <a:schemeClr val="tx2"/>
                </a:solidFill>
                <a:latin typeface="Courier New" panose="02070309020205020404" pitchFamily="49" charset="0"/>
              </a:rPr>
              <a:t>Closed</a:t>
            </a:r>
            <a:r>
              <a:rPr lang="en-US" altLang="en-US" sz="1400" b="1">
                <a:latin typeface="Courier New" panose="02070309020205020404" pitchFamily="49" charset="0"/>
              </a:rPr>
              <a:t>|</a:t>
            </a:r>
            <a:r>
              <a:rPr lang="en-US" altLang="en-US" sz="1400" b="1" noProof="1">
                <a:latin typeface="Courier New" panose="02070309020205020404" pitchFamily="49" charset="0"/>
              </a:rPr>
              <a:t>dump</a:t>
            </a:r>
            <a:r>
              <a:rPr lang="en-US" altLang="en-US" sz="1400" b="1">
                <a:latin typeface="Courier New" panose="02070309020205020404" pitchFamily="49" charset="0"/>
              </a:rPr>
              <a:t>=T]</a:t>
            </a:r>
          </a:p>
        </p:txBody>
      </p:sp>
      <p:sp>
        <p:nvSpPr>
          <p:cNvPr id="435206" name="Text Box 6">
            <a:extLst>
              <a:ext uri="{FF2B5EF4-FFF2-40B4-BE49-F238E27FC236}">
                <a16:creationId xmlns:a16="http://schemas.microsoft.com/office/drawing/2014/main" id="{C0004F7A-39AA-49BE-A561-7453B8265FFC}"/>
              </a:ext>
            </a:extLst>
          </p:cNvPr>
          <p:cNvSpPr txBox="1">
            <a:spLocks noChangeArrowheads="1"/>
          </p:cNvSpPr>
          <p:nvPr/>
        </p:nvSpPr>
        <p:spPr bwMode="auto">
          <a:xfrm>
            <a:off x="5762625" y="3343275"/>
            <a:ext cx="2320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just"/>
            <a:r>
              <a:rPr lang="en-US" altLang="en-US" sz="1400" b="1">
                <a:latin typeface="Courier New" panose="02070309020205020404" pitchFamily="49" charset="0"/>
              </a:rPr>
              <a:t>[</a:t>
            </a:r>
            <a:r>
              <a:rPr lang="en-US" altLang="en-US" sz="1400" b="1">
                <a:solidFill>
                  <a:schemeClr val="tx2"/>
                </a:solidFill>
                <a:latin typeface="Courier New" panose="02070309020205020404" pitchFamily="49" charset="0"/>
              </a:rPr>
              <a:t>Closed</a:t>
            </a:r>
            <a:r>
              <a:rPr lang="en-US" altLang="en-US" sz="1400" b="1">
                <a:latin typeface="Courier New" panose="02070309020205020404" pitchFamily="49" charset="0"/>
              </a:rPr>
              <a:t>|dump=F]</a:t>
            </a:r>
          </a:p>
        </p:txBody>
      </p:sp>
      <p:grpSp>
        <p:nvGrpSpPr>
          <p:cNvPr id="435207" name="Group 7">
            <a:extLst>
              <a:ext uri="{FF2B5EF4-FFF2-40B4-BE49-F238E27FC236}">
                <a16:creationId xmlns:a16="http://schemas.microsoft.com/office/drawing/2014/main" id="{7A12DF0D-9F36-4DD3-8AD8-D49121E2E942}"/>
              </a:ext>
            </a:extLst>
          </p:cNvPr>
          <p:cNvGrpSpPr>
            <a:grpSpLocks/>
          </p:cNvGrpSpPr>
          <p:nvPr/>
        </p:nvGrpSpPr>
        <p:grpSpPr bwMode="auto">
          <a:xfrm>
            <a:off x="746125" y="4518025"/>
            <a:ext cx="7583488" cy="371475"/>
            <a:chOff x="544" y="2801"/>
            <a:chExt cx="4777" cy="234"/>
          </a:xfrm>
        </p:grpSpPr>
        <p:sp>
          <p:nvSpPr>
            <p:cNvPr id="29737" name="Text Box 8">
              <a:extLst>
                <a:ext uri="{FF2B5EF4-FFF2-40B4-BE49-F238E27FC236}">
                  <a16:creationId xmlns:a16="http://schemas.microsoft.com/office/drawing/2014/main" id="{E707744E-F76C-495C-952B-45AF837E0624}"/>
                </a:ext>
              </a:extLst>
            </p:cNvPr>
            <p:cNvSpPr txBox="1">
              <a:spLocks noChangeArrowheads="1"/>
            </p:cNvSpPr>
            <p:nvPr/>
          </p:nvSpPr>
          <p:spPr bwMode="auto">
            <a:xfrm>
              <a:off x="544" y="2801"/>
              <a:ext cx="165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r>
                <a:rPr lang="en-US" altLang="en-US" sz="1400" b="1">
                  <a:latin typeface="Courier New" panose="02070309020205020404" pitchFamily="49" charset="0"/>
                </a:rPr>
                <a:t>[</a:t>
              </a:r>
              <a:r>
                <a:rPr lang="en-US" altLang="en-US" sz="1400" b="1">
                  <a:solidFill>
                    <a:srgbClr val="66CC66"/>
                  </a:solidFill>
                  <a:latin typeface="Courier New" panose="02070309020205020404" pitchFamily="49" charset="0"/>
                </a:rPr>
                <a:t>Opened</a:t>
              </a:r>
              <a:r>
                <a:rPr lang="en-US" altLang="en-US" sz="1400" b="1">
                  <a:latin typeface="Courier New" panose="02070309020205020404" pitchFamily="49" charset="0"/>
                </a:rPr>
                <a:t>|dump=T,p=T,x=0]</a:t>
              </a:r>
            </a:p>
          </p:txBody>
        </p:sp>
        <p:sp>
          <p:nvSpPr>
            <p:cNvPr id="29738" name="Text Box 9">
              <a:extLst>
                <a:ext uri="{FF2B5EF4-FFF2-40B4-BE49-F238E27FC236}">
                  <a16:creationId xmlns:a16="http://schemas.microsoft.com/office/drawing/2014/main" id="{F7516CBE-18C7-4D40-9A1E-5641F320BEF6}"/>
                </a:ext>
              </a:extLst>
            </p:cNvPr>
            <p:cNvSpPr txBox="1">
              <a:spLocks noChangeArrowheads="1"/>
            </p:cNvSpPr>
            <p:nvPr/>
          </p:nvSpPr>
          <p:spPr bwMode="auto">
            <a:xfrm>
              <a:off x="3664" y="2843"/>
              <a:ext cx="165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r>
                <a:rPr lang="en-US" altLang="en-US" sz="1400" b="1">
                  <a:latin typeface="Courier New" panose="02070309020205020404" pitchFamily="49" charset="0"/>
                </a:rPr>
                <a:t>[</a:t>
              </a:r>
              <a:r>
                <a:rPr lang="en-US" altLang="en-US" sz="1400" b="1">
                  <a:solidFill>
                    <a:srgbClr val="66CC66"/>
                  </a:solidFill>
                  <a:latin typeface="Courier New" panose="02070309020205020404" pitchFamily="49" charset="0"/>
                </a:rPr>
                <a:t>Opened</a:t>
              </a:r>
              <a:r>
                <a:rPr lang="en-US" altLang="en-US" sz="1400" b="1">
                  <a:latin typeface="Courier New" panose="02070309020205020404" pitchFamily="49" charset="0"/>
                </a:rPr>
                <a:t>|dump=T,p=F,x=1]</a:t>
              </a:r>
            </a:p>
          </p:txBody>
        </p:sp>
      </p:grpSp>
      <p:sp>
        <p:nvSpPr>
          <p:cNvPr id="435210" name="Text Box 10">
            <a:extLst>
              <a:ext uri="{FF2B5EF4-FFF2-40B4-BE49-F238E27FC236}">
                <a16:creationId xmlns:a16="http://schemas.microsoft.com/office/drawing/2014/main" id="{DF9BF0F8-A6C3-4115-BC5E-0514DAA31E93}"/>
              </a:ext>
            </a:extLst>
          </p:cNvPr>
          <p:cNvSpPr txBox="1">
            <a:spLocks noChangeArrowheads="1"/>
          </p:cNvSpPr>
          <p:nvPr/>
        </p:nvSpPr>
        <p:spPr bwMode="auto">
          <a:xfrm>
            <a:off x="1581150" y="4505325"/>
            <a:ext cx="185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just"/>
            <a:r>
              <a:rPr lang="en-US" altLang="en-US" sz="1400" b="1">
                <a:latin typeface="Courier New" panose="02070309020205020404" pitchFamily="49" charset="0"/>
              </a:rPr>
              <a:t>[</a:t>
            </a:r>
            <a:r>
              <a:rPr lang="en-US" altLang="en-US" sz="1400" b="1" noProof="1">
                <a:solidFill>
                  <a:srgbClr val="66CC66"/>
                </a:solidFill>
                <a:latin typeface="Courier New" panose="02070309020205020404" pitchFamily="49" charset="0"/>
              </a:rPr>
              <a:t>O</a:t>
            </a:r>
            <a:r>
              <a:rPr lang="en-US" altLang="en-US" sz="1400" b="1">
                <a:solidFill>
                  <a:srgbClr val="66CC66"/>
                </a:solidFill>
                <a:latin typeface="Courier New" panose="02070309020205020404" pitchFamily="49" charset="0"/>
              </a:rPr>
              <a:t>pened</a:t>
            </a:r>
            <a:r>
              <a:rPr lang="en-US" altLang="en-US" sz="1400" b="1">
                <a:latin typeface="Courier New" panose="02070309020205020404" pitchFamily="49" charset="0"/>
              </a:rPr>
              <a:t>|</a:t>
            </a:r>
            <a:r>
              <a:rPr lang="en-US" altLang="en-US" sz="1400" b="1" noProof="1">
                <a:latin typeface="Courier New" panose="02070309020205020404" pitchFamily="49" charset="0"/>
              </a:rPr>
              <a:t>dump</a:t>
            </a:r>
            <a:r>
              <a:rPr lang="en-US" altLang="en-US" sz="1400" b="1">
                <a:latin typeface="Courier New" panose="02070309020205020404" pitchFamily="49" charset="0"/>
              </a:rPr>
              <a:t>=T] </a:t>
            </a:r>
          </a:p>
        </p:txBody>
      </p:sp>
      <p:sp>
        <p:nvSpPr>
          <p:cNvPr id="435211" name="Text Box 11">
            <a:extLst>
              <a:ext uri="{FF2B5EF4-FFF2-40B4-BE49-F238E27FC236}">
                <a16:creationId xmlns:a16="http://schemas.microsoft.com/office/drawing/2014/main" id="{AFE8B75E-FDCD-4CC2-A106-8246F76CA415}"/>
              </a:ext>
            </a:extLst>
          </p:cNvPr>
          <p:cNvSpPr txBox="1">
            <a:spLocks noChangeArrowheads="1"/>
          </p:cNvSpPr>
          <p:nvPr/>
        </p:nvSpPr>
        <p:spPr bwMode="auto">
          <a:xfrm>
            <a:off x="5791200" y="4572000"/>
            <a:ext cx="2320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just"/>
            <a:r>
              <a:rPr lang="en-US" altLang="en-US" sz="1400" b="1">
                <a:latin typeface="Courier New" panose="02070309020205020404" pitchFamily="49" charset="0"/>
              </a:rPr>
              <a:t>[</a:t>
            </a:r>
            <a:r>
              <a:rPr lang="en-US" altLang="en-US" sz="1400" b="1">
                <a:solidFill>
                  <a:schemeClr val="tx2"/>
                </a:solidFill>
                <a:latin typeface="Courier New" panose="02070309020205020404" pitchFamily="49" charset="0"/>
              </a:rPr>
              <a:t>Closed</a:t>
            </a:r>
            <a:r>
              <a:rPr lang="en-US" altLang="en-US" sz="1400" b="1">
                <a:latin typeface="Courier New" panose="02070309020205020404" pitchFamily="49" charset="0"/>
              </a:rPr>
              <a:t>|dump=F]</a:t>
            </a:r>
          </a:p>
        </p:txBody>
      </p:sp>
      <p:sp>
        <p:nvSpPr>
          <p:cNvPr id="435212" name="Text Box 12">
            <a:extLst>
              <a:ext uri="{FF2B5EF4-FFF2-40B4-BE49-F238E27FC236}">
                <a16:creationId xmlns:a16="http://schemas.microsoft.com/office/drawing/2014/main" id="{AC0E7FFA-B2A8-4485-8A13-192DF6820A5E}"/>
              </a:ext>
            </a:extLst>
          </p:cNvPr>
          <p:cNvSpPr txBox="1">
            <a:spLocks noChangeArrowheads="1"/>
          </p:cNvSpPr>
          <p:nvPr/>
        </p:nvSpPr>
        <p:spPr bwMode="auto">
          <a:xfrm>
            <a:off x="2266950" y="5737225"/>
            <a:ext cx="12080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just"/>
            <a:r>
              <a:rPr lang="en-US" altLang="en-US" sz="1400" b="1">
                <a:latin typeface="Courier New" panose="02070309020205020404" pitchFamily="49" charset="0"/>
              </a:rPr>
              <a:t>[</a:t>
            </a:r>
            <a:r>
              <a:rPr lang="en-US" altLang="en-US" sz="1400" b="1">
                <a:solidFill>
                  <a:schemeClr val="tx2"/>
                </a:solidFill>
                <a:latin typeface="Courier New" panose="02070309020205020404" pitchFamily="49" charset="0"/>
              </a:rPr>
              <a:t>Closed</a:t>
            </a:r>
            <a:r>
              <a:rPr lang="en-US" altLang="en-US" sz="1400" b="1">
                <a:latin typeface="Courier New" panose="02070309020205020404" pitchFamily="49" charset="0"/>
              </a:rPr>
              <a:t>]      </a:t>
            </a:r>
          </a:p>
        </p:txBody>
      </p:sp>
      <p:grpSp>
        <p:nvGrpSpPr>
          <p:cNvPr id="29710" name="Group 13">
            <a:extLst>
              <a:ext uri="{FF2B5EF4-FFF2-40B4-BE49-F238E27FC236}">
                <a16:creationId xmlns:a16="http://schemas.microsoft.com/office/drawing/2014/main" id="{33D10CA3-9EE0-43CA-8D36-B652061A62D7}"/>
              </a:ext>
            </a:extLst>
          </p:cNvPr>
          <p:cNvGrpSpPr>
            <a:grpSpLocks/>
          </p:cNvGrpSpPr>
          <p:nvPr/>
        </p:nvGrpSpPr>
        <p:grpSpPr bwMode="auto">
          <a:xfrm>
            <a:off x="3559175" y="1495425"/>
            <a:ext cx="1960563" cy="4540250"/>
            <a:chOff x="1890" y="711"/>
            <a:chExt cx="1235" cy="2860"/>
          </a:xfrm>
        </p:grpSpPr>
        <p:sp>
          <p:nvSpPr>
            <p:cNvPr id="29711" name="AutoShape 14">
              <a:extLst>
                <a:ext uri="{FF2B5EF4-FFF2-40B4-BE49-F238E27FC236}">
                  <a16:creationId xmlns:a16="http://schemas.microsoft.com/office/drawing/2014/main" id="{8403279F-DC27-4C3C-9AB5-32001E6684F8}"/>
                </a:ext>
              </a:extLst>
            </p:cNvPr>
            <p:cNvSpPr>
              <a:spLocks noChangeArrowheads="1"/>
            </p:cNvSpPr>
            <p:nvPr/>
          </p:nvSpPr>
          <p:spPr bwMode="auto">
            <a:xfrm>
              <a:off x="2250" y="711"/>
              <a:ext cx="473" cy="214"/>
            </a:xfrm>
            <a:prstGeom prst="roundRect">
              <a:avLst>
                <a:gd name="adj" fmla="val 16667"/>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400" b="1">
                  <a:latin typeface="Courier New" panose="02070309020205020404" pitchFamily="49" charset="0"/>
                </a:rPr>
                <a:t>entry</a:t>
              </a:r>
              <a:endParaRPr lang="en-US" altLang="en-US" sz="1400" b="1" noProof="1">
                <a:latin typeface="Courier New" panose="02070309020205020404" pitchFamily="49" charset="0"/>
              </a:endParaRPr>
            </a:p>
          </p:txBody>
        </p:sp>
        <p:sp>
          <p:nvSpPr>
            <p:cNvPr id="29712" name="AutoShape 15">
              <a:extLst>
                <a:ext uri="{FF2B5EF4-FFF2-40B4-BE49-F238E27FC236}">
                  <a16:creationId xmlns:a16="http://schemas.microsoft.com/office/drawing/2014/main" id="{ACBDA209-A7BD-4513-AE4C-7DF2C45603EA}"/>
                </a:ext>
              </a:extLst>
            </p:cNvPr>
            <p:cNvSpPr>
              <a:spLocks noChangeArrowheads="1"/>
            </p:cNvSpPr>
            <p:nvPr/>
          </p:nvSpPr>
          <p:spPr bwMode="auto">
            <a:xfrm>
              <a:off x="2284" y="1113"/>
              <a:ext cx="406" cy="214"/>
            </a:xfrm>
            <a:prstGeom prst="roundRect">
              <a:avLst>
                <a:gd name="adj" fmla="val 16667"/>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400" b="1">
                  <a:latin typeface="Courier New" panose="02070309020205020404" pitchFamily="49" charset="0"/>
                </a:rPr>
                <a:t>dump</a:t>
              </a:r>
              <a:endParaRPr lang="en-US" altLang="en-US" sz="1400" b="1" noProof="1">
                <a:latin typeface="Courier New" panose="02070309020205020404" pitchFamily="49" charset="0"/>
              </a:endParaRPr>
            </a:p>
          </p:txBody>
        </p:sp>
        <p:sp>
          <p:nvSpPr>
            <p:cNvPr id="29713" name="AutoShape 16">
              <a:extLst>
                <a:ext uri="{FF2B5EF4-FFF2-40B4-BE49-F238E27FC236}">
                  <a16:creationId xmlns:a16="http://schemas.microsoft.com/office/drawing/2014/main" id="{7D3FFA09-D345-4186-A682-44CCD38AC506}"/>
                </a:ext>
              </a:extLst>
            </p:cNvPr>
            <p:cNvSpPr>
              <a:spLocks noChangeArrowheads="1"/>
            </p:cNvSpPr>
            <p:nvPr/>
          </p:nvSpPr>
          <p:spPr bwMode="auto">
            <a:xfrm>
              <a:off x="2376" y="1872"/>
              <a:ext cx="198" cy="207"/>
            </a:xfrm>
            <a:prstGeom prst="roundRect">
              <a:avLst>
                <a:gd name="adj" fmla="val 16667"/>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400" b="1">
                  <a:latin typeface="Courier New" panose="02070309020205020404" pitchFamily="49" charset="0"/>
                </a:rPr>
                <a:t>p</a:t>
              </a:r>
              <a:endParaRPr lang="en-US" altLang="en-US" sz="1400" b="1" noProof="1">
                <a:latin typeface="Courier New" panose="02070309020205020404" pitchFamily="49" charset="0"/>
              </a:endParaRPr>
            </a:p>
          </p:txBody>
        </p:sp>
        <p:sp>
          <p:nvSpPr>
            <p:cNvPr id="29714" name="AutoShape 17">
              <a:extLst>
                <a:ext uri="{FF2B5EF4-FFF2-40B4-BE49-F238E27FC236}">
                  <a16:creationId xmlns:a16="http://schemas.microsoft.com/office/drawing/2014/main" id="{40F15792-1946-4728-8684-F596FDE257BC}"/>
                </a:ext>
              </a:extLst>
            </p:cNvPr>
            <p:cNvSpPr>
              <a:spLocks noChangeArrowheads="1"/>
            </p:cNvSpPr>
            <p:nvPr/>
          </p:nvSpPr>
          <p:spPr bwMode="auto">
            <a:xfrm>
              <a:off x="1902" y="2235"/>
              <a:ext cx="473" cy="214"/>
            </a:xfrm>
            <a:prstGeom prst="roundRect">
              <a:avLst>
                <a:gd name="adj" fmla="val 16667"/>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400" b="1">
                  <a:latin typeface="Courier New" panose="02070309020205020404" pitchFamily="49" charset="0"/>
                </a:rPr>
                <a:t>x = 0</a:t>
              </a:r>
              <a:endParaRPr lang="en-US" altLang="en-US" sz="1400" b="1" noProof="1">
                <a:latin typeface="Courier New" panose="02070309020205020404" pitchFamily="49" charset="0"/>
              </a:endParaRPr>
            </a:p>
          </p:txBody>
        </p:sp>
        <p:sp>
          <p:nvSpPr>
            <p:cNvPr id="29715" name="AutoShape 18">
              <a:extLst>
                <a:ext uri="{FF2B5EF4-FFF2-40B4-BE49-F238E27FC236}">
                  <a16:creationId xmlns:a16="http://schemas.microsoft.com/office/drawing/2014/main" id="{4CE5130B-40F7-428D-814C-19C98C6FAB43}"/>
                </a:ext>
              </a:extLst>
            </p:cNvPr>
            <p:cNvSpPr>
              <a:spLocks noChangeArrowheads="1"/>
            </p:cNvSpPr>
            <p:nvPr/>
          </p:nvSpPr>
          <p:spPr bwMode="auto">
            <a:xfrm>
              <a:off x="2652" y="2235"/>
              <a:ext cx="473" cy="214"/>
            </a:xfrm>
            <a:prstGeom prst="roundRect">
              <a:avLst>
                <a:gd name="adj" fmla="val 16667"/>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400" b="1">
                  <a:latin typeface="Courier New" panose="02070309020205020404" pitchFamily="49" charset="0"/>
                </a:rPr>
                <a:t>x = 1</a:t>
              </a:r>
              <a:endParaRPr lang="en-US" altLang="en-US" sz="1400" b="1" noProof="1">
                <a:latin typeface="Courier New" panose="02070309020205020404" pitchFamily="49" charset="0"/>
              </a:endParaRPr>
            </a:p>
          </p:txBody>
        </p:sp>
        <p:sp>
          <p:nvSpPr>
            <p:cNvPr id="29716" name="AutoShape 19">
              <a:extLst>
                <a:ext uri="{FF2B5EF4-FFF2-40B4-BE49-F238E27FC236}">
                  <a16:creationId xmlns:a16="http://schemas.microsoft.com/office/drawing/2014/main" id="{C717AAC8-FED0-45D5-B354-530FB09CC75D}"/>
                </a:ext>
              </a:extLst>
            </p:cNvPr>
            <p:cNvSpPr>
              <a:spLocks noChangeArrowheads="1"/>
            </p:cNvSpPr>
            <p:nvPr/>
          </p:nvSpPr>
          <p:spPr bwMode="auto">
            <a:xfrm>
              <a:off x="2032" y="1491"/>
              <a:ext cx="406" cy="214"/>
            </a:xfrm>
            <a:prstGeom prst="roundRect">
              <a:avLst>
                <a:gd name="adj" fmla="val 16667"/>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400" b="1">
                  <a:solidFill>
                    <a:srgbClr val="66CC66"/>
                  </a:solidFill>
                  <a:latin typeface="Courier New" panose="02070309020205020404" pitchFamily="49" charset="0"/>
                </a:rPr>
                <a:t>Open</a:t>
              </a:r>
              <a:endParaRPr lang="en-US" altLang="en-US" sz="1400" b="1" noProof="1">
                <a:solidFill>
                  <a:srgbClr val="66CC66"/>
                </a:solidFill>
                <a:latin typeface="Courier New" panose="02070309020205020404" pitchFamily="49" charset="0"/>
              </a:endParaRPr>
            </a:p>
          </p:txBody>
        </p:sp>
        <p:sp>
          <p:nvSpPr>
            <p:cNvPr id="29717" name="AutoShape 20">
              <a:extLst>
                <a:ext uri="{FF2B5EF4-FFF2-40B4-BE49-F238E27FC236}">
                  <a16:creationId xmlns:a16="http://schemas.microsoft.com/office/drawing/2014/main" id="{C1F20E72-A005-44FC-BFA1-6E70BB6C6293}"/>
                </a:ext>
              </a:extLst>
            </p:cNvPr>
            <p:cNvSpPr>
              <a:spLocks noChangeArrowheads="1"/>
            </p:cNvSpPr>
            <p:nvPr/>
          </p:nvSpPr>
          <p:spPr bwMode="auto">
            <a:xfrm>
              <a:off x="1890" y="2985"/>
              <a:ext cx="473" cy="214"/>
            </a:xfrm>
            <a:prstGeom prst="roundRect">
              <a:avLst>
                <a:gd name="adj" fmla="val 16667"/>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400" b="1">
                  <a:solidFill>
                    <a:srgbClr val="66CC66"/>
                  </a:solidFill>
                  <a:latin typeface="Courier New" panose="02070309020205020404" pitchFamily="49" charset="0"/>
                </a:rPr>
                <a:t>Close</a:t>
              </a:r>
              <a:endParaRPr lang="en-US" altLang="en-US" sz="1400" b="1" noProof="1">
                <a:solidFill>
                  <a:srgbClr val="66CC66"/>
                </a:solidFill>
                <a:latin typeface="Courier New" panose="02070309020205020404" pitchFamily="49" charset="0"/>
              </a:endParaRPr>
            </a:p>
          </p:txBody>
        </p:sp>
        <p:sp>
          <p:nvSpPr>
            <p:cNvPr id="29718" name="AutoShape 21">
              <a:extLst>
                <a:ext uri="{FF2B5EF4-FFF2-40B4-BE49-F238E27FC236}">
                  <a16:creationId xmlns:a16="http://schemas.microsoft.com/office/drawing/2014/main" id="{335CD828-2A0E-4882-BD73-45E461DE73C5}"/>
                </a:ext>
              </a:extLst>
            </p:cNvPr>
            <p:cNvSpPr>
              <a:spLocks noChangeArrowheads="1"/>
            </p:cNvSpPr>
            <p:nvPr/>
          </p:nvSpPr>
          <p:spPr bwMode="auto">
            <a:xfrm>
              <a:off x="2290" y="3357"/>
              <a:ext cx="406" cy="214"/>
            </a:xfrm>
            <a:prstGeom prst="roundRect">
              <a:avLst>
                <a:gd name="adj" fmla="val 16667"/>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400" b="1">
                  <a:latin typeface="Courier New" panose="02070309020205020404" pitchFamily="49" charset="0"/>
                </a:rPr>
                <a:t>exit</a:t>
              </a:r>
              <a:endParaRPr lang="en-US" altLang="en-US" sz="1400" b="1" noProof="1">
                <a:latin typeface="Courier New" panose="02070309020205020404" pitchFamily="49" charset="0"/>
              </a:endParaRPr>
            </a:p>
          </p:txBody>
        </p:sp>
        <p:sp>
          <p:nvSpPr>
            <p:cNvPr id="29719" name="AutoShape 22">
              <a:extLst>
                <a:ext uri="{FF2B5EF4-FFF2-40B4-BE49-F238E27FC236}">
                  <a16:creationId xmlns:a16="http://schemas.microsoft.com/office/drawing/2014/main" id="{4C23866A-F238-4874-A472-BDC66551CEF7}"/>
                </a:ext>
              </a:extLst>
            </p:cNvPr>
            <p:cNvSpPr>
              <a:spLocks noChangeArrowheads="1"/>
            </p:cNvSpPr>
            <p:nvPr/>
          </p:nvSpPr>
          <p:spPr bwMode="auto">
            <a:xfrm>
              <a:off x="2290" y="2607"/>
              <a:ext cx="406" cy="214"/>
            </a:xfrm>
            <a:prstGeom prst="roundRect">
              <a:avLst>
                <a:gd name="adj" fmla="val 16667"/>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400" b="1">
                  <a:latin typeface="Courier New" panose="02070309020205020404" pitchFamily="49" charset="0"/>
                </a:rPr>
                <a:t>dump</a:t>
              </a:r>
              <a:endParaRPr lang="en-US" altLang="en-US" sz="1400" b="1" noProof="1">
                <a:latin typeface="Courier New" panose="02070309020205020404" pitchFamily="49" charset="0"/>
              </a:endParaRPr>
            </a:p>
          </p:txBody>
        </p:sp>
        <p:sp>
          <p:nvSpPr>
            <p:cNvPr id="29720" name="Line 23">
              <a:extLst>
                <a:ext uri="{FF2B5EF4-FFF2-40B4-BE49-F238E27FC236}">
                  <a16:creationId xmlns:a16="http://schemas.microsoft.com/office/drawing/2014/main" id="{F1FA0334-76CD-4169-8A29-04A0CE8F2646}"/>
                </a:ext>
              </a:extLst>
            </p:cNvPr>
            <p:cNvSpPr>
              <a:spLocks noChangeShapeType="1"/>
            </p:cNvSpPr>
            <p:nvPr/>
          </p:nvSpPr>
          <p:spPr bwMode="auto">
            <a:xfrm flipH="1">
              <a:off x="2535" y="1350"/>
              <a:ext cx="3" cy="49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endParaRPr lang="en-US"/>
            </a:p>
          </p:txBody>
        </p:sp>
        <p:sp>
          <p:nvSpPr>
            <p:cNvPr id="29721" name="Line 24">
              <a:extLst>
                <a:ext uri="{FF2B5EF4-FFF2-40B4-BE49-F238E27FC236}">
                  <a16:creationId xmlns:a16="http://schemas.microsoft.com/office/drawing/2014/main" id="{DF4E56B9-F7BF-45CB-B281-CD413B9CE38F}"/>
                </a:ext>
              </a:extLst>
            </p:cNvPr>
            <p:cNvSpPr>
              <a:spLocks noChangeShapeType="1"/>
            </p:cNvSpPr>
            <p:nvPr/>
          </p:nvSpPr>
          <p:spPr bwMode="auto">
            <a:xfrm>
              <a:off x="2475" y="945"/>
              <a:ext cx="0" cy="1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endParaRPr lang="en-US"/>
            </a:p>
          </p:txBody>
        </p:sp>
        <p:sp>
          <p:nvSpPr>
            <p:cNvPr id="29722" name="Line 25">
              <a:extLst>
                <a:ext uri="{FF2B5EF4-FFF2-40B4-BE49-F238E27FC236}">
                  <a16:creationId xmlns:a16="http://schemas.microsoft.com/office/drawing/2014/main" id="{BA207A82-2103-4A11-87E9-351CD4F88994}"/>
                </a:ext>
              </a:extLst>
            </p:cNvPr>
            <p:cNvSpPr>
              <a:spLocks noChangeShapeType="1"/>
            </p:cNvSpPr>
            <p:nvPr/>
          </p:nvSpPr>
          <p:spPr bwMode="auto">
            <a:xfrm flipH="1">
              <a:off x="2223" y="1350"/>
              <a:ext cx="204" cy="12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endParaRPr lang="en-US"/>
            </a:p>
          </p:txBody>
        </p:sp>
        <p:sp>
          <p:nvSpPr>
            <p:cNvPr id="29723" name="Line 26">
              <a:extLst>
                <a:ext uri="{FF2B5EF4-FFF2-40B4-BE49-F238E27FC236}">
                  <a16:creationId xmlns:a16="http://schemas.microsoft.com/office/drawing/2014/main" id="{FC1C461F-6037-41BE-9B6A-C6D9CF15E681}"/>
                </a:ext>
              </a:extLst>
            </p:cNvPr>
            <p:cNvSpPr>
              <a:spLocks noChangeShapeType="1"/>
            </p:cNvSpPr>
            <p:nvPr/>
          </p:nvSpPr>
          <p:spPr bwMode="auto">
            <a:xfrm>
              <a:off x="2220" y="1734"/>
              <a:ext cx="213" cy="11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endParaRPr lang="en-US"/>
            </a:p>
          </p:txBody>
        </p:sp>
        <p:sp>
          <p:nvSpPr>
            <p:cNvPr id="29724" name="Line 27">
              <a:extLst>
                <a:ext uri="{FF2B5EF4-FFF2-40B4-BE49-F238E27FC236}">
                  <a16:creationId xmlns:a16="http://schemas.microsoft.com/office/drawing/2014/main" id="{9959D4A7-E990-45CB-B3C2-1E12036CADF8}"/>
                </a:ext>
              </a:extLst>
            </p:cNvPr>
            <p:cNvSpPr>
              <a:spLocks noChangeShapeType="1"/>
            </p:cNvSpPr>
            <p:nvPr/>
          </p:nvSpPr>
          <p:spPr bwMode="auto">
            <a:xfrm flipH="1">
              <a:off x="2139" y="2103"/>
              <a:ext cx="312" cy="11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endParaRPr lang="en-US"/>
            </a:p>
          </p:txBody>
        </p:sp>
        <p:sp>
          <p:nvSpPr>
            <p:cNvPr id="29725" name="Line 28">
              <a:extLst>
                <a:ext uri="{FF2B5EF4-FFF2-40B4-BE49-F238E27FC236}">
                  <a16:creationId xmlns:a16="http://schemas.microsoft.com/office/drawing/2014/main" id="{542023B9-C906-4DD6-8192-8F7333A9BA46}"/>
                </a:ext>
              </a:extLst>
            </p:cNvPr>
            <p:cNvSpPr>
              <a:spLocks noChangeShapeType="1"/>
            </p:cNvSpPr>
            <p:nvPr/>
          </p:nvSpPr>
          <p:spPr bwMode="auto">
            <a:xfrm>
              <a:off x="2502" y="2106"/>
              <a:ext cx="360" cy="11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endParaRPr lang="en-US"/>
            </a:p>
          </p:txBody>
        </p:sp>
        <p:sp>
          <p:nvSpPr>
            <p:cNvPr id="29726" name="Line 29">
              <a:extLst>
                <a:ext uri="{FF2B5EF4-FFF2-40B4-BE49-F238E27FC236}">
                  <a16:creationId xmlns:a16="http://schemas.microsoft.com/office/drawing/2014/main" id="{E353858E-31A6-4274-9524-8F62C8A8CB8E}"/>
                </a:ext>
              </a:extLst>
            </p:cNvPr>
            <p:cNvSpPr>
              <a:spLocks noChangeShapeType="1"/>
            </p:cNvSpPr>
            <p:nvPr/>
          </p:nvSpPr>
          <p:spPr bwMode="auto">
            <a:xfrm>
              <a:off x="2121" y="2478"/>
              <a:ext cx="303" cy="10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endParaRPr lang="en-US"/>
            </a:p>
          </p:txBody>
        </p:sp>
        <p:sp>
          <p:nvSpPr>
            <p:cNvPr id="29727" name="Line 30">
              <a:extLst>
                <a:ext uri="{FF2B5EF4-FFF2-40B4-BE49-F238E27FC236}">
                  <a16:creationId xmlns:a16="http://schemas.microsoft.com/office/drawing/2014/main" id="{AB9C5DCC-48BC-4515-8E36-54511B43BE93}"/>
                </a:ext>
              </a:extLst>
            </p:cNvPr>
            <p:cNvSpPr>
              <a:spLocks noChangeShapeType="1"/>
            </p:cNvSpPr>
            <p:nvPr/>
          </p:nvSpPr>
          <p:spPr bwMode="auto">
            <a:xfrm flipH="1">
              <a:off x="2583" y="2481"/>
              <a:ext cx="276" cy="9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endParaRPr lang="en-US"/>
            </a:p>
          </p:txBody>
        </p:sp>
        <p:sp>
          <p:nvSpPr>
            <p:cNvPr id="29728" name="Line 31">
              <a:extLst>
                <a:ext uri="{FF2B5EF4-FFF2-40B4-BE49-F238E27FC236}">
                  <a16:creationId xmlns:a16="http://schemas.microsoft.com/office/drawing/2014/main" id="{AF5A6D06-EDA6-46D8-9772-FF051083C972}"/>
                </a:ext>
              </a:extLst>
            </p:cNvPr>
            <p:cNvSpPr>
              <a:spLocks noChangeShapeType="1"/>
            </p:cNvSpPr>
            <p:nvPr/>
          </p:nvSpPr>
          <p:spPr bwMode="auto">
            <a:xfrm flipH="1">
              <a:off x="2103" y="2847"/>
              <a:ext cx="336" cy="11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endParaRPr lang="en-US"/>
            </a:p>
          </p:txBody>
        </p:sp>
        <p:sp>
          <p:nvSpPr>
            <p:cNvPr id="29729" name="Line 32">
              <a:extLst>
                <a:ext uri="{FF2B5EF4-FFF2-40B4-BE49-F238E27FC236}">
                  <a16:creationId xmlns:a16="http://schemas.microsoft.com/office/drawing/2014/main" id="{C398C9EF-FC97-4368-8BC8-84C75481DF21}"/>
                </a:ext>
              </a:extLst>
            </p:cNvPr>
            <p:cNvSpPr>
              <a:spLocks noChangeShapeType="1"/>
            </p:cNvSpPr>
            <p:nvPr/>
          </p:nvSpPr>
          <p:spPr bwMode="auto">
            <a:xfrm>
              <a:off x="2595" y="2853"/>
              <a:ext cx="0" cy="48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endParaRPr lang="en-US"/>
            </a:p>
          </p:txBody>
        </p:sp>
        <p:sp>
          <p:nvSpPr>
            <p:cNvPr id="29730" name="Line 33">
              <a:extLst>
                <a:ext uri="{FF2B5EF4-FFF2-40B4-BE49-F238E27FC236}">
                  <a16:creationId xmlns:a16="http://schemas.microsoft.com/office/drawing/2014/main" id="{DE698DA2-9564-4466-9E94-2E8ADFD81672}"/>
                </a:ext>
              </a:extLst>
            </p:cNvPr>
            <p:cNvSpPr>
              <a:spLocks noChangeShapeType="1"/>
            </p:cNvSpPr>
            <p:nvPr/>
          </p:nvSpPr>
          <p:spPr bwMode="auto">
            <a:xfrm>
              <a:off x="2106" y="3222"/>
              <a:ext cx="309" cy="10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endParaRPr lang="en-US"/>
            </a:p>
          </p:txBody>
        </p:sp>
        <p:sp>
          <p:nvSpPr>
            <p:cNvPr id="29731" name="Text Box 34">
              <a:extLst>
                <a:ext uri="{FF2B5EF4-FFF2-40B4-BE49-F238E27FC236}">
                  <a16:creationId xmlns:a16="http://schemas.microsoft.com/office/drawing/2014/main" id="{FFD342C6-9AFC-4C4E-9F1E-F1D6CCCCE19B}"/>
                </a:ext>
              </a:extLst>
            </p:cNvPr>
            <p:cNvSpPr txBox="1">
              <a:spLocks noChangeArrowheads="1"/>
            </p:cNvSpPr>
            <p:nvPr/>
          </p:nvSpPr>
          <p:spPr bwMode="auto">
            <a:xfrm>
              <a:off x="2121" y="1243"/>
              <a:ext cx="1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r"/>
              <a:r>
                <a:rPr lang="en-US" altLang="en-US" sz="1600" b="1">
                  <a:solidFill>
                    <a:schemeClr val="tx2"/>
                  </a:solidFill>
                  <a:latin typeface="Courier New" panose="02070309020205020404" pitchFamily="49" charset="0"/>
                </a:rPr>
                <a:t>T</a:t>
              </a:r>
              <a:endParaRPr lang="en-US" altLang="en-US" sz="1600" b="1" noProof="1">
                <a:solidFill>
                  <a:schemeClr val="tx2"/>
                </a:solidFill>
                <a:latin typeface="Courier New" panose="02070309020205020404" pitchFamily="49" charset="0"/>
              </a:endParaRPr>
            </a:p>
          </p:txBody>
        </p:sp>
        <p:sp>
          <p:nvSpPr>
            <p:cNvPr id="29732" name="Text Box 35">
              <a:extLst>
                <a:ext uri="{FF2B5EF4-FFF2-40B4-BE49-F238E27FC236}">
                  <a16:creationId xmlns:a16="http://schemas.microsoft.com/office/drawing/2014/main" id="{C882CE11-F1EA-4E3D-9E87-9996971011DD}"/>
                </a:ext>
              </a:extLst>
            </p:cNvPr>
            <p:cNvSpPr txBox="1">
              <a:spLocks noChangeArrowheads="1"/>
            </p:cNvSpPr>
            <p:nvPr/>
          </p:nvSpPr>
          <p:spPr bwMode="auto">
            <a:xfrm>
              <a:off x="2133" y="1981"/>
              <a:ext cx="1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r"/>
              <a:r>
                <a:rPr lang="en-US" altLang="en-US" sz="1600" b="1">
                  <a:solidFill>
                    <a:schemeClr val="tx2"/>
                  </a:solidFill>
                  <a:latin typeface="Courier New" panose="02070309020205020404" pitchFamily="49" charset="0"/>
                </a:rPr>
                <a:t>T</a:t>
              </a:r>
              <a:endParaRPr lang="en-US" altLang="en-US" sz="1600" b="1" noProof="1">
                <a:solidFill>
                  <a:schemeClr val="tx2"/>
                </a:solidFill>
                <a:latin typeface="Courier New" panose="02070309020205020404" pitchFamily="49" charset="0"/>
              </a:endParaRPr>
            </a:p>
          </p:txBody>
        </p:sp>
        <p:sp>
          <p:nvSpPr>
            <p:cNvPr id="29733" name="Text Box 36">
              <a:extLst>
                <a:ext uri="{FF2B5EF4-FFF2-40B4-BE49-F238E27FC236}">
                  <a16:creationId xmlns:a16="http://schemas.microsoft.com/office/drawing/2014/main" id="{2811C40D-E3D8-45EE-B62E-028905B61155}"/>
                </a:ext>
              </a:extLst>
            </p:cNvPr>
            <p:cNvSpPr txBox="1">
              <a:spLocks noChangeArrowheads="1"/>
            </p:cNvSpPr>
            <p:nvPr/>
          </p:nvSpPr>
          <p:spPr bwMode="auto">
            <a:xfrm>
              <a:off x="2097" y="2737"/>
              <a:ext cx="1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r"/>
              <a:r>
                <a:rPr lang="en-US" altLang="en-US" sz="1600" b="1">
                  <a:solidFill>
                    <a:schemeClr val="tx2"/>
                  </a:solidFill>
                  <a:latin typeface="Courier New" panose="02070309020205020404" pitchFamily="49" charset="0"/>
                </a:rPr>
                <a:t>T</a:t>
              </a:r>
              <a:endParaRPr lang="en-US" altLang="en-US" sz="1600" b="1" noProof="1">
                <a:solidFill>
                  <a:schemeClr val="tx2"/>
                </a:solidFill>
                <a:latin typeface="Courier New" panose="02070309020205020404" pitchFamily="49" charset="0"/>
              </a:endParaRPr>
            </a:p>
          </p:txBody>
        </p:sp>
        <p:sp>
          <p:nvSpPr>
            <p:cNvPr id="29734" name="Text Box 37">
              <a:extLst>
                <a:ext uri="{FF2B5EF4-FFF2-40B4-BE49-F238E27FC236}">
                  <a16:creationId xmlns:a16="http://schemas.microsoft.com/office/drawing/2014/main" id="{7EDAEA4C-DA5A-4BA0-A896-9F56D2E7D615}"/>
                </a:ext>
              </a:extLst>
            </p:cNvPr>
            <p:cNvSpPr txBox="1">
              <a:spLocks noChangeArrowheads="1"/>
            </p:cNvSpPr>
            <p:nvPr/>
          </p:nvSpPr>
          <p:spPr bwMode="auto">
            <a:xfrm>
              <a:off x="2529" y="1471"/>
              <a:ext cx="1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r"/>
              <a:r>
                <a:rPr lang="en-US" altLang="en-US" sz="1600" b="1">
                  <a:solidFill>
                    <a:schemeClr val="tx2"/>
                  </a:solidFill>
                  <a:latin typeface="Courier New" panose="02070309020205020404" pitchFamily="49" charset="0"/>
                </a:rPr>
                <a:t>F</a:t>
              </a:r>
              <a:endParaRPr lang="en-US" altLang="en-US" sz="1600" b="1" noProof="1">
                <a:solidFill>
                  <a:schemeClr val="tx2"/>
                </a:solidFill>
                <a:latin typeface="Courier New" panose="02070309020205020404" pitchFamily="49" charset="0"/>
              </a:endParaRPr>
            </a:p>
          </p:txBody>
        </p:sp>
        <p:sp>
          <p:nvSpPr>
            <p:cNvPr id="29735" name="Text Box 38">
              <a:extLst>
                <a:ext uri="{FF2B5EF4-FFF2-40B4-BE49-F238E27FC236}">
                  <a16:creationId xmlns:a16="http://schemas.microsoft.com/office/drawing/2014/main" id="{00A1C3CB-38FB-4ACB-8F55-89851A35CD8C}"/>
                </a:ext>
              </a:extLst>
            </p:cNvPr>
            <p:cNvSpPr txBox="1">
              <a:spLocks noChangeArrowheads="1"/>
            </p:cNvSpPr>
            <p:nvPr/>
          </p:nvSpPr>
          <p:spPr bwMode="auto">
            <a:xfrm>
              <a:off x="2577" y="2977"/>
              <a:ext cx="1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r"/>
              <a:r>
                <a:rPr lang="en-US" altLang="en-US" sz="1600" b="1">
                  <a:solidFill>
                    <a:schemeClr val="tx2"/>
                  </a:solidFill>
                  <a:latin typeface="Courier New" panose="02070309020205020404" pitchFamily="49" charset="0"/>
                </a:rPr>
                <a:t>F</a:t>
              </a:r>
              <a:endParaRPr lang="en-US" altLang="en-US" sz="1600" b="1" noProof="1">
                <a:solidFill>
                  <a:schemeClr val="tx2"/>
                </a:solidFill>
                <a:latin typeface="Courier New" panose="02070309020205020404" pitchFamily="49" charset="0"/>
              </a:endParaRPr>
            </a:p>
          </p:txBody>
        </p:sp>
        <p:sp>
          <p:nvSpPr>
            <p:cNvPr id="29736" name="Text Box 39">
              <a:extLst>
                <a:ext uri="{FF2B5EF4-FFF2-40B4-BE49-F238E27FC236}">
                  <a16:creationId xmlns:a16="http://schemas.microsoft.com/office/drawing/2014/main" id="{2D2496FA-6536-463F-9168-37A23909D2EF}"/>
                </a:ext>
              </a:extLst>
            </p:cNvPr>
            <p:cNvSpPr txBox="1">
              <a:spLocks noChangeArrowheads="1"/>
            </p:cNvSpPr>
            <p:nvPr/>
          </p:nvSpPr>
          <p:spPr bwMode="auto">
            <a:xfrm>
              <a:off x="2643" y="1975"/>
              <a:ext cx="1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r"/>
              <a:r>
                <a:rPr lang="en-US" altLang="en-US" sz="1600" b="1">
                  <a:solidFill>
                    <a:schemeClr val="tx2"/>
                  </a:solidFill>
                  <a:latin typeface="Courier New" panose="02070309020205020404" pitchFamily="49" charset="0"/>
                </a:rPr>
                <a:t>F</a:t>
              </a:r>
              <a:endParaRPr lang="en-US" altLang="en-US" sz="1600" b="1" noProof="1">
                <a:solidFill>
                  <a:schemeClr val="tx2"/>
                </a:solidFill>
                <a:latin typeface="Courier New" panose="02070309020205020404" pitchFamily="49"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52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520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5207"/>
                                        </p:tgtEl>
                                        <p:attrNameLst>
                                          <p:attrName>style.visibility</p:attrName>
                                        </p:attrNameLst>
                                      </p:cBhvr>
                                      <p:to>
                                        <p:strVal val="visible"/>
                                      </p:to>
                                    </p:set>
                                  </p:childTnLst>
                                  <p:subTnLst>
                                    <p:set>
                                      <p:cBhvr override="childStyle">
                                        <p:cTn dur="1" fill="hold" display="0" masterRel="nextClick" afterEffect="1"/>
                                        <p:tgtEl>
                                          <p:spTgt spid="435207"/>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52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52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5205"/>
                                        </p:tgtEl>
                                        <p:attrNameLst>
                                          <p:attrName>style.visibility</p:attrName>
                                        </p:attrNameLst>
                                      </p:cBhvr>
                                      <p:to>
                                        <p:strVal val="visible"/>
                                      </p:to>
                                    </p:set>
                                  </p:childTnLst>
                                  <p:subTnLst>
                                    <p:set>
                                      <p:cBhvr override="childStyle">
                                        <p:cTn dur="1" fill="hold" display="0" masterRel="nextClick" afterEffect="1"/>
                                        <p:tgtEl>
                                          <p:spTgt spid="435205"/>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5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p:bldP spid="435204" grpId="0"/>
      <p:bldP spid="435205" grpId="0"/>
      <p:bldP spid="435206" grpId="0"/>
      <p:bldP spid="435210" grpId="0"/>
      <p:bldP spid="435211" grpId="0"/>
      <p:bldP spid="4352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4C9F52-5E24-4F34-8329-7BAB660E4AF1}"/>
              </a:ext>
            </a:extLst>
          </p:cNvPr>
          <p:cNvSpPr>
            <a:spLocks noGrp="1"/>
          </p:cNvSpPr>
          <p:nvPr>
            <p:ph type="dt" sz="quarter" idx="10"/>
          </p:nvPr>
        </p:nvSpPr>
        <p:spPr/>
        <p:txBody>
          <a:bodyPr/>
          <a:lstStyle/>
          <a:p>
            <a:pPr>
              <a:defRPr/>
            </a:pPr>
            <a:r>
              <a:rPr lang="en-US" altLang="en-US"/>
              <a:t>8/17/06</a:t>
            </a:r>
          </a:p>
        </p:txBody>
      </p:sp>
      <p:sp>
        <p:nvSpPr>
          <p:cNvPr id="5" name="Footer Placeholder 4">
            <a:extLst>
              <a:ext uri="{FF2B5EF4-FFF2-40B4-BE49-F238E27FC236}">
                <a16:creationId xmlns:a16="http://schemas.microsoft.com/office/drawing/2014/main" id="{9345D3E1-95F5-430A-BA5B-FB3EDEC308AE}"/>
              </a:ext>
            </a:extLst>
          </p:cNvPr>
          <p:cNvSpPr>
            <a:spLocks noGrp="1"/>
          </p:cNvSpPr>
          <p:nvPr>
            <p:ph type="ftr" sz="quarter" idx="11"/>
          </p:nvPr>
        </p:nvSpPr>
        <p:spPr/>
        <p:txBody>
          <a:bodyPr/>
          <a:lstStyle/>
          <a:p>
            <a:pPr>
              <a:defRPr/>
            </a:pPr>
            <a:r>
              <a:rPr lang="en-US" altLang="en-US"/>
              <a:t>Unleasing Static Analysis, Manuvir Das, SAS ’06</a:t>
            </a:r>
          </a:p>
        </p:txBody>
      </p:sp>
      <p:sp>
        <p:nvSpPr>
          <p:cNvPr id="6" name="Slide Number Placeholder 5">
            <a:extLst>
              <a:ext uri="{FF2B5EF4-FFF2-40B4-BE49-F238E27FC236}">
                <a16:creationId xmlns:a16="http://schemas.microsoft.com/office/drawing/2014/main" id="{D945F697-8535-4860-92EE-0763DAD1F811}"/>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DF8C900C-9366-452D-8294-ADA0B49D20E1}" type="slidenum">
              <a:rPr lang="en-US" altLang="en-US" sz="800">
                <a:latin typeface="Verdana" panose="020B0604030504040204" pitchFamily="34" charset="0"/>
              </a:rPr>
              <a:pPr/>
              <a:t>22</a:t>
            </a:fld>
            <a:endParaRPr lang="en-US" altLang="en-US" sz="800">
              <a:latin typeface="Verdana" panose="020B0604030504040204" pitchFamily="34" charset="0"/>
            </a:endParaRPr>
          </a:p>
        </p:txBody>
      </p:sp>
      <p:sp>
        <p:nvSpPr>
          <p:cNvPr id="30725" name="Rectangle 2">
            <a:extLst>
              <a:ext uri="{FF2B5EF4-FFF2-40B4-BE49-F238E27FC236}">
                <a16:creationId xmlns:a16="http://schemas.microsoft.com/office/drawing/2014/main" id="{B641410B-2ED6-4F5E-AB99-06D5FC227500}"/>
              </a:ext>
            </a:extLst>
          </p:cNvPr>
          <p:cNvSpPr>
            <a:spLocks noGrp="1" noChangeArrowheads="1"/>
          </p:cNvSpPr>
          <p:nvPr>
            <p:ph type="title"/>
          </p:nvPr>
        </p:nvSpPr>
        <p:spPr/>
        <p:txBody>
          <a:bodyPr/>
          <a:lstStyle/>
          <a:p>
            <a:pPr eaLnBrk="1" hangingPunct="1"/>
            <a:r>
              <a:rPr lang="en-US" altLang="en-US"/>
              <a:t>5. Concurrency</a:t>
            </a:r>
          </a:p>
        </p:txBody>
      </p:sp>
      <p:sp>
        <p:nvSpPr>
          <p:cNvPr id="30726" name="Rectangle 3">
            <a:extLst>
              <a:ext uri="{FF2B5EF4-FFF2-40B4-BE49-F238E27FC236}">
                <a16:creationId xmlns:a16="http://schemas.microsoft.com/office/drawing/2014/main" id="{17002221-13A8-4C0C-BE56-62C717B079B7}"/>
              </a:ext>
            </a:extLst>
          </p:cNvPr>
          <p:cNvSpPr>
            <a:spLocks noGrp="1" noChangeArrowheads="1"/>
          </p:cNvSpPr>
          <p:nvPr>
            <p:ph type="body" idx="1"/>
          </p:nvPr>
        </p:nvSpPr>
        <p:spPr>
          <a:xfrm>
            <a:off x="457200" y="1600200"/>
            <a:ext cx="8394700" cy="4411663"/>
          </a:xfrm>
        </p:spPr>
        <p:txBody>
          <a:bodyPr/>
          <a:lstStyle/>
          <a:p>
            <a:pPr eaLnBrk="1" hangingPunct="1"/>
            <a:r>
              <a:rPr lang="en-US" altLang="en-US" sz="2800"/>
              <a:t>Deadlocks, data races, orphan locks, … </a:t>
            </a:r>
          </a:p>
          <a:p>
            <a:pPr eaLnBrk="1" hangingPunct="1"/>
            <a:r>
              <a:rPr lang="en-US" altLang="en-US" sz="2800"/>
              <a:t>Sequential analysis of lock sequences at every program point of every thread</a:t>
            </a:r>
          </a:p>
          <a:p>
            <a:pPr lvl="1" eaLnBrk="1" hangingPunct="1"/>
            <a:r>
              <a:rPr lang="en-US" altLang="en-US" sz="2400"/>
              <a:t>Cycle in lock ordering: deadlock</a:t>
            </a:r>
          </a:p>
          <a:p>
            <a:pPr lvl="1" eaLnBrk="1" hangingPunct="1"/>
            <a:r>
              <a:rPr lang="en-US" altLang="en-US" sz="2400"/>
              <a:t>Access without consistent locking: data race</a:t>
            </a:r>
          </a:p>
          <a:p>
            <a:pPr lvl="1" eaLnBrk="1" hangingPunct="1"/>
            <a:r>
              <a:rPr lang="en-US" altLang="en-US" sz="2400"/>
              <a:t>Exit while holding critical section: orphan lock!</a:t>
            </a:r>
          </a:p>
          <a:p>
            <a:pPr eaLnBrk="1" hangingPunct="1"/>
            <a:r>
              <a:rPr lang="en-US" altLang="en-US" sz="2800"/>
              <a:t>Inter-procedural dataflow analysis – ESPC</a:t>
            </a:r>
          </a:p>
          <a:p>
            <a:pPr lvl="1" eaLnBrk="1" hangingPunct="1"/>
            <a:r>
              <a:rPr lang="en-US" altLang="en-US" sz="2400"/>
              <a:t>Instance of ESP – lock sequences control merge</a:t>
            </a:r>
          </a:p>
          <a:p>
            <a:pPr lvl="1" eaLnBrk="1" hangingPunct="1"/>
            <a:r>
              <a:rPr lang="en-US" altLang="en-US" sz="2400"/>
              <a:t>Understands Win32 locking semantics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3EF1927-AD66-4C73-8E90-995C920E9E33}"/>
              </a:ext>
            </a:extLst>
          </p:cNvPr>
          <p:cNvSpPr>
            <a:spLocks noGrp="1"/>
          </p:cNvSpPr>
          <p:nvPr>
            <p:ph type="dt" sz="quarter" idx="10"/>
          </p:nvPr>
        </p:nvSpPr>
        <p:spPr/>
        <p:txBody>
          <a:bodyPr/>
          <a:lstStyle/>
          <a:p>
            <a:pPr>
              <a:defRPr/>
            </a:pPr>
            <a:r>
              <a:rPr lang="en-US" altLang="en-US"/>
              <a:t>8/17/06</a:t>
            </a:r>
          </a:p>
        </p:txBody>
      </p:sp>
      <p:sp>
        <p:nvSpPr>
          <p:cNvPr id="5" name="Footer Placeholder 4">
            <a:extLst>
              <a:ext uri="{FF2B5EF4-FFF2-40B4-BE49-F238E27FC236}">
                <a16:creationId xmlns:a16="http://schemas.microsoft.com/office/drawing/2014/main" id="{4F400A9E-9BE8-41DC-A94A-4EDF6FE51EDE}"/>
              </a:ext>
            </a:extLst>
          </p:cNvPr>
          <p:cNvSpPr>
            <a:spLocks noGrp="1"/>
          </p:cNvSpPr>
          <p:nvPr>
            <p:ph type="ftr" sz="quarter" idx="11"/>
          </p:nvPr>
        </p:nvSpPr>
        <p:spPr/>
        <p:txBody>
          <a:bodyPr/>
          <a:lstStyle/>
          <a:p>
            <a:pPr>
              <a:defRPr/>
            </a:pPr>
            <a:r>
              <a:rPr lang="en-US" altLang="en-US"/>
              <a:t>Unleasing Static Analysis, Manuvir Das, SAS ’06</a:t>
            </a:r>
          </a:p>
        </p:txBody>
      </p:sp>
      <p:sp>
        <p:nvSpPr>
          <p:cNvPr id="6" name="Slide Number Placeholder 5">
            <a:extLst>
              <a:ext uri="{FF2B5EF4-FFF2-40B4-BE49-F238E27FC236}">
                <a16:creationId xmlns:a16="http://schemas.microsoft.com/office/drawing/2014/main" id="{C6260EF5-58B7-408E-B72E-A7DE0C859BB1}"/>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C28E8EC0-9397-4284-937D-17D2408B3DE7}" type="slidenum">
              <a:rPr lang="en-US" altLang="en-US" sz="800">
                <a:latin typeface="Verdana" panose="020B0604030504040204" pitchFamily="34" charset="0"/>
              </a:rPr>
              <a:pPr/>
              <a:t>23</a:t>
            </a:fld>
            <a:endParaRPr lang="en-US" altLang="en-US" sz="800">
              <a:latin typeface="Verdana" panose="020B0604030504040204" pitchFamily="34" charset="0"/>
            </a:endParaRPr>
          </a:p>
        </p:txBody>
      </p:sp>
      <p:sp>
        <p:nvSpPr>
          <p:cNvPr id="31749" name="Rectangle 2">
            <a:extLst>
              <a:ext uri="{FF2B5EF4-FFF2-40B4-BE49-F238E27FC236}">
                <a16:creationId xmlns:a16="http://schemas.microsoft.com/office/drawing/2014/main" id="{BB3C99D8-B62B-471D-BE3F-23F3B5C24A0F}"/>
              </a:ext>
            </a:extLst>
          </p:cNvPr>
          <p:cNvSpPr>
            <a:spLocks noGrp="1" noChangeArrowheads="1"/>
          </p:cNvSpPr>
          <p:nvPr>
            <p:ph type="title"/>
          </p:nvPr>
        </p:nvSpPr>
        <p:spPr/>
        <p:txBody>
          <a:bodyPr/>
          <a:lstStyle/>
          <a:p>
            <a:pPr eaLnBrk="1" hangingPunct="1"/>
            <a:r>
              <a:rPr lang="en-US" altLang="en-US"/>
              <a:t>6. Buffer overruns</a:t>
            </a:r>
          </a:p>
        </p:txBody>
      </p:sp>
      <p:sp>
        <p:nvSpPr>
          <p:cNvPr id="31750" name="Rectangle 3">
            <a:extLst>
              <a:ext uri="{FF2B5EF4-FFF2-40B4-BE49-F238E27FC236}">
                <a16:creationId xmlns:a16="http://schemas.microsoft.com/office/drawing/2014/main" id="{139AB806-2CD0-409F-8764-06BF52888BA9}"/>
              </a:ext>
            </a:extLst>
          </p:cNvPr>
          <p:cNvSpPr>
            <a:spLocks noGrp="1" noChangeArrowheads="1"/>
          </p:cNvSpPr>
          <p:nvPr>
            <p:ph type="body" idx="1"/>
          </p:nvPr>
        </p:nvSpPr>
        <p:spPr/>
        <p:txBody>
          <a:bodyPr/>
          <a:lstStyle/>
          <a:p>
            <a:pPr eaLnBrk="1" hangingPunct="1">
              <a:lnSpc>
                <a:spcPct val="90000"/>
              </a:lnSpc>
            </a:pPr>
            <a:r>
              <a:rPr lang="en-US" altLang="en-US" sz="2400"/>
              <a:t>Defect: a buffer access index is out of bounds</a:t>
            </a:r>
          </a:p>
          <a:p>
            <a:pPr eaLnBrk="1" hangingPunct="1">
              <a:lnSpc>
                <a:spcPct val="90000"/>
              </a:lnSpc>
            </a:pPr>
            <a:r>
              <a:rPr lang="en-US" altLang="en-US" sz="2400"/>
              <a:t>Detection: check that index is within bounds</a:t>
            </a:r>
          </a:p>
          <a:p>
            <a:pPr eaLnBrk="1" hangingPunct="1">
              <a:lnSpc>
                <a:spcPct val="90000"/>
              </a:lnSpc>
            </a:pPr>
            <a:endParaRPr lang="en-US" altLang="en-US" sz="2400"/>
          </a:p>
          <a:p>
            <a:pPr eaLnBrk="1" hangingPunct="1">
              <a:lnSpc>
                <a:spcPct val="90000"/>
              </a:lnSpc>
            </a:pPr>
            <a:r>
              <a:rPr lang="en-US" altLang="en-US" sz="2400"/>
              <a:t>Problem: where are the buffer bounds stored?</a:t>
            </a:r>
          </a:p>
          <a:p>
            <a:pPr lvl="1" eaLnBrk="1" hangingPunct="1">
              <a:lnSpc>
                <a:spcPct val="90000"/>
              </a:lnSpc>
            </a:pPr>
            <a:r>
              <a:rPr lang="en-US" altLang="en-US" sz="2000"/>
              <a:t>Tools must track buffer size from allocation to access</a:t>
            </a:r>
          </a:p>
          <a:p>
            <a:pPr lvl="1" eaLnBrk="1" hangingPunct="1">
              <a:lnSpc>
                <a:spcPct val="90000"/>
              </a:lnSpc>
            </a:pPr>
            <a:r>
              <a:rPr lang="en-US" altLang="en-US" sz="2000"/>
              <a:t>Exhaustive global analysis is infeasible</a:t>
            </a:r>
          </a:p>
          <a:p>
            <a:pPr lvl="1" eaLnBrk="1" hangingPunct="1">
              <a:lnSpc>
                <a:spcPct val="90000"/>
              </a:lnSpc>
            </a:pPr>
            <a:endParaRPr lang="en-US" altLang="en-US" sz="2000"/>
          </a:p>
          <a:p>
            <a:pPr eaLnBrk="1" hangingPunct="1">
              <a:lnSpc>
                <a:spcPct val="90000"/>
              </a:lnSpc>
            </a:pPr>
            <a:r>
              <a:rPr lang="en-US" altLang="en-US" sz="2400"/>
              <a:t>Solution: turn global analysis into local analysis</a:t>
            </a:r>
          </a:p>
          <a:p>
            <a:pPr lvl="1" eaLnBrk="1" hangingPunct="1">
              <a:lnSpc>
                <a:spcPct val="90000"/>
              </a:lnSpc>
            </a:pPr>
            <a:r>
              <a:rPr lang="en-US" altLang="en-US" sz="2000"/>
              <a:t>Standard Annotation Language (SAL)</a:t>
            </a:r>
          </a:p>
          <a:p>
            <a:pPr lvl="1" eaLnBrk="1" hangingPunct="1">
              <a:lnSpc>
                <a:spcPct val="90000"/>
              </a:lnSpc>
            </a:pPr>
            <a:r>
              <a:rPr lang="en-US" altLang="en-US" sz="2000"/>
              <a:t>Specify buffer sizes at function interfaces</a:t>
            </a:r>
          </a:p>
          <a:p>
            <a:pPr lvl="1" eaLnBrk="1" hangingPunct="1">
              <a:lnSpc>
                <a:spcPct val="90000"/>
              </a:lnSpc>
            </a:pPr>
            <a:r>
              <a:rPr lang="en-US" altLang="en-US" sz="2000"/>
              <a:t>Perform modular (one function at a time) analysis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C6730277-1734-46EC-941B-8B6F155B248C}"/>
              </a:ext>
            </a:extLst>
          </p:cNvPr>
          <p:cNvSpPr>
            <a:spLocks noGrp="1"/>
          </p:cNvSpPr>
          <p:nvPr>
            <p:ph type="dt" sz="quarter" idx="10"/>
          </p:nvPr>
        </p:nvSpPr>
        <p:spPr/>
        <p:txBody>
          <a:bodyPr/>
          <a:lstStyle/>
          <a:p>
            <a:pPr>
              <a:defRPr/>
            </a:pPr>
            <a:r>
              <a:rPr lang="en-US" altLang="en-US"/>
              <a:t>8/17/06</a:t>
            </a:r>
          </a:p>
        </p:txBody>
      </p:sp>
      <p:sp>
        <p:nvSpPr>
          <p:cNvPr id="6" name="Footer Placeholder 4">
            <a:extLst>
              <a:ext uri="{FF2B5EF4-FFF2-40B4-BE49-F238E27FC236}">
                <a16:creationId xmlns:a16="http://schemas.microsoft.com/office/drawing/2014/main" id="{92A06014-CFAA-42AE-89B6-5EF610521AD3}"/>
              </a:ext>
            </a:extLst>
          </p:cNvPr>
          <p:cNvSpPr>
            <a:spLocks noGrp="1"/>
          </p:cNvSpPr>
          <p:nvPr>
            <p:ph type="ftr" sz="quarter" idx="11"/>
          </p:nvPr>
        </p:nvSpPr>
        <p:spPr/>
        <p:txBody>
          <a:bodyPr/>
          <a:lstStyle/>
          <a:p>
            <a:pPr>
              <a:defRPr/>
            </a:pPr>
            <a:r>
              <a:rPr lang="en-US" altLang="en-US"/>
              <a:t>Unleasing Static Analysis, Manuvir Das, SAS ’06</a:t>
            </a:r>
          </a:p>
        </p:txBody>
      </p:sp>
      <p:sp>
        <p:nvSpPr>
          <p:cNvPr id="7" name="Slide Number Placeholder 5">
            <a:extLst>
              <a:ext uri="{FF2B5EF4-FFF2-40B4-BE49-F238E27FC236}">
                <a16:creationId xmlns:a16="http://schemas.microsoft.com/office/drawing/2014/main" id="{2144D201-55BD-4C0E-99C7-E904554E8F35}"/>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C957AE7A-7CAD-49EE-890E-79D5131E4F8D}" type="slidenum">
              <a:rPr lang="en-US" altLang="en-US" sz="800">
                <a:latin typeface="Verdana" panose="020B0604030504040204" pitchFamily="34" charset="0"/>
              </a:rPr>
              <a:pPr/>
              <a:t>24</a:t>
            </a:fld>
            <a:endParaRPr lang="en-US" altLang="en-US" sz="800">
              <a:latin typeface="Verdana" panose="020B0604030504040204" pitchFamily="34" charset="0"/>
            </a:endParaRPr>
          </a:p>
        </p:txBody>
      </p:sp>
      <p:sp>
        <p:nvSpPr>
          <p:cNvPr id="32773" name="Rectangle 2">
            <a:extLst>
              <a:ext uri="{FF2B5EF4-FFF2-40B4-BE49-F238E27FC236}">
                <a16:creationId xmlns:a16="http://schemas.microsoft.com/office/drawing/2014/main" id="{F6B8BE66-865E-4E15-9864-9E7C184D603F}"/>
              </a:ext>
            </a:extLst>
          </p:cNvPr>
          <p:cNvSpPr>
            <a:spLocks noGrp="1" noChangeArrowheads="1"/>
          </p:cNvSpPr>
          <p:nvPr>
            <p:ph type="title"/>
          </p:nvPr>
        </p:nvSpPr>
        <p:spPr/>
        <p:txBody>
          <a:bodyPr/>
          <a:lstStyle/>
          <a:p>
            <a:pPr eaLnBrk="1" hangingPunct="1"/>
            <a:r>
              <a:rPr lang="en-US" altLang="en-US"/>
              <a:t>SAL example 1</a:t>
            </a:r>
          </a:p>
        </p:txBody>
      </p:sp>
      <p:sp>
        <p:nvSpPr>
          <p:cNvPr id="32774" name="Rectangle 3">
            <a:extLst>
              <a:ext uri="{FF2B5EF4-FFF2-40B4-BE49-F238E27FC236}">
                <a16:creationId xmlns:a16="http://schemas.microsoft.com/office/drawing/2014/main" id="{2AF2C0E4-A4E2-4BAA-958E-C42AA50BEFC8}"/>
              </a:ext>
            </a:extLst>
          </p:cNvPr>
          <p:cNvSpPr>
            <a:spLocks noGrp="1" noChangeArrowheads="1"/>
          </p:cNvSpPr>
          <p:nvPr>
            <p:ph type="body" idx="1"/>
          </p:nvPr>
        </p:nvSpPr>
        <p:spPr/>
        <p:txBody>
          <a:bodyPr/>
          <a:lstStyle/>
          <a:p>
            <a:pPr eaLnBrk="1" hangingPunct="1"/>
            <a:r>
              <a:rPr lang="en-US" altLang="en-US" sz="2800" b="1">
                <a:latin typeface="Courier New" panose="02070309020205020404" pitchFamily="49" charset="0"/>
              </a:rPr>
              <a:t>wcsncpy </a:t>
            </a:r>
            <a:r>
              <a:rPr lang="en-US" altLang="en-US" sz="2400"/>
              <a:t>[precondition] destination buffer must have enough allocated space</a:t>
            </a:r>
          </a:p>
        </p:txBody>
      </p:sp>
      <p:sp>
        <p:nvSpPr>
          <p:cNvPr id="32775" name="Text Box 4">
            <a:extLst>
              <a:ext uri="{FF2B5EF4-FFF2-40B4-BE49-F238E27FC236}">
                <a16:creationId xmlns:a16="http://schemas.microsoft.com/office/drawing/2014/main" id="{E641E5D8-0D0C-48D8-AFCE-DAAB932D6E83}"/>
              </a:ext>
            </a:extLst>
          </p:cNvPr>
          <p:cNvSpPr txBox="1">
            <a:spLocks noChangeArrowheads="1"/>
          </p:cNvSpPr>
          <p:nvPr/>
        </p:nvSpPr>
        <p:spPr bwMode="auto">
          <a:xfrm>
            <a:off x="590550" y="2619375"/>
            <a:ext cx="855345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en-US" sz="2000" b="1">
                <a:latin typeface="Courier New" panose="02070309020205020404" pitchFamily="49" charset="0"/>
              </a:rPr>
              <a:t>wchar_t wcsncpy (</a:t>
            </a:r>
            <a:r>
              <a:rPr lang="en-US" altLang="en-US" sz="2000" b="1"/>
              <a:t> </a:t>
            </a:r>
          </a:p>
          <a:p>
            <a:pPr eaLnBrk="1" hangingPunct="1"/>
            <a:r>
              <a:rPr lang="en-US" altLang="en-US" sz="2000" b="1"/>
              <a:t>  </a:t>
            </a:r>
            <a:r>
              <a:rPr lang="en-US" altLang="en-US" sz="2000" b="1">
                <a:latin typeface="Courier New" panose="02070309020205020404" pitchFamily="49" charset="0"/>
              </a:rPr>
              <a:t>wchar_t *dest, wchar_t *src, size_t num );</a:t>
            </a:r>
            <a:endParaRPr lang="en-US" altLang="en-US" sz="2000" b="1"/>
          </a:p>
          <a:p>
            <a:pPr eaLnBrk="1" hangingPunct="1"/>
            <a:endParaRPr lang="en-US" altLang="en-US" sz="2000" b="1"/>
          </a:p>
          <a:p>
            <a:pPr eaLnBrk="1" hangingPunct="1"/>
            <a:r>
              <a:rPr lang="en-US" altLang="en-US" sz="2000" b="1">
                <a:latin typeface="Courier New" panose="02070309020205020404" pitchFamily="49" charset="0"/>
              </a:rPr>
              <a:t>wchar_t wcsncpy (</a:t>
            </a:r>
            <a:r>
              <a:rPr lang="en-US" altLang="en-US" sz="2000" b="1"/>
              <a:t> </a:t>
            </a:r>
          </a:p>
          <a:p>
            <a:pPr eaLnBrk="1" hangingPunct="1"/>
            <a:r>
              <a:rPr lang="en-US" altLang="en-US" sz="2000" b="1"/>
              <a:t>  </a:t>
            </a:r>
            <a:r>
              <a:rPr lang="en-US" altLang="en-US" sz="2000" b="1">
                <a:solidFill>
                  <a:srgbClr val="006600"/>
                </a:solidFill>
                <a:latin typeface="Courier New" panose="02070309020205020404" pitchFamily="49" charset="0"/>
              </a:rPr>
              <a:t>__pre __notnull __pre __writableTo(elementCount(num))</a:t>
            </a:r>
            <a:r>
              <a:rPr lang="en-US" altLang="en-US" sz="2000" b="1">
                <a:latin typeface="Courier New" panose="02070309020205020404" pitchFamily="49" charset="0"/>
              </a:rPr>
              <a:t> </a:t>
            </a:r>
          </a:p>
          <a:p>
            <a:pPr eaLnBrk="1" hangingPunct="1"/>
            <a:r>
              <a:rPr lang="en-US" altLang="en-US" sz="2000" b="1">
                <a:latin typeface="Courier New" panose="02070309020205020404" pitchFamily="49" charset="0"/>
              </a:rPr>
              <a:t> wchar_t *dest,</a:t>
            </a:r>
            <a:r>
              <a:rPr lang="en-US" altLang="en-US" sz="2000" b="1"/>
              <a:t> </a:t>
            </a:r>
          </a:p>
          <a:p>
            <a:pPr eaLnBrk="1" hangingPunct="1"/>
            <a:r>
              <a:rPr lang="en-US" altLang="en-US" sz="2000" b="1"/>
              <a:t>  </a:t>
            </a:r>
            <a:r>
              <a:rPr lang="en-US" altLang="en-US" sz="2000" b="1">
                <a:latin typeface="Courier New" panose="02070309020205020404" pitchFamily="49" charset="0"/>
              </a:rPr>
              <a:t>wchar_t *src, size_t num );</a:t>
            </a:r>
            <a:endParaRPr lang="en-US" altLang="en-US" sz="2000" b="1"/>
          </a:p>
          <a:p>
            <a:pPr eaLnBrk="1" hangingPunct="1"/>
            <a:endParaRPr lang="en-US" altLang="en-US" sz="2000" b="1"/>
          </a:p>
          <a:p>
            <a:pPr eaLnBrk="1" hangingPunct="1"/>
            <a:r>
              <a:rPr lang="en-US" altLang="en-US" sz="2000" b="1">
                <a:latin typeface="Courier New" panose="02070309020205020404" pitchFamily="49" charset="0"/>
              </a:rPr>
              <a:t>wchar_t wcsncpy (</a:t>
            </a:r>
            <a:endParaRPr lang="en-US" altLang="en-US" sz="2000" b="1"/>
          </a:p>
          <a:p>
            <a:pPr eaLnBrk="1" hangingPunct="1"/>
            <a:r>
              <a:rPr lang="en-US" altLang="en-US" sz="2000" b="1"/>
              <a:t>  </a:t>
            </a:r>
            <a:r>
              <a:rPr lang="en-US" altLang="en-US" sz="2000" b="1">
                <a:solidFill>
                  <a:srgbClr val="006600"/>
                </a:solidFill>
                <a:latin typeface="Courier New" panose="02070309020205020404" pitchFamily="49" charset="0"/>
              </a:rPr>
              <a:t>__out_ecount(num)</a:t>
            </a:r>
            <a:r>
              <a:rPr lang="en-US" altLang="en-US" sz="2000" b="1">
                <a:latin typeface="Courier New" panose="02070309020205020404" pitchFamily="49" charset="0"/>
              </a:rPr>
              <a:t> wchar_t *dest,</a:t>
            </a:r>
            <a:r>
              <a:rPr lang="en-US" altLang="en-US" sz="2000" b="1"/>
              <a:t> </a:t>
            </a:r>
            <a:endParaRPr lang="en-US" altLang="en-US" sz="2000" b="1">
              <a:latin typeface="Courier New" panose="02070309020205020404" pitchFamily="49" charset="0"/>
            </a:endParaRPr>
          </a:p>
          <a:p>
            <a:pPr eaLnBrk="1" hangingPunct="1"/>
            <a:r>
              <a:rPr lang="en-US" altLang="en-US" sz="2000" b="1">
                <a:latin typeface="Courier New" panose="02070309020205020404" pitchFamily="49" charset="0"/>
              </a:rPr>
              <a:t> wchar_t *src, size_t num);</a:t>
            </a:r>
            <a:endParaRPr lang="en-US" altLang="en-US" sz="20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1D6DDEEC-5014-4FE5-9036-E36091B2BC09}"/>
              </a:ext>
            </a:extLst>
          </p:cNvPr>
          <p:cNvSpPr>
            <a:spLocks noGrp="1"/>
          </p:cNvSpPr>
          <p:nvPr>
            <p:ph type="dt" sz="quarter" idx="10"/>
          </p:nvPr>
        </p:nvSpPr>
        <p:spPr/>
        <p:txBody>
          <a:bodyPr/>
          <a:lstStyle/>
          <a:p>
            <a:pPr>
              <a:defRPr/>
            </a:pPr>
            <a:r>
              <a:rPr lang="en-US" altLang="en-US"/>
              <a:t>8/17/06</a:t>
            </a:r>
          </a:p>
        </p:txBody>
      </p:sp>
      <p:sp>
        <p:nvSpPr>
          <p:cNvPr id="6" name="Footer Placeholder 4">
            <a:extLst>
              <a:ext uri="{FF2B5EF4-FFF2-40B4-BE49-F238E27FC236}">
                <a16:creationId xmlns:a16="http://schemas.microsoft.com/office/drawing/2014/main" id="{9947DE19-0FF9-4800-AF27-60E89734CCBD}"/>
              </a:ext>
            </a:extLst>
          </p:cNvPr>
          <p:cNvSpPr>
            <a:spLocks noGrp="1"/>
          </p:cNvSpPr>
          <p:nvPr>
            <p:ph type="ftr" sz="quarter" idx="11"/>
          </p:nvPr>
        </p:nvSpPr>
        <p:spPr/>
        <p:txBody>
          <a:bodyPr/>
          <a:lstStyle/>
          <a:p>
            <a:pPr>
              <a:defRPr/>
            </a:pPr>
            <a:r>
              <a:rPr lang="en-US" altLang="en-US"/>
              <a:t>Unleasing Static Analysis, Manuvir Das, SAS ’06</a:t>
            </a:r>
          </a:p>
        </p:txBody>
      </p:sp>
      <p:sp>
        <p:nvSpPr>
          <p:cNvPr id="7" name="Slide Number Placeholder 5">
            <a:extLst>
              <a:ext uri="{FF2B5EF4-FFF2-40B4-BE49-F238E27FC236}">
                <a16:creationId xmlns:a16="http://schemas.microsoft.com/office/drawing/2014/main" id="{D7A11C39-FC9E-4CEB-9340-4BBA81DEE9A8}"/>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BD8CDF76-2441-479B-BF8B-5945032E1A96}" type="slidenum">
              <a:rPr lang="en-US" altLang="en-US" sz="800">
                <a:latin typeface="Verdana" panose="020B0604030504040204" pitchFamily="34" charset="0"/>
              </a:rPr>
              <a:pPr/>
              <a:t>25</a:t>
            </a:fld>
            <a:endParaRPr lang="en-US" altLang="en-US" sz="800">
              <a:latin typeface="Verdana" panose="020B0604030504040204" pitchFamily="34" charset="0"/>
            </a:endParaRPr>
          </a:p>
        </p:txBody>
      </p:sp>
      <p:sp>
        <p:nvSpPr>
          <p:cNvPr id="33797" name="Rectangle 2">
            <a:extLst>
              <a:ext uri="{FF2B5EF4-FFF2-40B4-BE49-F238E27FC236}">
                <a16:creationId xmlns:a16="http://schemas.microsoft.com/office/drawing/2014/main" id="{E548E384-3ED6-4862-81C0-B9580038C8A4}"/>
              </a:ext>
            </a:extLst>
          </p:cNvPr>
          <p:cNvSpPr>
            <a:spLocks noGrp="1" noChangeArrowheads="1"/>
          </p:cNvSpPr>
          <p:nvPr>
            <p:ph type="title"/>
          </p:nvPr>
        </p:nvSpPr>
        <p:spPr/>
        <p:txBody>
          <a:bodyPr/>
          <a:lstStyle/>
          <a:p>
            <a:pPr eaLnBrk="1" hangingPunct="1"/>
            <a:r>
              <a:rPr lang="en-US" altLang="en-US"/>
              <a:t>SAL example 2</a:t>
            </a:r>
          </a:p>
        </p:txBody>
      </p:sp>
      <p:sp>
        <p:nvSpPr>
          <p:cNvPr id="33798" name="Rectangle 3">
            <a:extLst>
              <a:ext uri="{FF2B5EF4-FFF2-40B4-BE49-F238E27FC236}">
                <a16:creationId xmlns:a16="http://schemas.microsoft.com/office/drawing/2014/main" id="{E301ED51-E7E1-4375-82C1-D6013FFD03F7}"/>
              </a:ext>
            </a:extLst>
          </p:cNvPr>
          <p:cNvSpPr>
            <a:spLocks noGrp="1" noChangeArrowheads="1"/>
          </p:cNvSpPr>
          <p:nvPr>
            <p:ph type="body" idx="1"/>
          </p:nvPr>
        </p:nvSpPr>
        <p:spPr/>
        <p:txBody>
          <a:bodyPr/>
          <a:lstStyle/>
          <a:p>
            <a:pPr eaLnBrk="1" hangingPunct="1"/>
            <a:r>
              <a:rPr lang="en-US" altLang="en-US" sz="2800" b="1">
                <a:latin typeface="Courier New" panose="02070309020205020404" pitchFamily="49" charset="0"/>
              </a:rPr>
              <a:t>memcpy</a:t>
            </a:r>
          </a:p>
        </p:txBody>
      </p:sp>
      <p:sp>
        <p:nvSpPr>
          <p:cNvPr id="33799" name="Text Box 4">
            <a:extLst>
              <a:ext uri="{FF2B5EF4-FFF2-40B4-BE49-F238E27FC236}">
                <a16:creationId xmlns:a16="http://schemas.microsoft.com/office/drawing/2014/main" id="{335CE6B6-0276-4471-A613-2C6E3769F1C5}"/>
              </a:ext>
            </a:extLst>
          </p:cNvPr>
          <p:cNvSpPr txBox="1">
            <a:spLocks noChangeArrowheads="1"/>
          </p:cNvSpPr>
          <p:nvPr/>
        </p:nvSpPr>
        <p:spPr bwMode="auto">
          <a:xfrm>
            <a:off x="558800" y="2187575"/>
            <a:ext cx="841375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en-US" sz="2000" b="1">
                <a:latin typeface="Courier New" panose="02070309020205020404" pitchFamily="49" charset="0"/>
              </a:rPr>
              <a:t>void * memcpy ( void * dest, void * src, size_t num );</a:t>
            </a:r>
            <a:endParaRPr lang="en-US" altLang="en-US" sz="2000" b="1"/>
          </a:p>
          <a:p>
            <a:pPr eaLnBrk="1" hangingPunct="1"/>
            <a:endParaRPr lang="en-US" altLang="en-US" sz="2000" b="1"/>
          </a:p>
          <a:p>
            <a:pPr eaLnBrk="1" hangingPunct="1"/>
            <a:r>
              <a:rPr lang="en-US" altLang="en-US" sz="2000" b="1">
                <a:latin typeface="Courier New" panose="02070309020205020404" pitchFamily="49" charset="0"/>
              </a:rPr>
              <a:t>void * memcpy (</a:t>
            </a:r>
            <a:r>
              <a:rPr lang="en-US" altLang="en-US" sz="2000" b="1"/>
              <a:t> </a:t>
            </a:r>
          </a:p>
          <a:p>
            <a:pPr eaLnBrk="1" hangingPunct="1"/>
            <a:r>
              <a:rPr lang="en-US" altLang="en-US" sz="2000" b="1"/>
              <a:t>  </a:t>
            </a:r>
            <a:r>
              <a:rPr lang="en-US" altLang="en-US" sz="2000" b="1">
                <a:solidFill>
                  <a:srgbClr val="006600"/>
                </a:solidFill>
                <a:latin typeface="Courier New" panose="02070309020205020404" pitchFamily="49" charset="0"/>
              </a:rPr>
              <a:t>__pre __notnull __pre __writableTo(byteCount(num))</a:t>
            </a:r>
            <a:r>
              <a:rPr lang="en-US" altLang="en-US" sz="2000" b="1">
                <a:solidFill>
                  <a:srgbClr val="006600"/>
                </a:solidFill>
              </a:rPr>
              <a:t> </a:t>
            </a:r>
          </a:p>
          <a:p>
            <a:pPr eaLnBrk="1" hangingPunct="1"/>
            <a:r>
              <a:rPr lang="en-US" altLang="en-US" sz="2000" b="1">
                <a:solidFill>
                  <a:srgbClr val="006600"/>
                </a:solidFill>
              </a:rPr>
              <a:t>  </a:t>
            </a:r>
            <a:r>
              <a:rPr lang="en-US" altLang="en-US" sz="2000" b="1">
                <a:solidFill>
                  <a:srgbClr val="006600"/>
                </a:solidFill>
                <a:latin typeface="Courier New" panose="02070309020205020404" pitchFamily="49" charset="0"/>
              </a:rPr>
              <a:t>__post __readableTo(byteCount(num))</a:t>
            </a:r>
            <a:r>
              <a:rPr lang="en-US" altLang="en-US" sz="2000" b="1">
                <a:latin typeface="Courier New" panose="02070309020205020404" pitchFamily="49" charset="0"/>
              </a:rPr>
              <a:t> void * dest,</a:t>
            </a:r>
            <a:r>
              <a:rPr lang="en-US" altLang="en-US" sz="2000" b="1"/>
              <a:t> </a:t>
            </a:r>
          </a:p>
          <a:p>
            <a:pPr eaLnBrk="1" hangingPunct="1"/>
            <a:r>
              <a:rPr lang="en-US" altLang="en-US" sz="2000" b="1"/>
              <a:t>  </a:t>
            </a:r>
            <a:r>
              <a:rPr lang="en-US" altLang="en-US" sz="2000" b="1">
                <a:solidFill>
                  <a:srgbClr val="006600"/>
                </a:solidFill>
                <a:latin typeface="Courier New" panose="02070309020205020404" pitchFamily="49" charset="0"/>
              </a:rPr>
              <a:t>__pre __notnull __pre __deref __readonly</a:t>
            </a:r>
          </a:p>
          <a:p>
            <a:pPr eaLnBrk="1" hangingPunct="1"/>
            <a:r>
              <a:rPr lang="en-US" altLang="en-US" sz="2000" b="1">
                <a:solidFill>
                  <a:srgbClr val="006600"/>
                </a:solidFill>
                <a:latin typeface="Courier New" panose="02070309020205020404" pitchFamily="49" charset="0"/>
              </a:rPr>
              <a:t> __pre __readableTo(byteCount(num))</a:t>
            </a:r>
            <a:r>
              <a:rPr lang="en-US" altLang="en-US" sz="2000" b="1">
                <a:latin typeface="Courier New" panose="02070309020205020404" pitchFamily="49" charset="0"/>
              </a:rPr>
              <a:t> void * src,</a:t>
            </a:r>
            <a:r>
              <a:rPr lang="en-US" altLang="en-US" sz="2000" b="1"/>
              <a:t> </a:t>
            </a:r>
          </a:p>
          <a:p>
            <a:pPr eaLnBrk="1" hangingPunct="1"/>
            <a:r>
              <a:rPr lang="en-US" altLang="en-US" sz="2000" b="1"/>
              <a:t>  </a:t>
            </a:r>
            <a:r>
              <a:rPr lang="en-US" altLang="en-US" sz="2000" b="1">
                <a:latin typeface="Courier New" panose="02070309020205020404" pitchFamily="49" charset="0"/>
              </a:rPr>
              <a:t>size_t num );</a:t>
            </a:r>
          </a:p>
          <a:p>
            <a:pPr eaLnBrk="1" hangingPunct="1"/>
            <a:endParaRPr lang="en-US" altLang="en-US" sz="2000" b="1">
              <a:latin typeface="Courier New" panose="02070309020205020404" pitchFamily="49" charset="0"/>
            </a:endParaRPr>
          </a:p>
          <a:p>
            <a:pPr eaLnBrk="1" hangingPunct="1"/>
            <a:r>
              <a:rPr lang="en-US" altLang="en-US" sz="2000" b="1">
                <a:latin typeface="Courier New" panose="02070309020205020404" pitchFamily="49" charset="0"/>
              </a:rPr>
              <a:t>void * memcpy ( </a:t>
            </a:r>
          </a:p>
          <a:p>
            <a:pPr eaLnBrk="1" hangingPunct="1"/>
            <a:r>
              <a:rPr lang="en-US" altLang="en-US" sz="2000" b="1">
                <a:latin typeface="Courier New" panose="02070309020205020404" pitchFamily="49" charset="0"/>
              </a:rPr>
              <a:t> </a:t>
            </a:r>
            <a:r>
              <a:rPr lang="en-US" altLang="en-US" sz="2000" b="1">
                <a:solidFill>
                  <a:srgbClr val="006600"/>
                </a:solidFill>
                <a:latin typeface="Courier New" panose="02070309020205020404" pitchFamily="49" charset="0"/>
              </a:rPr>
              <a:t>__out_bcount_full(num) </a:t>
            </a:r>
            <a:r>
              <a:rPr lang="en-US" altLang="en-US" sz="2000" b="1">
                <a:latin typeface="Courier New" panose="02070309020205020404" pitchFamily="49" charset="0"/>
              </a:rPr>
              <a:t>void * dest, </a:t>
            </a:r>
          </a:p>
          <a:p>
            <a:pPr eaLnBrk="1" hangingPunct="1"/>
            <a:r>
              <a:rPr lang="en-US" altLang="en-US" sz="2000" b="1">
                <a:latin typeface="Courier New" panose="02070309020205020404" pitchFamily="49" charset="0"/>
              </a:rPr>
              <a:t> </a:t>
            </a:r>
            <a:r>
              <a:rPr lang="en-US" altLang="en-US" sz="2000" b="1">
                <a:solidFill>
                  <a:srgbClr val="006600"/>
                </a:solidFill>
                <a:latin typeface="Courier New" panose="02070309020205020404" pitchFamily="49" charset="0"/>
              </a:rPr>
              <a:t>__in_bcount(num)</a:t>
            </a:r>
            <a:r>
              <a:rPr lang="en-US" altLang="en-US" sz="2000" b="1">
                <a:latin typeface="Courier New" panose="02070309020205020404" pitchFamily="49" charset="0"/>
              </a:rPr>
              <a:t> void * src, size_t num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F149A03-E2A6-4EF0-80E4-1A6AC685AF2F}"/>
              </a:ext>
            </a:extLst>
          </p:cNvPr>
          <p:cNvSpPr>
            <a:spLocks noGrp="1"/>
          </p:cNvSpPr>
          <p:nvPr>
            <p:ph type="dt" sz="quarter" idx="10"/>
          </p:nvPr>
        </p:nvSpPr>
        <p:spPr/>
        <p:txBody>
          <a:bodyPr/>
          <a:lstStyle/>
          <a:p>
            <a:pPr>
              <a:defRPr/>
            </a:pPr>
            <a:r>
              <a:rPr lang="en-US" altLang="en-US"/>
              <a:t>8/17/06</a:t>
            </a:r>
          </a:p>
        </p:txBody>
      </p:sp>
      <p:sp>
        <p:nvSpPr>
          <p:cNvPr id="5" name="Footer Placeholder 4">
            <a:extLst>
              <a:ext uri="{FF2B5EF4-FFF2-40B4-BE49-F238E27FC236}">
                <a16:creationId xmlns:a16="http://schemas.microsoft.com/office/drawing/2014/main" id="{B8A9DE55-A883-4E97-8BCA-C7709D0C3D1A}"/>
              </a:ext>
            </a:extLst>
          </p:cNvPr>
          <p:cNvSpPr>
            <a:spLocks noGrp="1"/>
          </p:cNvSpPr>
          <p:nvPr>
            <p:ph type="ftr" sz="quarter" idx="11"/>
          </p:nvPr>
        </p:nvSpPr>
        <p:spPr/>
        <p:txBody>
          <a:bodyPr/>
          <a:lstStyle/>
          <a:p>
            <a:pPr>
              <a:defRPr/>
            </a:pPr>
            <a:r>
              <a:rPr lang="en-US" altLang="en-US"/>
              <a:t>Unleasing Static Analysis, Manuvir Das, SAS ’06</a:t>
            </a:r>
          </a:p>
        </p:txBody>
      </p:sp>
      <p:sp>
        <p:nvSpPr>
          <p:cNvPr id="6" name="Slide Number Placeholder 5">
            <a:extLst>
              <a:ext uri="{FF2B5EF4-FFF2-40B4-BE49-F238E27FC236}">
                <a16:creationId xmlns:a16="http://schemas.microsoft.com/office/drawing/2014/main" id="{FCC71ED4-09D6-422C-B29D-56C613076BC0}"/>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DA3B88B4-07F5-414B-93B0-C644ED1FAC03}" type="slidenum">
              <a:rPr lang="en-US" altLang="en-US" sz="800">
                <a:latin typeface="Verdana" panose="020B0604030504040204" pitchFamily="34" charset="0"/>
              </a:rPr>
              <a:pPr/>
              <a:t>26</a:t>
            </a:fld>
            <a:endParaRPr lang="en-US" altLang="en-US" sz="800">
              <a:latin typeface="Verdana" panose="020B0604030504040204" pitchFamily="34" charset="0"/>
            </a:endParaRPr>
          </a:p>
        </p:txBody>
      </p:sp>
      <p:sp>
        <p:nvSpPr>
          <p:cNvPr id="34821" name="Rectangle 2">
            <a:extLst>
              <a:ext uri="{FF2B5EF4-FFF2-40B4-BE49-F238E27FC236}">
                <a16:creationId xmlns:a16="http://schemas.microsoft.com/office/drawing/2014/main" id="{2A9543D2-D142-4823-AE8B-71D593B6DB6E}"/>
              </a:ext>
            </a:extLst>
          </p:cNvPr>
          <p:cNvSpPr>
            <a:spLocks noGrp="1" noChangeArrowheads="1"/>
          </p:cNvSpPr>
          <p:nvPr>
            <p:ph type="title"/>
          </p:nvPr>
        </p:nvSpPr>
        <p:spPr/>
        <p:txBody>
          <a:bodyPr/>
          <a:lstStyle/>
          <a:p>
            <a:pPr eaLnBrk="1" hangingPunct="1"/>
            <a:r>
              <a:rPr lang="en-US" altLang="en-US"/>
              <a:t>SAL primer</a:t>
            </a:r>
          </a:p>
        </p:txBody>
      </p:sp>
      <p:sp>
        <p:nvSpPr>
          <p:cNvPr id="34822" name="Rectangle 3">
            <a:extLst>
              <a:ext uri="{FF2B5EF4-FFF2-40B4-BE49-F238E27FC236}">
                <a16:creationId xmlns:a16="http://schemas.microsoft.com/office/drawing/2014/main" id="{94BA7C2B-6084-419C-AF58-793A4B0293CD}"/>
              </a:ext>
            </a:extLst>
          </p:cNvPr>
          <p:cNvSpPr>
            <a:spLocks noGrp="1" noChangeArrowheads="1"/>
          </p:cNvSpPr>
          <p:nvPr>
            <p:ph type="body" idx="1"/>
          </p:nvPr>
        </p:nvSpPr>
        <p:spPr/>
        <p:txBody>
          <a:bodyPr/>
          <a:lstStyle/>
          <a:p>
            <a:pPr eaLnBrk="1" hangingPunct="1">
              <a:lnSpc>
                <a:spcPct val="90000"/>
              </a:lnSpc>
            </a:pPr>
            <a:r>
              <a:rPr lang="en-US" altLang="en-US" sz="2800"/>
              <a:t>Usage example:</a:t>
            </a:r>
          </a:p>
          <a:p>
            <a:pPr lvl="1" eaLnBrk="1" hangingPunct="1">
              <a:lnSpc>
                <a:spcPct val="90000"/>
              </a:lnSpc>
              <a:buFontTx/>
              <a:buNone/>
            </a:pPr>
            <a:r>
              <a:rPr lang="en-US" altLang="en-US" sz="2400"/>
              <a:t> </a:t>
            </a:r>
            <a:r>
              <a:rPr lang="en-US" altLang="en-US" sz="2400" i="1">
                <a:solidFill>
                  <a:srgbClr val="006600"/>
                </a:solidFill>
              </a:rPr>
              <a:t>a</a:t>
            </a:r>
            <a:r>
              <a:rPr lang="en-US" altLang="en-US" sz="2400" i="1" baseline="-25000">
                <a:solidFill>
                  <a:srgbClr val="006600"/>
                </a:solidFill>
              </a:rPr>
              <a:t>0</a:t>
            </a:r>
            <a:r>
              <a:rPr lang="en-US" altLang="en-US" sz="2400"/>
              <a:t> </a:t>
            </a:r>
            <a:r>
              <a:rPr lang="en-US" altLang="en-US" sz="2400" i="1"/>
              <a:t>RT func(</a:t>
            </a:r>
            <a:r>
              <a:rPr lang="en-US" altLang="en-US" sz="2400" i="1">
                <a:solidFill>
                  <a:srgbClr val="006600"/>
                </a:solidFill>
              </a:rPr>
              <a:t>a</a:t>
            </a:r>
            <a:r>
              <a:rPr lang="en-US" altLang="en-US" sz="2400" i="1" baseline="-25000">
                <a:solidFill>
                  <a:srgbClr val="006600"/>
                </a:solidFill>
              </a:rPr>
              <a:t>1</a:t>
            </a:r>
            <a:r>
              <a:rPr lang="en-US" altLang="en-US" sz="2400" i="1">
                <a:solidFill>
                  <a:srgbClr val="006600"/>
                </a:solidFill>
              </a:rPr>
              <a:t> …</a:t>
            </a:r>
            <a:r>
              <a:rPr lang="en-US" altLang="en-US" sz="2400" i="1"/>
              <a:t> </a:t>
            </a:r>
            <a:r>
              <a:rPr lang="en-US" altLang="en-US" sz="2400" i="1">
                <a:solidFill>
                  <a:srgbClr val="006600"/>
                </a:solidFill>
              </a:rPr>
              <a:t>a</a:t>
            </a:r>
            <a:r>
              <a:rPr lang="en-US" altLang="en-US" sz="2400" i="1" baseline="-25000">
                <a:solidFill>
                  <a:srgbClr val="006600"/>
                </a:solidFill>
              </a:rPr>
              <a:t>n</a:t>
            </a:r>
            <a:r>
              <a:rPr lang="en-US" altLang="en-US" sz="2400" i="1"/>
              <a:t> T par)      </a:t>
            </a:r>
            <a:r>
              <a:rPr lang="en-US" altLang="en-US" sz="2400" i="1">
                <a:solidFill>
                  <a:srgbClr val="006600"/>
                </a:solidFill>
              </a:rPr>
              <a:t>a</a:t>
            </a:r>
            <a:r>
              <a:rPr lang="en-US" altLang="en-US" sz="2400" i="1" baseline="-25000">
                <a:solidFill>
                  <a:srgbClr val="006600"/>
                </a:solidFill>
              </a:rPr>
              <a:t>i</a:t>
            </a:r>
            <a:r>
              <a:rPr lang="en-US" altLang="en-US" sz="2400" i="1" baseline="-25000">
                <a:solidFill>
                  <a:srgbClr val="66CC66"/>
                </a:solidFill>
              </a:rPr>
              <a:t> </a:t>
            </a:r>
            <a:r>
              <a:rPr lang="en-US" altLang="en-US" sz="2400"/>
              <a:t>: SAL annotation</a:t>
            </a:r>
          </a:p>
          <a:p>
            <a:pPr eaLnBrk="1" hangingPunct="1">
              <a:lnSpc>
                <a:spcPct val="90000"/>
              </a:lnSpc>
            </a:pPr>
            <a:r>
              <a:rPr lang="en-US" altLang="en-US" sz="2800"/>
              <a:t>Interface contracts</a:t>
            </a:r>
          </a:p>
          <a:p>
            <a:pPr lvl="1" eaLnBrk="1" hangingPunct="1">
              <a:lnSpc>
                <a:spcPct val="90000"/>
              </a:lnSpc>
            </a:pPr>
            <a:r>
              <a:rPr lang="en-US" altLang="en-US" sz="2400">
                <a:solidFill>
                  <a:srgbClr val="006600"/>
                </a:solidFill>
              </a:rPr>
              <a:t>pre</a:t>
            </a:r>
            <a:r>
              <a:rPr lang="en-US" altLang="en-US" sz="2400"/>
              <a:t>, </a:t>
            </a:r>
            <a:r>
              <a:rPr lang="en-US" altLang="en-US" sz="2400">
                <a:solidFill>
                  <a:srgbClr val="006600"/>
                </a:solidFill>
              </a:rPr>
              <a:t>post, </a:t>
            </a:r>
            <a:r>
              <a:rPr lang="en-US" altLang="en-US" sz="2400"/>
              <a:t>object invariants</a:t>
            </a:r>
          </a:p>
          <a:p>
            <a:pPr eaLnBrk="1" hangingPunct="1">
              <a:lnSpc>
                <a:spcPct val="90000"/>
              </a:lnSpc>
            </a:pPr>
            <a:r>
              <a:rPr lang="en-US" altLang="en-US" sz="2800"/>
              <a:t>Basic properties</a:t>
            </a:r>
          </a:p>
          <a:p>
            <a:pPr lvl="1" eaLnBrk="1" hangingPunct="1">
              <a:lnSpc>
                <a:spcPct val="90000"/>
              </a:lnSpc>
            </a:pPr>
            <a:r>
              <a:rPr lang="en-US" altLang="en-US" sz="2400">
                <a:solidFill>
                  <a:srgbClr val="006600"/>
                </a:solidFill>
              </a:rPr>
              <a:t>null</a:t>
            </a:r>
            <a:r>
              <a:rPr lang="en-US" altLang="en-US" sz="2400"/>
              <a:t>, </a:t>
            </a:r>
            <a:r>
              <a:rPr lang="en-US" altLang="en-US" sz="2400">
                <a:solidFill>
                  <a:srgbClr val="006600"/>
                </a:solidFill>
              </a:rPr>
              <a:t>readonly</a:t>
            </a:r>
            <a:r>
              <a:rPr lang="en-US" altLang="en-US" sz="2400"/>
              <a:t>, </a:t>
            </a:r>
            <a:r>
              <a:rPr lang="en-US" altLang="en-US" sz="2400">
                <a:solidFill>
                  <a:srgbClr val="006600"/>
                </a:solidFill>
              </a:rPr>
              <a:t>valid</a:t>
            </a:r>
            <a:r>
              <a:rPr lang="en-US" altLang="en-US" sz="2400"/>
              <a:t>, </a:t>
            </a:r>
            <a:r>
              <a:rPr lang="en-US" altLang="en-US" sz="2400">
                <a:solidFill>
                  <a:srgbClr val="006600"/>
                </a:solidFill>
              </a:rPr>
              <a:t>range</a:t>
            </a:r>
            <a:r>
              <a:rPr lang="en-US" altLang="en-US" sz="2400"/>
              <a:t>, …</a:t>
            </a:r>
          </a:p>
          <a:p>
            <a:pPr eaLnBrk="1" hangingPunct="1">
              <a:lnSpc>
                <a:spcPct val="90000"/>
              </a:lnSpc>
            </a:pPr>
            <a:r>
              <a:rPr lang="en-US" altLang="en-US" sz="2800"/>
              <a:t>Buffer extents</a:t>
            </a:r>
          </a:p>
          <a:p>
            <a:pPr lvl="1" eaLnBrk="1" hangingPunct="1">
              <a:lnSpc>
                <a:spcPct val="90000"/>
              </a:lnSpc>
            </a:pPr>
            <a:r>
              <a:rPr lang="en-US" altLang="en-US" sz="2400">
                <a:solidFill>
                  <a:srgbClr val="006600"/>
                </a:solidFill>
              </a:rPr>
              <a:t>writableTo(size)</a:t>
            </a:r>
            <a:r>
              <a:rPr lang="en-US" altLang="en-US" sz="2400"/>
              <a:t>, </a:t>
            </a:r>
            <a:r>
              <a:rPr lang="en-US" altLang="en-US" sz="2400">
                <a:solidFill>
                  <a:srgbClr val="006600"/>
                </a:solidFill>
              </a:rPr>
              <a:t>readableTo(size)</a:t>
            </a:r>
          </a:p>
          <a:p>
            <a:pPr eaLnBrk="1" hangingPunct="1">
              <a:lnSpc>
                <a:spcPct val="90000"/>
              </a:lnSpc>
            </a:pPr>
            <a:r>
              <a:rPr lang="en-US" altLang="en-US" sz="2800"/>
              <a:t>Buffer size formats</a:t>
            </a:r>
          </a:p>
          <a:p>
            <a:pPr lvl="1" eaLnBrk="1" hangingPunct="1">
              <a:lnSpc>
                <a:spcPct val="90000"/>
              </a:lnSpc>
            </a:pPr>
            <a:r>
              <a:rPr lang="en-US" altLang="en-US" sz="2400">
                <a:solidFill>
                  <a:srgbClr val="006600"/>
                </a:solidFill>
              </a:rPr>
              <a:t>(byte|element)Count</a:t>
            </a:r>
            <a:r>
              <a:rPr lang="en-US" altLang="en-US" sz="2400"/>
              <a:t>,</a:t>
            </a:r>
            <a:r>
              <a:rPr lang="en-US" altLang="en-US" sz="2400">
                <a:solidFill>
                  <a:srgbClr val="006600"/>
                </a:solidFill>
              </a:rPr>
              <a:t> endPointer</a:t>
            </a:r>
            <a:r>
              <a:rPr lang="en-US" altLang="en-US" sz="2400"/>
              <a:t>,</a:t>
            </a:r>
            <a:r>
              <a:rPr lang="en-US" altLang="en-US" sz="2400">
                <a:solidFill>
                  <a:srgbClr val="006600"/>
                </a:solidFill>
              </a:rPr>
              <a:t> sentinel</a:t>
            </a:r>
            <a:r>
              <a:rPr lang="en-US" altLang="en-US" sz="2400"/>
              <a:t>,</a:t>
            </a:r>
            <a:r>
              <a:rPr lang="en-US" altLang="en-US" sz="2400">
                <a:solidFill>
                  <a:srgbClr val="006600"/>
                </a:solidFill>
              </a:rPr>
              <a:t> …</a:t>
            </a:r>
            <a:endParaRPr lang="en-US" altLang="en-US" sz="2400" noProof="1">
              <a:solidFill>
                <a:srgbClr val="006600"/>
              </a:solidFill>
            </a:endParaRPr>
          </a:p>
          <a:p>
            <a:pPr eaLnBrk="1" hangingPunct="1">
              <a:lnSpc>
                <a:spcPct val="90000"/>
              </a:lnSpc>
            </a:pPr>
            <a:endParaRPr lang="en-US" altLang="en-US"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DCBE1A07-DED6-43D4-84C4-96CFEAEF5DD2}"/>
              </a:ext>
            </a:extLst>
          </p:cNvPr>
          <p:cNvSpPr>
            <a:spLocks noGrp="1"/>
          </p:cNvSpPr>
          <p:nvPr>
            <p:ph type="dt" sz="quarter" idx="10"/>
          </p:nvPr>
        </p:nvSpPr>
        <p:spPr/>
        <p:txBody>
          <a:bodyPr/>
          <a:lstStyle/>
          <a:p>
            <a:pPr>
              <a:defRPr/>
            </a:pPr>
            <a:r>
              <a:rPr lang="en-US" altLang="en-US"/>
              <a:t>8/17/06</a:t>
            </a:r>
          </a:p>
        </p:txBody>
      </p:sp>
      <p:sp>
        <p:nvSpPr>
          <p:cNvPr id="6" name="Footer Placeholder 4">
            <a:extLst>
              <a:ext uri="{FF2B5EF4-FFF2-40B4-BE49-F238E27FC236}">
                <a16:creationId xmlns:a16="http://schemas.microsoft.com/office/drawing/2014/main" id="{B38990FB-E3AA-4A38-8440-AFCDCC33A66A}"/>
              </a:ext>
            </a:extLst>
          </p:cNvPr>
          <p:cNvSpPr>
            <a:spLocks noGrp="1"/>
          </p:cNvSpPr>
          <p:nvPr>
            <p:ph type="ftr" sz="quarter" idx="11"/>
          </p:nvPr>
        </p:nvSpPr>
        <p:spPr/>
        <p:txBody>
          <a:bodyPr/>
          <a:lstStyle/>
          <a:p>
            <a:pPr>
              <a:defRPr/>
            </a:pPr>
            <a:r>
              <a:rPr lang="en-US" altLang="en-US"/>
              <a:t>Unleasing Static Analysis, Manuvir Das, SAS ’06</a:t>
            </a:r>
          </a:p>
        </p:txBody>
      </p:sp>
      <p:sp>
        <p:nvSpPr>
          <p:cNvPr id="7" name="Slide Number Placeholder 5">
            <a:extLst>
              <a:ext uri="{FF2B5EF4-FFF2-40B4-BE49-F238E27FC236}">
                <a16:creationId xmlns:a16="http://schemas.microsoft.com/office/drawing/2014/main" id="{3F496453-789C-4080-9969-FEBFE5DDCB24}"/>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78D2AE66-8E6F-43C7-A5BC-9043863CD601}" type="slidenum">
              <a:rPr lang="en-US" altLang="en-US" sz="800">
                <a:latin typeface="Verdana" panose="020B0604030504040204" pitchFamily="34" charset="0"/>
              </a:rPr>
              <a:pPr/>
              <a:t>27</a:t>
            </a:fld>
            <a:endParaRPr lang="en-US" altLang="en-US" sz="800">
              <a:latin typeface="Verdana" panose="020B0604030504040204" pitchFamily="34" charset="0"/>
            </a:endParaRPr>
          </a:p>
        </p:txBody>
      </p:sp>
      <p:sp>
        <p:nvSpPr>
          <p:cNvPr id="35845" name="Rectangle 2">
            <a:extLst>
              <a:ext uri="{FF2B5EF4-FFF2-40B4-BE49-F238E27FC236}">
                <a16:creationId xmlns:a16="http://schemas.microsoft.com/office/drawing/2014/main" id="{6E1C1312-C5C3-4C5B-A87E-BA803C27F748}"/>
              </a:ext>
            </a:extLst>
          </p:cNvPr>
          <p:cNvSpPr>
            <a:spLocks noGrp="1" noChangeArrowheads="1"/>
          </p:cNvSpPr>
          <p:nvPr>
            <p:ph type="title"/>
          </p:nvPr>
        </p:nvSpPr>
        <p:spPr/>
        <p:txBody>
          <a:bodyPr/>
          <a:lstStyle/>
          <a:p>
            <a:pPr eaLnBrk="1" hangingPunct="1"/>
            <a:r>
              <a:rPr lang="en-US" altLang="en-US"/>
              <a:t>SAL ecosystem</a:t>
            </a:r>
          </a:p>
        </p:txBody>
      </p:sp>
      <p:graphicFrame>
        <p:nvGraphicFramePr>
          <p:cNvPr id="35846" name="Object 3">
            <a:extLst>
              <a:ext uri="{FF2B5EF4-FFF2-40B4-BE49-F238E27FC236}">
                <a16:creationId xmlns:a16="http://schemas.microsoft.com/office/drawing/2014/main" id="{F44F7877-4D28-4652-B718-AE52DEDE1235}"/>
              </a:ext>
            </a:extLst>
          </p:cNvPr>
          <p:cNvGraphicFramePr>
            <a:graphicFrameLocks noChangeAspect="1"/>
          </p:cNvGraphicFramePr>
          <p:nvPr>
            <p:ph idx="1"/>
          </p:nvPr>
        </p:nvGraphicFramePr>
        <p:xfrm>
          <a:off x="1108075" y="552450"/>
          <a:ext cx="7759700" cy="5181600"/>
        </p:xfrm>
        <a:graphic>
          <a:graphicData uri="http://schemas.openxmlformats.org/presentationml/2006/ole">
            <mc:AlternateContent xmlns:mc="http://schemas.openxmlformats.org/markup-compatibility/2006">
              <mc:Choice xmlns:v="urn:schemas-microsoft-com:vml" Requires="v">
                <p:oleObj spid="_x0000_s35848" name="Visio" r:id="rId4" imgW="5455503" imgH="3643793" progId="Visio.Drawing.11">
                  <p:embed/>
                </p:oleObj>
              </mc:Choice>
              <mc:Fallback>
                <p:oleObj name="Visio" r:id="rId4" imgW="5455503" imgH="3643793"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8075" y="552450"/>
                        <a:ext cx="77597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7" name="Rectangle 4">
            <a:extLst>
              <a:ext uri="{FF2B5EF4-FFF2-40B4-BE49-F238E27FC236}">
                <a16:creationId xmlns:a16="http://schemas.microsoft.com/office/drawing/2014/main" id="{F498724A-ED64-4007-8A21-73DD27ACA0E6}"/>
              </a:ext>
            </a:extLst>
          </p:cNvPr>
          <p:cNvSpPr>
            <a:spLocks noChangeArrowheads="1"/>
          </p:cNvSpPr>
          <p:nvPr/>
        </p:nvSpPr>
        <p:spPr bwMode="auto">
          <a:xfrm>
            <a:off x="495300" y="4597400"/>
            <a:ext cx="82296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lnSpc>
                <a:spcPct val="90000"/>
              </a:lnSpc>
            </a:pPr>
            <a:r>
              <a:rPr lang="en-US" altLang="en-US" sz="2000"/>
              <a:t>espX/PREfast/… : Use annotations to find defects </a:t>
            </a:r>
          </a:p>
          <a:p>
            <a:pPr eaLnBrk="1" hangingPunct="1">
              <a:lnSpc>
                <a:spcPct val="90000"/>
              </a:lnSpc>
            </a:pPr>
            <a:r>
              <a:rPr lang="en-US" altLang="en-US" sz="2000"/>
              <a:t>SALstats : Identify parameters that should be annotated</a:t>
            </a:r>
          </a:p>
          <a:p>
            <a:pPr eaLnBrk="1" hangingPunct="1">
              <a:lnSpc>
                <a:spcPct val="90000"/>
              </a:lnSpc>
            </a:pPr>
            <a:r>
              <a:rPr lang="en-US" altLang="en-US" sz="2000"/>
              <a:t>MIDL Compiler : Translate MIDL directives to annotations</a:t>
            </a:r>
          </a:p>
          <a:p>
            <a:pPr eaLnBrk="1" hangingPunct="1">
              <a:lnSpc>
                <a:spcPct val="90000"/>
              </a:lnSpc>
            </a:pPr>
            <a:r>
              <a:rPr lang="en-US" altLang="en-US" sz="2000"/>
              <a:t>SALinfer : Infer annotations using global static analysis</a:t>
            </a:r>
          </a:p>
          <a:p>
            <a:pPr eaLnBrk="1" hangingPunct="1">
              <a:lnSpc>
                <a:spcPct val="90000"/>
              </a:lnSpc>
            </a:pPr>
            <a:endParaRPr lang="en-US" alt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3">
            <a:extLst>
              <a:ext uri="{FF2B5EF4-FFF2-40B4-BE49-F238E27FC236}">
                <a16:creationId xmlns:a16="http://schemas.microsoft.com/office/drawing/2014/main" id="{1FA1F720-C13E-464A-892C-7D1108F4E5FA}"/>
              </a:ext>
            </a:extLst>
          </p:cNvPr>
          <p:cNvSpPr>
            <a:spLocks noGrp="1"/>
          </p:cNvSpPr>
          <p:nvPr>
            <p:ph type="dt" sz="quarter" idx="10"/>
          </p:nvPr>
        </p:nvSpPr>
        <p:spPr/>
        <p:txBody>
          <a:bodyPr/>
          <a:lstStyle/>
          <a:p>
            <a:pPr>
              <a:defRPr/>
            </a:pPr>
            <a:r>
              <a:rPr lang="en-US" altLang="en-US"/>
              <a:t>8/17/06</a:t>
            </a:r>
          </a:p>
        </p:txBody>
      </p:sp>
      <p:sp>
        <p:nvSpPr>
          <p:cNvPr id="22" name="Footer Placeholder 4">
            <a:extLst>
              <a:ext uri="{FF2B5EF4-FFF2-40B4-BE49-F238E27FC236}">
                <a16:creationId xmlns:a16="http://schemas.microsoft.com/office/drawing/2014/main" id="{64836896-A5BE-4DE0-BA99-4D96E9DA81DF}"/>
              </a:ext>
            </a:extLst>
          </p:cNvPr>
          <p:cNvSpPr>
            <a:spLocks noGrp="1"/>
          </p:cNvSpPr>
          <p:nvPr>
            <p:ph type="ftr" sz="quarter" idx="11"/>
          </p:nvPr>
        </p:nvSpPr>
        <p:spPr/>
        <p:txBody>
          <a:bodyPr/>
          <a:lstStyle/>
          <a:p>
            <a:pPr>
              <a:defRPr/>
            </a:pPr>
            <a:r>
              <a:rPr lang="en-US" altLang="en-US"/>
              <a:t>Unleasing Static Analysis, Manuvir Das, SAS ’06</a:t>
            </a:r>
          </a:p>
        </p:txBody>
      </p:sp>
      <p:sp>
        <p:nvSpPr>
          <p:cNvPr id="23" name="Slide Number Placeholder 5">
            <a:extLst>
              <a:ext uri="{FF2B5EF4-FFF2-40B4-BE49-F238E27FC236}">
                <a16:creationId xmlns:a16="http://schemas.microsoft.com/office/drawing/2014/main" id="{BC18E70D-D55C-4C3B-B66C-96A948092CF8}"/>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F11026C1-AB69-4FFE-9BE6-93ECD9FF89A8}" type="slidenum">
              <a:rPr lang="en-US" altLang="en-US" sz="800">
                <a:latin typeface="Verdana" panose="020B0604030504040204" pitchFamily="34" charset="0"/>
              </a:rPr>
              <a:pPr/>
              <a:t>28</a:t>
            </a:fld>
            <a:endParaRPr lang="en-US" altLang="en-US" sz="800">
              <a:latin typeface="Verdana" panose="020B0604030504040204" pitchFamily="34" charset="0"/>
            </a:endParaRPr>
          </a:p>
        </p:txBody>
      </p:sp>
      <p:sp>
        <p:nvSpPr>
          <p:cNvPr id="272386" name="Rectangle 2">
            <a:extLst>
              <a:ext uri="{FF2B5EF4-FFF2-40B4-BE49-F238E27FC236}">
                <a16:creationId xmlns:a16="http://schemas.microsoft.com/office/drawing/2014/main" id="{2B105262-B4A4-488F-89F3-ED4842CE246B}"/>
              </a:ext>
            </a:extLst>
          </p:cNvPr>
          <p:cNvSpPr>
            <a:spLocks noChangeArrowheads="1"/>
          </p:cNvSpPr>
          <p:nvPr/>
        </p:nvSpPr>
        <p:spPr bwMode="auto">
          <a:xfrm>
            <a:off x="438150" y="3175000"/>
            <a:ext cx="4826000" cy="2794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endParaRPr lang="en-US" altLang="en-US"/>
          </a:p>
        </p:txBody>
      </p:sp>
      <p:sp>
        <p:nvSpPr>
          <p:cNvPr id="272387" name="Rectangle 3">
            <a:extLst>
              <a:ext uri="{FF2B5EF4-FFF2-40B4-BE49-F238E27FC236}">
                <a16:creationId xmlns:a16="http://schemas.microsoft.com/office/drawing/2014/main" id="{105D8698-8A6F-4825-BAF2-94CAC8AA475C}"/>
              </a:ext>
            </a:extLst>
          </p:cNvPr>
          <p:cNvSpPr>
            <a:spLocks noChangeArrowheads="1"/>
          </p:cNvSpPr>
          <p:nvPr/>
        </p:nvSpPr>
        <p:spPr bwMode="auto">
          <a:xfrm>
            <a:off x="428625" y="3717925"/>
            <a:ext cx="4826000" cy="2794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endParaRPr lang="en-US" altLang="en-US"/>
          </a:p>
        </p:txBody>
      </p:sp>
      <p:sp>
        <p:nvSpPr>
          <p:cNvPr id="272388" name="Rectangle 4">
            <a:extLst>
              <a:ext uri="{FF2B5EF4-FFF2-40B4-BE49-F238E27FC236}">
                <a16:creationId xmlns:a16="http://schemas.microsoft.com/office/drawing/2014/main" id="{D8A1424A-EEA6-44CA-99B7-B0385BCB4F87}"/>
              </a:ext>
            </a:extLst>
          </p:cNvPr>
          <p:cNvSpPr>
            <a:spLocks noChangeArrowheads="1"/>
          </p:cNvSpPr>
          <p:nvPr/>
        </p:nvSpPr>
        <p:spPr bwMode="auto">
          <a:xfrm>
            <a:off x="409575" y="5365750"/>
            <a:ext cx="4826000" cy="2794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endParaRPr lang="en-US" altLang="en-US"/>
          </a:p>
        </p:txBody>
      </p:sp>
      <p:sp>
        <p:nvSpPr>
          <p:cNvPr id="37896" name="Rectangle 5">
            <a:extLst>
              <a:ext uri="{FF2B5EF4-FFF2-40B4-BE49-F238E27FC236}">
                <a16:creationId xmlns:a16="http://schemas.microsoft.com/office/drawing/2014/main" id="{1E8EE02E-0808-42F6-B465-D6FE8A651406}"/>
              </a:ext>
            </a:extLst>
          </p:cNvPr>
          <p:cNvSpPr>
            <a:spLocks noGrp="1" noChangeArrowheads="1"/>
          </p:cNvSpPr>
          <p:nvPr>
            <p:ph type="title"/>
          </p:nvPr>
        </p:nvSpPr>
        <p:spPr/>
        <p:txBody>
          <a:bodyPr/>
          <a:lstStyle/>
          <a:p>
            <a:pPr eaLnBrk="1" hangingPunct="1"/>
            <a:r>
              <a:rPr lang="en-US" altLang="en-US"/>
              <a:t>SALinfer example</a:t>
            </a:r>
          </a:p>
        </p:txBody>
      </p:sp>
      <p:sp>
        <p:nvSpPr>
          <p:cNvPr id="272390" name="Rectangle 6">
            <a:extLst>
              <a:ext uri="{FF2B5EF4-FFF2-40B4-BE49-F238E27FC236}">
                <a16:creationId xmlns:a16="http://schemas.microsoft.com/office/drawing/2014/main" id="{4EEDA9CE-9986-4471-BF10-1E00366C7942}"/>
              </a:ext>
            </a:extLst>
          </p:cNvPr>
          <p:cNvSpPr>
            <a:spLocks noChangeArrowheads="1"/>
          </p:cNvSpPr>
          <p:nvPr/>
        </p:nvSpPr>
        <p:spPr bwMode="auto">
          <a:xfrm>
            <a:off x="438150" y="1790700"/>
            <a:ext cx="4826000" cy="2794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endParaRPr lang="en-US" altLang="en-US"/>
          </a:p>
        </p:txBody>
      </p:sp>
      <p:sp>
        <p:nvSpPr>
          <p:cNvPr id="272391" name="Rectangle 7">
            <a:extLst>
              <a:ext uri="{FF2B5EF4-FFF2-40B4-BE49-F238E27FC236}">
                <a16:creationId xmlns:a16="http://schemas.microsoft.com/office/drawing/2014/main" id="{6688CCB6-9F76-4FD5-A61C-C0AD5E0E3621}"/>
              </a:ext>
            </a:extLst>
          </p:cNvPr>
          <p:cNvSpPr>
            <a:spLocks noChangeArrowheads="1"/>
          </p:cNvSpPr>
          <p:nvPr/>
        </p:nvSpPr>
        <p:spPr bwMode="auto">
          <a:xfrm>
            <a:off x="438150" y="2070100"/>
            <a:ext cx="4826000" cy="2794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endParaRPr lang="en-US" altLang="en-US"/>
          </a:p>
        </p:txBody>
      </p:sp>
      <p:sp>
        <p:nvSpPr>
          <p:cNvPr id="272392" name="Rectangle 8">
            <a:extLst>
              <a:ext uri="{FF2B5EF4-FFF2-40B4-BE49-F238E27FC236}">
                <a16:creationId xmlns:a16="http://schemas.microsoft.com/office/drawing/2014/main" id="{0209DB4D-A18C-4811-8B3E-A5985B9AD9B5}"/>
              </a:ext>
            </a:extLst>
          </p:cNvPr>
          <p:cNvSpPr>
            <a:spLocks noChangeArrowheads="1"/>
          </p:cNvSpPr>
          <p:nvPr/>
        </p:nvSpPr>
        <p:spPr bwMode="auto">
          <a:xfrm>
            <a:off x="438150" y="3162300"/>
            <a:ext cx="4826000" cy="2794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endParaRPr lang="en-US" altLang="en-US"/>
          </a:p>
        </p:txBody>
      </p:sp>
      <p:sp>
        <p:nvSpPr>
          <p:cNvPr id="272393" name="Rectangle 9">
            <a:extLst>
              <a:ext uri="{FF2B5EF4-FFF2-40B4-BE49-F238E27FC236}">
                <a16:creationId xmlns:a16="http://schemas.microsoft.com/office/drawing/2014/main" id="{6413400D-DC5C-40DB-9438-BB8C2CC6555E}"/>
              </a:ext>
            </a:extLst>
          </p:cNvPr>
          <p:cNvSpPr>
            <a:spLocks noChangeArrowheads="1"/>
          </p:cNvSpPr>
          <p:nvPr/>
        </p:nvSpPr>
        <p:spPr bwMode="auto">
          <a:xfrm>
            <a:off x="438150" y="3441700"/>
            <a:ext cx="4826000" cy="2794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endParaRPr lang="en-US" altLang="en-US"/>
          </a:p>
        </p:txBody>
      </p:sp>
      <p:sp>
        <p:nvSpPr>
          <p:cNvPr id="272394" name="Text Box 10">
            <a:extLst>
              <a:ext uri="{FF2B5EF4-FFF2-40B4-BE49-F238E27FC236}">
                <a16:creationId xmlns:a16="http://schemas.microsoft.com/office/drawing/2014/main" id="{E095B801-CD47-494A-AD9E-E7BC71C88128}"/>
              </a:ext>
            </a:extLst>
          </p:cNvPr>
          <p:cNvSpPr txBox="1">
            <a:spLocks noChangeArrowheads="1"/>
          </p:cNvSpPr>
          <p:nvPr/>
        </p:nvSpPr>
        <p:spPr bwMode="auto">
          <a:xfrm>
            <a:off x="5200650" y="1766888"/>
            <a:ext cx="156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en-US" sz="1800"/>
              <a:t>size(tmp,200)</a:t>
            </a:r>
          </a:p>
        </p:txBody>
      </p:sp>
      <p:sp>
        <p:nvSpPr>
          <p:cNvPr id="272395" name="Text Box 11">
            <a:extLst>
              <a:ext uri="{FF2B5EF4-FFF2-40B4-BE49-F238E27FC236}">
                <a16:creationId xmlns:a16="http://schemas.microsoft.com/office/drawing/2014/main" id="{D2C859C5-B075-46C5-B549-902E803BF917}"/>
              </a:ext>
            </a:extLst>
          </p:cNvPr>
          <p:cNvSpPr txBox="1">
            <a:spLocks noChangeArrowheads="1"/>
          </p:cNvSpPr>
          <p:nvPr/>
        </p:nvSpPr>
        <p:spPr bwMode="auto">
          <a:xfrm>
            <a:off x="5200650" y="2851150"/>
            <a:ext cx="142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en-US" sz="1800"/>
              <a:t>size(buf,len)</a:t>
            </a:r>
          </a:p>
        </p:txBody>
      </p:sp>
      <p:sp>
        <p:nvSpPr>
          <p:cNvPr id="272396" name="Text Box 12">
            <a:extLst>
              <a:ext uri="{FF2B5EF4-FFF2-40B4-BE49-F238E27FC236}">
                <a16:creationId xmlns:a16="http://schemas.microsoft.com/office/drawing/2014/main" id="{599AA5C7-5947-4E19-944B-CE4A00F872B4}"/>
              </a:ext>
            </a:extLst>
          </p:cNvPr>
          <p:cNvSpPr txBox="1">
            <a:spLocks noChangeArrowheads="1"/>
          </p:cNvSpPr>
          <p:nvPr/>
        </p:nvSpPr>
        <p:spPr bwMode="auto">
          <a:xfrm>
            <a:off x="5200650" y="3155950"/>
            <a:ext cx="155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en-US" sz="1800"/>
              <a:t>size(buf2,len)</a:t>
            </a:r>
          </a:p>
        </p:txBody>
      </p:sp>
      <p:sp>
        <p:nvSpPr>
          <p:cNvPr id="272397" name="Text Box 13">
            <a:extLst>
              <a:ext uri="{FF2B5EF4-FFF2-40B4-BE49-F238E27FC236}">
                <a16:creationId xmlns:a16="http://schemas.microsoft.com/office/drawing/2014/main" id="{392DC231-12A8-46D7-BF41-069EA5FCEF20}"/>
              </a:ext>
            </a:extLst>
          </p:cNvPr>
          <p:cNvSpPr txBox="1">
            <a:spLocks noChangeArrowheads="1"/>
          </p:cNvSpPr>
          <p:nvPr/>
        </p:nvSpPr>
        <p:spPr bwMode="auto">
          <a:xfrm>
            <a:off x="5200650" y="3462338"/>
            <a:ext cx="168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en-US" sz="1800"/>
              <a:t>size(buf2,len2)</a:t>
            </a:r>
          </a:p>
        </p:txBody>
      </p:sp>
      <p:sp>
        <p:nvSpPr>
          <p:cNvPr id="272398" name="Text Box 14">
            <a:extLst>
              <a:ext uri="{FF2B5EF4-FFF2-40B4-BE49-F238E27FC236}">
                <a16:creationId xmlns:a16="http://schemas.microsoft.com/office/drawing/2014/main" id="{208AA49A-D258-4440-842D-B0875BDD1B51}"/>
              </a:ext>
            </a:extLst>
          </p:cNvPr>
          <p:cNvSpPr txBox="1">
            <a:spLocks noChangeArrowheads="1"/>
          </p:cNvSpPr>
          <p:nvPr/>
        </p:nvSpPr>
        <p:spPr bwMode="auto">
          <a:xfrm>
            <a:off x="5200650" y="4519613"/>
            <a:ext cx="1428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en-US" sz="1800"/>
              <a:t>size(buf,len)</a:t>
            </a:r>
          </a:p>
        </p:txBody>
      </p:sp>
      <p:sp>
        <p:nvSpPr>
          <p:cNvPr id="272399" name="Text Box 15">
            <a:extLst>
              <a:ext uri="{FF2B5EF4-FFF2-40B4-BE49-F238E27FC236}">
                <a16:creationId xmlns:a16="http://schemas.microsoft.com/office/drawing/2014/main" id="{B5120168-0790-45E6-BD51-B4E2CFA0D582}"/>
              </a:ext>
            </a:extLst>
          </p:cNvPr>
          <p:cNvSpPr txBox="1">
            <a:spLocks noChangeArrowheads="1"/>
          </p:cNvSpPr>
          <p:nvPr/>
        </p:nvSpPr>
        <p:spPr bwMode="auto">
          <a:xfrm>
            <a:off x="7073900" y="5291138"/>
            <a:ext cx="1136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en-US" sz="1800"/>
              <a:t>write(buf)</a:t>
            </a:r>
          </a:p>
        </p:txBody>
      </p:sp>
      <p:sp>
        <p:nvSpPr>
          <p:cNvPr id="272400" name="Text Box 16">
            <a:extLst>
              <a:ext uri="{FF2B5EF4-FFF2-40B4-BE49-F238E27FC236}">
                <a16:creationId xmlns:a16="http://schemas.microsoft.com/office/drawing/2014/main" id="{A1FD82D2-05BF-4869-9270-1550B8E30BAF}"/>
              </a:ext>
            </a:extLst>
          </p:cNvPr>
          <p:cNvSpPr txBox="1">
            <a:spLocks noChangeArrowheads="1"/>
          </p:cNvSpPr>
          <p:nvPr/>
        </p:nvSpPr>
        <p:spPr bwMode="auto">
          <a:xfrm>
            <a:off x="7073900" y="4548188"/>
            <a:ext cx="1136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en-US" sz="1800"/>
              <a:t>write(buf)</a:t>
            </a:r>
          </a:p>
        </p:txBody>
      </p:sp>
      <p:sp>
        <p:nvSpPr>
          <p:cNvPr id="272401" name="Text Box 17">
            <a:extLst>
              <a:ext uri="{FF2B5EF4-FFF2-40B4-BE49-F238E27FC236}">
                <a16:creationId xmlns:a16="http://schemas.microsoft.com/office/drawing/2014/main" id="{66CFFFDF-43B2-4716-8DDF-2060EA155FEC}"/>
              </a:ext>
            </a:extLst>
          </p:cNvPr>
          <p:cNvSpPr txBox="1">
            <a:spLocks noChangeArrowheads="1"/>
          </p:cNvSpPr>
          <p:nvPr/>
        </p:nvSpPr>
        <p:spPr bwMode="auto">
          <a:xfrm>
            <a:off x="7073900" y="2871788"/>
            <a:ext cx="1136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en-US" sz="1800"/>
              <a:t>write(buf)</a:t>
            </a:r>
          </a:p>
        </p:txBody>
      </p:sp>
      <p:sp>
        <p:nvSpPr>
          <p:cNvPr id="272402" name="Text Box 18">
            <a:extLst>
              <a:ext uri="{FF2B5EF4-FFF2-40B4-BE49-F238E27FC236}">
                <a16:creationId xmlns:a16="http://schemas.microsoft.com/office/drawing/2014/main" id="{CE18A8C0-5EC5-45C6-B67A-3111731C12B1}"/>
              </a:ext>
            </a:extLst>
          </p:cNvPr>
          <p:cNvSpPr txBox="1">
            <a:spLocks noChangeArrowheads="1"/>
          </p:cNvSpPr>
          <p:nvPr/>
        </p:nvSpPr>
        <p:spPr bwMode="auto">
          <a:xfrm>
            <a:off x="7077075" y="3481388"/>
            <a:ext cx="1263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en-US" sz="1800"/>
              <a:t>write(buf2)</a:t>
            </a:r>
          </a:p>
        </p:txBody>
      </p:sp>
      <p:sp>
        <p:nvSpPr>
          <p:cNvPr id="272403" name="Rectangle 19">
            <a:extLst>
              <a:ext uri="{FF2B5EF4-FFF2-40B4-BE49-F238E27FC236}">
                <a16:creationId xmlns:a16="http://schemas.microsoft.com/office/drawing/2014/main" id="{96EA93E5-2A23-456D-B6C4-ED216DE05E39}"/>
              </a:ext>
            </a:extLst>
          </p:cNvPr>
          <p:cNvSpPr>
            <a:spLocks noChangeArrowheads="1"/>
          </p:cNvSpPr>
          <p:nvPr/>
        </p:nvSpPr>
        <p:spPr bwMode="auto">
          <a:xfrm>
            <a:off x="438150" y="3727450"/>
            <a:ext cx="4826000" cy="2794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endParaRPr lang="en-US" altLang="en-US"/>
          </a:p>
        </p:txBody>
      </p:sp>
      <p:sp>
        <p:nvSpPr>
          <p:cNvPr id="37911" name="Rectangle 20">
            <a:extLst>
              <a:ext uri="{FF2B5EF4-FFF2-40B4-BE49-F238E27FC236}">
                <a16:creationId xmlns:a16="http://schemas.microsoft.com/office/drawing/2014/main" id="{9925E489-98EB-4D87-8BAF-D4AB10A1F1DF}"/>
              </a:ext>
            </a:extLst>
          </p:cNvPr>
          <p:cNvSpPr>
            <a:spLocks noChangeArrowheads="1"/>
          </p:cNvSpPr>
          <p:nvPr/>
        </p:nvSpPr>
        <p:spPr bwMode="auto">
          <a:xfrm>
            <a:off x="463550" y="1473200"/>
            <a:ext cx="43434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en-US" sz="1800">
                <a:solidFill>
                  <a:srgbClr val="0066CC"/>
                </a:solidFill>
                <a:latin typeface="Lucida Console" panose="020B0609040504020204" pitchFamily="49" charset="0"/>
              </a:rPr>
              <a:t>void</a:t>
            </a:r>
            <a:r>
              <a:rPr lang="en-US" altLang="en-US" sz="1800">
                <a:latin typeface="Lucida Console" panose="020B0609040504020204" pitchFamily="49" charset="0"/>
              </a:rPr>
              <a:t> work() {</a:t>
            </a:r>
          </a:p>
          <a:p>
            <a:pPr eaLnBrk="1" hangingPunct="1"/>
            <a:r>
              <a:rPr lang="en-US" altLang="en-US" sz="1800">
                <a:latin typeface="Lucida Console" panose="020B0609040504020204" pitchFamily="49" charset="0"/>
              </a:rPr>
              <a:t>    </a:t>
            </a:r>
            <a:r>
              <a:rPr lang="en-US" altLang="en-US" sz="1800">
                <a:solidFill>
                  <a:srgbClr val="0066CC"/>
                </a:solidFill>
                <a:latin typeface="Lucida Console" panose="020B0609040504020204" pitchFamily="49" charset="0"/>
              </a:rPr>
              <a:t>int</a:t>
            </a:r>
            <a:r>
              <a:rPr lang="en-US" altLang="en-US" sz="1800">
                <a:latin typeface="Lucida Console" panose="020B0609040504020204" pitchFamily="49" charset="0"/>
              </a:rPr>
              <a:t> tmp[200];</a:t>
            </a:r>
          </a:p>
          <a:p>
            <a:pPr eaLnBrk="1" hangingPunct="1"/>
            <a:r>
              <a:rPr lang="en-US" altLang="en-US" sz="1800">
                <a:latin typeface="Lucida Console" panose="020B0609040504020204" pitchFamily="49" charset="0"/>
              </a:rPr>
              <a:t>    wrap(tmp, 200);</a:t>
            </a:r>
          </a:p>
          <a:p>
            <a:pPr eaLnBrk="1" hangingPunct="1"/>
            <a:r>
              <a:rPr lang="en-US" altLang="en-US" sz="1800">
                <a:latin typeface="Lucida Console" panose="020B0609040504020204" pitchFamily="49" charset="0"/>
              </a:rPr>
              <a:t>}</a:t>
            </a:r>
          </a:p>
          <a:p>
            <a:pPr eaLnBrk="1" hangingPunct="1"/>
            <a:endParaRPr lang="en-US" altLang="en-US" sz="1800">
              <a:latin typeface="Lucida Console" panose="020B0609040504020204" pitchFamily="49" charset="0"/>
            </a:endParaRPr>
          </a:p>
          <a:p>
            <a:pPr eaLnBrk="1" hangingPunct="1"/>
            <a:r>
              <a:rPr lang="en-US" altLang="en-US" sz="1800">
                <a:solidFill>
                  <a:srgbClr val="0066CC"/>
                </a:solidFill>
                <a:latin typeface="Lucida Console" panose="020B0609040504020204" pitchFamily="49" charset="0"/>
              </a:rPr>
              <a:t>void</a:t>
            </a:r>
            <a:r>
              <a:rPr lang="en-US" altLang="en-US" sz="1800">
                <a:latin typeface="Lucida Console" panose="020B0609040504020204" pitchFamily="49" charset="0"/>
              </a:rPr>
              <a:t> wrap(</a:t>
            </a:r>
            <a:r>
              <a:rPr lang="en-US" altLang="en-US" sz="1800">
                <a:solidFill>
                  <a:srgbClr val="0066CC"/>
                </a:solidFill>
                <a:latin typeface="Lucida Console" panose="020B0609040504020204" pitchFamily="49" charset="0"/>
              </a:rPr>
              <a:t>int</a:t>
            </a:r>
            <a:r>
              <a:rPr lang="en-US" altLang="en-US" sz="1800">
                <a:latin typeface="Lucida Console" panose="020B0609040504020204" pitchFamily="49" charset="0"/>
              </a:rPr>
              <a:t> *buf, </a:t>
            </a:r>
            <a:r>
              <a:rPr lang="en-US" altLang="en-US" sz="1800">
                <a:solidFill>
                  <a:srgbClr val="0066CC"/>
                </a:solidFill>
                <a:latin typeface="Lucida Console" panose="020B0609040504020204" pitchFamily="49" charset="0"/>
              </a:rPr>
              <a:t>int</a:t>
            </a:r>
            <a:r>
              <a:rPr lang="en-US" altLang="en-US" sz="1800">
                <a:latin typeface="Lucida Console" panose="020B0609040504020204" pitchFamily="49" charset="0"/>
              </a:rPr>
              <a:t> len) {</a:t>
            </a:r>
          </a:p>
          <a:p>
            <a:pPr eaLnBrk="1" hangingPunct="1"/>
            <a:r>
              <a:rPr lang="en-US" altLang="en-US" sz="1800">
                <a:latin typeface="Lucida Console" panose="020B0609040504020204" pitchFamily="49" charset="0"/>
              </a:rPr>
              <a:t>    </a:t>
            </a:r>
            <a:r>
              <a:rPr lang="en-US" altLang="en-US" sz="1800">
                <a:solidFill>
                  <a:srgbClr val="0066CC"/>
                </a:solidFill>
                <a:latin typeface="Lucida Console" panose="020B0609040504020204" pitchFamily="49" charset="0"/>
              </a:rPr>
              <a:t>int</a:t>
            </a:r>
            <a:r>
              <a:rPr lang="en-US" altLang="en-US" sz="1800">
                <a:latin typeface="Lucida Console" panose="020B0609040504020204" pitchFamily="49" charset="0"/>
              </a:rPr>
              <a:t> *buf2 = buf;</a:t>
            </a:r>
          </a:p>
          <a:p>
            <a:pPr eaLnBrk="1" hangingPunct="1"/>
            <a:r>
              <a:rPr lang="en-US" altLang="en-US" sz="1800">
                <a:latin typeface="Lucida Console" panose="020B0609040504020204" pitchFamily="49" charset="0"/>
              </a:rPr>
              <a:t>    </a:t>
            </a:r>
            <a:r>
              <a:rPr lang="en-US" altLang="en-US" sz="1800">
                <a:solidFill>
                  <a:srgbClr val="0066CC"/>
                </a:solidFill>
                <a:latin typeface="Lucida Console" panose="020B0609040504020204" pitchFamily="49" charset="0"/>
              </a:rPr>
              <a:t>int</a:t>
            </a:r>
            <a:r>
              <a:rPr lang="en-US" altLang="en-US" sz="1800">
                <a:latin typeface="Lucida Console" panose="020B0609040504020204" pitchFamily="49" charset="0"/>
              </a:rPr>
              <a:t> len2 = len;</a:t>
            </a:r>
          </a:p>
          <a:p>
            <a:pPr eaLnBrk="1" hangingPunct="1"/>
            <a:r>
              <a:rPr lang="en-US" altLang="en-US" sz="1800">
                <a:latin typeface="Lucida Console" panose="020B0609040504020204" pitchFamily="49" charset="0"/>
              </a:rPr>
              <a:t>    zero(buf2, len2);</a:t>
            </a:r>
          </a:p>
          <a:p>
            <a:pPr eaLnBrk="1" hangingPunct="1"/>
            <a:r>
              <a:rPr lang="en-US" altLang="en-US" sz="1800">
                <a:latin typeface="Lucida Console" panose="020B0609040504020204" pitchFamily="49" charset="0"/>
              </a:rPr>
              <a:t>}</a:t>
            </a:r>
          </a:p>
          <a:p>
            <a:pPr eaLnBrk="1" hangingPunct="1"/>
            <a:endParaRPr lang="en-US" altLang="en-US" sz="1800">
              <a:latin typeface="Lucida Console" panose="020B0609040504020204" pitchFamily="49" charset="0"/>
            </a:endParaRPr>
          </a:p>
          <a:p>
            <a:pPr eaLnBrk="1" hangingPunct="1"/>
            <a:r>
              <a:rPr lang="en-US" altLang="en-US" sz="1800">
                <a:solidFill>
                  <a:srgbClr val="0066CC"/>
                </a:solidFill>
                <a:latin typeface="Lucida Console" panose="020B0609040504020204" pitchFamily="49" charset="0"/>
              </a:rPr>
              <a:t>void</a:t>
            </a:r>
            <a:r>
              <a:rPr lang="en-US" altLang="en-US" sz="1800">
                <a:latin typeface="Lucida Console" panose="020B0609040504020204" pitchFamily="49" charset="0"/>
              </a:rPr>
              <a:t> zero(</a:t>
            </a:r>
            <a:r>
              <a:rPr lang="en-US" altLang="en-US" sz="1800">
                <a:solidFill>
                  <a:srgbClr val="0066CC"/>
                </a:solidFill>
                <a:latin typeface="Lucida Console" panose="020B0609040504020204" pitchFamily="49" charset="0"/>
              </a:rPr>
              <a:t>int</a:t>
            </a:r>
            <a:r>
              <a:rPr lang="en-US" altLang="en-US" sz="1800">
                <a:latin typeface="Lucida Console" panose="020B0609040504020204" pitchFamily="49" charset="0"/>
              </a:rPr>
              <a:t> *buf, </a:t>
            </a:r>
            <a:r>
              <a:rPr lang="en-US" altLang="en-US" sz="1800">
                <a:solidFill>
                  <a:srgbClr val="0066CC"/>
                </a:solidFill>
                <a:latin typeface="Lucida Console" panose="020B0609040504020204" pitchFamily="49" charset="0"/>
              </a:rPr>
              <a:t>int</a:t>
            </a:r>
            <a:r>
              <a:rPr lang="en-US" altLang="en-US" sz="1800">
                <a:latin typeface="Lucida Console" panose="020B0609040504020204" pitchFamily="49" charset="0"/>
              </a:rPr>
              <a:t> len) {</a:t>
            </a:r>
          </a:p>
          <a:p>
            <a:pPr eaLnBrk="1" hangingPunct="1"/>
            <a:r>
              <a:rPr lang="en-US" altLang="en-US" sz="1800">
                <a:latin typeface="Lucida Console" panose="020B0609040504020204" pitchFamily="49" charset="0"/>
              </a:rPr>
              <a:t>    </a:t>
            </a:r>
            <a:r>
              <a:rPr lang="en-US" altLang="en-US" sz="1800">
                <a:solidFill>
                  <a:srgbClr val="0066CC"/>
                </a:solidFill>
                <a:latin typeface="Lucida Console" panose="020B0609040504020204" pitchFamily="49" charset="0"/>
              </a:rPr>
              <a:t>int</a:t>
            </a:r>
            <a:r>
              <a:rPr lang="en-US" altLang="en-US" sz="1800">
                <a:latin typeface="Lucida Console" panose="020B0609040504020204" pitchFamily="49" charset="0"/>
              </a:rPr>
              <a:t> i;</a:t>
            </a:r>
          </a:p>
          <a:p>
            <a:pPr eaLnBrk="1" hangingPunct="1"/>
            <a:r>
              <a:rPr lang="en-US" altLang="en-US" sz="1800">
                <a:latin typeface="Lucida Console" panose="020B0609040504020204" pitchFamily="49" charset="0"/>
              </a:rPr>
              <a:t>    for(i = 0; i &lt;= len; i++)</a:t>
            </a:r>
          </a:p>
          <a:p>
            <a:pPr eaLnBrk="1" hangingPunct="1"/>
            <a:r>
              <a:rPr lang="en-US" altLang="en-US" sz="1800">
                <a:latin typeface="Lucida Console" panose="020B0609040504020204" pitchFamily="49" charset="0"/>
              </a:rPr>
              <a:t>        buf[i] = 0;</a:t>
            </a:r>
          </a:p>
          <a:p>
            <a:pPr eaLnBrk="1" hangingPunct="1"/>
            <a:r>
              <a:rPr lang="en-US" altLang="en-US" sz="1800">
                <a:latin typeface="Lucida Console" panose="020B06090405040202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3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239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72390"/>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723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239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72391"/>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2723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239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72392"/>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723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239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72393"/>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27239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240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72403"/>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27238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239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240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72388"/>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27240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238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240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72386"/>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272387"/>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72394"/>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272386"/>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72396"/>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272397"/>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72399"/>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724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animBg="1"/>
      <p:bldP spid="272386" grpId="1" animBg="1"/>
      <p:bldP spid="272387" grpId="0" animBg="1"/>
      <p:bldP spid="272387" grpId="1" animBg="1"/>
      <p:bldP spid="272388" grpId="0" animBg="1"/>
      <p:bldP spid="272388" grpId="1" animBg="1"/>
      <p:bldP spid="272390" grpId="0" animBg="1"/>
      <p:bldP spid="272390" grpId="1" animBg="1"/>
      <p:bldP spid="272391" grpId="0" animBg="1"/>
      <p:bldP spid="272391" grpId="1" animBg="1"/>
      <p:bldP spid="272392" grpId="0" animBg="1"/>
      <p:bldP spid="272392" grpId="1" animBg="1"/>
      <p:bldP spid="272393" grpId="0" animBg="1"/>
      <p:bldP spid="272393" grpId="1" animBg="1"/>
      <p:bldP spid="272394" grpId="0"/>
      <p:bldP spid="272394" grpId="1"/>
      <p:bldP spid="272395" grpId="0"/>
      <p:bldP spid="272396" grpId="0"/>
      <p:bldP spid="272396" grpId="1"/>
      <p:bldP spid="272397" grpId="0"/>
      <p:bldP spid="272397" grpId="1"/>
      <p:bldP spid="272398" grpId="0"/>
      <p:bldP spid="272399" grpId="0"/>
      <p:bldP spid="272399" grpId="1"/>
      <p:bldP spid="272400" grpId="0"/>
      <p:bldP spid="272401" grpId="0"/>
      <p:bldP spid="272402" grpId="0"/>
      <p:bldP spid="272402" grpId="1"/>
      <p:bldP spid="272403" grpId="0" animBg="1"/>
      <p:bldP spid="27240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2AFF70E-4A1B-410F-B287-D1AAF821EFCB}"/>
              </a:ext>
            </a:extLst>
          </p:cNvPr>
          <p:cNvSpPr>
            <a:spLocks noGrp="1"/>
          </p:cNvSpPr>
          <p:nvPr>
            <p:ph type="dt" sz="quarter" idx="10"/>
          </p:nvPr>
        </p:nvSpPr>
        <p:spPr/>
        <p:txBody>
          <a:bodyPr/>
          <a:lstStyle/>
          <a:p>
            <a:pPr>
              <a:defRPr/>
            </a:pPr>
            <a:r>
              <a:rPr lang="en-US" altLang="en-US"/>
              <a:t>8/17/06</a:t>
            </a:r>
          </a:p>
        </p:txBody>
      </p:sp>
      <p:sp>
        <p:nvSpPr>
          <p:cNvPr id="5" name="Footer Placeholder 4">
            <a:extLst>
              <a:ext uri="{FF2B5EF4-FFF2-40B4-BE49-F238E27FC236}">
                <a16:creationId xmlns:a16="http://schemas.microsoft.com/office/drawing/2014/main" id="{3169B601-0CB2-41A9-9003-8C00F6C66487}"/>
              </a:ext>
            </a:extLst>
          </p:cNvPr>
          <p:cNvSpPr>
            <a:spLocks noGrp="1"/>
          </p:cNvSpPr>
          <p:nvPr>
            <p:ph type="ftr" sz="quarter" idx="11"/>
          </p:nvPr>
        </p:nvSpPr>
        <p:spPr/>
        <p:txBody>
          <a:bodyPr/>
          <a:lstStyle/>
          <a:p>
            <a:pPr>
              <a:defRPr/>
            </a:pPr>
            <a:r>
              <a:rPr lang="en-US" altLang="en-US"/>
              <a:t>Unleasing Static Analysis, Manuvir Das, SAS ’06</a:t>
            </a:r>
          </a:p>
        </p:txBody>
      </p:sp>
      <p:sp>
        <p:nvSpPr>
          <p:cNvPr id="6" name="Slide Number Placeholder 5">
            <a:extLst>
              <a:ext uri="{FF2B5EF4-FFF2-40B4-BE49-F238E27FC236}">
                <a16:creationId xmlns:a16="http://schemas.microsoft.com/office/drawing/2014/main" id="{D05BCFED-67C7-4C6F-99B0-35A394E2A2A0}"/>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D1E73D91-359C-4C4A-AD9F-54E2A5111B8A}" type="slidenum">
              <a:rPr lang="en-US" altLang="en-US" sz="800">
                <a:latin typeface="Verdana" panose="020B0604030504040204" pitchFamily="34" charset="0"/>
              </a:rPr>
              <a:pPr/>
              <a:t>29</a:t>
            </a:fld>
            <a:endParaRPr lang="en-US" altLang="en-US" sz="800">
              <a:latin typeface="Verdana" panose="020B0604030504040204" pitchFamily="34" charset="0"/>
            </a:endParaRPr>
          </a:p>
        </p:txBody>
      </p:sp>
      <p:sp>
        <p:nvSpPr>
          <p:cNvPr id="39941" name="Rectangle 2">
            <a:extLst>
              <a:ext uri="{FF2B5EF4-FFF2-40B4-BE49-F238E27FC236}">
                <a16:creationId xmlns:a16="http://schemas.microsoft.com/office/drawing/2014/main" id="{DF20BDAC-8AE9-492D-AC29-2ADF4C754D1F}"/>
              </a:ext>
            </a:extLst>
          </p:cNvPr>
          <p:cNvSpPr>
            <a:spLocks noGrp="1" noChangeArrowheads="1"/>
          </p:cNvSpPr>
          <p:nvPr>
            <p:ph type="title"/>
          </p:nvPr>
        </p:nvSpPr>
        <p:spPr/>
        <p:txBody>
          <a:bodyPr/>
          <a:lstStyle/>
          <a:p>
            <a:pPr eaLnBrk="1" hangingPunct="1"/>
            <a:r>
              <a:rPr lang="en-US" altLang="en-US"/>
              <a:t>SALinfer example</a:t>
            </a:r>
          </a:p>
        </p:txBody>
      </p:sp>
      <p:sp>
        <p:nvSpPr>
          <p:cNvPr id="39942" name="Rectangle 3">
            <a:extLst>
              <a:ext uri="{FF2B5EF4-FFF2-40B4-BE49-F238E27FC236}">
                <a16:creationId xmlns:a16="http://schemas.microsoft.com/office/drawing/2014/main" id="{BD18D645-EB6D-4679-8355-D336AB429563}"/>
              </a:ext>
            </a:extLst>
          </p:cNvPr>
          <p:cNvSpPr>
            <a:spLocks noChangeArrowheads="1"/>
          </p:cNvSpPr>
          <p:nvPr/>
        </p:nvSpPr>
        <p:spPr bwMode="auto">
          <a:xfrm>
            <a:off x="463550" y="1473200"/>
            <a:ext cx="703897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en-US" sz="1800">
                <a:solidFill>
                  <a:srgbClr val="0066CC"/>
                </a:solidFill>
                <a:latin typeface="Lucida Console" panose="020B0609040504020204" pitchFamily="49" charset="0"/>
              </a:rPr>
              <a:t>void</a:t>
            </a:r>
            <a:r>
              <a:rPr lang="en-US" altLang="en-US" sz="1800">
                <a:latin typeface="Lucida Console" panose="020B0609040504020204" pitchFamily="49" charset="0"/>
              </a:rPr>
              <a:t> work() {</a:t>
            </a:r>
          </a:p>
          <a:p>
            <a:pPr eaLnBrk="1" hangingPunct="1"/>
            <a:r>
              <a:rPr lang="en-US" altLang="en-US" sz="1800">
                <a:latin typeface="Lucida Console" panose="020B0609040504020204" pitchFamily="49" charset="0"/>
              </a:rPr>
              <a:t>    </a:t>
            </a:r>
            <a:r>
              <a:rPr lang="en-US" altLang="en-US" sz="1800">
                <a:solidFill>
                  <a:srgbClr val="0066CC"/>
                </a:solidFill>
                <a:latin typeface="Lucida Console" panose="020B0609040504020204" pitchFamily="49" charset="0"/>
              </a:rPr>
              <a:t>int</a:t>
            </a:r>
            <a:r>
              <a:rPr lang="en-US" altLang="en-US" sz="1800">
                <a:latin typeface="Lucida Console" panose="020B0609040504020204" pitchFamily="49" charset="0"/>
              </a:rPr>
              <a:t> tmp[200];</a:t>
            </a:r>
          </a:p>
          <a:p>
            <a:pPr eaLnBrk="1" hangingPunct="1"/>
            <a:r>
              <a:rPr lang="en-US" altLang="en-US" sz="1800">
                <a:latin typeface="Lucida Console" panose="020B0609040504020204" pitchFamily="49" charset="0"/>
              </a:rPr>
              <a:t>    wrap(tmp, 200);</a:t>
            </a:r>
          </a:p>
          <a:p>
            <a:pPr eaLnBrk="1" hangingPunct="1"/>
            <a:r>
              <a:rPr lang="en-US" altLang="en-US" sz="1800">
                <a:latin typeface="Lucida Console" panose="020B0609040504020204" pitchFamily="49" charset="0"/>
              </a:rPr>
              <a:t>}</a:t>
            </a:r>
          </a:p>
          <a:p>
            <a:pPr eaLnBrk="1" hangingPunct="1"/>
            <a:endParaRPr lang="en-US" altLang="en-US" sz="1800">
              <a:latin typeface="Lucida Console" panose="020B0609040504020204" pitchFamily="49" charset="0"/>
            </a:endParaRPr>
          </a:p>
          <a:p>
            <a:pPr eaLnBrk="1" hangingPunct="1"/>
            <a:r>
              <a:rPr lang="en-US" altLang="en-US" sz="1800">
                <a:solidFill>
                  <a:srgbClr val="0066CC"/>
                </a:solidFill>
                <a:latin typeface="Lucida Console" panose="020B0609040504020204" pitchFamily="49" charset="0"/>
              </a:rPr>
              <a:t>void</a:t>
            </a:r>
            <a:r>
              <a:rPr lang="en-US" altLang="en-US" sz="1800">
                <a:latin typeface="Lucida Console" panose="020B0609040504020204" pitchFamily="49" charset="0"/>
              </a:rPr>
              <a:t> wrap(</a:t>
            </a:r>
            <a:r>
              <a:rPr lang="en-US" altLang="en-US" sz="1800">
                <a:solidFill>
                  <a:srgbClr val="006600"/>
                </a:solidFill>
                <a:latin typeface="Lucida Console" panose="020B0609040504020204" pitchFamily="49" charset="0"/>
              </a:rPr>
              <a:t>__out_ecount(len)</a:t>
            </a:r>
            <a:r>
              <a:rPr lang="en-US" altLang="en-US" sz="1800"/>
              <a:t> </a:t>
            </a:r>
            <a:r>
              <a:rPr lang="en-US" altLang="en-US" sz="1800">
                <a:solidFill>
                  <a:srgbClr val="0066CC"/>
                </a:solidFill>
                <a:latin typeface="Lucida Console" panose="020B0609040504020204" pitchFamily="49" charset="0"/>
              </a:rPr>
              <a:t>int</a:t>
            </a:r>
            <a:r>
              <a:rPr lang="en-US" altLang="en-US" sz="1800">
                <a:latin typeface="Lucida Console" panose="020B0609040504020204" pitchFamily="49" charset="0"/>
              </a:rPr>
              <a:t> *buf, </a:t>
            </a:r>
            <a:r>
              <a:rPr lang="en-US" altLang="en-US" sz="1800">
                <a:solidFill>
                  <a:srgbClr val="0066CC"/>
                </a:solidFill>
                <a:latin typeface="Lucida Console" panose="020B0609040504020204" pitchFamily="49" charset="0"/>
              </a:rPr>
              <a:t>int</a:t>
            </a:r>
            <a:r>
              <a:rPr lang="en-US" altLang="en-US" sz="1800">
                <a:latin typeface="Lucida Console" panose="020B0609040504020204" pitchFamily="49" charset="0"/>
              </a:rPr>
              <a:t> len) {</a:t>
            </a:r>
          </a:p>
          <a:p>
            <a:pPr eaLnBrk="1" hangingPunct="1"/>
            <a:r>
              <a:rPr lang="en-US" altLang="en-US" sz="1800">
                <a:latin typeface="Lucida Console" panose="020B0609040504020204" pitchFamily="49" charset="0"/>
              </a:rPr>
              <a:t>    </a:t>
            </a:r>
            <a:r>
              <a:rPr lang="en-US" altLang="en-US" sz="1800">
                <a:solidFill>
                  <a:srgbClr val="0066CC"/>
                </a:solidFill>
                <a:latin typeface="Lucida Console" panose="020B0609040504020204" pitchFamily="49" charset="0"/>
              </a:rPr>
              <a:t>int</a:t>
            </a:r>
            <a:r>
              <a:rPr lang="en-US" altLang="en-US" sz="1800">
                <a:latin typeface="Lucida Console" panose="020B0609040504020204" pitchFamily="49" charset="0"/>
              </a:rPr>
              <a:t> *buf2 = buf;</a:t>
            </a:r>
          </a:p>
          <a:p>
            <a:pPr eaLnBrk="1" hangingPunct="1"/>
            <a:r>
              <a:rPr lang="en-US" altLang="en-US" sz="1800">
                <a:latin typeface="Lucida Console" panose="020B0609040504020204" pitchFamily="49" charset="0"/>
              </a:rPr>
              <a:t>    </a:t>
            </a:r>
            <a:r>
              <a:rPr lang="en-US" altLang="en-US" sz="1800">
                <a:solidFill>
                  <a:srgbClr val="0066CC"/>
                </a:solidFill>
                <a:latin typeface="Lucida Console" panose="020B0609040504020204" pitchFamily="49" charset="0"/>
              </a:rPr>
              <a:t>int</a:t>
            </a:r>
            <a:r>
              <a:rPr lang="en-US" altLang="en-US" sz="1800">
                <a:latin typeface="Lucida Console" panose="020B0609040504020204" pitchFamily="49" charset="0"/>
              </a:rPr>
              <a:t> len2 = len;</a:t>
            </a:r>
          </a:p>
          <a:p>
            <a:pPr eaLnBrk="1" hangingPunct="1"/>
            <a:r>
              <a:rPr lang="en-US" altLang="en-US" sz="1800">
                <a:latin typeface="Lucida Console" panose="020B0609040504020204" pitchFamily="49" charset="0"/>
              </a:rPr>
              <a:t>    zero(buf2, len2);</a:t>
            </a:r>
          </a:p>
          <a:p>
            <a:pPr eaLnBrk="1" hangingPunct="1"/>
            <a:r>
              <a:rPr lang="en-US" altLang="en-US" sz="1800">
                <a:latin typeface="Lucida Console" panose="020B0609040504020204" pitchFamily="49" charset="0"/>
              </a:rPr>
              <a:t>}</a:t>
            </a:r>
          </a:p>
          <a:p>
            <a:pPr eaLnBrk="1" hangingPunct="1"/>
            <a:endParaRPr lang="en-US" altLang="en-US" sz="1800">
              <a:latin typeface="Lucida Console" panose="020B0609040504020204" pitchFamily="49" charset="0"/>
            </a:endParaRPr>
          </a:p>
          <a:p>
            <a:pPr eaLnBrk="1" hangingPunct="1"/>
            <a:r>
              <a:rPr lang="en-US" altLang="en-US" sz="1800">
                <a:solidFill>
                  <a:srgbClr val="0066CC"/>
                </a:solidFill>
                <a:latin typeface="Lucida Console" panose="020B0609040504020204" pitchFamily="49" charset="0"/>
              </a:rPr>
              <a:t>void</a:t>
            </a:r>
            <a:r>
              <a:rPr lang="en-US" altLang="en-US" sz="1800">
                <a:latin typeface="Lucida Console" panose="020B0609040504020204" pitchFamily="49" charset="0"/>
              </a:rPr>
              <a:t> zero(</a:t>
            </a:r>
            <a:r>
              <a:rPr lang="en-US" altLang="en-US" sz="1800">
                <a:solidFill>
                  <a:srgbClr val="006600"/>
                </a:solidFill>
                <a:latin typeface="Lucida Console" panose="020B0609040504020204" pitchFamily="49" charset="0"/>
              </a:rPr>
              <a:t>__out_ecount(len)</a:t>
            </a:r>
            <a:r>
              <a:rPr lang="en-US" altLang="en-US" sz="1800"/>
              <a:t> </a:t>
            </a:r>
            <a:r>
              <a:rPr lang="en-US" altLang="en-US" sz="1800">
                <a:solidFill>
                  <a:srgbClr val="0066CC"/>
                </a:solidFill>
                <a:latin typeface="Lucida Console" panose="020B0609040504020204" pitchFamily="49" charset="0"/>
              </a:rPr>
              <a:t>int</a:t>
            </a:r>
            <a:r>
              <a:rPr lang="en-US" altLang="en-US" sz="1800">
                <a:latin typeface="Lucida Console" panose="020B0609040504020204" pitchFamily="49" charset="0"/>
              </a:rPr>
              <a:t> *buf, </a:t>
            </a:r>
            <a:r>
              <a:rPr lang="en-US" altLang="en-US" sz="1800">
                <a:solidFill>
                  <a:srgbClr val="0066CC"/>
                </a:solidFill>
                <a:latin typeface="Lucida Console" panose="020B0609040504020204" pitchFamily="49" charset="0"/>
              </a:rPr>
              <a:t>int</a:t>
            </a:r>
            <a:r>
              <a:rPr lang="en-US" altLang="en-US" sz="1800">
                <a:latin typeface="Lucida Console" panose="020B0609040504020204" pitchFamily="49" charset="0"/>
              </a:rPr>
              <a:t> len) {</a:t>
            </a:r>
          </a:p>
          <a:p>
            <a:pPr eaLnBrk="1" hangingPunct="1"/>
            <a:r>
              <a:rPr lang="en-US" altLang="en-US" sz="1800">
                <a:latin typeface="Lucida Console" panose="020B0609040504020204" pitchFamily="49" charset="0"/>
              </a:rPr>
              <a:t>    </a:t>
            </a:r>
            <a:r>
              <a:rPr lang="en-US" altLang="en-US" sz="1800">
                <a:solidFill>
                  <a:srgbClr val="0066CC"/>
                </a:solidFill>
                <a:latin typeface="Lucida Console" panose="020B0609040504020204" pitchFamily="49" charset="0"/>
              </a:rPr>
              <a:t>int</a:t>
            </a:r>
            <a:r>
              <a:rPr lang="en-US" altLang="en-US" sz="1800">
                <a:latin typeface="Lucida Console" panose="020B0609040504020204" pitchFamily="49" charset="0"/>
              </a:rPr>
              <a:t> i;</a:t>
            </a:r>
          </a:p>
          <a:p>
            <a:pPr eaLnBrk="1" hangingPunct="1"/>
            <a:r>
              <a:rPr lang="en-US" altLang="en-US" sz="1800">
                <a:latin typeface="Lucida Console" panose="020B0609040504020204" pitchFamily="49" charset="0"/>
              </a:rPr>
              <a:t>    for(i = 0; i &lt;= len; i++)</a:t>
            </a:r>
          </a:p>
          <a:p>
            <a:pPr eaLnBrk="1" hangingPunct="1"/>
            <a:r>
              <a:rPr lang="en-US" altLang="en-US" sz="1800">
                <a:latin typeface="Lucida Console" panose="020B0609040504020204" pitchFamily="49" charset="0"/>
              </a:rPr>
              <a:t>        buf[i] = 0;</a:t>
            </a:r>
          </a:p>
          <a:p>
            <a:pPr eaLnBrk="1" hangingPunct="1"/>
            <a:r>
              <a:rPr lang="en-US" altLang="en-US" sz="1800">
                <a:latin typeface="Lucida Console" panose="020B0609040504020204"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846AC56-6281-4B33-8A7F-502B8426E245}"/>
              </a:ext>
            </a:extLst>
          </p:cNvPr>
          <p:cNvSpPr>
            <a:spLocks noGrp="1"/>
          </p:cNvSpPr>
          <p:nvPr>
            <p:ph type="dt" sz="quarter" idx="10"/>
          </p:nvPr>
        </p:nvSpPr>
        <p:spPr/>
        <p:txBody>
          <a:bodyPr/>
          <a:lstStyle/>
          <a:p>
            <a:pPr>
              <a:defRPr/>
            </a:pPr>
            <a:r>
              <a:rPr lang="en-US" altLang="en-US"/>
              <a:t>8/17/06</a:t>
            </a:r>
          </a:p>
        </p:txBody>
      </p:sp>
      <p:sp>
        <p:nvSpPr>
          <p:cNvPr id="5" name="Footer Placeholder 4">
            <a:extLst>
              <a:ext uri="{FF2B5EF4-FFF2-40B4-BE49-F238E27FC236}">
                <a16:creationId xmlns:a16="http://schemas.microsoft.com/office/drawing/2014/main" id="{1591BBF2-743A-4F2A-9F27-EE422C40956C}"/>
              </a:ext>
            </a:extLst>
          </p:cNvPr>
          <p:cNvSpPr>
            <a:spLocks noGrp="1"/>
          </p:cNvSpPr>
          <p:nvPr>
            <p:ph type="ftr" sz="quarter" idx="11"/>
          </p:nvPr>
        </p:nvSpPr>
        <p:spPr/>
        <p:txBody>
          <a:bodyPr/>
          <a:lstStyle/>
          <a:p>
            <a:pPr>
              <a:defRPr/>
            </a:pPr>
            <a:r>
              <a:rPr lang="en-US" altLang="en-US"/>
              <a:t>Unleasing Static Analysis, Manuvir Das, SAS ’06</a:t>
            </a:r>
          </a:p>
        </p:txBody>
      </p:sp>
      <p:sp>
        <p:nvSpPr>
          <p:cNvPr id="6" name="Slide Number Placeholder 5">
            <a:extLst>
              <a:ext uri="{FF2B5EF4-FFF2-40B4-BE49-F238E27FC236}">
                <a16:creationId xmlns:a16="http://schemas.microsoft.com/office/drawing/2014/main" id="{ED1C467A-14A7-415E-956A-62B5C0720251}"/>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FBAE98F9-35D9-4455-BFA7-422B5008F3D4}" type="slidenum">
              <a:rPr lang="en-US" altLang="en-US" sz="800">
                <a:latin typeface="Verdana" panose="020B0604030504040204" pitchFamily="34" charset="0"/>
              </a:rPr>
              <a:pPr/>
              <a:t>3</a:t>
            </a:fld>
            <a:endParaRPr lang="en-US" altLang="en-US" sz="800">
              <a:latin typeface="Verdana" panose="020B0604030504040204" pitchFamily="34" charset="0"/>
            </a:endParaRPr>
          </a:p>
        </p:txBody>
      </p:sp>
      <p:sp>
        <p:nvSpPr>
          <p:cNvPr id="7173" name="Rectangle 2">
            <a:extLst>
              <a:ext uri="{FF2B5EF4-FFF2-40B4-BE49-F238E27FC236}">
                <a16:creationId xmlns:a16="http://schemas.microsoft.com/office/drawing/2014/main" id="{0EA0BBB6-60CC-4259-9295-46A7E42669F8}"/>
              </a:ext>
            </a:extLst>
          </p:cNvPr>
          <p:cNvSpPr>
            <a:spLocks noGrp="1" noChangeArrowheads="1"/>
          </p:cNvSpPr>
          <p:nvPr>
            <p:ph type="title"/>
          </p:nvPr>
        </p:nvSpPr>
        <p:spPr/>
        <p:txBody>
          <a:bodyPr/>
          <a:lstStyle/>
          <a:p>
            <a:pPr eaLnBrk="1" hangingPunct="1"/>
            <a:r>
              <a:rPr lang="en-US" altLang="en-US"/>
              <a:t>… walking the walk</a:t>
            </a:r>
          </a:p>
        </p:txBody>
      </p:sp>
      <p:sp>
        <p:nvSpPr>
          <p:cNvPr id="7174" name="Rectangle 3">
            <a:extLst>
              <a:ext uri="{FF2B5EF4-FFF2-40B4-BE49-F238E27FC236}">
                <a16:creationId xmlns:a16="http://schemas.microsoft.com/office/drawing/2014/main" id="{F8754567-FA1B-4F62-9EF9-8874511763FF}"/>
              </a:ext>
            </a:extLst>
          </p:cNvPr>
          <p:cNvSpPr>
            <a:spLocks noGrp="1" noChangeArrowheads="1"/>
          </p:cNvSpPr>
          <p:nvPr>
            <p:ph type="body" idx="1"/>
          </p:nvPr>
        </p:nvSpPr>
        <p:spPr/>
        <p:txBody>
          <a:bodyPr/>
          <a:lstStyle/>
          <a:p>
            <a:pPr eaLnBrk="1" hangingPunct="1"/>
            <a:r>
              <a:rPr lang="en-US" altLang="en-US"/>
              <a:t>CSE impact on Windows Vista</a:t>
            </a:r>
          </a:p>
          <a:p>
            <a:pPr lvl="1" eaLnBrk="1" hangingPunct="1"/>
            <a:r>
              <a:rPr lang="en-US" altLang="en-US"/>
              <a:t>Found 100,000+ </a:t>
            </a:r>
            <a:r>
              <a:rPr lang="en-US" altLang="en-US" i="1"/>
              <a:t>fixed</a:t>
            </a:r>
            <a:r>
              <a:rPr lang="en-US" altLang="en-US"/>
              <a:t> bugs</a:t>
            </a:r>
          </a:p>
          <a:p>
            <a:pPr lvl="1" eaLnBrk="1" hangingPunct="1"/>
            <a:r>
              <a:rPr lang="en-US" altLang="en-US"/>
              <a:t>Added 500,000+ specifications</a:t>
            </a:r>
          </a:p>
          <a:p>
            <a:pPr lvl="1" eaLnBrk="1" hangingPunct="1"/>
            <a:r>
              <a:rPr lang="en-US" altLang="en-US"/>
              <a:t>Answered thousands of emails</a:t>
            </a:r>
          </a:p>
          <a:p>
            <a:pPr eaLnBrk="1" hangingPunct="1"/>
            <a:r>
              <a:rPr lang="en-US" altLang="en-US"/>
              <a:t>We are program analysis researchers</a:t>
            </a:r>
          </a:p>
          <a:p>
            <a:pPr lvl="1" eaLnBrk="1" hangingPunct="1"/>
            <a:r>
              <a:rPr lang="en-US" altLang="en-US"/>
              <a:t>But we measure our success in </a:t>
            </a:r>
            <a:r>
              <a:rPr lang="en-US" altLang="en-US" i="1"/>
              <a:t>adoption</a:t>
            </a:r>
          </a:p>
          <a:p>
            <a:pPr lvl="1" eaLnBrk="1" hangingPunct="1"/>
            <a:r>
              <a:rPr lang="en-US" altLang="en-US"/>
              <a:t>And we feel the pain of the customer</a:t>
            </a:r>
          </a:p>
          <a:p>
            <a:pPr eaLnBrk="1" hangingPunct="1"/>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3">
            <a:extLst>
              <a:ext uri="{FF2B5EF4-FFF2-40B4-BE49-F238E27FC236}">
                <a16:creationId xmlns:a16="http://schemas.microsoft.com/office/drawing/2014/main" id="{721EA5DB-2B58-426C-B08B-D4DFE12073EA}"/>
              </a:ext>
            </a:extLst>
          </p:cNvPr>
          <p:cNvSpPr>
            <a:spLocks noGrp="1"/>
          </p:cNvSpPr>
          <p:nvPr>
            <p:ph type="dt" sz="quarter" idx="10"/>
          </p:nvPr>
        </p:nvSpPr>
        <p:spPr/>
        <p:txBody>
          <a:bodyPr/>
          <a:lstStyle/>
          <a:p>
            <a:pPr>
              <a:defRPr/>
            </a:pPr>
            <a:r>
              <a:rPr lang="en-US" altLang="en-US"/>
              <a:t>8/17/06</a:t>
            </a:r>
          </a:p>
        </p:txBody>
      </p:sp>
      <p:sp>
        <p:nvSpPr>
          <p:cNvPr id="22" name="Footer Placeholder 4">
            <a:extLst>
              <a:ext uri="{FF2B5EF4-FFF2-40B4-BE49-F238E27FC236}">
                <a16:creationId xmlns:a16="http://schemas.microsoft.com/office/drawing/2014/main" id="{3FD4224E-8DEA-4950-B5BC-15E24A1C3AD1}"/>
              </a:ext>
            </a:extLst>
          </p:cNvPr>
          <p:cNvSpPr>
            <a:spLocks noGrp="1"/>
          </p:cNvSpPr>
          <p:nvPr>
            <p:ph type="ftr" sz="quarter" idx="11"/>
          </p:nvPr>
        </p:nvSpPr>
        <p:spPr/>
        <p:txBody>
          <a:bodyPr/>
          <a:lstStyle/>
          <a:p>
            <a:pPr>
              <a:defRPr/>
            </a:pPr>
            <a:r>
              <a:rPr lang="en-US" altLang="en-US"/>
              <a:t>Unleasing Static Analysis, Manuvir Das, SAS ’06</a:t>
            </a:r>
          </a:p>
        </p:txBody>
      </p:sp>
      <p:sp>
        <p:nvSpPr>
          <p:cNvPr id="23" name="Slide Number Placeholder 5">
            <a:extLst>
              <a:ext uri="{FF2B5EF4-FFF2-40B4-BE49-F238E27FC236}">
                <a16:creationId xmlns:a16="http://schemas.microsoft.com/office/drawing/2014/main" id="{30D7C403-78F8-43C3-B5BF-09226C56C029}"/>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B4DB51B4-7A4B-444E-8A42-DB37A7F1772C}" type="slidenum">
              <a:rPr lang="en-US" altLang="en-US" sz="800">
                <a:latin typeface="Verdana" panose="020B0604030504040204" pitchFamily="34" charset="0"/>
              </a:rPr>
              <a:pPr/>
              <a:t>30</a:t>
            </a:fld>
            <a:endParaRPr lang="en-US" altLang="en-US" sz="800">
              <a:latin typeface="Verdana" panose="020B0604030504040204" pitchFamily="34" charset="0"/>
            </a:endParaRPr>
          </a:p>
        </p:txBody>
      </p:sp>
      <p:sp>
        <p:nvSpPr>
          <p:cNvPr id="41989" name="Rectangle 2">
            <a:extLst>
              <a:ext uri="{FF2B5EF4-FFF2-40B4-BE49-F238E27FC236}">
                <a16:creationId xmlns:a16="http://schemas.microsoft.com/office/drawing/2014/main" id="{44B865C5-B129-45E6-83E4-FAE5F06599AC}"/>
              </a:ext>
            </a:extLst>
          </p:cNvPr>
          <p:cNvSpPr>
            <a:spLocks noGrp="1" noChangeArrowheads="1"/>
          </p:cNvSpPr>
          <p:nvPr>
            <p:ph type="title"/>
          </p:nvPr>
        </p:nvSpPr>
        <p:spPr/>
        <p:txBody>
          <a:bodyPr/>
          <a:lstStyle/>
          <a:p>
            <a:pPr eaLnBrk="1" hangingPunct="1"/>
            <a:r>
              <a:rPr lang="en-US" altLang="en-US"/>
              <a:t>espX example</a:t>
            </a:r>
          </a:p>
        </p:txBody>
      </p:sp>
      <p:sp>
        <p:nvSpPr>
          <p:cNvPr id="41990" name="Rectangle 3">
            <a:extLst>
              <a:ext uri="{FF2B5EF4-FFF2-40B4-BE49-F238E27FC236}">
                <a16:creationId xmlns:a16="http://schemas.microsoft.com/office/drawing/2014/main" id="{A4BC58A6-D8F3-40B3-B386-B9EDB8FE2C55}"/>
              </a:ext>
            </a:extLst>
          </p:cNvPr>
          <p:cNvSpPr>
            <a:spLocks noChangeArrowheads="1"/>
          </p:cNvSpPr>
          <p:nvPr/>
        </p:nvSpPr>
        <p:spPr bwMode="auto">
          <a:xfrm>
            <a:off x="485775" y="1460500"/>
            <a:ext cx="6748463"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en-US" sz="1800">
                <a:solidFill>
                  <a:srgbClr val="0066CC"/>
                </a:solidFill>
                <a:latin typeface="Lucida Console" panose="020B0609040504020204" pitchFamily="49" charset="0"/>
              </a:rPr>
              <a:t>void</a:t>
            </a:r>
            <a:r>
              <a:rPr lang="en-US" altLang="en-US" sz="1800">
                <a:latin typeface="Lucida Console" panose="020B0609040504020204" pitchFamily="49" charset="0"/>
              </a:rPr>
              <a:t> zero(</a:t>
            </a:r>
            <a:r>
              <a:rPr lang="en-US" altLang="en-US" sz="1800">
                <a:solidFill>
                  <a:srgbClr val="006600"/>
                </a:solidFill>
                <a:latin typeface="Lucida Console" panose="020B0609040504020204" pitchFamily="49" charset="0"/>
              </a:rPr>
              <a:t>__out_ecount(len)</a:t>
            </a:r>
            <a:r>
              <a:rPr lang="en-US" altLang="en-US" sz="1800"/>
              <a:t> </a:t>
            </a:r>
            <a:r>
              <a:rPr lang="en-US" altLang="en-US" sz="1800">
                <a:solidFill>
                  <a:srgbClr val="0066CC"/>
                </a:solidFill>
                <a:latin typeface="Lucida Console" panose="020B0609040504020204" pitchFamily="49" charset="0"/>
              </a:rPr>
              <a:t>int</a:t>
            </a:r>
            <a:r>
              <a:rPr lang="en-US" altLang="en-US" sz="1800">
                <a:latin typeface="Lucida Console" panose="020B0609040504020204" pitchFamily="49" charset="0"/>
              </a:rPr>
              <a:t> *buf, </a:t>
            </a:r>
            <a:r>
              <a:rPr lang="en-US" altLang="en-US" sz="1800">
                <a:solidFill>
                  <a:srgbClr val="0066CC"/>
                </a:solidFill>
                <a:latin typeface="Lucida Console" panose="020B0609040504020204" pitchFamily="49" charset="0"/>
              </a:rPr>
              <a:t>int</a:t>
            </a:r>
            <a:r>
              <a:rPr lang="en-US" altLang="en-US" sz="1800">
                <a:latin typeface="Lucida Console" panose="020B0609040504020204" pitchFamily="49" charset="0"/>
              </a:rPr>
              <a:t> len) {</a:t>
            </a:r>
          </a:p>
          <a:p>
            <a:pPr eaLnBrk="1" hangingPunct="1"/>
            <a:r>
              <a:rPr lang="en-US" altLang="en-US" sz="1800">
                <a:latin typeface="Lucida Console" panose="020B0609040504020204" pitchFamily="49" charset="0"/>
              </a:rPr>
              <a:t>    </a:t>
            </a:r>
            <a:r>
              <a:rPr lang="en-US" altLang="en-US" sz="1800">
                <a:solidFill>
                  <a:srgbClr val="0066CC"/>
                </a:solidFill>
                <a:latin typeface="Lucida Console" panose="020B0609040504020204" pitchFamily="49" charset="0"/>
              </a:rPr>
              <a:t>int</a:t>
            </a:r>
            <a:r>
              <a:rPr lang="en-US" altLang="en-US" sz="1800">
                <a:latin typeface="Lucida Console" panose="020B0609040504020204" pitchFamily="49" charset="0"/>
              </a:rPr>
              <a:t> i;</a:t>
            </a:r>
          </a:p>
          <a:p>
            <a:pPr eaLnBrk="1" hangingPunct="1"/>
            <a:r>
              <a:rPr lang="en-US" altLang="en-US" sz="1800">
                <a:latin typeface="Lucida Console" panose="020B0609040504020204" pitchFamily="49" charset="0"/>
              </a:rPr>
              <a:t>    for(i = 0; i &lt;= len; i++)</a:t>
            </a:r>
          </a:p>
          <a:p>
            <a:pPr eaLnBrk="1" hangingPunct="1"/>
            <a:r>
              <a:rPr lang="en-US" altLang="en-US" sz="1800">
                <a:latin typeface="Lucida Console" panose="020B0609040504020204" pitchFamily="49" charset="0"/>
              </a:rPr>
              <a:t>        buf[i] = 0;</a:t>
            </a:r>
          </a:p>
          <a:p>
            <a:pPr eaLnBrk="1" hangingPunct="1"/>
            <a:r>
              <a:rPr lang="en-US" altLang="en-US" sz="1800">
                <a:latin typeface="Lucida Console" panose="020B0609040504020204" pitchFamily="49" charset="0"/>
              </a:rPr>
              <a:t>}</a:t>
            </a:r>
          </a:p>
        </p:txBody>
      </p:sp>
      <p:sp>
        <p:nvSpPr>
          <p:cNvPr id="336900" name="Text Box 4">
            <a:extLst>
              <a:ext uri="{FF2B5EF4-FFF2-40B4-BE49-F238E27FC236}">
                <a16:creationId xmlns:a16="http://schemas.microsoft.com/office/drawing/2014/main" id="{70963B60-97D5-4DEF-9AE8-1D35387BC77C}"/>
              </a:ext>
            </a:extLst>
          </p:cNvPr>
          <p:cNvSpPr txBox="1">
            <a:spLocks noChangeArrowheads="1"/>
          </p:cNvSpPr>
          <p:nvPr/>
        </p:nvSpPr>
        <p:spPr bwMode="auto">
          <a:xfrm>
            <a:off x="5686425" y="4738688"/>
            <a:ext cx="3038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spcBef>
                <a:spcPct val="50000"/>
              </a:spcBef>
            </a:pPr>
            <a:r>
              <a:rPr lang="en-US" altLang="en-US" sz="1800"/>
              <a:t>Subgoal 2:  i &lt; sizeOf(buf)</a:t>
            </a:r>
          </a:p>
        </p:txBody>
      </p:sp>
      <p:sp>
        <p:nvSpPr>
          <p:cNvPr id="336901" name="Text Box 5">
            <a:extLst>
              <a:ext uri="{FF2B5EF4-FFF2-40B4-BE49-F238E27FC236}">
                <a16:creationId xmlns:a16="http://schemas.microsoft.com/office/drawing/2014/main" id="{D9B710D3-E83C-4297-9A44-CE470135C7F2}"/>
              </a:ext>
            </a:extLst>
          </p:cNvPr>
          <p:cNvSpPr txBox="1">
            <a:spLocks noChangeArrowheads="1"/>
          </p:cNvSpPr>
          <p:nvPr/>
        </p:nvSpPr>
        <p:spPr bwMode="auto">
          <a:xfrm>
            <a:off x="1144588" y="3103563"/>
            <a:ext cx="295275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en-US" sz="1800">
                <a:solidFill>
                  <a:srgbClr val="006600"/>
                </a:solidFill>
              </a:rPr>
              <a:t>assume(sizeOf(buf) == len)</a:t>
            </a:r>
          </a:p>
        </p:txBody>
      </p:sp>
      <p:grpSp>
        <p:nvGrpSpPr>
          <p:cNvPr id="336902" name="Group 6">
            <a:extLst>
              <a:ext uri="{FF2B5EF4-FFF2-40B4-BE49-F238E27FC236}">
                <a16:creationId xmlns:a16="http://schemas.microsoft.com/office/drawing/2014/main" id="{8283ED7E-A7E3-4F6F-B3DA-F7ADD6F6A6F8}"/>
              </a:ext>
            </a:extLst>
          </p:cNvPr>
          <p:cNvGrpSpPr>
            <a:grpSpLocks/>
          </p:cNvGrpSpPr>
          <p:nvPr/>
        </p:nvGrpSpPr>
        <p:grpSpPr bwMode="auto">
          <a:xfrm>
            <a:off x="803275" y="3470275"/>
            <a:ext cx="3648075" cy="2730500"/>
            <a:chOff x="506" y="2186"/>
            <a:chExt cx="2298" cy="1720"/>
          </a:xfrm>
        </p:grpSpPr>
        <p:cxnSp>
          <p:nvCxnSpPr>
            <p:cNvPr id="42002" name="AutoShape 7">
              <a:extLst>
                <a:ext uri="{FF2B5EF4-FFF2-40B4-BE49-F238E27FC236}">
                  <a16:creationId xmlns:a16="http://schemas.microsoft.com/office/drawing/2014/main" id="{81A1E101-5DFC-4AB0-B845-37CBBDA43D23}"/>
                </a:ext>
              </a:extLst>
            </p:cNvPr>
            <p:cNvCxnSpPr>
              <a:cxnSpLocks noChangeShapeType="1"/>
              <a:stCxn id="336901" idx="2"/>
              <a:endCxn id="42004" idx="0"/>
            </p:cNvCxnSpPr>
            <p:nvPr/>
          </p:nvCxnSpPr>
          <p:spPr bwMode="auto">
            <a:xfrm>
              <a:off x="1651" y="2186"/>
              <a:ext cx="4" cy="25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003" name="AutoShape 8">
              <a:extLst>
                <a:ext uri="{FF2B5EF4-FFF2-40B4-BE49-F238E27FC236}">
                  <a16:creationId xmlns:a16="http://schemas.microsoft.com/office/drawing/2014/main" id="{2B5FA115-A64A-4CA4-83F2-1365C15D1A78}"/>
                </a:ext>
              </a:extLst>
            </p:cNvPr>
            <p:cNvCxnSpPr>
              <a:cxnSpLocks noChangeShapeType="1"/>
              <a:stCxn id="42004" idx="2"/>
              <a:endCxn id="42005" idx="0"/>
            </p:cNvCxnSpPr>
            <p:nvPr/>
          </p:nvCxnSpPr>
          <p:spPr bwMode="auto">
            <a:xfrm>
              <a:off x="1655" y="2675"/>
              <a:ext cx="1" cy="62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004" name="Rectangle 9">
              <a:extLst>
                <a:ext uri="{FF2B5EF4-FFF2-40B4-BE49-F238E27FC236}">
                  <a16:creationId xmlns:a16="http://schemas.microsoft.com/office/drawing/2014/main" id="{71D2FAE2-B3AF-4B02-A57F-EBA29B414D73}"/>
                </a:ext>
              </a:extLst>
            </p:cNvPr>
            <p:cNvSpPr>
              <a:spLocks noChangeArrowheads="1"/>
            </p:cNvSpPr>
            <p:nvPr/>
          </p:nvSpPr>
          <p:spPr bwMode="auto">
            <a:xfrm>
              <a:off x="506" y="2444"/>
              <a:ext cx="22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en-US" sz="1800">
                  <a:latin typeface="Lucida Console" panose="020B0609040504020204" pitchFamily="49" charset="0"/>
                </a:rPr>
                <a:t>for(i = 0; i &lt;= len; i++)</a:t>
              </a:r>
            </a:p>
          </p:txBody>
        </p:sp>
        <p:sp>
          <p:nvSpPr>
            <p:cNvPr id="42005" name="Rectangle 10">
              <a:extLst>
                <a:ext uri="{FF2B5EF4-FFF2-40B4-BE49-F238E27FC236}">
                  <a16:creationId xmlns:a16="http://schemas.microsoft.com/office/drawing/2014/main" id="{CF2BE2C9-48EE-4BB9-A976-E5E2796D86D6}"/>
                </a:ext>
              </a:extLst>
            </p:cNvPr>
            <p:cNvSpPr>
              <a:spLocks noChangeArrowheads="1"/>
            </p:cNvSpPr>
            <p:nvPr/>
          </p:nvSpPr>
          <p:spPr bwMode="auto">
            <a:xfrm>
              <a:off x="1119" y="3295"/>
              <a:ext cx="10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en-US" sz="1800">
                  <a:latin typeface="Lucida Console" panose="020B0609040504020204" pitchFamily="49" charset="0"/>
                </a:rPr>
                <a:t>buf[i] = 0;</a:t>
              </a:r>
            </a:p>
          </p:txBody>
        </p:sp>
        <p:cxnSp>
          <p:nvCxnSpPr>
            <p:cNvPr id="42006" name="AutoShape 11">
              <a:extLst>
                <a:ext uri="{FF2B5EF4-FFF2-40B4-BE49-F238E27FC236}">
                  <a16:creationId xmlns:a16="http://schemas.microsoft.com/office/drawing/2014/main" id="{4476B1F6-14ED-4E2C-8072-5D12B2AA8BE8}"/>
                </a:ext>
              </a:extLst>
            </p:cNvPr>
            <p:cNvCxnSpPr>
              <a:cxnSpLocks noChangeShapeType="1"/>
              <a:stCxn id="42005" idx="2"/>
            </p:cNvCxnSpPr>
            <p:nvPr/>
          </p:nvCxnSpPr>
          <p:spPr bwMode="auto">
            <a:xfrm flipH="1">
              <a:off x="1655" y="3526"/>
              <a:ext cx="1" cy="3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007" name="AutoShape 12">
              <a:extLst>
                <a:ext uri="{FF2B5EF4-FFF2-40B4-BE49-F238E27FC236}">
                  <a16:creationId xmlns:a16="http://schemas.microsoft.com/office/drawing/2014/main" id="{4D3078D6-B428-48A9-810C-FB9885019FCD}"/>
                </a:ext>
              </a:extLst>
            </p:cNvPr>
            <p:cNvCxnSpPr>
              <a:cxnSpLocks noChangeShapeType="1"/>
              <a:stCxn id="42005" idx="2"/>
              <a:endCxn id="42004" idx="0"/>
            </p:cNvCxnSpPr>
            <p:nvPr/>
          </p:nvCxnSpPr>
          <p:spPr bwMode="auto">
            <a:xfrm rot="16200000" flipV="1">
              <a:off x="1115" y="2984"/>
              <a:ext cx="1082" cy="1"/>
            </a:xfrm>
            <a:prstGeom prst="bentConnector5">
              <a:avLst>
                <a:gd name="adj1" fmla="val -13218"/>
                <a:gd name="adj2" fmla="val 129400000"/>
                <a:gd name="adj3" fmla="val 11331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36909" name="Text Box 13">
            <a:extLst>
              <a:ext uri="{FF2B5EF4-FFF2-40B4-BE49-F238E27FC236}">
                <a16:creationId xmlns:a16="http://schemas.microsoft.com/office/drawing/2014/main" id="{57391E4A-ECB6-4864-B721-301D85D3533A}"/>
              </a:ext>
            </a:extLst>
          </p:cNvPr>
          <p:cNvSpPr txBox="1">
            <a:spLocks noChangeArrowheads="1"/>
          </p:cNvSpPr>
          <p:nvPr/>
        </p:nvSpPr>
        <p:spPr bwMode="auto">
          <a:xfrm>
            <a:off x="1404938" y="4294188"/>
            <a:ext cx="244475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en-US" sz="1800"/>
              <a:t>inv (i &gt;= 0 &amp;&amp; i &lt;= len)</a:t>
            </a:r>
          </a:p>
        </p:txBody>
      </p:sp>
      <p:sp>
        <p:nvSpPr>
          <p:cNvPr id="336910" name="Text Box 14">
            <a:extLst>
              <a:ext uri="{FF2B5EF4-FFF2-40B4-BE49-F238E27FC236}">
                <a16:creationId xmlns:a16="http://schemas.microsoft.com/office/drawing/2014/main" id="{093F20B8-5420-4441-B726-8856D4B9CBB1}"/>
              </a:ext>
            </a:extLst>
          </p:cNvPr>
          <p:cNvSpPr txBox="1">
            <a:spLocks noChangeArrowheads="1"/>
          </p:cNvSpPr>
          <p:nvPr/>
        </p:nvSpPr>
        <p:spPr bwMode="auto">
          <a:xfrm>
            <a:off x="5464175" y="2185988"/>
            <a:ext cx="3444875" cy="2155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spcBef>
                <a:spcPct val="50000"/>
              </a:spcBef>
            </a:pPr>
            <a:r>
              <a:rPr lang="en-US" altLang="en-US" sz="1800"/>
              <a:t>Constraints: </a:t>
            </a:r>
          </a:p>
          <a:p>
            <a:pPr eaLnBrk="1" hangingPunct="1">
              <a:spcBef>
                <a:spcPct val="50000"/>
              </a:spcBef>
            </a:pPr>
            <a:r>
              <a:rPr lang="en-US" altLang="en-US" sz="1800"/>
              <a:t>   (C1) i &gt;= 0 </a:t>
            </a:r>
          </a:p>
          <a:p>
            <a:pPr eaLnBrk="1" hangingPunct="1">
              <a:spcBef>
                <a:spcPct val="50000"/>
              </a:spcBef>
            </a:pPr>
            <a:r>
              <a:rPr lang="en-US" altLang="en-US" sz="1800"/>
              <a:t>   (C2) i &lt;= len</a:t>
            </a:r>
          </a:p>
          <a:p>
            <a:pPr eaLnBrk="1" hangingPunct="1">
              <a:spcBef>
                <a:spcPct val="50000"/>
              </a:spcBef>
            </a:pPr>
            <a:r>
              <a:rPr lang="en-US" altLang="en-US" sz="1800"/>
              <a:t>   (C3) </a:t>
            </a:r>
            <a:r>
              <a:rPr lang="en-US" altLang="en-US" sz="1800">
                <a:solidFill>
                  <a:srgbClr val="006600"/>
                </a:solidFill>
              </a:rPr>
              <a:t>sizeOf(buf) == len</a:t>
            </a:r>
          </a:p>
          <a:p>
            <a:pPr eaLnBrk="1" hangingPunct="1">
              <a:lnSpc>
                <a:spcPct val="150000"/>
              </a:lnSpc>
              <a:spcBef>
                <a:spcPct val="50000"/>
              </a:spcBef>
            </a:pPr>
            <a:r>
              <a:rPr lang="en-US" altLang="en-US" sz="1800"/>
              <a:t>Goal:</a:t>
            </a:r>
            <a:r>
              <a:rPr lang="en-US" altLang="en-US" sz="1800" b="1"/>
              <a:t> </a:t>
            </a:r>
            <a:r>
              <a:rPr lang="en-US" altLang="en-US" sz="1800"/>
              <a:t> i &gt;= 0 &amp;&amp; i &lt; sizeOf(buf)</a:t>
            </a:r>
          </a:p>
        </p:txBody>
      </p:sp>
      <p:sp>
        <p:nvSpPr>
          <p:cNvPr id="336911" name="Text Box 15">
            <a:extLst>
              <a:ext uri="{FF2B5EF4-FFF2-40B4-BE49-F238E27FC236}">
                <a16:creationId xmlns:a16="http://schemas.microsoft.com/office/drawing/2014/main" id="{FBD378E1-2E33-454F-92DB-7D3700310067}"/>
              </a:ext>
            </a:extLst>
          </p:cNvPr>
          <p:cNvSpPr txBox="1">
            <a:spLocks noChangeArrowheads="1"/>
          </p:cNvSpPr>
          <p:nvPr/>
        </p:nvSpPr>
        <p:spPr bwMode="auto">
          <a:xfrm>
            <a:off x="5686425" y="4335463"/>
            <a:ext cx="34575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spcBef>
                <a:spcPct val="50000"/>
              </a:spcBef>
            </a:pPr>
            <a:r>
              <a:rPr lang="en-US" altLang="en-US" sz="1800"/>
              <a:t>Subgoal 1:  i &gt;=0        by  (C1)</a:t>
            </a:r>
            <a:endParaRPr lang="en-US" altLang="en-US" sz="1800">
              <a:solidFill>
                <a:srgbClr val="FF0000"/>
              </a:solidFill>
            </a:endParaRPr>
          </a:p>
        </p:txBody>
      </p:sp>
      <p:sp>
        <p:nvSpPr>
          <p:cNvPr id="41997" name="Text Box 16">
            <a:extLst>
              <a:ext uri="{FF2B5EF4-FFF2-40B4-BE49-F238E27FC236}">
                <a16:creationId xmlns:a16="http://schemas.microsoft.com/office/drawing/2014/main" id="{FABB0314-5230-4CE8-9A65-1B031C08AE74}"/>
              </a:ext>
            </a:extLst>
          </p:cNvPr>
          <p:cNvSpPr txBox="1">
            <a:spLocks noChangeArrowheads="1"/>
          </p:cNvSpPr>
          <p:nvPr/>
        </p:nvSpPr>
        <p:spPr bwMode="auto">
          <a:xfrm>
            <a:off x="3654425" y="2800350"/>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endParaRPr lang="en-US" altLang="en-US" sz="1600"/>
          </a:p>
        </p:txBody>
      </p:sp>
      <p:sp>
        <p:nvSpPr>
          <p:cNvPr id="336913" name="AutoShape 17">
            <a:extLst>
              <a:ext uri="{FF2B5EF4-FFF2-40B4-BE49-F238E27FC236}">
                <a16:creationId xmlns:a16="http://schemas.microsoft.com/office/drawing/2014/main" id="{B74C0C3B-2702-48B0-ABC3-B28FC4A40B30}"/>
              </a:ext>
            </a:extLst>
          </p:cNvPr>
          <p:cNvSpPr>
            <a:spLocks noChangeArrowheads="1"/>
          </p:cNvSpPr>
          <p:nvPr/>
        </p:nvSpPr>
        <p:spPr bwMode="auto">
          <a:xfrm>
            <a:off x="4171950" y="5356225"/>
            <a:ext cx="4591050" cy="688975"/>
          </a:xfrm>
          <a:prstGeom prst="wedgeRoundRectCallout">
            <a:avLst>
              <a:gd name="adj1" fmla="val -65282"/>
              <a:gd name="adj2" fmla="val -44931"/>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en-US" sz="1800">
                <a:solidFill>
                  <a:srgbClr val="FF0000"/>
                </a:solidFill>
              </a:rPr>
              <a:t>Warning: Cannot validate buffer access.</a:t>
            </a:r>
          </a:p>
          <a:p>
            <a:pPr eaLnBrk="1" hangingPunct="1"/>
            <a:r>
              <a:rPr lang="en-US" altLang="en-US" sz="1800">
                <a:solidFill>
                  <a:srgbClr val="FF0000"/>
                </a:solidFill>
              </a:rPr>
              <a:t>Overflow occurs when  i == len</a:t>
            </a:r>
          </a:p>
          <a:p>
            <a:pPr algn="ctr" eaLnBrk="1" hangingPunct="1"/>
            <a:endParaRPr lang="en-US" altLang="en-US" sz="2000" b="1">
              <a:solidFill>
                <a:srgbClr val="FF0000"/>
              </a:solidFill>
            </a:endParaRPr>
          </a:p>
        </p:txBody>
      </p:sp>
      <p:sp>
        <p:nvSpPr>
          <p:cNvPr id="336914" name="Text Box 18">
            <a:extLst>
              <a:ext uri="{FF2B5EF4-FFF2-40B4-BE49-F238E27FC236}">
                <a16:creationId xmlns:a16="http://schemas.microsoft.com/office/drawing/2014/main" id="{F3CB67DE-BD01-4D60-B619-DB0F84111E0C}"/>
              </a:ext>
            </a:extLst>
          </p:cNvPr>
          <p:cNvSpPr txBox="1">
            <a:spLocks noChangeArrowheads="1"/>
          </p:cNvSpPr>
          <p:nvPr/>
        </p:nvSpPr>
        <p:spPr bwMode="auto">
          <a:xfrm>
            <a:off x="5686425" y="4729163"/>
            <a:ext cx="3457575"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spcBef>
                <a:spcPct val="50000"/>
              </a:spcBef>
            </a:pPr>
            <a:r>
              <a:rPr lang="en-US" altLang="en-US" sz="1800"/>
              <a:t>Subgoal 2:  i &lt; len      by  (C3)</a:t>
            </a:r>
          </a:p>
        </p:txBody>
      </p:sp>
      <p:sp>
        <p:nvSpPr>
          <p:cNvPr id="336915" name="Text Box 19">
            <a:extLst>
              <a:ext uri="{FF2B5EF4-FFF2-40B4-BE49-F238E27FC236}">
                <a16:creationId xmlns:a16="http://schemas.microsoft.com/office/drawing/2014/main" id="{253B8A88-2EDB-4301-A34C-AE19195DB167}"/>
              </a:ext>
            </a:extLst>
          </p:cNvPr>
          <p:cNvSpPr txBox="1">
            <a:spLocks noChangeArrowheads="1"/>
          </p:cNvSpPr>
          <p:nvPr/>
        </p:nvSpPr>
        <p:spPr bwMode="auto">
          <a:xfrm>
            <a:off x="5686425" y="4729163"/>
            <a:ext cx="3457575"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spcBef>
                <a:spcPct val="50000"/>
              </a:spcBef>
            </a:pPr>
            <a:r>
              <a:rPr lang="en-US" altLang="en-US" sz="1800"/>
              <a:t>Subgoal 2:  i &lt; len       </a:t>
            </a:r>
            <a:r>
              <a:rPr lang="en-US" altLang="en-US" sz="1800">
                <a:solidFill>
                  <a:srgbClr val="FF0000"/>
                </a:solidFill>
              </a:rPr>
              <a:t>FAIL</a:t>
            </a:r>
          </a:p>
        </p:txBody>
      </p:sp>
      <p:sp>
        <p:nvSpPr>
          <p:cNvPr id="336916" name="Text Box 20">
            <a:extLst>
              <a:ext uri="{FF2B5EF4-FFF2-40B4-BE49-F238E27FC236}">
                <a16:creationId xmlns:a16="http://schemas.microsoft.com/office/drawing/2014/main" id="{38016751-3AF0-4035-AD98-BCF72BF3CBCC}"/>
              </a:ext>
            </a:extLst>
          </p:cNvPr>
          <p:cNvSpPr txBox="1">
            <a:spLocks noChangeArrowheads="1"/>
          </p:cNvSpPr>
          <p:nvPr/>
        </p:nvSpPr>
        <p:spPr bwMode="auto">
          <a:xfrm>
            <a:off x="982663" y="4732338"/>
            <a:ext cx="339090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eaLnBrk="1" hangingPunct="1"/>
            <a:r>
              <a:rPr lang="en-US" altLang="en-US" sz="1800"/>
              <a:t>assert(i &gt;= 0 &amp;&amp; i &lt; sizeOf(buf))</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69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69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69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690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69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69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690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691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691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69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0" grpId="0"/>
      <p:bldP spid="336901" grpId="0" animBg="1"/>
      <p:bldP spid="336909" grpId="0" animBg="1"/>
      <p:bldP spid="336910" grpId="0"/>
      <p:bldP spid="336911" grpId="0"/>
      <p:bldP spid="336913" grpId="0" animBg="1"/>
      <p:bldP spid="336914" grpId="0" animBg="1"/>
      <p:bldP spid="336915" grpId="0" animBg="1"/>
      <p:bldP spid="3369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02ECA15-2557-4FB8-BA74-F65D132264C8}"/>
              </a:ext>
            </a:extLst>
          </p:cNvPr>
          <p:cNvSpPr>
            <a:spLocks noGrp="1"/>
          </p:cNvSpPr>
          <p:nvPr>
            <p:ph type="dt" sz="quarter" idx="10"/>
          </p:nvPr>
        </p:nvSpPr>
        <p:spPr/>
        <p:txBody>
          <a:bodyPr/>
          <a:lstStyle/>
          <a:p>
            <a:pPr>
              <a:defRPr/>
            </a:pPr>
            <a:r>
              <a:rPr lang="en-US" altLang="en-US"/>
              <a:t>8/17/06</a:t>
            </a:r>
          </a:p>
        </p:txBody>
      </p:sp>
      <p:sp>
        <p:nvSpPr>
          <p:cNvPr id="5" name="Footer Placeholder 4">
            <a:extLst>
              <a:ext uri="{FF2B5EF4-FFF2-40B4-BE49-F238E27FC236}">
                <a16:creationId xmlns:a16="http://schemas.microsoft.com/office/drawing/2014/main" id="{2EA8318E-1344-4970-A13A-C31EBCBF1B27}"/>
              </a:ext>
            </a:extLst>
          </p:cNvPr>
          <p:cNvSpPr>
            <a:spLocks noGrp="1"/>
          </p:cNvSpPr>
          <p:nvPr>
            <p:ph type="ftr" sz="quarter" idx="11"/>
          </p:nvPr>
        </p:nvSpPr>
        <p:spPr/>
        <p:txBody>
          <a:bodyPr/>
          <a:lstStyle/>
          <a:p>
            <a:pPr>
              <a:defRPr/>
            </a:pPr>
            <a:r>
              <a:rPr lang="en-US" altLang="en-US"/>
              <a:t>Unleasing Static Analysis, Manuvir Das, SAS ’06</a:t>
            </a:r>
          </a:p>
        </p:txBody>
      </p:sp>
      <p:sp>
        <p:nvSpPr>
          <p:cNvPr id="6" name="Slide Number Placeholder 5">
            <a:extLst>
              <a:ext uri="{FF2B5EF4-FFF2-40B4-BE49-F238E27FC236}">
                <a16:creationId xmlns:a16="http://schemas.microsoft.com/office/drawing/2014/main" id="{2452D552-04DC-4B95-9248-CA414EECC739}"/>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A2BEAD61-97C2-4FD5-8592-2CED8C929600}" type="slidenum">
              <a:rPr lang="en-US" altLang="en-US" sz="800">
                <a:latin typeface="Verdana" panose="020B0604030504040204" pitchFamily="34" charset="0"/>
              </a:rPr>
              <a:pPr/>
              <a:t>31</a:t>
            </a:fld>
            <a:endParaRPr lang="en-US" altLang="en-US" sz="800">
              <a:latin typeface="Verdana" panose="020B0604030504040204" pitchFamily="34" charset="0"/>
            </a:endParaRPr>
          </a:p>
        </p:txBody>
      </p:sp>
      <p:sp>
        <p:nvSpPr>
          <p:cNvPr id="44037" name="Rectangle 2">
            <a:extLst>
              <a:ext uri="{FF2B5EF4-FFF2-40B4-BE49-F238E27FC236}">
                <a16:creationId xmlns:a16="http://schemas.microsoft.com/office/drawing/2014/main" id="{77AF2AFC-082D-4897-A381-2D6D8227740E}"/>
              </a:ext>
            </a:extLst>
          </p:cNvPr>
          <p:cNvSpPr>
            <a:spLocks noGrp="1" noChangeArrowheads="1"/>
          </p:cNvSpPr>
          <p:nvPr>
            <p:ph type="title"/>
          </p:nvPr>
        </p:nvSpPr>
        <p:spPr/>
        <p:txBody>
          <a:bodyPr/>
          <a:lstStyle/>
          <a:p>
            <a:pPr eaLnBrk="1" hangingPunct="1"/>
            <a:r>
              <a:rPr lang="en-US" altLang="en-US"/>
              <a:t>SAL impact</a:t>
            </a:r>
          </a:p>
        </p:txBody>
      </p:sp>
      <p:sp>
        <p:nvSpPr>
          <p:cNvPr id="44038" name="Rectangle 3">
            <a:extLst>
              <a:ext uri="{FF2B5EF4-FFF2-40B4-BE49-F238E27FC236}">
                <a16:creationId xmlns:a16="http://schemas.microsoft.com/office/drawing/2014/main" id="{3C0CFFF2-2701-41F0-B048-E7BBBA9CDA89}"/>
              </a:ext>
            </a:extLst>
          </p:cNvPr>
          <p:cNvSpPr>
            <a:spLocks noGrp="1" noChangeArrowheads="1"/>
          </p:cNvSpPr>
          <p:nvPr>
            <p:ph type="body" idx="1"/>
          </p:nvPr>
        </p:nvSpPr>
        <p:spPr/>
        <p:txBody>
          <a:bodyPr/>
          <a:lstStyle/>
          <a:p>
            <a:pPr eaLnBrk="1" hangingPunct="1">
              <a:lnSpc>
                <a:spcPct val="90000"/>
              </a:lnSpc>
            </a:pPr>
            <a:r>
              <a:rPr lang="en-US" altLang="en-US" sz="2800"/>
              <a:t>Windows Vista</a:t>
            </a:r>
          </a:p>
          <a:p>
            <a:pPr lvl="1" eaLnBrk="1" hangingPunct="1">
              <a:lnSpc>
                <a:spcPct val="90000"/>
              </a:lnSpc>
            </a:pPr>
            <a:r>
              <a:rPr lang="en-US" altLang="en-US" sz="2400"/>
              <a:t>Mandate: Annotate 100,000 mutable buffers</a:t>
            </a:r>
          </a:p>
          <a:p>
            <a:pPr lvl="1" eaLnBrk="1" hangingPunct="1">
              <a:lnSpc>
                <a:spcPct val="90000"/>
              </a:lnSpc>
            </a:pPr>
            <a:r>
              <a:rPr lang="en-US" altLang="en-US" sz="2400"/>
              <a:t>Developers annotated 500,000+ parameters</a:t>
            </a:r>
          </a:p>
          <a:p>
            <a:pPr lvl="1" eaLnBrk="1" hangingPunct="1">
              <a:lnSpc>
                <a:spcPct val="90000"/>
              </a:lnSpc>
            </a:pPr>
            <a:r>
              <a:rPr lang="en-US" altLang="en-US" sz="2400"/>
              <a:t>Developers fixed 20,000+ bugs</a:t>
            </a:r>
          </a:p>
          <a:p>
            <a:pPr eaLnBrk="1" hangingPunct="1">
              <a:lnSpc>
                <a:spcPct val="90000"/>
              </a:lnSpc>
            </a:pPr>
            <a:r>
              <a:rPr lang="en-US" altLang="en-US" sz="2800"/>
              <a:t>Office 12</a:t>
            </a:r>
          </a:p>
          <a:p>
            <a:pPr lvl="1" eaLnBrk="1" hangingPunct="1">
              <a:lnSpc>
                <a:spcPct val="90000"/>
              </a:lnSpc>
            </a:pPr>
            <a:r>
              <a:rPr lang="en-US" altLang="en-US" sz="2400"/>
              <a:t>Developers fixed 6,500+ bugs</a:t>
            </a:r>
          </a:p>
          <a:p>
            <a:pPr eaLnBrk="1" hangingPunct="1">
              <a:lnSpc>
                <a:spcPct val="90000"/>
              </a:lnSpc>
            </a:pPr>
            <a:r>
              <a:rPr lang="en-US" altLang="en-US" sz="2800"/>
              <a:t>Visual Studio, SQL, Exchange, …</a:t>
            </a:r>
          </a:p>
          <a:p>
            <a:pPr eaLnBrk="1" hangingPunct="1">
              <a:lnSpc>
                <a:spcPct val="90000"/>
              </a:lnSpc>
            </a:pPr>
            <a:r>
              <a:rPr lang="en-US" altLang="en-US" sz="2800"/>
              <a:t>External customers</a:t>
            </a:r>
          </a:p>
          <a:p>
            <a:pPr lvl="1" eaLnBrk="1" hangingPunct="1">
              <a:lnSpc>
                <a:spcPct val="90000"/>
              </a:lnSpc>
            </a:pPr>
            <a:r>
              <a:rPr lang="en-US" altLang="en-US" sz="2400"/>
              <a:t>CRT + Windows headers SAL annotated</a:t>
            </a:r>
          </a:p>
          <a:p>
            <a:pPr lvl="1" eaLnBrk="1" hangingPunct="1">
              <a:lnSpc>
                <a:spcPct val="90000"/>
              </a:lnSpc>
            </a:pPr>
            <a:r>
              <a:rPr lang="en-US" altLang="en-US" sz="2400"/>
              <a:t>SAL aware compiler shipped with VS 2005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6FC987-DCD5-42DF-8745-D5320B5D1ED7}"/>
              </a:ext>
            </a:extLst>
          </p:cNvPr>
          <p:cNvSpPr>
            <a:spLocks noGrp="1"/>
          </p:cNvSpPr>
          <p:nvPr>
            <p:ph type="dt" sz="quarter" idx="10"/>
          </p:nvPr>
        </p:nvSpPr>
        <p:spPr/>
        <p:txBody>
          <a:bodyPr/>
          <a:lstStyle/>
          <a:p>
            <a:pPr>
              <a:defRPr/>
            </a:pPr>
            <a:r>
              <a:rPr lang="en-US" altLang="en-US"/>
              <a:t>8/17/06</a:t>
            </a:r>
          </a:p>
        </p:txBody>
      </p:sp>
      <p:sp>
        <p:nvSpPr>
          <p:cNvPr id="5" name="Footer Placeholder 4">
            <a:extLst>
              <a:ext uri="{FF2B5EF4-FFF2-40B4-BE49-F238E27FC236}">
                <a16:creationId xmlns:a16="http://schemas.microsoft.com/office/drawing/2014/main" id="{97C7A3D0-E1F7-42AC-A011-2CE8C1EDD76F}"/>
              </a:ext>
            </a:extLst>
          </p:cNvPr>
          <p:cNvSpPr>
            <a:spLocks noGrp="1"/>
          </p:cNvSpPr>
          <p:nvPr>
            <p:ph type="ftr" sz="quarter" idx="11"/>
          </p:nvPr>
        </p:nvSpPr>
        <p:spPr/>
        <p:txBody>
          <a:bodyPr/>
          <a:lstStyle/>
          <a:p>
            <a:pPr>
              <a:defRPr/>
            </a:pPr>
            <a:r>
              <a:rPr lang="en-US" altLang="en-US"/>
              <a:t>Unleasing Static Analysis, Manuvir Das, SAS ’06</a:t>
            </a:r>
          </a:p>
        </p:txBody>
      </p:sp>
      <p:sp>
        <p:nvSpPr>
          <p:cNvPr id="6" name="Slide Number Placeholder 5">
            <a:extLst>
              <a:ext uri="{FF2B5EF4-FFF2-40B4-BE49-F238E27FC236}">
                <a16:creationId xmlns:a16="http://schemas.microsoft.com/office/drawing/2014/main" id="{52CC55C1-1FD4-4D3B-81AF-298E6A8238AB}"/>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59F5AB57-8F82-4537-8072-377E8E574883}" type="slidenum">
              <a:rPr lang="en-US" altLang="en-US" sz="800">
                <a:latin typeface="Verdana" panose="020B0604030504040204" pitchFamily="34" charset="0"/>
              </a:rPr>
              <a:pPr/>
              <a:t>32</a:t>
            </a:fld>
            <a:endParaRPr lang="en-US" altLang="en-US" sz="800">
              <a:latin typeface="Verdana" panose="020B0604030504040204" pitchFamily="34" charset="0"/>
            </a:endParaRPr>
          </a:p>
        </p:txBody>
      </p:sp>
      <p:sp>
        <p:nvSpPr>
          <p:cNvPr id="45061" name="Rectangle 2">
            <a:extLst>
              <a:ext uri="{FF2B5EF4-FFF2-40B4-BE49-F238E27FC236}">
                <a16:creationId xmlns:a16="http://schemas.microsoft.com/office/drawing/2014/main" id="{DE664052-50DE-44EF-AFDC-FCE6440759C1}"/>
              </a:ext>
            </a:extLst>
          </p:cNvPr>
          <p:cNvSpPr>
            <a:spLocks noGrp="1" noChangeArrowheads="1"/>
          </p:cNvSpPr>
          <p:nvPr>
            <p:ph type="title"/>
          </p:nvPr>
        </p:nvSpPr>
        <p:spPr/>
        <p:txBody>
          <a:bodyPr/>
          <a:lstStyle/>
          <a:p>
            <a:pPr eaLnBrk="1" hangingPunct="1"/>
            <a:r>
              <a:rPr lang="en-US" altLang="en-US"/>
              <a:t>SAL evaluation</a:t>
            </a:r>
          </a:p>
        </p:txBody>
      </p:sp>
      <p:sp>
        <p:nvSpPr>
          <p:cNvPr id="45062" name="Rectangle 3">
            <a:extLst>
              <a:ext uri="{FF2B5EF4-FFF2-40B4-BE49-F238E27FC236}">
                <a16:creationId xmlns:a16="http://schemas.microsoft.com/office/drawing/2014/main" id="{E027EF5A-57CA-4A2D-9C96-A0AC1298CC94}"/>
              </a:ext>
            </a:extLst>
          </p:cNvPr>
          <p:cNvSpPr>
            <a:spLocks noGrp="1" noChangeArrowheads="1"/>
          </p:cNvSpPr>
          <p:nvPr>
            <p:ph type="body" idx="1"/>
          </p:nvPr>
        </p:nvSpPr>
        <p:spPr/>
        <p:txBody>
          <a:bodyPr/>
          <a:lstStyle/>
          <a:p>
            <a:pPr eaLnBrk="1" hangingPunct="1">
              <a:buFontTx/>
              <a:buNone/>
            </a:pPr>
            <a:r>
              <a:rPr lang="en-US" altLang="en-US" sz="2800"/>
              <a:t>Vista – mutable string buffer parameters</a:t>
            </a:r>
          </a:p>
          <a:p>
            <a:pPr eaLnBrk="1" hangingPunct="1">
              <a:lnSpc>
                <a:spcPct val="50000"/>
              </a:lnSpc>
              <a:buFontTx/>
              <a:buNone/>
            </a:pPr>
            <a:endParaRPr lang="en-US" altLang="en-US" sz="2800"/>
          </a:p>
          <a:p>
            <a:pPr eaLnBrk="1" hangingPunct="1">
              <a:lnSpc>
                <a:spcPct val="80000"/>
              </a:lnSpc>
            </a:pPr>
            <a:r>
              <a:rPr lang="en-US" altLang="en-US" sz="2800"/>
              <a:t>Annotation cost:</a:t>
            </a:r>
          </a:p>
          <a:p>
            <a:pPr lvl="1" eaLnBrk="1" hangingPunct="1">
              <a:buFont typeface="Symbol" panose="05050102010706020507" pitchFamily="18" charset="2"/>
              <a:buNone/>
            </a:pPr>
            <a:r>
              <a:rPr lang="en-US" altLang="en-US" sz="2400">
                <a:solidFill>
                  <a:srgbClr val="FF0000"/>
                </a:solidFill>
                <a:latin typeface="Lucida Console" panose="020B0609040504020204" pitchFamily="49" charset="0"/>
              </a:rPr>
              <a:t>[–]</a:t>
            </a:r>
            <a:r>
              <a:rPr lang="en-US" altLang="en-US" sz="2400">
                <a:solidFill>
                  <a:srgbClr val="FF0000"/>
                </a:solidFill>
              </a:rPr>
              <a:t> 100,000 parameters required annotations</a:t>
            </a:r>
          </a:p>
          <a:p>
            <a:pPr lvl="1" eaLnBrk="1" hangingPunct="1">
              <a:buFont typeface="Verdana" panose="020B0604030504040204" pitchFamily="34" charset="0"/>
              <a:buNone/>
            </a:pPr>
            <a:r>
              <a:rPr lang="en-US" altLang="en-US" sz="2400">
                <a:solidFill>
                  <a:srgbClr val="006600"/>
                </a:solidFill>
                <a:latin typeface="Lucida Console" panose="020B0609040504020204" pitchFamily="49" charset="0"/>
              </a:rPr>
              <a:t>[+]</a:t>
            </a:r>
            <a:r>
              <a:rPr lang="en-US" altLang="en-US" sz="2400">
                <a:solidFill>
                  <a:srgbClr val="006600"/>
                </a:solidFill>
              </a:rPr>
              <a:t> 4 out of 10 automatic</a:t>
            </a:r>
            <a:endParaRPr lang="en-US" altLang="en-US" sz="2400">
              <a:solidFill>
                <a:srgbClr val="FF0000"/>
              </a:solidFill>
            </a:endParaRPr>
          </a:p>
          <a:p>
            <a:pPr eaLnBrk="1" hangingPunct="1"/>
            <a:r>
              <a:rPr lang="en-US" altLang="en-US" sz="2800"/>
              <a:t>Defect detection value:</a:t>
            </a:r>
          </a:p>
          <a:p>
            <a:pPr lvl="1" eaLnBrk="1" hangingPunct="1">
              <a:buFont typeface="Verdana" panose="020B0604030504040204" pitchFamily="34" charset="0"/>
              <a:buNone/>
            </a:pPr>
            <a:r>
              <a:rPr lang="en-US" altLang="en-US" sz="2400">
                <a:solidFill>
                  <a:srgbClr val="006600"/>
                </a:solidFill>
                <a:latin typeface="Lucida Console" panose="020B0609040504020204" pitchFamily="49" charset="0"/>
              </a:rPr>
              <a:t>[+]</a:t>
            </a:r>
            <a:r>
              <a:rPr lang="en-US" altLang="en-US" sz="2400">
                <a:solidFill>
                  <a:srgbClr val="006600"/>
                </a:solidFill>
              </a:rPr>
              <a:t> 1 buffer overrun exposed per 20 annotations</a:t>
            </a:r>
          </a:p>
          <a:p>
            <a:pPr eaLnBrk="1" hangingPunct="1"/>
            <a:r>
              <a:rPr lang="en-US" altLang="en-US" sz="2800"/>
              <a:t>Locked in progress:</a:t>
            </a:r>
          </a:p>
          <a:p>
            <a:pPr lvl="1" eaLnBrk="1" hangingPunct="1">
              <a:buFont typeface="Verdana" panose="020B0604030504040204" pitchFamily="34" charset="0"/>
              <a:buNone/>
            </a:pPr>
            <a:r>
              <a:rPr lang="en-US" altLang="en-US" sz="2400">
                <a:solidFill>
                  <a:srgbClr val="006600"/>
                </a:solidFill>
                <a:latin typeface="Lucida Console" panose="020B0609040504020204" pitchFamily="49" charset="0"/>
              </a:rPr>
              <a:t>[+]</a:t>
            </a:r>
            <a:r>
              <a:rPr lang="en-US" altLang="en-US" sz="2400">
                <a:solidFill>
                  <a:srgbClr val="006600"/>
                </a:solidFill>
              </a:rPr>
              <a:t> 9.4 out of 10 buffer accesses validated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84AA32-6B72-4DBC-BA60-10FB8708CE5F}"/>
              </a:ext>
            </a:extLst>
          </p:cNvPr>
          <p:cNvSpPr>
            <a:spLocks noGrp="1"/>
          </p:cNvSpPr>
          <p:nvPr>
            <p:ph type="dt" sz="quarter" idx="10"/>
          </p:nvPr>
        </p:nvSpPr>
        <p:spPr/>
        <p:txBody>
          <a:bodyPr/>
          <a:lstStyle/>
          <a:p>
            <a:pPr>
              <a:defRPr/>
            </a:pPr>
            <a:r>
              <a:rPr lang="en-US" altLang="en-US"/>
              <a:t>8/17/06</a:t>
            </a:r>
          </a:p>
        </p:txBody>
      </p:sp>
      <p:sp>
        <p:nvSpPr>
          <p:cNvPr id="5" name="Footer Placeholder 4">
            <a:extLst>
              <a:ext uri="{FF2B5EF4-FFF2-40B4-BE49-F238E27FC236}">
                <a16:creationId xmlns:a16="http://schemas.microsoft.com/office/drawing/2014/main" id="{A22C544A-6180-483F-9A32-312B894D66A6}"/>
              </a:ext>
            </a:extLst>
          </p:cNvPr>
          <p:cNvSpPr>
            <a:spLocks noGrp="1"/>
          </p:cNvSpPr>
          <p:nvPr>
            <p:ph type="ftr" sz="quarter" idx="11"/>
          </p:nvPr>
        </p:nvSpPr>
        <p:spPr/>
        <p:txBody>
          <a:bodyPr/>
          <a:lstStyle/>
          <a:p>
            <a:pPr>
              <a:defRPr/>
            </a:pPr>
            <a:r>
              <a:rPr lang="en-US" altLang="en-US"/>
              <a:t>Unleasing Static Analysis, Manuvir Das, SAS ’06</a:t>
            </a:r>
          </a:p>
        </p:txBody>
      </p:sp>
      <p:sp>
        <p:nvSpPr>
          <p:cNvPr id="6" name="Slide Number Placeholder 5">
            <a:extLst>
              <a:ext uri="{FF2B5EF4-FFF2-40B4-BE49-F238E27FC236}">
                <a16:creationId xmlns:a16="http://schemas.microsoft.com/office/drawing/2014/main" id="{C2C6B417-464A-4814-9B2C-DFEDA738CB7A}"/>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7F2C225D-82E1-4313-8672-B2919AD97E24}" type="slidenum">
              <a:rPr lang="en-US" altLang="en-US" sz="800">
                <a:latin typeface="Verdana" panose="020B0604030504040204" pitchFamily="34" charset="0"/>
              </a:rPr>
              <a:pPr/>
              <a:t>33</a:t>
            </a:fld>
            <a:endParaRPr lang="en-US" altLang="en-US" sz="800">
              <a:latin typeface="Verdana" panose="020B0604030504040204" pitchFamily="34" charset="0"/>
            </a:endParaRPr>
          </a:p>
        </p:txBody>
      </p:sp>
      <p:sp>
        <p:nvSpPr>
          <p:cNvPr id="47109" name="Rectangle 2">
            <a:extLst>
              <a:ext uri="{FF2B5EF4-FFF2-40B4-BE49-F238E27FC236}">
                <a16:creationId xmlns:a16="http://schemas.microsoft.com/office/drawing/2014/main" id="{A082497C-88A1-48B7-8613-D4363D55B2AB}"/>
              </a:ext>
            </a:extLst>
          </p:cNvPr>
          <p:cNvSpPr>
            <a:spLocks noGrp="1" noChangeArrowheads="1"/>
          </p:cNvSpPr>
          <p:nvPr>
            <p:ph type="title"/>
          </p:nvPr>
        </p:nvSpPr>
        <p:spPr/>
        <p:txBody>
          <a:bodyPr/>
          <a:lstStyle/>
          <a:p>
            <a:pPr eaLnBrk="1" hangingPunct="1"/>
            <a:r>
              <a:rPr lang="en-US" altLang="en-US"/>
              <a:t>Lessons </a:t>
            </a:r>
          </a:p>
        </p:txBody>
      </p:sp>
      <p:sp>
        <p:nvSpPr>
          <p:cNvPr id="47110" name="Rectangle 3">
            <a:extLst>
              <a:ext uri="{FF2B5EF4-FFF2-40B4-BE49-F238E27FC236}">
                <a16:creationId xmlns:a16="http://schemas.microsoft.com/office/drawing/2014/main" id="{FAC8BE01-658D-4518-9D4A-ACABA2CA367B}"/>
              </a:ext>
            </a:extLst>
          </p:cNvPr>
          <p:cNvSpPr>
            <a:spLocks noGrp="1" noChangeArrowheads="1"/>
          </p:cNvSpPr>
          <p:nvPr>
            <p:ph type="body" idx="1"/>
          </p:nvPr>
        </p:nvSpPr>
        <p:spPr/>
        <p:txBody>
          <a:bodyPr/>
          <a:lstStyle/>
          <a:p>
            <a:pPr eaLnBrk="1" hangingPunct="1"/>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21863EB-9830-46C6-8042-D3E39A4DD846}"/>
              </a:ext>
            </a:extLst>
          </p:cNvPr>
          <p:cNvSpPr>
            <a:spLocks noGrp="1"/>
          </p:cNvSpPr>
          <p:nvPr>
            <p:ph type="dt" sz="quarter" idx="10"/>
          </p:nvPr>
        </p:nvSpPr>
        <p:spPr/>
        <p:txBody>
          <a:bodyPr/>
          <a:lstStyle/>
          <a:p>
            <a:pPr>
              <a:defRPr/>
            </a:pPr>
            <a:r>
              <a:rPr lang="en-US" altLang="en-US"/>
              <a:t>8/17/06</a:t>
            </a:r>
          </a:p>
        </p:txBody>
      </p:sp>
      <p:sp>
        <p:nvSpPr>
          <p:cNvPr id="5" name="Footer Placeholder 4">
            <a:extLst>
              <a:ext uri="{FF2B5EF4-FFF2-40B4-BE49-F238E27FC236}">
                <a16:creationId xmlns:a16="http://schemas.microsoft.com/office/drawing/2014/main" id="{4FC32160-5295-452C-9E9D-D155A0612A9D}"/>
              </a:ext>
            </a:extLst>
          </p:cNvPr>
          <p:cNvSpPr>
            <a:spLocks noGrp="1"/>
          </p:cNvSpPr>
          <p:nvPr>
            <p:ph type="ftr" sz="quarter" idx="11"/>
          </p:nvPr>
        </p:nvSpPr>
        <p:spPr/>
        <p:txBody>
          <a:bodyPr/>
          <a:lstStyle/>
          <a:p>
            <a:pPr>
              <a:defRPr/>
            </a:pPr>
            <a:r>
              <a:rPr lang="en-US" altLang="en-US"/>
              <a:t>Unleasing Static Analysis, Manuvir Das, SAS ’06</a:t>
            </a:r>
          </a:p>
        </p:txBody>
      </p:sp>
      <p:sp>
        <p:nvSpPr>
          <p:cNvPr id="6" name="Slide Number Placeholder 5">
            <a:extLst>
              <a:ext uri="{FF2B5EF4-FFF2-40B4-BE49-F238E27FC236}">
                <a16:creationId xmlns:a16="http://schemas.microsoft.com/office/drawing/2014/main" id="{742AB0A0-A520-461F-A870-150BA42B968D}"/>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A36E9DFA-0397-4694-93BB-6B1DFA38060C}" type="slidenum">
              <a:rPr lang="en-US" altLang="en-US" sz="800">
                <a:latin typeface="Verdana" panose="020B0604030504040204" pitchFamily="34" charset="0"/>
              </a:rPr>
              <a:pPr/>
              <a:t>34</a:t>
            </a:fld>
            <a:endParaRPr lang="en-US" altLang="en-US" sz="800">
              <a:latin typeface="Verdana" panose="020B0604030504040204" pitchFamily="34" charset="0"/>
            </a:endParaRPr>
          </a:p>
        </p:txBody>
      </p:sp>
      <p:sp>
        <p:nvSpPr>
          <p:cNvPr id="48133" name="Rectangle 2">
            <a:extLst>
              <a:ext uri="{FF2B5EF4-FFF2-40B4-BE49-F238E27FC236}">
                <a16:creationId xmlns:a16="http://schemas.microsoft.com/office/drawing/2014/main" id="{03EC1E19-36D1-471D-9356-B36A46C683C3}"/>
              </a:ext>
            </a:extLst>
          </p:cNvPr>
          <p:cNvSpPr>
            <a:spLocks noGrp="1" noChangeArrowheads="1"/>
          </p:cNvSpPr>
          <p:nvPr>
            <p:ph type="title"/>
          </p:nvPr>
        </p:nvSpPr>
        <p:spPr/>
        <p:txBody>
          <a:bodyPr/>
          <a:lstStyle/>
          <a:p>
            <a:pPr eaLnBrk="1" hangingPunct="1"/>
            <a:r>
              <a:rPr lang="en-US" altLang="en-US"/>
              <a:t>Forcing functions for change</a:t>
            </a:r>
          </a:p>
        </p:txBody>
      </p:sp>
      <p:sp>
        <p:nvSpPr>
          <p:cNvPr id="48134" name="Rectangle 3">
            <a:extLst>
              <a:ext uri="{FF2B5EF4-FFF2-40B4-BE49-F238E27FC236}">
                <a16:creationId xmlns:a16="http://schemas.microsoft.com/office/drawing/2014/main" id="{DA737D54-DF00-419E-9178-4BFC721DB126}"/>
              </a:ext>
            </a:extLst>
          </p:cNvPr>
          <p:cNvSpPr>
            <a:spLocks noGrp="1" noChangeArrowheads="1"/>
          </p:cNvSpPr>
          <p:nvPr>
            <p:ph type="body" idx="1"/>
          </p:nvPr>
        </p:nvSpPr>
        <p:spPr/>
        <p:txBody>
          <a:bodyPr/>
          <a:lstStyle/>
          <a:p>
            <a:pPr eaLnBrk="1" hangingPunct="1"/>
            <a:r>
              <a:rPr lang="en-US" altLang="en-US" sz="2800"/>
              <a:t>Gen 1: Manual Review</a:t>
            </a:r>
          </a:p>
          <a:p>
            <a:pPr lvl="1" eaLnBrk="1" hangingPunct="1"/>
            <a:r>
              <a:rPr lang="en-US" altLang="en-US" sz="2400"/>
              <a:t>Too many code paths to think about</a:t>
            </a:r>
          </a:p>
          <a:p>
            <a:pPr eaLnBrk="1" hangingPunct="1"/>
            <a:r>
              <a:rPr lang="en-US" altLang="en-US" sz="2800"/>
              <a:t>Gen 2: Massive Testing</a:t>
            </a:r>
          </a:p>
          <a:p>
            <a:pPr lvl="1" eaLnBrk="1" hangingPunct="1"/>
            <a:r>
              <a:rPr lang="en-US" altLang="en-US" sz="2400"/>
              <a:t>Inefficient detection of simple errors</a:t>
            </a:r>
          </a:p>
          <a:p>
            <a:pPr eaLnBrk="1" hangingPunct="1"/>
            <a:r>
              <a:rPr lang="en-US" altLang="en-US" sz="2800"/>
              <a:t>Gen 3: Global Program Analysis</a:t>
            </a:r>
          </a:p>
          <a:p>
            <a:pPr lvl="1" eaLnBrk="1" hangingPunct="1"/>
            <a:r>
              <a:rPr lang="en-US" altLang="en-US" sz="2400"/>
              <a:t>Delayed results</a:t>
            </a:r>
          </a:p>
          <a:p>
            <a:pPr eaLnBrk="1" hangingPunct="1"/>
            <a:r>
              <a:rPr lang="en-US" altLang="en-US" sz="2800"/>
              <a:t>Gen 4: Local Program Analysis</a:t>
            </a:r>
          </a:p>
          <a:p>
            <a:pPr lvl="1" eaLnBrk="1" hangingPunct="1"/>
            <a:r>
              <a:rPr lang="en-US" altLang="en-US" sz="2400"/>
              <a:t>Lack of calling context limits accuracy</a:t>
            </a:r>
          </a:p>
          <a:p>
            <a:pPr eaLnBrk="1" hangingPunct="1"/>
            <a:r>
              <a:rPr lang="en-US" altLang="en-US" sz="2800"/>
              <a:t>Gen 5: Specifications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1F4823A-D2DD-44C4-A543-00C1E718526D}"/>
              </a:ext>
            </a:extLst>
          </p:cNvPr>
          <p:cNvSpPr>
            <a:spLocks noGrp="1"/>
          </p:cNvSpPr>
          <p:nvPr>
            <p:ph type="dt" sz="quarter" idx="10"/>
          </p:nvPr>
        </p:nvSpPr>
        <p:spPr/>
        <p:txBody>
          <a:bodyPr/>
          <a:lstStyle/>
          <a:p>
            <a:pPr>
              <a:defRPr/>
            </a:pPr>
            <a:r>
              <a:rPr lang="en-US" altLang="en-US"/>
              <a:t>8/17/06</a:t>
            </a:r>
          </a:p>
        </p:txBody>
      </p:sp>
      <p:sp>
        <p:nvSpPr>
          <p:cNvPr id="5" name="Footer Placeholder 4">
            <a:extLst>
              <a:ext uri="{FF2B5EF4-FFF2-40B4-BE49-F238E27FC236}">
                <a16:creationId xmlns:a16="http://schemas.microsoft.com/office/drawing/2014/main" id="{7DF6C7F6-8367-446A-BE4D-F9F4781AE677}"/>
              </a:ext>
            </a:extLst>
          </p:cNvPr>
          <p:cNvSpPr>
            <a:spLocks noGrp="1"/>
          </p:cNvSpPr>
          <p:nvPr>
            <p:ph type="ftr" sz="quarter" idx="11"/>
          </p:nvPr>
        </p:nvSpPr>
        <p:spPr/>
        <p:txBody>
          <a:bodyPr/>
          <a:lstStyle/>
          <a:p>
            <a:pPr>
              <a:defRPr/>
            </a:pPr>
            <a:r>
              <a:rPr lang="en-US" altLang="en-US"/>
              <a:t>Unleasing Static Analysis, Manuvir Das, SAS ’06</a:t>
            </a:r>
          </a:p>
        </p:txBody>
      </p:sp>
      <p:sp>
        <p:nvSpPr>
          <p:cNvPr id="6" name="Slide Number Placeholder 5">
            <a:extLst>
              <a:ext uri="{FF2B5EF4-FFF2-40B4-BE49-F238E27FC236}">
                <a16:creationId xmlns:a16="http://schemas.microsoft.com/office/drawing/2014/main" id="{550F17DA-C035-4EA6-BB23-A19E0CDB45C1}"/>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9E3FA870-5846-4B53-B7B1-AD65F1A942C6}" type="slidenum">
              <a:rPr lang="en-US" altLang="en-US" sz="800">
                <a:latin typeface="Verdana" panose="020B0604030504040204" pitchFamily="34" charset="0"/>
              </a:rPr>
              <a:pPr/>
              <a:t>35</a:t>
            </a:fld>
            <a:endParaRPr lang="en-US" altLang="en-US" sz="800">
              <a:latin typeface="Verdana" panose="020B0604030504040204" pitchFamily="34" charset="0"/>
            </a:endParaRPr>
          </a:p>
        </p:txBody>
      </p:sp>
      <p:sp>
        <p:nvSpPr>
          <p:cNvPr id="49157" name="Rectangle 2">
            <a:extLst>
              <a:ext uri="{FF2B5EF4-FFF2-40B4-BE49-F238E27FC236}">
                <a16:creationId xmlns:a16="http://schemas.microsoft.com/office/drawing/2014/main" id="{16E62902-65A3-4260-9CD3-0B95E9C4F4C5}"/>
              </a:ext>
            </a:extLst>
          </p:cNvPr>
          <p:cNvSpPr>
            <a:spLocks noGrp="1" noChangeArrowheads="1"/>
          </p:cNvSpPr>
          <p:nvPr>
            <p:ph type="title"/>
          </p:nvPr>
        </p:nvSpPr>
        <p:spPr/>
        <p:txBody>
          <a:bodyPr/>
          <a:lstStyle/>
          <a:p>
            <a:pPr eaLnBrk="1" hangingPunct="1"/>
            <a:r>
              <a:rPr lang="en-US" altLang="en-US"/>
              <a:t>Acceptance of specifications</a:t>
            </a:r>
          </a:p>
        </p:txBody>
      </p:sp>
      <p:sp>
        <p:nvSpPr>
          <p:cNvPr id="49158" name="Rectangle 3">
            <a:extLst>
              <a:ext uri="{FF2B5EF4-FFF2-40B4-BE49-F238E27FC236}">
                <a16:creationId xmlns:a16="http://schemas.microsoft.com/office/drawing/2014/main" id="{EE85F933-5A52-4A9B-870B-8481B711557B}"/>
              </a:ext>
            </a:extLst>
          </p:cNvPr>
          <p:cNvSpPr>
            <a:spLocks noGrp="1" noChangeArrowheads="1"/>
          </p:cNvSpPr>
          <p:nvPr>
            <p:ph type="body" idx="1"/>
          </p:nvPr>
        </p:nvSpPr>
        <p:spPr/>
        <p:txBody>
          <a:bodyPr/>
          <a:lstStyle/>
          <a:p>
            <a:pPr eaLnBrk="1" hangingPunct="1"/>
            <a:r>
              <a:rPr lang="en-US" altLang="en-US"/>
              <a:t>Developers like incremental specs</a:t>
            </a:r>
          </a:p>
          <a:p>
            <a:pPr lvl="1" eaLnBrk="1" hangingPunct="1"/>
            <a:r>
              <a:rPr lang="en-US" altLang="en-US"/>
              <a:t>No specifications, no bugs</a:t>
            </a:r>
          </a:p>
          <a:p>
            <a:pPr eaLnBrk="1" hangingPunct="1"/>
            <a:r>
              <a:rPr lang="en-US" altLang="en-US"/>
              <a:t>Developers like useful specs</a:t>
            </a:r>
          </a:p>
          <a:p>
            <a:pPr lvl="1" eaLnBrk="1" hangingPunct="1"/>
            <a:r>
              <a:rPr lang="en-US" altLang="en-US"/>
              <a:t>More specifications, more real bugs</a:t>
            </a:r>
          </a:p>
          <a:p>
            <a:pPr eaLnBrk="1" hangingPunct="1"/>
            <a:r>
              <a:rPr lang="en-US" altLang="en-US"/>
              <a:t>Developers like informative specs</a:t>
            </a:r>
          </a:p>
          <a:p>
            <a:pPr lvl="1" eaLnBrk="1" hangingPunct="1"/>
            <a:r>
              <a:rPr lang="en-US" altLang="en-US"/>
              <a:t>Make implicit information explicit</a:t>
            </a:r>
          </a:p>
          <a:p>
            <a:pPr lvl="1" eaLnBrk="1" hangingPunct="1"/>
            <a:r>
              <a:rPr lang="en-US" altLang="en-US"/>
              <a:t>Avoid repeating what the code says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8B9763-AD74-4EC9-86BA-15A00BE433D9}"/>
              </a:ext>
            </a:extLst>
          </p:cNvPr>
          <p:cNvSpPr>
            <a:spLocks noGrp="1"/>
          </p:cNvSpPr>
          <p:nvPr>
            <p:ph type="dt" sz="quarter" idx="10"/>
          </p:nvPr>
        </p:nvSpPr>
        <p:spPr/>
        <p:txBody>
          <a:bodyPr/>
          <a:lstStyle/>
          <a:p>
            <a:pPr>
              <a:defRPr/>
            </a:pPr>
            <a:r>
              <a:rPr lang="en-US" altLang="en-US"/>
              <a:t>8/17/06</a:t>
            </a:r>
          </a:p>
        </p:txBody>
      </p:sp>
      <p:sp>
        <p:nvSpPr>
          <p:cNvPr id="5" name="Footer Placeholder 4">
            <a:extLst>
              <a:ext uri="{FF2B5EF4-FFF2-40B4-BE49-F238E27FC236}">
                <a16:creationId xmlns:a16="http://schemas.microsoft.com/office/drawing/2014/main" id="{B356C9BA-4096-4881-8B9D-505667757924}"/>
              </a:ext>
            </a:extLst>
          </p:cNvPr>
          <p:cNvSpPr>
            <a:spLocks noGrp="1"/>
          </p:cNvSpPr>
          <p:nvPr>
            <p:ph type="ftr" sz="quarter" idx="11"/>
          </p:nvPr>
        </p:nvSpPr>
        <p:spPr/>
        <p:txBody>
          <a:bodyPr/>
          <a:lstStyle/>
          <a:p>
            <a:pPr>
              <a:defRPr/>
            </a:pPr>
            <a:r>
              <a:rPr lang="en-US" altLang="en-US"/>
              <a:t>Unleasing Static Analysis, Manuvir Das, SAS ’06</a:t>
            </a:r>
          </a:p>
        </p:txBody>
      </p:sp>
      <p:sp>
        <p:nvSpPr>
          <p:cNvPr id="6" name="Slide Number Placeholder 5">
            <a:extLst>
              <a:ext uri="{FF2B5EF4-FFF2-40B4-BE49-F238E27FC236}">
                <a16:creationId xmlns:a16="http://schemas.microsoft.com/office/drawing/2014/main" id="{81FD88DB-3611-4BD6-9B67-4D9DFF37C49B}"/>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DA43084F-6F5F-4C89-92E0-EB47AA71718A}" type="slidenum">
              <a:rPr lang="en-US" altLang="en-US" sz="800">
                <a:latin typeface="Verdana" panose="020B0604030504040204" pitchFamily="34" charset="0"/>
              </a:rPr>
              <a:pPr/>
              <a:t>36</a:t>
            </a:fld>
            <a:endParaRPr lang="en-US" altLang="en-US" sz="800">
              <a:latin typeface="Verdana" panose="020B0604030504040204" pitchFamily="34" charset="0"/>
            </a:endParaRPr>
          </a:p>
        </p:txBody>
      </p:sp>
      <p:sp>
        <p:nvSpPr>
          <p:cNvPr id="50181" name="Rectangle 2">
            <a:extLst>
              <a:ext uri="{FF2B5EF4-FFF2-40B4-BE49-F238E27FC236}">
                <a16:creationId xmlns:a16="http://schemas.microsoft.com/office/drawing/2014/main" id="{00F5A225-A61A-4A56-9068-C492A8F10909}"/>
              </a:ext>
            </a:extLst>
          </p:cNvPr>
          <p:cNvSpPr>
            <a:spLocks noGrp="1" noChangeArrowheads="1"/>
          </p:cNvSpPr>
          <p:nvPr>
            <p:ph type="title"/>
          </p:nvPr>
        </p:nvSpPr>
        <p:spPr/>
        <p:txBody>
          <a:bodyPr/>
          <a:lstStyle/>
          <a:p>
            <a:pPr eaLnBrk="1" hangingPunct="1"/>
            <a:r>
              <a:rPr lang="en-US" altLang="en-US"/>
              <a:t>Defect detection myths</a:t>
            </a:r>
          </a:p>
        </p:txBody>
      </p:sp>
      <p:sp>
        <p:nvSpPr>
          <p:cNvPr id="50182" name="Rectangle 3">
            <a:extLst>
              <a:ext uri="{FF2B5EF4-FFF2-40B4-BE49-F238E27FC236}">
                <a16:creationId xmlns:a16="http://schemas.microsoft.com/office/drawing/2014/main" id="{142EBFAA-67A0-4898-B71F-F68D0EFD4E93}"/>
              </a:ext>
            </a:extLst>
          </p:cNvPr>
          <p:cNvSpPr>
            <a:spLocks noGrp="1" noChangeArrowheads="1"/>
          </p:cNvSpPr>
          <p:nvPr>
            <p:ph type="body" idx="1"/>
          </p:nvPr>
        </p:nvSpPr>
        <p:spPr/>
        <p:txBody>
          <a:bodyPr/>
          <a:lstStyle/>
          <a:p>
            <a:pPr eaLnBrk="1" hangingPunct="1"/>
            <a:r>
              <a:rPr lang="en-US" altLang="en-US" sz="2800"/>
              <a:t>Soundness matters</a:t>
            </a:r>
          </a:p>
          <a:p>
            <a:pPr lvl="1" eaLnBrk="1" hangingPunct="1"/>
            <a:r>
              <a:rPr lang="en-US" altLang="en-US" sz="2400"/>
              <a:t>sound == find only real bugs</a:t>
            </a:r>
          </a:p>
          <a:p>
            <a:pPr lvl="1" eaLnBrk="1" hangingPunct="1"/>
            <a:r>
              <a:rPr lang="en-US" altLang="en-US" sz="2400"/>
              <a:t>The real measure is Fix Rate</a:t>
            </a:r>
          </a:p>
          <a:p>
            <a:pPr eaLnBrk="1" hangingPunct="1"/>
            <a:r>
              <a:rPr lang="en-US" altLang="en-US" sz="2800"/>
              <a:t>Completeness matters</a:t>
            </a:r>
          </a:p>
          <a:p>
            <a:pPr lvl="1" eaLnBrk="1" hangingPunct="1"/>
            <a:r>
              <a:rPr lang="en-US" altLang="en-US" sz="2400"/>
              <a:t>complete == find all the bugs</a:t>
            </a:r>
          </a:p>
          <a:p>
            <a:pPr lvl="1" eaLnBrk="1" hangingPunct="1"/>
            <a:r>
              <a:rPr lang="en-US" altLang="en-US" sz="2400"/>
              <a:t>There will never be a complete analysis</a:t>
            </a:r>
          </a:p>
          <a:p>
            <a:pPr eaLnBrk="1" hangingPunct="1"/>
            <a:r>
              <a:rPr lang="en-US" altLang="en-US" sz="2800"/>
              <a:t>Developers only fix real bugs</a:t>
            </a:r>
          </a:p>
          <a:p>
            <a:pPr lvl="1" eaLnBrk="1" hangingPunct="1"/>
            <a:r>
              <a:rPr lang="en-US" altLang="en-US" sz="2400"/>
              <a:t>Developers fix bugs that are easy to fix, and </a:t>
            </a:r>
          </a:p>
          <a:p>
            <a:pPr lvl="1" eaLnBrk="1" hangingPunct="1"/>
            <a:r>
              <a:rPr lang="en-US" altLang="en-US" sz="2400"/>
              <a:t>Unlikely to introduce a regression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2208896-ADA4-48A1-BC1B-BDC8EF45BF43}"/>
              </a:ext>
            </a:extLst>
          </p:cNvPr>
          <p:cNvSpPr>
            <a:spLocks noGrp="1"/>
          </p:cNvSpPr>
          <p:nvPr>
            <p:ph type="dt" sz="quarter" idx="10"/>
          </p:nvPr>
        </p:nvSpPr>
        <p:spPr/>
        <p:txBody>
          <a:bodyPr/>
          <a:lstStyle/>
          <a:p>
            <a:pPr>
              <a:defRPr/>
            </a:pPr>
            <a:r>
              <a:rPr lang="en-US" altLang="en-US"/>
              <a:t>8/17/06</a:t>
            </a:r>
          </a:p>
        </p:txBody>
      </p:sp>
      <p:sp>
        <p:nvSpPr>
          <p:cNvPr id="5" name="Footer Placeholder 4">
            <a:extLst>
              <a:ext uri="{FF2B5EF4-FFF2-40B4-BE49-F238E27FC236}">
                <a16:creationId xmlns:a16="http://schemas.microsoft.com/office/drawing/2014/main" id="{690FD3C5-EDAF-44E1-8E18-AB28D97F123B}"/>
              </a:ext>
            </a:extLst>
          </p:cNvPr>
          <p:cNvSpPr>
            <a:spLocks noGrp="1"/>
          </p:cNvSpPr>
          <p:nvPr>
            <p:ph type="ftr" sz="quarter" idx="11"/>
          </p:nvPr>
        </p:nvSpPr>
        <p:spPr/>
        <p:txBody>
          <a:bodyPr/>
          <a:lstStyle/>
          <a:p>
            <a:pPr>
              <a:defRPr/>
            </a:pPr>
            <a:r>
              <a:rPr lang="en-US" altLang="en-US"/>
              <a:t>Unleasing Static Analysis, Manuvir Das, SAS ’06</a:t>
            </a:r>
          </a:p>
        </p:txBody>
      </p:sp>
      <p:sp>
        <p:nvSpPr>
          <p:cNvPr id="6" name="Slide Number Placeholder 5">
            <a:extLst>
              <a:ext uri="{FF2B5EF4-FFF2-40B4-BE49-F238E27FC236}">
                <a16:creationId xmlns:a16="http://schemas.microsoft.com/office/drawing/2014/main" id="{BA4C8973-E78E-4B0F-84E0-8C597E95A220}"/>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D12360A4-0A88-4E1F-B583-55560C037170}" type="slidenum">
              <a:rPr lang="en-US" altLang="en-US" sz="800">
                <a:latin typeface="Verdana" panose="020B0604030504040204" pitchFamily="34" charset="0"/>
              </a:rPr>
              <a:pPr/>
              <a:t>37</a:t>
            </a:fld>
            <a:endParaRPr lang="en-US" altLang="en-US" sz="800">
              <a:latin typeface="Verdana" panose="020B0604030504040204" pitchFamily="34" charset="0"/>
            </a:endParaRPr>
          </a:p>
        </p:txBody>
      </p:sp>
      <p:sp>
        <p:nvSpPr>
          <p:cNvPr id="51205" name="Rectangle 2">
            <a:extLst>
              <a:ext uri="{FF2B5EF4-FFF2-40B4-BE49-F238E27FC236}">
                <a16:creationId xmlns:a16="http://schemas.microsoft.com/office/drawing/2014/main" id="{FBA80913-A64A-4F87-B7CD-E86559F7FF57}"/>
              </a:ext>
            </a:extLst>
          </p:cNvPr>
          <p:cNvSpPr>
            <a:spLocks noGrp="1" noChangeArrowheads="1"/>
          </p:cNvSpPr>
          <p:nvPr>
            <p:ph type="title"/>
          </p:nvPr>
        </p:nvSpPr>
        <p:spPr/>
        <p:txBody>
          <a:bodyPr/>
          <a:lstStyle/>
          <a:p>
            <a:pPr eaLnBrk="1" hangingPunct="1"/>
            <a:r>
              <a:rPr lang="en-US" altLang="en-US"/>
              <a:t>Theory is important</a:t>
            </a:r>
          </a:p>
        </p:txBody>
      </p:sp>
      <p:sp>
        <p:nvSpPr>
          <p:cNvPr id="51206" name="Rectangle 3">
            <a:extLst>
              <a:ext uri="{FF2B5EF4-FFF2-40B4-BE49-F238E27FC236}">
                <a16:creationId xmlns:a16="http://schemas.microsoft.com/office/drawing/2014/main" id="{68E5E648-CBC3-4E09-9F21-1BE46BDBB822}"/>
              </a:ext>
            </a:extLst>
          </p:cNvPr>
          <p:cNvSpPr>
            <a:spLocks noGrp="1" noChangeArrowheads="1"/>
          </p:cNvSpPr>
          <p:nvPr>
            <p:ph type="body" idx="1"/>
          </p:nvPr>
        </p:nvSpPr>
        <p:spPr/>
        <p:txBody>
          <a:bodyPr/>
          <a:lstStyle/>
          <a:p>
            <a:pPr eaLnBrk="1" hangingPunct="1"/>
            <a:r>
              <a:rPr lang="en-US" altLang="en-US"/>
              <a:t>Fundamental ideas have been crucial</a:t>
            </a:r>
          </a:p>
          <a:p>
            <a:pPr lvl="1" eaLnBrk="1" hangingPunct="1"/>
            <a:r>
              <a:rPr lang="en-US" altLang="en-US"/>
              <a:t>Hoare logic</a:t>
            </a:r>
          </a:p>
          <a:p>
            <a:pPr lvl="1" eaLnBrk="1" hangingPunct="1"/>
            <a:r>
              <a:rPr lang="en-US" altLang="en-US"/>
              <a:t>Dataflow analysis</a:t>
            </a:r>
          </a:p>
          <a:p>
            <a:pPr lvl="1" eaLnBrk="1" hangingPunct="1"/>
            <a:r>
              <a:rPr lang="en-US" altLang="en-US"/>
              <a:t>Abstract interpretation</a:t>
            </a:r>
          </a:p>
          <a:p>
            <a:pPr lvl="1" eaLnBrk="1" hangingPunct="1"/>
            <a:r>
              <a:rPr lang="en-US" altLang="en-US"/>
              <a:t>Graph algorithms</a:t>
            </a:r>
          </a:p>
          <a:p>
            <a:pPr lvl="1" eaLnBrk="1" hangingPunct="1"/>
            <a:r>
              <a:rPr lang="en-US" altLang="en-US"/>
              <a:t>Context-sensitive analysis</a:t>
            </a:r>
          </a:p>
          <a:p>
            <a:pPr lvl="1" eaLnBrk="1" hangingPunct="1"/>
            <a:r>
              <a:rPr lang="en-US" altLang="en-US"/>
              <a:t>Alias analysis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370063-34B9-4219-9946-EE235FDE7F37}"/>
              </a:ext>
            </a:extLst>
          </p:cNvPr>
          <p:cNvSpPr>
            <a:spLocks noGrp="1"/>
          </p:cNvSpPr>
          <p:nvPr>
            <p:ph type="dt" sz="quarter" idx="10"/>
          </p:nvPr>
        </p:nvSpPr>
        <p:spPr/>
        <p:txBody>
          <a:bodyPr/>
          <a:lstStyle/>
          <a:p>
            <a:pPr>
              <a:defRPr/>
            </a:pPr>
            <a:r>
              <a:rPr lang="en-US" altLang="en-US"/>
              <a:t>8/17/06</a:t>
            </a:r>
          </a:p>
        </p:txBody>
      </p:sp>
      <p:sp>
        <p:nvSpPr>
          <p:cNvPr id="5" name="Footer Placeholder 4">
            <a:extLst>
              <a:ext uri="{FF2B5EF4-FFF2-40B4-BE49-F238E27FC236}">
                <a16:creationId xmlns:a16="http://schemas.microsoft.com/office/drawing/2014/main" id="{8E95A1D5-339F-4C67-9846-F049325D9BBE}"/>
              </a:ext>
            </a:extLst>
          </p:cNvPr>
          <p:cNvSpPr>
            <a:spLocks noGrp="1"/>
          </p:cNvSpPr>
          <p:nvPr>
            <p:ph type="ftr" sz="quarter" idx="11"/>
          </p:nvPr>
        </p:nvSpPr>
        <p:spPr/>
        <p:txBody>
          <a:bodyPr/>
          <a:lstStyle/>
          <a:p>
            <a:pPr>
              <a:defRPr/>
            </a:pPr>
            <a:r>
              <a:rPr lang="en-US" altLang="en-US"/>
              <a:t>Unleasing Static Analysis, Manuvir Das, SAS ’06</a:t>
            </a:r>
          </a:p>
        </p:txBody>
      </p:sp>
      <p:sp>
        <p:nvSpPr>
          <p:cNvPr id="6" name="Slide Number Placeholder 5">
            <a:extLst>
              <a:ext uri="{FF2B5EF4-FFF2-40B4-BE49-F238E27FC236}">
                <a16:creationId xmlns:a16="http://schemas.microsoft.com/office/drawing/2014/main" id="{8C80C917-3E59-46AD-9C2F-D721EC13ABAB}"/>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3ED11A24-70C6-4E13-85C6-6250B18978DC}" type="slidenum">
              <a:rPr lang="en-US" altLang="en-US" sz="800">
                <a:latin typeface="Verdana" panose="020B0604030504040204" pitchFamily="34" charset="0"/>
              </a:rPr>
              <a:pPr/>
              <a:t>38</a:t>
            </a:fld>
            <a:endParaRPr lang="en-US" altLang="en-US" sz="800">
              <a:latin typeface="Verdana" panose="020B0604030504040204" pitchFamily="34" charset="0"/>
            </a:endParaRPr>
          </a:p>
        </p:txBody>
      </p:sp>
      <p:sp>
        <p:nvSpPr>
          <p:cNvPr id="52229" name="Rectangle 2">
            <a:extLst>
              <a:ext uri="{FF2B5EF4-FFF2-40B4-BE49-F238E27FC236}">
                <a16:creationId xmlns:a16="http://schemas.microsoft.com/office/drawing/2014/main" id="{296EC69F-95BF-4782-A65E-D2C7A9E407C9}"/>
              </a:ext>
            </a:extLst>
          </p:cNvPr>
          <p:cNvSpPr>
            <a:spLocks noGrp="1" noChangeArrowheads="1"/>
          </p:cNvSpPr>
          <p:nvPr>
            <p:ph type="title"/>
          </p:nvPr>
        </p:nvSpPr>
        <p:spPr/>
        <p:txBody>
          <a:bodyPr/>
          <a:lstStyle/>
          <a:p>
            <a:pPr eaLnBrk="1" hangingPunct="1"/>
            <a:r>
              <a:rPr lang="en-US" altLang="en-US"/>
              <a:t>Summary</a:t>
            </a:r>
          </a:p>
        </p:txBody>
      </p:sp>
      <p:sp>
        <p:nvSpPr>
          <p:cNvPr id="52230" name="Rectangle 3">
            <a:extLst>
              <a:ext uri="{FF2B5EF4-FFF2-40B4-BE49-F238E27FC236}">
                <a16:creationId xmlns:a16="http://schemas.microsoft.com/office/drawing/2014/main" id="{1BDD976E-CA43-42DF-A976-20606D4BEAA9}"/>
              </a:ext>
            </a:extLst>
          </p:cNvPr>
          <p:cNvSpPr>
            <a:spLocks noGrp="1" noChangeArrowheads="1"/>
          </p:cNvSpPr>
          <p:nvPr>
            <p:ph type="body" idx="1"/>
          </p:nvPr>
        </p:nvSpPr>
        <p:spPr>
          <a:xfrm>
            <a:off x="457200" y="1600200"/>
            <a:ext cx="8229600" cy="4487863"/>
          </a:xfrm>
        </p:spPr>
        <p:txBody>
          <a:bodyPr/>
          <a:lstStyle/>
          <a:p>
            <a:pPr eaLnBrk="1" hangingPunct="1"/>
            <a:r>
              <a:rPr lang="en-US" altLang="en-US" sz="2800"/>
              <a:t>Static analysis tools can make a huge impact on how software is engineered</a:t>
            </a:r>
          </a:p>
          <a:p>
            <a:pPr eaLnBrk="1" hangingPunct="1"/>
            <a:endParaRPr lang="en-US" altLang="en-US" sz="2800"/>
          </a:p>
          <a:p>
            <a:pPr eaLnBrk="1" hangingPunct="1"/>
            <a:r>
              <a:rPr lang="en-US" altLang="en-US" sz="2800"/>
              <a:t>The trick is to properly balance research with a focus on deployment</a:t>
            </a:r>
          </a:p>
          <a:p>
            <a:pPr eaLnBrk="1" hangingPunct="1"/>
            <a:endParaRPr lang="en-US" altLang="en-US" sz="2800"/>
          </a:p>
          <a:p>
            <a:pPr eaLnBrk="1" hangingPunct="1"/>
            <a:r>
              <a:rPr lang="en-US" altLang="en-US" sz="2800"/>
              <a:t>The Center for Software Excellence (CSE) at Microsoft is doing this (well?) today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rgbClr val="66FF99"/>
        </a:solidFill>
        <a:effectLst/>
      </p:bgPr>
    </p:bg>
    <p:spTree>
      <p:nvGrpSpPr>
        <p:cNvPr id="1" name=""/>
        <p:cNvGrpSpPr/>
        <p:nvPr/>
      </p:nvGrpSpPr>
      <p:grpSpPr>
        <a:xfrm>
          <a:off x="0" y="0"/>
          <a:ext cx="0" cy="0"/>
          <a:chOff x="0" y="0"/>
          <a:chExt cx="0" cy="0"/>
        </a:xfrm>
      </p:grpSpPr>
      <p:pic>
        <p:nvPicPr>
          <p:cNvPr id="393218" name="Picture 2" descr="MicrosoftLogo wht shadow">
            <a:extLst>
              <a:ext uri="{FF2B5EF4-FFF2-40B4-BE49-F238E27FC236}">
                <a16:creationId xmlns:a16="http://schemas.microsoft.com/office/drawing/2014/main" id="{8C317623-5A16-4B79-85FF-C3569D30C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5449" b="36508"/>
          <a:stretch>
            <a:fillRect/>
          </a:stretch>
        </p:blipFill>
        <p:spPr bwMode="black">
          <a:xfrm>
            <a:off x="1752600" y="2743200"/>
            <a:ext cx="5619750"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Text Box 3">
            <a:extLst>
              <a:ext uri="{FF2B5EF4-FFF2-40B4-BE49-F238E27FC236}">
                <a16:creationId xmlns:a16="http://schemas.microsoft.com/office/drawing/2014/main" id="{698AB1D5-55AC-4766-BC9F-B7CD8C899220}"/>
              </a:ext>
            </a:extLst>
          </p:cNvPr>
          <p:cNvSpPr txBox="1">
            <a:spLocks noChangeArrowheads="1"/>
          </p:cNvSpPr>
          <p:nvPr/>
        </p:nvSpPr>
        <p:spPr bwMode="auto">
          <a:xfrm>
            <a:off x="647700" y="5626100"/>
            <a:ext cx="7231063"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r>
              <a:rPr lang="en-US" altLang="en-US" sz="1400">
                <a:solidFill>
                  <a:schemeClr val="bg1"/>
                </a:solidFill>
              </a:rPr>
              <a:t>© 2006 Microsoft Corporation. All rights reserved.</a:t>
            </a:r>
          </a:p>
          <a:p>
            <a:r>
              <a:rPr lang="en-US" altLang="en-US" sz="1400">
                <a:solidFill>
                  <a:schemeClr val="bg1"/>
                </a:solidFill>
              </a:rPr>
              <a:t>This presentation is for informational purposes only.</a:t>
            </a:r>
          </a:p>
          <a:p>
            <a:r>
              <a:rPr lang="en-US" altLang="en-US" sz="1400">
                <a:solidFill>
                  <a:schemeClr val="bg1"/>
                </a:solidFill>
              </a:rPr>
              <a:t>MICROSOFT MAKES NO WARRANTIES, EXPRESS OR IMPLIED, IN THIS SUMMARY.</a:t>
            </a:r>
          </a:p>
        </p:txBody>
      </p:sp>
      <p:sp>
        <p:nvSpPr>
          <p:cNvPr id="53252" name="Text Box 4">
            <a:extLst>
              <a:ext uri="{FF2B5EF4-FFF2-40B4-BE49-F238E27FC236}">
                <a16:creationId xmlns:a16="http://schemas.microsoft.com/office/drawing/2014/main" id="{0332C781-EF12-426D-9A1E-CD7D24D648A1}"/>
              </a:ext>
            </a:extLst>
          </p:cNvPr>
          <p:cNvSpPr txBox="1">
            <a:spLocks noChangeArrowheads="1"/>
          </p:cNvSpPr>
          <p:nvPr/>
        </p:nvSpPr>
        <p:spPr bwMode="auto">
          <a:xfrm>
            <a:off x="2273300" y="4013200"/>
            <a:ext cx="4425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r>
              <a:rPr lang="en-US" altLang="en-US" sz="1800" b="1">
                <a:solidFill>
                  <a:schemeClr val="bg1"/>
                </a:solidFill>
              </a:rPr>
              <a:t>http://www.microsoft.com/cse</a:t>
            </a:r>
          </a:p>
          <a:p>
            <a:r>
              <a:rPr lang="en-US" altLang="en-US" sz="1800" b="1">
                <a:solidFill>
                  <a:schemeClr val="bg1"/>
                </a:solidFill>
              </a:rPr>
              <a:t>http://research.microsoft.com/manuvir</a:t>
            </a:r>
            <a:r>
              <a:rPr lang="en-US" altLang="en-US" sz="180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393218"/>
                                        </p:tgtEl>
                                        <p:attrNameLst>
                                          <p:attrName>style.visibility</p:attrName>
                                        </p:attrNameLst>
                                      </p:cBhvr>
                                      <p:to>
                                        <p:strVal val="visible"/>
                                      </p:to>
                                    </p:set>
                                    <p:anim calcmode="lin" valueType="num">
                                      <p:cBhvr>
                                        <p:cTn id="7" dur="500" fill="hold"/>
                                        <p:tgtEl>
                                          <p:spTgt spid="393218"/>
                                        </p:tgtEl>
                                        <p:attrNameLst>
                                          <p:attrName>ppt_w</p:attrName>
                                        </p:attrNameLst>
                                      </p:cBhvr>
                                      <p:tavLst>
                                        <p:tav tm="0">
                                          <p:val>
                                            <p:fltVal val="0"/>
                                          </p:val>
                                        </p:tav>
                                        <p:tav tm="100000">
                                          <p:val>
                                            <p:strVal val="#ppt_w"/>
                                          </p:val>
                                        </p:tav>
                                      </p:tavLst>
                                    </p:anim>
                                    <p:anim calcmode="lin" valueType="num">
                                      <p:cBhvr>
                                        <p:cTn id="8" dur="500" fill="hold"/>
                                        <p:tgtEl>
                                          <p:spTgt spid="393218"/>
                                        </p:tgtEl>
                                        <p:attrNameLst>
                                          <p:attrName>ppt_h</p:attrName>
                                        </p:attrNameLst>
                                      </p:cBhvr>
                                      <p:tavLst>
                                        <p:tav tm="0">
                                          <p:val>
                                            <p:fltVal val="0"/>
                                          </p:val>
                                        </p:tav>
                                        <p:tav tm="100000">
                                          <p:val>
                                            <p:strVal val="#ppt_h"/>
                                          </p:val>
                                        </p:tav>
                                      </p:tavLst>
                                    </p:anim>
                                    <p:animEffect transition="in" filter="fade">
                                      <p:cBhvr>
                                        <p:cTn id="9" dur="500"/>
                                        <p:tgtEl>
                                          <p:spTgt spid="393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9729888-88EA-46D0-9698-00DA48DFE75D}"/>
              </a:ext>
            </a:extLst>
          </p:cNvPr>
          <p:cNvSpPr>
            <a:spLocks noGrp="1"/>
          </p:cNvSpPr>
          <p:nvPr>
            <p:ph type="dt" sz="quarter" idx="10"/>
          </p:nvPr>
        </p:nvSpPr>
        <p:spPr/>
        <p:txBody>
          <a:bodyPr/>
          <a:lstStyle/>
          <a:p>
            <a:pPr>
              <a:defRPr/>
            </a:pPr>
            <a:r>
              <a:rPr lang="en-US" altLang="en-US"/>
              <a:t>8/17/06</a:t>
            </a:r>
          </a:p>
        </p:txBody>
      </p:sp>
      <p:sp>
        <p:nvSpPr>
          <p:cNvPr id="5" name="Footer Placeholder 4">
            <a:extLst>
              <a:ext uri="{FF2B5EF4-FFF2-40B4-BE49-F238E27FC236}">
                <a16:creationId xmlns:a16="http://schemas.microsoft.com/office/drawing/2014/main" id="{C3525578-3FC8-4CA5-B40D-23771EE7D1E2}"/>
              </a:ext>
            </a:extLst>
          </p:cNvPr>
          <p:cNvSpPr>
            <a:spLocks noGrp="1"/>
          </p:cNvSpPr>
          <p:nvPr>
            <p:ph type="ftr" sz="quarter" idx="11"/>
          </p:nvPr>
        </p:nvSpPr>
        <p:spPr/>
        <p:txBody>
          <a:bodyPr/>
          <a:lstStyle/>
          <a:p>
            <a:pPr>
              <a:defRPr/>
            </a:pPr>
            <a:r>
              <a:rPr lang="en-US" altLang="en-US"/>
              <a:t>Unleasing Static Analysis, Manuvir Das, SAS ’06</a:t>
            </a:r>
          </a:p>
        </p:txBody>
      </p:sp>
      <p:sp>
        <p:nvSpPr>
          <p:cNvPr id="6" name="Slide Number Placeholder 5">
            <a:extLst>
              <a:ext uri="{FF2B5EF4-FFF2-40B4-BE49-F238E27FC236}">
                <a16:creationId xmlns:a16="http://schemas.microsoft.com/office/drawing/2014/main" id="{73B8B4D1-F1A3-429C-849E-7839C5C8FF77}"/>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B4030999-2808-404D-A7D3-68C76F48C7F8}" type="slidenum">
              <a:rPr lang="en-US" altLang="en-US" sz="800">
                <a:latin typeface="Verdana" panose="020B0604030504040204" pitchFamily="34" charset="0"/>
              </a:rPr>
              <a:pPr/>
              <a:t>4</a:t>
            </a:fld>
            <a:endParaRPr lang="en-US" altLang="en-US" sz="800">
              <a:latin typeface="Verdana" panose="020B0604030504040204" pitchFamily="34" charset="0"/>
            </a:endParaRPr>
          </a:p>
        </p:txBody>
      </p:sp>
      <p:sp>
        <p:nvSpPr>
          <p:cNvPr id="8197" name="Rectangle 2">
            <a:extLst>
              <a:ext uri="{FF2B5EF4-FFF2-40B4-BE49-F238E27FC236}">
                <a16:creationId xmlns:a16="http://schemas.microsoft.com/office/drawing/2014/main" id="{D42C2B9D-7ED1-4BD5-80A5-1E7CE0214189}"/>
              </a:ext>
            </a:extLst>
          </p:cNvPr>
          <p:cNvSpPr>
            <a:spLocks noGrp="1" noChangeArrowheads="1"/>
          </p:cNvSpPr>
          <p:nvPr>
            <p:ph type="title"/>
          </p:nvPr>
        </p:nvSpPr>
        <p:spPr/>
        <p:txBody>
          <a:bodyPr/>
          <a:lstStyle/>
          <a:p>
            <a:pPr eaLnBrk="1" hangingPunct="1"/>
            <a:r>
              <a:rPr lang="en-US" altLang="en-US"/>
              <a:t>Context</a:t>
            </a:r>
          </a:p>
        </p:txBody>
      </p:sp>
      <p:sp>
        <p:nvSpPr>
          <p:cNvPr id="8198" name="Rectangle 3">
            <a:extLst>
              <a:ext uri="{FF2B5EF4-FFF2-40B4-BE49-F238E27FC236}">
                <a16:creationId xmlns:a16="http://schemas.microsoft.com/office/drawing/2014/main" id="{5211F811-9619-4A59-A101-29BD4BDC5498}"/>
              </a:ext>
            </a:extLst>
          </p:cNvPr>
          <p:cNvSpPr>
            <a:spLocks noGrp="1" noChangeArrowheads="1"/>
          </p:cNvSpPr>
          <p:nvPr>
            <p:ph type="body" idx="1"/>
          </p:nvPr>
        </p:nvSpPr>
        <p:spPr/>
        <p:txBody>
          <a:bodyPr/>
          <a:lstStyle/>
          <a:p>
            <a:pPr eaLnBrk="1" hangingPunct="1"/>
            <a:r>
              <a:rPr lang="en-US" altLang="en-US" sz="2800"/>
              <a:t>The Nail (Windows)</a:t>
            </a:r>
          </a:p>
          <a:p>
            <a:pPr lvl="1" eaLnBrk="1" hangingPunct="1"/>
            <a:r>
              <a:rPr lang="en-US" altLang="en-US" sz="2400"/>
              <a:t>Manual processes do not scale to real software</a:t>
            </a:r>
          </a:p>
          <a:p>
            <a:pPr eaLnBrk="1" hangingPunct="1"/>
            <a:r>
              <a:rPr lang="en-US" altLang="en-US" sz="2800"/>
              <a:t>The Hammer (Static Analysis)</a:t>
            </a:r>
          </a:p>
          <a:p>
            <a:pPr lvl="1" eaLnBrk="1" hangingPunct="1"/>
            <a:r>
              <a:rPr lang="en-US" altLang="en-US" sz="2400"/>
              <a:t>Automated methods for searching programs</a:t>
            </a:r>
          </a:p>
          <a:p>
            <a:pPr eaLnBrk="1" hangingPunct="1"/>
            <a:r>
              <a:rPr lang="en-US" altLang="en-US" sz="2800"/>
              <a:t>The Carpenter (CSE)</a:t>
            </a:r>
          </a:p>
          <a:p>
            <a:pPr lvl="1" eaLnBrk="1" hangingPunct="1"/>
            <a:r>
              <a:rPr lang="en-US" altLang="en-US" sz="2400"/>
              <a:t>A systematic, heavily automated, approach to improving the quality of software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C75EA76-79F1-447A-89D0-7D4A8944A6EF}"/>
              </a:ext>
            </a:extLst>
          </p:cNvPr>
          <p:cNvSpPr>
            <a:spLocks noGrp="1"/>
          </p:cNvSpPr>
          <p:nvPr>
            <p:ph type="dt" sz="quarter" idx="10"/>
          </p:nvPr>
        </p:nvSpPr>
        <p:spPr/>
        <p:txBody>
          <a:bodyPr/>
          <a:lstStyle/>
          <a:p>
            <a:pPr>
              <a:defRPr/>
            </a:pPr>
            <a:r>
              <a:rPr lang="en-US" altLang="en-US"/>
              <a:t>8/17/06</a:t>
            </a:r>
          </a:p>
        </p:txBody>
      </p:sp>
      <p:sp>
        <p:nvSpPr>
          <p:cNvPr id="5" name="Footer Placeholder 4">
            <a:extLst>
              <a:ext uri="{FF2B5EF4-FFF2-40B4-BE49-F238E27FC236}">
                <a16:creationId xmlns:a16="http://schemas.microsoft.com/office/drawing/2014/main" id="{EFF8CC78-76A3-40D5-B24F-850831740901}"/>
              </a:ext>
            </a:extLst>
          </p:cNvPr>
          <p:cNvSpPr>
            <a:spLocks noGrp="1"/>
          </p:cNvSpPr>
          <p:nvPr>
            <p:ph type="ftr" sz="quarter" idx="11"/>
          </p:nvPr>
        </p:nvSpPr>
        <p:spPr/>
        <p:txBody>
          <a:bodyPr/>
          <a:lstStyle/>
          <a:p>
            <a:pPr>
              <a:defRPr/>
            </a:pPr>
            <a:r>
              <a:rPr lang="en-US" altLang="en-US"/>
              <a:t>Unleasing Static Analysis, Manuvir Das, SAS ’06</a:t>
            </a:r>
          </a:p>
        </p:txBody>
      </p:sp>
      <p:sp>
        <p:nvSpPr>
          <p:cNvPr id="6" name="Slide Number Placeholder 5">
            <a:extLst>
              <a:ext uri="{FF2B5EF4-FFF2-40B4-BE49-F238E27FC236}">
                <a16:creationId xmlns:a16="http://schemas.microsoft.com/office/drawing/2014/main" id="{5F091B55-6519-4DA9-94A7-A3E2D9534149}"/>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C8BC7FB0-5540-4EDA-8F2E-B72EA1AC2357}" type="slidenum">
              <a:rPr lang="en-US" altLang="en-US" sz="800">
                <a:latin typeface="Verdana" panose="020B0604030504040204" pitchFamily="34" charset="0"/>
              </a:rPr>
              <a:pPr/>
              <a:t>5</a:t>
            </a:fld>
            <a:endParaRPr lang="en-US" altLang="en-US" sz="800">
              <a:latin typeface="Verdana" panose="020B0604030504040204" pitchFamily="34" charset="0"/>
            </a:endParaRPr>
          </a:p>
        </p:txBody>
      </p:sp>
      <p:sp>
        <p:nvSpPr>
          <p:cNvPr id="9221" name="Rectangle 2">
            <a:extLst>
              <a:ext uri="{FF2B5EF4-FFF2-40B4-BE49-F238E27FC236}">
                <a16:creationId xmlns:a16="http://schemas.microsoft.com/office/drawing/2014/main" id="{26B601EF-A9E9-47EF-B8F4-845BDECDA126}"/>
              </a:ext>
            </a:extLst>
          </p:cNvPr>
          <p:cNvSpPr>
            <a:spLocks noGrp="1" noChangeArrowheads="1"/>
          </p:cNvSpPr>
          <p:nvPr>
            <p:ph type="title"/>
          </p:nvPr>
        </p:nvSpPr>
        <p:spPr/>
        <p:txBody>
          <a:bodyPr/>
          <a:lstStyle/>
          <a:p>
            <a:pPr eaLnBrk="1" hangingPunct="1"/>
            <a:r>
              <a:rPr lang="en-US" altLang="en-US"/>
              <a:t>What is static analysis?</a:t>
            </a:r>
          </a:p>
        </p:txBody>
      </p:sp>
      <p:sp>
        <p:nvSpPr>
          <p:cNvPr id="9222" name="Rectangle 3">
            <a:extLst>
              <a:ext uri="{FF2B5EF4-FFF2-40B4-BE49-F238E27FC236}">
                <a16:creationId xmlns:a16="http://schemas.microsoft.com/office/drawing/2014/main" id="{14383017-FDD7-42CE-A6A6-0AB4CBC96BC4}"/>
              </a:ext>
            </a:extLst>
          </p:cNvPr>
          <p:cNvSpPr>
            <a:spLocks noGrp="1" noChangeArrowheads="1"/>
          </p:cNvSpPr>
          <p:nvPr>
            <p:ph type="body" idx="1"/>
          </p:nvPr>
        </p:nvSpPr>
        <p:spPr>
          <a:xfrm>
            <a:off x="457200" y="1600200"/>
            <a:ext cx="8229600" cy="3763963"/>
          </a:xfrm>
        </p:spPr>
        <p:txBody>
          <a:bodyPr/>
          <a:lstStyle/>
          <a:p>
            <a:pPr eaLnBrk="1" hangingPunct="1"/>
            <a:r>
              <a:rPr lang="en-US" altLang="en-US" sz="2800"/>
              <a:t>grep == static analysis</a:t>
            </a:r>
          </a:p>
          <a:p>
            <a:pPr eaLnBrk="1" hangingPunct="1"/>
            <a:r>
              <a:rPr lang="en-US" altLang="en-US" sz="2800"/>
              <a:t>static analysis == grep</a:t>
            </a:r>
          </a:p>
          <a:p>
            <a:pPr eaLnBrk="1" hangingPunct="1"/>
            <a:endParaRPr lang="en-US" altLang="en-US" sz="2800"/>
          </a:p>
          <a:p>
            <a:pPr eaLnBrk="1" hangingPunct="1"/>
            <a:r>
              <a:rPr lang="en-US" altLang="en-US" sz="2800"/>
              <a:t>syntax trees, CFGs, alias analysis, dataflow analysis, dependency analysis, binary analysis, symbolic evaluation, model checking, specifications,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0363CCC-1E18-419F-A7F0-0407EEA4D26D}"/>
              </a:ext>
            </a:extLst>
          </p:cNvPr>
          <p:cNvSpPr>
            <a:spLocks noGrp="1"/>
          </p:cNvSpPr>
          <p:nvPr>
            <p:ph type="dt" sz="quarter" idx="10"/>
          </p:nvPr>
        </p:nvSpPr>
        <p:spPr/>
        <p:txBody>
          <a:bodyPr/>
          <a:lstStyle/>
          <a:p>
            <a:pPr>
              <a:defRPr/>
            </a:pPr>
            <a:r>
              <a:rPr lang="en-US" altLang="en-US"/>
              <a:t>8/17/06</a:t>
            </a:r>
          </a:p>
        </p:txBody>
      </p:sp>
      <p:sp>
        <p:nvSpPr>
          <p:cNvPr id="5" name="Footer Placeholder 4">
            <a:extLst>
              <a:ext uri="{FF2B5EF4-FFF2-40B4-BE49-F238E27FC236}">
                <a16:creationId xmlns:a16="http://schemas.microsoft.com/office/drawing/2014/main" id="{5BB155E0-43A8-43C4-BAD1-B0E2A8BFE524}"/>
              </a:ext>
            </a:extLst>
          </p:cNvPr>
          <p:cNvSpPr>
            <a:spLocks noGrp="1"/>
          </p:cNvSpPr>
          <p:nvPr>
            <p:ph type="ftr" sz="quarter" idx="11"/>
          </p:nvPr>
        </p:nvSpPr>
        <p:spPr/>
        <p:txBody>
          <a:bodyPr/>
          <a:lstStyle/>
          <a:p>
            <a:pPr>
              <a:defRPr/>
            </a:pPr>
            <a:r>
              <a:rPr lang="en-US" altLang="en-US"/>
              <a:t>Unleasing Static Analysis, Manuvir Das, SAS ’06</a:t>
            </a:r>
          </a:p>
        </p:txBody>
      </p:sp>
      <p:sp>
        <p:nvSpPr>
          <p:cNvPr id="6" name="Slide Number Placeholder 5">
            <a:extLst>
              <a:ext uri="{FF2B5EF4-FFF2-40B4-BE49-F238E27FC236}">
                <a16:creationId xmlns:a16="http://schemas.microsoft.com/office/drawing/2014/main" id="{25C65C21-60EF-4F74-B52F-0365E553744E}"/>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E70DCF98-3A3B-4C4E-83BD-D29C5503EEBD}" type="slidenum">
              <a:rPr lang="en-US" altLang="en-US" sz="800">
                <a:latin typeface="Verdana" panose="020B0604030504040204" pitchFamily="34" charset="0"/>
              </a:rPr>
              <a:pPr/>
              <a:t>6</a:t>
            </a:fld>
            <a:endParaRPr lang="en-US" altLang="en-US" sz="800">
              <a:latin typeface="Verdana" panose="020B0604030504040204" pitchFamily="34" charset="0"/>
            </a:endParaRPr>
          </a:p>
        </p:txBody>
      </p:sp>
      <p:sp>
        <p:nvSpPr>
          <p:cNvPr id="10245" name="Rectangle 2">
            <a:extLst>
              <a:ext uri="{FF2B5EF4-FFF2-40B4-BE49-F238E27FC236}">
                <a16:creationId xmlns:a16="http://schemas.microsoft.com/office/drawing/2014/main" id="{6B5570BF-457F-412D-8FF3-08EAA1FC358D}"/>
              </a:ext>
            </a:extLst>
          </p:cNvPr>
          <p:cNvSpPr>
            <a:spLocks noGrp="1" noChangeArrowheads="1"/>
          </p:cNvSpPr>
          <p:nvPr>
            <p:ph type="title"/>
          </p:nvPr>
        </p:nvSpPr>
        <p:spPr/>
        <p:txBody>
          <a:bodyPr/>
          <a:lstStyle/>
          <a:p>
            <a:pPr eaLnBrk="1" hangingPunct="1"/>
            <a:r>
              <a:rPr lang="en-US" altLang="en-US"/>
              <a:t>Roadmap</a:t>
            </a:r>
          </a:p>
        </p:txBody>
      </p:sp>
      <p:sp>
        <p:nvSpPr>
          <p:cNvPr id="10246" name="Rectangle 3">
            <a:extLst>
              <a:ext uri="{FF2B5EF4-FFF2-40B4-BE49-F238E27FC236}">
                <a16:creationId xmlns:a16="http://schemas.microsoft.com/office/drawing/2014/main" id="{8D78061B-B3C9-460C-967F-95BF3A11C2D3}"/>
              </a:ext>
            </a:extLst>
          </p:cNvPr>
          <p:cNvSpPr>
            <a:spLocks noGrp="1" noChangeArrowheads="1"/>
          </p:cNvSpPr>
          <p:nvPr>
            <p:ph type="body" idx="1"/>
          </p:nvPr>
        </p:nvSpPr>
        <p:spPr/>
        <p:txBody>
          <a:bodyPr/>
          <a:lstStyle/>
          <a:p>
            <a:pPr eaLnBrk="1" hangingPunct="1"/>
            <a:r>
              <a:rPr lang="en-US" altLang="en-US"/>
              <a:t>Engineering process</a:t>
            </a:r>
          </a:p>
          <a:p>
            <a:pPr eaLnBrk="1" hangingPunct="1"/>
            <a:r>
              <a:rPr lang="en-US" altLang="en-US"/>
              <a:t>Static analysis tools</a:t>
            </a:r>
          </a:p>
          <a:p>
            <a:pPr eaLnBrk="1" hangingPunct="1"/>
            <a:r>
              <a:rPr lang="en-US" altLang="en-US"/>
              <a:t>Lessons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BC9B5FF0-0A4C-4BDA-9461-11B5D172D13B}"/>
              </a:ext>
            </a:extLst>
          </p:cNvPr>
          <p:cNvSpPr>
            <a:spLocks noGrp="1"/>
          </p:cNvSpPr>
          <p:nvPr>
            <p:ph type="dt" sz="quarter" idx="10"/>
          </p:nvPr>
        </p:nvSpPr>
        <p:spPr/>
        <p:txBody>
          <a:bodyPr/>
          <a:lstStyle/>
          <a:p>
            <a:pPr>
              <a:defRPr/>
            </a:pPr>
            <a:r>
              <a:rPr lang="en-US" altLang="en-US"/>
              <a:t>8/17/06</a:t>
            </a:r>
          </a:p>
        </p:txBody>
      </p:sp>
      <p:sp>
        <p:nvSpPr>
          <p:cNvPr id="4" name="Footer Placeholder 4">
            <a:extLst>
              <a:ext uri="{FF2B5EF4-FFF2-40B4-BE49-F238E27FC236}">
                <a16:creationId xmlns:a16="http://schemas.microsoft.com/office/drawing/2014/main" id="{212A82DF-D53D-49F5-B991-98F86C6F3545}"/>
              </a:ext>
            </a:extLst>
          </p:cNvPr>
          <p:cNvSpPr>
            <a:spLocks noGrp="1"/>
          </p:cNvSpPr>
          <p:nvPr>
            <p:ph type="ftr" sz="quarter" idx="11"/>
          </p:nvPr>
        </p:nvSpPr>
        <p:spPr/>
        <p:txBody>
          <a:bodyPr/>
          <a:lstStyle/>
          <a:p>
            <a:pPr>
              <a:defRPr/>
            </a:pPr>
            <a:r>
              <a:rPr lang="en-US" altLang="en-US"/>
              <a:t>Unleasing Static Analysis, Manuvir Das, SAS ’06</a:t>
            </a:r>
          </a:p>
        </p:txBody>
      </p:sp>
      <p:sp>
        <p:nvSpPr>
          <p:cNvPr id="5" name="Slide Number Placeholder 5">
            <a:extLst>
              <a:ext uri="{FF2B5EF4-FFF2-40B4-BE49-F238E27FC236}">
                <a16:creationId xmlns:a16="http://schemas.microsoft.com/office/drawing/2014/main" id="{75D00041-44B6-4117-B954-4A4CB7F3D284}"/>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1DBB1B05-9E29-4EC3-9116-41F44950DAA8}" type="slidenum">
              <a:rPr lang="en-US" altLang="en-US" sz="800">
                <a:latin typeface="Verdana" panose="020B0604030504040204" pitchFamily="34" charset="0"/>
              </a:rPr>
              <a:pPr/>
              <a:t>7</a:t>
            </a:fld>
            <a:endParaRPr lang="en-US" altLang="en-US" sz="800">
              <a:latin typeface="Verdana" panose="020B0604030504040204" pitchFamily="34" charset="0"/>
            </a:endParaRPr>
          </a:p>
        </p:txBody>
      </p:sp>
      <p:sp>
        <p:nvSpPr>
          <p:cNvPr id="11269" name="Rectangle 2">
            <a:extLst>
              <a:ext uri="{FF2B5EF4-FFF2-40B4-BE49-F238E27FC236}">
                <a16:creationId xmlns:a16="http://schemas.microsoft.com/office/drawing/2014/main" id="{7C45E944-E718-4350-8CB2-5606D038F93E}"/>
              </a:ext>
            </a:extLst>
          </p:cNvPr>
          <p:cNvSpPr>
            <a:spLocks noGrp="1" noChangeArrowheads="1"/>
          </p:cNvSpPr>
          <p:nvPr>
            <p:ph type="title"/>
          </p:nvPr>
        </p:nvSpPr>
        <p:spPr/>
        <p:txBody>
          <a:bodyPr/>
          <a:lstStyle/>
          <a:p>
            <a:pPr eaLnBrk="1" hangingPunct="1"/>
            <a:r>
              <a:rPr lang="en-US" altLang="en-US"/>
              <a:t>Engineering process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3">
            <a:extLst>
              <a:ext uri="{FF2B5EF4-FFF2-40B4-BE49-F238E27FC236}">
                <a16:creationId xmlns:a16="http://schemas.microsoft.com/office/drawing/2014/main" id="{38752DB9-CA55-4300-945E-38BA0CE0D2D6}"/>
              </a:ext>
            </a:extLst>
          </p:cNvPr>
          <p:cNvSpPr>
            <a:spLocks noGrp="1"/>
          </p:cNvSpPr>
          <p:nvPr>
            <p:ph type="dt" sz="quarter" idx="10"/>
          </p:nvPr>
        </p:nvSpPr>
        <p:spPr/>
        <p:txBody>
          <a:bodyPr/>
          <a:lstStyle/>
          <a:p>
            <a:pPr>
              <a:defRPr/>
            </a:pPr>
            <a:r>
              <a:rPr lang="en-US" altLang="en-US"/>
              <a:t>8/17/06</a:t>
            </a:r>
          </a:p>
        </p:txBody>
      </p:sp>
      <p:sp>
        <p:nvSpPr>
          <p:cNvPr id="24" name="Footer Placeholder 4">
            <a:extLst>
              <a:ext uri="{FF2B5EF4-FFF2-40B4-BE49-F238E27FC236}">
                <a16:creationId xmlns:a16="http://schemas.microsoft.com/office/drawing/2014/main" id="{B29C5F30-535E-4D97-91AF-FD43F2EC68D5}"/>
              </a:ext>
            </a:extLst>
          </p:cNvPr>
          <p:cNvSpPr>
            <a:spLocks noGrp="1"/>
          </p:cNvSpPr>
          <p:nvPr>
            <p:ph type="ftr" sz="quarter" idx="11"/>
          </p:nvPr>
        </p:nvSpPr>
        <p:spPr/>
        <p:txBody>
          <a:bodyPr/>
          <a:lstStyle/>
          <a:p>
            <a:pPr>
              <a:defRPr/>
            </a:pPr>
            <a:r>
              <a:rPr lang="en-US" altLang="en-US"/>
              <a:t>Unleasing Static Analysis, Manuvir Das, SAS ’06</a:t>
            </a:r>
          </a:p>
        </p:txBody>
      </p:sp>
      <p:sp>
        <p:nvSpPr>
          <p:cNvPr id="25" name="Slide Number Placeholder 5">
            <a:extLst>
              <a:ext uri="{FF2B5EF4-FFF2-40B4-BE49-F238E27FC236}">
                <a16:creationId xmlns:a16="http://schemas.microsoft.com/office/drawing/2014/main" id="{767F1ABD-0B16-4E01-AED9-84387527774D}"/>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99767757-F07A-43D5-915D-678F7F09CF69}" type="slidenum">
              <a:rPr lang="en-US" altLang="en-US" sz="800">
                <a:latin typeface="Verdana" panose="020B0604030504040204" pitchFamily="34" charset="0"/>
              </a:rPr>
              <a:pPr/>
              <a:t>8</a:t>
            </a:fld>
            <a:endParaRPr lang="en-US" altLang="en-US" sz="800">
              <a:latin typeface="Verdana" panose="020B0604030504040204" pitchFamily="34" charset="0"/>
            </a:endParaRPr>
          </a:p>
        </p:txBody>
      </p:sp>
      <p:sp>
        <p:nvSpPr>
          <p:cNvPr id="12293" name="Rectangle 2">
            <a:extLst>
              <a:ext uri="{FF2B5EF4-FFF2-40B4-BE49-F238E27FC236}">
                <a16:creationId xmlns:a16="http://schemas.microsoft.com/office/drawing/2014/main" id="{8D57777B-4E4A-4829-8528-F6AF578B7A2A}"/>
              </a:ext>
            </a:extLst>
          </p:cNvPr>
          <p:cNvSpPr>
            <a:spLocks noGrp="1" noChangeArrowheads="1"/>
          </p:cNvSpPr>
          <p:nvPr>
            <p:ph type="title"/>
          </p:nvPr>
        </p:nvSpPr>
        <p:spPr/>
        <p:txBody>
          <a:bodyPr/>
          <a:lstStyle/>
          <a:p>
            <a:pPr eaLnBrk="1" hangingPunct="1"/>
            <a:r>
              <a:rPr lang="en-US" altLang="en-US"/>
              <a:t>Build Architecture</a:t>
            </a:r>
          </a:p>
        </p:txBody>
      </p:sp>
      <p:sp>
        <p:nvSpPr>
          <p:cNvPr id="12294" name="Oval 4">
            <a:extLst>
              <a:ext uri="{FF2B5EF4-FFF2-40B4-BE49-F238E27FC236}">
                <a16:creationId xmlns:a16="http://schemas.microsoft.com/office/drawing/2014/main" id="{4CEC11D6-7ACD-4599-BF30-4BD5E086A802}"/>
              </a:ext>
            </a:extLst>
          </p:cNvPr>
          <p:cNvSpPr>
            <a:spLocks noChangeArrowheads="1"/>
          </p:cNvSpPr>
          <p:nvPr/>
        </p:nvSpPr>
        <p:spPr bwMode="auto">
          <a:xfrm>
            <a:off x="3873500" y="1866900"/>
            <a:ext cx="1143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800"/>
              <a:t>Main</a:t>
            </a:r>
          </a:p>
          <a:p>
            <a:pPr algn="ctr"/>
            <a:r>
              <a:rPr lang="en-US" altLang="en-US" sz="1800"/>
              <a:t>Branch</a:t>
            </a:r>
          </a:p>
        </p:txBody>
      </p:sp>
      <p:sp>
        <p:nvSpPr>
          <p:cNvPr id="12295" name="Oval 5">
            <a:extLst>
              <a:ext uri="{FF2B5EF4-FFF2-40B4-BE49-F238E27FC236}">
                <a16:creationId xmlns:a16="http://schemas.microsoft.com/office/drawing/2014/main" id="{C31292B2-2984-4E69-A03F-570A1BB33356}"/>
              </a:ext>
            </a:extLst>
          </p:cNvPr>
          <p:cNvSpPr>
            <a:spLocks noChangeArrowheads="1"/>
          </p:cNvSpPr>
          <p:nvPr/>
        </p:nvSpPr>
        <p:spPr bwMode="auto">
          <a:xfrm>
            <a:off x="1054100" y="3238500"/>
            <a:ext cx="12192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800"/>
              <a:t>Team </a:t>
            </a:r>
          </a:p>
          <a:p>
            <a:pPr algn="ctr"/>
            <a:r>
              <a:rPr lang="en-US" altLang="en-US" sz="1800"/>
              <a:t>Branch</a:t>
            </a:r>
          </a:p>
        </p:txBody>
      </p:sp>
      <p:sp>
        <p:nvSpPr>
          <p:cNvPr id="12296" name="Oval 6">
            <a:extLst>
              <a:ext uri="{FF2B5EF4-FFF2-40B4-BE49-F238E27FC236}">
                <a16:creationId xmlns:a16="http://schemas.microsoft.com/office/drawing/2014/main" id="{79FBD8D4-D686-4501-AA34-7C195A1DBFA9}"/>
              </a:ext>
            </a:extLst>
          </p:cNvPr>
          <p:cNvSpPr>
            <a:spLocks noChangeArrowheads="1"/>
          </p:cNvSpPr>
          <p:nvPr/>
        </p:nvSpPr>
        <p:spPr bwMode="auto">
          <a:xfrm>
            <a:off x="2425700" y="4762500"/>
            <a:ext cx="12192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800"/>
              <a:t>Desktop</a:t>
            </a:r>
          </a:p>
        </p:txBody>
      </p:sp>
      <p:sp>
        <p:nvSpPr>
          <p:cNvPr id="12297" name="Oval 7">
            <a:extLst>
              <a:ext uri="{FF2B5EF4-FFF2-40B4-BE49-F238E27FC236}">
                <a16:creationId xmlns:a16="http://schemas.microsoft.com/office/drawing/2014/main" id="{2BC2CA07-B8F8-4AD5-B176-D093C88B785F}"/>
              </a:ext>
            </a:extLst>
          </p:cNvPr>
          <p:cNvSpPr>
            <a:spLocks noChangeArrowheads="1"/>
          </p:cNvSpPr>
          <p:nvPr/>
        </p:nvSpPr>
        <p:spPr bwMode="auto">
          <a:xfrm>
            <a:off x="3873500" y="3238500"/>
            <a:ext cx="12192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800"/>
              <a:t>Team </a:t>
            </a:r>
          </a:p>
          <a:p>
            <a:pPr algn="ctr"/>
            <a:r>
              <a:rPr lang="en-US" altLang="en-US" sz="1800"/>
              <a:t>Branch</a:t>
            </a:r>
          </a:p>
        </p:txBody>
      </p:sp>
      <p:sp>
        <p:nvSpPr>
          <p:cNvPr id="12298" name="Oval 8">
            <a:extLst>
              <a:ext uri="{FF2B5EF4-FFF2-40B4-BE49-F238E27FC236}">
                <a16:creationId xmlns:a16="http://schemas.microsoft.com/office/drawing/2014/main" id="{6700EEC7-A6D2-4258-9744-597DC340E9FE}"/>
              </a:ext>
            </a:extLst>
          </p:cNvPr>
          <p:cNvSpPr>
            <a:spLocks noChangeArrowheads="1"/>
          </p:cNvSpPr>
          <p:nvPr/>
        </p:nvSpPr>
        <p:spPr bwMode="auto">
          <a:xfrm>
            <a:off x="6692900" y="3238500"/>
            <a:ext cx="12192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800"/>
              <a:t>Team </a:t>
            </a:r>
          </a:p>
          <a:p>
            <a:pPr algn="ctr"/>
            <a:r>
              <a:rPr lang="en-US" altLang="en-US" sz="1800"/>
              <a:t>Branch</a:t>
            </a:r>
          </a:p>
        </p:txBody>
      </p:sp>
      <p:sp>
        <p:nvSpPr>
          <p:cNvPr id="12299" name="Oval 9">
            <a:extLst>
              <a:ext uri="{FF2B5EF4-FFF2-40B4-BE49-F238E27FC236}">
                <a16:creationId xmlns:a16="http://schemas.microsoft.com/office/drawing/2014/main" id="{C8A79D6C-4293-4BFB-9216-A8BA963B258D}"/>
              </a:ext>
            </a:extLst>
          </p:cNvPr>
          <p:cNvSpPr>
            <a:spLocks noChangeArrowheads="1"/>
          </p:cNvSpPr>
          <p:nvPr/>
        </p:nvSpPr>
        <p:spPr bwMode="auto">
          <a:xfrm>
            <a:off x="5016500" y="4762500"/>
            <a:ext cx="12192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800"/>
              <a:t>Desktop</a:t>
            </a:r>
          </a:p>
        </p:txBody>
      </p:sp>
      <p:sp>
        <p:nvSpPr>
          <p:cNvPr id="12300" name="Line 10">
            <a:extLst>
              <a:ext uri="{FF2B5EF4-FFF2-40B4-BE49-F238E27FC236}">
                <a16:creationId xmlns:a16="http://schemas.microsoft.com/office/drawing/2014/main" id="{CD5EE792-0708-41EA-992F-0A7C5935A7F4}"/>
              </a:ext>
            </a:extLst>
          </p:cNvPr>
          <p:cNvSpPr>
            <a:spLocks noChangeShapeType="1"/>
          </p:cNvSpPr>
          <p:nvPr/>
        </p:nvSpPr>
        <p:spPr bwMode="auto">
          <a:xfrm>
            <a:off x="3949700" y="28575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1" name="Line 11">
            <a:extLst>
              <a:ext uri="{FF2B5EF4-FFF2-40B4-BE49-F238E27FC236}">
                <a16:creationId xmlns:a16="http://schemas.microsoft.com/office/drawing/2014/main" id="{29F43B6D-A360-4A14-B65F-216AA3EDCD79}"/>
              </a:ext>
            </a:extLst>
          </p:cNvPr>
          <p:cNvSpPr>
            <a:spLocks noChangeShapeType="1"/>
          </p:cNvSpPr>
          <p:nvPr/>
        </p:nvSpPr>
        <p:spPr bwMode="auto">
          <a:xfrm flipH="1">
            <a:off x="1968500" y="2476500"/>
            <a:ext cx="19050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 name="Line 12">
            <a:extLst>
              <a:ext uri="{FF2B5EF4-FFF2-40B4-BE49-F238E27FC236}">
                <a16:creationId xmlns:a16="http://schemas.microsoft.com/office/drawing/2014/main" id="{BB817890-73F1-4319-A7E7-C6CB1BE61912}"/>
              </a:ext>
            </a:extLst>
          </p:cNvPr>
          <p:cNvSpPr>
            <a:spLocks noChangeShapeType="1"/>
          </p:cNvSpPr>
          <p:nvPr/>
        </p:nvSpPr>
        <p:spPr bwMode="auto">
          <a:xfrm flipV="1">
            <a:off x="2120900" y="2552700"/>
            <a:ext cx="1828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Line 13">
            <a:extLst>
              <a:ext uri="{FF2B5EF4-FFF2-40B4-BE49-F238E27FC236}">
                <a16:creationId xmlns:a16="http://schemas.microsoft.com/office/drawing/2014/main" id="{44BB0BD7-39B1-4D55-A6C7-8146DEE520AA}"/>
              </a:ext>
            </a:extLst>
          </p:cNvPr>
          <p:cNvSpPr>
            <a:spLocks noChangeShapeType="1"/>
          </p:cNvSpPr>
          <p:nvPr/>
        </p:nvSpPr>
        <p:spPr bwMode="auto">
          <a:xfrm>
            <a:off x="4330700" y="27813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4" name="Line 14">
            <a:extLst>
              <a:ext uri="{FF2B5EF4-FFF2-40B4-BE49-F238E27FC236}">
                <a16:creationId xmlns:a16="http://schemas.microsoft.com/office/drawing/2014/main" id="{150A837F-89F1-46FA-A9EA-26BD2AA761A5}"/>
              </a:ext>
            </a:extLst>
          </p:cNvPr>
          <p:cNvSpPr>
            <a:spLocks noChangeShapeType="1"/>
          </p:cNvSpPr>
          <p:nvPr/>
        </p:nvSpPr>
        <p:spPr bwMode="auto">
          <a:xfrm flipV="1">
            <a:off x="4483100" y="27813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5" name="Line 15">
            <a:extLst>
              <a:ext uri="{FF2B5EF4-FFF2-40B4-BE49-F238E27FC236}">
                <a16:creationId xmlns:a16="http://schemas.microsoft.com/office/drawing/2014/main" id="{37DB0282-C1AB-443A-9B56-6ED6DC209FAA}"/>
              </a:ext>
            </a:extLst>
          </p:cNvPr>
          <p:cNvSpPr>
            <a:spLocks noChangeShapeType="1"/>
          </p:cNvSpPr>
          <p:nvPr/>
        </p:nvSpPr>
        <p:spPr bwMode="auto">
          <a:xfrm>
            <a:off x="4864100" y="2628900"/>
            <a:ext cx="1981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6" name="Line 16">
            <a:extLst>
              <a:ext uri="{FF2B5EF4-FFF2-40B4-BE49-F238E27FC236}">
                <a16:creationId xmlns:a16="http://schemas.microsoft.com/office/drawing/2014/main" id="{E9403385-E16A-4BBE-AB72-E255B7124175}"/>
              </a:ext>
            </a:extLst>
          </p:cNvPr>
          <p:cNvSpPr>
            <a:spLocks noChangeShapeType="1"/>
          </p:cNvSpPr>
          <p:nvPr/>
        </p:nvSpPr>
        <p:spPr bwMode="auto">
          <a:xfrm flipH="1" flipV="1">
            <a:off x="4940300" y="2552700"/>
            <a:ext cx="1981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7" name="Line 17">
            <a:extLst>
              <a:ext uri="{FF2B5EF4-FFF2-40B4-BE49-F238E27FC236}">
                <a16:creationId xmlns:a16="http://schemas.microsoft.com/office/drawing/2014/main" id="{A222A4A1-1D50-4981-B9CD-8509036EC15C}"/>
              </a:ext>
            </a:extLst>
          </p:cNvPr>
          <p:cNvSpPr>
            <a:spLocks noChangeShapeType="1"/>
          </p:cNvSpPr>
          <p:nvPr/>
        </p:nvSpPr>
        <p:spPr bwMode="auto">
          <a:xfrm flipH="1">
            <a:off x="3187700" y="4000500"/>
            <a:ext cx="838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8" name="Line 18">
            <a:extLst>
              <a:ext uri="{FF2B5EF4-FFF2-40B4-BE49-F238E27FC236}">
                <a16:creationId xmlns:a16="http://schemas.microsoft.com/office/drawing/2014/main" id="{4C5C3E86-4D09-4B1A-8E2C-EC1D411A4000}"/>
              </a:ext>
            </a:extLst>
          </p:cNvPr>
          <p:cNvSpPr>
            <a:spLocks noChangeShapeType="1"/>
          </p:cNvSpPr>
          <p:nvPr/>
        </p:nvSpPr>
        <p:spPr bwMode="auto">
          <a:xfrm flipV="1">
            <a:off x="3340100" y="4076700"/>
            <a:ext cx="7620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9" name="Line 19">
            <a:extLst>
              <a:ext uri="{FF2B5EF4-FFF2-40B4-BE49-F238E27FC236}">
                <a16:creationId xmlns:a16="http://schemas.microsoft.com/office/drawing/2014/main" id="{CA3F5411-D162-41B9-9C6C-0532CF64617B}"/>
              </a:ext>
            </a:extLst>
          </p:cNvPr>
          <p:cNvSpPr>
            <a:spLocks noChangeShapeType="1"/>
          </p:cNvSpPr>
          <p:nvPr/>
        </p:nvSpPr>
        <p:spPr bwMode="auto">
          <a:xfrm>
            <a:off x="4635500" y="4152900"/>
            <a:ext cx="685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0" name="Line 20">
            <a:extLst>
              <a:ext uri="{FF2B5EF4-FFF2-40B4-BE49-F238E27FC236}">
                <a16:creationId xmlns:a16="http://schemas.microsoft.com/office/drawing/2014/main" id="{CDD0869C-9B4D-47A1-8C9A-B83AAD304889}"/>
              </a:ext>
            </a:extLst>
          </p:cNvPr>
          <p:cNvSpPr>
            <a:spLocks noChangeShapeType="1"/>
          </p:cNvSpPr>
          <p:nvPr/>
        </p:nvSpPr>
        <p:spPr bwMode="auto">
          <a:xfrm flipH="1" flipV="1">
            <a:off x="4787900" y="4076700"/>
            <a:ext cx="685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1" name="Text Box 21">
            <a:extLst>
              <a:ext uri="{FF2B5EF4-FFF2-40B4-BE49-F238E27FC236}">
                <a16:creationId xmlns:a16="http://schemas.microsoft.com/office/drawing/2014/main" id="{DC09B809-E65A-49AB-B2FB-C28B78308FD8}"/>
              </a:ext>
            </a:extLst>
          </p:cNvPr>
          <p:cNvSpPr txBox="1">
            <a:spLocks noChangeArrowheads="1"/>
          </p:cNvSpPr>
          <p:nvPr/>
        </p:nvSpPr>
        <p:spPr bwMode="auto">
          <a:xfrm>
            <a:off x="2730500" y="36195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r>
              <a:rPr lang="en-US" altLang="en-US" sz="1800"/>
              <a:t>……</a:t>
            </a:r>
          </a:p>
        </p:txBody>
      </p:sp>
      <p:sp>
        <p:nvSpPr>
          <p:cNvPr id="12312" name="Text Box 22">
            <a:extLst>
              <a:ext uri="{FF2B5EF4-FFF2-40B4-BE49-F238E27FC236}">
                <a16:creationId xmlns:a16="http://schemas.microsoft.com/office/drawing/2014/main" id="{E136F332-83A6-4CDB-9389-209258475286}"/>
              </a:ext>
            </a:extLst>
          </p:cNvPr>
          <p:cNvSpPr txBox="1">
            <a:spLocks noChangeArrowheads="1"/>
          </p:cNvSpPr>
          <p:nvPr/>
        </p:nvSpPr>
        <p:spPr bwMode="auto">
          <a:xfrm>
            <a:off x="5549900" y="36195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r>
              <a:rPr lang="en-US" altLang="en-US" sz="1800"/>
              <a:t>……</a:t>
            </a:r>
          </a:p>
        </p:txBody>
      </p:sp>
      <p:sp>
        <p:nvSpPr>
          <p:cNvPr id="12313" name="Text Box 23">
            <a:extLst>
              <a:ext uri="{FF2B5EF4-FFF2-40B4-BE49-F238E27FC236}">
                <a16:creationId xmlns:a16="http://schemas.microsoft.com/office/drawing/2014/main" id="{8A606026-D703-48EE-825C-F5CB27984B10}"/>
              </a:ext>
            </a:extLst>
          </p:cNvPr>
          <p:cNvSpPr txBox="1">
            <a:spLocks noChangeArrowheads="1"/>
          </p:cNvSpPr>
          <p:nvPr/>
        </p:nvSpPr>
        <p:spPr bwMode="auto">
          <a:xfrm>
            <a:off x="3949700" y="49149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r>
              <a:rPr lang="en-US" altLang="en-US" sz="180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3">
            <a:extLst>
              <a:ext uri="{FF2B5EF4-FFF2-40B4-BE49-F238E27FC236}">
                <a16:creationId xmlns:a16="http://schemas.microsoft.com/office/drawing/2014/main" id="{9183902F-E20C-4370-BCE8-63DC7164CDE4}"/>
              </a:ext>
            </a:extLst>
          </p:cNvPr>
          <p:cNvSpPr>
            <a:spLocks noGrp="1"/>
          </p:cNvSpPr>
          <p:nvPr>
            <p:ph type="dt" sz="quarter" idx="10"/>
          </p:nvPr>
        </p:nvSpPr>
        <p:spPr/>
        <p:txBody>
          <a:bodyPr/>
          <a:lstStyle/>
          <a:p>
            <a:pPr>
              <a:defRPr/>
            </a:pPr>
            <a:r>
              <a:rPr lang="en-US" altLang="en-US"/>
              <a:t>8/17/06</a:t>
            </a:r>
          </a:p>
        </p:txBody>
      </p:sp>
      <p:sp>
        <p:nvSpPr>
          <p:cNvPr id="26" name="Footer Placeholder 4">
            <a:extLst>
              <a:ext uri="{FF2B5EF4-FFF2-40B4-BE49-F238E27FC236}">
                <a16:creationId xmlns:a16="http://schemas.microsoft.com/office/drawing/2014/main" id="{D3CFBC49-0596-49F1-ABCE-481FD446A2A2}"/>
              </a:ext>
            </a:extLst>
          </p:cNvPr>
          <p:cNvSpPr>
            <a:spLocks noGrp="1"/>
          </p:cNvSpPr>
          <p:nvPr>
            <p:ph type="ftr" sz="quarter" idx="11"/>
          </p:nvPr>
        </p:nvSpPr>
        <p:spPr/>
        <p:txBody>
          <a:bodyPr/>
          <a:lstStyle/>
          <a:p>
            <a:pPr>
              <a:defRPr/>
            </a:pPr>
            <a:r>
              <a:rPr lang="en-US" altLang="en-US"/>
              <a:t>Unleasing Static Analysis, Manuvir Das, SAS ’06</a:t>
            </a:r>
          </a:p>
        </p:txBody>
      </p:sp>
      <p:sp>
        <p:nvSpPr>
          <p:cNvPr id="27" name="Slide Number Placeholder 5">
            <a:extLst>
              <a:ext uri="{FF2B5EF4-FFF2-40B4-BE49-F238E27FC236}">
                <a16:creationId xmlns:a16="http://schemas.microsoft.com/office/drawing/2014/main" id="{8632EB2F-B15A-4354-AD6C-D8D605012E4B}"/>
              </a:ext>
            </a:extLst>
          </p:cNvPr>
          <p:cNvSpPr>
            <a:spLocks noGrp="1"/>
          </p:cNvSpPr>
          <p:nvPr>
            <p:ph type="sldNum" sz="quarter" idx="12"/>
          </p:nvPr>
        </p:nvSpPr>
        <p:spPr/>
        <p:txBody>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fld id="{B50AEF28-441F-4FE9-90D2-1212750607F0}" type="slidenum">
              <a:rPr lang="en-US" altLang="en-US" sz="800">
                <a:latin typeface="Verdana" panose="020B0604030504040204" pitchFamily="34" charset="0"/>
              </a:rPr>
              <a:pPr/>
              <a:t>9</a:t>
            </a:fld>
            <a:endParaRPr lang="en-US" altLang="en-US" sz="800">
              <a:latin typeface="Verdana" panose="020B0604030504040204" pitchFamily="34" charset="0"/>
            </a:endParaRPr>
          </a:p>
        </p:txBody>
      </p:sp>
      <p:sp>
        <p:nvSpPr>
          <p:cNvPr id="13317" name="Rectangle 2">
            <a:extLst>
              <a:ext uri="{FF2B5EF4-FFF2-40B4-BE49-F238E27FC236}">
                <a16:creationId xmlns:a16="http://schemas.microsoft.com/office/drawing/2014/main" id="{EC7EDF6D-D398-4135-A3A0-87350DFEC814}"/>
              </a:ext>
            </a:extLst>
          </p:cNvPr>
          <p:cNvSpPr>
            <a:spLocks noGrp="1" noChangeArrowheads="1"/>
          </p:cNvSpPr>
          <p:nvPr>
            <p:ph type="title"/>
          </p:nvPr>
        </p:nvSpPr>
        <p:spPr/>
        <p:txBody>
          <a:bodyPr/>
          <a:lstStyle/>
          <a:p>
            <a:pPr eaLnBrk="1" hangingPunct="1"/>
            <a:r>
              <a:rPr lang="en-US" altLang="en-US"/>
              <a:t>Quality Gates</a:t>
            </a:r>
          </a:p>
        </p:txBody>
      </p:sp>
      <p:sp>
        <p:nvSpPr>
          <p:cNvPr id="13318" name="Rectangle 3">
            <a:extLst>
              <a:ext uri="{FF2B5EF4-FFF2-40B4-BE49-F238E27FC236}">
                <a16:creationId xmlns:a16="http://schemas.microsoft.com/office/drawing/2014/main" id="{4319D2BD-8137-486D-BF0A-EB298D207F48}"/>
              </a:ext>
            </a:extLst>
          </p:cNvPr>
          <p:cNvSpPr>
            <a:spLocks noGrp="1" noChangeArrowheads="1"/>
          </p:cNvSpPr>
          <p:nvPr>
            <p:ph type="body" idx="1"/>
          </p:nvPr>
        </p:nvSpPr>
        <p:spPr>
          <a:xfrm>
            <a:off x="457200" y="3860800"/>
            <a:ext cx="8229600" cy="2265363"/>
          </a:xfrm>
        </p:spPr>
        <p:txBody>
          <a:bodyPr/>
          <a:lstStyle/>
          <a:p>
            <a:pPr eaLnBrk="1" hangingPunct="1"/>
            <a:r>
              <a:rPr lang="en-US" altLang="en-US" sz="2800"/>
              <a:t>Lightweight tools</a:t>
            </a:r>
          </a:p>
          <a:p>
            <a:pPr lvl="1" eaLnBrk="1" hangingPunct="1"/>
            <a:r>
              <a:rPr lang="en-US" altLang="en-US" sz="2400"/>
              <a:t>run on developer desktop &amp; feature branches</a:t>
            </a:r>
          </a:p>
          <a:p>
            <a:pPr lvl="1" eaLnBrk="1" hangingPunct="1"/>
            <a:r>
              <a:rPr lang="en-US" altLang="en-US" sz="2400"/>
              <a:t>issues tracked within the program artifacts</a:t>
            </a:r>
          </a:p>
          <a:p>
            <a:pPr eaLnBrk="1" hangingPunct="1"/>
            <a:r>
              <a:rPr lang="en-US" altLang="en-US" sz="2800"/>
              <a:t>Enforced by rejection at gate</a:t>
            </a:r>
          </a:p>
        </p:txBody>
      </p:sp>
      <p:sp>
        <p:nvSpPr>
          <p:cNvPr id="13319" name="Oval 4">
            <a:extLst>
              <a:ext uri="{FF2B5EF4-FFF2-40B4-BE49-F238E27FC236}">
                <a16:creationId xmlns:a16="http://schemas.microsoft.com/office/drawing/2014/main" id="{F6342BF1-AC5E-474E-A32A-148E3DC0FB94}"/>
              </a:ext>
            </a:extLst>
          </p:cNvPr>
          <p:cNvSpPr>
            <a:spLocks noChangeArrowheads="1"/>
          </p:cNvSpPr>
          <p:nvPr/>
        </p:nvSpPr>
        <p:spPr bwMode="auto">
          <a:xfrm>
            <a:off x="4040188" y="1638300"/>
            <a:ext cx="736600" cy="4810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200"/>
              <a:t>Main</a:t>
            </a:r>
          </a:p>
          <a:p>
            <a:pPr algn="ctr"/>
            <a:r>
              <a:rPr lang="en-US" altLang="en-US" sz="1200"/>
              <a:t>Branch</a:t>
            </a:r>
          </a:p>
        </p:txBody>
      </p:sp>
      <p:sp>
        <p:nvSpPr>
          <p:cNvPr id="13320" name="Oval 5">
            <a:extLst>
              <a:ext uri="{FF2B5EF4-FFF2-40B4-BE49-F238E27FC236}">
                <a16:creationId xmlns:a16="http://schemas.microsoft.com/office/drawing/2014/main" id="{462F2060-5C62-4B1F-A2D3-BB096ED4CBB6}"/>
              </a:ext>
            </a:extLst>
          </p:cNvPr>
          <p:cNvSpPr>
            <a:spLocks noChangeArrowheads="1"/>
          </p:cNvSpPr>
          <p:nvPr/>
        </p:nvSpPr>
        <p:spPr bwMode="auto">
          <a:xfrm>
            <a:off x="2222500" y="2359025"/>
            <a:ext cx="785813" cy="4810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200"/>
              <a:t>Team </a:t>
            </a:r>
          </a:p>
          <a:p>
            <a:pPr algn="ctr"/>
            <a:r>
              <a:rPr lang="en-US" altLang="en-US" sz="1200"/>
              <a:t>Branch</a:t>
            </a:r>
          </a:p>
        </p:txBody>
      </p:sp>
      <p:sp>
        <p:nvSpPr>
          <p:cNvPr id="13321" name="Oval 6">
            <a:extLst>
              <a:ext uri="{FF2B5EF4-FFF2-40B4-BE49-F238E27FC236}">
                <a16:creationId xmlns:a16="http://schemas.microsoft.com/office/drawing/2014/main" id="{781731CD-5539-4657-A84B-F670B5BEBF1A}"/>
              </a:ext>
            </a:extLst>
          </p:cNvPr>
          <p:cNvSpPr>
            <a:spLocks noChangeArrowheads="1"/>
          </p:cNvSpPr>
          <p:nvPr/>
        </p:nvSpPr>
        <p:spPr bwMode="auto">
          <a:xfrm>
            <a:off x="3106738" y="3160713"/>
            <a:ext cx="785812" cy="36036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200"/>
              <a:t>Desktop</a:t>
            </a:r>
          </a:p>
        </p:txBody>
      </p:sp>
      <p:sp>
        <p:nvSpPr>
          <p:cNvPr id="13322" name="Oval 7">
            <a:extLst>
              <a:ext uri="{FF2B5EF4-FFF2-40B4-BE49-F238E27FC236}">
                <a16:creationId xmlns:a16="http://schemas.microsoft.com/office/drawing/2014/main" id="{6D7B7852-98D7-4394-91D1-81471A9E4311}"/>
              </a:ext>
            </a:extLst>
          </p:cNvPr>
          <p:cNvSpPr>
            <a:spLocks noChangeArrowheads="1"/>
          </p:cNvSpPr>
          <p:nvPr/>
        </p:nvSpPr>
        <p:spPr bwMode="auto">
          <a:xfrm>
            <a:off x="4040188" y="2359025"/>
            <a:ext cx="784225" cy="4810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200"/>
              <a:t>Team </a:t>
            </a:r>
          </a:p>
          <a:p>
            <a:pPr algn="ctr"/>
            <a:r>
              <a:rPr lang="en-US" altLang="en-US" sz="1200"/>
              <a:t>Branch</a:t>
            </a:r>
          </a:p>
        </p:txBody>
      </p:sp>
      <p:sp>
        <p:nvSpPr>
          <p:cNvPr id="13323" name="Oval 8">
            <a:extLst>
              <a:ext uri="{FF2B5EF4-FFF2-40B4-BE49-F238E27FC236}">
                <a16:creationId xmlns:a16="http://schemas.microsoft.com/office/drawing/2014/main" id="{778E0967-A469-4AD2-B121-D4BF357C3AAF}"/>
              </a:ext>
            </a:extLst>
          </p:cNvPr>
          <p:cNvSpPr>
            <a:spLocks noChangeArrowheads="1"/>
          </p:cNvSpPr>
          <p:nvPr/>
        </p:nvSpPr>
        <p:spPr bwMode="auto">
          <a:xfrm>
            <a:off x="5856288" y="2359025"/>
            <a:ext cx="785812" cy="4810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200"/>
              <a:t>Team </a:t>
            </a:r>
          </a:p>
          <a:p>
            <a:pPr algn="ctr"/>
            <a:r>
              <a:rPr lang="en-US" altLang="en-US" sz="1200"/>
              <a:t>Branch</a:t>
            </a:r>
          </a:p>
        </p:txBody>
      </p:sp>
      <p:sp>
        <p:nvSpPr>
          <p:cNvPr id="13324" name="Oval 9">
            <a:extLst>
              <a:ext uri="{FF2B5EF4-FFF2-40B4-BE49-F238E27FC236}">
                <a16:creationId xmlns:a16="http://schemas.microsoft.com/office/drawing/2014/main" id="{5548279B-9258-411E-B7E6-BC294AC5C25E}"/>
              </a:ext>
            </a:extLst>
          </p:cNvPr>
          <p:cNvSpPr>
            <a:spLocks noChangeArrowheads="1"/>
          </p:cNvSpPr>
          <p:nvPr/>
        </p:nvSpPr>
        <p:spPr bwMode="auto">
          <a:xfrm>
            <a:off x="4776788" y="3160713"/>
            <a:ext cx="784225" cy="360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pPr algn="ctr"/>
            <a:r>
              <a:rPr lang="en-US" altLang="en-US" sz="1200"/>
              <a:t>Desktop</a:t>
            </a:r>
          </a:p>
        </p:txBody>
      </p:sp>
      <p:sp>
        <p:nvSpPr>
          <p:cNvPr id="13325" name="Line 10">
            <a:extLst>
              <a:ext uri="{FF2B5EF4-FFF2-40B4-BE49-F238E27FC236}">
                <a16:creationId xmlns:a16="http://schemas.microsoft.com/office/drawing/2014/main" id="{9B2F527D-BBA0-402C-A588-9AE2CD5FF211}"/>
              </a:ext>
            </a:extLst>
          </p:cNvPr>
          <p:cNvSpPr>
            <a:spLocks noChangeShapeType="1"/>
          </p:cNvSpPr>
          <p:nvPr/>
        </p:nvSpPr>
        <p:spPr bwMode="auto">
          <a:xfrm>
            <a:off x="4087813" y="21590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6" name="Line 11">
            <a:extLst>
              <a:ext uri="{FF2B5EF4-FFF2-40B4-BE49-F238E27FC236}">
                <a16:creationId xmlns:a16="http://schemas.microsoft.com/office/drawing/2014/main" id="{87D38B6E-4835-4A9A-B7D3-FEB6E01B28E4}"/>
              </a:ext>
            </a:extLst>
          </p:cNvPr>
          <p:cNvSpPr>
            <a:spLocks noChangeShapeType="1"/>
          </p:cNvSpPr>
          <p:nvPr/>
        </p:nvSpPr>
        <p:spPr bwMode="auto">
          <a:xfrm flipH="1">
            <a:off x="2811463" y="1958975"/>
            <a:ext cx="1228725" cy="439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7" name="Line 12">
            <a:extLst>
              <a:ext uri="{FF2B5EF4-FFF2-40B4-BE49-F238E27FC236}">
                <a16:creationId xmlns:a16="http://schemas.microsoft.com/office/drawing/2014/main" id="{7AF13E01-FDEB-48A3-A82C-1F63FEE3F1E4}"/>
              </a:ext>
            </a:extLst>
          </p:cNvPr>
          <p:cNvSpPr>
            <a:spLocks noChangeShapeType="1"/>
          </p:cNvSpPr>
          <p:nvPr/>
        </p:nvSpPr>
        <p:spPr bwMode="auto">
          <a:xfrm flipV="1">
            <a:off x="2909888" y="1998663"/>
            <a:ext cx="1177925" cy="441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8" name="Line 13">
            <a:extLst>
              <a:ext uri="{FF2B5EF4-FFF2-40B4-BE49-F238E27FC236}">
                <a16:creationId xmlns:a16="http://schemas.microsoft.com/office/drawing/2014/main" id="{8E46AA22-F48D-4603-B624-D1FB874A3AEF}"/>
              </a:ext>
            </a:extLst>
          </p:cNvPr>
          <p:cNvSpPr>
            <a:spLocks noChangeShapeType="1"/>
          </p:cNvSpPr>
          <p:nvPr/>
        </p:nvSpPr>
        <p:spPr bwMode="auto">
          <a:xfrm>
            <a:off x="4333875" y="2119313"/>
            <a:ext cx="0" cy="2397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9" name="Line 14">
            <a:extLst>
              <a:ext uri="{FF2B5EF4-FFF2-40B4-BE49-F238E27FC236}">
                <a16:creationId xmlns:a16="http://schemas.microsoft.com/office/drawing/2014/main" id="{9BC174EA-F876-486B-A2DE-121275D0779E}"/>
              </a:ext>
            </a:extLst>
          </p:cNvPr>
          <p:cNvSpPr>
            <a:spLocks noChangeShapeType="1"/>
          </p:cNvSpPr>
          <p:nvPr/>
        </p:nvSpPr>
        <p:spPr bwMode="auto">
          <a:xfrm flipV="1">
            <a:off x="4432300" y="2119313"/>
            <a:ext cx="0" cy="2397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0" name="Line 15">
            <a:extLst>
              <a:ext uri="{FF2B5EF4-FFF2-40B4-BE49-F238E27FC236}">
                <a16:creationId xmlns:a16="http://schemas.microsoft.com/office/drawing/2014/main" id="{47F6B716-4C1D-4056-8493-27FD149E1D4F}"/>
              </a:ext>
            </a:extLst>
          </p:cNvPr>
          <p:cNvSpPr>
            <a:spLocks noChangeShapeType="1"/>
          </p:cNvSpPr>
          <p:nvPr/>
        </p:nvSpPr>
        <p:spPr bwMode="auto">
          <a:xfrm>
            <a:off x="4678363" y="2038350"/>
            <a:ext cx="1276350" cy="4016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1" name="Line 16">
            <a:extLst>
              <a:ext uri="{FF2B5EF4-FFF2-40B4-BE49-F238E27FC236}">
                <a16:creationId xmlns:a16="http://schemas.microsoft.com/office/drawing/2014/main" id="{3E9F7370-2339-49FA-BD75-E10A58875414}"/>
              </a:ext>
            </a:extLst>
          </p:cNvPr>
          <p:cNvSpPr>
            <a:spLocks noChangeShapeType="1"/>
          </p:cNvSpPr>
          <p:nvPr/>
        </p:nvSpPr>
        <p:spPr bwMode="auto">
          <a:xfrm flipH="1" flipV="1">
            <a:off x="4727575" y="1998663"/>
            <a:ext cx="1276350" cy="400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2" name="Line 17">
            <a:extLst>
              <a:ext uri="{FF2B5EF4-FFF2-40B4-BE49-F238E27FC236}">
                <a16:creationId xmlns:a16="http://schemas.microsoft.com/office/drawing/2014/main" id="{2DD93BDA-9D6F-4545-8C61-D3246A0D3C39}"/>
              </a:ext>
            </a:extLst>
          </p:cNvPr>
          <p:cNvSpPr>
            <a:spLocks noChangeShapeType="1"/>
          </p:cNvSpPr>
          <p:nvPr/>
        </p:nvSpPr>
        <p:spPr bwMode="auto">
          <a:xfrm flipH="1">
            <a:off x="3597275" y="2759075"/>
            <a:ext cx="539750" cy="4016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3" name="Line 18">
            <a:extLst>
              <a:ext uri="{FF2B5EF4-FFF2-40B4-BE49-F238E27FC236}">
                <a16:creationId xmlns:a16="http://schemas.microsoft.com/office/drawing/2014/main" id="{F2454484-4275-4A3A-8D86-E48F88460B27}"/>
              </a:ext>
            </a:extLst>
          </p:cNvPr>
          <p:cNvSpPr>
            <a:spLocks noChangeShapeType="1"/>
          </p:cNvSpPr>
          <p:nvPr/>
        </p:nvSpPr>
        <p:spPr bwMode="auto">
          <a:xfrm flipV="1">
            <a:off x="3695700" y="2800350"/>
            <a:ext cx="490538"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4" name="Line 19">
            <a:extLst>
              <a:ext uri="{FF2B5EF4-FFF2-40B4-BE49-F238E27FC236}">
                <a16:creationId xmlns:a16="http://schemas.microsoft.com/office/drawing/2014/main" id="{40CC4376-17E8-44BB-9F68-C654F2A0D222}"/>
              </a:ext>
            </a:extLst>
          </p:cNvPr>
          <p:cNvSpPr>
            <a:spLocks noChangeShapeType="1"/>
          </p:cNvSpPr>
          <p:nvPr/>
        </p:nvSpPr>
        <p:spPr bwMode="auto">
          <a:xfrm>
            <a:off x="4530725" y="2840038"/>
            <a:ext cx="441325"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5" name="Line 20">
            <a:extLst>
              <a:ext uri="{FF2B5EF4-FFF2-40B4-BE49-F238E27FC236}">
                <a16:creationId xmlns:a16="http://schemas.microsoft.com/office/drawing/2014/main" id="{F61F4707-8864-456B-B401-8AF8441E45EA}"/>
              </a:ext>
            </a:extLst>
          </p:cNvPr>
          <p:cNvSpPr>
            <a:spLocks noChangeShapeType="1"/>
          </p:cNvSpPr>
          <p:nvPr/>
        </p:nvSpPr>
        <p:spPr bwMode="auto">
          <a:xfrm flipH="1" flipV="1">
            <a:off x="4629150" y="2800350"/>
            <a:ext cx="441325"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6" name="Text Box 21">
            <a:extLst>
              <a:ext uri="{FF2B5EF4-FFF2-40B4-BE49-F238E27FC236}">
                <a16:creationId xmlns:a16="http://schemas.microsoft.com/office/drawing/2014/main" id="{B2E3C292-16F8-4FF4-AB91-5464B39D4203}"/>
              </a:ext>
            </a:extLst>
          </p:cNvPr>
          <p:cNvSpPr txBox="1">
            <a:spLocks noChangeArrowheads="1"/>
          </p:cNvSpPr>
          <p:nvPr/>
        </p:nvSpPr>
        <p:spPr bwMode="auto">
          <a:xfrm>
            <a:off x="3303588" y="2633663"/>
            <a:ext cx="4889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r>
              <a:rPr lang="en-US" altLang="en-US" sz="1200"/>
              <a:t>……</a:t>
            </a:r>
          </a:p>
        </p:txBody>
      </p:sp>
      <p:sp>
        <p:nvSpPr>
          <p:cNvPr id="13337" name="Text Box 22">
            <a:extLst>
              <a:ext uri="{FF2B5EF4-FFF2-40B4-BE49-F238E27FC236}">
                <a16:creationId xmlns:a16="http://schemas.microsoft.com/office/drawing/2014/main" id="{66F95EA0-87C4-40BA-AB8D-AF41D232B428}"/>
              </a:ext>
            </a:extLst>
          </p:cNvPr>
          <p:cNvSpPr txBox="1">
            <a:spLocks noChangeArrowheads="1"/>
          </p:cNvSpPr>
          <p:nvPr/>
        </p:nvSpPr>
        <p:spPr bwMode="auto">
          <a:xfrm>
            <a:off x="5119688" y="2633663"/>
            <a:ext cx="4889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r>
              <a:rPr lang="en-US" altLang="en-US" sz="1200"/>
              <a:t>……</a:t>
            </a:r>
          </a:p>
        </p:txBody>
      </p:sp>
      <p:sp>
        <p:nvSpPr>
          <p:cNvPr id="13338" name="Text Box 23">
            <a:extLst>
              <a:ext uri="{FF2B5EF4-FFF2-40B4-BE49-F238E27FC236}">
                <a16:creationId xmlns:a16="http://schemas.microsoft.com/office/drawing/2014/main" id="{53BB7FDE-DABF-425A-8C3B-0B556BE1A38F}"/>
              </a:ext>
            </a:extLst>
          </p:cNvPr>
          <p:cNvSpPr txBox="1">
            <a:spLocks noChangeArrowheads="1"/>
          </p:cNvSpPr>
          <p:nvPr/>
        </p:nvSpPr>
        <p:spPr bwMode="auto">
          <a:xfrm>
            <a:off x="4087813" y="3314700"/>
            <a:ext cx="4889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4000">
                <a:solidFill>
                  <a:schemeClr val="tx1"/>
                </a:solidFill>
                <a:latin typeface="Arial" panose="020B0604020202020204" pitchFamily="34" charset="0"/>
              </a:defRPr>
            </a:lvl1pPr>
            <a:lvl2pPr marL="742950" indent="-285750">
              <a:defRPr sz="4000">
                <a:solidFill>
                  <a:schemeClr val="tx1"/>
                </a:solidFill>
                <a:latin typeface="Arial" panose="020B0604020202020204" pitchFamily="34" charset="0"/>
              </a:defRPr>
            </a:lvl2pPr>
            <a:lvl3pPr marL="1143000" indent="-228600">
              <a:defRPr sz="4000">
                <a:solidFill>
                  <a:schemeClr val="tx1"/>
                </a:solidFill>
                <a:latin typeface="Arial" panose="020B0604020202020204" pitchFamily="34" charset="0"/>
              </a:defRPr>
            </a:lvl3pPr>
            <a:lvl4pPr marL="1600200" indent="-228600">
              <a:defRPr sz="4000">
                <a:solidFill>
                  <a:schemeClr val="tx1"/>
                </a:solidFill>
                <a:latin typeface="Arial" panose="020B0604020202020204" pitchFamily="34" charset="0"/>
              </a:defRPr>
            </a:lvl4pPr>
            <a:lvl5pPr marL="2057400" indent="-228600">
              <a:defRPr sz="4000">
                <a:solidFill>
                  <a:schemeClr val="tx1"/>
                </a:solidFill>
                <a:latin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defRPr>
            </a:lvl9pPr>
          </a:lstStyle>
          <a:p>
            <a:r>
              <a:rPr lang="en-US" altLang="en-US" sz="1200"/>
              <a:t>……</a:t>
            </a:r>
          </a:p>
        </p:txBody>
      </p:sp>
      <p:sp>
        <p:nvSpPr>
          <p:cNvPr id="13339" name="Freeform 24">
            <a:extLst>
              <a:ext uri="{FF2B5EF4-FFF2-40B4-BE49-F238E27FC236}">
                <a16:creationId xmlns:a16="http://schemas.microsoft.com/office/drawing/2014/main" id="{063C06D2-28B9-4A4B-BE21-FB9F3B68C652}"/>
              </a:ext>
            </a:extLst>
          </p:cNvPr>
          <p:cNvSpPr>
            <a:spLocks/>
          </p:cNvSpPr>
          <p:nvPr/>
        </p:nvSpPr>
        <p:spPr bwMode="auto">
          <a:xfrm>
            <a:off x="3060700" y="1866900"/>
            <a:ext cx="762000" cy="685800"/>
          </a:xfrm>
          <a:custGeom>
            <a:avLst/>
            <a:gdLst>
              <a:gd name="T0" fmla="*/ 0 w 480"/>
              <a:gd name="T1" fmla="*/ 152400 h 432"/>
              <a:gd name="T2" fmla="*/ 304800 w 480"/>
              <a:gd name="T3" fmla="*/ 685800 h 432"/>
              <a:gd name="T4" fmla="*/ 762000 w 480"/>
              <a:gd name="T5" fmla="*/ 533400 h 432"/>
              <a:gd name="T6" fmla="*/ 457200 w 480"/>
              <a:gd name="T7" fmla="*/ 0 h 432"/>
              <a:gd name="T8" fmla="*/ 0 w 480"/>
              <a:gd name="T9" fmla="*/ 152400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 h="432">
                <a:moveTo>
                  <a:pt x="0" y="96"/>
                </a:moveTo>
                <a:lnTo>
                  <a:pt x="192" y="432"/>
                </a:lnTo>
                <a:lnTo>
                  <a:pt x="480" y="336"/>
                </a:lnTo>
                <a:lnTo>
                  <a:pt x="288" y="0"/>
                </a:lnTo>
                <a:lnTo>
                  <a:pt x="0" y="96"/>
                </a:lnTo>
                <a:close/>
              </a:path>
            </a:pathLst>
          </a:custGeom>
          <a:solidFill>
            <a:srgbClr val="FF0000"/>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FF0000"/>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4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4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FF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11153</TotalTime>
  <Words>3433</Words>
  <Application>Microsoft Office PowerPoint</Application>
  <PresentationFormat>On-screen Show (4:3)</PresentationFormat>
  <Paragraphs>610</Paragraphs>
  <Slides>39</Slides>
  <Notes>11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6" baseType="lpstr">
      <vt:lpstr>Arial</vt:lpstr>
      <vt:lpstr>Verdana</vt:lpstr>
      <vt:lpstr>Courier New</vt:lpstr>
      <vt:lpstr>Lucida Console</vt:lpstr>
      <vt:lpstr>Symbol</vt:lpstr>
      <vt:lpstr>Default Design</vt:lpstr>
      <vt:lpstr>Microsoft Visio Drawing</vt:lpstr>
      <vt:lpstr>Unleashing the Power of  Static Analysis</vt:lpstr>
      <vt:lpstr>Talking the talk …</vt:lpstr>
      <vt:lpstr>… walking the walk</vt:lpstr>
      <vt:lpstr>Context</vt:lpstr>
      <vt:lpstr>What is static analysis?</vt:lpstr>
      <vt:lpstr>Roadmap</vt:lpstr>
      <vt:lpstr>Engineering process </vt:lpstr>
      <vt:lpstr>Build Architecture</vt:lpstr>
      <vt:lpstr>Quality Gates</vt:lpstr>
      <vt:lpstr>Central Bug Filing</vt:lpstr>
      <vt:lpstr>Static analysis tools</vt:lpstr>
      <vt:lpstr>1. Code correctness</vt:lpstr>
      <vt:lpstr>2. Integer overflow</vt:lpstr>
      <vt:lpstr>3. Architecture layering</vt:lpstr>
      <vt:lpstr>4. Security</vt:lpstr>
      <vt:lpstr>RegKey leak defect</vt:lpstr>
      <vt:lpstr>RegKey leak code pattern</vt:lpstr>
      <vt:lpstr>RegKey leak specification</vt:lpstr>
      <vt:lpstr>Safety properties</vt:lpstr>
      <vt:lpstr>ESP</vt:lpstr>
      <vt:lpstr>ESP example</vt:lpstr>
      <vt:lpstr>5. Concurrency</vt:lpstr>
      <vt:lpstr>6. Buffer overruns</vt:lpstr>
      <vt:lpstr>SAL example 1</vt:lpstr>
      <vt:lpstr>SAL example 2</vt:lpstr>
      <vt:lpstr>SAL primer</vt:lpstr>
      <vt:lpstr>SAL ecosystem</vt:lpstr>
      <vt:lpstr>SALinfer example</vt:lpstr>
      <vt:lpstr>SALinfer example</vt:lpstr>
      <vt:lpstr>espX example</vt:lpstr>
      <vt:lpstr>SAL impact</vt:lpstr>
      <vt:lpstr>SAL evaluation</vt:lpstr>
      <vt:lpstr>Lessons </vt:lpstr>
      <vt:lpstr>Forcing functions for change</vt:lpstr>
      <vt:lpstr>Acceptance of specifications</vt:lpstr>
      <vt:lpstr>Defect detection myths</vt:lpstr>
      <vt:lpstr>Theory is important</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OS Shared Team Strategic Planning</dc:title>
  <dc:creator>Trent Nelson</dc:creator>
  <cp:lastModifiedBy>Trent Nelson</cp:lastModifiedBy>
  <cp:revision>995</cp:revision>
  <dcterms:created xsi:type="dcterms:W3CDTF">2005-10-14T17:53:11Z</dcterms:created>
  <dcterms:modified xsi:type="dcterms:W3CDTF">2021-05-25T15:59:00Z</dcterms:modified>
</cp:coreProperties>
</file>