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90" r:id="rId5"/>
    <p:sldId id="291" r:id="rId6"/>
    <p:sldId id="264" r:id="rId7"/>
    <p:sldId id="281" r:id="rId8"/>
    <p:sldId id="292" r:id="rId9"/>
    <p:sldId id="284" r:id="rId10"/>
    <p:sldId id="287" r:id="rId11"/>
    <p:sldId id="271" r:id="rId12"/>
    <p:sldId id="275" r:id="rId13"/>
    <p:sldId id="280" r:id="rId14"/>
    <p:sldId id="268" r:id="rId15"/>
    <p:sldId id="270" r:id="rId16"/>
    <p:sldId id="263" r:id="rId17"/>
    <p:sldId id="282" r:id="rId18"/>
    <p:sldId id="283" r:id="rId19"/>
    <p:sldId id="294" r:id="rId20"/>
    <p:sldId id="285" r:id="rId21"/>
    <p:sldId id="295" r:id="rId22"/>
    <p:sldId id="257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>
        <p:scale>
          <a:sx n="82" d="100"/>
          <a:sy n="82" d="100"/>
        </p:scale>
        <p:origin x="27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F57A5-C3E9-40B8-B634-0BB5E7BAAC88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1C83E2-E72C-4DE3-BE36-6112B987E48F}">
      <dgm:prSet phldrT="[Text]"/>
      <dgm:spPr/>
      <dgm:t>
        <a:bodyPr/>
        <a:lstStyle/>
        <a:p>
          <a:r>
            <a:rPr lang="en-US" dirty="0"/>
            <a:t>Cleaning</a:t>
          </a:r>
        </a:p>
      </dgm:t>
    </dgm:pt>
    <dgm:pt modelId="{45E4389C-0207-4E87-BB20-40158AB60609}" type="parTrans" cxnId="{01045B7F-9678-4B66-BC59-39BDAEE3C5A4}">
      <dgm:prSet/>
      <dgm:spPr/>
      <dgm:t>
        <a:bodyPr/>
        <a:lstStyle/>
        <a:p>
          <a:endParaRPr lang="en-US"/>
        </a:p>
      </dgm:t>
    </dgm:pt>
    <dgm:pt modelId="{63C1D61F-011B-49DB-A889-789EEF38BA47}" type="sibTrans" cxnId="{01045B7F-9678-4B66-BC59-39BDAEE3C5A4}">
      <dgm:prSet/>
      <dgm:spPr/>
      <dgm:t>
        <a:bodyPr/>
        <a:lstStyle/>
        <a:p>
          <a:endParaRPr lang="en-US"/>
        </a:p>
      </dgm:t>
    </dgm:pt>
    <dgm:pt modelId="{0875B130-8781-4926-AF8D-0C8449382FFF}">
      <dgm:prSet phldrT="[Text]"/>
      <dgm:spPr/>
      <dgm:t>
        <a:bodyPr/>
        <a:lstStyle/>
        <a:p>
          <a:r>
            <a:rPr lang="en-US" dirty="0"/>
            <a:t>Analyzing </a:t>
          </a:r>
        </a:p>
      </dgm:t>
    </dgm:pt>
    <dgm:pt modelId="{8BD8C39B-C447-4239-ACA2-9A47A587C672}" type="parTrans" cxnId="{22CCA189-91A4-4D86-A4C8-04A3858AFC1B}">
      <dgm:prSet/>
      <dgm:spPr/>
      <dgm:t>
        <a:bodyPr/>
        <a:lstStyle/>
        <a:p>
          <a:endParaRPr lang="en-US"/>
        </a:p>
      </dgm:t>
    </dgm:pt>
    <dgm:pt modelId="{4CE176AD-C468-4358-8D72-560A1FC4AD73}" type="sibTrans" cxnId="{22CCA189-91A4-4D86-A4C8-04A3858AFC1B}">
      <dgm:prSet/>
      <dgm:spPr/>
      <dgm:t>
        <a:bodyPr/>
        <a:lstStyle/>
        <a:p>
          <a:endParaRPr lang="en-US"/>
        </a:p>
      </dgm:t>
    </dgm:pt>
    <dgm:pt modelId="{8B465BE0-C29C-40F8-8F0F-63BD6AFD0492}">
      <dgm:prSet phldrT="[Text]"/>
      <dgm:spPr/>
      <dgm:t>
        <a:bodyPr/>
        <a:lstStyle/>
        <a:p>
          <a:r>
            <a:rPr lang="en-US" dirty="0"/>
            <a:t>Modelling</a:t>
          </a:r>
        </a:p>
      </dgm:t>
    </dgm:pt>
    <dgm:pt modelId="{52005D48-286E-4727-97B0-6751E7ADA6C8}" type="parTrans" cxnId="{A1D7E633-857A-4374-AD82-82E7E378F315}">
      <dgm:prSet/>
      <dgm:spPr/>
      <dgm:t>
        <a:bodyPr/>
        <a:lstStyle/>
        <a:p>
          <a:endParaRPr lang="en-US"/>
        </a:p>
      </dgm:t>
    </dgm:pt>
    <dgm:pt modelId="{62F6BBAF-B8AA-42B9-861C-DF19394C22E9}" type="sibTrans" cxnId="{A1D7E633-857A-4374-AD82-82E7E378F315}">
      <dgm:prSet/>
      <dgm:spPr/>
      <dgm:t>
        <a:bodyPr/>
        <a:lstStyle/>
        <a:p>
          <a:endParaRPr lang="en-US"/>
        </a:p>
      </dgm:t>
    </dgm:pt>
    <dgm:pt modelId="{628CFC0D-5830-4A97-95C1-5EB679ECAB9F}">
      <dgm:prSet phldrT="[Text]"/>
      <dgm:spPr/>
      <dgm:t>
        <a:bodyPr/>
        <a:lstStyle/>
        <a:p>
          <a:r>
            <a:rPr lang="en-US" dirty="0"/>
            <a:t>Combined Models</a:t>
          </a:r>
        </a:p>
      </dgm:t>
    </dgm:pt>
    <dgm:pt modelId="{92E559CC-4578-4194-B1C1-D475F71CBB79}" type="parTrans" cxnId="{0E8CDD65-F609-483A-A78C-97FEE7771236}">
      <dgm:prSet/>
      <dgm:spPr/>
      <dgm:t>
        <a:bodyPr/>
        <a:lstStyle/>
        <a:p>
          <a:endParaRPr lang="en-US"/>
        </a:p>
      </dgm:t>
    </dgm:pt>
    <dgm:pt modelId="{E978F120-A785-4573-9C9F-4FE8E977524E}" type="sibTrans" cxnId="{0E8CDD65-F609-483A-A78C-97FEE7771236}">
      <dgm:prSet/>
      <dgm:spPr/>
      <dgm:t>
        <a:bodyPr/>
        <a:lstStyle/>
        <a:p>
          <a:endParaRPr lang="en-US"/>
        </a:p>
      </dgm:t>
    </dgm:pt>
    <dgm:pt modelId="{8B0184C3-7099-43B3-91CC-345627B4C986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2848AAD7-70F6-44BD-8E1A-C2B7914DE399}" type="parTrans" cxnId="{52CC3DC5-B259-4A6D-8030-7B93AA9483F7}">
      <dgm:prSet/>
      <dgm:spPr/>
      <dgm:t>
        <a:bodyPr/>
        <a:lstStyle/>
        <a:p>
          <a:endParaRPr lang="en-US"/>
        </a:p>
      </dgm:t>
    </dgm:pt>
    <dgm:pt modelId="{A1B6BE88-B45C-400D-A81E-264DC1259690}" type="sibTrans" cxnId="{52CC3DC5-B259-4A6D-8030-7B93AA9483F7}">
      <dgm:prSet/>
      <dgm:spPr/>
      <dgm:t>
        <a:bodyPr/>
        <a:lstStyle/>
        <a:p>
          <a:endParaRPr lang="en-US"/>
        </a:p>
      </dgm:t>
    </dgm:pt>
    <dgm:pt modelId="{38EB4672-64C0-4A42-A090-391B68E01797}" type="pres">
      <dgm:prSet presAssocID="{C40F57A5-C3E9-40B8-B634-0BB5E7BAAC88}" presName="Name0" presStyleCnt="0">
        <dgm:presLayoutVars>
          <dgm:dir/>
          <dgm:resizeHandles val="exact"/>
        </dgm:presLayoutVars>
      </dgm:prSet>
      <dgm:spPr/>
    </dgm:pt>
    <dgm:pt modelId="{F04CA917-157B-4DC6-8776-4B77ECA052FB}" type="pres">
      <dgm:prSet presAssocID="{C40F57A5-C3E9-40B8-B634-0BB5E7BAAC88}" presName="cycle" presStyleCnt="0"/>
      <dgm:spPr/>
    </dgm:pt>
    <dgm:pt modelId="{05C49715-F3CD-40E8-9021-1BCD5D429339}" type="pres">
      <dgm:prSet presAssocID="{1E1C83E2-E72C-4DE3-BE36-6112B987E48F}" presName="nodeFirstNode" presStyleLbl="node1" presStyleIdx="0" presStyleCnt="5" custRadScaleRad="98268">
        <dgm:presLayoutVars>
          <dgm:bulletEnabled val="1"/>
        </dgm:presLayoutVars>
      </dgm:prSet>
      <dgm:spPr/>
    </dgm:pt>
    <dgm:pt modelId="{3FAF3465-234F-41A8-9BDE-99C36655951D}" type="pres">
      <dgm:prSet presAssocID="{63C1D61F-011B-49DB-A889-789EEF38BA47}" presName="sibTransFirstNode" presStyleLbl="bgShp" presStyleIdx="0" presStyleCnt="1"/>
      <dgm:spPr/>
    </dgm:pt>
    <dgm:pt modelId="{DB3A9AFD-5A5E-412D-9F83-7BD27DAF6687}" type="pres">
      <dgm:prSet presAssocID="{0875B130-8781-4926-AF8D-0C8449382FFF}" presName="nodeFollowingNodes" presStyleLbl="node1" presStyleIdx="1" presStyleCnt="5" custRadScaleRad="94194" custRadScaleInc="-1216">
        <dgm:presLayoutVars>
          <dgm:bulletEnabled val="1"/>
        </dgm:presLayoutVars>
      </dgm:prSet>
      <dgm:spPr/>
    </dgm:pt>
    <dgm:pt modelId="{9FABFBC9-D384-42BB-A104-B0E333A071E3}" type="pres">
      <dgm:prSet presAssocID="{8B465BE0-C29C-40F8-8F0F-63BD6AFD0492}" presName="nodeFollowingNodes" presStyleLbl="node1" presStyleIdx="2" presStyleCnt="5">
        <dgm:presLayoutVars>
          <dgm:bulletEnabled val="1"/>
        </dgm:presLayoutVars>
      </dgm:prSet>
      <dgm:spPr/>
    </dgm:pt>
    <dgm:pt modelId="{74E21B33-CCEF-4303-937A-AAD57E30C873}" type="pres">
      <dgm:prSet presAssocID="{628CFC0D-5830-4A97-95C1-5EB679ECAB9F}" presName="nodeFollowingNodes" presStyleLbl="node1" presStyleIdx="3" presStyleCnt="5">
        <dgm:presLayoutVars>
          <dgm:bulletEnabled val="1"/>
        </dgm:presLayoutVars>
      </dgm:prSet>
      <dgm:spPr/>
    </dgm:pt>
    <dgm:pt modelId="{8CA76820-CFA2-42D6-A774-6CAB2867C3BF}" type="pres">
      <dgm:prSet presAssocID="{8B0184C3-7099-43B3-91CC-345627B4C986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A818722-F9A1-47CF-984A-8209B4849B74}" type="presOf" srcId="{0875B130-8781-4926-AF8D-0C8449382FFF}" destId="{DB3A9AFD-5A5E-412D-9F83-7BD27DAF6687}" srcOrd="0" destOrd="0" presId="urn:microsoft.com/office/officeart/2005/8/layout/cycle3"/>
    <dgm:cxn modelId="{6556B32B-4D3C-4D44-809A-051B5C3F3B92}" type="presOf" srcId="{8B0184C3-7099-43B3-91CC-345627B4C986}" destId="{8CA76820-CFA2-42D6-A774-6CAB2867C3BF}" srcOrd="0" destOrd="0" presId="urn:microsoft.com/office/officeart/2005/8/layout/cycle3"/>
    <dgm:cxn modelId="{A1D7E633-857A-4374-AD82-82E7E378F315}" srcId="{C40F57A5-C3E9-40B8-B634-0BB5E7BAAC88}" destId="{8B465BE0-C29C-40F8-8F0F-63BD6AFD0492}" srcOrd="2" destOrd="0" parTransId="{52005D48-286E-4727-97B0-6751E7ADA6C8}" sibTransId="{62F6BBAF-B8AA-42B9-861C-DF19394C22E9}"/>
    <dgm:cxn modelId="{A420BA55-6506-41BE-B989-7F5EFDB6390B}" type="presOf" srcId="{8B465BE0-C29C-40F8-8F0F-63BD6AFD0492}" destId="{9FABFBC9-D384-42BB-A104-B0E333A071E3}" srcOrd="0" destOrd="0" presId="urn:microsoft.com/office/officeart/2005/8/layout/cycle3"/>
    <dgm:cxn modelId="{0E8CDD65-F609-483A-A78C-97FEE7771236}" srcId="{C40F57A5-C3E9-40B8-B634-0BB5E7BAAC88}" destId="{628CFC0D-5830-4A97-95C1-5EB679ECAB9F}" srcOrd="3" destOrd="0" parTransId="{92E559CC-4578-4194-B1C1-D475F71CBB79}" sibTransId="{E978F120-A785-4573-9C9F-4FE8E977524E}"/>
    <dgm:cxn modelId="{6F190A7A-F2D9-48BC-9225-B09366C1D95C}" type="presOf" srcId="{1E1C83E2-E72C-4DE3-BE36-6112B987E48F}" destId="{05C49715-F3CD-40E8-9021-1BCD5D429339}" srcOrd="0" destOrd="0" presId="urn:microsoft.com/office/officeart/2005/8/layout/cycle3"/>
    <dgm:cxn modelId="{01045B7F-9678-4B66-BC59-39BDAEE3C5A4}" srcId="{C40F57A5-C3E9-40B8-B634-0BB5E7BAAC88}" destId="{1E1C83E2-E72C-4DE3-BE36-6112B987E48F}" srcOrd="0" destOrd="0" parTransId="{45E4389C-0207-4E87-BB20-40158AB60609}" sibTransId="{63C1D61F-011B-49DB-A889-789EEF38BA47}"/>
    <dgm:cxn modelId="{22CCA189-91A4-4D86-A4C8-04A3858AFC1B}" srcId="{C40F57A5-C3E9-40B8-B634-0BB5E7BAAC88}" destId="{0875B130-8781-4926-AF8D-0C8449382FFF}" srcOrd="1" destOrd="0" parTransId="{8BD8C39B-C447-4239-ACA2-9A47A587C672}" sibTransId="{4CE176AD-C468-4358-8D72-560A1FC4AD73}"/>
    <dgm:cxn modelId="{237A4EA2-64B5-4A70-BA04-E40B9184C903}" type="presOf" srcId="{C40F57A5-C3E9-40B8-B634-0BB5E7BAAC88}" destId="{38EB4672-64C0-4A42-A090-391B68E01797}" srcOrd="0" destOrd="0" presId="urn:microsoft.com/office/officeart/2005/8/layout/cycle3"/>
    <dgm:cxn modelId="{EB22D2A4-E240-4EC0-A73D-218A6AFACBBC}" type="presOf" srcId="{63C1D61F-011B-49DB-A889-789EEF38BA47}" destId="{3FAF3465-234F-41A8-9BDE-99C36655951D}" srcOrd="0" destOrd="0" presId="urn:microsoft.com/office/officeart/2005/8/layout/cycle3"/>
    <dgm:cxn modelId="{52CC3DC5-B259-4A6D-8030-7B93AA9483F7}" srcId="{C40F57A5-C3E9-40B8-B634-0BB5E7BAAC88}" destId="{8B0184C3-7099-43B3-91CC-345627B4C986}" srcOrd="4" destOrd="0" parTransId="{2848AAD7-70F6-44BD-8E1A-C2B7914DE399}" sibTransId="{A1B6BE88-B45C-400D-A81E-264DC1259690}"/>
    <dgm:cxn modelId="{D70AF2C6-BA58-45C0-9F36-84831EAB4317}" type="presOf" srcId="{628CFC0D-5830-4A97-95C1-5EB679ECAB9F}" destId="{74E21B33-CCEF-4303-937A-AAD57E30C873}" srcOrd="0" destOrd="0" presId="urn:microsoft.com/office/officeart/2005/8/layout/cycle3"/>
    <dgm:cxn modelId="{2D34B558-E92E-4BE3-96CF-1689C6AEFE18}" type="presParOf" srcId="{38EB4672-64C0-4A42-A090-391B68E01797}" destId="{F04CA917-157B-4DC6-8776-4B77ECA052FB}" srcOrd="0" destOrd="0" presId="urn:microsoft.com/office/officeart/2005/8/layout/cycle3"/>
    <dgm:cxn modelId="{F4BAE4F8-4037-4B6F-B64E-A9A4EBE00DBC}" type="presParOf" srcId="{F04CA917-157B-4DC6-8776-4B77ECA052FB}" destId="{05C49715-F3CD-40E8-9021-1BCD5D429339}" srcOrd="0" destOrd="0" presId="urn:microsoft.com/office/officeart/2005/8/layout/cycle3"/>
    <dgm:cxn modelId="{A42A575A-D729-4260-A30C-7B8173EAFD02}" type="presParOf" srcId="{F04CA917-157B-4DC6-8776-4B77ECA052FB}" destId="{3FAF3465-234F-41A8-9BDE-99C36655951D}" srcOrd="1" destOrd="0" presId="urn:microsoft.com/office/officeart/2005/8/layout/cycle3"/>
    <dgm:cxn modelId="{CE9B9AF4-0072-4453-96DD-857879E50C63}" type="presParOf" srcId="{F04CA917-157B-4DC6-8776-4B77ECA052FB}" destId="{DB3A9AFD-5A5E-412D-9F83-7BD27DAF6687}" srcOrd="2" destOrd="0" presId="urn:microsoft.com/office/officeart/2005/8/layout/cycle3"/>
    <dgm:cxn modelId="{A845D45A-32FD-4A1A-B226-AB40F791F308}" type="presParOf" srcId="{F04CA917-157B-4DC6-8776-4B77ECA052FB}" destId="{9FABFBC9-D384-42BB-A104-B0E333A071E3}" srcOrd="3" destOrd="0" presId="urn:microsoft.com/office/officeart/2005/8/layout/cycle3"/>
    <dgm:cxn modelId="{91A39EAA-975B-41ED-9D55-B54FFDFAE62B}" type="presParOf" srcId="{F04CA917-157B-4DC6-8776-4B77ECA052FB}" destId="{74E21B33-CCEF-4303-937A-AAD57E30C873}" srcOrd="4" destOrd="0" presId="urn:microsoft.com/office/officeart/2005/8/layout/cycle3"/>
    <dgm:cxn modelId="{AA3EE6F7-819F-4D6E-88F9-9C7755835EA6}" type="presParOf" srcId="{F04CA917-157B-4DC6-8776-4B77ECA052FB}" destId="{8CA76820-CFA2-42D6-A774-6CAB2867C3BF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F3465-234F-41A8-9BDE-99C36655951D}">
      <dsp:nvSpPr>
        <dsp:cNvPr id="0" name=""/>
        <dsp:cNvSpPr/>
      </dsp:nvSpPr>
      <dsp:spPr>
        <a:xfrm>
          <a:off x="642849" y="21904"/>
          <a:ext cx="4739621" cy="4739621"/>
        </a:xfrm>
        <a:prstGeom prst="circularArrow">
          <a:avLst>
            <a:gd name="adj1" fmla="val 5544"/>
            <a:gd name="adj2" fmla="val 330680"/>
            <a:gd name="adj3" fmla="val 13819935"/>
            <a:gd name="adj4" fmla="val 17359237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49715-F3CD-40E8-9021-1BCD5D429339}">
      <dsp:nvSpPr>
        <dsp:cNvPr id="0" name=""/>
        <dsp:cNvSpPr/>
      </dsp:nvSpPr>
      <dsp:spPr>
        <a:xfrm>
          <a:off x="1924101" y="49250"/>
          <a:ext cx="2177117" cy="10885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Cleaning</a:t>
          </a:r>
        </a:p>
      </dsp:txBody>
      <dsp:txXfrm>
        <a:off x="1977240" y="102389"/>
        <a:ext cx="2070839" cy="982280"/>
      </dsp:txXfrm>
    </dsp:sp>
    <dsp:sp modelId="{DB3A9AFD-5A5E-412D-9F83-7BD27DAF6687}">
      <dsp:nvSpPr>
        <dsp:cNvPr id="0" name=""/>
        <dsp:cNvSpPr/>
      </dsp:nvSpPr>
      <dsp:spPr>
        <a:xfrm>
          <a:off x="3727096" y="1424085"/>
          <a:ext cx="2177117" cy="10885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Analyzing </a:t>
          </a:r>
        </a:p>
      </dsp:txBody>
      <dsp:txXfrm>
        <a:off x="3780235" y="1477224"/>
        <a:ext cx="2070839" cy="982280"/>
      </dsp:txXfrm>
    </dsp:sp>
    <dsp:sp modelId="{9FABFBC9-D384-42BB-A104-B0E333A071E3}">
      <dsp:nvSpPr>
        <dsp:cNvPr id="0" name=""/>
        <dsp:cNvSpPr/>
      </dsp:nvSpPr>
      <dsp:spPr>
        <a:xfrm>
          <a:off x="3112109" y="3670557"/>
          <a:ext cx="2177117" cy="10885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Modelling</a:t>
          </a:r>
        </a:p>
      </dsp:txBody>
      <dsp:txXfrm>
        <a:off x="3165248" y="3723696"/>
        <a:ext cx="2070839" cy="982280"/>
      </dsp:txXfrm>
    </dsp:sp>
    <dsp:sp modelId="{74E21B33-CCEF-4303-937A-AAD57E30C873}">
      <dsp:nvSpPr>
        <dsp:cNvPr id="0" name=""/>
        <dsp:cNvSpPr/>
      </dsp:nvSpPr>
      <dsp:spPr>
        <a:xfrm>
          <a:off x="736093" y="3670557"/>
          <a:ext cx="2177117" cy="108855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Combined Models</a:t>
          </a:r>
        </a:p>
      </dsp:txBody>
      <dsp:txXfrm>
        <a:off x="789232" y="3723696"/>
        <a:ext cx="2070839" cy="982280"/>
      </dsp:txXfrm>
    </dsp:sp>
    <dsp:sp modelId="{8CA76820-CFA2-42D6-A774-6CAB2867C3BF}">
      <dsp:nvSpPr>
        <dsp:cNvPr id="0" name=""/>
        <dsp:cNvSpPr/>
      </dsp:nvSpPr>
      <dsp:spPr>
        <a:xfrm>
          <a:off x="1863" y="1410831"/>
          <a:ext cx="2177117" cy="108855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Summary</a:t>
          </a:r>
        </a:p>
      </dsp:txBody>
      <dsp:txXfrm>
        <a:off x="55002" y="1463970"/>
        <a:ext cx="2070839" cy="982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E25C-1F4A-46FB-9A21-A7240F384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64F5F-8379-4937-A6AF-F9D828C72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8184-1CD1-4E01-BC16-F16CB0B0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F8DCF-DD05-4BE6-9344-94F92CAB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F41FF-5EAE-45EA-B28F-34C4B46D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7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5C92-3A41-4B8B-A32E-8C2432CF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15A4C-6E0D-4514-A4E8-4435A60B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C99-BBF4-4CE7-93EA-DBB1E7DD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8C28-941A-422A-96C3-BDCCBA44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0561-0EB8-40AA-BE39-50259503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6513B-CC59-462E-B18B-2736E539D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07690-80FE-4D52-BB9F-60F175C28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188F5-4120-42EB-8CAA-8CAB95FB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F7C5-ADF1-4190-ABC8-5D47143E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8DEC-6725-4259-AB1F-0D5F5554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BE07-BA7B-497A-A3D5-B2C6D449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45CF-FE37-4CE8-BAA4-817BB33E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E79C-00C9-4610-820B-33193B16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F7F0-60FF-48A5-9F9D-690ECF32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4E2EA-5358-416D-B4BB-7C93FD08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4A74-1AFA-4C5D-9518-23A9A21E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CA222-E00D-4845-8E18-A8A953A9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3AAFA-1D4B-4C54-951C-8CE9E806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55239-E72B-4BFF-AB7A-0428072D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41ABD-B37B-4A00-951E-00A40D7D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2732-9931-405D-92F8-5C5D7527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A316-08BC-4B0F-94A7-98D84BAB7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02D61-E46A-4AF2-B9F4-32545815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A7CE3-2C65-4122-9CDE-5FEAD660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B94B4-FD0D-4819-AF74-9889E3D8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6940-7743-4E93-9FDC-420DA61B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C8A8-9085-4792-952A-DCC7C38F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10C16-4D56-4CCC-B754-F57E6B2B3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B9945-6D69-470A-B970-6C83E89A4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8EE17-FEFA-4300-860D-75F12450A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67368-D9F5-443C-8FE4-765F8D3A1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024D3-630F-44C9-81E7-5B3CED64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1F885-AE16-4764-8308-EAA8F4A4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1D6DF-8029-47B6-A679-A8B9FE4B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B3D0-27C8-424E-B7CC-01645103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2F544-59DB-4DE8-B542-39874F45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4AC6E-78BF-4DE9-9081-5353D629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4C10A-4C38-49BD-9F5B-5F32798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5BDEA-4496-4416-A3A9-DAB19EB2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9FD8B-CB18-4B07-9942-405DFACA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F44C2-C374-4B25-984D-BDEE7852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24E6-D9CB-4F36-91EE-7E734D04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DC21-6380-4D35-BE76-1F23D3A1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08198-E7A3-43C2-94C3-A645AFBBC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14306-0873-4140-8194-3AC2F569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E2E7D-3EA3-4D9E-9C67-D5147258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98F3-C94A-41C7-94B1-DBAC6112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3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3CB9-6489-4BF4-9E11-E870B73A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7F6D0-9073-49E3-92D8-447E7065D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E397F-9C56-4E6E-8BA2-E5F66C9B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F19CF-F55A-4D5D-8A72-4FC5EE30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23067-6CB0-4B9F-B6FD-99013930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49D2-D562-433E-AFC7-B2F662AE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ED8B4-5FFD-4FC1-AB01-53DA971C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776A0-240E-4BE9-849C-A92C95486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BDEF-4C6C-4F0B-B2AF-CD0DA0D3B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E3C5-6592-4170-8CE4-C061C39071D3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B8E71-AFA1-43F4-A7BA-33F520A26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EF84-543E-4960-AF33-477A4223E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3F9C78-B2B5-4FAA-B7F6-CB01F7E3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257175"/>
            <a:ext cx="11977687" cy="53619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1D755F-14B1-45E3-B682-8AF54C905CFB}"/>
              </a:ext>
            </a:extLst>
          </p:cNvPr>
          <p:cNvSpPr/>
          <p:nvPr/>
        </p:nvSpPr>
        <p:spPr>
          <a:xfrm>
            <a:off x="8566987" y="5471996"/>
            <a:ext cx="275036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-ALPS</a:t>
            </a:r>
            <a:endParaRPr lang="en-U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96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C3F73D-A0D6-0E45-9DA5-6BBE3D4B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61" y="3094443"/>
            <a:ext cx="6028339" cy="3588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BC1DA-455B-1D4E-89F0-6689C4329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366"/>
            <a:ext cx="6176573" cy="34427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679044-BF54-BB41-9B7E-A5FF4B1E90F1}"/>
              </a:ext>
            </a:extLst>
          </p:cNvPr>
          <p:cNvSpPr/>
          <p:nvPr/>
        </p:nvSpPr>
        <p:spPr>
          <a:xfrm>
            <a:off x="2259411" y="375600"/>
            <a:ext cx="71550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  and Correlations</a:t>
            </a:r>
          </a:p>
        </p:txBody>
      </p:sp>
    </p:spTree>
    <p:extLst>
      <p:ext uri="{BB962C8B-B14F-4D97-AF65-F5344CB8AC3E}">
        <p14:creationId xmlns:p14="http://schemas.microsoft.com/office/powerpoint/2010/main" val="284772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30D59-6732-C74E-84EB-89480C8AC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1852306"/>
            <a:ext cx="7085909" cy="46401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10EBF8-F558-4144-B170-F24087BF7C5F}"/>
              </a:ext>
            </a:extLst>
          </p:cNvPr>
          <p:cNvSpPr/>
          <p:nvPr/>
        </p:nvSpPr>
        <p:spPr>
          <a:xfrm>
            <a:off x="1925451" y="1144420"/>
            <a:ext cx="3264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Kmean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Cluster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D106B0-1D7E-4648-8753-EFCE4CC4D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682" y="1144420"/>
            <a:ext cx="5120422" cy="5562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32EAD-7325-664A-8BE4-21A2697F47A7}"/>
              </a:ext>
            </a:extLst>
          </p:cNvPr>
          <p:cNvSpPr/>
          <p:nvPr/>
        </p:nvSpPr>
        <p:spPr>
          <a:xfrm>
            <a:off x="3817273" y="158081"/>
            <a:ext cx="51341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Total SF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77030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01A156-4D05-144C-BB16-DB1AE24717FA}"/>
              </a:ext>
            </a:extLst>
          </p:cNvPr>
          <p:cNvSpPr/>
          <p:nvPr/>
        </p:nvSpPr>
        <p:spPr>
          <a:xfrm>
            <a:off x="548826" y="1284559"/>
            <a:ext cx="5405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Kmean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B1782-AB1A-5944-937D-8FE0DC60182E}"/>
              </a:ext>
            </a:extLst>
          </p:cNvPr>
          <p:cNvSpPr/>
          <p:nvPr/>
        </p:nvSpPr>
        <p:spPr>
          <a:xfrm>
            <a:off x="6566826" y="1284559"/>
            <a:ext cx="5405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Hierarchical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BF9E8-9CE9-E840-AF23-02A6DDB6247B}"/>
              </a:ext>
            </a:extLst>
          </p:cNvPr>
          <p:cNvSpPr txBox="1"/>
          <p:nvPr/>
        </p:nvSpPr>
        <p:spPr>
          <a:xfrm>
            <a:off x="2969943" y="272314"/>
            <a:ext cx="6855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Neighborhoods Cluster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A597FB-602C-8440-9A33-624DCCF44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" y="2112138"/>
            <a:ext cx="6047391" cy="39118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D25996-FB07-624F-8F18-05F9DD4EC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92" y="2075174"/>
            <a:ext cx="6090908" cy="39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4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3BDA63-A122-4746-810D-699B6B2608BB}"/>
              </a:ext>
            </a:extLst>
          </p:cNvPr>
          <p:cNvSpPr/>
          <p:nvPr/>
        </p:nvSpPr>
        <p:spPr>
          <a:xfrm>
            <a:off x="1020419" y="1973421"/>
            <a:ext cx="1054873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MODELLING </a:t>
            </a:r>
          </a:p>
        </p:txBody>
      </p:sp>
    </p:spTree>
    <p:extLst>
      <p:ext uri="{BB962C8B-B14F-4D97-AF65-F5344CB8AC3E}">
        <p14:creationId xmlns:p14="http://schemas.microsoft.com/office/powerpoint/2010/main" val="169681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EBF61E-CBF1-4519-B943-BC4650F0D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10" y="163700"/>
            <a:ext cx="5804975" cy="65305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3AF6E3-43DA-4389-96CA-0224B9839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60" y="327401"/>
            <a:ext cx="5513952" cy="620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7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39E9C1-4EF5-4872-882B-FBA2BEE47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8" y="573438"/>
            <a:ext cx="10084230" cy="56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2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4F451-8E12-46E9-A604-66248D825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C69AED-0E06-4896-92D9-6A14D2BC9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03" y="56270"/>
            <a:ext cx="5542671" cy="67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2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ED8A41-F0BC-45C3-B7F5-54ADA71E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03" y="774663"/>
            <a:ext cx="5083667" cy="5719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7D1347-6D07-47A9-B7EE-DFD0CD18D6C3}"/>
              </a:ext>
            </a:extLst>
          </p:cNvPr>
          <p:cNvSpPr txBox="1"/>
          <p:nvPr/>
        </p:nvSpPr>
        <p:spPr>
          <a:xfrm>
            <a:off x="427556" y="1651078"/>
            <a:ext cx="540444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Alpha was chosen at 10 after testing 10000 times for the best alpha.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After 10000 tests, Lasso Regression performed better than Ridge Regression.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Cross-Validation we did a train-test split at 80/20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found cv = 10 to give the best accuracy score.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48C39-3C1E-4BB5-B6D0-1A96946CEAE3}"/>
              </a:ext>
            </a:extLst>
          </p:cNvPr>
          <p:cNvSpPr/>
          <p:nvPr/>
        </p:nvSpPr>
        <p:spPr>
          <a:xfrm>
            <a:off x="800877" y="557686"/>
            <a:ext cx="35573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TUNING</a:t>
            </a:r>
          </a:p>
        </p:txBody>
      </p:sp>
    </p:spTree>
    <p:extLst>
      <p:ext uri="{BB962C8B-B14F-4D97-AF65-F5344CB8AC3E}">
        <p14:creationId xmlns:p14="http://schemas.microsoft.com/office/powerpoint/2010/main" val="150372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36895-F2D9-45A5-B4EB-308A0F4D7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7" y="3186136"/>
            <a:ext cx="5655593" cy="3646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685BF-7AFA-4EC1-ADF5-BBF1BAB62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32"/>
            <a:ext cx="6536405" cy="36464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27B031-2596-4E23-8F09-75F66B328814}"/>
              </a:ext>
            </a:extLst>
          </p:cNvPr>
          <p:cNvSpPr txBox="1"/>
          <p:nvPr/>
        </p:nvSpPr>
        <p:spPr>
          <a:xfrm>
            <a:off x="6646301" y="812535"/>
            <a:ext cx="44659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Outliers were removed at extreme values.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Sale Prices over $355,000 and under $63,000 were removed. 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FC17F-3848-4C29-AB86-5579370AA4B1}"/>
              </a:ext>
            </a:extLst>
          </p:cNvPr>
          <p:cNvSpPr txBox="1"/>
          <p:nvPr/>
        </p:nvSpPr>
        <p:spPr>
          <a:xfrm>
            <a:off x="952216" y="4493160"/>
            <a:ext cx="54068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-After removing outliers, the Lasso Score improved by 9.0%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-The final R score improved by 10.5% after Cross-Validation.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7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3A6A-41D1-014E-B64F-478E388D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03" y="194645"/>
            <a:ext cx="8383292" cy="68875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722C-678E-7B42-9C0C-4BFD4B12C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69" y="1053885"/>
            <a:ext cx="9979617" cy="4351338"/>
          </a:xfrm>
        </p:spPr>
        <p:txBody>
          <a:bodyPr/>
          <a:lstStyle/>
          <a:p>
            <a:r>
              <a:rPr lang="en-US" dirty="0"/>
              <a:t>Kaggle score: 0.15153</a:t>
            </a:r>
          </a:p>
          <a:p>
            <a:endParaRPr lang="en-US" sz="900" dirty="0"/>
          </a:p>
          <a:p>
            <a:r>
              <a:rPr lang="en-US" dirty="0"/>
              <a:t>30% increase in error when simplifying to 6 variables:</a:t>
            </a:r>
          </a:p>
          <a:p>
            <a:pPr lvl="1"/>
            <a:r>
              <a:rPr lang="en-US" dirty="0" err="1"/>
              <a:t>OverallQ</a:t>
            </a:r>
            <a:r>
              <a:rPr lang="en-US" i="1" dirty="0" err="1"/>
              <a:t>ual</a:t>
            </a:r>
            <a:r>
              <a:rPr lang="en-US" i="1" dirty="0"/>
              <a:t>, </a:t>
            </a:r>
            <a:r>
              <a:rPr lang="en-US" i="1" dirty="0" err="1"/>
              <a:t>TotalSF</a:t>
            </a:r>
            <a:r>
              <a:rPr lang="en-US" i="1" dirty="0"/>
              <a:t>, </a:t>
            </a:r>
            <a:r>
              <a:rPr lang="en-US" i="1" dirty="0" err="1"/>
              <a:t>Condion_W_Avg</a:t>
            </a:r>
            <a:r>
              <a:rPr lang="en-US" i="1" dirty="0"/>
              <a:t>, </a:t>
            </a:r>
            <a:r>
              <a:rPr lang="en-US" i="1" dirty="0" err="1"/>
              <a:t>FullBath_Norm</a:t>
            </a:r>
            <a:r>
              <a:rPr lang="en-US" i="1" dirty="0"/>
              <a:t>, Age, </a:t>
            </a:r>
            <a:r>
              <a:rPr lang="en-US" i="1" dirty="0" err="1"/>
              <a:t>GarageArea</a:t>
            </a:r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We use 59 variables for the Lasso final model (large number in part because of dummy variables)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1B671-87AB-CA46-BAD5-F121FE483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895" y="4016513"/>
            <a:ext cx="6307810" cy="27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5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D210449-1ADD-4875-ADCF-92A806A3D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458001"/>
              </p:ext>
            </p:extLst>
          </p:nvPr>
        </p:nvGraphicFramePr>
        <p:xfrm>
          <a:off x="4545490" y="1908313"/>
          <a:ext cx="6025321" cy="477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1F28B51-C258-400F-8272-80561E0AC3E5}"/>
              </a:ext>
            </a:extLst>
          </p:cNvPr>
          <p:cNvSpPr/>
          <p:nvPr/>
        </p:nvSpPr>
        <p:spPr>
          <a:xfrm>
            <a:off x="1173892" y="422917"/>
            <a:ext cx="9844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STEPS TO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65031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50E074-C39F-41D2-9B02-0A1393FC76B0}"/>
              </a:ext>
            </a:extLst>
          </p:cNvPr>
          <p:cNvSpPr/>
          <p:nvPr/>
        </p:nvSpPr>
        <p:spPr>
          <a:xfrm>
            <a:off x="2319485" y="2052935"/>
            <a:ext cx="755303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CONCLUSIONS</a:t>
            </a:r>
            <a:endParaRPr lang="en-US" sz="96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528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401F-9F1F-4B44-9972-425DC24C0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925"/>
            <a:ext cx="10515600" cy="54950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Complexity of model translates into more accurate predictions; however a more simplistic model could be considered for practical use (trade off in lower accuracy).</a:t>
            </a:r>
          </a:p>
          <a:p>
            <a:endParaRPr lang="en-US" dirty="0"/>
          </a:p>
          <a:p>
            <a:r>
              <a:rPr lang="en-US" dirty="0"/>
              <a:t>Model could improve if neighborhoods are standardized to US census track for more demographic information such as household income.</a:t>
            </a:r>
          </a:p>
          <a:p>
            <a:endParaRPr lang="en-US" dirty="0"/>
          </a:p>
          <a:p>
            <a:r>
              <a:rPr lang="en-US" dirty="0"/>
              <a:t>Dataset could be complemented with other variables such as crime, school, transportation that seem to be important in house hunting/buying.</a:t>
            </a:r>
          </a:p>
          <a:p>
            <a:endParaRPr lang="en-US" dirty="0"/>
          </a:p>
          <a:p>
            <a:r>
              <a:rPr lang="en-US" dirty="0"/>
              <a:t>If would be important to validate model with more recent data (years) as real estate seem cyclical with ups/downs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1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27" y="99949"/>
            <a:ext cx="1126788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Household of Ames Versus Income </a:t>
            </a:r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0720" y="4071309"/>
            <a:ext cx="5063079" cy="2507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7" y="4071310"/>
            <a:ext cx="5483187" cy="2507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363" y="1342048"/>
            <a:ext cx="5024435" cy="2557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27" y="1425512"/>
            <a:ext cx="5483187" cy="25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43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76" y="365126"/>
            <a:ext cx="11794210" cy="905736"/>
          </a:xfrm>
        </p:spPr>
        <p:txBody>
          <a:bodyPr>
            <a:normAutofit/>
          </a:bodyPr>
          <a:lstStyle/>
          <a:p>
            <a:r>
              <a:rPr lang="en-US" sz="3600" b="1" dirty="0"/>
              <a:t>Transportation of Ames Versus Income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224" y="1499486"/>
            <a:ext cx="4540116" cy="258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71" y="1428130"/>
            <a:ext cx="4950600" cy="2600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24" y="4186066"/>
            <a:ext cx="4540116" cy="2600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771" y="4186065"/>
            <a:ext cx="4950600" cy="25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8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8827A-C8B3-4728-A5C1-0FA5A9C5424B}"/>
              </a:ext>
            </a:extLst>
          </p:cNvPr>
          <p:cNvSpPr/>
          <p:nvPr/>
        </p:nvSpPr>
        <p:spPr>
          <a:xfrm>
            <a:off x="262129" y="2567285"/>
            <a:ext cx="113534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2178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2E646E-1860-C348-96DD-EA47602E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75" y="592464"/>
            <a:ext cx="6829425" cy="42419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DFA0-5B7C-6747-9E6B-11C9037B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2" y="4486274"/>
            <a:ext cx="9272586" cy="218598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Ames Housing Data:</a:t>
            </a:r>
          </a:p>
          <a:p>
            <a:pPr lvl="1"/>
            <a:r>
              <a:rPr lang="en-US" dirty="0"/>
              <a:t>20 continuous variables 	</a:t>
            </a:r>
            <a:r>
              <a:rPr lang="en-US" dirty="0">
                <a:sym typeface="Wingdings" pitchFamily="2" charset="2"/>
              </a:rPr>
              <a:t> dimensions (</a:t>
            </a:r>
            <a:r>
              <a:rPr lang="en-US" dirty="0" err="1">
                <a:sym typeface="Wingdings" pitchFamily="2" charset="2"/>
              </a:rPr>
              <a:t>sqft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>
                <a:sym typeface="Wingdings" pitchFamily="2" charset="2"/>
              </a:rPr>
              <a:t>14 discrete variables 	 quantify items occurring in house</a:t>
            </a:r>
          </a:p>
          <a:p>
            <a:pPr lvl="1"/>
            <a:r>
              <a:rPr lang="en-US" dirty="0">
                <a:sym typeface="Wingdings" pitchFamily="2" charset="2"/>
              </a:rPr>
              <a:t>23 nominal variables	 identify various types of conditions</a:t>
            </a:r>
          </a:p>
          <a:p>
            <a:pPr lvl="1"/>
            <a:r>
              <a:rPr lang="en-US" dirty="0">
                <a:sym typeface="Wingdings" pitchFamily="2" charset="2"/>
              </a:rPr>
              <a:t>23 ordinal variable 	 rate various items in property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5A0FBC-3A09-4848-A99B-CB6642A71E27}"/>
              </a:ext>
            </a:extLst>
          </p:cNvPr>
          <p:cNvSpPr txBox="1">
            <a:spLocks/>
          </p:cNvSpPr>
          <p:nvPr/>
        </p:nvSpPr>
        <p:spPr>
          <a:xfrm>
            <a:off x="271464" y="866540"/>
            <a:ext cx="4886324" cy="3619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2930 observations taken from 2006-2010</a:t>
            </a:r>
          </a:p>
          <a:p>
            <a:endParaRPr lang="en-US" sz="2400" dirty="0"/>
          </a:p>
          <a:p>
            <a:r>
              <a:rPr lang="en-US" sz="2400" dirty="0"/>
              <a:t>80 variables related to property sales</a:t>
            </a:r>
          </a:p>
          <a:p>
            <a:endParaRPr lang="en-US" sz="2400" dirty="0"/>
          </a:p>
          <a:p>
            <a:r>
              <a:rPr lang="en-US" sz="2400" dirty="0"/>
              <a:t>Kaggle Dataset: 37 as numeric &amp; 43 as object type</a:t>
            </a:r>
          </a:p>
          <a:p>
            <a:pPr lvl="1"/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18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0D4E0-0BA2-224A-93C2-CF4D1160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284798"/>
            <a:ext cx="6793425" cy="4942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901EE-0BCA-4C4F-915C-84EA56895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903" y="1676400"/>
            <a:ext cx="631609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4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425FF7-DCF3-48C1-A6AC-0A9DA4ABA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3487715"/>
            <a:ext cx="5108916" cy="2738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62B89-728F-CD42-86A8-BC86F2E5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08" y="3376918"/>
            <a:ext cx="5251706" cy="3204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AC5835-CC15-E148-9C25-C183CA493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208280"/>
            <a:ext cx="5108916" cy="2950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531CBA-36B3-3E4C-B29B-48C803BE0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40" y="257891"/>
            <a:ext cx="4366817" cy="28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0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DF9190-88E1-4BD7-A18C-0086F6463DB7}"/>
              </a:ext>
            </a:extLst>
          </p:cNvPr>
          <p:cNvSpPr/>
          <p:nvPr/>
        </p:nvSpPr>
        <p:spPr>
          <a:xfrm>
            <a:off x="4357848" y="167640"/>
            <a:ext cx="27606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Missingness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B1BA9-21A4-0045-B6AF-72FCCC534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338"/>
            <a:ext cx="5050790" cy="4675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00B917-676D-A94C-B602-E19302EDC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870" y="1476338"/>
            <a:ext cx="7141210" cy="49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9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079A6D-9ADB-E94E-97A6-C2BFCF46F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951230"/>
            <a:ext cx="6600533" cy="4565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EB26EA-1AC0-7647-8F1D-A664F960D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83" y="2542540"/>
            <a:ext cx="6788777" cy="40411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5FF911-C68C-4D4B-814C-9B32DBE7FDE4}"/>
              </a:ext>
            </a:extLst>
          </p:cNvPr>
          <p:cNvSpPr/>
          <p:nvPr/>
        </p:nvSpPr>
        <p:spPr>
          <a:xfrm>
            <a:off x="4180193" y="0"/>
            <a:ext cx="44402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57977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472FF1-6B8F-D24B-8FCB-26A8BBF64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3" y="1042452"/>
            <a:ext cx="7881887" cy="4358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8531F7-2AEF-5047-9CB2-8848F9CC5615}"/>
              </a:ext>
            </a:extLst>
          </p:cNvPr>
          <p:cNvSpPr txBox="1"/>
          <p:nvPr/>
        </p:nvSpPr>
        <p:spPr>
          <a:xfrm>
            <a:off x="8503920" y="1615440"/>
            <a:ext cx="3489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of 9 variables were transformed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Ordinal Variables were later on combined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Neighborhood ”</a:t>
            </a:r>
            <a:r>
              <a:rPr lang="en-US" sz="2400" dirty="0" err="1"/>
              <a:t>dummified</a:t>
            </a:r>
            <a:r>
              <a:rPr lang="en-US" sz="2400" dirty="0"/>
              <a:t>” substantially increased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57670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294</Words>
  <Application>Microsoft Macintosh PowerPoint</Application>
  <PresentationFormat>Widescreen</PresentationFormat>
  <Paragraphs>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Results</vt:lpstr>
      <vt:lpstr>PowerPoint Presentation</vt:lpstr>
      <vt:lpstr>PowerPoint Presentation</vt:lpstr>
      <vt:lpstr>Household of Ames Versus Income Comparison</vt:lpstr>
      <vt:lpstr>Transportation of Ames Versus Income Comparison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 Arora</dc:creator>
  <cp:lastModifiedBy>Microsoft Office User</cp:lastModifiedBy>
  <cp:revision>40</cp:revision>
  <dcterms:created xsi:type="dcterms:W3CDTF">2018-06-02T16:11:57Z</dcterms:created>
  <dcterms:modified xsi:type="dcterms:W3CDTF">2018-06-04T02:27:07Z</dcterms:modified>
</cp:coreProperties>
</file>