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Yunlei Ly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02T23:11:21.296">
    <p:pos x="6000" y="0"/>
    <p:text>tony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20-04-02T23:11:14.365">
    <p:pos x="6000" y="0"/>
    <p:text>tony</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20-04-02T23:11:01.792">
    <p:pos x="6000" y="0"/>
    <p:text>tony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2d9d80aa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2d9d80aa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2d9d80aa9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2d9d80aa9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Regarding the plotting manager, as we have multiple moving objects to update simultaneously, we don’t want to skip any movements especially the user inputs. We wanted the game looks smooth and without the </a:t>
            </a:r>
            <a:r>
              <a:rPr lang="en"/>
              <a:t>weird</a:t>
            </a:r>
            <a:r>
              <a:rPr lang="en"/>
              <a:t> jumps of images. So we designed a small plotting manager. It takes requests for all the objects and new addresses from the game logic. It keeps the ones without grant in wait and sends the update signal for the current processing one to the CDMA controller. By doing that, we can </a:t>
            </a:r>
            <a:r>
              <a:rPr lang="en"/>
              <a:t>serialize</a:t>
            </a:r>
            <a:r>
              <a:rPr lang="en"/>
              <a:t> the requests and make CDMA controller handle image plotting one at a time.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295e2a4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295e2a4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295e2a4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295e2a4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295e2a4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295e2a4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295e2a4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295e2a4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2a9d063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2a9d063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295e2a40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295e2a40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a:t>
            </a:r>
            <a:r>
              <a:rPr lang="en"/>
              <a:t>technical</a:t>
            </a:r>
            <a:r>
              <a:rPr lang="en"/>
              <a:t> side we have learned are: 1st Understand and implement industry standard AXI interface for </a:t>
            </a:r>
            <a:r>
              <a:rPr lang="en"/>
              <a:t>communicating</a:t>
            </a:r>
            <a:r>
              <a:rPr lang="en"/>
              <a:t> between our custom IP and provided IPs.</a:t>
            </a:r>
            <a:endParaRPr/>
          </a:p>
          <a:p>
            <a:pPr indent="0" lvl="0" marL="0" rtl="0" algn="l">
              <a:spcBef>
                <a:spcPts val="0"/>
              </a:spcBef>
              <a:spcAft>
                <a:spcPts val="0"/>
              </a:spcAft>
              <a:buNone/>
            </a:pPr>
            <a:r>
              <a:rPr lang="en"/>
              <a:t>2nd learned how to </a:t>
            </a:r>
            <a:r>
              <a:rPr lang="en"/>
              <a:t>effectively</a:t>
            </a:r>
            <a:r>
              <a:rPr lang="en"/>
              <a:t> and efficiently use testbench, verification IP and test </a:t>
            </a:r>
            <a:r>
              <a:rPr lang="en"/>
              <a:t>sequences</a:t>
            </a:r>
            <a:r>
              <a:rPr lang="en"/>
              <a:t> to perform design verification before compile the final implementation on FPGA and found out it’s not working. 3rd All of us have gained a lots of hands on experience with Xilinx and Vivado design tool in this project, without them the team is impossible to finish this project on time. </a:t>
            </a:r>
            <a:endParaRPr/>
          </a:p>
          <a:p>
            <a:pPr indent="0" lvl="0" marL="0" rtl="0" algn="l">
              <a:spcBef>
                <a:spcPts val="0"/>
              </a:spcBef>
              <a:spcAft>
                <a:spcPts val="0"/>
              </a:spcAft>
              <a:buNone/>
            </a:pPr>
            <a:r>
              <a:rPr lang="en"/>
              <a:t>On the non technical side we have learned how to coordinate between multiple team members by setting up internal </a:t>
            </a:r>
            <a:r>
              <a:rPr lang="en"/>
              <a:t>communication</a:t>
            </a:r>
            <a:r>
              <a:rPr lang="en"/>
              <a:t> </a:t>
            </a:r>
            <a:r>
              <a:rPr lang="en"/>
              <a:t>mechanism that all team members would response to it quickly.</a:t>
            </a:r>
            <a:endParaRPr/>
          </a:p>
          <a:p>
            <a:pPr indent="0" lvl="0" marL="0" rtl="0" algn="l">
              <a:spcBef>
                <a:spcPts val="0"/>
              </a:spcBef>
              <a:spcAft>
                <a:spcPts val="0"/>
              </a:spcAft>
              <a:buNone/>
            </a:pPr>
            <a:r>
              <a:rPr lang="en"/>
              <a:t>Execute project according to timeline by having multiple small sync up meeting with relative parties to ensure the execution of the project follows predefined timeline, and also allocate extra time in between milestones so if unexpected outcomes do happen, the team can still finish the task on time.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2d9d80aa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2d9d80aa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2d9d80aa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2d9d80aa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remind you guys with our project idea. As our team members all had a strong interest in the classic 2d games and we would like to bring them back that we still play them easily, we proposed the idea of the Recreation of the Game Tank 1990</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2d9d80aa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2d9d80aa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 would like to make it a better solution for the general classic games. We would like to abandon those expensive hardware, but using only a FPGA board, a bluetooth controller on mobile and a monitor to realize a high quality game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2d9d80aa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2d9d80aa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game itself, we would like to make it intuitive but attractive. The game logic is straight forward, as the player only needs to control the tank and avoid attack from the enemy while they can attack </a:t>
            </a:r>
            <a:r>
              <a:rPr lang="en"/>
              <a:t>opponents</a:t>
            </a:r>
            <a:r>
              <a:rPr lang="en"/>
              <a:t> and </a:t>
            </a:r>
            <a:r>
              <a:rPr lang="en"/>
              <a:t>destroy</a:t>
            </a:r>
            <a:r>
              <a:rPr lang="en"/>
              <a:t> walls.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2d9d80aa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2d9d80aa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highlights we would like to achieve in the project. We would like to use HDMI to realize a high resolution at 1080 and solid refresh rate. Also we will bring in the AI enemy instead of purely user vs user mode to make the game more interactive. Last, we would set up the </a:t>
            </a:r>
            <a:r>
              <a:rPr lang="en"/>
              <a:t>battleground</a:t>
            </a:r>
            <a:r>
              <a:rPr lang="en"/>
              <a:t> with walls and provide the user with better experience when they can destroy the walls.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2d9d80aa9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2d9d80aa9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are our initial thoughts and goals on the project. It should take bluetooth input control signal and output to monitor with at least 640 by 480 at 30fps and we actually achieve higher in our project. We want to bring a smooth motion of all the moving objects. About the game, to confine the </a:t>
            </a:r>
            <a:r>
              <a:rPr lang="en"/>
              <a:t>development</a:t>
            </a:r>
            <a:r>
              <a:rPr lang="en"/>
              <a:t> complexity, we only wanted to include base map setup, a determination logic and moving AI tank.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295e2a4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295e2a4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2d9d80aa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2d9d80aa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2d9d80aa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2d9d80aa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40775" y="1250075"/>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5200">
                <a:latin typeface="Arial"/>
                <a:ea typeface="Arial"/>
                <a:cs typeface="Arial"/>
                <a:sym typeface="Arial"/>
              </a:rPr>
              <a:t>Tank 2020</a:t>
            </a:r>
            <a:endParaRPr sz="5200">
              <a:latin typeface="Arial"/>
              <a:ea typeface="Arial"/>
              <a:cs typeface="Arial"/>
              <a:sym typeface="Arial"/>
            </a:endParaRPr>
          </a:p>
          <a:p>
            <a:pPr indent="0" lvl="0" marL="0" rtl="0" algn="ctr">
              <a:spcBef>
                <a:spcPts val="0"/>
              </a:spcBef>
              <a:spcAft>
                <a:spcPts val="0"/>
              </a:spcAft>
              <a:buClr>
                <a:schemeClr val="lt1"/>
              </a:buClr>
              <a:buSzPts val="1100"/>
              <a:buFont typeface="Arial"/>
              <a:buNone/>
            </a:pPr>
            <a:r>
              <a:rPr lang="en" sz="5200">
                <a:latin typeface="Arial"/>
                <a:ea typeface="Arial"/>
                <a:cs typeface="Arial"/>
                <a:sym typeface="Arial"/>
              </a:rPr>
              <a:t>Group 4</a:t>
            </a:r>
            <a:endParaRPr/>
          </a:p>
        </p:txBody>
      </p:sp>
      <p:sp>
        <p:nvSpPr>
          <p:cNvPr id="135" name="Google Shape;135;p13"/>
          <p:cNvSpPr txBox="1"/>
          <p:nvPr>
            <p:ph idx="1" type="subTitle"/>
          </p:nvPr>
        </p:nvSpPr>
        <p:spPr>
          <a:xfrm>
            <a:off x="2744475" y="3109150"/>
            <a:ext cx="5810100" cy="132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DADAD"/>
                </a:solidFill>
                <a:latin typeface="Arial"/>
                <a:ea typeface="Arial"/>
                <a:cs typeface="Arial"/>
                <a:sym typeface="Arial"/>
              </a:rPr>
              <a:t>Team member: </a:t>
            </a:r>
            <a:endParaRPr sz="1800">
              <a:solidFill>
                <a:srgbClr val="ADADAD"/>
              </a:solidFill>
              <a:latin typeface="Arial"/>
              <a:ea typeface="Arial"/>
              <a:cs typeface="Arial"/>
              <a:sym typeface="Arial"/>
            </a:endParaRPr>
          </a:p>
          <a:p>
            <a:pPr indent="0" lvl="0" marL="0" rtl="0" algn="ctr">
              <a:spcBef>
                <a:spcPts val="0"/>
              </a:spcBef>
              <a:spcAft>
                <a:spcPts val="0"/>
              </a:spcAft>
              <a:buNone/>
            </a:pPr>
            <a:r>
              <a:rPr lang="en" sz="1800">
                <a:solidFill>
                  <a:srgbClr val="ADADAD"/>
                </a:solidFill>
                <a:latin typeface="Arial"/>
                <a:ea typeface="Arial"/>
                <a:cs typeface="Arial"/>
                <a:sym typeface="Arial"/>
              </a:rPr>
              <a:t>Yunlei Lyu</a:t>
            </a:r>
            <a:endParaRPr sz="1800">
              <a:solidFill>
                <a:srgbClr val="ADADAD"/>
              </a:solidFill>
              <a:latin typeface="Arial"/>
              <a:ea typeface="Arial"/>
              <a:cs typeface="Arial"/>
              <a:sym typeface="Arial"/>
            </a:endParaRPr>
          </a:p>
          <a:p>
            <a:pPr indent="0" lvl="0" marL="0" rtl="0" algn="ctr">
              <a:spcBef>
                <a:spcPts val="0"/>
              </a:spcBef>
              <a:spcAft>
                <a:spcPts val="0"/>
              </a:spcAft>
              <a:buNone/>
            </a:pPr>
            <a:r>
              <a:rPr lang="en" sz="1800">
                <a:solidFill>
                  <a:srgbClr val="ADADAD"/>
                </a:solidFill>
                <a:latin typeface="Arial"/>
                <a:ea typeface="Arial"/>
                <a:cs typeface="Arial"/>
                <a:sym typeface="Arial"/>
              </a:rPr>
              <a:t>Yangfan Wang</a:t>
            </a:r>
            <a:endParaRPr sz="1800">
              <a:solidFill>
                <a:srgbClr val="ADADAD"/>
              </a:solidFill>
              <a:latin typeface="Arial"/>
              <a:ea typeface="Arial"/>
              <a:cs typeface="Arial"/>
              <a:sym typeface="Arial"/>
            </a:endParaRPr>
          </a:p>
          <a:p>
            <a:pPr indent="0" lvl="0" marL="0" rtl="0" algn="ctr">
              <a:spcBef>
                <a:spcPts val="0"/>
              </a:spcBef>
              <a:spcAft>
                <a:spcPts val="0"/>
              </a:spcAft>
              <a:buNone/>
            </a:pPr>
            <a:r>
              <a:rPr lang="en" sz="1800">
                <a:solidFill>
                  <a:srgbClr val="ADADAD"/>
                </a:solidFill>
                <a:latin typeface="Arial"/>
                <a:ea typeface="Arial"/>
                <a:cs typeface="Arial"/>
                <a:sym typeface="Arial"/>
              </a:rPr>
              <a:t>Jia Qi Zhao</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 </a:t>
            </a:r>
            <a:r>
              <a:rPr lang="en"/>
              <a:t>Game logic </a:t>
            </a:r>
            <a:endParaRPr/>
          </a:p>
          <a:p>
            <a:pPr indent="0" lvl="0" marL="1371600" rtl="0" algn="l">
              <a:spcBef>
                <a:spcPts val="0"/>
              </a:spcBef>
              <a:spcAft>
                <a:spcPts val="0"/>
              </a:spcAft>
              <a:buNone/>
            </a:pPr>
            <a:r>
              <a:rPr lang="en"/>
              <a:t> Player tanks and shells</a:t>
            </a:r>
            <a:endParaRPr/>
          </a:p>
        </p:txBody>
      </p:sp>
      <p:pic>
        <p:nvPicPr>
          <p:cNvPr id="198" name="Google Shape;198;p22"/>
          <p:cNvPicPr preferRelativeResize="0"/>
          <p:nvPr/>
        </p:nvPicPr>
        <p:blipFill>
          <a:blip r:embed="rId4">
            <a:alphaModFix/>
          </a:blip>
          <a:stretch>
            <a:fillRect/>
          </a:stretch>
        </p:blipFill>
        <p:spPr>
          <a:xfrm>
            <a:off x="1297500" y="1382750"/>
            <a:ext cx="5044525" cy="1042000"/>
          </a:xfrm>
          <a:prstGeom prst="rect">
            <a:avLst/>
          </a:prstGeom>
          <a:noFill/>
          <a:ln>
            <a:noFill/>
          </a:ln>
        </p:spPr>
      </p:pic>
      <p:sp>
        <p:nvSpPr>
          <p:cNvPr id="199" name="Google Shape;199;p22"/>
          <p:cNvSpPr txBox="1"/>
          <p:nvPr>
            <p:ph idx="1" type="body"/>
          </p:nvPr>
        </p:nvSpPr>
        <p:spPr>
          <a:xfrm>
            <a:off x="1032600" y="2424750"/>
            <a:ext cx="70788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Game logic:</a:t>
            </a:r>
            <a:endParaRPr sz="1400"/>
          </a:p>
          <a:p>
            <a:pPr indent="-304800" lvl="1" marL="914400" rtl="0" algn="l">
              <a:spcBef>
                <a:spcPts val="0"/>
              </a:spcBef>
              <a:spcAft>
                <a:spcPts val="0"/>
              </a:spcAft>
              <a:buSzPts val="1200"/>
              <a:buChar char="○"/>
            </a:pPr>
            <a:r>
              <a:rPr lang="en" sz="1200"/>
              <a:t>Store the game map.</a:t>
            </a:r>
            <a:endParaRPr sz="1200"/>
          </a:p>
          <a:p>
            <a:pPr indent="-304800" lvl="1" marL="914400" rtl="0" algn="l">
              <a:spcBef>
                <a:spcPts val="0"/>
              </a:spcBef>
              <a:spcAft>
                <a:spcPts val="0"/>
              </a:spcAft>
              <a:buSzPts val="1200"/>
              <a:buChar char="○"/>
            </a:pPr>
            <a:r>
              <a:rPr lang="en" sz="1200"/>
              <a:t>Determine if the player can move its tank.</a:t>
            </a:r>
            <a:endParaRPr sz="1200"/>
          </a:p>
          <a:p>
            <a:pPr indent="-304800" lvl="1" marL="914400" rtl="0" algn="l">
              <a:spcBef>
                <a:spcPts val="0"/>
              </a:spcBef>
              <a:spcAft>
                <a:spcPts val="0"/>
              </a:spcAft>
              <a:buSzPts val="1200"/>
              <a:buChar char="○"/>
            </a:pPr>
            <a:r>
              <a:rPr lang="en" sz="1200"/>
              <a:t>Determine if the player/enemy is hit.</a:t>
            </a:r>
            <a:endParaRPr sz="1200"/>
          </a:p>
          <a:p>
            <a:pPr indent="-304800" lvl="1" marL="914400" rtl="0" algn="l">
              <a:spcBef>
                <a:spcPts val="0"/>
              </a:spcBef>
              <a:spcAft>
                <a:spcPts val="0"/>
              </a:spcAft>
              <a:buSzPts val="1200"/>
              <a:buChar char="○"/>
            </a:pPr>
            <a:r>
              <a:rPr lang="en" sz="1200"/>
              <a:t>Determine if the shell hits a wall.</a:t>
            </a:r>
            <a:endParaRPr sz="1200"/>
          </a:p>
          <a:p>
            <a:pPr indent="-317500" lvl="0" marL="457200" rtl="0" algn="l">
              <a:spcBef>
                <a:spcPts val="0"/>
              </a:spcBef>
              <a:spcAft>
                <a:spcPts val="0"/>
              </a:spcAft>
              <a:buSzPts val="1400"/>
              <a:buChar char="●"/>
            </a:pPr>
            <a:r>
              <a:rPr lang="en" sz="1400"/>
              <a:t>Player tank and shells:</a:t>
            </a:r>
            <a:endParaRPr sz="1400"/>
          </a:p>
          <a:p>
            <a:pPr indent="-304800" lvl="1" marL="914400" rtl="0" algn="l">
              <a:spcBef>
                <a:spcPts val="0"/>
              </a:spcBef>
              <a:spcAft>
                <a:spcPts val="0"/>
              </a:spcAft>
              <a:buSzPts val="1200"/>
              <a:buChar char="○"/>
            </a:pPr>
            <a:r>
              <a:rPr lang="en" sz="1200"/>
              <a:t>Using the bluetooth input to calculate the next tank position</a:t>
            </a:r>
            <a:endParaRPr sz="1200"/>
          </a:p>
          <a:p>
            <a:pPr indent="-304800" lvl="1" marL="914400" rtl="0" algn="l">
              <a:spcBef>
                <a:spcPts val="0"/>
              </a:spcBef>
              <a:spcAft>
                <a:spcPts val="0"/>
              </a:spcAft>
              <a:buSzPts val="1200"/>
              <a:buChar char="○"/>
            </a:pPr>
            <a:r>
              <a:rPr lang="en" sz="1200"/>
              <a:t>Calculate next shell position based on current tank and shell </a:t>
            </a:r>
            <a:r>
              <a:rPr lang="en" sz="1200"/>
              <a:t>position</a:t>
            </a:r>
            <a:endParaRPr sz="1200"/>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44577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 Plotting Manager</a:t>
            </a:r>
            <a:endParaRPr/>
          </a:p>
        </p:txBody>
      </p:sp>
      <p:sp>
        <p:nvSpPr>
          <p:cNvPr id="205" name="Google Shape;205;p23"/>
          <p:cNvSpPr/>
          <p:nvPr/>
        </p:nvSpPr>
        <p:spPr>
          <a:xfrm>
            <a:off x="4750395" y="1816691"/>
            <a:ext cx="1004700" cy="1004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Tanks</a:t>
            </a:r>
            <a:endParaRPr>
              <a:solidFill>
                <a:srgbClr val="FFFFFF"/>
              </a:solidFill>
            </a:endParaRPr>
          </a:p>
        </p:txBody>
      </p:sp>
      <p:sp>
        <p:nvSpPr>
          <p:cNvPr id="206" name="Google Shape;206;p23"/>
          <p:cNvSpPr/>
          <p:nvPr/>
        </p:nvSpPr>
        <p:spPr>
          <a:xfrm>
            <a:off x="6206482" y="1816691"/>
            <a:ext cx="1004700" cy="1004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Shells</a:t>
            </a:r>
            <a:endParaRPr>
              <a:solidFill>
                <a:srgbClr val="FFFFFF"/>
              </a:solidFill>
            </a:endParaRPr>
          </a:p>
        </p:txBody>
      </p:sp>
      <p:sp>
        <p:nvSpPr>
          <p:cNvPr id="207" name="Google Shape;207;p23"/>
          <p:cNvSpPr/>
          <p:nvPr/>
        </p:nvSpPr>
        <p:spPr>
          <a:xfrm>
            <a:off x="7662557" y="1816691"/>
            <a:ext cx="1004700" cy="1004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Walls</a:t>
            </a:r>
            <a:endParaRPr>
              <a:solidFill>
                <a:srgbClr val="FFFFFF"/>
              </a:solidFill>
            </a:endParaRPr>
          </a:p>
        </p:txBody>
      </p:sp>
      <p:sp>
        <p:nvSpPr>
          <p:cNvPr id="208" name="Google Shape;208;p23"/>
          <p:cNvSpPr txBox="1"/>
          <p:nvPr>
            <p:ph idx="1" type="body"/>
          </p:nvPr>
        </p:nvSpPr>
        <p:spPr>
          <a:xfrm>
            <a:off x="1297500" y="1655900"/>
            <a:ext cx="2867400" cy="274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t>An arbiter with priority</a:t>
            </a:r>
            <a:endParaRPr sz="1600"/>
          </a:p>
          <a:p>
            <a:pPr indent="-330200" lvl="0" marL="457200" rtl="0" algn="l">
              <a:lnSpc>
                <a:spcPct val="150000"/>
              </a:lnSpc>
              <a:spcBef>
                <a:spcPts val="1600"/>
              </a:spcBef>
              <a:spcAft>
                <a:spcPts val="0"/>
              </a:spcAft>
              <a:buSzPts val="1600"/>
              <a:buChar char="●"/>
            </a:pPr>
            <a:r>
              <a:rPr lang="en" sz="1600"/>
              <a:t>Ensure different objects can be updated</a:t>
            </a:r>
            <a:endParaRPr sz="1600"/>
          </a:p>
          <a:p>
            <a:pPr indent="-330200" lvl="0" marL="457200" rtl="0" algn="l">
              <a:lnSpc>
                <a:spcPct val="150000"/>
              </a:lnSpc>
              <a:spcBef>
                <a:spcPts val="0"/>
              </a:spcBef>
              <a:spcAft>
                <a:spcPts val="0"/>
              </a:spcAft>
              <a:buSzPts val="1600"/>
              <a:buChar char="●"/>
            </a:pPr>
            <a:r>
              <a:rPr lang="en" sz="1600"/>
              <a:t>Control the order of plotting</a:t>
            </a:r>
            <a:endParaRPr sz="1600"/>
          </a:p>
          <a:p>
            <a:pPr indent="-330200" lvl="1" marL="914400" rtl="0" algn="l">
              <a:lnSpc>
                <a:spcPct val="150000"/>
              </a:lnSpc>
              <a:spcBef>
                <a:spcPts val="0"/>
              </a:spcBef>
              <a:spcAft>
                <a:spcPts val="0"/>
              </a:spcAft>
              <a:buSzPts val="1600"/>
              <a:buChar char="○"/>
            </a:pPr>
            <a:r>
              <a:rPr lang="en" sz="1600"/>
              <a:t>Prioritize the player movements</a:t>
            </a:r>
            <a:endParaRPr/>
          </a:p>
        </p:txBody>
      </p:sp>
      <p:cxnSp>
        <p:nvCxnSpPr>
          <p:cNvPr id="209" name="Google Shape;209;p23"/>
          <p:cNvCxnSpPr>
            <a:stCxn id="205" idx="4"/>
          </p:cNvCxnSpPr>
          <p:nvPr/>
        </p:nvCxnSpPr>
        <p:spPr>
          <a:xfrm>
            <a:off x="5252745" y="2821391"/>
            <a:ext cx="0" cy="4815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23"/>
          <p:cNvCxnSpPr>
            <a:stCxn id="206" idx="4"/>
          </p:cNvCxnSpPr>
          <p:nvPr/>
        </p:nvCxnSpPr>
        <p:spPr>
          <a:xfrm>
            <a:off x="6708832" y="2821391"/>
            <a:ext cx="0" cy="1100400"/>
          </a:xfrm>
          <a:prstGeom prst="straightConnector1">
            <a:avLst/>
          </a:prstGeom>
          <a:noFill/>
          <a:ln cap="flat" cmpd="sng" w="9525">
            <a:solidFill>
              <a:schemeClr val="dk2"/>
            </a:solidFill>
            <a:prstDash val="solid"/>
            <a:round/>
            <a:headEnd len="med" w="med" type="none"/>
            <a:tailEnd len="med" w="med" type="none"/>
          </a:ln>
        </p:spPr>
      </p:cxnSp>
      <p:sp>
        <p:nvSpPr>
          <p:cNvPr id="211" name="Google Shape;211;p23"/>
          <p:cNvSpPr txBox="1"/>
          <p:nvPr/>
        </p:nvSpPr>
        <p:spPr>
          <a:xfrm>
            <a:off x="4947425" y="3346387"/>
            <a:ext cx="1832700" cy="2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Lato"/>
                <a:ea typeface="Lato"/>
                <a:cs typeface="Lato"/>
                <a:sym typeface="Lato"/>
              </a:rPr>
              <a:t>Playe</a:t>
            </a:r>
            <a:r>
              <a:rPr lang="en" sz="1500">
                <a:solidFill>
                  <a:srgbClr val="FFFFFF"/>
                </a:solidFill>
                <a:latin typeface="Lato"/>
                <a:ea typeface="Lato"/>
                <a:cs typeface="Lato"/>
                <a:sym typeface="Lato"/>
              </a:rPr>
              <a:t>r &amp; Enemy </a:t>
            </a:r>
            <a:endParaRPr sz="1500">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5138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IP - </a:t>
            </a:r>
            <a:r>
              <a:rPr lang="en"/>
              <a:t>CDMA Controller</a:t>
            </a:r>
            <a:endParaRPr/>
          </a:p>
        </p:txBody>
      </p:sp>
      <p:sp>
        <p:nvSpPr>
          <p:cNvPr id="217" name="Google Shape;217;p24"/>
          <p:cNvSpPr txBox="1"/>
          <p:nvPr>
            <p:ph idx="1" type="body"/>
          </p:nvPr>
        </p:nvSpPr>
        <p:spPr>
          <a:xfrm>
            <a:off x="1297500" y="1427975"/>
            <a:ext cx="70788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Responsible for moving the images of game elements stored in DDR memory to a desired location on screen.</a:t>
            </a:r>
            <a:endParaRPr/>
          </a:p>
          <a:p>
            <a:pPr indent="-311150" lvl="0" marL="457200" rtl="0" algn="l">
              <a:spcBef>
                <a:spcPts val="0"/>
              </a:spcBef>
              <a:spcAft>
                <a:spcPts val="0"/>
              </a:spcAft>
              <a:buSzPts val="1300"/>
              <a:buChar char="●"/>
            </a:pPr>
            <a:r>
              <a:rPr lang="en"/>
              <a:t>Inputs:</a:t>
            </a:r>
            <a:endParaRPr/>
          </a:p>
          <a:p>
            <a:pPr indent="-298450" lvl="1" marL="914400" rtl="0" algn="l">
              <a:spcBef>
                <a:spcPts val="0"/>
              </a:spcBef>
              <a:spcAft>
                <a:spcPts val="0"/>
              </a:spcAft>
              <a:buSzPts val="1100"/>
              <a:buChar char="○"/>
            </a:pPr>
            <a:r>
              <a:rPr lang="en"/>
              <a:t>Source image address location.</a:t>
            </a:r>
            <a:endParaRPr/>
          </a:p>
          <a:p>
            <a:pPr indent="-298450" lvl="1" marL="914400" rtl="0" algn="l">
              <a:spcBef>
                <a:spcPts val="0"/>
              </a:spcBef>
              <a:spcAft>
                <a:spcPts val="0"/>
              </a:spcAft>
              <a:buSzPts val="1100"/>
              <a:buChar char="○"/>
            </a:pPr>
            <a:r>
              <a:rPr lang="en"/>
              <a:t>Location of frame buffer (for potential double buffer).</a:t>
            </a:r>
            <a:endParaRPr/>
          </a:p>
          <a:p>
            <a:pPr indent="-298450" lvl="1" marL="914400" rtl="0" algn="l">
              <a:spcBef>
                <a:spcPts val="0"/>
              </a:spcBef>
              <a:spcAft>
                <a:spcPts val="0"/>
              </a:spcAft>
              <a:buSzPts val="1100"/>
              <a:buChar char="○"/>
            </a:pPr>
            <a:r>
              <a:rPr lang="en"/>
              <a:t>Pair of (</a:t>
            </a:r>
            <a:r>
              <a:rPr lang="en"/>
              <a:t>X,Y) coordinate on the screen.</a:t>
            </a:r>
            <a:endParaRPr/>
          </a:p>
          <a:p>
            <a:pPr indent="-298450" lvl="1" marL="914400" rtl="0" algn="l">
              <a:spcBef>
                <a:spcPts val="0"/>
              </a:spcBef>
              <a:spcAft>
                <a:spcPts val="0"/>
              </a:spcAft>
              <a:buSzPts val="1100"/>
              <a:buChar char="○"/>
            </a:pPr>
            <a:r>
              <a:rPr lang="en"/>
              <a:t>Start signal.</a:t>
            </a:r>
            <a:endParaRPr/>
          </a:p>
          <a:p>
            <a:pPr indent="-298450" lvl="1" marL="914400" rtl="0" algn="l">
              <a:spcBef>
                <a:spcPts val="0"/>
              </a:spcBef>
              <a:spcAft>
                <a:spcPts val="0"/>
              </a:spcAft>
              <a:buSzPts val="1100"/>
              <a:buChar char="○"/>
            </a:pPr>
            <a:r>
              <a:rPr lang="en"/>
              <a:t>Delay between scan lines.</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18" name="Google Shape;218;p24"/>
          <p:cNvPicPr preferRelativeResize="0"/>
          <p:nvPr/>
        </p:nvPicPr>
        <p:blipFill>
          <a:blip r:embed="rId3">
            <a:alphaModFix/>
          </a:blip>
          <a:stretch>
            <a:fillRect/>
          </a:stretch>
        </p:blipFill>
        <p:spPr>
          <a:xfrm>
            <a:off x="5775788" y="2002250"/>
            <a:ext cx="2458125" cy="176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IP - CDMA Controller</a:t>
            </a:r>
            <a:endParaRPr/>
          </a:p>
        </p:txBody>
      </p:sp>
      <p:sp>
        <p:nvSpPr>
          <p:cNvPr id="224" name="Google Shape;224;p25"/>
          <p:cNvSpPr txBox="1"/>
          <p:nvPr>
            <p:ph idx="1" type="body"/>
          </p:nvPr>
        </p:nvSpPr>
        <p:spPr>
          <a:xfrm>
            <a:off x="3048300" y="1735900"/>
            <a:ext cx="57234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Outputs:</a:t>
            </a:r>
            <a:endParaRPr/>
          </a:p>
          <a:p>
            <a:pPr indent="-298450" lvl="1" marL="914400" rtl="0" algn="l">
              <a:spcBef>
                <a:spcPts val="0"/>
              </a:spcBef>
              <a:spcAft>
                <a:spcPts val="0"/>
              </a:spcAft>
              <a:buSzPts val="1100"/>
              <a:buChar char="○"/>
            </a:pPr>
            <a:r>
              <a:rPr lang="en"/>
              <a:t>AXI Lite interface for controlling the AXI CDMA IP.</a:t>
            </a:r>
            <a:endParaRPr/>
          </a:p>
          <a:p>
            <a:pPr indent="-298450" lvl="1" marL="914400" rtl="0" algn="l">
              <a:spcBef>
                <a:spcPts val="0"/>
              </a:spcBef>
              <a:spcAft>
                <a:spcPts val="0"/>
              </a:spcAft>
              <a:buSzPts val="1100"/>
              <a:buChar char="○"/>
            </a:pPr>
            <a:r>
              <a:rPr lang="en"/>
              <a:t>Handshake signal between Game Logic IP</a:t>
            </a:r>
            <a:endParaRPr/>
          </a:p>
        </p:txBody>
      </p:sp>
      <p:pic>
        <p:nvPicPr>
          <p:cNvPr id="225" name="Google Shape;225;p25"/>
          <p:cNvPicPr preferRelativeResize="0"/>
          <p:nvPr/>
        </p:nvPicPr>
        <p:blipFill>
          <a:blip r:embed="rId3">
            <a:alphaModFix/>
          </a:blip>
          <a:stretch>
            <a:fillRect/>
          </a:stretch>
        </p:blipFill>
        <p:spPr>
          <a:xfrm>
            <a:off x="590188" y="1631850"/>
            <a:ext cx="2458125" cy="176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IP - CDMA Controller</a:t>
            </a:r>
            <a:endParaRPr/>
          </a:p>
        </p:txBody>
      </p:sp>
      <p:sp>
        <p:nvSpPr>
          <p:cNvPr id="231" name="Google Shape;231;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 Functionality:</a:t>
            </a:r>
            <a:endParaRPr/>
          </a:p>
          <a:p>
            <a:pPr indent="-311150" lvl="0" marL="457200" rtl="0" algn="l">
              <a:spcBef>
                <a:spcPts val="1600"/>
              </a:spcBef>
              <a:spcAft>
                <a:spcPts val="0"/>
              </a:spcAft>
              <a:buSzPts val="1300"/>
              <a:buChar char="●"/>
            </a:pPr>
            <a:r>
              <a:rPr lang="en"/>
              <a:t>Responsible for moving desired game blocks stored inside the DDR memory using continuous memory space to frame buffer that is continuous along horizontal scan line.</a:t>
            </a:r>
            <a:endParaRPr/>
          </a:p>
          <a:p>
            <a:pPr indent="-298450" lvl="1" marL="914400" rtl="0" algn="l">
              <a:spcBef>
                <a:spcPts val="0"/>
              </a:spcBef>
              <a:spcAft>
                <a:spcPts val="0"/>
              </a:spcAft>
              <a:buSzPts val="1100"/>
              <a:buChar char="○"/>
            </a:pPr>
            <a:r>
              <a:rPr lang="en"/>
              <a:t>i.e. a 120 x 120 pixel game element would need 120 individual CDMA programming to move the picture into desired location in frame buffer.</a:t>
            </a:r>
            <a:endParaRPr/>
          </a:p>
          <a:p>
            <a:pPr indent="-311150" lvl="0" marL="457200" rtl="0" algn="l">
              <a:spcBef>
                <a:spcPts val="0"/>
              </a:spcBef>
              <a:spcAft>
                <a:spcPts val="0"/>
              </a:spcAft>
              <a:buSzPts val="1300"/>
              <a:buChar char="●"/>
            </a:pPr>
            <a:r>
              <a:rPr lang="en"/>
              <a:t>Contains a FSM in charge of CDMA programming sequence via AXI_Lite interface.</a:t>
            </a:r>
            <a:endParaRPr/>
          </a:p>
          <a:p>
            <a:pPr indent="-311150" lvl="0" marL="457200" rtl="0" algn="l">
              <a:spcBef>
                <a:spcPts val="0"/>
              </a:spcBef>
              <a:spcAft>
                <a:spcPts val="0"/>
              </a:spcAft>
              <a:buSzPts val="1300"/>
              <a:buChar char="●"/>
            </a:pPr>
            <a:r>
              <a:rPr lang="en"/>
              <a:t>When CDMA  reports an error status, the controller can </a:t>
            </a:r>
            <a:r>
              <a:rPr lang="en"/>
              <a:t>perform</a:t>
            </a:r>
            <a:r>
              <a:rPr lang="en"/>
              <a:t> a soft reset and continue the operation.</a:t>
            </a:r>
            <a:endParaRPr/>
          </a:p>
          <a:p>
            <a:pPr indent="-311150" lvl="0" marL="457200" rtl="0" algn="l">
              <a:spcBef>
                <a:spcPts val="0"/>
              </a:spcBef>
              <a:spcAft>
                <a:spcPts val="0"/>
              </a:spcAft>
              <a:buSzPts val="1300"/>
              <a:buChar char="●"/>
            </a:pPr>
            <a:r>
              <a:rPr lang="en"/>
              <a:t>Variable delay inserted between each individual CDMA programming for allowing the downstream VDMA  to access the frame buffer at the same time.</a:t>
            </a:r>
            <a:endParaRPr/>
          </a:p>
          <a:p>
            <a:pPr indent="0" lvl="0" marL="0" rtl="0" algn="l">
              <a:spcBef>
                <a:spcPts val="1600"/>
              </a:spcBef>
              <a:spcAft>
                <a:spcPts val="1600"/>
              </a:spcAft>
              <a:buNone/>
            </a:pPr>
            <a:r>
              <a:t/>
            </a:r>
            <a:endParaRPr/>
          </a:p>
        </p:txBody>
      </p:sp>
      <p:pic>
        <p:nvPicPr>
          <p:cNvPr id="232" name="Google Shape;232;p26"/>
          <p:cNvPicPr preferRelativeResize="0"/>
          <p:nvPr/>
        </p:nvPicPr>
        <p:blipFill>
          <a:blip r:embed="rId3">
            <a:alphaModFix/>
          </a:blip>
          <a:stretch>
            <a:fillRect/>
          </a:stretch>
        </p:blipFill>
        <p:spPr>
          <a:xfrm>
            <a:off x="6541838" y="200750"/>
            <a:ext cx="2458125" cy="1762650"/>
          </a:xfrm>
          <a:prstGeom prst="rect">
            <a:avLst/>
          </a:prstGeom>
          <a:noFill/>
          <a:ln>
            <a:noFill/>
          </a:ln>
        </p:spPr>
      </p:pic>
      <p:grpSp>
        <p:nvGrpSpPr>
          <p:cNvPr id="233" name="Google Shape;233;p26"/>
          <p:cNvGrpSpPr/>
          <p:nvPr/>
        </p:nvGrpSpPr>
        <p:grpSpPr>
          <a:xfrm>
            <a:off x="2871687" y="2506355"/>
            <a:ext cx="4279354" cy="1972384"/>
            <a:chOff x="2971200" y="3575800"/>
            <a:chExt cx="3233850" cy="1399350"/>
          </a:xfrm>
        </p:grpSpPr>
        <p:pic>
          <p:nvPicPr>
            <p:cNvPr id="234" name="Google Shape;234;p26"/>
            <p:cNvPicPr preferRelativeResize="0"/>
            <p:nvPr/>
          </p:nvPicPr>
          <p:blipFill>
            <a:blip r:embed="rId4">
              <a:alphaModFix/>
            </a:blip>
            <a:stretch>
              <a:fillRect/>
            </a:stretch>
          </p:blipFill>
          <p:spPr>
            <a:xfrm>
              <a:off x="2971200" y="3626300"/>
              <a:ext cx="2492325" cy="1348850"/>
            </a:xfrm>
            <a:prstGeom prst="rect">
              <a:avLst/>
            </a:prstGeom>
            <a:noFill/>
            <a:ln>
              <a:noFill/>
            </a:ln>
          </p:spPr>
        </p:pic>
        <p:cxnSp>
          <p:nvCxnSpPr>
            <p:cNvPr id="235" name="Google Shape;235;p26"/>
            <p:cNvCxnSpPr/>
            <p:nvPr/>
          </p:nvCxnSpPr>
          <p:spPr>
            <a:xfrm flipH="1">
              <a:off x="4572000" y="3898400"/>
              <a:ext cx="328500" cy="193500"/>
            </a:xfrm>
            <a:prstGeom prst="straightConnector1">
              <a:avLst/>
            </a:prstGeom>
            <a:noFill/>
            <a:ln cap="flat" cmpd="sng" w="9525">
              <a:solidFill>
                <a:srgbClr val="000000"/>
              </a:solidFill>
              <a:prstDash val="solid"/>
              <a:round/>
              <a:headEnd len="med" w="med" type="none"/>
              <a:tailEnd len="med" w="med" type="triangle"/>
            </a:ln>
          </p:spPr>
        </p:cxnSp>
        <p:sp>
          <p:nvSpPr>
            <p:cNvPr id="236" name="Google Shape;236;p26"/>
            <p:cNvSpPr/>
            <p:nvPr/>
          </p:nvSpPr>
          <p:spPr>
            <a:xfrm>
              <a:off x="3039100" y="4091900"/>
              <a:ext cx="2424300" cy="1935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txBox="1"/>
            <p:nvPr/>
          </p:nvSpPr>
          <p:spPr>
            <a:xfrm>
              <a:off x="4513050" y="3575800"/>
              <a:ext cx="16920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congestion</a:t>
              </a:r>
              <a:endParaRPr>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Process</a:t>
            </a:r>
            <a:endParaRPr/>
          </a:p>
        </p:txBody>
      </p:sp>
      <p:sp>
        <p:nvSpPr>
          <p:cNvPr id="243" name="Google Shape;243;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 </a:t>
            </a:r>
            <a:r>
              <a:rPr lang="en"/>
              <a:t>Guarantee </a:t>
            </a:r>
            <a:r>
              <a:rPr lang="en"/>
              <a:t>success the team followed the steps below:</a:t>
            </a:r>
            <a:endParaRPr/>
          </a:p>
          <a:p>
            <a:pPr indent="-298450" lvl="1" marL="1371600" rtl="0" algn="l">
              <a:spcBef>
                <a:spcPts val="0"/>
              </a:spcBef>
              <a:spcAft>
                <a:spcPts val="0"/>
              </a:spcAft>
              <a:buSzPts val="1100"/>
              <a:buChar char="○"/>
            </a:pPr>
            <a:r>
              <a:rPr lang="en"/>
              <a:t>Non </a:t>
            </a:r>
            <a:r>
              <a:rPr lang="en"/>
              <a:t>technical</a:t>
            </a:r>
            <a:r>
              <a:rPr lang="en"/>
              <a:t> side:</a:t>
            </a:r>
            <a:endParaRPr/>
          </a:p>
          <a:p>
            <a:pPr indent="-298450" lvl="2" marL="1828800" rtl="0" algn="l">
              <a:spcBef>
                <a:spcPts val="0"/>
              </a:spcBef>
              <a:spcAft>
                <a:spcPts val="0"/>
              </a:spcAft>
              <a:buSzPts val="1100"/>
              <a:buChar char="■"/>
            </a:pPr>
            <a:r>
              <a:rPr lang="en"/>
              <a:t>E</a:t>
            </a:r>
            <a:r>
              <a:rPr lang="en"/>
              <a:t>arly research into the various</a:t>
            </a:r>
            <a:r>
              <a:rPr lang="en"/>
              <a:t> individual elements:</a:t>
            </a:r>
            <a:endParaRPr/>
          </a:p>
          <a:p>
            <a:pPr indent="-298450" lvl="3" marL="2286000" rtl="0" algn="l">
              <a:spcBef>
                <a:spcPts val="0"/>
              </a:spcBef>
              <a:spcAft>
                <a:spcPts val="0"/>
              </a:spcAft>
              <a:buSzPts val="1100"/>
              <a:buChar char="●"/>
            </a:pPr>
            <a:r>
              <a:rPr lang="en"/>
              <a:t>Break problem into blocks like: Bluetooth, HDMI, Game Logic .</a:t>
            </a:r>
            <a:endParaRPr/>
          </a:p>
          <a:p>
            <a:pPr indent="-298450" lvl="3" marL="2286000" rtl="0" algn="l">
              <a:spcBef>
                <a:spcPts val="0"/>
              </a:spcBef>
              <a:spcAft>
                <a:spcPts val="0"/>
              </a:spcAft>
              <a:buSzPts val="1100"/>
              <a:buChar char="●"/>
            </a:pPr>
            <a:r>
              <a:rPr lang="en"/>
              <a:t>Take advantage of reading week.</a:t>
            </a:r>
            <a:endParaRPr/>
          </a:p>
          <a:p>
            <a:pPr indent="-298450" lvl="2" marL="1828800" rtl="0" algn="l">
              <a:spcBef>
                <a:spcPts val="0"/>
              </a:spcBef>
              <a:spcAft>
                <a:spcPts val="0"/>
              </a:spcAft>
              <a:buSzPts val="1100"/>
              <a:buChar char="■"/>
            </a:pPr>
            <a:r>
              <a:rPr lang="en"/>
              <a:t>Set reasonable team goal and schedule.</a:t>
            </a:r>
            <a:endParaRPr/>
          </a:p>
          <a:p>
            <a:pPr indent="-298450" lvl="3" marL="2286000" rtl="0" algn="l">
              <a:spcBef>
                <a:spcPts val="0"/>
              </a:spcBef>
              <a:spcAft>
                <a:spcPts val="0"/>
              </a:spcAft>
              <a:buSzPts val="1100"/>
              <a:buChar char="●"/>
            </a:pPr>
            <a:r>
              <a:rPr lang="en"/>
              <a:t>P</a:t>
            </a:r>
            <a:r>
              <a:rPr lang="en"/>
              <a:t>airwise programming technique - a</a:t>
            </a:r>
            <a:r>
              <a:rPr lang="en"/>
              <a:t>ssign  two team members to research and </a:t>
            </a:r>
            <a:r>
              <a:rPr lang="en"/>
              <a:t>develop</a:t>
            </a:r>
            <a:r>
              <a:rPr lang="en"/>
              <a:t> on the same block.</a:t>
            </a:r>
            <a:endParaRPr/>
          </a:p>
          <a:p>
            <a:pPr indent="-298450" lvl="3" marL="2286000" rtl="0" algn="l">
              <a:spcBef>
                <a:spcPts val="0"/>
              </a:spcBef>
              <a:spcAft>
                <a:spcPts val="0"/>
              </a:spcAft>
              <a:buSzPts val="1100"/>
              <a:buChar char="●"/>
            </a:pPr>
            <a:r>
              <a:rPr lang="en"/>
              <a:t>Allocated spare time between milestones.</a:t>
            </a:r>
            <a:endParaRPr/>
          </a:p>
          <a:p>
            <a:pPr indent="0" lvl="0" marL="13716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Process</a:t>
            </a:r>
            <a:endParaRPr/>
          </a:p>
        </p:txBody>
      </p:sp>
      <p:sp>
        <p:nvSpPr>
          <p:cNvPr id="249" name="Google Shape;249;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 Guarantee success the team followed the steps below:</a:t>
            </a:r>
            <a:endParaRPr/>
          </a:p>
          <a:p>
            <a:pPr indent="-298450" lvl="1" marL="1371600" rtl="0" algn="l">
              <a:spcBef>
                <a:spcPts val="0"/>
              </a:spcBef>
              <a:spcAft>
                <a:spcPts val="0"/>
              </a:spcAft>
              <a:buSzPts val="1100"/>
              <a:buChar char="○"/>
            </a:pPr>
            <a:r>
              <a:rPr lang="en"/>
              <a:t>Technical side:</a:t>
            </a:r>
            <a:endParaRPr/>
          </a:p>
          <a:p>
            <a:pPr indent="-298450" lvl="2" marL="1828800" rtl="0" algn="l">
              <a:spcBef>
                <a:spcPts val="0"/>
              </a:spcBef>
              <a:spcAft>
                <a:spcPts val="0"/>
              </a:spcAft>
              <a:buSzPts val="1100"/>
              <a:buChar char="■"/>
            </a:pPr>
            <a:r>
              <a:rPr lang="en"/>
              <a:t>Take advantage of the testbench simulation:</a:t>
            </a:r>
            <a:endParaRPr/>
          </a:p>
          <a:p>
            <a:pPr indent="-298450" lvl="3" marL="2286000" rtl="0" algn="l">
              <a:spcBef>
                <a:spcPts val="0"/>
              </a:spcBef>
              <a:spcAft>
                <a:spcPts val="0"/>
              </a:spcAft>
              <a:buSzPts val="1100"/>
              <a:buChar char="●"/>
            </a:pPr>
            <a:r>
              <a:rPr lang="en"/>
              <a:t>Much faster design turnaround time.</a:t>
            </a:r>
            <a:endParaRPr/>
          </a:p>
          <a:p>
            <a:pPr indent="-298450" lvl="3" marL="2286000" rtl="0" algn="l">
              <a:spcBef>
                <a:spcPts val="0"/>
              </a:spcBef>
              <a:spcAft>
                <a:spcPts val="0"/>
              </a:spcAft>
              <a:buSzPts val="1100"/>
              <a:buChar char="●"/>
            </a:pPr>
            <a:r>
              <a:rPr lang="en"/>
              <a:t>Perform simulation at module, IP and system level.</a:t>
            </a:r>
            <a:endParaRPr/>
          </a:p>
          <a:p>
            <a:pPr indent="-298450" lvl="4" marL="2743200" rtl="0" algn="l">
              <a:spcBef>
                <a:spcPts val="0"/>
              </a:spcBef>
              <a:spcAft>
                <a:spcPts val="0"/>
              </a:spcAft>
              <a:buSzPts val="1100"/>
              <a:buChar char="○"/>
            </a:pPr>
            <a:r>
              <a:rPr lang="en"/>
              <a:t>Verify the core functionality at  module level.</a:t>
            </a:r>
            <a:endParaRPr/>
          </a:p>
          <a:p>
            <a:pPr indent="-298450" lvl="4" marL="2743200" rtl="0" algn="l">
              <a:spcBef>
                <a:spcPts val="0"/>
              </a:spcBef>
              <a:spcAft>
                <a:spcPts val="0"/>
              </a:spcAft>
              <a:buSzPts val="1100"/>
              <a:buChar char="○"/>
            </a:pPr>
            <a:r>
              <a:rPr lang="en"/>
              <a:t>Verify the compliance with interface protocol at IP level.</a:t>
            </a:r>
            <a:endParaRPr/>
          </a:p>
          <a:p>
            <a:pPr indent="-298450" lvl="4" marL="2743200" rtl="0" algn="l">
              <a:spcBef>
                <a:spcPts val="0"/>
              </a:spcBef>
              <a:spcAft>
                <a:spcPts val="0"/>
              </a:spcAft>
              <a:buSzPts val="1100"/>
              <a:buChar char="○"/>
            </a:pPr>
            <a:r>
              <a:rPr lang="en"/>
              <a:t>Check for overall system behavior at system level.</a:t>
            </a:r>
            <a:endParaRPr/>
          </a:p>
          <a:p>
            <a:pPr indent="-298450" lvl="2" marL="1828800" rtl="0" algn="l">
              <a:spcBef>
                <a:spcPts val="0"/>
              </a:spcBef>
              <a:spcAft>
                <a:spcPts val="0"/>
              </a:spcAft>
              <a:buSzPts val="1100"/>
              <a:buChar char="■"/>
            </a:pPr>
            <a:r>
              <a:rPr lang="en"/>
              <a:t>Levage ILA after implementation.</a:t>
            </a:r>
            <a:endParaRPr/>
          </a:p>
          <a:p>
            <a:pPr indent="-298450" lvl="3" marL="2286000" rtl="0" algn="l">
              <a:spcBef>
                <a:spcPts val="0"/>
              </a:spcBef>
              <a:spcAft>
                <a:spcPts val="0"/>
              </a:spcAft>
              <a:buSzPts val="1100"/>
              <a:buChar char="●"/>
            </a:pPr>
            <a:r>
              <a:rPr lang="en"/>
              <a:t>Simulation is not perfect. This is always unexpected system level bug.</a:t>
            </a:r>
            <a:endParaRPr/>
          </a:p>
          <a:p>
            <a:pPr indent="-298450" lvl="3" marL="2286000" rtl="0" algn="l">
              <a:spcBef>
                <a:spcPts val="0"/>
              </a:spcBef>
              <a:spcAft>
                <a:spcPts val="0"/>
              </a:spcAft>
              <a:buSzPts val="1100"/>
              <a:buChar char="●"/>
            </a:pPr>
            <a:r>
              <a:rPr lang="en"/>
              <a:t>Connect ILA to critical interfaces to check the behavior of each IP.</a:t>
            </a:r>
            <a:endParaRPr/>
          </a:p>
          <a:p>
            <a:pPr indent="-298450" lvl="2" marL="1828800" rtl="0" algn="l">
              <a:spcBef>
                <a:spcPts val="0"/>
              </a:spcBef>
              <a:spcAft>
                <a:spcPts val="0"/>
              </a:spcAft>
              <a:buSzPts val="1100"/>
              <a:buChar char="■"/>
            </a:pPr>
            <a:r>
              <a:rPr lang="en"/>
              <a:t>Clear interface definition between custom IPs.</a:t>
            </a:r>
            <a:endParaRPr/>
          </a:p>
          <a:p>
            <a:pPr indent="-298450" lvl="3" marL="2286000" rtl="0" algn="l">
              <a:spcBef>
                <a:spcPts val="0"/>
              </a:spcBef>
              <a:spcAft>
                <a:spcPts val="0"/>
              </a:spcAft>
              <a:buSzPts val="1100"/>
              <a:buChar char="●"/>
            </a:pPr>
            <a:r>
              <a:rPr lang="en"/>
              <a:t>Define handshake mechanism before the developments of the actual IP.</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a:t>
            </a:r>
            <a:r>
              <a:rPr lang="en"/>
              <a:t> Learned</a:t>
            </a:r>
            <a:endParaRPr/>
          </a:p>
        </p:txBody>
      </p:sp>
      <p:sp>
        <p:nvSpPr>
          <p:cNvPr id="255" name="Google Shape;255;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important lessons we have </a:t>
            </a:r>
            <a:r>
              <a:rPr lang="en"/>
              <a:t>learned </a:t>
            </a:r>
            <a:r>
              <a:rPr lang="en"/>
              <a:t>along the </a:t>
            </a:r>
            <a:r>
              <a:rPr lang="en"/>
              <a:t>journey:</a:t>
            </a:r>
            <a:endParaRPr/>
          </a:p>
          <a:p>
            <a:pPr indent="-298450" lvl="1" marL="914400" rtl="0" algn="l">
              <a:spcBef>
                <a:spcPts val="0"/>
              </a:spcBef>
              <a:spcAft>
                <a:spcPts val="0"/>
              </a:spcAft>
              <a:buSzPts val="1100"/>
              <a:buChar char="○"/>
            </a:pPr>
            <a:r>
              <a:rPr lang="en"/>
              <a:t>T</a:t>
            </a:r>
            <a:r>
              <a:rPr lang="en"/>
              <a:t>echnical </a:t>
            </a:r>
            <a:endParaRPr/>
          </a:p>
          <a:p>
            <a:pPr indent="-298450" lvl="2" marL="1371600" rtl="0" algn="l">
              <a:spcBef>
                <a:spcPts val="0"/>
              </a:spcBef>
              <a:spcAft>
                <a:spcPts val="0"/>
              </a:spcAft>
              <a:buSzPts val="1100"/>
              <a:buChar char="■"/>
            </a:pPr>
            <a:r>
              <a:rPr lang="en"/>
              <a:t>Industry standard AXI interface for communicating between IPs.</a:t>
            </a:r>
            <a:endParaRPr/>
          </a:p>
          <a:p>
            <a:pPr indent="-298450" lvl="2" marL="1371600" rtl="0" algn="l">
              <a:spcBef>
                <a:spcPts val="0"/>
              </a:spcBef>
              <a:spcAft>
                <a:spcPts val="0"/>
              </a:spcAft>
              <a:buSzPts val="1100"/>
              <a:buChar char="■"/>
            </a:pPr>
            <a:r>
              <a:rPr lang="en"/>
              <a:t>Perform design verification using testbench, VIP and test sequences.</a:t>
            </a:r>
            <a:endParaRPr/>
          </a:p>
          <a:p>
            <a:pPr indent="-298450" lvl="2" marL="1371600" rtl="0" algn="l">
              <a:spcBef>
                <a:spcPts val="0"/>
              </a:spcBef>
              <a:spcAft>
                <a:spcPts val="0"/>
              </a:spcAft>
              <a:buSzPts val="1100"/>
              <a:buChar char="■"/>
            </a:pPr>
            <a:r>
              <a:rPr lang="en"/>
              <a:t>Hands on experience with Xilinx design tool.</a:t>
            </a:r>
            <a:endParaRPr/>
          </a:p>
          <a:p>
            <a:pPr indent="-298450" lvl="1" marL="914400" rtl="0" algn="l">
              <a:spcBef>
                <a:spcPts val="0"/>
              </a:spcBef>
              <a:spcAft>
                <a:spcPts val="0"/>
              </a:spcAft>
              <a:buSzPts val="1100"/>
              <a:buChar char="○"/>
            </a:pPr>
            <a:r>
              <a:rPr lang="en"/>
              <a:t>Non t</a:t>
            </a:r>
            <a:r>
              <a:rPr lang="en"/>
              <a:t>echnical </a:t>
            </a:r>
            <a:endParaRPr/>
          </a:p>
          <a:p>
            <a:pPr indent="-298450" lvl="2" marL="1371600" rtl="0" algn="l">
              <a:spcBef>
                <a:spcPts val="0"/>
              </a:spcBef>
              <a:spcAft>
                <a:spcPts val="0"/>
              </a:spcAft>
              <a:buSzPts val="1100"/>
              <a:buChar char="■"/>
            </a:pPr>
            <a:r>
              <a:rPr lang="en"/>
              <a:t>Team coordination between multiple designers.</a:t>
            </a:r>
            <a:endParaRPr/>
          </a:p>
          <a:p>
            <a:pPr indent="-298450" lvl="2" marL="1371600" rtl="0" algn="l">
              <a:spcBef>
                <a:spcPts val="0"/>
              </a:spcBef>
              <a:spcAft>
                <a:spcPts val="0"/>
              </a:spcAft>
              <a:buSzPts val="1100"/>
              <a:buChar char="■"/>
            </a:pPr>
            <a:r>
              <a:rPr lang="en"/>
              <a:t>Techniques of executing project according to timeline.</a:t>
            </a:r>
            <a:endParaRPr/>
          </a:p>
          <a:p>
            <a:pPr indent="-298450" lvl="2" marL="1371600" rtl="0" algn="l">
              <a:spcBef>
                <a:spcPts val="0"/>
              </a:spcBef>
              <a:spcAft>
                <a:spcPts val="0"/>
              </a:spcAft>
              <a:buSzPts val="1100"/>
              <a:buChar char="■"/>
            </a:pPr>
            <a:r>
              <a:rPr lang="en"/>
              <a:t>Assign task according to personal interest.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2939050"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Conclusion</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a:t>
            </a:r>
            <a:endParaRPr/>
          </a:p>
        </p:txBody>
      </p:sp>
      <p:pic>
        <p:nvPicPr>
          <p:cNvPr id="141" name="Google Shape;141;p14"/>
          <p:cNvPicPr preferRelativeResize="0"/>
          <p:nvPr/>
        </p:nvPicPr>
        <p:blipFill>
          <a:blip r:embed="rId3">
            <a:alphaModFix/>
          </a:blip>
          <a:stretch>
            <a:fillRect/>
          </a:stretch>
        </p:blipFill>
        <p:spPr>
          <a:xfrm>
            <a:off x="5016025" y="1573400"/>
            <a:ext cx="3075675" cy="1922300"/>
          </a:xfrm>
          <a:prstGeom prst="rect">
            <a:avLst/>
          </a:prstGeom>
          <a:noFill/>
          <a:ln>
            <a:noFill/>
          </a:ln>
        </p:spPr>
      </p:pic>
      <p:sp>
        <p:nvSpPr>
          <p:cNvPr id="142" name="Google Shape;142;p14"/>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An Intuitive &amp; Interactive </a:t>
            </a:r>
            <a:endParaRPr b="1" sz="1800"/>
          </a:p>
          <a:p>
            <a:pPr indent="0" lvl="0" marL="0" rtl="0" algn="l">
              <a:spcBef>
                <a:spcPts val="1600"/>
              </a:spcBef>
              <a:spcAft>
                <a:spcPts val="1600"/>
              </a:spcAft>
              <a:buNone/>
            </a:pPr>
            <a:r>
              <a:rPr b="1" lang="en" sz="1800"/>
              <a:t>Classic 2D Video Game</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15"/>
          <p:cNvPicPr preferRelativeResize="0"/>
          <p:nvPr/>
        </p:nvPicPr>
        <p:blipFill>
          <a:blip r:embed="rId3">
            <a:alphaModFix/>
          </a:blip>
          <a:stretch>
            <a:fillRect/>
          </a:stretch>
        </p:blipFill>
        <p:spPr>
          <a:xfrm>
            <a:off x="415562" y="1701884"/>
            <a:ext cx="2202825" cy="1787950"/>
          </a:xfrm>
          <a:prstGeom prst="rect">
            <a:avLst/>
          </a:prstGeom>
          <a:noFill/>
          <a:ln>
            <a:noFill/>
          </a:ln>
        </p:spPr>
      </p:pic>
      <p:pic>
        <p:nvPicPr>
          <p:cNvPr id="148" name="Google Shape;148;p15"/>
          <p:cNvPicPr preferRelativeResize="0"/>
          <p:nvPr/>
        </p:nvPicPr>
        <p:blipFill>
          <a:blip r:embed="rId4">
            <a:alphaModFix/>
          </a:blip>
          <a:stretch>
            <a:fillRect/>
          </a:stretch>
        </p:blipFill>
        <p:spPr>
          <a:xfrm>
            <a:off x="3411988" y="1937168"/>
            <a:ext cx="2342049" cy="1317383"/>
          </a:xfrm>
          <a:prstGeom prst="rect">
            <a:avLst/>
          </a:prstGeom>
          <a:noFill/>
          <a:ln>
            <a:noFill/>
          </a:ln>
        </p:spPr>
      </p:pic>
      <p:sp>
        <p:nvSpPr>
          <p:cNvPr id="149" name="Google Shape;149;p15"/>
          <p:cNvSpPr/>
          <p:nvPr/>
        </p:nvSpPr>
        <p:spPr>
          <a:xfrm>
            <a:off x="2754488" y="2412410"/>
            <a:ext cx="321900" cy="321900"/>
          </a:xfrm>
          <a:prstGeom prst="plus">
            <a:avLst>
              <a:gd fmla="val 39538"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15"/>
          <p:cNvPicPr preferRelativeResize="0"/>
          <p:nvPr/>
        </p:nvPicPr>
        <p:blipFill>
          <a:blip r:embed="rId5">
            <a:alphaModFix/>
          </a:blip>
          <a:stretch>
            <a:fillRect/>
          </a:stretch>
        </p:blipFill>
        <p:spPr>
          <a:xfrm>
            <a:off x="6697975" y="1795761"/>
            <a:ext cx="1863476" cy="1694075"/>
          </a:xfrm>
          <a:prstGeom prst="rect">
            <a:avLst/>
          </a:prstGeom>
          <a:noFill/>
          <a:ln>
            <a:noFill/>
          </a:ln>
        </p:spPr>
      </p:pic>
      <p:sp>
        <p:nvSpPr>
          <p:cNvPr id="151" name="Google Shape;151;p15"/>
          <p:cNvSpPr/>
          <p:nvPr/>
        </p:nvSpPr>
        <p:spPr>
          <a:xfrm>
            <a:off x="6065038" y="2412410"/>
            <a:ext cx="321900" cy="321900"/>
          </a:xfrm>
          <a:prstGeom prst="plus">
            <a:avLst>
              <a:gd fmla="val 39538"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nvSpPr>
        <p:spPr>
          <a:xfrm>
            <a:off x="1108050" y="3625310"/>
            <a:ext cx="7488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FPGA</a:t>
            </a:r>
            <a:endParaRPr>
              <a:solidFill>
                <a:srgbClr val="FFFFFF"/>
              </a:solidFill>
            </a:endParaRPr>
          </a:p>
        </p:txBody>
      </p:sp>
      <p:sp>
        <p:nvSpPr>
          <p:cNvPr id="153" name="Google Shape;153;p15"/>
          <p:cNvSpPr txBox="1"/>
          <p:nvPr/>
        </p:nvSpPr>
        <p:spPr>
          <a:xfrm>
            <a:off x="3577500" y="3625310"/>
            <a:ext cx="1989000" cy="321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solidFill>
                  <a:srgbClr val="FFFFFF"/>
                </a:solidFill>
              </a:rPr>
              <a:t>Bluetooth Controller on Mobile Phone</a:t>
            </a:r>
            <a:endParaRPr>
              <a:solidFill>
                <a:srgbClr val="FFFFFF"/>
              </a:solidFill>
            </a:endParaRPr>
          </a:p>
        </p:txBody>
      </p:sp>
      <p:sp>
        <p:nvSpPr>
          <p:cNvPr id="154" name="Google Shape;154;p15"/>
          <p:cNvSpPr txBox="1"/>
          <p:nvPr/>
        </p:nvSpPr>
        <p:spPr>
          <a:xfrm>
            <a:off x="7287150" y="3740260"/>
            <a:ext cx="9261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Monitor</a:t>
            </a:r>
            <a:endParaRPr>
              <a:solidFill>
                <a:srgbClr val="FFFFFF"/>
              </a:solidFill>
            </a:endParaRPr>
          </a:p>
        </p:txBody>
      </p:sp>
      <p:sp>
        <p:nvSpPr>
          <p:cNvPr id="155" name="Google Shape;15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Better Solution for Classic Games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Play ?</a:t>
            </a:r>
            <a:endParaRPr/>
          </a:p>
        </p:txBody>
      </p:sp>
      <p:sp>
        <p:nvSpPr>
          <p:cNvPr id="161" name="Google Shape;161;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Control the Tank from Mobile Phone</a:t>
            </a:r>
            <a:endParaRPr sz="1800"/>
          </a:p>
          <a:p>
            <a:pPr indent="-342900" lvl="0" marL="457200" rtl="0" algn="l">
              <a:spcBef>
                <a:spcPts val="0"/>
              </a:spcBef>
              <a:spcAft>
                <a:spcPts val="0"/>
              </a:spcAft>
              <a:buSzPts val="1800"/>
              <a:buChar char="●"/>
            </a:pPr>
            <a:r>
              <a:rPr lang="en" sz="1800"/>
              <a:t>Fire Shelles to Attack Others or Destroy Walls</a:t>
            </a:r>
            <a:endParaRPr sz="1800"/>
          </a:p>
          <a:p>
            <a:pPr indent="-342900" lvl="0" marL="457200" rtl="0" algn="l">
              <a:spcBef>
                <a:spcPts val="0"/>
              </a:spcBef>
              <a:spcAft>
                <a:spcPts val="0"/>
              </a:spcAft>
              <a:buSzPts val="1800"/>
              <a:buChar char="●"/>
            </a:pPr>
            <a:r>
              <a:rPr lang="en" sz="1800"/>
              <a:t>Avoid Enemy’s Shell</a:t>
            </a:r>
            <a:endParaRPr sz="1800"/>
          </a:p>
          <a:p>
            <a:pPr indent="-342900" lvl="0" marL="457200" rtl="0" algn="l">
              <a:spcBef>
                <a:spcPts val="0"/>
              </a:spcBef>
              <a:spcAft>
                <a:spcPts val="0"/>
              </a:spcAft>
              <a:buSzPts val="1800"/>
              <a:buChar char="●"/>
            </a:pPr>
            <a:r>
              <a:rPr lang="en" sz="1800"/>
              <a:t>Protect Your Base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823850" y="866775"/>
            <a:ext cx="5582100" cy="35211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t>HDMI High Resolution Display</a:t>
            </a:r>
            <a:endParaRPr/>
          </a:p>
          <a:p>
            <a:pPr indent="0" lvl="0" marL="0" rtl="0" algn="l">
              <a:lnSpc>
                <a:spcPct val="150000"/>
              </a:lnSpc>
              <a:spcBef>
                <a:spcPts val="0"/>
              </a:spcBef>
              <a:spcAft>
                <a:spcPts val="0"/>
              </a:spcAft>
              <a:buNone/>
            </a:pPr>
            <a:r>
              <a:rPr lang="en"/>
              <a:t>Computer Enemy</a:t>
            </a:r>
            <a:endParaRPr/>
          </a:p>
          <a:p>
            <a:pPr indent="0" lvl="0" marL="0" rtl="0" algn="l">
              <a:lnSpc>
                <a:spcPct val="150000"/>
              </a:lnSpc>
              <a:spcBef>
                <a:spcPts val="0"/>
              </a:spcBef>
              <a:spcAft>
                <a:spcPts val="0"/>
              </a:spcAft>
              <a:buNone/>
            </a:pPr>
            <a:r>
              <a:rPr lang="en"/>
              <a:t>Map Configurations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Thoughts</a:t>
            </a:r>
            <a:endParaRPr/>
          </a:p>
        </p:txBody>
      </p:sp>
      <p:sp>
        <p:nvSpPr>
          <p:cNvPr id="172" name="Google Shape;172;p18"/>
          <p:cNvSpPr txBox="1"/>
          <p:nvPr>
            <p:ph idx="1" type="body"/>
          </p:nvPr>
        </p:nvSpPr>
        <p:spPr>
          <a:xfrm>
            <a:off x="1297500" y="148717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Bluetooth Control</a:t>
            </a:r>
            <a:endParaRPr sz="1800"/>
          </a:p>
          <a:p>
            <a:pPr indent="-342900" lvl="0" marL="457200" rtl="0" algn="l">
              <a:spcBef>
                <a:spcPts val="0"/>
              </a:spcBef>
              <a:spcAft>
                <a:spcPts val="0"/>
              </a:spcAft>
              <a:buSzPts val="1800"/>
              <a:buChar char="●"/>
            </a:pPr>
            <a:r>
              <a:rPr lang="en" sz="1800"/>
              <a:t>Display at minimum 640 * 480 @ 30 fps</a:t>
            </a:r>
            <a:endParaRPr sz="1800"/>
          </a:p>
          <a:p>
            <a:pPr indent="-342900" lvl="0" marL="457200" rtl="0" algn="l">
              <a:spcBef>
                <a:spcPts val="0"/>
              </a:spcBef>
              <a:spcAft>
                <a:spcPts val="0"/>
              </a:spcAft>
              <a:buSzPts val="1800"/>
              <a:buChar char="●"/>
            </a:pPr>
            <a:r>
              <a:rPr lang="en" sz="1800"/>
              <a:t>2 Types of Walls</a:t>
            </a:r>
            <a:endParaRPr sz="1800"/>
          </a:p>
          <a:p>
            <a:pPr indent="-342900" lvl="0" marL="457200" rtl="0" algn="l">
              <a:spcBef>
                <a:spcPts val="0"/>
              </a:spcBef>
              <a:spcAft>
                <a:spcPts val="0"/>
              </a:spcAft>
              <a:buSzPts val="1800"/>
              <a:buChar char="●"/>
            </a:pPr>
            <a:r>
              <a:rPr lang="en" sz="1800"/>
              <a:t>Have complete game logic</a:t>
            </a:r>
            <a:endParaRPr sz="1800"/>
          </a:p>
          <a:p>
            <a:pPr indent="-342900" lvl="1" marL="914400" rtl="0" algn="l">
              <a:spcBef>
                <a:spcPts val="0"/>
              </a:spcBef>
              <a:spcAft>
                <a:spcPts val="0"/>
              </a:spcAft>
              <a:buSzPts val="1800"/>
              <a:buChar char="○"/>
            </a:pPr>
            <a:r>
              <a:rPr lang="en" sz="1800"/>
              <a:t>Smooth Tank Movements and Shell Firing</a:t>
            </a:r>
            <a:endParaRPr sz="1800"/>
          </a:p>
          <a:p>
            <a:pPr indent="-342900" lvl="1" marL="914400" rtl="0" algn="l">
              <a:spcBef>
                <a:spcPts val="0"/>
              </a:spcBef>
              <a:spcAft>
                <a:spcPts val="0"/>
              </a:spcAft>
              <a:buSzPts val="1800"/>
              <a:buChar char="○"/>
            </a:pPr>
            <a:r>
              <a:rPr lang="en" sz="1800"/>
              <a:t>Collision Determination</a:t>
            </a:r>
            <a:endParaRPr sz="1800"/>
          </a:p>
          <a:p>
            <a:pPr indent="-342900" lvl="1" marL="914400" rtl="0" algn="l">
              <a:spcBef>
                <a:spcPts val="0"/>
              </a:spcBef>
              <a:spcAft>
                <a:spcPts val="0"/>
              </a:spcAft>
              <a:buSzPts val="1800"/>
              <a:buChar char="○"/>
            </a:pPr>
            <a:r>
              <a:rPr lang="en" sz="1800"/>
              <a:t>Game-over Determination</a:t>
            </a:r>
            <a:endParaRPr sz="1800"/>
          </a:p>
          <a:p>
            <a:pPr indent="-342900" lvl="0" marL="457200" rtl="0" algn="l">
              <a:spcBef>
                <a:spcPts val="0"/>
              </a:spcBef>
              <a:spcAft>
                <a:spcPts val="0"/>
              </a:spcAft>
              <a:buSzPts val="1800"/>
              <a:buChar char="●"/>
            </a:pPr>
            <a:r>
              <a:rPr lang="en" sz="1800"/>
              <a:t>A basic moving AI tank</a:t>
            </a:r>
            <a:endParaRPr sz="18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Level Block Diagram</a:t>
            </a:r>
            <a:endParaRPr/>
          </a:p>
        </p:txBody>
      </p:sp>
      <p:pic>
        <p:nvPicPr>
          <p:cNvPr id="178" name="Google Shape;178;p19"/>
          <p:cNvPicPr preferRelativeResize="0"/>
          <p:nvPr/>
        </p:nvPicPr>
        <p:blipFill rotWithShape="1">
          <a:blip r:embed="rId4">
            <a:alphaModFix/>
          </a:blip>
          <a:srcRect b="0" l="4507" r="0" t="0"/>
          <a:stretch/>
        </p:blipFill>
        <p:spPr>
          <a:xfrm>
            <a:off x="1090675" y="893975"/>
            <a:ext cx="4979499" cy="4066924"/>
          </a:xfrm>
          <a:prstGeom prst="rect">
            <a:avLst/>
          </a:prstGeom>
          <a:noFill/>
          <a:ln>
            <a:noFill/>
          </a:ln>
        </p:spPr>
      </p:pic>
      <p:sp>
        <p:nvSpPr>
          <p:cNvPr id="179" name="Google Shape;179;p19"/>
          <p:cNvSpPr txBox="1"/>
          <p:nvPr/>
        </p:nvSpPr>
        <p:spPr>
          <a:xfrm>
            <a:off x="6760875" y="1325925"/>
            <a:ext cx="24708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80" name="Google Shape;180;p19"/>
          <p:cNvSpPr txBox="1"/>
          <p:nvPr>
            <p:ph idx="1" type="body"/>
          </p:nvPr>
        </p:nvSpPr>
        <p:spPr>
          <a:xfrm>
            <a:off x="6173175" y="1471838"/>
            <a:ext cx="5973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Player controls via Bluetooth.</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Output via HDMI 1920x1080 @ 60Hz</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IP block diagram</a:t>
            </a:r>
            <a:endParaRPr/>
          </a:p>
        </p:txBody>
      </p:sp>
      <p:pic>
        <p:nvPicPr>
          <p:cNvPr id="186" name="Google Shape;186;p20"/>
          <p:cNvPicPr preferRelativeResize="0"/>
          <p:nvPr/>
        </p:nvPicPr>
        <p:blipFill>
          <a:blip r:embed="rId4">
            <a:alphaModFix/>
          </a:blip>
          <a:stretch>
            <a:fillRect/>
          </a:stretch>
        </p:blipFill>
        <p:spPr>
          <a:xfrm>
            <a:off x="1091875" y="859675"/>
            <a:ext cx="7400049" cy="400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a:t>
            </a:r>
            <a:r>
              <a:rPr lang="en"/>
              <a:t> encountered and changes made</a:t>
            </a:r>
            <a:endParaRPr/>
          </a:p>
        </p:txBody>
      </p:sp>
      <p:sp>
        <p:nvSpPr>
          <p:cNvPr id="192" name="Google Shape;192;p21"/>
          <p:cNvSpPr txBox="1"/>
          <p:nvPr>
            <p:ph idx="1" type="body"/>
          </p:nvPr>
        </p:nvSpPr>
        <p:spPr>
          <a:xfrm>
            <a:off x="1297500" y="1567550"/>
            <a:ext cx="7038900" cy="293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Only support 1 enemy tank</a:t>
            </a:r>
            <a:endParaRPr sz="1800"/>
          </a:p>
          <a:p>
            <a:pPr indent="-342900" lvl="0" marL="457200" rtl="0" algn="l">
              <a:spcBef>
                <a:spcPts val="0"/>
              </a:spcBef>
              <a:spcAft>
                <a:spcPts val="0"/>
              </a:spcAft>
              <a:buSzPts val="1800"/>
              <a:buChar char="●"/>
            </a:pPr>
            <a:r>
              <a:rPr lang="en" sz="1800"/>
              <a:t>Only support 1 shell from each tank at the same time</a:t>
            </a:r>
            <a:endParaRPr sz="1800"/>
          </a:p>
          <a:p>
            <a:pPr indent="-317500" lvl="1" marL="914400" rtl="0" algn="l">
              <a:spcBef>
                <a:spcPts val="0"/>
              </a:spcBef>
              <a:spcAft>
                <a:spcPts val="0"/>
              </a:spcAft>
              <a:buSzPts val="1400"/>
              <a:buChar char="○"/>
            </a:pPr>
            <a:r>
              <a:rPr lang="en" sz="1400"/>
              <a:t>Increase the number of tanks increase the number of comparing logic quadratically - failed timing</a:t>
            </a:r>
            <a:endParaRPr sz="1400"/>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sz="1800"/>
              <a:t>Only support 1 type of wall</a:t>
            </a:r>
            <a:endParaRPr sz="1800"/>
          </a:p>
          <a:p>
            <a:pPr indent="-317500" lvl="1" marL="914400" rtl="0" algn="l">
              <a:spcBef>
                <a:spcPts val="0"/>
              </a:spcBef>
              <a:spcAft>
                <a:spcPts val="0"/>
              </a:spcAft>
              <a:buSzPts val="1400"/>
              <a:buChar char="○"/>
            </a:pPr>
            <a:r>
              <a:rPr lang="en" sz="1400"/>
              <a:t>Reduce the size of register array for the map.</a:t>
            </a:r>
            <a:endParaRPr sz="1400"/>
          </a:p>
          <a:p>
            <a:pPr indent="-317500" lvl="1" marL="914400" rtl="0" algn="l">
              <a:spcBef>
                <a:spcPts val="0"/>
              </a:spcBef>
              <a:spcAft>
                <a:spcPts val="0"/>
              </a:spcAft>
              <a:buSzPts val="1400"/>
              <a:buChar char="○"/>
            </a:pPr>
            <a:r>
              <a:rPr lang="en" sz="1400"/>
              <a:t>Simplify</a:t>
            </a:r>
            <a:r>
              <a:rPr lang="en" sz="1400"/>
              <a:t> the game logic for higher </a:t>
            </a:r>
            <a:r>
              <a:rPr lang="en" sz="1400"/>
              <a:t>refresh</a:t>
            </a:r>
            <a:r>
              <a:rPr lang="en" sz="1400"/>
              <a:t> rate.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