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3ab4a1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3ab4a1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remaining work, the team has identified the following </a:t>
            </a:r>
            <a:r>
              <a:rPr lang="en"/>
              <a:t>risks regarding to game logic</a:t>
            </a:r>
            <a:r>
              <a:rPr lang="en"/>
              <a:t>: First, the team has to finish the drawing sequence of all the game elements such as tank shell, walls and enemy tank. Implementing the game logic for detecting if the tank has been hit, and Create an AI tank module for controlling the enemy tank.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3ab4a1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3ab4a1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risk identified the team propose the risk mitigation plan by develop an equivalent C program that severs the same purpose as game logic. To do so the team would: 1) add additional control signals in game logic block for controlling the AI tanks via GPIO 2) Create 2D memory in C for storing the current game status, 3) implement the game logic for detecting if the tank has been hit. With those risk and risk mitigation plan the team is confident enough to finish the entire project before final demo.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13ab4a1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13ab4a1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those risk mitigation plan and workflow. The team is confident enough to finish this project on time. Thanks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3d2875c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3d2875c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13d2875ce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13d2875ce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127c1e6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127c1e6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13d2875c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13d2875c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13d2875c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13d2875c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Yunlei. Beside the input and output work, we also made some progress on the game logic development. The major task we finished is on the player tank and the map status module. Up till now, our game logic can process the user input and update the position of the tank. In the meanwhile it can fire shells and create a moving animation with linear movement. Also we can readout and write to the map configuration, updating the status of the walls. This is not fully completed as we need to collaborate this with the tank modules.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13d2875ce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13d2875ce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step we still have plenty to work on the game logic. The main one would be the AI tank logic as we need to implement an algorithm to control each individual tank. The other major task is combine all modules together and finish up the complete game logic. First we need to use the map configuration to decide if a tank movement if valid. If it is blocked by the wall, we can’t take the move. Also we need to use the game logic to track all the fired shells and determine if any collisions happen that we need to broadcast to the tank modules. We will also have a simple game-over determination that decides which side wins. Last, we will have a plotting manager that sends plotting requests to the CDMA module and make sure it runs at 60Hz</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13ab4a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3ab4a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Leo, Now I would like to introduce you the CDMA Controller that we have implemented for drawing each </a:t>
            </a:r>
            <a:r>
              <a:rPr lang="en"/>
              <a:t>individual</a:t>
            </a:r>
            <a:r>
              <a:rPr lang="en"/>
              <a:t> game block. Each game block in our game is 120 by 120 pixel stored inside the DDR memory using contiguous memory space. But the Frame Buffer provided is using DDR memory that is continuous along horizontal scan line. Therefore this ip is needed for drawing each game block row by row with correct address spacing taking into consideration and leave the rest of HDMI output untouch. Therefore given an x y coordinate on screen and the address the picture stored in memory this module would print the picture into desired screen location.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3d2875c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3d2875c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would like to go back to the original timeline we proposed in the beginning of the course. According to this schedule the team is currently on track with most of the peripherals working which include, bluetooth, HDMI and some of the game logic.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FFFFFF"/>
                </a:solidFill>
              </a:rPr>
              <a:t>Tank 2020 - Group 4</a:t>
            </a:r>
            <a:endParaRPr>
              <a:solidFill>
                <a:srgbClr val="FFFF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 </a:t>
            </a:r>
            <a:endParaRPr/>
          </a:p>
          <a:p>
            <a:pPr indent="0" lvl="0" marL="0" rtl="0" algn="ctr">
              <a:spcBef>
                <a:spcPts val="0"/>
              </a:spcBef>
              <a:spcAft>
                <a:spcPts val="0"/>
              </a:spcAft>
              <a:buNone/>
            </a:pPr>
            <a:r>
              <a:rPr lang="en"/>
              <a:t>Yunlei Lyu</a:t>
            </a:r>
            <a:endParaRPr/>
          </a:p>
          <a:p>
            <a:pPr indent="0" lvl="0" marL="0" rtl="0" algn="ctr">
              <a:spcBef>
                <a:spcPts val="0"/>
              </a:spcBef>
              <a:spcAft>
                <a:spcPts val="0"/>
              </a:spcAft>
              <a:buNone/>
            </a:pPr>
            <a:r>
              <a:rPr lang="en"/>
              <a:t>Yangfan Wang</a:t>
            </a:r>
            <a:endParaRPr/>
          </a:p>
          <a:p>
            <a:pPr indent="0" lvl="0" marL="0" rtl="0" algn="ctr">
              <a:spcBef>
                <a:spcPts val="0"/>
              </a:spcBef>
              <a:spcAft>
                <a:spcPts val="0"/>
              </a:spcAft>
              <a:buNone/>
            </a:pPr>
            <a:r>
              <a:rPr lang="en"/>
              <a:t>Jia Qi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and Risk </a:t>
            </a:r>
            <a:r>
              <a:rPr lang="en"/>
              <a:t>Mitigation</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of the unfinished work is mainly on the game logic, which consist of:</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22" name="Google Shape;122;p22"/>
          <p:cNvSpPr txBox="1"/>
          <p:nvPr>
            <p:ph type="title"/>
          </p:nvPr>
        </p:nvSpPr>
        <p:spPr>
          <a:xfrm>
            <a:off x="0" y="1772100"/>
            <a:ext cx="8520600" cy="5727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lt2"/>
              </a:buClr>
              <a:buSzPts val="1400"/>
              <a:buChar char="○"/>
            </a:pPr>
            <a:r>
              <a:rPr lang="en" sz="1800">
                <a:solidFill>
                  <a:schemeClr val="lt2"/>
                </a:solidFill>
              </a:rPr>
              <a:t>Finish the drawing sequence of all the game elements.</a:t>
            </a:r>
            <a:endParaRPr/>
          </a:p>
        </p:txBody>
      </p:sp>
      <p:sp>
        <p:nvSpPr>
          <p:cNvPr id="123" name="Google Shape;123;p22"/>
          <p:cNvSpPr txBox="1"/>
          <p:nvPr>
            <p:ph type="title"/>
          </p:nvPr>
        </p:nvSpPr>
        <p:spPr>
          <a:xfrm>
            <a:off x="0" y="2620188"/>
            <a:ext cx="8520600" cy="5727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lt2"/>
              </a:buClr>
              <a:buSzPts val="1400"/>
              <a:buChar char="○"/>
            </a:pPr>
            <a:r>
              <a:rPr lang="en" sz="1800">
                <a:solidFill>
                  <a:schemeClr val="lt2"/>
                </a:solidFill>
              </a:rPr>
              <a:t>Implement the game logic for detecting if the tank has been hit.</a:t>
            </a:r>
            <a:endParaRPr/>
          </a:p>
        </p:txBody>
      </p:sp>
      <p:sp>
        <p:nvSpPr>
          <p:cNvPr id="124" name="Google Shape;124;p22"/>
          <p:cNvSpPr txBox="1"/>
          <p:nvPr>
            <p:ph type="title"/>
          </p:nvPr>
        </p:nvSpPr>
        <p:spPr>
          <a:xfrm>
            <a:off x="0" y="3468275"/>
            <a:ext cx="8520600" cy="5727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lt2"/>
              </a:buClr>
              <a:buSzPts val="1400"/>
              <a:buChar char="○"/>
            </a:pPr>
            <a:r>
              <a:rPr lang="en" sz="1800">
                <a:solidFill>
                  <a:schemeClr val="lt2"/>
                </a:solidFill>
              </a:rPr>
              <a:t>Create an AI tank module for controlling the enemy tanks.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and Risk Mitigation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mitigate those risks:</a:t>
            </a:r>
            <a:endParaRPr/>
          </a:p>
          <a:p>
            <a:pPr indent="-342900" lvl="0" marL="457200" rtl="0" algn="l">
              <a:spcBef>
                <a:spcPts val="1600"/>
              </a:spcBef>
              <a:spcAft>
                <a:spcPts val="0"/>
              </a:spcAft>
              <a:buSzPts val="1800"/>
              <a:buChar char="●"/>
            </a:pPr>
            <a:r>
              <a:rPr lang="en"/>
              <a:t>The team decides to implement an equivalent game logic in C program executed by the Microblaze.  </a:t>
            </a:r>
            <a:endParaRPr/>
          </a:p>
          <a:p>
            <a:pPr indent="0" lvl="0" marL="914400" rtl="0" algn="l">
              <a:lnSpc>
                <a:spcPct val="100000"/>
              </a:lnSpc>
              <a:spcBef>
                <a:spcPts val="1600"/>
              </a:spcBef>
              <a:spcAft>
                <a:spcPts val="0"/>
              </a:spcAft>
              <a:buNone/>
            </a:pPr>
            <a:r>
              <a:t/>
            </a:r>
            <a:endParaRPr/>
          </a:p>
          <a:p>
            <a:pPr indent="0" lvl="0" marL="914400" rtl="0" algn="l">
              <a:lnSpc>
                <a:spcPct val="100000"/>
              </a:lnSpc>
              <a:spcBef>
                <a:spcPts val="1600"/>
              </a:spcBef>
              <a:spcAft>
                <a:spcPts val="0"/>
              </a:spcAft>
              <a:buNone/>
            </a:pPr>
            <a:r>
              <a:t/>
            </a:r>
            <a:endParaRPr/>
          </a:p>
          <a:p>
            <a:pPr indent="0" lvl="0" marL="914400" rtl="0" algn="l">
              <a:lnSpc>
                <a:spcPct val="100000"/>
              </a:lnSpc>
              <a:spcBef>
                <a:spcPts val="1600"/>
              </a:spcBef>
              <a:spcAft>
                <a:spcPts val="0"/>
              </a:spcAft>
              <a:buNone/>
            </a:pPr>
            <a:r>
              <a:t/>
            </a:r>
            <a:endParaRPr/>
          </a:p>
          <a:p>
            <a:pPr indent="0" lvl="0" marL="914400" rtl="0" algn="l">
              <a:lnSpc>
                <a:spcPct val="100000"/>
              </a:lnSpc>
              <a:spcBef>
                <a:spcPts val="1600"/>
              </a:spcBef>
              <a:spcAft>
                <a:spcPts val="1600"/>
              </a:spcAft>
              <a:buNone/>
            </a:pPr>
            <a:r>
              <a:t/>
            </a:r>
            <a:endParaRPr/>
          </a:p>
        </p:txBody>
      </p:sp>
      <p:sp>
        <p:nvSpPr>
          <p:cNvPr id="131" name="Google Shape;131;p23"/>
          <p:cNvSpPr txBox="1"/>
          <p:nvPr>
            <p:ph type="title"/>
          </p:nvPr>
        </p:nvSpPr>
        <p:spPr>
          <a:xfrm>
            <a:off x="311700" y="2627450"/>
            <a:ext cx="8520600" cy="5727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Clr>
                <a:schemeClr val="lt2"/>
              </a:buClr>
              <a:buSzPts val="1400"/>
              <a:buChar char="○"/>
            </a:pPr>
            <a:r>
              <a:rPr lang="en" sz="1400">
                <a:solidFill>
                  <a:schemeClr val="lt2"/>
                </a:solidFill>
              </a:rPr>
              <a:t>Add additional control signals in game logic block for controlling AI tanks via GPIO.</a:t>
            </a:r>
            <a:endParaRPr/>
          </a:p>
        </p:txBody>
      </p:sp>
      <p:sp>
        <p:nvSpPr>
          <p:cNvPr id="132" name="Google Shape;132;p23"/>
          <p:cNvSpPr txBox="1"/>
          <p:nvPr>
            <p:ph type="title"/>
          </p:nvPr>
        </p:nvSpPr>
        <p:spPr>
          <a:xfrm>
            <a:off x="311700" y="3395725"/>
            <a:ext cx="8520600" cy="5727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Clr>
                <a:schemeClr val="lt2"/>
              </a:buClr>
              <a:buSzPts val="1400"/>
              <a:buChar char="○"/>
            </a:pPr>
            <a:r>
              <a:rPr lang="en" sz="1400">
                <a:solidFill>
                  <a:schemeClr val="lt2"/>
                </a:solidFill>
              </a:rPr>
              <a:t>Create 2D memory in C to store the map status.</a:t>
            </a:r>
            <a:endParaRPr/>
          </a:p>
        </p:txBody>
      </p:sp>
      <p:sp>
        <p:nvSpPr>
          <p:cNvPr id="133" name="Google Shape;133;p23"/>
          <p:cNvSpPr txBox="1"/>
          <p:nvPr>
            <p:ph type="title"/>
          </p:nvPr>
        </p:nvSpPr>
        <p:spPr>
          <a:xfrm>
            <a:off x="311700" y="4087400"/>
            <a:ext cx="8520600" cy="5727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Clr>
                <a:schemeClr val="lt2"/>
              </a:buClr>
              <a:buSzPts val="1400"/>
              <a:buChar char="○"/>
            </a:pPr>
            <a:r>
              <a:rPr lang="en" sz="1400">
                <a:solidFill>
                  <a:schemeClr val="lt2"/>
                </a:solidFill>
              </a:rPr>
              <a:t>Implement game logic for </a:t>
            </a:r>
            <a:r>
              <a:rPr lang="en" sz="1400">
                <a:solidFill>
                  <a:schemeClr val="lt2"/>
                </a:solidFill>
              </a:rPr>
              <a:t>detecting</a:t>
            </a:r>
            <a:r>
              <a:rPr lang="en" sz="1400">
                <a:solidFill>
                  <a:schemeClr val="lt2"/>
                </a:solidFill>
              </a:rPr>
              <a:t> if a tank has been hit by a tank shell.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Conclusion and Q&amp;A</a:t>
            </a:r>
            <a:endParaRPr sz="4800"/>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03400" y="689850"/>
            <a:ext cx="6137200" cy="383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Block Diagram</a:t>
            </a:r>
            <a:endParaRPr>
              <a:solidFill>
                <a:srgbClr val="000000"/>
              </a:solidFill>
            </a:endParaRPr>
          </a:p>
        </p:txBody>
      </p:sp>
      <p:pic>
        <p:nvPicPr>
          <p:cNvPr id="66" name="Google Shape;66;p15"/>
          <p:cNvPicPr preferRelativeResize="0"/>
          <p:nvPr/>
        </p:nvPicPr>
        <p:blipFill>
          <a:blip r:embed="rId3">
            <a:alphaModFix/>
          </a:blip>
          <a:stretch>
            <a:fillRect/>
          </a:stretch>
        </p:blipFill>
        <p:spPr>
          <a:xfrm>
            <a:off x="0" y="1823626"/>
            <a:ext cx="4260800" cy="2448276"/>
          </a:xfrm>
          <a:prstGeom prst="rect">
            <a:avLst/>
          </a:prstGeom>
          <a:noFill/>
          <a:ln>
            <a:noFill/>
          </a:ln>
        </p:spPr>
      </p:pic>
      <p:pic>
        <p:nvPicPr>
          <p:cNvPr id="67" name="Google Shape;67;p15"/>
          <p:cNvPicPr preferRelativeResize="0"/>
          <p:nvPr/>
        </p:nvPicPr>
        <p:blipFill>
          <a:blip r:embed="rId4">
            <a:alphaModFix/>
          </a:blip>
          <a:stretch>
            <a:fillRect/>
          </a:stretch>
        </p:blipFill>
        <p:spPr>
          <a:xfrm>
            <a:off x="4260801" y="1170138"/>
            <a:ext cx="4883201" cy="35206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Block Diagram</a:t>
            </a:r>
            <a:endParaRPr>
              <a:solidFill>
                <a:srgbClr val="000000"/>
              </a:solidFill>
            </a:endParaRPr>
          </a:p>
        </p:txBody>
      </p:sp>
      <p:sp>
        <p:nvSpPr>
          <p:cNvPr id="73" name="Google Shape;73;p16"/>
          <p:cNvSpPr txBox="1"/>
          <p:nvPr>
            <p:ph idx="1" type="body"/>
          </p:nvPr>
        </p:nvSpPr>
        <p:spPr>
          <a:xfrm>
            <a:off x="311700" y="1089650"/>
            <a:ext cx="2661000" cy="34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Our p</a:t>
            </a:r>
            <a:r>
              <a:rPr lang="en">
                <a:solidFill>
                  <a:srgbClr val="000000"/>
                </a:solidFill>
              </a:rPr>
              <a:t>rogress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All the peripheral are connected.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Move the tank on the screen.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1920*1080 @ 60Hz</a:t>
            </a:r>
            <a:endParaRPr>
              <a:solidFill>
                <a:srgbClr val="000000"/>
              </a:solidFill>
            </a:endParaRPr>
          </a:p>
        </p:txBody>
      </p:sp>
      <p:pic>
        <p:nvPicPr>
          <p:cNvPr id="74" name="Google Shape;74;p16"/>
          <p:cNvPicPr preferRelativeResize="0"/>
          <p:nvPr/>
        </p:nvPicPr>
        <p:blipFill>
          <a:blip r:embed="rId3">
            <a:alphaModFix/>
          </a:blip>
          <a:stretch>
            <a:fillRect/>
          </a:stretch>
        </p:blipFill>
        <p:spPr>
          <a:xfrm>
            <a:off x="3100050" y="296888"/>
            <a:ext cx="6043950" cy="4549714"/>
          </a:xfrm>
          <a:prstGeom prst="rect">
            <a:avLst/>
          </a:prstGeom>
          <a:noFill/>
          <a:ln>
            <a:noFill/>
          </a:ln>
        </p:spPr>
      </p:pic>
      <p:pic>
        <p:nvPicPr>
          <p:cNvPr id="75" name="Google Shape;75;p16"/>
          <p:cNvPicPr preferRelativeResize="0"/>
          <p:nvPr/>
        </p:nvPicPr>
        <p:blipFill>
          <a:blip r:embed="rId4">
            <a:alphaModFix/>
          </a:blip>
          <a:stretch>
            <a:fillRect/>
          </a:stretch>
        </p:blipFill>
        <p:spPr>
          <a:xfrm>
            <a:off x="264475" y="3456776"/>
            <a:ext cx="2755449" cy="158330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Custom IP</a:t>
            </a:r>
            <a:endParaRPr>
              <a:solidFill>
                <a:srgbClr val="000000"/>
              </a:solidFill>
            </a:endParaRPr>
          </a:p>
        </p:txBody>
      </p:sp>
      <p:pic>
        <p:nvPicPr>
          <p:cNvPr id="81" name="Google Shape;81;p17"/>
          <p:cNvPicPr preferRelativeResize="0"/>
          <p:nvPr/>
        </p:nvPicPr>
        <p:blipFill>
          <a:blip r:embed="rId3">
            <a:alphaModFix/>
          </a:blip>
          <a:stretch>
            <a:fillRect/>
          </a:stretch>
        </p:blipFill>
        <p:spPr>
          <a:xfrm>
            <a:off x="2471675" y="175350"/>
            <a:ext cx="6509675" cy="4859601"/>
          </a:xfrm>
          <a:prstGeom prst="rect">
            <a:avLst/>
          </a:prstGeom>
          <a:noFill/>
          <a:ln>
            <a:noFill/>
          </a:ln>
        </p:spPr>
      </p:pic>
      <p:pic>
        <p:nvPicPr>
          <p:cNvPr id="82" name="Google Shape;82;p17"/>
          <p:cNvPicPr preferRelativeResize="0"/>
          <p:nvPr/>
        </p:nvPicPr>
        <p:blipFill>
          <a:blip r:embed="rId4">
            <a:alphaModFix/>
          </a:blip>
          <a:stretch>
            <a:fillRect/>
          </a:stretch>
        </p:blipFill>
        <p:spPr>
          <a:xfrm>
            <a:off x="141925" y="2863600"/>
            <a:ext cx="2638551" cy="1902299"/>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Logic</a:t>
            </a:r>
            <a:endParaRPr/>
          </a:p>
        </p:txBody>
      </p:sp>
      <p:sp>
        <p:nvSpPr>
          <p:cNvPr id="88" name="Google Shape;88;p18"/>
          <p:cNvSpPr txBox="1"/>
          <p:nvPr>
            <p:ph idx="1" type="body"/>
          </p:nvPr>
        </p:nvSpPr>
        <p:spPr>
          <a:xfrm>
            <a:off x="311700" y="1152475"/>
            <a:ext cx="55347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Char char="●"/>
            </a:pPr>
            <a:r>
              <a:rPr lang="en">
                <a:solidFill>
                  <a:srgbClr val="FFFFFF"/>
                </a:solidFill>
              </a:rPr>
              <a:t>Process Inputs from User</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Track the Position of the Tank Itself</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Fire Shells and Change Position Every 0.05s</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Read and Write the Map Configuration RAM</a:t>
            </a:r>
            <a:endParaRPr>
              <a:solidFill>
                <a:srgbClr val="FFFFFF"/>
              </a:solidFill>
            </a:endParaRPr>
          </a:p>
        </p:txBody>
      </p:sp>
      <p:sp>
        <p:nvSpPr>
          <p:cNvPr id="89" name="Google Shape;89;p18"/>
          <p:cNvSpPr txBox="1"/>
          <p:nvPr>
            <p:ph idx="1" type="body"/>
          </p:nvPr>
        </p:nvSpPr>
        <p:spPr>
          <a:xfrm>
            <a:off x="6176400" y="1152475"/>
            <a:ext cx="2967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FF00"/>
              </a:buClr>
              <a:buSzPts val="1800"/>
              <a:buChar char="❏"/>
            </a:pPr>
            <a:r>
              <a:rPr lang="en">
                <a:solidFill>
                  <a:srgbClr val="00FF00"/>
                </a:solidFill>
              </a:rPr>
              <a:t>Completed</a:t>
            </a:r>
            <a:endParaRPr>
              <a:solidFill>
                <a:srgbClr val="00FF00"/>
              </a:solidFill>
            </a:endParaRPr>
          </a:p>
          <a:p>
            <a:pPr indent="-342900" lvl="0" marL="457200" rtl="0" algn="l">
              <a:lnSpc>
                <a:spcPct val="200000"/>
              </a:lnSpc>
              <a:spcBef>
                <a:spcPts val="0"/>
              </a:spcBef>
              <a:spcAft>
                <a:spcPts val="0"/>
              </a:spcAft>
              <a:buClr>
                <a:srgbClr val="00FF00"/>
              </a:buClr>
              <a:buSzPts val="1800"/>
              <a:buChar char="❏"/>
            </a:pPr>
            <a:r>
              <a:rPr lang="en">
                <a:solidFill>
                  <a:srgbClr val="00FF00"/>
                </a:solidFill>
              </a:rPr>
              <a:t>Completed</a:t>
            </a:r>
            <a:endParaRPr>
              <a:solidFill>
                <a:srgbClr val="00FF00"/>
              </a:solidFill>
            </a:endParaRPr>
          </a:p>
          <a:p>
            <a:pPr indent="-342900" lvl="0" marL="457200" rtl="0" algn="l">
              <a:lnSpc>
                <a:spcPct val="200000"/>
              </a:lnSpc>
              <a:spcBef>
                <a:spcPts val="0"/>
              </a:spcBef>
              <a:spcAft>
                <a:spcPts val="0"/>
              </a:spcAft>
              <a:buClr>
                <a:srgbClr val="00FF00"/>
              </a:buClr>
              <a:buSzPts val="1800"/>
              <a:buChar char="❏"/>
            </a:pPr>
            <a:r>
              <a:rPr lang="en">
                <a:solidFill>
                  <a:srgbClr val="00FF00"/>
                </a:solidFill>
              </a:rPr>
              <a:t>Completed</a:t>
            </a:r>
            <a:endParaRPr>
              <a:solidFill>
                <a:srgbClr val="00FF00"/>
              </a:solidFill>
            </a:endParaRPr>
          </a:p>
          <a:p>
            <a:pPr indent="-342900" lvl="0" marL="457200" rtl="0" algn="l">
              <a:lnSpc>
                <a:spcPct val="200000"/>
              </a:lnSpc>
              <a:spcBef>
                <a:spcPts val="0"/>
              </a:spcBef>
              <a:spcAft>
                <a:spcPts val="0"/>
              </a:spcAft>
              <a:buClr>
                <a:srgbClr val="FFFF00"/>
              </a:buClr>
              <a:buSzPts val="1800"/>
              <a:buChar char="❏"/>
            </a:pPr>
            <a:r>
              <a:rPr lang="en">
                <a:solidFill>
                  <a:srgbClr val="FFFF00"/>
                </a:solidFill>
              </a:rPr>
              <a:t>Partially Completed</a:t>
            </a:r>
            <a:endParaRPr>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Logic </a:t>
            </a:r>
            <a:r>
              <a:rPr lang="en">
                <a:solidFill>
                  <a:srgbClr val="FF0000"/>
                </a:solidFill>
              </a:rPr>
              <a:t>Next Steps</a:t>
            </a:r>
            <a:endParaRPr>
              <a:solidFill>
                <a:srgbClr val="FF0000"/>
              </a:solidFill>
            </a:endParaRPr>
          </a:p>
        </p:txBody>
      </p:sp>
      <p:sp>
        <p:nvSpPr>
          <p:cNvPr id="95" name="Google Shape;95;p19"/>
          <p:cNvSpPr txBox="1"/>
          <p:nvPr>
            <p:ph idx="1" type="body"/>
          </p:nvPr>
        </p:nvSpPr>
        <p:spPr>
          <a:xfrm>
            <a:off x="311700" y="1152475"/>
            <a:ext cx="69912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FFFFFF"/>
              </a:buClr>
              <a:buSzPts val="1800"/>
              <a:buChar char="●"/>
            </a:pPr>
            <a:r>
              <a:rPr lang="en">
                <a:solidFill>
                  <a:srgbClr val="FFFFFF"/>
                </a:solidFill>
              </a:rPr>
              <a:t>AI Tank Logic</a:t>
            </a:r>
            <a:endParaRPr>
              <a:solidFill>
                <a:srgbClr val="FFFFFF"/>
              </a:solidFill>
            </a:endParaRPr>
          </a:p>
          <a:p>
            <a:pPr indent="-342900" lvl="0" marL="457200" rtl="0" algn="l">
              <a:lnSpc>
                <a:spcPct val="200000"/>
              </a:lnSpc>
              <a:spcBef>
                <a:spcPts val="0"/>
              </a:spcBef>
              <a:spcAft>
                <a:spcPts val="0"/>
              </a:spcAft>
              <a:buClr>
                <a:srgbClr val="FFFFFF"/>
              </a:buClr>
              <a:buSzPts val="1800"/>
              <a:buChar char="●"/>
            </a:pPr>
            <a:r>
              <a:rPr lang="en">
                <a:solidFill>
                  <a:srgbClr val="FFFFFF"/>
                </a:solidFill>
              </a:rPr>
              <a:t>Multiple Objects Integration</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Combines the tank movement with the map configuration</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Determines the collision of the shell and a tank</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Determines the collision of the shell and the wall</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Game-over determination</a:t>
            </a:r>
            <a:endParaRPr>
              <a:solidFill>
                <a:srgbClr val="FFFFFF"/>
              </a:solidFill>
            </a:endParaRPr>
          </a:p>
          <a:p>
            <a:pPr indent="-317500" lvl="1" marL="914400" rtl="0" algn="l">
              <a:lnSpc>
                <a:spcPct val="200000"/>
              </a:lnSpc>
              <a:spcBef>
                <a:spcPts val="0"/>
              </a:spcBef>
              <a:spcAft>
                <a:spcPts val="0"/>
              </a:spcAft>
              <a:buClr>
                <a:srgbClr val="FFFFFF"/>
              </a:buClr>
              <a:buSzPts val="1400"/>
              <a:buChar char="○"/>
            </a:pPr>
            <a:r>
              <a:rPr lang="en">
                <a:solidFill>
                  <a:srgbClr val="FFFFFF"/>
                </a:solidFill>
              </a:rPr>
              <a:t>Plot multiple tanks and shells in a round-robin manner</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CDMA Controller</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Responsible for drawing each individual game block.</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Each game block is 120 x 120 pixels stored in </a:t>
            </a:r>
            <a:r>
              <a:rPr lang="en"/>
              <a:t>contiguous</a:t>
            </a:r>
            <a:r>
              <a:rPr lang="en"/>
              <a:t> memory space.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Move correct image to a given X,Y coordinate on screen. Discrete memory locations separated by an entire scan line.</a:t>
            </a:r>
            <a:endParaRPr/>
          </a:p>
          <a:p>
            <a:pPr indent="0" lvl="0" marL="457200" rtl="0" algn="l">
              <a:spcBef>
                <a:spcPts val="160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6456825" y="114275"/>
            <a:ext cx="2584550" cy="1928150"/>
          </a:xfrm>
          <a:prstGeom prst="rect">
            <a:avLst/>
          </a:prstGeom>
          <a:noFill/>
          <a:ln>
            <a:noFill/>
          </a:ln>
        </p:spPr>
      </p:pic>
      <p:pic>
        <p:nvPicPr>
          <p:cNvPr id="103" name="Google Shape;103;p20"/>
          <p:cNvPicPr preferRelativeResize="0"/>
          <p:nvPr/>
        </p:nvPicPr>
        <p:blipFill>
          <a:blip r:embed="rId4">
            <a:alphaModFix/>
          </a:blip>
          <a:stretch>
            <a:fillRect/>
          </a:stretch>
        </p:blipFill>
        <p:spPr>
          <a:xfrm>
            <a:off x="1928875" y="2711375"/>
            <a:ext cx="952500" cy="952500"/>
          </a:xfrm>
          <a:prstGeom prst="rect">
            <a:avLst/>
          </a:prstGeom>
          <a:noFill/>
          <a:ln>
            <a:noFill/>
          </a:ln>
        </p:spPr>
      </p:pic>
      <p:pic>
        <p:nvPicPr>
          <p:cNvPr id="104" name="Google Shape;104;p20"/>
          <p:cNvPicPr preferRelativeResize="0"/>
          <p:nvPr/>
        </p:nvPicPr>
        <p:blipFill>
          <a:blip r:embed="rId5">
            <a:alphaModFix/>
          </a:blip>
          <a:stretch>
            <a:fillRect/>
          </a:stretch>
        </p:blipFill>
        <p:spPr>
          <a:xfrm>
            <a:off x="3730800" y="2711375"/>
            <a:ext cx="952500" cy="952500"/>
          </a:xfrm>
          <a:prstGeom prst="rect">
            <a:avLst/>
          </a:prstGeom>
          <a:noFill/>
          <a:ln>
            <a:noFill/>
          </a:ln>
        </p:spPr>
      </p:pic>
      <p:pic>
        <p:nvPicPr>
          <p:cNvPr id="105" name="Google Shape;105;p20"/>
          <p:cNvPicPr preferRelativeResize="0"/>
          <p:nvPr/>
        </p:nvPicPr>
        <p:blipFill rotWithShape="1">
          <a:blip r:embed="rId6">
            <a:alphaModFix/>
          </a:blip>
          <a:srcRect b="6078" l="0" r="4525" t="10197"/>
          <a:stretch/>
        </p:blipFill>
        <p:spPr>
          <a:xfrm>
            <a:off x="5532725" y="2711375"/>
            <a:ext cx="952500" cy="9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sp>
        <p:nvSpPr>
          <p:cNvPr id="111" name="Google Shape;111;p21"/>
          <p:cNvSpPr txBox="1"/>
          <p:nvPr>
            <p:ph idx="1" type="body"/>
          </p:nvPr>
        </p:nvSpPr>
        <p:spPr>
          <a:xfrm>
            <a:off x="311700" y="1152475"/>
            <a:ext cx="8520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Milestone #1</a:t>
            </a:r>
            <a:r>
              <a:rPr lang="en" sz="1200">
                <a:solidFill>
                  <a:srgbClr val="FFFFFF"/>
                </a:solidFill>
              </a:rPr>
              <a:t>: Finish the basic layout of the entire system.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112" name="Google Shape;112;p21"/>
          <p:cNvSpPr txBox="1"/>
          <p:nvPr>
            <p:ph idx="1" type="body"/>
          </p:nvPr>
        </p:nvSpPr>
        <p:spPr>
          <a:xfrm>
            <a:off x="311700" y="15532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Milestone #2: </a:t>
            </a:r>
            <a:r>
              <a:rPr lang="en" sz="1200">
                <a:solidFill>
                  <a:srgbClr val="FFFFFF"/>
                </a:solidFill>
              </a:rPr>
              <a:t>Have Bluetooth working. </a:t>
            </a:r>
            <a:endParaRPr sz="1200">
              <a:solidFill>
                <a:srgbClr val="FFFFFF"/>
              </a:solidFill>
            </a:endParaRPr>
          </a:p>
          <a:p>
            <a:pPr indent="0" lvl="0" marL="0" rtl="0" algn="l">
              <a:spcBef>
                <a:spcPts val="0"/>
              </a:spcBef>
              <a:spcAft>
                <a:spcPts val="0"/>
              </a:spcAft>
              <a:buNone/>
            </a:pPr>
            <a:r>
              <a:rPr b="1" lang="en" sz="1200">
                <a:solidFill>
                  <a:srgbClr val="FFFFFF"/>
                </a:solidFill>
              </a:rPr>
              <a:t>Milestone #3: </a:t>
            </a:r>
            <a:r>
              <a:rPr lang="en" sz="1200">
                <a:solidFill>
                  <a:srgbClr val="FFFFFF"/>
                </a:solidFill>
              </a:rPr>
              <a:t>Have the basics of HDMI working. </a:t>
            </a:r>
            <a:endParaRPr sz="1200">
              <a:solidFill>
                <a:srgbClr val="FFFFFF"/>
              </a:solidFill>
            </a:endParaRPr>
          </a:p>
          <a:p>
            <a:pPr indent="0" lvl="0" marL="0" rtl="0" algn="l">
              <a:spcBef>
                <a:spcPts val="0"/>
              </a:spcBef>
              <a:spcAft>
                <a:spcPts val="0"/>
              </a:spcAft>
              <a:buNone/>
            </a:pPr>
            <a:r>
              <a:rPr b="1" lang="en" sz="1200">
                <a:solidFill>
                  <a:srgbClr val="FFFFFF"/>
                </a:solidFill>
              </a:rPr>
              <a:t>Milestone #4: </a:t>
            </a:r>
            <a:r>
              <a:rPr lang="en" sz="1200">
                <a:solidFill>
                  <a:srgbClr val="FFFFFF"/>
                </a:solidFill>
              </a:rPr>
              <a:t>Have HDMI working with the DDR memory.</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113" name="Google Shape;113;p21"/>
          <p:cNvSpPr txBox="1"/>
          <p:nvPr>
            <p:ph idx="1" type="body"/>
          </p:nvPr>
        </p:nvSpPr>
        <p:spPr>
          <a:xfrm>
            <a:off x="311700" y="2142750"/>
            <a:ext cx="8520600" cy="29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FFFFFF"/>
                </a:solidFill>
              </a:rPr>
              <a:t>Milestone #5: </a:t>
            </a:r>
            <a:r>
              <a:rPr lang="en" sz="1200">
                <a:solidFill>
                  <a:srgbClr val="FFFFFF"/>
                </a:solidFill>
              </a:rPr>
              <a:t>Finish game logic. The tank should be able to move around and fire via Bluetooth.</a:t>
            </a:r>
            <a:endParaRPr sz="1200">
              <a:solidFill>
                <a:srgbClr val="FFFFFF"/>
              </a:solidFill>
            </a:endParaRPr>
          </a:p>
          <a:p>
            <a:pPr indent="0" lvl="0" marL="0" rtl="0" algn="l">
              <a:spcBef>
                <a:spcPts val="0"/>
              </a:spcBef>
              <a:spcAft>
                <a:spcPts val="0"/>
              </a:spcAft>
              <a:buNone/>
            </a:pPr>
            <a:r>
              <a:rPr b="1" lang="en" sz="1200">
                <a:solidFill>
                  <a:srgbClr val="FFFFFF"/>
                </a:solidFill>
              </a:rPr>
              <a:t>Milestone #6: </a:t>
            </a:r>
            <a:r>
              <a:rPr lang="en" sz="1200">
                <a:solidFill>
                  <a:srgbClr val="FFFFFF"/>
                </a:solidFill>
              </a:rPr>
              <a:t>The AI should be working, integrating the system.</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b="1" lang="en" sz="1200">
                <a:solidFill>
                  <a:srgbClr val="FFFFFF"/>
                </a:solidFill>
              </a:rPr>
              <a:t>Milestone #7: </a:t>
            </a:r>
            <a:r>
              <a:rPr lang="en" sz="1200">
                <a:solidFill>
                  <a:srgbClr val="FFFFFF"/>
                </a:solidFill>
              </a:rPr>
              <a:t>Final demo. </a:t>
            </a:r>
            <a:endParaRPr sz="1200">
              <a:solidFill>
                <a:srgbClr val="FFFFFF"/>
              </a:solidFill>
            </a:endParaRPr>
          </a:p>
        </p:txBody>
      </p:sp>
      <p:cxnSp>
        <p:nvCxnSpPr>
          <p:cNvPr id="114" name="Google Shape;114;p21"/>
          <p:cNvCxnSpPr/>
          <p:nvPr/>
        </p:nvCxnSpPr>
        <p:spPr>
          <a:xfrm flipH="1" rot="10800000">
            <a:off x="336625" y="2342550"/>
            <a:ext cx="5628300" cy="300"/>
          </a:xfrm>
          <a:prstGeom prst="straightConnector1">
            <a:avLst/>
          </a:prstGeom>
          <a:noFill/>
          <a:ln cap="flat" cmpd="sng" w="38100">
            <a:solidFill>
              <a:srgbClr val="FFFFFF"/>
            </a:solidFill>
            <a:prstDash val="dash"/>
            <a:round/>
            <a:headEnd len="med" w="med" type="none"/>
            <a:tailEnd len="med" w="med" type="none"/>
          </a:ln>
        </p:spPr>
      </p:cxnSp>
      <p:sp>
        <p:nvSpPr>
          <p:cNvPr id="115" name="Google Shape;115;p21"/>
          <p:cNvSpPr txBox="1"/>
          <p:nvPr/>
        </p:nvSpPr>
        <p:spPr>
          <a:xfrm>
            <a:off x="5722475" y="2006225"/>
            <a:ext cx="15888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Now</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