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d8da578d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d8da578d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8da578d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8da578d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9310f2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9310f2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905f67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905f67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905f67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905f67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d905f67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d905f67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d9310f0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d9310f0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d7c7ee54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d7c7ee54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Yunlei, Now I would like to give you an overview of the validation plan. The validation plan consist of two major parts. First, the components </a:t>
            </a:r>
            <a:r>
              <a:rPr lang="en"/>
              <a:t>cannot</a:t>
            </a:r>
            <a:r>
              <a:rPr lang="en"/>
              <a:t> be validated </a:t>
            </a:r>
            <a:r>
              <a:rPr lang="en"/>
              <a:t>through</a:t>
            </a:r>
            <a:r>
              <a:rPr lang="en"/>
              <a:t> a test bench. Like Bluetooth or HDMI. The team would directly implement the design on board and use ILA to debug the design. For the parts that can be simulated via testbench, such as the game logic. The team would use a 3 stage validation approach. In the first stage, the team would test each individual components such as an </a:t>
            </a:r>
            <a:r>
              <a:rPr lang="en"/>
              <a:t>algorithm</a:t>
            </a:r>
            <a:r>
              <a:rPr lang="en"/>
              <a:t> for detecting if the tank has been hit directly using a testbench, at this stage the </a:t>
            </a:r>
            <a:r>
              <a:rPr lang="en"/>
              <a:t>functionality requirements should be tested. Second after packaging the individual components as an AXI master or Slave. The team would use a Verification IP to send transaction to the package IP. Last, the team would write test sequence to simulate bluetooth input the verify the entire system.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d7c7ee54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d7c7ee54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main risks consist of HDMI or Bluetooth connection not working. Since these two main components can’t be simulated via testbench. To mitigate these risks, we have the following mitigation plan:</a:t>
            </a:r>
            <a:endParaRPr/>
          </a:p>
          <a:p>
            <a:pPr indent="-298450" lvl="0" marL="457200" rtl="0" algn="l">
              <a:lnSpc>
                <a:spcPct val="115000"/>
              </a:lnSpc>
              <a:spcBef>
                <a:spcPts val="0"/>
              </a:spcBef>
              <a:spcAft>
                <a:spcPts val="0"/>
              </a:spcAft>
              <a:buSzPts val="1100"/>
              <a:buChar char="●"/>
            </a:pPr>
            <a:r>
              <a:rPr lang="en"/>
              <a:t>In case of HDMI output doesn’t work. The team would use VGA output by utilizing the VGA driver from previous courses.</a:t>
            </a:r>
            <a:endParaRPr/>
          </a:p>
          <a:p>
            <a:pPr indent="-298450" lvl="0" marL="457200" rtl="0" algn="l">
              <a:lnSpc>
                <a:spcPct val="115000"/>
              </a:lnSpc>
              <a:spcBef>
                <a:spcPts val="0"/>
              </a:spcBef>
              <a:spcAft>
                <a:spcPts val="0"/>
              </a:spcAft>
              <a:buSzPts val="1100"/>
              <a:buChar char="●"/>
            </a:pPr>
            <a:r>
              <a:rPr lang="en"/>
              <a:t>In case of Bluetooth connection not working. The team would use the keyboard as the primary input instead of a Bluetooth module. </a:t>
            </a:r>
            <a:endParaRPr/>
          </a:p>
          <a:p>
            <a:pPr indent="0" lvl="0" marL="0" rtl="0" algn="l">
              <a:lnSpc>
                <a:spcPct val="115000"/>
              </a:lnSpc>
              <a:spcBef>
                <a:spcPts val="0"/>
              </a:spcBef>
              <a:spcAft>
                <a:spcPts val="0"/>
              </a:spcAft>
              <a:buNone/>
            </a:pPr>
            <a:r>
              <a:rPr lang="en"/>
              <a:t>Therefore even if some parts of the system might not work as expected. The team is still confident enough to deliver the final product using one of those alternative methods.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7c7ee54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7c7ee54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risk and risk mitigation plan, give rise to the following milestones, at the first stage the team would finish the basic layout of the system, then work on the </a:t>
            </a:r>
            <a:r>
              <a:rPr lang="en"/>
              <a:t>components</a:t>
            </a:r>
            <a:r>
              <a:rPr lang="en"/>
              <a:t> that can’t be verified easily such as the bluetooth and HDMI. Last the team would work on the game logic and integrated the entire system.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8da578d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8da578d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all have experience with FPGA and hardware design from ECE342 and internship, all of us will be contributing to the Verilog development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d7c7ee54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7c7ee54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those risk </a:t>
            </a:r>
            <a:r>
              <a:rPr lang="en"/>
              <a:t>mitigation plan and workflow. The team is confident enough to finish this project on time. Thanks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d8da578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8da578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guys still remember those classic 2d games that we used to play on </a:t>
            </a:r>
            <a:r>
              <a:rPr lang="en"/>
              <a:t>Nintendo</a:t>
            </a:r>
            <a:r>
              <a:rPr lang="en"/>
              <a:t> playstations, old Nokia </a:t>
            </a:r>
            <a:r>
              <a:rPr lang="en"/>
              <a:t>cell phones.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d8da578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d8da57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d8da578d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d8da578d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as technology </a:t>
            </a:r>
            <a:r>
              <a:rPr lang="en"/>
              <a:t>evolves</a:t>
            </a:r>
            <a:r>
              <a:rPr lang="en"/>
              <a:t> these years, games become more and more complicated, </a:t>
            </a:r>
            <a:r>
              <a:rPr lang="en"/>
              <a:t>in the meanwhile </a:t>
            </a:r>
            <a:r>
              <a:rPr lang="en"/>
              <a:t>requiring huge amount of expensive hardware and software to run on. We noticed for most of time, we just want to go back and play those simple games quickly and have fun.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d8da578d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d8da578d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8da578d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8da578d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d8da578d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d8da578d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8da578d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8da578d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Tank 1990 is strategy game, balancing from attacking and </a:t>
            </a:r>
            <a:r>
              <a:rPr lang="en"/>
              <a:t>defending</a:t>
            </a:r>
            <a:r>
              <a:rPr lang="en"/>
              <a:t>. It is also a great opportunity to try if any Ai engine can be implemented on hardware directly.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3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Tank 2020 - Group 4</a:t>
            </a:r>
            <a:endParaRPr/>
          </a:p>
        </p:txBody>
      </p:sp>
      <p:sp>
        <p:nvSpPr>
          <p:cNvPr id="55" name="Google Shape;55;p13"/>
          <p:cNvSpPr txBox="1"/>
          <p:nvPr>
            <p:ph idx="1" type="subTitle"/>
          </p:nvPr>
        </p:nvSpPr>
        <p:spPr>
          <a:xfrm>
            <a:off x="311700" y="2453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 </a:t>
            </a:r>
            <a:endParaRPr/>
          </a:p>
          <a:p>
            <a:pPr indent="0" lvl="0" marL="0" rtl="0" algn="ctr">
              <a:spcBef>
                <a:spcPts val="0"/>
              </a:spcBef>
              <a:spcAft>
                <a:spcPts val="0"/>
              </a:spcAft>
              <a:buNone/>
            </a:pPr>
            <a:r>
              <a:rPr lang="en"/>
              <a:t>Yunlei Lyu</a:t>
            </a:r>
            <a:endParaRPr/>
          </a:p>
          <a:p>
            <a:pPr indent="0" lvl="0" marL="0" rtl="0" algn="ctr">
              <a:spcBef>
                <a:spcPts val="0"/>
              </a:spcBef>
              <a:spcAft>
                <a:spcPts val="0"/>
              </a:spcAft>
              <a:buNone/>
            </a:pPr>
            <a:r>
              <a:rPr lang="en"/>
              <a:t>Yangfan Wang</a:t>
            </a:r>
            <a:endParaRPr/>
          </a:p>
          <a:p>
            <a:pPr indent="0" lvl="0" marL="0" rtl="0" algn="ctr">
              <a:spcBef>
                <a:spcPts val="0"/>
              </a:spcBef>
              <a:spcAft>
                <a:spcPts val="0"/>
              </a:spcAft>
              <a:buNone/>
            </a:pPr>
            <a:r>
              <a:rPr lang="en"/>
              <a:t>Jia Qi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4971303" y="1474622"/>
            <a:ext cx="3715526" cy="2194250"/>
          </a:xfrm>
          <a:prstGeom prst="rect">
            <a:avLst/>
          </a:prstGeom>
          <a:noFill/>
          <a:ln>
            <a:noFill/>
          </a:ln>
        </p:spPr>
      </p:pic>
      <p:sp>
        <p:nvSpPr>
          <p:cNvPr id="120" name="Google Shape;120;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Similar Project</a:t>
            </a:r>
            <a:endParaRPr/>
          </a:p>
        </p:txBody>
      </p:sp>
      <p:sp>
        <p:nvSpPr>
          <p:cNvPr id="121" name="Google Shape;121;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Jet Fighters from 2017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58025" y="259875"/>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Tank 2020</a:t>
            </a:r>
            <a:endParaRPr/>
          </a:p>
        </p:txBody>
      </p:sp>
      <p:sp>
        <p:nvSpPr>
          <p:cNvPr id="127" name="Google Shape;127;p23"/>
          <p:cNvSpPr txBox="1"/>
          <p:nvPr>
            <p:ph type="title"/>
          </p:nvPr>
        </p:nvSpPr>
        <p:spPr>
          <a:xfrm>
            <a:off x="4827700" y="259875"/>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Jet Fighters</a:t>
            </a:r>
            <a:endParaRPr/>
          </a:p>
        </p:txBody>
      </p:sp>
      <p:sp>
        <p:nvSpPr>
          <p:cNvPr id="128" name="Google Shape;128;p23"/>
          <p:cNvSpPr txBox="1"/>
          <p:nvPr>
            <p:ph type="title"/>
          </p:nvPr>
        </p:nvSpPr>
        <p:spPr>
          <a:xfrm>
            <a:off x="4827700" y="1742175"/>
            <a:ext cx="4045200" cy="2181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800"/>
              <a:t>VGA</a:t>
            </a:r>
            <a:endParaRPr sz="2800"/>
          </a:p>
          <a:p>
            <a:pPr indent="0" lvl="0" marL="0" rtl="0" algn="ctr">
              <a:lnSpc>
                <a:spcPct val="150000"/>
              </a:lnSpc>
              <a:spcBef>
                <a:spcPts val="0"/>
              </a:spcBef>
              <a:spcAft>
                <a:spcPts val="0"/>
              </a:spcAft>
              <a:buNone/>
            </a:pPr>
            <a:r>
              <a:rPr lang="en" sz="2800"/>
              <a:t>2-Player Battle</a:t>
            </a:r>
            <a:endParaRPr sz="2800"/>
          </a:p>
          <a:p>
            <a:pPr indent="0" lvl="0" marL="0" rtl="0" algn="ctr">
              <a:lnSpc>
                <a:spcPct val="150000"/>
              </a:lnSpc>
              <a:spcBef>
                <a:spcPts val="0"/>
              </a:spcBef>
              <a:spcAft>
                <a:spcPts val="0"/>
              </a:spcAft>
              <a:buNone/>
            </a:pPr>
            <a:r>
              <a:rPr lang="en" sz="2800"/>
              <a:t>Plain Battlefield</a:t>
            </a:r>
            <a:endParaRPr sz="2800"/>
          </a:p>
        </p:txBody>
      </p:sp>
      <p:sp>
        <p:nvSpPr>
          <p:cNvPr id="129" name="Google Shape;129;p23"/>
          <p:cNvSpPr txBox="1"/>
          <p:nvPr>
            <p:ph type="title"/>
          </p:nvPr>
        </p:nvSpPr>
        <p:spPr>
          <a:xfrm>
            <a:off x="258025" y="1742175"/>
            <a:ext cx="4045200" cy="21819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800"/>
              <a:t>HDMI</a:t>
            </a:r>
            <a:endParaRPr sz="2800"/>
          </a:p>
          <a:p>
            <a:pPr indent="0" lvl="0" marL="0" rtl="0" algn="ctr">
              <a:lnSpc>
                <a:spcPct val="150000"/>
              </a:lnSpc>
              <a:spcBef>
                <a:spcPts val="0"/>
              </a:spcBef>
              <a:spcAft>
                <a:spcPts val="0"/>
              </a:spcAft>
              <a:buNone/>
            </a:pPr>
            <a:r>
              <a:rPr lang="en" sz="2800"/>
              <a:t>Computer AI</a:t>
            </a:r>
            <a:endParaRPr sz="2800"/>
          </a:p>
          <a:p>
            <a:pPr indent="0" lvl="0" marL="0" rtl="0" algn="ctr">
              <a:lnSpc>
                <a:spcPct val="150000"/>
              </a:lnSpc>
              <a:spcBef>
                <a:spcPts val="0"/>
              </a:spcBef>
              <a:spcAft>
                <a:spcPts val="0"/>
              </a:spcAft>
              <a:buNone/>
            </a:pPr>
            <a:r>
              <a:rPr lang="en" sz="2800"/>
              <a:t>Various Maps</a:t>
            </a:r>
            <a:endParaRPr sz="2800"/>
          </a:p>
        </p:txBody>
      </p:sp>
      <p:sp>
        <p:nvSpPr>
          <p:cNvPr id="130" name="Google Shape;130;p23"/>
          <p:cNvSpPr txBox="1"/>
          <p:nvPr/>
        </p:nvSpPr>
        <p:spPr>
          <a:xfrm>
            <a:off x="4309800" y="2429500"/>
            <a:ext cx="5244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2000">
                <a:solidFill>
                  <a:srgbClr val="FFFFFF"/>
                </a:solidFill>
              </a:rPr>
              <a:t>vs</a:t>
            </a:r>
            <a:endParaRPr i="1" sz="2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Tank 2020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Requirement</a:t>
            </a:r>
            <a:endParaRPr/>
          </a:p>
        </p:txBody>
      </p:sp>
      <p:sp>
        <p:nvSpPr>
          <p:cNvPr id="141" name="Google Shape;141;p25"/>
          <p:cNvSpPr txBox="1"/>
          <p:nvPr>
            <p:ph idx="1" type="body"/>
          </p:nvPr>
        </p:nvSpPr>
        <p:spPr>
          <a:xfrm>
            <a:off x="311700" y="1152475"/>
            <a:ext cx="5374500" cy="174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Bluetooth control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640*480 @ 30 fps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2 Types of wall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Move</a:t>
            </a:r>
            <a:r>
              <a:rPr lang="en">
                <a:solidFill>
                  <a:srgbClr val="FFFFFF"/>
                </a:solidFill>
              </a:rPr>
              <a:t> on a 80*60 grid.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20*15 chunks</a:t>
            </a:r>
            <a:endParaRPr>
              <a:solidFill>
                <a:srgbClr val="FFFFFF"/>
              </a:solidFill>
            </a:endParaRPr>
          </a:p>
        </p:txBody>
      </p:sp>
      <p:pic>
        <p:nvPicPr>
          <p:cNvPr id="142" name="Google Shape;142;p25"/>
          <p:cNvPicPr preferRelativeResize="0"/>
          <p:nvPr/>
        </p:nvPicPr>
        <p:blipFill rotWithShape="1">
          <a:blip r:embed="rId3">
            <a:alphaModFix/>
          </a:blip>
          <a:srcRect b="0" l="11112" r="6507" t="0"/>
          <a:stretch/>
        </p:blipFill>
        <p:spPr>
          <a:xfrm>
            <a:off x="3784050" y="1086525"/>
            <a:ext cx="850225" cy="797050"/>
          </a:xfrm>
          <a:prstGeom prst="rect">
            <a:avLst/>
          </a:prstGeom>
          <a:noFill/>
          <a:ln>
            <a:noFill/>
          </a:ln>
        </p:spPr>
      </p:pic>
      <p:pic>
        <p:nvPicPr>
          <p:cNvPr id="143" name="Google Shape;143;p25"/>
          <p:cNvPicPr preferRelativeResize="0"/>
          <p:nvPr/>
        </p:nvPicPr>
        <p:blipFill rotWithShape="1">
          <a:blip r:embed="rId4">
            <a:alphaModFix/>
          </a:blip>
          <a:srcRect b="6078" l="0" r="4525" t="10197"/>
          <a:stretch/>
        </p:blipFill>
        <p:spPr>
          <a:xfrm>
            <a:off x="3784050" y="2217275"/>
            <a:ext cx="850225" cy="797050"/>
          </a:xfrm>
          <a:prstGeom prst="rect">
            <a:avLst/>
          </a:prstGeom>
          <a:noFill/>
          <a:ln>
            <a:noFill/>
          </a:ln>
        </p:spPr>
      </p:pic>
      <p:pic>
        <p:nvPicPr>
          <p:cNvPr id="144" name="Google Shape;144;p25"/>
          <p:cNvPicPr preferRelativeResize="0"/>
          <p:nvPr/>
        </p:nvPicPr>
        <p:blipFill>
          <a:blip r:embed="rId5">
            <a:alphaModFix/>
          </a:blip>
          <a:stretch>
            <a:fillRect/>
          </a:stretch>
        </p:blipFill>
        <p:spPr>
          <a:xfrm>
            <a:off x="5686225" y="2960475"/>
            <a:ext cx="3332525" cy="2082825"/>
          </a:xfrm>
          <a:prstGeom prst="rect">
            <a:avLst/>
          </a:prstGeom>
          <a:noFill/>
          <a:ln>
            <a:noFill/>
          </a:ln>
        </p:spPr>
      </p:pic>
      <p:pic>
        <p:nvPicPr>
          <p:cNvPr id="145" name="Google Shape;145;p25"/>
          <p:cNvPicPr preferRelativeResize="0"/>
          <p:nvPr/>
        </p:nvPicPr>
        <p:blipFill>
          <a:blip r:embed="rId6">
            <a:alphaModFix/>
          </a:blip>
          <a:stretch>
            <a:fillRect/>
          </a:stretch>
        </p:blipFill>
        <p:spPr>
          <a:xfrm>
            <a:off x="5792050" y="881425"/>
            <a:ext cx="1878225" cy="1878225"/>
          </a:xfrm>
          <a:prstGeom prst="rect">
            <a:avLst/>
          </a:prstGeom>
          <a:noFill/>
          <a:ln>
            <a:noFill/>
          </a:ln>
        </p:spPr>
      </p:pic>
      <p:sp>
        <p:nvSpPr>
          <p:cNvPr id="146" name="Google Shape;146;p25"/>
          <p:cNvSpPr txBox="1"/>
          <p:nvPr/>
        </p:nvSpPr>
        <p:spPr>
          <a:xfrm>
            <a:off x="5948600" y="320425"/>
            <a:ext cx="48096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32x32 </a:t>
            </a:r>
            <a:r>
              <a:rPr lang="en">
                <a:solidFill>
                  <a:srgbClr val="FFFFFF"/>
                </a:solidFill>
              </a:rPr>
              <a:t>pixels</a:t>
            </a:r>
            <a:endParaRPr>
              <a:solidFill>
                <a:srgbClr val="FFFFFF"/>
              </a:solidFill>
            </a:endParaRPr>
          </a:p>
          <a:p>
            <a:pPr indent="0" lvl="0" marL="0" rtl="0" algn="l">
              <a:spcBef>
                <a:spcPts val="0"/>
              </a:spcBef>
              <a:spcAft>
                <a:spcPts val="0"/>
              </a:spcAft>
              <a:buNone/>
            </a:pPr>
            <a:r>
              <a:rPr lang="en">
                <a:solidFill>
                  <a:srgbClr val="FFFFFF"/>
                </a:solidFill>
              </a:rPr>
              <a:t>4x4     grid points</a:t>
            </a:r>
            <a:endParaRPr>
              <a:solidFill>
                <a:srgbClr val="FFFFFF"/>
              </a:solidFill>
            </a:endParaRPr>
          </a:p>
        </p:txBody>
      </p:sp>
      <p:sp>
        <p:nvSpPr>
          <p:cNvPr id="147" name="Google Shape;147;p25"/>
          <p:cNvSpPr txBox="1"/>
          <p:nvPr/>
        </p:nvSpPr>
        <p:spPr>
          <a:xfrm>
            <a:off x="311700" y="3105625"/>
            <a:ext cx="4809600" cy="74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 sz="1800">
                <a:solidFill>
                  <a:schemeClr val="lt2"/>
                </a:solidFill>
              </a:rPr>
              <a:t>Win condition</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Lose condition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a:t>
            </a:r>
            <a:endParaRPr/>
          </a:p>
        </p:txBody>
      </p:sp>
      <p:sp>
        <p:nvSpPr>
          <p:cNvPr id="153" name="Google Shape;153;p26"/>
          <p:cNvSpPr txBox="1"/>
          <p:nvPr>
            <p:ph idx="1" type="body"/>
          </p:nvPr>
        </p:nvSpPr>
        <p:spPr>
          <a:xfrm>
            <a:off x="6753525" y="2086150"/>
            <a:ext cx="2448900" cy="202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Internal modules use AXI connection</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Drive HDMI sues TMDS standard</a:t>
            </a:r>
            <a:endParaRPr>
              <a:solidFill>
                <a:srgbClr val="FFFFFF"/>
              </a:solidFill>
            </a:endParaRPr>
          </a:p>
        </p:txBody>
      </p:sp>
      <p:pic>
        <p:nvPicPr>
          <p:cNvPr id="154" name="Google Shape;154;p26"/>
          <p:cNvPicPr preferRelativeResize="0"/>
          <p:nvPr/>
        </p:nvPicPr>
        <p:blipFill>
          <a:blip r:embed="rId3">
            <a:alphaModFix/>
          </a:blip>
          <a:stretch>
            <a:fillRect/>
          </a:stretch>
        </p:blipFill>
        <p:spPr>
          <a:xfrm>
            <a:off x="0" y="1134948"/>
            <a:ext cx="6872650" cy="35855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Overview - Game Logic</a:t>
            </a:r>
            <a:endParaRPr/>
          </a:p>
        </p:txBody>
      </p:sp>
      <p:sp>
        <p:nvSpPr>
          <p:cNvPr id="160" name="Google Shape;160;p27"/>
          <p:cNvSpPr txBox="1"/>
          <p:nvPr>
            <p:ph idx="1" type="body"/>
          </p:nvPr>
        </p:nvSpPr>
        <p:spPr>
          <a:xfrm>
            <a:off x="5657025" y="1159175"/>
            <a:ext cx="3541500" cy="457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 u="sng">
                <a:solidFill>
                  <a:srgbClr val="FFFFFF"/>
                </a:solidFill>
              </a:rPr>
              <a:t>Player tank and shells:</a:t>
            </a:r>
            <a:endParaRPr b="1"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Calculate next player tank and shell position based on user input</a:t>
            </a:r>
            <a:endParaRPr sz="1400">
              <a:solidFill>
                <a:srgbClr val="FFFFFF"/>
              </a:solidFill>
            </a:endParaRPr>
          </a:p>
          <a:p>
            <a:pPr indent="-317500" lvl="0" marL="457200" rtl="0" algn="l">
              <a:spcBef>
                <a:spcPts val="0"/>
              </a:spcBef>
              <a:spcAft>
                <a:spcPts val="0"/>
              </a:spcAft>
              <a:buClr>
                <a:srgbClr val="FFFFFF"/>
              </a:buClr>
              <a:buSzPts val="1400"/>
              <a:buChar char="●"/>
            </a:pPr>
            <a:r>
              <a:rPr b="1" lang="en" sz="1400" u="sng">
                <a:solidFill>
                  <a:srgbClr val="FFFFFF"/>
                </a:solidFill>
              </a:rPr>
              <a:t>AI tank and shell:</a:t>
            </a:r>
            <a:endParaRPr b="1" sz="1400"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Calculate next AI tank and shell position</a:t>
            </a:r>
            <a:endParaRPr sz="1400">
              <a:solidFill>
                <a:srgbClr val="FFFFFF"/>
              </a:solidFill>
            </a:endParaRPr>
          </a:p>
          <a:p>
            <a:pPr indent="-317500" lvl="0" marL="457200" rtl="0" algn="l">
              <a:spcBef>
                <a:spcPts val="0"/>
              </a:spcBef>
              <a:spcAft>
                <a:spcPts val="0"/>
              </a:spcAft>
              <a:buClr>
                <a:srgbClr val="FFFFFF"/>
              </a:buClr>
              <a:buSzPts val="1400"/>
              <a:buChar char="●"/>
            </a:pPr>
            <a:r>
              <a:rPr b="1" lang="en" u="sng">
                <a:solidFill>
                  <a:srgbClr val="FFFFFF"/>
                </a:solidFill>
              </a:rPr>
              <a:t>Map and wall status:</a:t>
            </a:r>
            <a:endParaRPr b="1"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Register the status of each grid point.</a:t>
            </a:r>
            <a:endParaRPr sz="1400">
              <a:solidFill>
                <a:srgbClr val="FFFFFF"/>
              </a:solidFill>
            </a:endParaRPr>
          </a:p>
          <a:p>
            <a:pPr indent="-317500" lvl="0" marL="457200" rtl="0" algn="l">
              <a:spcBef>
                <a:spcPts val="0"/>
              </a:spcBef>
              <a:spcAft>
                <a:spcPts val="0"/>
              </a:spcAft>
              <a:buClr>
                <a:srgbClr val="FFFFFF"/>
              </a:buClr>
              <a:buSzPts val="1400"/>
              <a:buChar char="●"/>
            </a:pPr>
            <a:r>
              <a:rPr b="1" lang="en" u="sng">
                <a:solidFill>
                  <a:srgbClr val="FFFFFF"/>
                </a:solidFill>
              </a:rPr>
              <a:t>Game logic:</a:t>
            </a:r>
            <a:endParaRPr b="1"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Check win-loss condition</a:t>
            </a:r>
            <a:endParaRPr sz="1400">
              <a:solidFill>
                <a:srgbClr val="FFFFFF"/>
              </a:solidFill>
            </a:endParaRPr>
          </a:p>
        </p:txBody>
      </p:sp>
      <p:pic>
        <p:nvPicPr>
          <p:cNvPr id="161" name="Google Shape;161;p27"/>
          <p:cNvPicPr preferRelativeResize="0"/>
          <p:nvPr/>
        </p:nvPicPr>
        <p:blipFill>
          <a:blip r:embed="rId3">
            <a:alphaModFix/>
          </a:blip>
          <a:stretch>
            <a:fillRect/>
          </a:stretch>
        </p:blipFill>
        <p:spPr>
          <a:xfrm>
            <a:off x="84225" y="1029638"/>
            <a:ext cx="5572799" cy="4065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Overview - Graphics</a:t>
            </a:r>
            <a:endParaRPr/>
          </a:p>
        </p:txBody>
      </p:sp>
      <p:sp>
        <p:nvSpPr>
          <p:cNvPr id="167" name="Google Shape;167;p28"/>
          <p:cNvSpPr txBox="1"/>
          <p:nvPr>
            <p:ph idx="1" type="body"/>
          </p:nvPr>
        </p:nvSpPr>
        <p:spPr>
          <a:xfrm>
            <a:off x="5456350" y="2067325"/>
            <a:ext cx="3541500" cy="457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 u="sng">
                <a:solidFill>
                  <a:srgbClr val="FFFFFF"/>
                </a:solidFill>
              </a:rPr>
              <a:t>Graphics Driver:</a:t>
            </a:r>
            <a:endParaRPr b="1"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Draw the frame to VRAM (DDR chip)</a:t>
            </a:r>
            <a:endParaRPr sz="1400">
              <a:solidFill>
                <a:srgbClr val="FFFFFF"/>
              </a:solidFill>
            </a:endParaRPr>
          </a:p>
          <a:p>
            <a:pPr indent="-317500" lvl="0" marL="457200" rtl="0" algn="l">
              <a:spcBef>
                <a:spcPts val="0"/>
              </a:spcBef>
              <a:spcAft>
                <a:spcPts val="0"/>
              </a:spcAft>
              <a:buClr>
                <a:srgbClr val="FFFFFF"/>
              </a:buClr>
              <a:buSzPts val="1400"/>
              <a:buChar char="●"/>
            </a:pPr>
            <a:r>
              <a:rPr b="1" lang="en" u="sng">
                <a:solidFill>
                  <a:srgbClr val="FFFFFF"/>
                </a:solidFill>
              </a:rPr>
              <a:t>TMDS encoder:</a:t>
            </a:r>
            <a:endParaRPr b="1" u="sng">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Read VRAM and send signal to HDMI port.</a:t>
            </a:r>
            <a:endParaRPr sz="1400">
              <a:solidFill>
                <a:srgbClr val="FFFFFF"/>
              </a:solidFill>
            </a:endParaRPr>
          </a:p>
        </p:txBody>
      </p:sp>
      <p:pic>
        <p:nvPicPr>
          <p:cNvPr id="168" name="Google Shape;168;p28"/>
          <p:cNvPicPr preferRelativeResize="0"/>
          <p:nvPr/>
        </p:nvPicPr>
        <p:blipFill rotWithShape="1">
          <a:blip r:embed="rId3">
            <a:alphaModFix/>
          </a:blip>
          <a:srcRect b="0" l="42045" r="0" t="34704"/>
          <a:stretch/>
        </p:blipFill>
        <p:spPr>
          <a:xfrm>
            <a:off x="594997" y="1524000"/>
            <a:ext cx="4031298" cy="3358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Parts that can’t be validated via testbench:</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Bluetooth, HDMI</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Directly connects to board and use ILA for any bug encountered.</a:t>
            </a:r>
            <a:endParaRPr>
              <a:solidFill>
                <a:srgbClr val="FFFFFF"/>
              </a:solidFill>
            </a:endParaRPr>
          </a:p>
          <a:p>
            <a:pPr indent="0" lvl="0" marL="2743200" rtl="0" algn="l">
              <a:spcBef>
                <a:spcPts val="1600"/>
              </a:spcBef>
              <a:spcAft>
                <a:spcPts val="1600"/>
              </a:spcAft>
              <a:buNone/>
            </a:pPr>
            <a:r>
              <a:t/>
            </a:r>
            <a:endParaRPr sz="1400">
              <a:solidFill>
                <a:srgbClr val="FFFFFF"/>
              </a:solidFill>
            </a:endParaRPr>
          </a:p>
        </p:txBody>
      </p:sp>
      <p:sp>
        <p:nvSpPr>
          <p:cNvPr id="175" name="Google Shape;175;p29"/>
          <p:cNvSpPr txBox="1"/>
          <p:nvPr>
            <p:ph idx="1" type="body"/>
          </p:nvPr>
        </p:nvSpPr>
        <p:spPr>
          <a:xfrm>
            <a:off x="311700" y="1909000"/>
            <a:ext cx="8520600" cy="27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Parts that can be validated via testbench:</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Game logic</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3 Stages testing:</a:t>
            </a:r>
            <a:endParaRPr>
              <a:solidFill>
                <a:srgbClr val="FFFFFF"/>
              </a:solidFill>
            </a:endParaRPr>
          </a:p>
          <a:p>
            <a:pPr indent="-317500" lvl="0" marL="1828800" rtl="0" algn="l">
              <a:spcBef>
                <a:spcPts val="0"/>
              </a:spcBef>
              <a:spcAft>
                <a:spcPts val="0"/>
              </a:spcAft>
              <a:buClr>
                <a:srgbClr val="FFFFFF"/>
              </a:buClr>
              <a:buSzPts val="1400"/>
              <a:buAutoNum type="arabicPeriod"/>
            </a:pPr>
            <a:r>
              <a:rPr lang="en" sz="1400">
                <a:solidFill>
                  <a:srgbClr val="FFFFFF"/>
                </a:solidFill>
              </a:rPr>
              <a:t>Functional test within each module.</a:t>
            </a:r>
            <a:endParaRPr sz="1400">
              <a:solidFill>
                <a:srgbClr val="FFFFFF"/>
              </a:solidFill>
            </a:endParaRPr>
          </a:p>
          <a:p>
            <a:pPr indent="-317500" lvl="0" marL="1828800" rtl="0" algn="l">
              <a:spcBef>
                <a:spcPts val="0"/>
              </a:spcBef>
              <a:spcAft>
                <a:spcPts val="0"/>
              </a:spcAft>
              <a:buClr>
                <a:srgbClr val="FFFFFF"/>
              </a:buClr>
              <a:buSzPts val="1400"/>
              <a:buAutoNum type="arabicPeriod"/>
            </a:pPr>
            <a:r>
              <a:rPr lang="en" sz="1400">
                <a:solidFill>
                  <a:srgbClr val="FFFFFF"/>
                </a:solidFill>
              </a:rPr>
              <a:t>Test package module using Verification IP.</a:t>
            </a:r>
            <a:endParaRPr sz="1400">
              <a:solidFill>
                <a:srgbClr val="FFFFFF"/>
              </a:solidFill>
            </a:endParaRPr>
          </a:p>
          <a:p>
            <a:pPr indent="-317500" lvl="0" marL="1828800" rtl="0" algn="l">
              <a:spcBef>
                <a:spcPts val="0"/>
              </a:spcBef>
              <a:spcAft>
                <a:spcPts val="0"/>
              </a:spcAft>
              <a:buClr>
                <a:srgbClr val="FFFFFF"/>
              </a:buClr>
              <a:buSzPts val="1400"/>
              <a:buAutoNum type="arabicPeriod"/>
            </a:pPr>
            <a:r>
              <a:rPr lang="en" sz="1400">
                <a:solidFill>
                  <a:srgbClr val="FFFFFF"/>
                </a:solidFill>
              </a:rPr>
              <a:t>System level tests.</a:t>
            </a:r>
            <a:endParaRPr sz="14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Mitigation</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The main risks consist of </a:t>
            </a:r>
            <a:r>
              <a:rPr lang="en" sz="1400">
                <a:solidFill>
                  <a:srgbClr val="FFFFFF"/>
                </a:solidFill>
              </a:rPr>
              <a:t>components can’t be simulated via testbench. </a:t>
            </a:r>
            <a:endParaRPr sz="1400">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HDMI</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Bluetooth</a:t>
            </a:r>
            <a:endParaRPr>
              <a:solidFill>
                <a:srgbClr val="FFFFFF"/>
              </a:solidFill>
            </a:endParaRPr>
          </a:p>
          <a:p>
            <a:pPr indent="0" lvl="0" marL="914400" rtl="0" algn="l">
              <a:spcBef>
                <a:spcPts val="0"/>
              </a:spcBef>
              <a:spcAft>
                <a:spcPts val="0"/>
              </a:spcAft>
              <a:buNone/>
            </a:pPr>
            <a:r>
              <a:t/>
            </a:r>
            <a:endParaRPr>
              <a:solidFill>
                <a:srgbClr val="FFFFFF"/>
              </a:solidFill>
            </a:endParaRPr>
          </a:p>
          <a:p>
            <a:pPr indent="0" lvl="0" marL="1371600" rtl="0" algn="l">
              <a:spcBef>
                <a:spcPts val="0"/>
              </a:spcBef>
              <a:spcAft>
                <a:spcPts val="0"/>
              </a:spcAft>
              <a:buNone/>
            </a:pPr>
            <a:r>
              <a:t/>
            </a:r>
            <a:endParaRPr>
              <a:solidFill>
                <a:srgbClr val="FFFFFF"/>
              </a:solidFill>
            </a:endParaRPr>
          </a:p>
          <a:p>
            <a:pPr indent="0" lvl="0" marL="9144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sz="1400">
              <a:solidFill>
                <a:srgbClr val="FFFFFF"/>
              </a:solidFill>
            </a:endParaRPr>
          </a:p>
          <a:p>
            <a:pPr indent="0" lvl="0" marL="914400" rtl="0" algn="l">
              <a:spcBef>
                <a:spcPts val="0"/>
              </a:spcBef>
              <a:spcAft>
                <a:spcPts val="1600"/>
              </a:spcAft>
              <a:buNone/>
            </a:pPr>
            <a:r>
              <a:t/>
            </a:r>
            <a:endParaRPr/>
          </a:p>
        </p:txBody>
      </p:sp>
      <p:sp>
        <p:nvSpPr>
          <p:cNvPr id="182" name="Google Shape;182;p30"/>
          <p:cNvSpPr txBox="1"/>
          <p:nvPr>
            <p:ph idx="1" type="body"/>
          </p:nvPr>
        </p:nvSpPr>
        <p:spPr>
          <a:xfrm>
            <a:off x="311700" y="1558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Use VGA output by utilizing the VGA driver from previous courses.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sz="1400">
              <a:solidFill>
                <a:srgbClr val="FFFFFF"/>
              </a:solidFill>
            </a:endParaRPr>
          </a:p>
          <a:p>
            <a:pPr indent="0" lvl="0" marL="914400" rtl="0" algn="l">
              <a:spcBef>
                <a:spcPts val="0"/>
              </a:spcBef>
              <a:spcAft>
                <a:spcPts val="1600"/>
              </a:spcAft>
              <a:buNone/>
            </a:pPr>
            <a:r>
              <a:t/>
            </a:r>
            <a:endParaRPr/>
          </a:p>
        </p:txBody>
      </p:sp>
      <p:sp>
        <p:nvSpPr>
          <p:cNvPr id="183" name="Google Shape;183;p30"/>
          <p:cNvSpPr txBox="1"/>
          <p:nvPr>
            <p:ph idx="1" type="body"/>
          </p:nvPr>
        </p:nvSpPr>
        <p:spPr>
          <a:xfrm>
            <a:off x="311700" y="26273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FFFFFF"/>
              </a:solidFill>
            </a:endParaRPr>
          </a:p>
          <a:p>
            <a:pPr indent="0" lvl="0" marL="914400" rtl="0" algn="l">
              <a:spcBef>
                <a:spcPts val="0"/>
              </a:spcBef>
              <a:spcAft>
                <a:spcPts val="0"/>
              </a:spcAft>
              <a:buNone/>
            </a:pPr>
            <a:r>
              <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Use keyboard as the primary input instead of a Bluetooth module.</a:t>
            </a:r>
            <a:endParaRPr>
              <a:solidFill>
                <a:srgbClr val="FFFFFF"/>
              </a:solidFill>
            </a:endParaRPr>
          </a:p>
          <a:p>
            <a:pPr indent="0" lvl="0" marL="914400" rtl="0" algn="l">
              <a:spcBef>
                <a:spcPts val="0"/>
              </a:spcBef>
              <a:spcAft>
                <a:spcPts val="0"/>
              </a:spcAft>
              <a:buNone/>
            </a:pPr>
            <a:r>
              <a:t/>
            </a:r>
            <a:endParaRPr>
              <a:solidFill>
                <a:srgbClr val="FFFFFF"/>
              </a:solidFill>
            </a:endParaRPr>
          </a:p>
          <a:p>
            <a:pPr indent="0" lvl="0" marL="457200" rtl="0" algn="l">
              <a:spcBef>
                <a:spcPts val="0"/>
              </a:spcBef>
              <a:spcAft>
                <a:spcPts val="0"/>
              </a:spcAft>
              <a:buNone/>
            </a:pPr>
            <a:r>
              <a:t/>
            </a:r>
            <a:endParaRPr sz="1400">
              <a:solidFill>
                <a:srgbClr val="FFFFFF"/>
              </a:solidFill>
            </a:endParaRPr>
          </a:p>
          <a:p>
            <a:pPr indent="0" lvl="0" marL="91440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189" name="Google Shape;189;p31"/>
          <p:cNvSpPr txBox="1"/>
          <p:nvPr>
            <p:ph idx="1" type="body"/>
          </p:nvPr>
        </p:nvSpPr>
        <p:spPr>
          <a:xfrm>
            <a:off x="311700" y="1152475"/>
            <a:ext cx="8520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Milestone #1</a:t>
            </a:r>
            <a:r>
              <a:rPr lang="en" sz="1200">
                <a:solidFill>
                  <a:srgbClr val="FFFFFF"/>
                </a:solidFill>
              </a:rPr>
              <a:t>: Finish the basic layout of the entire system.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190" name="Google Shape;190;p31"/>
          <p:cNvSpPr txBox="1"/>
          <p:nvPr>
            <p:ph idx="1" type="body"/>
          </p:nvPr>
        </p:nvSpPr>
        <p:spPr>
          <a:xfrm>
            <a:off x="311700" y="15532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Milestone #2: </a:t>
            </a:r>
            <a:r>
              <a:rPr lang="en" sz="1200">
                <a:solidFill>
                  <a:srgbClr val="FFFFFF"/>
                </a:solidFill>
              </a:rPr>
              <a:t>Have Bluetooth working. </a:t>
            </a:r>
            <a:endParaRPr sz="1200">
              <a:solidFill>
                <a:srgbClr val="FFFFFF"/>
              </a:solidFill>
            </a:endParaRPr>
          </a:p>
          <a:p>
            <a:pPr indent="0" lvl="0" marL="0" rtl="0" algn="l">
              <a:spcBef>
                <a:spcPts val="0"/>
              </a:spcBef>
              <a:spcAft>
                <a:spcPts val="0"/>
              </a:spcAft>
              <a:buNone/>
            </a:pPr>
            <a:r>
              <a:rPr b="1" lang="en" sz="1200">
                <a:solidFill>
                  <a:srgbClr val="FFFFFF"/>
                </a:solidFill>
              </a:rPr>
              <a:t>Milestone #3: </a:t>
            </a:r>
            <a:r>
              <a:rPr lang="en" sz="1200">
                <a:solidFill>
                  <a:srgbClr val="FFFFFF"/>
                </a:solidFill>
              </a:rPr>
              <a:t>Have the basics of HDMI working. </a:t>
            </a:r>
            <a:endParaRPr sz="1200">
              <a:solidFill>
                <a:srgbClr val="FFFFFF"/>
              </a:solidFill>
            </a:endParaRPr>
          </a:p>
          <a:p>
            <a:pPr indent="0" lvl="0" marL="0" rtl="0" algn="l">
              <a:spcBef>
                <a:spcPts val="0"/>
              </a:spcBef>
              <a:spcAft>
                <a:spcPts val="0"/>
              </a:spcAft>
              <a:buNone/>
            </a:pPr>
            <a:r>
              <a:rPr b="1" lang="en" sz="1200">
                <a:solidFill>
                  <a:srgbClr val="FFFFFF"/>
                </a:solidFill>
              </a:rPr>
              <a:t>Milestone #4: </a:t>
            </a:r>
            <a:r>
              <a:rPr lang="en" sz="1200">
                <a:solidFill>
                  <a:srgbClr val="FFFFFF"/>
                </a:solidFill>
              </a:rPr>
              <a:t>Have HDMI working with the DDR memory.</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191" name="Google Shape;191;p31"/>
          <p:cNvSpPr txBox="1"/>
          <p:nvPr>
            <p:ph idx="1" type="body"/>
          </p:nvPr>
        </p:nvSpPr>
        <p:spPr>
          <a:xfrm>
            <a:off x="311700" y="2142750"/>
            <a:ext cx="8520600" cy="29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FFFFFF"/>
                </a:solidFill>
              </a:rPr>
              <a:t>Milestone #5: </a:t>
            </a:r>
            <a:r>
              <a:rPr lang="en" sz="1200">
                <a:solidFill>
                  <a:srgbClr val="FFFFFF"/>
                </a:solidFill>
              </a:rPr>
              <a:t>Finish game logic. The tank should be able to move around and fire via Bluetooth.</a:t>
            </a:r>
            <a:endParaRPr sz="1200">
              <a:solidFill>
                <a:srgbClr val="FFFFFF"/>
              </a:solidFill>
            </a:endParaRPr>
          </a:p>
          <a:p>
            <a:pPr indent="0" lvl="0" marL="0" rtl="0" algn="l">
              <a:spcBef>
                <a:spcPts val="0"/>
              </a:spcBef>
              <a:spcAft>
                <a:spcPts val="0"/>
              </a:spcAft>
              <a:buNone/>
            </a:pPr>
            <a:r>
              <a:rPr b="1" lang="en" sz="1200">
                <a:solidFill>
                  <a:srgbClr val="FFFFFF"/>
                </a:solidFill>
              </a:rPr>
              <a:t>Milestone #6: </a:t>
            </a:r>
            <a:r>
              <a:rPr lang="en" sz="1200">
                <a:solidFill>
                  <a:srgbClr val="FFFFFF"/>
                </a:solidFill>
              </a:rPr>
              <a:t>The AI should be working, integrating the system.</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FFFFFF"/>
                </a:solidFill>
              </a:rPr>
              <a:t>Milestone #7: </a:t>
            </a:r>
            <a:r>
              <a:rPr lang="en" sz="1200">
                <a:solidFill>
                  <a:srgbClr val="FFFFFF"/>
                </a:solidFill>
              </a:rPr>
              <a:t>Final demo. </a:t>
            </a:r>
            <a:endParaRPr sz="1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61" name="Google Shape;61;p14"/>
          <p:cNvSpPr txBox="1"/>
          <p:nvPr>
            <p:ph idx="1" type="body"/>
          </p:nvPr>
        </p:nvSpPr>
        <p:spPr>
          <a:xfrm>
            <a:off x="311700" y="1152475"/>
            <a:ext cx="76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Jia Qi Zhao</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Composing the modules and implementing full verifications.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Yunlei Lyu</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Developing IPs for each components.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Yangfan Wang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Resolving potential timing issues.</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Conclusion and Q&amp;A</a:t>
            </a:r>
            <a:endParaRPr sz="4800"/>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795150" y="1422975"/>
            <a:ext cx="7553700" cy="19737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FFFFF"/>
                </a:solidFill>
              </a:rPr>
              <a:t>Do You Remember those 2D Classic Games from 90s?</a:t>
            </a:r>
            <a:endParaRPr sz="3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descr="Image result for old 2d games" id="71" name="Google Shape;71;p16"/>
          <p:cNvPicPr preferRelativeResize="0"/>
          <p:nvPr/>
        </p:nvPicPr>
        <p:blipFill>
          <a:blip r:embed="rId3">
            <a:alphaModFix/>
          </a:blip>
          <a:stretch>
            <a:fillRect/>
          </a:stretch>
        </p:blipFill>
        <p:spPr>
          <a:xfrm>
            <a:off x="4051098" y="275025"/>
            <a:ext cx="4940502" cy="2779025"/>
          </a:xfrm>
          <a:prstGeom prst="rect">
            <a:avLst/>
          </a:prstGeom>
          <a:noFill/>
          <a:ln>
            <a:noFill/>
          </a:ln>
        </p:spPr>
      </p:pic>
      <p:pic>
        <p:nvPicPr>
          <p:cNvPr id="72" name="Google Shape;72;p16"/>
          <p:cNvPicPr preferRelativeResize="0"/>
          <p:nvPr/>
        </p:nvPicPr>
        <p:blipFill>
          <a:blip r:embed="rId4">
            <a:alphaModFix/>
          </a:blip>
          <a:stretch>
            <a:fillRect/>
          </a:stretch>
        </p:blipFill>
        <p:spPr>
          <a:xfrm>
            <a:off x="152400" y="3215702"/>
            <a:ext cx="3133725" cy="1457325"/>
          </a:xfrm>
          <a:prstGeom prst="rect">
            <a:avLst/>
          </a:prstGeom>
          <a:noFill/>
          <a:ln>
            <a:noFill/>
          </a:ln>
        </p:spPr>
      </p:pic>
      <p:pic>
        <p:nvPicPr>
          <p:cNvPr id="73" name="Google Shape;73;p16"/>
          <p:cNvPicPr preferRelativeResize="0"/>
          <p:nvPr/>
        </p:nvPicPr>
        <p:blipFill>
          <a:blip r:embed="rId5">
            <a:alphaModFix/>
          </a:blip>
          <a:stretch>
            <a:fillRect/>
          </a:stretch>
        </p:blipFill>
        <p:spPr>
          <a:xfrm>
            <a:off x="3438525" y="3182543"/>
            <a:ext cx="3028950" cy="1514475"/>
          </a:xfrm>
          <a:prstGeom prst="rect">
            <a:avLst/>
          </a:prstGeom>
          <a:noFill/>
          <a:ln>
            <a:noFill/>
          </a:ln>
        </p:spPr>
      </p:pic>
      <p:pic>
        <p:nvPicPr>
          <p:cNvPr id="74" name="Google Shape;74;p16"/>
          <p:cNvPicPr preferRelativeResize="0"/>
          <p:nvPr/>
        </p:nvPicPr>
        <p:blipFill rotWithShape="1">
          <a:blip r:embed="rId6">
            <a:alphaModFix/>
          </a:blip>
          <a:srcRect b="14748" l="0" r="0" t="0"/>
          <a:stretch/>
        </p:blipFill>
        <p:spPr>
          <a:xfrm>
            <a:off x="6619875" y="3188609"/>
            <a:ext cx="2371725" cy="1514475"/>
          </a:xfrm>
          <a:prstGeom prst="rect">
            <a:avLst/>
          </a:prstGeom>
          <a:noFill/>
          <a:ln>
            <a:noFill/>
          </a:ln>
        </p:spPr>
      </p:pic>
      <p:pic>
        <p:nvPicPr>
          <p:cNvPr id="75" name="Google Shape;75;p16"/>
          <p:cNvPicPr preferRelativeResize="0"/>
          <p:nvPr/>
        </p:nvPicPr>
        <p:blipFill>
          <a:blip r:embed="rId7">
            <a:alphaModFix/>
          </a:blip>
          <a:stretch>
            <a:fillRect/>
          </a:stretch>
        </p:blipFill>
        <p:spPr>
          <a:xfrm>
            <a:off x="152400" y="222089"/>
            <a:ext cx="3841155" cy="288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378350" y="1148171"/>
            <a:ext cx="1385500" cy="1259550"/>
          </a:xfrm>
          <a:prstGeom prst="rect">
            <a:avLst/>
          </a:prstGeom>
          <a:noFill/>
          <a:ln>
            <a:noFill/>
          </a:ln>
        </p:spPr>
      </p:pic>
      <p:pic>
        <p:nvPicPr>
          <p:cNvPr id="81" name="Google Shape;81;p17"/>
          <p:cNvPicPr preferRelativeResize="0"/>
          <p:nvPr/>
        </p:nvPicPr>
        <p:blipFill>
          <a:blip r:embed="rId4">
            <a:alphaModFix/>
          </a:blip>
          <a:stretch>
            <a:fillRect/>
          </a:stretch>
        </p:blipFill>
        <p:spPr>
          <a:xfrm>
            <a:off x="280625" y="1619920"/>
            <a:ext cx="1903650" cy="1903650"/>
          </a:xfrm>
          <a:prstGeom prst="rect">
            <a:avLst/>
          </a:prstGeom>
          <a:noFill/>
          <a:ln>
            <a:noFill/>
          </a:ln>
        </p:spPr>
      </p:pic>
      <p:pic>
        <p:nvPicPr>
          <p:cNvPr id="82" name="Google Shape;82;p17"/>
          <p:cNvPicPr preferRelativeResize="0"/>
          <p:nvPr/>
        </p:nvPicPr>
        <p:blipFill>
          <a:blip r:embed="rId5">
            <a:alphaModFix/>
          </a:blip>
          <a:stretch>
            <a:fillRect/>
          </a:stretch>
        </p:blipFill>
        <p:spPr>
          <a:xfrm>
            <a:off x="2514500" y="2257963"/>
            <a:ext cx="1727274" cy="627575"/>
          </a:xfrm>
          <a:prstGeom prst="rect">
            <a:avLst/>
          </a:prstGeom>
          <a:noFill/>
          <a:ln>
            <a:noFill/>
          </a:ln>
        </p:spPr>
      </p:pic>
      <p:pic>
        <p:nvPicPr>
          <p:cNvPr id="83" name="Google Shape;83;p17"/>
          <p:cNvPicPr preferRelativeResize="0"/>
          <p:nvPr/>
        </p:nvPicPr>
        <p:blipFill>
          <a:blip r:embed="rId6">
            <a:alphaModFix/>
          </a:blip>
          <a:stretch>
            <a:fillRect/>
          </a:stretch>
        </p:blipFill>
        <p:spPr>
          <a:xfrm>
            <a:off x="4721750" y="2192820"/>
            <a:ext cx="1826800" cy="757899"/>
          </a:xfrm>
          <a:prstGeom prst="rect">
            <a:avLst/>
          </a:prstGeom>
          <a:noFill/>
          <a:ln>
            <a:noFill/>
          </a:ln>
        </p:spPr>
      </p:pic>
      <p:pic>
        <p:nvPicPr>
          <p:cNvPr id="84" name="Google Shape;84;p17"/>
          <p:cNvPicPr preferRelativeResize="0"/>
          <p:nvPr/>
        </p:nvPicPr>
        <p:blipFill>
          <a:blip r:embed="rId7">
            <a:alphaModFix/>
          </a:blip>
          <a:stretch>
            <a:fillRect/>
          </a:stretch>
        </p:blipFill>
        <p:spPr>
          <a:xfrm>
            <a:off x="6803100" y="1731049"/>
            <a:ext cx="2099750" cy="16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415562" y="1372974"/>
            <a:ext cx="2202825" cy="1787950"/>
          </a:xfrm>
          <a:prstGeom prst="rect">
            <a:avLst/>
          </a:prstGeom>
          <a:noFill/>
          <a:ln>
            <a:noFill/>
          </a:ln>
        </p:spPr>
      </p:pic>
      <p:pic>
        <p:nvPicPr>
          <p:cNvPr id="90" name="Google Shape;90;p18"/>
          <p:cNvPicPr preferRelativeResize="0"/>
          <p:nvPr/>
        </p:nvPicPr>
        <p:blipFill>
          <a:blip r:embed="rId4">
            <a:alphaModFix/>
          </a:blip>
          <a:stretch>
            <a:fillRect/>
          </a:stretch>
        </p:blipFill>
        <p:spPr>
          <a:xfrm>
            <a:off x="3411988" y="1608258"/>
            <a:ext cx="2342049" cy="1317383"/>
          </a:xfrm>
          <a:prstGeom prst="rect">
            <a:avLst/>
          </a:prstGeom>
          <a:noFill/>
          <a:ln>
            <a:noFill/>
          </a:ln>
        </p:spPr>
      </p:pic>
      <p:sp>
        <p:nvSpPr>
          <p:cNvPr id="91" name="Google Shape;91;p18"/>
          <p:cNvSpPr/>
          <p:nvPr/>
        </p:nvSpPr>
        <p:spPr>
          <a:xfrm>
            <a:off x="2754488" y="2083500"/>
            <a:ext cx="321900" cy="321900"/>
          </a:xfrm>
          <a:prstGeom prst="plus">
            <a:avLst>
              <a:gd fmla="val 3953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8"/>
          <p:cNvPicPr preferRelativeResize="0"/>
          <p:nvPr/>
        </p:nvPicPr>
        <p:blipFill>
          <a:blip r:embed="rId5">
            <a:alphaModFix/>
          </a:blip>
          <a:stretch>
            <a:fillRect/>
          </a:stretch>
        </p:blipFill>
        <p:spPr>
          <a:xfrm>
            <a:off x="6697975" y="1466851"/>
            <a:ext cx="1863476" cy="1694075"/>
          </a:xfrm>
          <a:prstGeom prst="rect">
            <a:avLst/>
          </a:prstGeom>
          <a:noFill/>
          <a:ln>
            <a:noFill/>
          </a:ln>
        </p:spPr>
      </p:pic>
      <p:sp>
        <p:nvSpPr>
          <p:cNvPr id="93" name="Google Shape;93;p18"/>
          <p:cNvSpPr/>
          <p:nvPr/>
        </p:nvSpPr>
        <p:spPr>
          <a:xfrm>
            <a:off x="6065038" y="2083500"/>
            <a:ext cx="321900" cy="321900"/>
          </a:xfrm>
          <a:prstGeom prst="plus">
            <a:avLst>
              <a:gd fmla="val 3953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1108050" y="3296400"/>
            <a:ext cx="7488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FPGA</a:t>
            </a:r>
            <a:endParaRPr>
              <a:solidFill>
                <a:srgbClr val="FFFFFF"/>
              </a:solidFill>
            </a:endParaRPr>
          </a:p>
        </p:txBody>
      </p:sp>
      <p:sp>
        <p:nvSpPr>
          <p:cNvPr id="95" name="Google Shape;95;p18"/>
          <p:cNvSpPr txBox="1"/>
          <p:nvPr/>
        </p:nvSpPr>
        <p:spPr>
          <a:xfrm>
            <a:off x="3577500" y="3296400"/>
            <a:ext cx="1989000" cy="32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rPr>
              <a:t>Bluetooth Controller on Mobile Phone</a:t>
            </a:r>
            <a:endParaRPr>
              <a:solidFill>
                <a:srgbClr val="FFFFFF"/>
              </a:solidFill>
            </a:endParaRPr>
          </a:p>
        </p:txBody>
      </p:sp>
      <p:sp>
        <p:nvSpPr>
          <p:cNvPr id="96" name="Google Shape;96;p18"/>
          <p:cNvSpPr txBox="1"/>
          <p:nvPr/>
        </p:nvSpPr>
        <p:spPr>
          <a:xfrm>
            <a:off x="7287150" y="3411350"/>
            <a:ext cx="926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Monitor</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4857150" y="1509925"/>
            <a:ext cx="4045200" cy="2528250"/>
          </a:xfrm>
          <a:prstGeom prst="rect">
            <a:avLst/>
          </a:prstGeom>
          <a:noFill/>
          <a:ln>
            <a:noFill/>
          </a:ln>
        </p:spPr>
      </p:pic>
      <p:sp>
        <p:nvSpPr>
          <p:cNvPr id="102" name="Google Shape;102;p19"/>
          <p:cNvSpPr txBox="1"/>
          <p:nvPr>
            <p:ph type="title"/>
          </p:nvPr>
        </p:nvSpPr>
        <p:spPr>
          <a:xfrm>
            <a:off x="265500" y="1233175"/>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Tank 1990</a:t>
            </a:r>
            <a:endParaRPr/>
          </a:p>
        </p:txBody>
      </p:sp>
      <p:sp>
        <p:nvSpPr>
          <p:cNvPr id="103" name="Google Shape;10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a:t>
            </a:r>
            <a:endParaRPr/>
          </a:p>
          <a:p>
            <a:pPr indent="0" lvl="0" marL="0" rtl="0" algn="ctr">
              <a:spcBef>
                <a:spcPts val="0"/>
              </a:spcBef>
              <a:spcAft>
                <a:spcPts val="0"/>
              </a:spcAft>
              <a:buNone/>
            </a:pPr>
            <a:r>
              <a:rPr lang="en"/>
              <a:t>Simple to Play</a:t>
            </a:r>
            <a:endParaRPr/>
          </a:p>
          <a:p>
            <a:pPr indent="0" lvl="0" marL="0" rtl="0" algn="ctr">
              <a:spcBef>
                <a:spcPts val="0"/>
              </a:spcBef>
              <a:spcAft>
                <a:spcPts val="0"/>
              </a:spcAft>
              <a:buNone/>
            </a:pPr>
            <a:r>
              <a:rPr lang="en"/>
              <a:t>Well-known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Tank 2020</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Control Your Tank</a:t>
            </a:r>
            <a:endParaRPr/>
          </a:p>
          <a:p>
            <a:pPr indent="-342900" lvl="0" marL="457200" rtl="0" algn="l">
              <a:lnSpc>
                <a:spcPct val="150000"/>
              </a:lnSpc>
              <a:spcBef>
                <a:spcPts val="0"/>
              </a:spcBef>
              <a:spcAft>
                <a:spcPts val="0"/>
              </a:spcAft>
              <a:buSzPts val="1800"/>
              <a:buChar char="●"/>
            </a:pPr>
            <a:r>
              <a:rPr lang="en"/>
              <a:t>Fire Shells to Attack Others or Destroy Walls</a:t>
            </a:r>
            <a:endParaRPr/>
          </a:p>
          <a:p>
            <a:pPr indent="-342900" lvl="0" marL="457200" rtl="0" algn="l">
              <a:lnSpc>
                <a:spcPct val="150000"/>
              </a:lnSpc>
              <a:spcBef>
                <a:spcPts val="0"/>
              </a:spcBef>
              <a:spcAft>
                <a:spcPts val="0"/>
              </a:spcAft>
              <a:buSzPts val="1800"/>
              <a:buChar char="●"/>
            </a:pPr>
            <a:r>
              <a:rPr lang="en"/>
              <a:t>Avoid Opponents’ Shell</a:t>
            </a:r>
            <a:endParaRPr/>
          </a:p>
          <a:p>
            <a:pPr indent="-342900" lvl="0" marL="457200" rtl="0" algn="l">
              <a:lnSpc>
                <a:spcPct val="150000"/>
              </a:lnSpc>
              <a:spcBef>
                <a:spcPts val="0"/>
              </a:spcBef>
              <a:spcAft>
                <a:spcPts val="0"/>
              </a:spcAft>
              <a:buSzPts val="1800"/>
              <a:buChar char="●"/>
            </a:pPr>
            <a:r>
              <a:rPr lang="en"/>
              <a:t>Protect Your 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Possible AI 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