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legacyDiagramTex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7"/>
  </p:notesMasterIdLst>
  <p:sldIdLst>
    <p:sldId id="365" r:id="rId2"/>
    <p:sldId id="275" r:id="rId3"/>
    <p:sldId id="364" r:id="rId4"/>
    <p:sldId id="301" r:id="rId5"/>
    <p:sldId id="261" r:id="rId6"/>
    <p:sldId id="341" r:id="rId7"/>
    <p:sldId id="342" r:id="rId8"/>
    <p:sldId id="345" r:id="rId9"/>
    <p:sldId id="343" r:id="rId10"/>
    <p:sldId id="350" r:id="rId11"/>
    <p:sldId id="305" r:id="rId12"/>
    <p:sldId id="302" r:id="rId13"/>
    <p:sldId id="304" r:id="rId14"/>
    <p:sldId id="307" r:id="rId15"/>
    <p:sldId id="308" r:id="rId16"/>
    <p:sldId id="309" r:id="rId17"/>
    <p:sldId id="310" r:id="rId18"/>
    <p:sldId id="361" r:id="rId19"/>
    <p:sldId id="354" r:id="rId20"/>
    <p:sldId id="366" r:id="rId21"/>
    <p:sldId id="355" r:id="rId22"/>
    <p:sldId id="356" r:id="rId23"/>
    <p:sldId id="357" r:id="rId24"/>
    <p:sldId id="358" r:id="rId25"/>
    <p:sldId id="327" r:id="rId26"/>
    <p:sldId id="352" r:id="rId27"/>
    <p:sldId id="359" r:id="rId28"/>
    <p:sldId id="333" r:id="rId29"/>
    <p:sldId id="362" r:id="rId30"/>
    <p:sldId id="338" r:id="rId31"/>
    <p:sldId id="360" r:id="rId32"/>
    <p:sldId id="363" r:id="rId33"/>
    <p:sldId id="321" r:id="rId34"/>
    <p:sldId id="330" r:id="rId35"/>
    <p:sldId id="270" r:id="rId3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Lucida Handwriting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Lucida Handwriting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Lucida Handwriting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Lucida Handwriting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Lucida Handwriting" pitchFamily="66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Lucida Handwriting" pitchFamily="66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Lucida Handwriting" pitchFamily="66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Lucida Handwriting" pitchFamily="66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Lucida Handwriting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CC00"/>
    <a:srgbClr val="FF9933"/>
    <a:srgbClr val="F0F0F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700" autoAdjust="0"/>
  </p:normalViewPr>
  <p:slideViewPr>
    <p:cSldViewPr>
      <p:cViewPr>
        <p:scale>
          <a:sx n="66" d="100"/>
          <a:sy n="66" d="100"/>
        </p:scale>
        <p:origin x="-1248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84" y="-7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06/relationships/legacyDocTextInfo" Target="legacyDocTextInfo.bin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D42A383F-3A36-4882-BBF6-C353641A9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pic>
        <p:nvPicPr>
          <p:cNvPr id="5" name="Picture 11" descr="clip_image0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470025"/>
          </a:xfrm>
        </p:spPr>
        <p:txBody>
          <a:bodyPr/>
          <a:lstStyle>
            <a:lvl1pPr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5867400"/>
            <a:ext cx="6400800" cy="990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F9F0C050-6820-4E8F-A976-5A3A968FB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457200"/>
            <a:ext cx="2114550" cy="5638800"/>
          </a:xfrm>
        </p:spPr>
        <p:txBody>
          <a:bodyPr vert="eaVert"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57200"/>
            <a:ext cx="61912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6019800" cy="533400"/>
          </a:xfrm>
        </p:spPr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6019800" cy="533400"/>
          </a:xfrm>
        </p:spPr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9AE26-7E49-42BF-918C-C05CEC5B2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1C6A3-30FA-432A-8D75-E2CFA0B43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413956"/>
            <a:ext cx="12954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baseline="0" dirty="0">
                <a:latin typeface="Arial" pitchFamily="34" charset="0"/>
              </a:rPr>
              <a:t>Company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912100" y="6477000"/>
            <a:ext cx="12319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800">
                <a:latin typeface="Arial" charset="0"/>
                <a:ea typeface="ＭＳ Ｐゴシック" pitchFamily="48" charset="-128"/>
                <a:cs typeface="+mn-cs"/>
              </a:rPr>
              <a:t>Company Confidential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8600" y="6477000"/>
            <a:ext cx="12954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/>
              <a:t>Company Confidential</a:t>
            </a:r>
          </a:p>
        </p:txBody>
      </p:sp>
      <p:pic>
        <p:nvPicPr>
          <p:cNvPr id="1032" name="Picture 11" descr="background2.jp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+mj-lt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Arial" charset="0"/>
          <a:ea typeface="ＭＳ Ｐゴシック" pitchFamily="48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Arial" charset="0"/>
          <a:ea typeface="ＭＳ Ｐゴシック" pitchFamily="48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Arial" charset="0"/>
          <a:ea typeface="ＭＳ Ｐゴシック" pitchFamily="48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Arial" charset="0"/>
          <a:ea typeface="ＭＳ Ｐゴシック" pitchFamily="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1498B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1498B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1498B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1498B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6019800" cy="457200"/>
          </a:xfrm>
        </p:spPr>
        <p:txBody>
          <a:bodyPr/>
          <a:lstStyle/>
          <a:p>
            <a:r>
              <a:rPr lang="en-US" sz="3600" dirty="0" smtClean="0">
                <a:solidFill>
                  <a:srgbClr val="00B050"/>
                </a:solidFill>
              </a:rPr>
              <a:t>Information Security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495800" y="1524000"/>
            <a:ext cx="434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800" b="1" dirty="0" smtClean="0">
              <a:solidFill>
                <a:srgbClr val="993333"/>
              </a:solidFill>
            </a:endParaRPr>
          </a:p>
          <a:p>
            <a:pPr>
              <a:lnSpc>
                <a:spcPct val="90000"/>
              </a:lnSpc>
            </a:pPr>
            <a:endParaRPr lang="en-US" sz="2800" b="1" dirty="0" smtClean="0">
              <a:solidFill>
                <a:srgbClr val="993333"/>
              </a:solidFill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800" b="1" i="1" dirty="0" smtClean="0">
                <a:solidFill>
                  <a:srgbClr val="00B050"/>
                </a:solidFill>
                <a:cs typeface="Arial" charset="0"/>
              </a:rPr>
              <a:t>2010 </a:t>
            </a:r>
          </a:p>
          <a:p>
            <a:pPr algn="ctr">
              <a:lnSpc>
                <a:spcPct val="90000"/>
              </a:lnSpc>
              <a:buNone/>
            </a:pPr>
            <a:endParaRPr lang="en-US" sz="2800" b="1" i="1" dirty="0" smtClean="0">
              <a:solidFill>
                <a:srgbClr val="00B050"/>
              </a:solidFill>
              <a:cs typeface="Arial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800" b="1" i="1" dirty="0" smtClean="0">
                <a:solidFill>
                  <a:srgbClr val="00B050"/>
                </a:solidFill>
                <a:cs typeface="Arial" charset="0"/>
              </a:rPr>
              <a:t>Information Security</a:t>
            </a:r>
          </a:p>
          <a:p>
            <a:pPr algn="ctr">
              <a:lnSpc>
                <a:spcPct val="90000"/>
              </a:lnSpc>
              <a:buNone/>
            </a:pPr>
            <a:endParaRPr lang="en-US" sz="2800" b="1" i="1" dirty="0" smtClean="0">
              <a:solidFill>
                <a:srgbClr val="00B050"/>
              </a:solidFill>
              <a:cs typeface="Arial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800" b="1" i="1" dirty="0" smtClean="0">
                <a:solidFill>
                  <a:srgbClr val="00B050"/>
                </a:solidFill>
                <a:cs typeface="Arial" charset="0"/>
              </a:rPr>
              <a:t> Awareness  Program</a:t>
            </a:r>
          </a:p>
          <a:p>
            <a:pPr>
              <a:lnSpc>
                <a:spcPct val="90000"/>
              </a:lnSpc>
            </a:pPr>
            <a:endParaRPr lang="en-US" sz="2000" b="1" i="1" dirty="0" smtClean="0">
              <a:solidFill>
                <a:srgbClr val="993333"/>
              </a:solidFill>
              <a:cs typeface="Arial" charset="0"/>
            </a:endParaRPr>
          </a:p>
        </p:txBody>
      </p:sp>
      <p:sp>
        <p:nvSpPr>
          <p:cNvPr id="5" name="Rectangle 5" descr="collage pix"/>
          <p:cNvSpPr>
            <a:spLocks noChangeArrowheads="1"/>
          </p:cNvSpPr>
          <p:nvPr/>
        </p:nvSpPr>
        <p:spPr bwMode="auto">
          <a:xfrm>
            <a:off x="76200" y="1524000"/>
            <a:ext cx="4572000" cy="49530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543800" cy="990600"/>
          </a:xfrm>
        </p:spPr>
        <p:txBody>
          <a:bodyPr/>
          <a:lstStyle/>
          <a:p>
            <a:r>
              <a:rPr lang="en-US" sz="3600" b="0" dirty="0" smtClean="0"/>
              <a:t>Emerging Threats of Cybercrime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572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 dirty="0" smtClean="0"/>
              <a:t>Summary:</a:t>
            </a:r>
            <a:endParaRPr lang="en-US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 smtClean="0"/>
              <a:t>The Internet is a very powerful tool. Unfortunately, some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 smtClean="0"/>
              <a:t>people do not use it appropriately.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 smtClean="0"/>
              <a:t>Therefore, please be </a:t>
            </a:r>
            <a:r>
              <a:rPr lang="en-US" u="sng" dirty="0" smtClean="0"/>
              <a:t>very careful</a:t>
            </a:r>
            <a:r>
              <a:rPr lang="en-US" dirty="0" smtClean="0"/>
              <a:t> when clicking on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 smtClean="0"/>
              <a:t>links, installing applications and opening emails unless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 smtClean="0"/>
              <a:t>its from a trusted source.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 smtClean="0"/>
              <a:t>You can’t predict …but you can prepare!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dirty="0" smtClean="0"/>
              <a:t>Hope is not a strategy!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4876800" cy="914400"/>
          </a:xfrm>
        </p:spPr>
        <p:txBody>
          <a:bodyPr/>
          <a:lstStyle/>
          <a:p>
            <a:r>
              <a:rPr lang="en-US" sz="3600" dirty="0" smtClean="0"/>
              <a:t>Agenda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SzPct val="120000"/>
              <a:buBlip>
                <a:blip r:embed="rId2"/>
              </a:buBlip>
            </a:pPr>
            <a:r>
              <a:rPr lang="en-US" sz="2000" dirty="0" smtClean="0"/>
              <a:t> </a:t>
            </a:r>
            <a:r>
              <a:rPr lang="en-US" sz="2800" dirty="0" smtClean="0">
                <a:solidFill>
                  <a:schemeClr val="folHlink"/>
                </a:solidFill>
              </a:rPr>
              <a:t>Program Objectives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>
                <a:solidFill>
                  <a:schemeClr val="folHlink"/>
                </a:solidFill>
              </a:rPr>
              <a:t> Emerging Threats of Cybercrime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endParaRPr lang="en-US" sz="2800" dirty="0" smtClean="0"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/>
              <a:t> Information Security Policy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endParaRPr lang="en-US" sz="2800" dirty="0" smtClean="0"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folHlink"/>
                </a:solidFill>
              </a:rPr>
              <a:t>User Responsibilities 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>
                <a:solidFill>
                  <a:schemeClr val="folHlink"/>
                </a:solidFill>
              </a:rPr>
              <a:t> Question &amp; Answers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endParaRPr lang="en-US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7620000" cy="609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Information Security Policy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b="1" dirty="0" smtClean="0"/>
              <a:t>Why is Information Security important?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sz="18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b="1" dirty="0" smtClean="0"/>
              <a:t>Everyone has a role to play in protecting the Company.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sz="18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Having a workforce that is well educated in proper Information Security</a:t>
            </a:r>
          </a:p>
          <a:p>
            <a:pPr marL="609600" indent="-609600">
              <a:lnSpc>
                <a:spcPct val="50000"/>
              </a:lnSpc>
              <a:buFont typeface="Wingdings" pitchFamily="2" charset="2"/>
              <a:buNone/>
            </a:pPr>
            <a:r>
              <a:rPr lang="en-US" sz="1800" dirty="0" smtClean="0"/>
              <a:t>practices helps the company deal more effectively with: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609600" indent="-609600">
              <a:lnSpc>
                <a:spcPct val="50000"/>
              </a:lnSpc>
              <a:buFont typeface="Wingdings" pitchFamily="2" charset="2"/>
              <a:buNone/>
            </a:pPr>
            <a:endParaRPr lang="en-US" sz="1400" dirty="0" smtClean="0"/>
          </a:p>
          <a:p>
            <a:pPr marL="990600" lvl="1" indent="-533400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Responding to emergency situations: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- Computer attacks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- Virus &amp; worm outbreaks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charset="0"/>
              </a:rPr>
              <a:t>   - Threats to Identity information and safety of personnel</a:t>
            </a:r>
          </a:p>
          <a:p>
            <a:pPr marL="1371600" lvl="2" indent="-457200">
              <a:lnSpc>
                <a:spcPct val="50000"/>
              </a:lnSpc>
              <a:buFont typeface="Wingdings" pitchFamily="2" charset="2"/>
              <a:buChar char="§"/>
            </a:pPr>
            <a:endParaRPr lang="en-US" sz="1600" dirty="0" smtClean="0">
              <a:latin typeface="Arial" charset="0"/>
            </a:endParaRPr>
          </a:p>
          <a:p>
            <a:pPr marL="990600" lvl="1" indent="-533400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Protection to our company and customers data</a:t>
            </a:r>
          </a:p>
          <a:p>
            <a:pPr marL="990600" lvl="1" indent="-533400">
              <a:lnSpc>
                <a:spcPct val="50000"/>
              </a:lnSpc>
              <a:buFont typeface="Wingdings" pitchFamily="2" charset="2"/>
              <a:buChar char="§"/>
            </a:pPr>
            <a:endParaRPr lang="en-US" sz="1600" dirty="0" smtClean="0">
              <a:latin typeface="Arial" charset="0"/>
            </a:endParaRPr>
          </a:p>
          <a:p>
            <a:pPr marL="990600" lvl="1" indent="-533400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Maintaining customer satisfaction! </a:t>
            </a:r>
          </a:p>
          <a:p>
            <a:pPr marL="609600" indent="-609600">
              <a:lnSpc>
                <a:spcPct val="50000"/>
              </a:lnSpc>
              <a:buFont typeface="Wingdings" pitchFamily="2" charset="2"/>
              <a:buNone/>
            </a:pPr>
            <a:endParaRPr lang="en-US" sz="1600" dirty="0" smtClean="0"/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 startAt="2"/>
            </a:pPr>
            <a:endParaRPr lang="en-US" sz="16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600" i="1" dirty="0" smtClean="0"/>
              <a:t>We maintain our competitive advantage.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600" i="1" dirty="0" smtClean="0"/>
              <a:t>We have increased accountability and responsibility.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§"/>
            </a:pPr>
            <a:endParaRPr lang="en-US" sz="1600" i="1" dirty="0" smtClean="0"/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§"/>
            </a:pPr>
            <a:endParaRPr lang="en-US" sz="1600" i="1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§"/>
            </a:pPr>
            <a:endParaRPr lang="en-US" sz="14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§"/>
            </a:pPr>
            <a:endParaRPr lang="en-US" sz="14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§"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7772400" cy="685800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600" dirty="0" smtClean="0"/>
              <a:t>Information Security Policy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/>
              <a:t>What are we protecting?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Company information in </a:t>
            </a:r>
            <a:r>
              <a:rPr lang="en-US" u="sng" dirty="0" smtClean="0"/>
              <a:t>any form</a:t>
            </a:r>
            <a:r>
              <a:rPr lang="en-US" dirty="0" smtClean="0"/>
              <a:t> is a company asset: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1800" dirty="0" smtClean="0"/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dirty="0" smtClean="0"/>
              <a:t>Customer confidentiality –  Personal Identity Information (PII) </a:t>
            </a:r>
          </a:p>
          <a:p>
            <a:pPr lvl="2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/>
              <a:t>Credit Card numbers</a:t>
            </a:r>
          </a:p>
          <a:p>
            <a:pPr lvl="2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/>
              <a:t>Social Security numbers</a:t>
            </a:r>
          </a:p>
          <a:p>
            <a:pPr lvl="2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/>
              <a:t>Banking information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sz="24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Networks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Arial" charset="0"/>
              </a:rPr>
              <a:t> Servers, laptops &amp; desktops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Arial" charset="0"/>
              </a:rPr>
              <a:t> Documents (electronic &amp; paper)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Arial" charset="0"/>
              </a:rPr>
              <a:t> Data files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Arial" charset="0"/>
              </a:rPr>
              <a:t> Fax machines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Arial" charset="0"/>
              </a:rPr>
              <a:t> External storage devices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dirty="0" smtClean="0">
                <a:latin typeface="Arial" charset="0"/>
              </a:rPr>
              <a:t> PDA’s, cell phones and other mobile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7543800" cy="838200"/>
          </a:xfrm>
        </p:spPr>
        <p:txBody>
          <a:bodyPr/>
          <a:lstStyle/>
          <a:p>
            <a:r>
              <a:rPr lang="en-US" sz="3600" dirty="0" smtClean="0"/>
              <a:t>Information Security Policy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0772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 smtClean="0"/>
              <a:t>Reporting a Violation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dirty="0" smtClean="0"/>
              <a:t>Employees discovering a violation of the Company’s </a:t>
            </a:r>
          </a:p>
          <a:p>
            <a:pPr>
              <a:buFontTx/>
              <a:buNone/>
            </a:pPr>
            <a:r>
              <a:rPr lang="en-US" dirty="0" smtClean="0"/>
              <a:t>security policies should notify: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Their immediate supervisor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Human Resources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IT Helpdesk or Network Operations Center (NOC) </a:t>
            </a:r>
          </a:p>
          <a:p>
            <a:pPr lvl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153400" cy="838200"/>
          </a:xfrm>
        </p:spPr>
        <p:txBody>
          <a:bodyPr/>
          <a:lstStyle/>
          <a:p>
            <a:r>
              <a:rPr lang="en-US" sz="3600" dirty="0" smtClean="0"/>
              <a:t>Information Security Policy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763000" cy="5257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b="1" dirty="0" smtClean="0"/>
              <a:t>Summary:</a:t>
            </a:r>
          </a:p>
          <a:p>
            <a:pPr marL="609600" indent="-609600">
              <a:lnSpc>
                <a:spcPct val="80000"/>
              </a:lnSpc>
            </a:pPr>
            <a:endParaRPr lang="en-US" sz="1400" b="1" dirty="0" smtClean="0"/>
          </a:p>
          <a:p>
            <a:pPr marL="609600" indent="-609600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Company information </a:t>
            </a:r>
            <a:r>
              <a:rPr lang="en-US" sz="1600" u="sng" dirty="0" smtClean="0"/>
              <a:t>in any form</a:t>
            </a:r>
            <a:r>
              <a:rPr lang="en-US" sz="1600" dirty="0" smtClean="0"/>
              <a:t> is a company asset</a:t>
            </a:r>
          </a:p>
          <a:p>
            <a:pPr marL="609600" indent="-609600">
              <a:lnSpc>
                <a:spcPct val="50000"/>
              </a:lnSpc>
              <a:buFontTx/>
              <a:buAutoNum type="arabicParenR"/>
            </a:pPr>
            <a:endParaRPr lang="en-US" sz="1600" dirty="0" smtClean="0"/>
          </a:p>
          <a:p>
            <a:pPr marL="609600" indent="-609600">
              <a:lnSpc>
                <a:spcPct val="60000"/>
              </a:lnSpc>
              <a:buFontTx/>
              <a:buAutoNum type="arabicPeriod" startAt="2"/>
            </a:pPr>
            <a:endParaRPr lang="en-US" sz="1600" dirty="0" smtClean="0"/>
          </a:p>
          <a:p>
            <a:pPr marL="609600" indent="-609600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The Company’s security policies </a:t>
            </a:r>
            <a:r>
              <a:rPr lang="en-US" sz="1600" u="sng" dirty="0" smtClean="0"/>
              <a:t>protect</a:t>
            </a:r>
            <a:r>
              <a:rPr lang="en-US" sz="1600" dirty="0" smtClean="0"/>
              <a:t> our information assets from: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sz="1600" dirty="0" smtClean="0"/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Arial" charset="0"/>
              </a:rPr>
              <a:t>Internal &amp; external threats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Arial" charset="0"/>
              </a:rPr>
              <a:t>Deliberate &amp; accidental threats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Arial" charset="0"/>
              </a:rPr>
              <a:t>Use non-disclosure agreements whenever applicable</a:t>
            </a:r>
          </a:p>
          <a:p>
            <a:pPr marL="609600" indent="-609600">
              <a:lnSpc>
                <a:spcPct val="60000"/>
              </a:lnSpc>
              <a:buFont typeface="Wingdings" pitchFamily="2" charset="2"/>
              <a:buChar char="§"/>
            </a:pPr>
            <a:endParaRPr lang="en-US" sz="1600" dirty="0" smtClean="0"/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sz="1600" dirty="0" smtClean="0"/>
          </a:p>
          <a:p>
            <a:pPr marL="609600" indent="-609600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The goals of the information security policy are to: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sz="1600" dirty="0" smtClean="0"/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Arial" charset="0"/>
              </a:rPr>
              <a:t>Limit risk to information assets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Arial" charset="0"/>
              </a:rPr>
              <a:t>Protect the privacy of employees and customers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Arial" charset="0"/>
              </a:rPr>
              <a:t>Enhance the operation of information assets to support our mission</a:t>
            </a:r>
          </a:p>
          <a:p>
            <a:pPr marL="1371600" lvl="2" indent="-457200">
              <a:lnSpc>
                <a:spcPct val="50000"/>
              </a:lnSpc>
              <a:buFontTx/>
              <a:buNone/>
            </a:pPr>
            <a:endParaRPr lang="en-US" sz="1600" dirty="0" smtClean="0">
              <a:latin typeface="Arial" charset="0"/>
            </a:endParaRPr>
          </a:p>
          <a:p>
            <a:pPr marL="1371600" lvl="2" indent="-457200">
              <a:lnSpc>
                <a:spcPct val="60000"/>
              </a:lnSpc>
              <a:buFontTx/>
              <a:buNone/>
            </a:pPr>
            <a:endParaRPr lang="en-US" sz="1600" dirty="0" smtClean="0">
              <a:latin typeface="Arial" charset="0"/>
            </a:endParaRPr>
          </a:p>
          <a:p>
            <a:pPr marL="609600" indent="-609600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Report policy violations to: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sz="1600" dirty="0" smtClean="0"/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Arial" charset="0"/>
              </a:rPr>
              <a:t>Your immediate supervisor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Arial" charset="0"/>
              </a:rPr>
              <a:t>Human Resources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Arial" charset="0"/>
              </a:rPr>
              <a:t>IT Helpdesk or Network Operations Center (NOC)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§"/>
            </a:pPr>
            <a:endParaRPr lang="en-US" sz="1600" dirty="0" smtClean="0">
              <a:latin typeface="Arial" charset="0"/>
            </a:endParaRP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endParaRPr lang="en-US" sz="1000" dirty="0" smtClean="0"/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endParaRPr lang="en-US" sz="600" dirty="0" smtClean="0"/>
          </a:p>
          <a:p>
            <a:pPr marL="609600" indent="-609600">
              <a:lnSpc>
                <a:spcPct val="80000"/>
              </a:lnSpc>
            </a:pPr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4648200" cy="1143000"/>
          </a:xfrm>
        </p:spPr>
        <p:txBody>
          <a:bodyPr/>
          <a:lstStyle/>
          <a:p>
            <a:r>
              <a:rPr lang="en-US" sz="3600" dirty="0" smtClean="0"/>
              <a:t>Agenda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folHlink"/>
                </a:solidFill>
              </a:rPr>
              <a:t>Program Objectives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>
                <a:solidFill>
                  <a:schemeClr val="folHlink"/>
                </a:solidFill>
              </a:rPr>
              <a:t> Emerging Threats of Cybercrime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>
                <a:solidFill>
                  <a:schemeClr val="folHlink"/>
                </a:solidFill>
              </a:rPr>
              <a:t> Information Security Policy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endParaRPr lang="en-US" sz="2800" dirty="0" smtClean="0"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/>
              <a:t> User Responsibilities 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endParaRPr lang="en-US" sz="2800" dirty="0" smtClean="0"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folHlink"/>
                </a:solidFill>
              </a:rPr>
              <a:t>Question &amp; Answers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11430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 smtClean="0"/>
              <a:t>Objectives</a:t>
            </a:r>
            <a:r>
              <a:rPr lang="en-US" dirty="0" smtClean="0"/>
              <a:t>: </a:t>
            </a: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sz="2800" dirty="0" smtClean="0"/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/>
              <a:t>Acceptable use policy</a:t>
            </a:r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/>
              <a:t>Maintain Customer Confidentially </a:t>
            </a:r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/>
              <a:t>Guidelines for protecting your password</a:t>
            </a:r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/>
              <a:t>Guidelines for the appropriate use of email and the internet</a:t>
            </a:r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/>
              <a:t>Guidelines for virus protection</a:t>
            </a:r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/>
              <a:t>Information that is subject to monitoring when using  company information assets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11430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0772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/>
              <a:t>Objectives continued: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b="1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dirty="0" smtClean="0"/>
              <a:t>Guidelines for data backups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dirty="0" smtClean="0"/>
              <a:t>Guidelines for physical security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dirty="0" smtClean="0"/>
              <a:t>Guidelines for copyrights &amp; software licensing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dirty="0" smtClean="0"/>
              <a:t>Management responsibilities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dirty="0" smtClean="0"/>
              <a:t>Where to find company’s: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</a:rPr>
              <a:t>- Information Security Policy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</a:rPr>
              <a:t>- Guidelines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AutoNum type="arabicPeriod" startAt="5"/>
            </a:pPr>
            <a:endParaRPr lang="en-US" sz="1200" dirty="0" smtClean="0"/>
          </a:p>
          <a:p>
            <a:pPr>
              <a:lnSpc>
                <a:spcPct val="80000"/>
              </a:lnSpc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543800" cy="9906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3820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 smtClean="0"/>
              <a:t>Acceptable Use of Company Systems</a:t>
            </a:r>
          </a:p>
          <a:p>
            <a:endParaRPr lang="en-US" sz="2000" dirty="0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38200" y="4151313"/>
            <a:ext cx="754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en-US" sz="1800" b="0">
              <a:latin typeface="Arial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3400" y="2632075"/>
            <a:ext cx="80772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</a:rPr>
              <a:t>You should use company information assets only for approved business purposes.</a:t>
            </a:r>
          </a:p>
          <a:p>
            <a:pPr algn="l" eaLnBrk="1" hangingPunct="1"/>
            <a:endParaRPr lang="en-US" sz="1800" dirty="0">
              <a:latin typeface="Arial" charset="0"/>
            </a:endParaRPr>
          </a:p>
          <a:p>
            <a:pPr algn="l" eaLnBrk="1" hangingPunct="1"/>
            <a:r>
              <a:rPr lang="en-US" sz="1800" b="0" dirty="0">
                <a:latin typeface="Arial" charset="0"/>
              </a:rPr>
              <a:t>If you are unclear about what is considered appropriate or acceptable use for </a:t>
            </a:r>
            <a:r>
              <a:rPr lang="en-US" sz="1800" b="0" dirty="0" smtClean="0">
                <a:latin typeface="Arial" charset="0"/>
              </a:rPr>
              <a:t>Saveology systems</a:t>
            </a:r>
            <a:r>
              <a:rPr lang="en-US" sz="1800" b="0" dirty="0">
                <a:latin typeface="Arial" charset="0"/>
              </a:rPr>
              <a:t>:</a:t>
            </a:r>
          </a:p>
          <a:p>
            <a:pPr algn="l" eaLnBrk="1" hangingPunct="1"/>
            <a:endParaRPr lang="en-US" sz="18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Ask your manager or supervisor</a:t>
            </a:r>
          </a:p>
          <a:p>
            <a:pPr algn="l" eaLnBrk="1" hangingPunct="1">
              <a:buBlip>
                <a:blip r:embed="rId2"/>
              </a:buBlip>
            </a:pPr>
            <a:endParaRPr lang="en-US" sz="18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Review the Information Security Policy</a:t>
            </a:r>
          </a:p>
          <a:p>
            <a:pPr algn="l" eaLnBrk="1" hangingPunct="1">
              <a:buBlip>
                <a:blip r:embed="rId2"/>
              </a:buBlip>
            </a:pPr>
            <a:endParaRPr lang="en-US" sz="18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If a manager is not available, contact Human Resources or </a:t>
            </a:r>
            <a:r>
              <a:rPr lang="en-US" sz="1800" b="0" dirty="0" smtClean="0">
                <a:latin typeface="Arial" charset="0"/>
              </a:rPr>
              <a:t>IT Operations</a:t>
            </a:r>
            <a:endParaRPr lang="en-US" sz="1800" b="0" dirty="0">
              <a:latin typeface="Arial" charset="0"/>
            </a:endParaRPr>
          </a:p>
          <a:p>
            <a:pPr algn="l" eaLnBrk="1" hangingPunct="1"/>
            <a:endParaRPr lang="en-US" sz="18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4953000" cy="990600"/>
          </a:xfrm>
        </p:spPr>
        <p:txBody>
          <a:bodyPr/>
          <a:lstStyle/>
          <a:p>
            <a:r>
              <a:rPr lang="en-US" sz="3600" dirty="0" smtClean="0"/>
              <a:t>Agenda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 Program Objectives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 Emerging Threats of Cybercrime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 Information Security Policy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 User Responsibilities 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 Question &amp; Answers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User</a:t>
            </a:r>
            <a:r>
              <a:rPr lang="en-US" dirty="0" smtClean="0"/>
              <a:t> </a:t>
            </a:r>
            <a:r>
              <a:rPr lang="en-US" sz="3600" dirty="0" smtClean="0"/>
              <a:t>Responsibilities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Maintain Customer Confidentially: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dirty="0" smtClean="0"/>
              <a:t>Protect </a:t>
            </a:r>
            <a:r>
              <a:rPr lang="en-US" u="sng" dirty="0" smtClean="0"/>
              <a:t>customer</a:t>
            </a:r>
            <a:r>
              <a:rPr lang="en-US" dirty="0" smtClean="0"/>
              <a:t> personal identification information: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dirty="0" smtClean="0"/>
              <a:t>Keep credit card information </a:t>
            </a:r>
            <a:r>
              <a:rPr lang="en-US" u="sng" dirty="0" smtClean="0"/>
              <a:t>secure &amp; confidential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dirty="0" smtClean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dirty="0" smtClean="0"/>
              <a:t>No phones or cameras allowed at agent’s desk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  </a:t>
            </a:r>
            <a:r>
              <a:rPr lang="en-US" sz="1800" dirty="0" smtClean="0"/>
              <a:t>Leave personal belongings in your vehicle  </a:t>
            </a:r>
          </a:p>
          <a:p>
            <a:pPr lvl="2">
              <a:lnSpc>
                <a:spcPct val="80000"/>
              </a:lnSpc>
              <a:buSzPct val="130000"/>
            </a:pPr>
            <a:r>
              <a:rPr lang="en-US" sz="1800" dirty="0" smtClean="0"/>
              <a:t>   Or securely in a Saveology approved locker </a:t>
            </a:r>
          </a:p>
          <a:p>
            <a:pPr lvl="1"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dirty="0" smtClean="0"/>
              <a:t>Do not write numbers down on any paper</a:t>
            </a:r>
          </a:p>
          <a:p>
            <a:pPr lvl="1"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dirty="0" smtClean="0"/>
              <a:t>No printing capabilities in our Contact Centers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543800" cy="9906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57200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Arial" charset="0"/>
              </a:rPr>
              <a:t>User ID’s and passwords should </a:t>
            </a:r>
            <a:r>
              <a:rPr lang="en-US" sz="1800" b="1" u="sng" dirty="0" smtClean="0">
                <a:latin typeface="Arial" charset="0"/>
              </a:rPr>
              <a:t>not</a:t>
            </a:r>
            <a:r>
              <a:rPr lang="en-US" sz="1800" b="1" dirty="0" smtClean="0">
                <a:latin typeface="Arial" charset="0"/>
              </a:rPr>
              <a:t> be shared with anyone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Arial" charset="0"/>
              </a:rPr>
              <a:t>under any circumstances.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b="1" dirty="0" smtClean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Employees should never respond to unsolicited requests for their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Arial" charset="0"/>
              </a:rPr>
              <a:t>      User ID or Passwords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Arial" charset="0"/>
              </a:rPr>
              <a:t>      (including requests from the helpdesk, NOC  or system administrators)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 dirty="0" smtClean="0">
              <a:latin typeface="Arial" charset="0"/>
            </a:endParaRP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 Employee passwords are not required to correct password problems,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Arial" charset="0"/>
              </a:rPr>
              <a:t>      since support staff can reset passwords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 dirty="0" smtClean="0">
              <a:latin typeface="Arial" charset="0"/>
            </a:endParaRP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 Do not share you password with anyone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 dirty="0" smtClean="0">
              <a:latin typeface="Arial" charset="0"/>
            </a:endParaRP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 Employees are required to change passwords after 90 days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 dirty="0" smtClean="0">
              <a:latin typeface="Arial" charset="0"/>
            </a:endParaRP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 Password protecting screensavers should be used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 dirty="0" smtClean="0">
              <a:latin typeface="Arial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Arial" charset="0"/>
              </a:rPr>
              <a:t>Q:  How many passwords does it take to get into a Network?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Arial" charset="0"/>
              </a:rPr>
              <a:t>A:  Only one. </a:t>
            </a:r>
            <a:r>
              <a:rPr lang="en-US" sz="1600" b="1" dirty="0" smtClean="0">
                <a:latin typeface="Arial" charset="0"/>
              </a:rPr>
              <a:t>Protect it!</a:t>
            </a:r>
          </a:p>
          <a:p>
            <a:pPr>
              <a:lnSpc>
                <a:spcPct val="80000"/>
              </a:lnSpc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0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0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0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0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11430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153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 smtClean="0"/>
              <a:t>Summary for protecting you password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90600" y="4151313"/>
            <a:ext cx="731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en-US" sz="1800" b="0">
              <a:latin typeface="Arial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81000" y="23622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 b="0" dirty="0">
                <a:latin typeface="Arial" charset="0"/>
              </a:rPr>
              <a:t>Follow these password guidelines:</a:t>
            </a:r>
          </a:p>
          <a:p>
            <a:pPr algn="l" eaLnBrk="1" hangingPunct="1"/>
            <a:endParaRPr lang="en-US" sz="2000" b="0" dirty="0">
              <a:latin typeface="Arial" charset="0"/>
            </a:endParaRPr>
          </a:p>
          <a:p>
            <a:pPr lvl="1"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Don’t tell anyone your password</a:t>
            </a:r>
          </a:p>
          <a:p>
            <a:pPr lvl="1" algn="l" eaLnBrk="1" hangingPunct="1">
              <a:buBlip>
                <a:blip r:embed="rId2"/>
              </a:buBlip>
            </a:pPr>
            <a:endParaRPr lang="en-US" sz="2000" b="0" dirty="0">
              <a:latin typeface="Arial" charset="0"/>
            </a:endParaRPr>
          </a:p>
          <a:p>
            <a:pPr lvl="1"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Don’t write your password down anywhere</a:t>
            </a:r>
          </a:p>
          <a:p>
            <a:pPr lvl="1" algn="l" eaLnBrk="1" hangingPunct="1">
              <a:buBlip>
                <a:blip r:embed="rId2"/>
              </a:buBlip>
            </a:pPr>
            <a:endParaRPr lang="en-US" sz="2000" b="0" dirty="0">
              <a:latin typeface="Arial" charset="0"/>
            </a:endParaRPr>
          </a:p>
          <a:p>
            <a:pPr lvl="1"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Don’t make a password easily guessed</a:t>
            </a:r>
          </a:p>
          <a:p>
            <a:pPr lvl="1" algn="l" eaLnBrk="1" hangingPunct="1">
              <a:buBlip>
                <a:blip r:embed="rId2"/>
              </a:buBlip>
            </a:pPr>
            <a:endParaRPr lang="en-US" sz="2000" b="0" dirty="0">
              <a:latin typeface="Arial" charset="0"/>
            </a:endParaRPr>
          </a:p>
          <a:p>
            <a:pPr lvl="1"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Change it every 90 days</a:t>
            </a:r>
          </a:p>
          <a:p>
            <a:pPr lvl="1" algn="l" eaLnBrk="1" hangingPunct="1">
              <a:buBlip>
                <a:blip r:embed="rId2"/>
              </a:buBlip>
            </a:pPr>
            <a:endParaRPr lang="en-US" sz="2000" b="0" dirty="0">
              <a:latin typeface="Arial" charset="0"/>
            </a:endParaRPr>
          </a:p>
          <a:p>
            <a:pPr lvl="1"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Think someone may have your password? </a:t>
            </a:r>
          </a:p>
          <a:p>
            <a:pPr lvl="1" algn="l" eaLnBrk="1" hangingPunct="1"/>
            <a:r>
              <a:rPr lang="en-US" sz="2000" i="1" dirty="0">
                <a:latin typeface="Arial" charset="0"/>
              </a:rPr>
              <a:t>    - Change it immediately!</a:t>
            </a:r>
          </a:p>
          <a:p>
            <a:pPr lvl="1" algn="l" eaLnBrk="1" hangingPunct="1">
              <a:spcBef>
                <a:spcPct val="50000"/>
              </a:spcBef>
            </a:pPr>
            <a:endParaRPr lang="en-US" sz="2000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11430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7724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/>
              <a:t>Guidelines for use of Email and the Internet</a:t>
            </a:r>
          </a:p>
          <a:p>
            <a:endParaRPr lang="en-US" sz="1800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en-US" sz="1800" b="0">
              <a:latin typeface="Arial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3400" y="2574925"/>
            <a:ext cx="7467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000" b="0" dirty="0">
                <a:latin typeface="Arial" charset="0"/>
              </a:rPr>
              <a:t>Employees are expected to use Company Internet, Intranet</a:t>
            </a:r>
          </a:p>
          <a:p>
            <a:pPr algn="l" eaLnBrk="1" hangingPunct="1"/>
            <a:r>
              <a:rPr lang="en-US" sz="2000" b="0" dirty="0">
                <a:latin typeface="Arial" charset="0"/>
              </a:rPr>
              <a:t>and email communications systems in a manner that is:</a:t>
            </a:r>
          </a:p>
          <a:p>
            <a:pPr algn="l" eaLnBrk="1" hangingPunct="1"/>
            <a:endParaRPr lang="en-US" sz="20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</a:t>
            </a:r>
            <a:r>
              <a:rPr lang="en-US" sz="2000" b="0" dirty="0">
                <a:latin typeface="Arial" charset="0"/>
              </a:rPr>
              <a:t>Professional</a:t>
            </a:r>
          </a:p>
          <a:p>
            <a:pPr algn="l" eaLnBrk="1" hangingPunct="1">
              <a:buBlip>
                <a:blip r:embed="rId2"/>
              </a:buBlip>
            </a:pPr>
            <a:endParaRPr lang="en-US" sz="20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Ethical</a:t>
            </a:r>
          </a:p>
          <a:p>
            <a:pPr algn="l" eaLnBrk="1" hangingPunct="1">
              <a:buBlip>
                <a:blip r:embed="rId2"/>
              </a:buBlip>
            </a:pPr>
            <a:endParaRPr lang="en-US" sz="20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Lawful</a:t>
            </a:r>
          </a:p>
          <a:p>
            <a:pPr algn="l" eaLnBrk="1" hangingPunct="1">
              <a:buBlip>
                <a:blip r:embed="rId2"/>
              </a:buBlip>
            </a:pPr>
            <a:endParaRPr lang="en-US" sz="20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In compliance with Company 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11430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smtClean="0"/>
              <a:t>Anti-virus Application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14400" y="4379913"/>
            <a:ext cx="647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en-US" sz="1800" b="0">
              <a:latin typeface="Arial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3400" y="2362200"/>
            <a:ext cx="83058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" charset="0"/>
              </a:rPr>
              <a:t>The following represent common mistakes that employees </a:t>
            </a:r>
          </a:p>
          <a:p>
            <a:pPr algn="l" eaLnBrk="1" hangingPunct="1"/>
            <a:r>
              <a:rPr lang="en-US" sz="2000" dirty="0">
                <a:latin typeface="Arial" charset="0"/>
              </a:rPr>
              <a:t>make in the work environment that directly impact security</a:t>
            </a:r>
          </a:p>
          <a:p>
            <a:pPr algn="l" eaLnBrk="1" hangingPunct="1"/>
            <a:r>
              <a:rPr lang="en-US" sz="2000" dirty="0">
                <a:latin typeface="Arial" charset="0"/>
              </a:rPr>
              <a:t>measures in place.</a:t>
            </a:r>
          </a:p>
          <a:p>
            <a:pPr algn="l" eaLnBrk="1" hangingPunct="1">
              <a:lnSpc>
                <a:spcPct val="50000"/>
              </a:lnSpc>
            </a:pPr>
            <a:endParaRPr lang="en-US" sz="2000" dirty="0">
              <a:latin typeface="Arial" charset="0"/>
            </a:endParaRPr>
          </a:p>
          <a:p>
            <a:pPr algn="l" eaLnBrk="1" hangingPunct="1"/>
            <a:endParaRPr lang="en-US" sz="200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Disabling the Anti-virus application</a:t>
            </a:r>
          </a:p>
          <a:p>
            <a:pPr algn="l" eaLnBrk="1" hangingPunct="1">
              <a:buFontTx/>
              <a:buBlip>
                <a:blip r:embed="rId3"/>
              </a:buBlip>
            </a:pPr>
            <a:endParaRPr lang="en-US" sz="18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Bringing software applications or electronic devices from home </a:t>
            </a:r>
          </a:p>
          <a:p>
            <a:pPr algn="l" eaLnBrk="1" hangingPunct="1"/>
            <a:r>
              <a:rPr lang="en-US" sz="1800" b="0" dirty="0">
                <a:latin typeface="Arial" charset="0"/>
              </a:rPr>
              <a:t>     and installing them in the work environment</a:t>
            </a:r>
          </a:p>
          <a:p>
            <a:pPr algn="l" eaLnBrk="1" hangingPunct="1"/>
            <a:endParaRPr lang="en-US" sz="18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Trusting every email that is received</a:t>
            </a:r>
          </a:p>
          <a:p>
            <a:pPr algn="l" eaLnBrk="1" hangingPunct="1"/>
            <a:endParaRPr lang="en-US" sz="1800" b="0" dirty="0">
              <a:latin typeface="Arial" charset="0"/>
            </a:endParaRPr>
          </a:p>
          <a:p>
            <a:pPr algn="l" eaLnBrk="1" hangingPunct="1"/>
            <a:endParaRPr lang="en-US" sz="1800" b="0" dirty="0">
              <a:latin typeface="Arial" charset="0"/>
            </a:endParaRPr>
          </a:p>
          <a:p>
            <a:pPr algn="l" eaLnBrk="1" hangingPunct="1"/>
            <a:endParaRPr lang="en-US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43800" cy="12954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0772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Anti-virus Summary: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Never disable an antivirus application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sz="18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Never load unauthorized software without approval and scanning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sz="18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Use caution when opening email attachments or when clicking on hyperlinks to the Internet</a:t>
            </a:r>
          </a:p>
          <a:p>
            <a:pPr>
              <a:lnSpc>
                <a:spcPct val="80000"/>
              </a:lnSpc>
              <a:buFontTx/>
              <a:buBlip>
                <a:blip r:embed="rId3"/>
              </a:buBlip>
            </a:pPr>
            <a:endParaRPr lang="en-US" sz="18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Do not open email attachments unless you know the source, and are expecting the attachment</a:t>
            </a:r>
          </a:p>
          <a:p>
            <a:pPr>
              <a:lnSpc>
                <a:spcPct val="80000"/>
              </a:lnSpc>
              <a:buFontTx/>
              <a:buBlip>
                <a:blip r:embed="rId3"/>
              </a:buBlip>
            </a:pPr>
            <a:endParaRPr lang="en-US" sz="18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Do not click on un-trusted hyperlinks to the Internet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    </a:t>
            </a:r>
            <a:r>
              <a:rPr lang="en-US" sz="1800" b="1" dirty="0" smtClean="0">
                <a:latin typeface="Arial" charset="0"/>
              </a:rPr>
              <a:t>- </a:t>
            </a:r>
            <a:r>
              <a:rPr lang="en-US" sz="1800" b="1" i="1" dirty="0" smtClean="0">
                <a:latin typeface="Arial" charset="0"/>
              </a:rPr>
              <a:t>Not all sites should be trusted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i="1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Do not accept automated downloads from websites</a:t>
            </a:r>
          </a:p>
          <a:p>
            <a:pPr>
              <a:lnSpc>
                <a:spcPct val="80000"/>
              </a:lnSpc>
              <a:buFontTx/>
              <a:buBlip>
                <a:blip r:embed="rId3"/>
              </a:buBlip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11430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772400" cy="38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/>
              <a:t>Privacy and Monitoring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19200" y="2093913"/>
            <a:ext cx="609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en-US" sz="1800" b="0">
              <a:latin typeface="Arial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04800" y="2152650"/>
            <a:ext cx="8534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</a:rPr>
              <a:t>Each employee is responsible for understanding that there is no expectation of privacy when using a company Information asset to create, store, send or receive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</a:rPr>
              <a:t>information.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04800" y="3440113"/>
            <a:ext cx="9220200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</a:rPr>
              <a:t>What does this really mean?</a:t>
            </a:r>
          </a:p>
          <a:p>
            <a:pPr algn="l" eaLnBrk="1" hangingPunct="1"/>
            <a:endParaRPr lang="en-US" sz="180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Information stored on company computers is corporate intellectual property</a:t>
            </a:r>
          </a:p>
          <a:p>
            <a:pPr algn="l" eaLnBrk="1" hangingPunct="1">
              <a:buBlip>
                <a:blip r:embed="rId2"/>
              </a:buBlip>
            </a:pPr>
            <a:endParaRPr lang="en-US" sz="18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No user should expect that information is private and not subject to </a:t>
            </a:r>
          </a:p>
          <a:p>
            <a:pPr algn="l" eaLnBrk="1" hangingPunct="1"/>
            <a:r>
              <a:rPr lang="en-US" sz="1800" b="0" dirty="0">
                <a:latin typeface="Arial" charset="0"/>
              </a:rPr>
              <a:t>     internal disclosure</a:t>
            </a:r>
          </a:p>
          <a:p>
            <a:pPr algn="l" eaLnBrk="1" hangingPunct="1"/>
            <a:endParaRPr lang="en-US" sz="18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Any data traversing the network is subject to monitoring</a:t>
            </a:r>
          </a:p>
          <a:p>
            <a:pPr algn="l" eaLnBrk="1" hangingPunct="1"/>
            <a:endParaRPr lang="en-US" sz="1800" b="0" dirty="0">
              <a:latin typeface="Arial" charset="0"/>
            </a:endParaRPr>
          </a:p>
          <a:p>
            <a:pPr lvl="1" algn="l" eaLnBrk="1" hangingPunct="1"/>
            <a:r>
              <a:rPr lang="en-US" sz="1800" i="1" dirty="0">
                <a:latin typeface="Arial" charset="0"/>
              </a:rPr>
              <a:t>- This includes, but is not limited to, </a:t>
            </a:r>
            <a:r>
              <a:rPr lang="en-US" sz="1800" i="1" dirty="0" smtClean="0">
                <a:latin typeface="Arial" charset="0"/>
              </a:rPr>
              <a:t>Internet, </a:t>
            </a:r>
            <a:r>
              <a:rPr lang="en-US" sz="1800" i="1" dirty="0">
                <a:latin typeface="Arial" charset="0"/>
              </a:rPr>
              <a:t>email </a:t>
            </a:r>
            <a:r>
              <a:rPr lang="en-US" sz="1800" i="1" dirty="0" smtClean="0">
                <a:latin typeface="Arial" charset="0"/>
              </a:rPr>
              <a:t>&amp; voice traffic</a:t>
            </a:r>
            <a:r>
              <a:rPr lang="en-US" sz="1800" i="1" dirty="0">
                <a:latin typeface="Arial" charset="0"/>
              </a:rPr>
              <a:t>.</a:t>
            </a:r>
          </a:p>
          <a:p>
            <a:pPr algn="l" eaLnBrk="1" hangingPunct="1"/>
            <a:endParaRPr lang="en-US" sz="18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229600" cy="6858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smtClean="0"/>
              <a:t>Data Backup</a:t>
            </a:r>
          </a:p>
          <a:p>
            <a:endParaRPr lang="en-US" sz="2000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3846513"/>
            <a:ext cx="7162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en-US" sz="1800" b="0">
              <a:latin typeface="Arial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" y="2193925"/>
            <a:ext cx="86868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buBlip>
                <a:blip r:embed="rId2"/>
              </a:buBlip>
            </a:pPr>
            <a:r>
              <a:rPr lang="en-US" sz="1800" b="0" dirty="0">
                <a:latin typeface="Arial" charset="0"/>
              </a:rPr>
              <a:t>  </a:t>
            </a:r>
            <a:r>
              <a:rPr lang="en-US" sz="2000" b="0" dirty="0">
                <a:latin typeface="Arial" charset="0"/>
              </a:rPr>
              <a:t>Every computer user is responsible for:</a:t>
            </a:r>
          </a:p>
          <a:p>
            <a:pPr algn="l" eaLnBrk="1" hangingPunct="1">
              <a:buFontTx/>
              <a:buBlip>
                <a:blip r:embed="rId3"/>
              </a:buBlip>
            </a:pPr>
            <a:endParaRPr lang="en-US" sz="2000" b="0" dirty="0">
              <a:latin typeface="Arial" charset="0"/>
            </a:endParaRPr>
          </a:p>
          <a:p>
            <a:pPr lvl="1" algn="l" eaLnBrk="1" hangingPunct="1">
              <a:buFont typeface="Wingdings" pitchFamily="2" charset="2"/>
              <a:buChar char="§"/>
            </a:pPr>
            <a:r>
              <a:rPr lang="en-US" sz="2000" b="0" dirty="0">
                <a:latin typeface="Arial" charset="0"/>
              </a:rPr>
              <a:t> Ensuring that frequent backups of critical data files are performed</a:t>
            </a:r>
          </a:p>
          <a:p>
            <a:pPr lvl="1" algn="l" eaLnBrk="1" hangingPunct="1">
              <a:buFont typeface="Wingdings" pitchFamily="2" charset="2"/>
              <a:buChar char="§"/>
            </a:pPr>
            <a:r>
              <a:rPr lang="en-US" sz="2000" b="0" dirty="0">
                <a:latin typeface="Arial" charset="0"/>
              </a:rPr>
              <a:t> That important data files are not irreplaceable</a:t>
            </a:r>
          </a:p>
          <a:p>
            <a:pPr lvl="1" algn="l" eaLnBrk="1" hangingPunct="1">
              <a:buFont typeface="Wingdings" pitchFamily="2" charset="2"/>
              <a:buChar char="§"/>
            </a:pPr>
            <a:r>
              <a:rPr lang="en-US" sz="2000" b="0" dirty="0">
                <a:latin typeface="Arial" charset="0"/>
              </a:rPr>
              <a:t> Do not cause a high replacement cost or are considered critical </a:t>
            </a:r>
          </a:p>
          <a:p>
            <a:pPr lvl="1" algn="l" eaLnBrk="1" hangingPunct="1"/>
            <a:r>
              <a:rPr lang="en-US" sz="2000" b="0" dirty="0">
                <a:latin typeface="Arial" charset="0"/>
              </a:rPr>
              <a:t>   to the system</a:t>
            </a:r>
          </a:p>
          <a:p>
            <a:pPr algn="l" eaLnBrk="1" hangingPunct="1"/>
            <a:endParaRPr lang="en-US" sz="20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Any </a:t>
            </a:r>
            <a:r>
              <a:rPr lang="en-US" sz="2000" b="0" u="sng" dirty="0">
                <a:latin typeface="Arial" charset="0"/>
              </a:rPr>
              <a:t>production data or applications</a:t>
            </a:r>
            <a:r>
              <a:rPr lang="en-US" sz="2000" b="0" dirty="0">
                <a:latin typeface="Arial" charset="0"/>
              </a:rPr>
              <a:t> on any user computer should be:</a:t>
            </a:r>
          </a:p>
          <a:p>
            <a:pPr algn="l" eaLnBrk="1" hangingPunct="1">
              <a:buFontTx/>
              <a:buBlip>
                <a:blip r:embed="rId3"/>
              </a:buBlip>
            </a:pPr>
            <a:endParaRPr lang="en-US" sz="2000" b="0" dirty="0">
              <a:latin typeface="Arial" charset="0"/>
            </a:endParaRPr>
          </a:p>
          <a:p>
            <a:pPr lvl="1" algn="l" eaLnBrk="1" hangingPunct="1">
              <a:buFont typeface="Wingdings" pitchFamily="2" charset="2"/>
              <a:buChar char="§"/>
            </a:pPr>
            <a:r>
              <a:rPr lang="en-US" sz="2000" b="0" dirty="0">
                <a:latin typeface="Arial" charset="0"/>
              </a:rPr>
              <a:t> Replicated to </a:t>
            </a:r>
            <a:r>
              <a:rPr lang="en-US" sz="2000" b="0" dirty="0" smtClean="0">
                <a:latin typeface="Arial" charset="0"/>
              </a:rPr>
              <a:t>IT </a:t>
            </a:r>
            <a:r>
              <a:rPr lang="en-US" sz="2000" b="0" dirty="0">
                <a:latin typeface="Arial" charset="0"/>
              </a:rPr>
              <a:t>approved systems</a:t>
            </a:r>
          </a:p>
          <a:p>
            <a:pPr lvl="1" algn="l" eaLnBrk="1" hangingPunct="1">
              <a:buFont typeface="Wingdings" pitchFamily="2" charset="2"/>
              <a:buChar char="§"/>
            </a:pPr>
            <a:r>
              <a:rPr lang="en-US" sz="2000" b="0" dirty="0">
                <a:latin typeface="Arial" charset="0"/>
              </a:rPr>
              <a:t> Copied to backup (spare) </a:t>
            </a:r>
            <a:r>
              <a:rPr lang="en-US" sz="2000" b="0" dirty="0" smtClean="0">
                <a:latin typeface="Arial" charset="0"/>
              </a:rPr>
              <a:t>disk, USB device or </a:t>
            </a:r>
            <a:r>
              <a:rPr lang="en-US" sz="2000" b="0" dirty="0">
                <a:latin typeface="Arial" charset="0"/>
              </a:rPr>
              <a:t>tape</a:t>
            </a:r>
          </a:p>
          <a:p>
            <a:pPr lvl="1" algn="l" eaLnBrk="1" hangingPunct="1">
              <a:buFont typeface="Wingdings" pitchFamily="2" charset="2"/>
              <a:buChar char="§"/>
            </a:pPr>
            <a:r>
              <a:rPr lang="en-US" sz="2000" b="0" dirty="0">
                <a:latin typeface="Arial" charset="0"/>
              </a:rPr>
              <a:t> Tested regularly to ensure proper and reliable backups</a:t>
            </a:r>
          </a:p>
          <a:p>
            <a:pPr lvl="1" algn="l" eaLnBrk="1" hangingPunct="1"/>
            <a:endParaRPr lang="en-US" sz="2000" b="0" dirty="0">
              <a:latin typeface="Arial" charset="0"/>
            </a:endParaRPr>
          </a:p>
          <a:p>
            <a:pPr algn="l" eaLnBrk="1" hangingPunct="1"/>
            <a:endParaRPr lang="en-US" sz="2000" b="0" dirty="0">
              <a:latin typeface="Arial" charset="0"/>
            </a:endParaRPr>
          </a:p>
          <a:p>
            <a:pPr algn="l" eaLnBrk="1" hangingPunct="1"/>
            <a:endParaRPr lang="en-US" sz="2000" b="0" dirty="0">
              <a:latin typeface="Arial" charset="0"/>
            </a:endParaRPr>
          </a:p>
          <a:p>
            <a:pPr algn="l" eaLnBrk="1" hangingPunct="1"/>
            <a:endParaRPr lang="en-US" sz="2000" b="0" dirty="0">
              <a:latin typeface="Arial" charset="0"/>
            </a:endParaRPr>
          </a:p>
          <a:p>
            <a:pPr algn="l" eaLnBrk="1" hangingPunct="1"/>
            <a:endParaRPr lang="en-US" sz="20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154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/>
              <a:t>Physical Security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Saveology information assets must be protected from physical theft.</a:t>
            </a:r>
            <a:r>
              <a:rPr lang="en-US" sz="1600" dirty="0" smtClean="0"/>
              <a:t> 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1600" dirty="0" smtClean="0"/>
          </a:p>
          <a:p>
            <a:pPr>
              <a:lnSpc>
                <a:spcPct val="50000"/>
              </a:lnSpc>
              <a:buFontTx/>
              <a:buNone/>
            </a:pPr>
            <a:r>
              <a:rPr lang="en-US" sz="2000" dirty="0" smtClean="0"/>
              <a:t>Good physical protection methods include: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Lock laptops and devices when traveling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sz="18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Do not leave Saveology laptops or any information assets in your car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sz="18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Lock all PDA’s Blackberry devices and cellular phones and do not leave them in the open unattended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Confidential information resides on your computer. </a:t>
            </a:r>
            <a:r>
              <a:rPr lang="en-US" sz="1800" b="1" dirty="0" smtClean="0"/>
              <a:t>Protect it!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      If you leave your desk, remove all confidential information and lock computer with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      a </a:t>
            </a:r>
            <a:r>
              <a:rPr lang="en-US" sz="1800" u="sng" dirty="0" smtClean="0"/>
              <a:t>locking</a:t>
            </a:r>
            <a:r>
              <a:rPr lang="en-US" sz="1800" dirty="0" smtClean="0"/>
              <a:t> (password) screensaver</a:t>
            </a:r>
          </a:p>
          <a:p>
            <a:pPr>
              <a:lnSpc>
                <a:spcPct val="80000"/>
              </a:lnSpc>
              <a:buFontTx/>
              <a:buBlip>
                <a:blip r:embed="rId3"/>
              </a:buBlip>
            </a:pPr>
            <a:endParaRPr lang="en-US" sz="18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Keep printed material out of sight and locked within a desk drawer or filing cabinet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543800" cy="10668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Physical Security continued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Protect information by assigning data classifications: 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charset="0"/>
              </a:rPr>
              <a:t>Confidential (shred when disposing)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charset="0"/>
              </a:rPr>
              <a:t>Internal Use (shred when disposing)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charset="0"/>
              </a:rPr>
              <a:t>Public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charset="0"/>
              </a:rPr>
              <a:t>Unmarked</a:t>
            </a:r>
          </a:p>
          <a:p>
            <a:pPr lvl="1">
              <a:lnSpc>
                <a:spcPct val="80000"/>
              </a:lnSpc>
            </a:pPr>
            <a:endParaRPr lang="en-US" sz="1800" dirty="0" smtClean="0">
              <a:latin typeface="Arial" charset="0"/>
            </a:endParaRPr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Information Disposal Guidelines: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charset="0"/>
              </a:rPr>
              <a:t>Never discard confidential Saveology information in regular trash or recycling bins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charset="0"/>
              </a:rPr>
              <a:t>Always shred confidential and personal information prior to disposal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charset="0"/>
              </a:rPr>
              <a:t>Destroy electronic storage media such as CD’s, USB sticks or backup tapes prior to disposal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latin typeface="Arial" charset="0"/>
            </a:endParaRPr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/>
              <a:t>If you lose or misplace your badge, report it to facilities </a:t>
            </a:r>
            <a:r>
              <a:rPr lang="en-US" sz="1800" b="1" u="sng" dirty="0" smtClean="0"/>
              <a:t>Immediately!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4876800" cy="1143000"/>
          </a:xfrm>
        </p:spPr>
        <p:txBody>
          <a:bodyPr/>
          <a:lstStyle/>
          <a:p>
            <a:r>
              <a:rPr lang="en-US" sz="3600" dirty="0" smtClean="0"/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endParaRPr lang="en-US" sz="2000" dirty="0" smtClean="0"/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 dirty="0" smtClean="0"/>
              <a:t> Program Objectives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folHlink"/>
                </a:solidFill>
              </a:rPr>
              <a:t>Emerging Threats of Cybercrime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 dirty="0" smtClean="0">
                <a:solidFill>
                  <a:schemeClr val="folHlink"/>
                </a:solidFill>
              </a:rPr>
              <a:t> Information Security Policy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 dirty="0" smtClean="0">
                <a:solidFill>
                  <a:schemeClr val="folHlink"/>
                </a:solidFill>
              </a:rPr>
              <a:t> User Responsibilities 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 dirty="0" smtClean="0">
                <a:solidFill>
                  <a:schemeClr val="folHlink"/>
                </a:solidFill>
              </a:rPr>
              <a:t> Question &amp; Answers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543800" cy="11430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400" b="1" dirty="0" smtClean="0"/>
              <a:t>Why copyright?</a:t>
            </a:r>
            <a:r>
              <a:rPr lang="en-US" sz="1400" dirty="0" smtClean="0"/>
              <a:t> 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A copyright notice must be used to protect software or other copyrighted materials developed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Arial" charset="0"/>
              </a:rPr>
              <a:t>      by or for the Company.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Arial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All copyrights of others must be honored and used in accordance with the copyright notice.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Arial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Information you download from the Internet may be protected by copyright law.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14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400" b="1" dirty="0" smtClean="0"/>
              <a:t>What needs a Copyright?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You must use a copyright notice to protect software or other copyrighted materials developed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Arial" charset="0"/>
              </a:rPr>
              <a:t>      by or for the company.</a:t>
            </a:r>
          </a:p>
          <a:p>
            <a:pPr lvl="1">
              <a:lnSpc>
                <a:spcPct val="60000"/>
              </a:lnSpc>
              <a:buFont typeface="Wingdings" pitchFamily="2" charset="2"/>
              <a:buChar char="§"/>
            </a:pPr>
            <a:endParaRPr lang="en-US" sz="1400" dirty="0" smtClean="0">
              <a:latin typeface="Arial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Any approved material that you post on public systems, bulletin boards or newsgroups must contain all proper copyright, trademark and disclaimer notices.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400" dirty="0" smtClean="0">
              <a:latin typeface="Arial" charset="0"/>
            </a:endParaRPr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400" b="1" dirty="0" smtClean="0"/>
              <a:t>Software Licensing Guidelines: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Employees may not agree to a license and may not download any material for which a registration fee is charged unless given prior written permission by their manager.</a:t>
            </a:r>
          </a:p>
          <a:p>
            <a:pPr lvl="1">
              <a:lnSpc>
                <a:spcPct val="80000"/>
              </a:lnSpc>
            </a:pPr>
            <a:endParaRPr lang="en-US" sz="1400" dirty="0" smtClean="0">
              <a:latin typeface="Arial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All desktop and laptop software should be licensed appropriately by the IT department.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Arial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You may not agree to a license or download any material for which a registration fee is charged, unless given prior written permission by your manager.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1400" dirty="0" smtClean="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543800" cy="11430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79248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smtClean="0"/>
              <a:t>Management Responsibilities</a:t>
            </a:r>
          </a:p>
          <a:p>
            <a:endParaRPr lang="en-US" sz="2000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04800" y="2727325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Enforcing the company information security policies</a:t>
            </a:r>
          </a:p>
          <a:p>
            <a:pPr algn="l" eaLnBrk="1" hangingPunct="1">
              <a:buBlip>
                <a:blip r:embed="rId2"/>
              </a:buBlip>
            </a:pPr>
            <a:endParaRPr lang="en-US" sz="20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Adhering to the company information security policies and procedures</a:t>
            </a:r>
          </a:p>
          <a:p>
            <a:pPr algn="l" eaLnBrk="1" hangingPunct="1">
              <a:buBlip>
                <a:blip r:embed="rId2"/>
              </a:buBlip>
            </a:pPr>
            <a:endParaRPr lang="en-US" sz="20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Maintaining the Availability, Integrity and Confidentiality of company </a:t>
            </a:r>
          </a:p>
          <a:p>
            <a:pPr algn="l" eaLnBrk="1" hangingPunct="1"/>
            <a:r>
              <a:rPr lang="en-US" sz="2000" b="0" dirty="0">
                <a:latin typeface="Arial" charset="0"/>
              </a:rPr>
              <a:t>     information assets</a:t>
            </a:r>
          </a:p>
          <a:p>
            <a:pPr algn="l" eaLnBrk="1" hangingPunct="1"/>
            <a:endParaRPr lang="en-US" sz="2000" b="0" dirty="0">
              <a:latin typeface="Arial" charset="0"/>
            </a:endParaRPr>
          </a:p>
          <a:p>
            <a:pPr algn="l" eaLnBrk="1" hangingPunct="1">
              <a:buBlip>
                <a:blip r:embed="rId2"/>
              </a:buBlip>
            </a:pPr>
            <a:r>
              <a:rPr lang="en-US" sz="2000" b="0" dirty="0">
                <a:latin typeface="Arial" charset="0"/>
              </a:rPr>
              <a:t>  Protecting the reputation of </a:t>
            </a:r>
            <a:r>
              <a:rPr lang="en-US" sz="2000" b="0" dirty="0" smtClean="0">
                <a:latin typeface="Arial" charset="0"/>
              </a:rPr>
              <a:t>Saveology to </a:t>
            </a:r>
            <a:r>
              <a:rPr lang="en-US" sz="2000" b="0" dirty="0">
                <a:latin typeface="Arial" charset="0"/>
              </a:rPr>
              <a:t>ensure our </a:t>
            </a:r>
            <a:r>
              <a:rPr lang="en-US" sz="2000" b="0" dirty="0" smtClean="0">
                <a:latin typeface="Arial" charset="0"/>
              </a:rPr>
              <a:t>continued </a:t>
            </a:r>
            <a:r>
              <a:rPr lang="en-US" sz="2000" b="0" dirty="0">
                <a:latin typeface="Arial" charset="0"/>
              </a:rPr>
              <a:t>success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Where can I find the Information Security Policy?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2800" dirty="0" smtClean="0"/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smtClean="0">
                <a:latin typeface="Arial" charset="0"/>
              </a:rPr>
              <a:t>Corporate Intranet</a:t>
            </a:r>
            <a:r>
              <a:rPr lang="en-US" sz="2400" i="1" dirty="0" smtClean="0">
                <a:latin typeface="Arial" charset="0"/>
              </a:rPr>
              <a:t>:  http://www.saveologycentral.com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Human Resources 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" charset="0"/>
              </a:rPr>
              <a:t>Corporate Policies 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 dirty="0" smtClean="0"/>
              <a:t> Information Security Policy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Other important guidelines to be aware of: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/>
              <a:t> </a:t>
            </a:r>
            <a:r>
              <a:rPr lang="en-US" sz="2000" dirty="0" smtClean="0">
                <a:latin typeface="Arial" charset="0"/>
              </a:rPr>
              <a:t>Employee handbook guidelines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>
                <a:latin typeface="Arial" charset="0"/>
              </a:rPr>
              <a:t> Code of business conduct / ethic guidelines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>
                <a:latin typeface="Arial" charset="0"/>
              </a:rPr>
              <a:t> Phone / e-mail policy guidelines</a:t>
            </a:r>
          </a:p>
          <a:p>
            <a:pPr lvl="1">
              <a:lnSpc>
                <a:spcPct val="90000"/>
              </a:lnSpc>
              <a:buBlip>
                <a:blip r:embed="rId2"/>
              </a:buBlip>
            </a:pPr>
            <a:r>
              <a:rPr lang="en-US" sz="2000" dirty="0" smtClean="0">
                <a:latin typeface="Arial" charset="0"/>
              </a:rPr>
              <a:t> Branding copyright policy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229600" cy="609600"/>
          </a:xfrm>
        </p:spPr>
        <p:txBody>
          <a:bodyPr/>
          <a:lstStyle/>
          <a:p>
            <a:r>
              <a:rPr lang="en-US" sz="3600" dirty="0" smtClean="0"/>
              <a:t>User Responsibilities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153400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Summary: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1400" b="1" dirty="0" smtClean="0"/>
          </a:p>
          <a:p>
            <a:pPr>
              <a:lnSpc>
                <a:spcPct val="30000"/>
              </a:lnSpc>
              <a:buFontTx/>
              <a:buNone/>
            </a:pPr>
            <a:r>
              <a:rPr lang="en-US" sz="1600" dirty="0" smtClean="0"/>
              <a:t> 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Understand the Information Security Policies “Acceptable use Policy”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Maintain Customer Confidentially </a:t>
            </a:r>
          </a:p>
          <a:p>
            <a:pPr>
              <a:lnSpc>
                <a:spcPct val="70000"/>
              </a:lnSpc>
              <a:buBlip>
                <a:blip r:embed="rId2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Protect your passwords. Use password protecting screensavers</a:t>
            </a:r>
          </a:p>
          <a:p>
            <a:pPr>
              <a:lnSpc>
                <a:spcPct val="70000"/>
              </a:lnSpc>
              <a:buBlip>
                <a:blip r:embed="rId2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Use email and the Internet appropriately</a:t>
            </a:r>
          </a:p>
          <a:p>
            <a:pPr>
              <a:lnSpc>
                <a:spcPct val="70000"/>
              </a:lnSpc>
              <a:buBlip>
                <a:blip r:embed="rId2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Make sure your anti-virus application is always up to date</a:t>
            </a:r>
          </a:p>
          <a:p>
            <a:pPr>
              <a:lnSpc>
                <a:spcPct val="70000"/>
              </a:lnSpc>
              <a:buBlip>
                <a:blip r:embed="rId2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Information is subject to monitoring when using company assets</a:t>
            </a:r>
          </a:p>
          <a:p>
            <a:pPr>
              <a:lnSpc>
                <a:spcPct val="70000"/>
              </a:lnSpc>
              <a:buBlip>
                <a:blip r:embed="rId2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Backup your data</a:t>
            </a:r>
          </a:p>
          <a:p>
            <a:pPr>
              <a:lnSpc>
                <a:spcPct val="70000"/>
              </a:lnSpc>
              <a:buBlip>
                <a:blip r:embed="rId2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Follow guidelines for physical security</a:t>
            </a:r>
          </a:p>
          <a:p>
            <a:pPr>
              <a:lnSpc>
                <a:spcPct val="70000"/>
              </a:lnSpc>
              <a:buBlip>
                <a:blip r:embed="rId2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Follow guidelines to copyright &amp; software licensing </a:t>
            </a:r>
          </a:p>
          <a:p>
            <a:pPr>
              <a:lnSpc>
                <a:spcPct val="70000"/>
              </a:lnSpc>
              <a:buBlip>
                <a:blip r:embed="rId2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Management &amp; employee responsibilities are to protect company information assets</a:t>
            </a:r>
          </a:p>
          <a:p>
            <a:pPr>
              <a:lnSpc>
                <a:spcPct val="70000"/>
              </a:lnSpc>
              <a:buBlip>
                <a:blip r:embed="rId2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/>
              <a:t>Visit </a:t>
            </a:r>
            <a:r>
              <a:rPr lang="en-US" sz="1600" b="1" i="1" dirty="0" smtClean="0"/>
              <a:t>saveologycentral.com</a:t>
            </a:r>
            <a:r>
              <a:rPr lang="en-US" sz="1600" dirty="0" smtClean="0"/>
              <a:t> for company policy guidelines</a:t>
            </a:r>
          </a:p>
          <a:p>
            <a:pPr>
              <a:lnSpc>
                <a:spcPct val="80000"/>
              </a:lnSpc>
              <a:buFontTx/>
              <a:buBlip>
                <a:blip r:embed="rId3"/>
              </a:buBlip>
            </a:pPr>
            <a:endParaRPr lang="en-US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8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5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300" b="1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00" b="1" dirty="0" smtClean="0"/>
          </a:p>
          <a:p>
            <a:pPr>
              <a:lnSpc>
                <a:spcPct val="80000"/>
              </a:lnSpc>
              <a:buFontTx/>
              <a:buBlip>
                <a:blip r:embed="rId3"/>
              </a:buBlip>
            </a:pPr>
            <a:endParaRPr lang="en-US" sz="3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400" b="1" dirty="0" smtClean="0"/>
          </a:p>
          <a:p>
            <a:pPr>
              <a:lnSpc>
                <a:spcPct val="80000"/>
              </a:lnSpc>
            </a:pPr>
            <a:endParaRPr lang="en-US" sz="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4495800" cy="1143000"/>
          </a:xfrm>
        </p:spPr>
        <p:txBody>
          <a:bodyPr/>
          <a:lstStyle/>
          <a:p>
            <a:r>
              <a:rPr lang="en-US" sz="3600" dirty="0" smtClean="0"/>
              <a:t>Agenda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folHlink"/>
                </a:solidFill>
              </a:rPr>
              <a:t>Program Objectives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 Emerging Threats of Cybercrime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 Information Security Policy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 User Responsibilities 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/>
              <a:t> Question &amp; Answers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953000" y="1371600"/>
            <a:ext cx="3886200" cy="18288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endParaRPr lang="en-US" b="1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Questions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&amp;</a:t>
            </a:r>
            <a:endParaRPr lang="en-US" sz="3200" dirty="0" smtClean="0">
              <a:solidFill>
                <a:srgbClr val="00B050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Answers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rgbClr val="990000"/>
              </a:solidFill>
            </a:endParaRPr>
          </a:p>
        </p:txBody>
      </p:sp>
      <p:pic>
        <p:nvPicPr>
          <p:cNvPr id="35843" name="Picture 3" descr="gqrfj0fk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429000"/>
            <a:ext cx="1905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6" descr="collage pix"/>
          <p:cNvSpPr>
            <a:spLocks noChangeArrowheads="1"/>
          </p:cNvSpPr>
          <p:nvPr/>
        </p:nvSpPr>
        <p:spPr bwMode="auto">
          <a:xfrm>
            <a:off x="381000" y="1600200"/>
            <a:ext cx="4419600" cy="5105400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-228600" y="4572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Arial" charset="0"/>
              </a:rPr>
              <a:t>Information Security Awareness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1143000"/>
          </a:xfrm>
        </p:spPr>
        <p:txBody>
          <a:bodyPr/>
          <a:lstStyle/>
          <a:p>
            <a:r>
              <a:rPr lang="en-US" sz="3600" dirty="0" smtClean="0"/>
              <a:t>Program Objectives</a:t>
            </a:r>
          </a:p>
        </p:txBody>
      </p:sp>
      <p:sp>
        <p:nvSpPr>
          <p:cNvPr id="6147" name="Rectangle 58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31913"/>
            <a:ext cx="6781800" cy="420687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/>
              <a:t>A Word From Upper Management	</a:t>
            </a:r>
          </a:p>
        </p:txBody>
      </p:sp>
      <p:graphicFrame>
        <p:nvGraphicFramePr>
          <p:cNvPr id="65607" name="Group 71"/>
          <p:cNvGraphicFramePr>
            <a:graphicFrameLocks noGrp="1"/>
          </p:cNvGraphicFramePr>
          <p:nvPr>
            <p:ph sz="quarter" idx="2"/>
          </p:nvPr>
        </p:nvGraphicFramePr>
        <p:xfrm>
          <a:off x="1066800" y="1922463"/>
          <a:ext cx="7153275" cy="1737360"/>
        </p:xfrm>
        <a:graphic>
          <a:graphicData uri="http://schemas.openxmlformats.org/drawingml/2006/table">
            <a:tbl>
              <a:tblPr/>
              <a:tblGrid>
                <a:gridCol w="7153275"/>
              </a:tblGrid>
              <a:tr h="1366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Security Awareness Program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company believes that understanding the role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that each of us plays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the implementation of the security awareness program is essential to our enterprise's operations, work philosophy and reputation.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611" name="Group 75"/>
          <p:cNvGraphicFramePr>
            <a:graphicFrameLocks noGrp="1"/>
          </p:cNvGraphicFramePr>
          <p:nvPr>
            <p:ph sz="quarter" idx="3"/>
          </p:nvPr>
        </p:nvGraphicFramePr>
        <p:xfrm>
          <a:off x="1066800" y="3935413"/>
          <a:ext cx="7153275" cy="2468880"/>
        </p:xfrm>
        <a:graphic>
          <a:graphicData uri="http://schemas.openxmlformats.org/drawingml/2006/table">
            <a:tbl>
              <a:tblPr/>
              <a:tblGrid>
                <a:gridCol w="7153275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Its Everyone’s Responsibility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 is through this program that each of us will gain and understanding of the responsibility we all have to protect the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Availability, Integrity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&amp;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Confidentiality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 the Company’s information assets by applying guidelines, and practices learned from this program to everyday activities.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533400"/>
            <a:ext cx="6172200" cy="685800"/>
          </a:xfrm>
        </p:spPr>
        <p:txBody>
          <a:bodyPr/>
          <a:lstStyle/>
          <a:p>
            <a:r>
              <a:rPr lang="en-US" sz="3600" dirty="0" smtClean="0"/>
              <a:t> Program Objectives</a:t>
            </a:r>
            <a:r>
              <a:rPr lang="en-US" sz="3600" b="0" dirty="0" smtClean="0"/>
              <a:t> 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endParaRPr lang="en-US" sz="2400" b="0" dirty="0" smtClean="0"/>
          </a:p>
        </p:txBody>
      </p:sp>
      <p:graphicFrame>
        <p:nvGraphicFramePr>
          <p:cNvPr id="1026" name="Diagram 3"/>
          <p:cNvGraphicFramePr>
            <a:graphicFrameLocks/>
          </p:cNvGraphicFramePr>
          <p:nvPr>
            <p:ph type="dgm" idx="1"/>
          </p:nvPr>
        </p:nvGraphicFramePr>
        <p:xfrm>
          <a:off x="6496050" y="1143000"/>
          <a:ext cx="2647950" cy="2062163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228600" y="1143000"/>
            <a:ext cx="7315200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Information Security Areas of Responsibility</a:t>
            </a:r>
          </a:p>
          <a:p>
            <a:pPr marL="342900" indent="-342900" algn="l" eaLnBrk="1" hangingPunct="1"/>
            <a:endParaRPr lang="en-US" sz="2000" dirty="0">
              <a:latin typeface="Arial" charset="0"/>
            </a:endParaRPr>
          </a:p>
          <a:p>
            <a:pPr marL="342900" indent="-342900" algn="l" eaLnBrk="1" hangingPunct="1"/>
            <a:r>
              <a:rPr lang="en-US" sz="2000" dirty="0">
                <a:solidFill>
                  <a:srgbClr val="FF9933"/>
                </a:solidFill>
                <a:latin typeface="Arial" charset="0"/>
              </a:rPr>
              <a:t>Availability</a:t>
            </a:r>
          </a:p>
          <a:p>
            <a:pPr marL="342900" indent="-342900" algn="l" eaLnBrk="1" hangingPunct="1">
              <a:lnSpc>
                <a:spcPct val="75000"/>
              </a:lnSpc>
            </a:pPr>
            <a:endParaRPr lang="en-US" sz="2000" b="0" dirty="0">
              <a:solidFill>
                <a:srgbClr val="FF9933"/>
              </a:solidFill>
              <a:latin typeface="Arial" charset="0"/>
            </a:endParaRP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1800" b="0" dirty="0">
                <a:latin typeface="Arial" charset="0"/>
              </a:rPr>
              <a:t>Assurance that the systems responsible for delivering, storing,</a:t>
            </a: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1800" b="0" dirty="0">
                <a:latin typeface="Arial" charset="0"/>
              </a:rPr>
              <a:t>and processing information are accessible when needed by</a:t>
            </a: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1800" b="0" dirty="0">
                <a:latin typeface="Arial" charset="0"/>
              </a:rPr>
              <a:t>those who need them.</a:t>
            </a:r>
          </a:p>
          <a:p>
            <a:pPr marL="342900" indent="-342900" algn="l" eaLnBrk="1" hangingPunct="1">
              <a:buFont typeface="Wingdings" pitchFamily="2" charset="2"/>
              <a:buNone/>
            </a:pPr>
            <a:endParaRPr lang="en-US" sz="1800" dirty="0">
              <a:latin typeface="Arial" charset="0"/>
            </a:endParaRP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99CC00"/>
                </a:solidFill>
                <a:latin typeface="Arial" charset="0"/>
              </a:rPr>
              <a:t>Integrity</a:t>
            </a:r>
          </a:p>
          <a:p>
            <a:pPr marL="342900" indent="-342900" algn="l" eaLnBrk="1" hangingPunct="1">
              <a:lnSpc>
                <a:spcPct val="75000"/>
              </a:lnSpc>
              <a:buFont typeface="Wingdings" pitchFamily="2" charset="2"/>
              <a:buNone/>
            </a:pPr>
            <a:endParaRPr lang="en-US" sz="2000" dirty="0">
              <a:solidFill>
                <a:srgbClr val="99CC00"/>
              </a:solidFill>
              <a:latin typeface="Arial" charset="0"/>
            </a:endParaRP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1800" b="0" dirty="0">
                <a:latin typeface="Arial" charset="0"/>
              </a:rPr>
              <a:t>Assurance that the information is authentic and complete, and</a:t>
            </a: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1800" b="0" dirty="0">
                <a:latin typeface="Arial" charset="0"/>
              </a:rPr>
              <a:t>that information can be relied upon to be sufficiently accurate for</a:t>
            </a: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1800" b="0" dirty="0">
                <a:latin typeface="Arial" charset="0"/>
              </a:rPr>
              <a:t>its purpose. Integrity addresses whether or not data is trustworthy</a:t>
            </a: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1800" b="0" dirty="0">
                <a:latin typeface="Arial" charset="0"/>
              </a:rPr>
              <a:t>and reliable.</a:t>
            </a:r>
            <a:endParaRPr lang="en-US" sz="2000" dirty="0">
              <a:latin typeface="Arial" charset="0"/>
            </a:endParaRPr>
          </a:p>
          <a:p>
            <a:pPr marL="342900" indent="-342900" algn="l" eaLnBrk="1" hangingPunct="1">
              <a:buFontTx/>
              <a:buAutoNum type="arabicParenR"/>
            </a:pPr>
            <a:endParaRPr lang="en-US" sz="2000" dirty="0">
              <a:latin typeface="Arial" charset="0"/>
            </a:endParaRP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333399"/>
                </a:solidFill>
                <a:latin typeface="Arial" charset="0"/>
              </a:rPr>
              <a:t>Confidentiality</a:t>
            </a:r>
          </a:p>
          <a:p>
            <a:pPr marL="342900" indent="-342900" algn="l" eaLnBrk="1" hangingPunct="1">
              <a:lnSpc>
                <a:spcPct val="75000"/>
              </a:lnSpc>
            </a:pPr>
            <a:endParaRPr lang="en-US" sz="2000" dirty="0">
              <a:solidFill>
                <a:srgbClr val="333399"/>
              </a:solidFill>
              <a:latin typeface="Arial" charset="0"/>
            </a:endParaRP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1800" b="0" dirty="0">
                <a:latin typeface="Arial" charset="0"/>
              </a:rPr>
              <a:t>Assurance that information is shared only among authorized persons</a:t>
            </a:r>
          </a:p>
          <a:p>
            <a:pPr marL="342900" indent="-342900" algn="l" eaLnBrk="1" hangingPunct="1">
              <a:buFont typeface="Wingdings" pitchFamily="2" charset="2"/>
              <a:buNone/>
            </a:pPr>
            <a:r>
              <a:rPr lang="en-US" sz="1800" b="0" dirty="0">
                <a:latin typeface="Arial" charset="0"/>
              </a:rPr>
              <a:t>or organizations.</a:t>
            </a:r>
            <a:endParaRPr lang="en-US" sz="1800" dirty="0">
              <a:latin typeface="Arial" charset="0"/>
            </a:endParaRPr>
          </a:p>
          <a:p>
            <a:pPr marL="342900" indent="-342900" algn="l" eaLnBrk="1" hangingPunct="1">
              <a:buFont typeface="Wingdings" pitchFamily="2" charset="2"/>
              <a:buNone/>
            </a:pPr>
            <a:endParaRPr lang="en-US" sz="1800" dirty="0">
              <a:latin typeface="Arial" charset="0"/>
            </a:endParaRPr>
          </a:p>
          <a:p>
            <a:pPr marL="342900" indent="-342900" algn="l" eaLnBrk="1" hangingPunct="1">
              <a:buFont typeface="Wingdings" pitchFamily="2" charset="2"/>
              <a:buNone/>
            </a:pPr>
            <a:endParaRPr lang="en-US" sz="1800" dirty="0">
              <a:latin typeface="Arial" charset="0"/>
            </a:endParaRPr>
          </a:p>
        </p:txBody>
      </p:sp>
      <p:pic>
        <p:nvPicPr>
          <p:cNvPr id="1033" name="Picture 14" descr="detectClassifyRespo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371600"/>
            <a:ext cx="19145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543800" cy="838200"/>
          </a:xfrm>
        </p:spPr>
        <p:txBody>
          <a:bodyPr/>
          <a:lstStyle/>
          <a:p>
            <a:r>
              <a:rPr lang="en-US" sz="3600" dirty="0" smtClean="0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folHlink"/>
                </a:solidFill>
              </a:rPr>
              <a:t>Program Objectives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 Emerging Threats of Cybercrime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folHlink"/>
                </a:solidFill>
              </a:rPr>
              <a:t>Information Security Policy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 User Responsibilities 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 Question &amp; Answers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229600" cy="715962"/>
          </a:xfrm>
        </p:spPr>
        <p:txBody>
          <a:bodyPr/>
          <a:lstStyle/>
          <a:p>
            <a:r>
              <a:rPr lang="en-US" sz="3600" b="0" dirty="0" smtClean="0"/>
              <a:t>Emerging Threats of Cybercrime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To guarantee security</a:t>
            </a:r>
            <a:r>
              <a:rPr lang="en-US" sz="1800" b="1" dirty="0" smtClean="0"/>
              <a:t> </a:t>
            </a:r>
            <a:r>
              <a:rPr lang="en-US" sz="1800" dirty="0" smtClean="0"/>
              <a:t>an enterprise has to make sure that 100% of its systems are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invulnerable – </a:t>
            </a:r>
            <a:r>
              <a:rPr lang="en-US" sz="1800" b="1" dirty="0" smtClean="0"/>
              <a:t>100% of the time!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/>
              <a:t>To bypass security, an attacker only has to find </a:t>
            </a:r>
            <a:r>
              <a:rPr lang="en-US" sz="1800" b="1" u="sng" dirty="0" smtClean="0"/>
              <a:t>one</a:t>
            </a:r>
            <a:r>
              <a:rPr lang="en-US" sz="1800" dirty="0" smtClean="0"/>
              <a:t> vulnerable system.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Risk – It’s Everywhere!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>
                <a:latin typeface="Arial" charset="0"/>
              </a:rPr>
              <a:t>Exposure to personal identification information (</a:t>
            </a:r>
            <a:r>
              <a:rPr lang="en-US" sz="1800" smtClean="0">
                <a:latin typeface="Arial" charset="0"/>
              </a:rPr>
              <a:t>CC#, SS# etc...) </a:t>
            </a:r>
            <a:endParaRPr lang="en-US" sz="1800" dirty="0" smtClean="0">
              <a:latin typeface="Arial" charset="0"/>
            </a:endParaRP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endParaRPr lang="en-US" sz="1800" dirty="0" smtClean="0">
              <a:latin typeface="Arial" charset="0"/>
            </a:endParaRP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>
                <a:latin typeface="Arial" charset="0"/>
              </a:rPr>
              <a:t>Malware: viruses, worms, key-loggers, root-kits, spy-ware etc..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endParaRPr lang="en-US" sz="1800" dirty="0" smtClean="0">
              <a:latin typeface="Arial" charset="0"/>
            </a:endParaRP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>
                <a:latin typeface="Arial" charset="0"/>
              </a:rPr>
              <a:t>Vulnerable networks &amp; systems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endParaRPr lang="en-US" sz="1800" dirty="0" smtClean="0">
              <a:latin typeface="Arial" charset="0"/>
            </a:endParaRP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>
                <a:latin typeface="Arial" charset="0"/>
              </a:rPr>
              <a:t>Access to a unprotected wireless network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endParaRPr lang="en-US" sz="1800" dirty="0" smtClean="0">
              <a:latin typeface="Arial" charset="0"/>
            </a:endParaRP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>
                <a:latin typeface="Arial" charset="0"/>
              </a:rPr>
              <a:t>Increasingly powerful hacker tools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endParaRPr lang="en-US" sz="1800" dirty="0" smtClean="0">
              <a:latin typeface="Arial" charset="0"/>
            </a:endParaRP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800" dirty="0" smtClean="0">
                <a:latin typeface="Arial" charset="0"/>
              </a:rPr>
              <a:t>Skilled technical professionals, hackers, organized crime / web mobs,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Arial" charset="0"/>
              </a:rPr>
              <a:t>     script kiddies etc...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229600" cy="685800"/>
          </a:xfrm>
        </p:spPr>
        <p:txBody>
          <a:bodyPr/>
          <a:lstStyle/>
          <a:p>
            <a:r>
              <a:rPr lang="en-US" sz="3600" b="0" dirty="0" smtClean="0"/>
              <a:t>Emerging Threats of Cybercrime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What really matters:</a:t>
            </a:r>
          </a:p>
          <a:p>
            <a:pPr>
              <a:buFontTx/>
              <a:buNone/>
            </a:pP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latin typeface="Arial" charset="0"/>
              </a:rPr>
              <a:t> Do we understand?</a:t>
            </a:r>
          </a:p>
          <a:p>
            <a:pPr lvl="1">
              <a:buBlip>
                <a:blip r:embed="rId2"/>
              </a:buBlip>
            </a:pPr>
            <a:endParaRPr lang="en-US" sz="2400" dirty="0" smtClean="0">
              <a:latin typeface="Arial" charset="0"/>
            </a:endParaRP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latin typeface="Arial" charset="0"/>
              </a:rPr>
              <a:t> Can we educate?</a:t>
            </a:r>
          </a:p>
          <a:p>
            <a:pPr lvl="1">
              <a:buBlip>
                <a:blip r:embed="rId2"/>
              </a:buBlip>
            </a:pPr>
            <a:endParaRPr lang="en-US" sz="2400" dirty="0" smtClean="0">
              <a:latin typeface="Arial" charset="0"/>
            </a:endParaRP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latin typeface="Arial" charset="0"/>
              </a:rPr>
              <a:t> Are we prepared?</a:t>
            </a:r>
          </a:p>
          <a:p>
            <a:pPr lvl="1">
              <a:buNone/>
            </a:pPr>
            <a:endParaRPr lang="en-US" sz="2400" dirty="0" smtClean="0">
              <a:latin typeface="Arial" charset="0"/>
            </a:endParaRP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latin typeface="Arial" charset="0"/>
              </a:rPr>
              <a:t> Do we share?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229600" cy="762000"/>
          </a:xfrm>
        </p:spPr>
        <p:txBody>
          <a:bodyPr/>
          <a:lstStyle/>
          <a:p>
            <a:r>
              <a:rPr lang="en-US" sz="3600" b="0" dirty="0" smtClean="0"/>
              <a:t>Emerging Threats of Cybercrime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Understand: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That there are constantly changing threats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That you can be a target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The bad guys are smart and have time to spend on attacks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Educate: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Starts at the top and works its way down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Understand that it is not your computer</a:t>
            </a:r>
            <a:r>
              <a:rPr lang="en-US" sz="1600" b="1" dirty="0" smtClean="0">
                <a:latin typeface="Arial" charset="0"/>
              </a:rPr>
              <a:t>. It’s the company’s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Understand company Information Security Policies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Prepare: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Plan for the best – prepare for the worst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Have a plan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When it happens, don’t be caught saying “what do we do now?”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Share: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Collaborate with other security experts and organizations for trends etc…</a:t>
            </a:r>
          </a:p>
          <a:p>
            <a:pPr lvl="1">
              <a:lnSpc>
                <a:spcPct val="80000"/>
              </a:lnSpc>
              <a:buBlip>
                <a:blip r:embed="rId2"/>
              </a:buBlip>
            </a:pPr>
            <a:r>
              <a:rPr lang="en-US" sz="1600" dirty="0" smtClean="0">
                <a:latin typeface="Arial" charset="0"/>
              </a:rPr>
              <a:t>The bad guys do….(DEFCON, user groups etc..)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Tx/>
              <a:buBlip>
                <a:blip r:embed="rId3"/>
              </a:buBlip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om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2C6D7"/>
      </a:accent1>
      <a:accent2>
        <a:srgbClr val="11397B"/>
      </a:accent2>
      <a:accent3>
        <a:srgbClr val="FFFFFF"/>
      </a:accent3>
      <a:accent4>
        <a:srgbClr val="000000"/>
      </a:accent4>
      <a:accent5>
        <a:srgbClr val="CEDFE8"/>
      </a:accent5>
      <a:accent6>
        <a:srgbClr val="0E336F"/>
      </a:accent6>
      <a:hlink>
        <a:srgbClr val="155C9C"/>
      </a:hlink>
      <a:folHlink>
        <a:srgbClr val="99CC00"/>
      </a:folHlink>
    </a:clrScheme>
    <a:fontScheme name="1_hom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1_hom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om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om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om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om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om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om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om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om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om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om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om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Saveology MASTER Template</Template>
  <TotalTime>9557</TotalTime>
  <Words>2084</Words>
  <Application>Microsoft Office PowerPoint</Application>
  <PresentationFormat>On-screen Show (4:3)</PresentationFormat>
  <Paragraphs>521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Lucida Handwriting</vt:lpstr>
      <vt:lpstr>Arial</vt:lpstr>
      <vt:lpstr>Times New Roman</vt:lpstr>
      <vt:lpstr>Wingdings</vt:lpstr>
      <vt:lpstr>1_homes</vt:lpstr>
      <vt:lpstr>Information Security</vt:lpstr>
      <vt:lpstr>Agenda</vt:lpstr>
      <vt:lpstr>Agenda</vt:lpstr>
      <vt:lpstr>Program Objectives</vt:lpstr>
      <vt:lpstr> Program Objectives  </vt:lpstr>
      <vt:lpstr>Agenda</vt:lpstr>
      <vt:lpstr>Emerging Threats of Cybercrime</vt:lpstr>
      <vt:lpstr>Emerging Threats of Cybercrime</vt:lpstr>
      <vt:lpstr>Emerging Threats of Cybercrime</vt:lpstr>
      <vt:lpstr>Emerging Threats of Cybercrime</vt:lpstr>
      <vt:lpstr>Agenda</vt:lpstr>
      <vt:lpstr> Information Security Policy </vt:lpstr>
      <vt:lpstr> Information Security Policy </vt:lpstr>
      <vt:lpstr>Information Security Policy</vt:lpstr>
      <vt:lpstr>Information Security Policy</vt:lpstr>
      <vt:lpstr>Agenda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User Responsibilities</vt:lpstr>
      <vt:lpstr>Agenda</vt:lpstr>
      <vt:lpstr>Slide 35</vt:lpstr>
    </vt:vector>
  </TitlesOfParts>
  <Company>Ultimate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ITG Network Services</dc:title>
  <dc:creator>stevel</dc:creator>
  <cp:lastModifiedBy>Steve Laperuta</cp:lastModifiedBy>
  <cp:revision>227</cp:revision>
  <dcterms:created xsi:type="dcterms:W3CDTF">2005-11-29T16:02:08Z</dcterms:created>
  <dcterms:modified xsi:type="dcterms:W3CDTF">2010-01-06T21:25:56Z</dcterms:modified>
</cp:coreProperties>
</file>