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12"/>
  </p:notesMasterIdLst>
  <p:sldIdLst>
    <p:sldId id="256" r:id="rId2"/>
    <p:sldId id="271" r:id="rId3"/>
    <p:sldId id="257" r:id="rId4"/>
    <p:sldId id="278" r:id="rId5"/>
    <p:sldId id="279" r:id="rId6"/>
    <p:sldId id="274" r:id="rId7"/>
    <p:sldId id="275" r:id="rId8"/>
    <p:sldId id="277" r:id="rId9"/>
    <p:sldId id="270" r:id="rId10"/>
    <p:sldId id="273"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5" d="100"/>
          <a:sy n="105" d="100"/>
        </p:scale>
        <p:origin x="1776"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ROC_AUC_score Missing Dataset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ROC_AUC_score</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Logistic Regression</c:v>
                </c:pt>
                <c:pt idx="1">
                  <c:v>Support Vector Classifier</c:v>
                </c:pt>
                <c:pt idx="2">
                  <c:v>Random Forest Classifier</c:v>
                </c:pt>
                <c:pt idx="3">
                  <c:v>MLP Neural Network Classifier</c:v>
                </c:pt>
                <c:pt idx="4">
                  <c:v>AdaBoost w/ Random Forest Classifier</c:v>
                </c:pt>
                <c:pt idx="5">
                  <c:v>Gradient Boosting Classifier</c:v>
                </c:pt>
                <c:pt idx="6">
                  <c:v>AdaBoost w/ Gradient Boosting Classifier</c:v>
                </c:pt>
              </c:strCache>
            </c:strRef>
          </c:cat>
          <c:val>
            <c:numRef>
              <c:f>Sheet1!$B$2:$B$8</c:f>
              <c:numCache>
                <c:formatCode>General</c:formatCode>
                <c:ptCount val="7"/>
                <c:pt idx="0">
                  <c:v>0.77168800000000004</c:v>
                </c:pt>
                <c:pt idx="1">
                  <c:v>0.82313899999999995</c:v>
                </c:pt>
                <c:pt idx="2">
                  <c:v>0.83001599999999998</c:v>
                </c:pt>
                <c:pt idx="3">
                  <c:v>0.84867899999999996</c:v>
                </c:pt>
                <c:pt idx="4">
                  <c:v>0.897285</c:v>
                </c:pt>
                <c:pt idx="5">
                  <c:v>0.91920599999999997</c:v>
                </c:pt>
                <c:pt idx="6">
                  <c:v>0.92222499999999996</c:v>
                </c:pt>
              </c:numCache>
            </c:numRef>
          </c:val>
          <c:extLst>
            <c:ext xmlns:c16="http://schemas.microsoft.com/office/drawing/2014/chart" uri="{C3380CC4-5D6E-409C-BE32-E72D297353CC}">
              <c16:uniqueId val="{00000000-0505-4232-AE0E-7D44114494CC}"/>
            </c:ext>
          </c:extLst>
        </c:ser>
        <c:dLbls>
          <c:showLegendKey val="0"/>
          <c:showVal val="0"/>
          <c:showCatName val="0"/>
          <c:showSerName val="0"/>
          <c:showPercent val="0"/>
          <c:showBubbleSize val="0"/>
        </c:dLbls>
        <c:gapWidth val="182"/>
        <c:axId val="59343871"/>
        <c:axId val="3716287"/>
      </c:barChart>
      <c:catAx>
        <c:axId val="5934387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16287"/>
        <c:crosses val="autoZero"/>
        <c:auto val="1"/>
        <c:lblAlgn val="ctr"/>
        <c:lblOffset val="100"/>
        <c:noMultiLvlLbl val="0"/>
      </c:catAx>
      <c:valAx>
        <c:axId val="3716287"/>
        <c:scaling>
          <c:orientation val="minMax"/>
          <c:min val="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438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ROC_AUC_score Dropped</a:t>
            </a:r>
            <a:r>
              <a:rPr lang="en-US" baseline="0"/>
              <a:t> Dataset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Sheet1!$B$25</c:f>
              <c:strCache>
                <c:ptCount val="1"/>
                <c:pt idx="0">
                  <c:v>ROC_AUC_score</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Sheet1!$A$26:$A$32</c:f>
              <c:strCache>
                <c:ptCount val="7"/>
                <c:pt idx="0">
                  <c:v>Logistic Regression</c:v>
                </c:pt>
                <c:pt idx="1">
                  <c:v>Support Vector Classifier</c:v>
                </c:pt>
                <c:pt idx="2">
                  <c:v>Random Forest Classifier</c:v>
                </c:pt>
                <c:pt idx="3">
                  <c:v>MLP Neural Network Classifier</c:v>
                </c:pt>
                <c:pt idx="4">
                  <c:v>AdaBoost w/ Random Forest Classifier</c:v>
                </c:pt>
                <c:pt idx="5">
                  <c:v>Gradient Boosting Classifier</c:v>
                </c:pt>
                <c:pt idx="6">
                  <c:v>AdaBoost w/ Gradient Boosting Classifier</c:v>
                </c:pt>
              </c:strCache>
            </c:strRef>
          </c:cat>
          <c:val>
            <c:numRef>
              <c:f>Sheet1!$B$26:$B$32</c:f>
              <c:numCache>
                <c:formatCode>General</c:formatCode>
                <c:ptCount val="7"/>
                <c:pt idx="0">
                  <c:v>0.77765300000000004</c:v>
                </c:pt>
                <c:pt idx="1">
                  <c:v>0.82956600000000003</c:v>
                </c:pt>
                <c:pt idx="2">
                  <c:v>0.83572199999999996</c:v>
                </c:pt>
                <c:pt idx="3">
                  <c:v>0.84220499999999998</c:v>
                </c:pt>
                <c:pt idx="4">
                  <c:v>0.87875499999999995</c:v>
                </c:pt>
                <c:pt idx="5">
                  <c:v>0.91324799999999995</c:v>
                </c:pt>
                <c:pt idx="6">
                  <c:v>0.92212799999999995</c:v>
                </c:pt>
              </c:numCache>
            </c:numRef>
          </c:val>
          <c:extLst>
            <c:ext xmlns:c16="http://schemas.microsoft.com/office/drawing/2014/chart" uri="{C3380CC4-5D6E-409C-BE32-E72D297353CC}">
              <c16:uniqueId val="{00000000-B266-48F3-9534-8A3EB7737BBC}"/>
            </c:ext>
          </c:extLst>
        </c:ser>
        <c:dLbls>
          <c:showLegendKey val="0"/>
          <c:showVal val="0"/>
          <c:showCatName val="0"/>
          <c:showSerName val="0"/>
          <c:showPercent val="0"/>
          <c:showBubbleSize val="0"/>
        </c:dLbls>
        <c:gapWidth val="182"/>
        <c:axId val="63865455"/>
        <c:axId val="67493263"/>
      </c:barChart>
      <c:catAx>
        <c:axId val="6386545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493263"/>
        <c:crosses val="autoZero"/>
        <c:auto val="1"/>
        <c:lblAlgn val="ctr"/>
        <c:lblOffset val="100"/>
        <c:noMultiLvlLbl val="0"/>
      </c:catAx>
      <c:valAx>
        <c:axId val="67493263"/>
        <c:scaling>
          <c:orientation val="minMax"/>
          <c:min val="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8654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74E6DA-C916-4BCE-A101-0DC09126B470}" type="datetimeFigureOut">
              <a:rPr lang="en-US" smtClean="0"/>
              <a:t>12/14/2023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244C77-9356-4064-841D-90AAE32C5C15}" type="slidenum">
              <a:rPr lang="en-US" smtClean="0"/>
              <a:t>‹#›</a:t>
            </a:fld>
            <a:endParaRPr lang="en-US"/>
          </a:p>
        </p:txBody>
      </p:sp>
    </p:spTree>
    <p:extLst>
      <p:ext uri="{BB962C8B-B14F-4D97-AF65-F5344CB8AC3E}">
        <p14:creationId xmlns:p14="http://schemas.microsoft.com/office/powerpoint/2010/main" val="1575100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9B4F57-B96C-436C-8E07-9ED15F333B94}" type="datetime1">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DCB44-B618-4352-9D00-E38B33038E0B}"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672144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CAFC69-17B8-49ED-8515-EEF742D798A3}" type="datetime1">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DCB44-B618-4352-9D00-E38B33038E0B}" type="slidenum">
              <a:rPr lang="en-US" smtClean="0"/>
              <a:t>‹#›</a:t>
            </a:fld>
            <a:endParaRPr lang="en-US"/>
          </a:p>
        </p:txBody>
      </p:sp>
    </p:spTree>
    <p:extLst>
      <p:ext uri="{BB962C8B-B14F-4D97-AF65-F5344CB8AC3E}">
        <p14:creationId xmlns:p14="http://schemas.microsoft.com/office/powerpoint/2010/main" val="4249893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BD7017-5031-4A82-AAE7-53B05001D0CF}" type="datetime1">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DCB44-B618-4352-9D00-E38B33038E0B}" type="slidenum">
              <a:rPr lang="en-US" smtClean="0"/>
              <a:t>‹#›</a:t>
            </a:fld>
            <a:endParaRPr lang="en-US"/>
          </a:p>
        </p:txBody>
      </p:sp>
    </p:spTree>
    <p:extLst>
      <p:ext uri="{BB962C8B-B14F-4D97-AF65-F5344CB8AC3E}">
        <p14:creationId xmlns:p14="http://schemas.microsoft.com/office/powerpoint/2010/main" val="355850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A38264-5CCD-493A-9147-46264A34D417}" type="datetime1">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DCB44-B618-4352-9D00-E38B33038E0B}" type="slidenum">
              <a:rPr lang="en-US" smtClean="0"/>
              <a:t>‹#›</a:t>
            </a:fld>
            <a:endParaRPr lang="en-US"/>
          </a:p>
        </p:txBody>
      </p:sp>
    </p:spTree>
    <p:extLst>
      <p:ext uri="{BB962C8B-B14F-4D97-AF65-F5344CB8AC3E}">
        <p14:creationId xmlns:p14="http://schemas.microsoft.com/office/powerpoint/2010/main" val="422721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88EA74-F8A1-44F3-A943-871AE16A7C78}" type="datetime1">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DCB44-B618-4352-9D00-E38B33038E0B}"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888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DD1233-B103-4F41-B1CD-BA0EAAAA00DE}" type="datetime1">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0DCB44-B618-4352-9D00-E38B33038E0B}" type="slidenum">
              <a:rPr lang="en-US" smtClean="0"/>
              <a:t>‹#›</a:t>
            </a:fld>
            <a:endParaRPr lang="en-US"/>
          </a:p>
        </p:txBody>
      </p:sp>
    </p:spTree>
    <p:extLst>
      <p:ext uri="{BB962C8B-B14F-4D97-AF65-F5344CB8AC3E}">
        <p14:creationId xmlns:p14="http://schemas.microsoft.com/office/powerpoint/2010/main" val="1275466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0B2C42-6C94-4108-8FBA-C36D549E0CB5}" type="datetime1">
              <a:rPr lang="en-US" smtClean="0"/>
              <a:t>12/14/2023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0DCB44-B618-4352-9D00-E38B33038E0B}" type="slidenum">
              <a:rPr lang="en-US" smtClean="0"/>
              <a:t>‹#›</a:t>
            </a:fld>
            <a:endParaRPr lang="en-US"/>
          </a:p>
        </p:txBody>
      </p:sp>
    </p:spTree>
    <p:extLst>
      <p:ext uri="{BB962C8B-B14F-4D97-AF65-F5344CB8AC3E}">
        <p14:creationId xmlns:p14="http://schemas.microsoft.com/office/powerpoint/2010/main" val="503401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1741E9-4398-4324-AD5E-DC41833D0D5A}" type="datetime1">
              <a:rPr lang="en-US" smtClean="0"/>
              <a:t>12/14/2023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0DCB44-B618-4352-9D00-E38B33038E0B}" type="slidenum">
              <a:rPr lang="en-US" smtClean="0"/>
              <a:t>‹#›</a:t>
            </a:fld>
            <a:endParaRPr lang="en-US"/>
          </a:p>
        </p:txBody>
      </p:sp>
    </p:spTree>
    <p:extLst>
      <p:ext uri="{BB962C8B-B14F-4D97-AF65-F5344CB8AC3E}">
        <p14:creationId xmlns:p14="http://schemas.microsoft.com/office/powerpoint/2010/main" val="2541566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906D151-408D-43A7-A31F-E9DD593775C0}" type="datetime1">
              <a:rPr lang="en-US" smtClean="0"/>
              <a:t>12/14/2023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B0DCB44-B618-4352-9D00-E38B33038E0B}" type="slidenum">
              <a:rPr lang="en-US" smtClean="0"/>
              <a:t>‹#›</a:t>
            </a:fld>
            <a:endParaRPr lang="en-US"/>
          </a:p>
        </p:txBody>
      </p:sp>
    </p:spTree>
    <p:extLst>
      <p:ext uri="{BB962C8B-B14F-4D97-AF65-F5344CB8AC3E}">
        <p14:creationId xmlns:p14="http://schemas.microsoft.com/office/powerpoint/2010/main" val="21156442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944029E-EF4E-46DD-9822-5110C1513648}" type="datetime1">
              <a:rPr lang="en-US" smtClean="0"/>
              <a:t>12/14/2023</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B0DCB44-B618-4352-9D00-E38B33038E0B}" type="slidenum">
              <a:rPr lang="en-US" smtClean="0"/>
              <a:t>‹#›</a:t>
            </a:fld>
            <a:endParaRPr lang="en-US"/>
          </a:p>
        </p:txBody>
      </p:sp>
    </p:spTree>
    <p:extLst>
      <p:ext uri="{BB962C8B-B14F-4D97-AF65-F5344CB8AC3E}">
        <p14:creationId xmlns:p14="http://schemas.microsoft.com/office/powerpoint/2010/main" val="133284221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851C8C-296E-4771-B364-133D71B0C358}" type="datetime1">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0DCB44-B618-4352-9D00-E38B33038E0B}" type="slidenum">
              <a:rPr lang="en-US" smtClean="0"/>
              <a:t>‹#›</a:t>
            </a:fld>
            <a:endParaRPr lang="en-US"/>
          </a:p>
        </p:txBody>
      </p:sp>
    </p:spTree>
    <p:extLst>
      <p:ext uri="{BB962C8B-B14F-4D97-AF65-F5344CB8AC3E}">
        <p14:creationId xmlns:p14="http://schemas.microsoft.com/office/powerpoint/2010/main" val="1688193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B57E3975-6AC8-465E-9EDA-6F683FCFB259}" type="datetime1">
              <a:rPr lang="en-US" smtClean="0"/>
              <a:t>12/14/2023</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0B0DCB44-B618-4352-9D00-E38B33038E0B}"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0692336"/>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inkedin.com/in/ericcallaha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hyperlink" Target="https://github.com/tpoozhikala/Bank-Churnrate/tree/main"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7C63CE3-2729-44CE-AFF9-082F0D22EAC2}"/>
              </a:ext>
            </a:extLst>
          </p:cNvPr>
          <p:cNvSpPr/>
          <p:nvPr/>
        </p:nvSpPr>
        <p:spPr>
          <a:xfrm>
            <a:off x="-89133" y="2122332"/>
            <a:ext cx="9322266" cy="2000548"/>
          </a:xfrm>
          <a:prstGeom prst="rect">
            <a:avLst/>
          </a:prstGeom>
        </p:spPr>
        <p:txBody>
          <a:bodyPr wrap="square">
            <a:spAutoFit/>
          </a:bodyPr>
          <a:lstStyle/>
          <a:p>
            <a:pPr algn="ctr"/>
            <a:endParaRPr lang="en-US" sz="1100" b="1" dirty="0">
              <a:latin typeface="Arial" panose="020B0604020202020204" pitchFamily="34" charset="0"/>
              <a:cs typeface="Arial" panose="020B0604020202020204" pitchFamily="34" charset="0"/>
            </a:endParaRPr>
          </a:p>
          <a:p>
            <a:pPr algn="ctr"/>
            <a:r>
              <a:rPr lang="en-US" sz="2800" b="1" dirty="0">
                <a:latin typeface="Arial" panose="020B0604020202020204" pitchFamily="34" charset="0"/>
                <a:cs typeface="Arial" panose="020B0604020202020204" pitchFamily="34" charset="0"/>
              </a:rPr>
              <a:t>Banking Churn Rate – Mitigation Strategies </a:t>
            </a:r>
            <a:endParaRPr lang="en-US" sz="1500" dirty="0">
              <a:latin typeface="Arial" panose="020B0604020202020204" pitchFamily="34" charset="0"/>
              <a:cs typeface="Arial" panose="020B0604020202020204" pitchFamily="34" charset="0"/>
            </a:endParaRPr>
          </a:p>
          <a:p>
            <a:pPr algn="ctr"/>
            <a:endParaRPr lang="en-US" sz="1500" dirty="0">
              <a:latin typeface="Arial" panose="020B0604020202020204" pitchFamily="34" charset="0"/>
              <a:cs typeface="Arial" panose="020B0604020202020204" pitchFamily="34" charset="0"/>
            </a:endParaRPr>
          </a:p>
          <a:p>
            <a:pPr algn="ctr"/>
            <a:r>
              <a:rPr lang="en-US" sz="1500" dirty="0">
                <a:latin typeface="Arial" panose="020B0604020202020204" pitchFamily="34" charset="0"/>
                <a:cs typeface="Arial" panose="020B0604020202020204" pitchFamily="34" charset="0"/>
              </a:rPr>
              <a:t>Thomas Poozhikala</a:t>
            </a:r>
            <a:endParaRPr lang="en-US" sz="1500" baseline="30000" dirty="0">
              <a:latin typeface="Arial" panose="020B0604020202020204" pitchFamily="34" charset="0"/>
              <a:cs typeface="Arial" panose="020B0604020202020204" pitchFamily="34" charset="0"/>
            </a:endParaRPr>
          </a:p>
          <a:p>
            <a:pPr algn="ctr"/>
            <a:endParaRPr lang="en-US" sz="1500" baseline="30000" dirty="0">
              <a:latin typeface="Arial" panose="020B0604020202020204" pitchFamily="34" charset="0"/>
              <a:cs typeface="Arial" panose="020B0604020202020204" pitchFamily="34" charset="0"/>
            </a:endParaRPr>
          </a:p>
          <a:p>
            <a:pPr algn="ctr"/>
            <a:r>
              <a:rPr lang="en-US" sz="1500" baseline="30000" dirty="0">
                <a:latin typeface="Arial" panose="020B0604020202020204" pitchFamily="34" charset="0"/>
                <a:cs typeface="Arial" panose="020B0604020202020204" pitchFamily="34" charset="0"/>
              </a:rPr>
              <a:t> </a:t>
            </a:r>
            <a:r>
              <a:rPr lang="en-US" sz="1500" dirty="0">
                <a:latin typeface="Arial" panose="020B0604020202020204" pitchFamily="34" charset="0"/>
                <a:cs typeface="Arial" panose="020B0604020202020204" pitchFamily="34" charset="0"/>
              </a:rPr>
              <a:t>Springboard Data Science Career Track</a:t>
            </a:r>
          </a:p>
          <a:p>
            <a:pPr algn="ctr"/>
            <a:endParaRPr lang="en-US" sz="1500" dirty="0">
              <a:latin typeface="Arial" panose="020B0604020202020204" pitchFamily="34" charset="0"/>
              <a:cs typeface="Arial" panose="020B0604020202020204" pitchFamily="34" charset="0"/>
            </a:endParaRPr>
          </a:p>
          <a:p>
            <a:pPr algn="ctr"/>
            <a:r>
              <a:rPr lang="en-US" sz="1500" dirty="0">
                <a:latin typeface="Arial" panose="020B0604020202020204" pitchFamily="34" charset="0"/>
                <a:cs typeface="Arial" panose="020B0604020202020204" pitchFamily="34" charset="0"/>
              </a:rPr>
              <a:t>https://github.com/tpoozhikala</a:t>
            </a:r>
            <a:endParaRPr lang="en-US" sz="2100" b="1" dirty="0">
              <a:latin typeface="Arial" panose="020B0604020202020204" pitchFamily="34" charset="0"/>
              <a:cs typeface="Arial" panose="020B0604020202020204" pitchFamily="34" charset="0"/>
            </a:endParaRPr>
          </a:p>
        </p:txBody>
      </p:sp>
      <p:sp>
        <p:nvSpPr>
          <p:cNvPr id="17" name="Slide Number Placeholder 16">
            <a:extLst>
              <a:ext uri="{FF2B5EF4-FFF2-40B4-BE49-F238E27FC236}">
                <a16:creationId xmlns:a16="http://schemas.microsoft.com/office/drawing/2014/main" id="{54AFF97C-DACA-4FD0-B6A0-10A9828AE99B}"/>
              </a:ext>
            </a:extLst>
          </p:cNvPr>
          <p:cNvSpPr>
            <a:spLocks noGrp="1"/>
          </p:cNvSpPr>
          <p:nvPr>
            <p:ph type="sldNum" sz="quarter" idx="12"/>
          </p:nvPr>
        </p:nvSpPr>
        <p:spPr/>
        <p:txBody>
          <a:bodyPr/>
          <a:lstStyle/>
          <a:p>
            <a:fld id="{0B0DCB44-B618-4352-9D00-E38B33038E0B}" type="slidenum">
              <a:rPr lang="en-US" smtClean="0">
                <a:latin typeface="Arial" panose="020B0604020202020204" pitchFamily="34" charset="0"/>
                <a:cs typeface="Arial" panose="020B0604020202020204" pitchFamily="34" charset="0"/>
              </a:rPr>
              <a:t>1</a:t>
            </a:fld>
            <a:endParaRPr lang="en-US"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106AC35E-6A07-40FD-A63D-1B335D0E9305}"/>
              </a:ext>
            </a:extLst>
          </p:cNvPr>
          <p:cNvSpPr/>
          <p:nvPr/>
        </p:nvSpPr>
        <p:spPr>
          <a:xfrm>
            <a:off x="2451465" y="4401235"/>
            <a:ext cx="4301177" cy="646331"/>
          </a:xfrm>
          <a:prstGeom prst="rect">
            <a:avLst/>
          </a:prstGeom>
        </p:spPr>
        <p:txBody>
          <a:bodyPr wrap="none">
            <a:spAutoFit/>
          </a:bodyPr>
          <a:lstStyle/>
          <a:p>
            <a:pPr algn="ctr"/>
            <a:r>
              <a:rPr lang="en-US" baseline="30000" dirty="0">
                <a:latin typeface="Arial" panose="020B0604020202020204" pitchFamily="34" charset="0"/>
                <a:cs typeface="Arial" panose="020B0604020202020204" pitchFamily="34" charset="0"/>
              </a:rPr>
              <a:t>Slide template provided by Sacramento State University</a:t>
            </a:r>
          </a:p>
          <a:p>
            <a:pPr algn="ctr"/>
            <a:r>
              <a:rPr lang="en-US" baseline="30000" dirty="0">
                <a:latin typeface="Arial" panose="020B0604020202020204" pitchFamily="34" charset="0"/>
                <a:cs typeface="Arial" panose="020B0604020202020204" pitchFamily="34" charset="0"/>
              </a:rPr>
              <a:t>Acknowledgement to </a:t>
            </a:r>
            <a:r>
              <a:rPr lang="en-US" baseline="30000" dirty="0">
                <a:latin typeface="Arial" panose="020B0604020202020204" pitchFamily="34" charset="0"/>
                <a:cs typeface="Arial" panose="020B0604020202020204" pitchFamily="34" charset="0"/>
                <a:hlinkClick r:id="rId2"/>
              </a:rPr>
              <a:t>Eric Callahan</a:t>
            </a:r>
            <a:r>
              <a:rPr lang="en-US" baseline="30000" dirty="0">
                <a:latin typeface="Arial" panose="020B0604020202020204" pitchFamily="34" charset="0"/>
                <a:cs typeface="Arial" panose="020B0604020202020204" pitchFamily="34" charset="0"/>
              </a:rPr>
              <a:t> for guidance and support</a:t>
            </a:r>
          </a:p>
          <a:p>
            <a:pPr algn="ctr"/>
            <a:endParaRPr lang="en-US" baseline="30000" dirty="0">
              <a:latin typeface="Arial" panose="020B0604020202020204" pitchFamily="34" charset="0"/>
              <a:cs typeface="Arial" panose="020B0604020202020204" pitchFamily="34" charset="0"/>
            </a:endParaRPr>
          </a:p>
        </p:txBody>
      </p:sp>
      <p:pic>
        <p:nvPicPr>
          <p:cNvPr id="4" name="Picture 3" descr="A black background with grey letters&#10;&#10;Description automatically generated">
            <a:extLst>
              <a:ext uri="{FF2B5EF4-FFF2-40B4-BE49-F238E27FC236}">
                <a16:creationId xmlns:a16="http://schemas.microsoft.com/office/drawing/2014/main" id="{FD858FFF-FFD8-769B-7BDE-FE88ED1C76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832" y="51590"/>
            <a:ext cx="2121401" cy="707134"/>
          </a:xfrm>
          <a:prstGeom prst="rect">
            <a:avLst/>
          </a:prstGeom>
        </p:spPr>
      </p:pic>
    </p:spTree>
    <p:extLst>
      <p:ext uri="{BB962C8B-B14F-4D97-AF65-F5344CB8AC3E}">
        <p14:creationId xmlns:p14="http://schemas.microsoft.com/office/powerpoint/2010/main" val="1465826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glass of water pouring into a bucket&#10;&#10;Description automatically generated">
            <a:extLst>
              <a:ext uri="{FF2B5EF4-FFF2-40B4-BE49-F238E27FC236}">
                <a16:creationId xmlns:a16="http://schemas.microsoft.com/office/drawing/2014/main" id="{018D48B6-79B0-6E1A-F653-D9E68DCA75E4}"/>
              </a:ext>
            </a:extLst>
          </p:cNvPr>
          <p:cNvPicPr>
            <a:picLocks noChangeAspect="1"/>
          </p:cNvPicPr>
          <p:nvPr/>
        </p:nvPicPr>
        <p:blipFill>
          <a:blip r:embed="rId2">
            <a:alphaModFix amt="58000"/>
            <a:extLst>
              <a:ext uri="{28A0092B-C50C-407E-A947-70E740481C1C}">
                <a14:useLocalDpi xmlns:a14="http://schemas.microsoft.com/office/drawing/2010/main" val="0"/>
              </a:ext>
            </a:extLst>
          </a:blip>
          <a:stretch>
            <a:fillRect/>
          </a:stretch>
        </p:blipFill>
        <p:spPr>
          <a:xfrm>
            <a:off x="-1596770" y="0"/>
            <a:ext cx="12337540" cy="7050024"/>
          </a:xfrm>
          <a:prstGeom prst="rect">
            <a:avLst/>
          </a:prstGeom>
        </p:spPr>
      </p:pic>
      <p:sp>
        <p:nvSpPr>
          <p:cNvPr id="4" name="Slide Number Placeholder 3">
            <a:extLst>
              <a:ext uri="{FF2B5EF4-FFF2-40B4-BE49-F238E27FC236}">
                <a16:creationId xmlns:a16="http://schemas.microsoft.com/office/drawing/2014/main" id="{B96CC7BB-A29E-4635-8259-E4ECB15D1BE4}"/>
              </a:ext>
            </a:extLst>
          </p:cNvPr>
          <p:cNvSpPr>
            <a:spLocks noGrp="1"/>
          </p:cNvSpPr>
          <p:nvPr>
            <p:ph type="sldNum" sz="quarter" idx="12"/>
          </p:nvPr>
        </p:nvSpPr>
        <p:spPr/>
        <p:txBody>
          <a:bodyPr/>
          <a:lstStyle/>
          <a:p>
            <a:fld id="{0B0DCB44-B618-4352-9D00-E38B33038E0B}" type="slidenum">
              <a:rPr lang="en-US" smtClean="0">
                <a:latin typeface="Arial" panose="020B0604020202020204" pitchFamily="34" charset="0"/>
                <a:cs typeface="Arial" panose="020B0604020202020204" pitchFamily="34" charset="0"/>
              </a:rPr>
              <a:t>10</a:t>
            </a:fld>
            <a:endParaRPr lang="en-US"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2F4AAC19-608F-43C3-A466-C7B5F73DCDFF}"/>
              </a:ext>
            </a:extLst>
          </p:cNvPr>
          <p:cNvSpPr>
            <a:spLocks noGrp="1"/>
          </p:cNvSpPr>
          <p:nvPr>
            <p:ph type="title"/>
          </p:nvPr>
        </p:nvSpPr>
        <p:spPr>
          <a:xfrm>
            <a:off x="730681" y="286604"/>
            <a:ext cx="7901590" cy="1450757"/>
          </a:xfrm>
          <a:ln>
            <a:noFill/>
          </a:ln>
        </p:spPr>
        <p:txBody>
          <a:bodyPr/>
          <a:lstStyle/>
          <a:p>
            <a:pPr algn="ctr"/>
            <a:r>
              <a:rPr lang="en-US" sz="4000" kern="0" spc="0" dirty="0">
                <a:solidFill>
                  <a:srgbClr val="000000"/>
                </a:solidFill>
                <a:latin typeface="Arial"/>
                <a:ea typeface="ＭＳ Ｐゴシック" pitchFamily="-110" charset="-128"/>
              </a:rPr>
              <a:t>Thank You! Questions?</a:t>
            </a:r>
            <a:endParaRPr lang="en-US" dirty="0"/>
          </a:p>
        </p:txBody>
      </p:sp>
      <p:pic>
        <p:nvPicPr>
          <p:cNvPr id="7" name="Picture 6" descr="A black background with grey letters&#10;&#10;Description automatically generated">
            <a:extLst>
              <a:ext uri="{FF2B5EF4-FFF2-40B4-BE49-F238E27FC236}">
                <a16:creationId xmlns:a16="http://schemas.microsoft.com/office/drawing/2014/main" id="{A9787227-84DE-E381-7498-472A33B48B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832" y="51590"/>
            <a:ext cx="2121401" cy="707134"/>
          </a:xfrm>
          <a:prstGeom prst="rect">
            <a:avLst/>
          </a:prstGeom>
        </p:spPr>
      </p:pic>
      <p:sp>
        <p:nvSpPr>
          <p:cNvPr id="10" name="Rectangle 9">
            <a:extLst>
              <a:ext uri="{FF2B5EF4-FFF2-40B4-BE49-F238E27FC236}">
                <a16:creationId xmlns:a16="http://schemas.microsoft.com/office/drawing/2014/main" id="{33B4EA01-AF97-6497-5BEC-6FC4132D2390}"/>
              </a:ext>
            </a:extLst>
          </p:cNvPr>
          <p:cNvSpPr/>
          <p:nvPr/>
        </p:nvSpPr>
        <p:spPr>
          <a:xfrm>
            <a:off x="730681" y="1737361"/>
            <a:ext cx="8163955" cy="830997"/>
          </a:xfrm>
          <a:prstGeom prst="rect">
            <a:avLst/>
          </a:prstGeom>
        </p:spPr>
        <p:txBody>
          <a:bodyPr wrap="square">
            <a:spAutoFit/>
          </a:bodyPr>
          <a:lstStyle/>
          <a:p>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4D39FA43-907E-ABBA-A3A5-BDDE660B57A0}"/>
              </a:ext>
            </a:extLst>
          </p:cNvPr>
          <p:cNvSpPr/>
          <p:nvPr/>
        </p:nvSpPr>
        <p:spPr>
          <a:xfrm>
            <a:off x="2983927" y="1841730"/>
            <a:ext cx="3657461" cy="261290"/>
          </a:xfrm>
          <a:prstGeom prst="rect">
            <a:avLst/>
          </a:prstGeom>
          <a:solidFill>
            <a:schemeClr val="dk1">
              <a:alpha val="54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D92CEC3-8E2F-FBCF-087B-4CD1953F5103}"/>
              </a:ext>
            </a:extLst>
          </p:cNvPr>
          <p:cNvSpPr/>
          <p:nvPr/>
        </p:nvSpPr>
        <p:spPr>
          <a:xfrm>
            <a:off x="2983927" y="1841730"/>
            <a:ext cx="3784081" cy="442429"/>
          </a:xfrm>
          <a:prstGeom prst="rect">
            <a:avLst/>
          </a:prstGeom>
        </p:spPr>
        <p:txBody>
          <a:bodyPr wrap="square">
            <a:spAutoFit/>
          </a:bodyPr>
          <a:lstStyle/>
          <a:p>
            <a:pPr>
              <a:lnSpc>
                <a:spcPct val="107000"/>
              </a:lnSpc>
            </a:pPr>
            <a:r>
              <a:rPr lang="en-US" sz="1100" b="1" dirty="0">
                <a:latin typeface="Times New Roman" panose="02020603050405020304" pitchFamily="18" charset="0"/>
                <a:ea typeface="Calibri" panose="020F0502020204030204" pitchFamily="34" charset="0"/>
                <a:cs typeface="Times New Roman" panose="02020603050405020304" pitchFamily="18" charset="0"/>
                <a:hlinkClick r:id="rId4"/>
              </a:rPr>
              <a:t>https://github.com/tpoozhikala/Bank-Churnrate/tree/main</a:t>
            </a:r>
            <a:endParaRPr lang="en-US" sz="11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endParaRPr lang="en-US" sz="1100" b="1"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17545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8FB1-239D-41D5-A84F-0A5CE2457274}"/>
              </a:ext>
            </a:extLst>
          </p:cNvPr>
          <p:cNvSpPr>
            <a:spLocks noGrp="1"/>
          </p:cNvSpPr>
          <p:nvPr>
            <p:ph type="title"/>
          </p:nvPr>
        </p:nvSpPr>
        <p:spPr>
          <a:xfrm>
            <a:off x="336397" y="286604"/>
            <a:ext cx="8260221" cy="1450757"/>
          </a:xfrm>
          <a:ln>
            <a:noFill/>
          </a:ln>
        </p:spPr>
        <p:txBody>
          <a:bodyPr/>
          <a:lstStyle/>
          <a:p>
            <a:pPr algn="ctr"/>
            <a:r>
              <a:rPr lang="en-US" sz="4000" kern="0" spc="0" dirty="0">
                <a:solidFill>
                  <a:srgbClr val="000000"/>
                </a:solidFill>
                <a:latin typeface="Arial"/>
                <a:ea typeface="ＭＳ Ｐゴシック" pitchFamily="-110" charset="-128"/>
              </a:rPr>
              <a:t>Introduction of Problem &amp; Objective</a:t>
            </a:r>
            <a:endParaRPr lang="en-US" dirty="0"/>
          </a:p>
        </p:txBody>
      </p:sp>
      <p:sp>
        <p:nvSpPr>
          <p:cNvPr id="6" name="Rectangle 5">
            <a:extLst>
              <a:ext uri="{FF2B5EF4-FFF2-40B4-BE49-F238E27FC236}">
                <a16:creationId xmlns:a16="http://schemas.microsoft.com/office/drawing/2014/main" id="{ED2D2F4D-A35B-44CF-81B5-91D05C94BFAB}"/>
              </a:ext>
            </a:extLst>
          </p:cNvPr>
          <p:cNvSpPr/>
          <p:nvPr/>
        </p:nvSpPr>
        <p:spPr>
          <a:xfrm>
            <a:off x="822959" y="1894960"/>
            <a:ext cx="6634854" cy="3853363"/>
          </a:xfrm>
          <a:prstGeom prst="rect">
            <a:avLst/>
          </a:prstGeom>
        </p:spPr>
        <p:txBody>
          <a:bodyPr wrap="square">
            <a:spAutoFit/>
          </a:bodyPr>
          <a:lstStyle/>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Problem</a:t>
            </a:r>
            <a:endParaRPr lang="en-US" sz="2000" kern="0" dirty="0">
              <a:solidFill>
                <a:srgbClr val="000000"/>
              </a:solidFill>
              <a:latin typeface="Arial"/>
              <a:ea typeface="ＭＳ Ｐゴシック" pitchFamily="-110" charset="-128"/>
            </a:endParaRPr>
          </a:p>
          <a:p>
            <a:pPr marL="742950" lvl="1" indent="-285750" defTabSz="914400" fontAlgn="base">
              <a:spcBef>
                <a:spcPct val="20000"/>
              </a:spcBef>
              <a:spcAft>
                <a:spcPct val="0"/>
              </a:spcAft>
              <a:buFontTx/>
              <a:buChar char="–"/>
            </a:pPr>
            <a:r>
              <a:rPr lang="en-US" sz="1800" b="0" i="0" u="none" strike="noStrike" dirty="0">
                <a:solidFill>
                  <a:srgbClr val="000000"/>
                </a:solidFill>
                <a:effectLst/>
                <a:latin typeface="Arial" panose="020B0604020202020204"/>
              </a:rPr>
              <a:t>Determining or predicting churn rate is key in increasing business effectiveness and allowing for targeted marketing and resources to increase customer retention. This is especially the case for a bank who released their user data on Kaggle for assistance on predicting churn in order to reduce it. </a:t>
            </a:r>
          </a:p>
          <a:p>
            <a:pPr lvl="1" defTabSz="914400" fontAlgn="base">
              <a:spcBef>
                <a:spcPct val="20000"/>
              </a:spcBef>
              <a:spcAft>
                <a:spcPct val="0"/>
              </a:spcAft>
            </a:pPr>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Objective: </a:t>
            </a:r>
            <a:r>
              <a:rPr lang="en-US" sz="2000" b="0" i="0" u="none" strike="noStrike" dirty="0">
                <a:solidFill>
                  <a:srgbClr val="000000"/>
                </a:solidFill>
                <a:effectLst/>
                <a:latin typeface="Arial" panose="020B0604020202020204"/>
              </a:rPr>
              <a:t>The goal of this project is to provide a churn prediction model and mitigation strategies to increase overall bank revenue by 20% for the next financial quarter. </a:t>
            </a:r>
            <a:endParaRPr lang="en-US" sz="2000" dirty="0">
              <a:latin typeface="Arial" panose="020B0604020202020204" pitchFamily="34" charset="0"/>
              <a:cs typeface="Arial" panose="020B0604020202020204" pitchFamily="34" charset="0"/>
            </a:endParaRPr>
          </a:p>
        </p:txBody>
      </p:sp>
      <p:sp>
        <p:nvSpPr>
          <p:cNvPr id="12" name="Slide Number Placeholder 11">
            <a:extLst>
              <a:ext uri="{FF2B5EF4-FFF2-40B4-BE49-F238E27FC236}">
                <a16:creationId xmlns:a16="http://schemas.microsoft.com/office/drawing/2014/main" id="{D0EBE0AB-6F7B-493B-B751-754040CCBFBE}"/>
              </a:ext>
            </a:extLst>
          </p:cNvPr>
          <p:cNvSpPr>
            <a:spLocks noGrp="1"/>
          </p:cNvSpPr>
          <p:nvPr>
            <p:ph type="sldNum" sz="quarter" idx="12"/>
          </p:nvPr>
        </p:nvSpPr>
        <p:spPr/>
        <p:txBody>
          <a:bodyPr/>
          <a:lstStyle/>
          <a:p>
            <a:fld id="{0B0DCB44-B618-4352-9D00-E38B33038E0B}" type="slidenum">
              <a:rPr lang="en-US" smtClean="0">
                <a:latin typeface="Arial" panose="020B0604020202020204" pitchFamily="34" charset="0"/>
                <a:cs typeface="Arial" panose="020B0604020202020204" pitchFamily="34" charset="0"/>
              </a:rPr>
              <a:t>2</a:t>
            </a:fld>
            <a:endParaRPr lang="en-US" dirty="0">
              <a:latin typeface="Arial" panose="020B0604020202020204" pitchFamily="34" charset="0"/>
              <a:cs typeface="Arial" panose="020B0604020202020204" pitchFamily="34" charset="0"/>
            </a:endParaRPr>
          </a:p>
        </p:txBody>
      </p:sp>
      <p:pic>
        <p:nvPicPr>
          <p:cNvPr id="3" name="Picture 2" descr="A black background with grey letters&#10;&#10;Description automatically generated">
            <a:extLst>
              <a:ext uri="{FF2B5EF4-FFF2-40B4-BE49-F238E27FC236}">
                <a16:creationId xmlns:a16="http://schemas.microsoft.com/office/drawing/2014/main" id="{A660476F-7AEC-4137-1031-7F1034BEC7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32" y="51590"/>
            <a:ext cx="2121401" cy="707134"/>
          </a:xfrm>
          <a:prstGeom prst="rect">
            <a:avLst/>
          </a:prstGeom>
        </p:spPr>
      </p:pic>
    </p:spTree>
    <p:extLst>
      <p:ext uri="{BB962C8B-B14F-4D97-AF65-F5344CB8AC3E}">
        <p14:creationId xmlns:p14="http://schemas.microsoft.com/office/powerpoint/2010/main" val="3737044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8FB1-239D-41D5-A84F-0A5CE2457274}"/>
              </a:ext>
            </a:extLst>
          </p:cNvPr>
          <p:cNvSpPr>
            <a:spLocks noGrp="1"/>
          </p:cNvSpPr>
          <p:nvPr>
            <p:ph type="title"/>
          </p:nvPr>
        </p:nvSpPr>
        <p:spPr>
          <a:xfrm>
            <a:off x="822960" y="286604"/>
            <a:ext cx="7543800" cy="1450757"/>
          </a:xfrm>
          <a:ln>
            <a:noFill/>
          </a:ln>
        </p:spPr>
        <p:txBody>
          <a:bodyPr>
            <a:normAutofit/>
          </a:bodyPr>
          <a:lstStyle/>
          <a:p>
            <a:pPr algn="ctr"/>
            <a:r>
              <a:rPr lang="en-US" sz="3500" kern="0" spc="0" dirty="0">
                <a:solidFill>
                  <a:srgbClr val="000000"/>
                </a:solidFill>
                <a:latin typeface="Arial"/>
                <a:ea typeface="ＭＳ Ｐゴシック" pitchFamily="-110" charset="-128"/>
              </a:rPr>
              <a:t>Recommendation &amp; Key Findings</a:t>
            </a:r>
            <a:endParaRPr lang="en-US" sz="3500" dirty="0"/>
          </a:p>
        </p:txBody>
      </p:sp>
      <p:sp>
        <p:nvSpPr>
          <p:cNvPr id="12" name="Slide Number Placeholder 11">
            <a:extLst>
              <a:ext uri="{FF2B5EF4-FFF2-40B4-BE49-F238E27FC236}">
                <a16:creationId xmlns:a16="http://schemas.microsoft.com/office/drawing/2014/main" id="{D0EBE0AB-6F7B-493B-B751-754040CCBFBE}"/>
              </a:ext>
            </a:extLst>
          </p:cNvPr>
          <p:cNvSpPr>
            <a:spLocks noGrp="1"/>
          </p:cNvSpPr>
          <p:nvPr>
            <p:ph type="sldNum" sz="quarter" idx="12"/>
          </p:nvPr>
        </p:nvSpPr>
        <p:spPr/>
        <p:txBody>
          <a:bodyPr/>
          <a:lstStyle/>
          <a:p>
            <a:fld id="{0B0DCB44-B618-4352-9D00-E38B33038E0B}" type="slidenum">
              <a:rPr lang="en-US" smtClean="0"/>
              <a:t>3</a:t>
            </a:fld>
            <a:endParaRPr lang="en-US"/>
          </a:p>
        </p:txBody>
      </p:sp>
      <p:pic>
        <p:nvPicPr>
          <p:cNvPr id="3" name="Picture 2" descr="A black background with grey letters&#10;&#10;Description automatically generated">
            <a:extLst>
              <a:ext uri="{FF2B5EF4-FFF2-40B4-BE49-F238E27FC236}">
                <a16:creationId xmlns:a16="http://schemas.microsoft.com/office/drawing/2014/main" id="{695E0685-1926-5C43-CD36-B7BC5961B0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32" y="51590"/>
            <a:ext cx="2121401" cy="707134"/>
          </a:xfrm>
          <a:prstGeom prst="rect">
            <a:avLst/>
          </a:prstGeom>
        </p:spPr>
      </p:pic>
      <p:sp>
        <p:nvSpPr>
          <p:cNvPr id="5" name="TextBox 4">
            <a:extLst>
              <a:ext uri="{FF2B5EF4-FFF2-40B4-BE49-F238E27FC236}">
                <a16:creationId xmlns:a16="http://schemas.microsoft.com/office/drawing/2014/main" id="{E9B86E43-1C55-EDAA-C1C0-F98009EC1062}"/>
              </a:ext>
            </a:extLst>
          </p:cNvPr>
          <p:cNvSpPr txBox="1"/>
          <p:nvPr/>
        </p:nvSpPr>
        <p:spPr>
          <a:xfrm>
            <a:off x="4465528" y="4516896"/>
            <a:ext cx="4572000" cy="215444"/>
          </a:xfrm>
          <a:prstGeom prst="rect">
            <a:avLst/>
          </a:prstGeom>
          <a:noFill/>
        </p:spPr>
        <p:txBody>
          <a:bodyPr wrap="square">
            <a:spAutoFit/>
          </a:bodyPr>
          <a:lstStyle/>
          <a:p>
            <a:r>
              <a:rPr lang="en-US" sz="800" b="0" i="0" u="none" strike="noStrike" dirty="0">
                <a:solidFill>
                  <a:srgbClr val="000000"/>
                </a:solidFill>
                <a:effectLst/>
                <a:latin typeface="Arial" panose="020B0604020202020204" pitchFamily="34" charset="0"/>
              </a:rPr>
              <a:t>*</a:t>
            </a:r>
            <a:r>
              <a:rPr lang="en-US" sz="800" dirty="0">
                <a:solidFill>
                  <a:srgbClr val="000000"/>
                </a:solidFill>
                <a:latin typeface="Arial" panose="020B0604020202020204" pitchFamily="34" charset="0"/>
              </a:rPr>
              <a:t>ROC_AUC Scores from best performer and easily reproducible Gradient Boosting Model</a:t>
            </a:r>
            <a:endParaRPr lang="en-US" sz="800" dirty="0"/>
          </a:p>
        </p:txBody>
      </p:sp>
      <p:sp>
        <p:nvSpPr>
          <p:cNvPr id="9" name="TextBox 8">
            <a:extLst>
              <a:ext uri="{FF2B5EF4-FFF2-40B4-BE49-F238E27FC236}">
                <a16:creationId xmlns:a16="http://schemas.microsoft.com/office/drawing/2014/main" id="{DC5AC42F-5D01-3D29-95CE-0139C25FA92F}"/>
              </a:ext>
            </a:extLst>
          </p:cNvPr>
          <p:cNvSpPr txBox="1"/>
          <p:nvPr/>
        </p:nvSpPr>
        <p:spPr>
          <a:xfrm>
            <a:off x="464740" y="5399481"/>
            <a:ext cx="8214519" cy="954107"/>
          </a:xfrm>
          <a:prstGeom prst="rect">
            <a:avLst/>
          </a:prstGeom>
          <a:noFill/>
        </p:spPr>
        <p:txBody>
          <a:bodyPr wrap="square">
            <a:spAutoFit/>
          </a:bodyPr>
          <a:lstStyle/>
          <a:p>
            <a:r>
              <a:rPr lang="en-US" sz="1400" b="1" i="0" u="none" strike="noStrike" dirty="0">
                <a:solidFill>
                  <a:srgbClr val="000000"/>
                </a:solidFill>
                <a:effectLst/>
                <a:latin typeface="Arial" panose="020B0604020202020204" pitchFamily="34" charset="0"/>
              </a:rPr>
              <a:t>Recommended Churn Mitigation Strategies</a:t>
            </a:r>
            <a:r>
              <a:rPr lang="en-US" sz="1400" b="0" i="0" u="none" strike="noStrike" dirty="0">
                <a:solidFill>
                  <a:srgbClr val="000000"/>
                </a:solidFill>
                <a:effectLst/>
                <a:latin typeface="Arial" panose="020B0604020202020204" pitchFamily="34" charset="0"/>
              </a:rPr>
              <a:t>: The bank along with deploying a </a:t>
            </a:r>
            <a:r>
              <a:rPr lang="en-US" sz="1400" b="0" i="0" u="none" strike="noStrike" dirty="0" err="1">
                <a:solidFill>
                  <a:srgbClr val="000000"/>
                </a:solidFill>
                <a:effectLst/>
                <a:latin typeface="Arial" panose="020B0604020202020204" pitchFamily="34" charset="0"/>
              </a:rPr>
              <a:t>hyperparameterized</a:t>
            </a:r>
            <a:r>
              <a:rPr lang="en-US" sz="1400" b="0" i="0" u="none" strike="noStrike" dirty="0">
                <a:solidFill>
                  <a:srgbClr val="000000"/>
                </a:solidFill>
                <a:effectLst/>
                <a:latin typeface="Arial" panose="020B0604020202020204" pitchFamily="34" charset="0"/>
              </a:rPr>
              <a:t> Gradient Boosting model can focus marketing deals towards the higher to likely attrite audience of females or older demographic or maximize marketing to the not likely to churn population of younger married males with children or dependents.</a:t>
            </a:r>
            <a:endParaRPr lang="en-US" sz="1400" dirty="0"/>
          </a:p>
        </p:txBody>
      </p:sp>
      <p:sp>
        <p:nvSpPr>
          <p:cNvPr id="11" name="TextBox 10">
            <a:extLst>
              <a:ext uri="{FF2B5EF4-FFF2-40B4-BE49-F238E27FC236}">
                <a16:creationId xmlns:a16="http://schemas.microsoft.com/office/drawing/2014/main" id="{CF3537CE-0010-7082-F956-EC0E42C26615}"/>
              </a:ext>
            </a:extLst>
          </p:cNvPr>
          <p:cNvSpPr txBox="1"/>
          <p:nvPr/>
        </p:nvSpPr>
        <p:spPr>
          <a:xfrm>
            <a:off x="350728" y="5052564"/>
            <a:ext cx="4572000" cy="215444"/>
          </a:xfrm>
          <a:prstGeom prst="rect">
            <a:avLst/>
          </a:prstGeom>
          <a:noFill/>
        </p:spPr>
        <p:txBody>
          <a:bodyPr wrap="square">
            <a:spAutoFit/>
          </a:bodyPr>
          <a:lstStyle/>
          <a:p>
            <a:r>
              <a:rPr lang="en-US" sz="800" b="0" i="0" u="none" strike="noStrike" dirty="0">
                <a:solidFill>
                  <a:srgbClr val="000000"/>
                </a:solidFill>
                <a:effectLst/>
                <a:latin typeface="Arial" panose="020B0604020202020204" pitchFamily="34" charset="0"/>
              </a:rPr>
              <a:t>*</a:t>
            </a:r>
            <a:r>
              <a:rPr lang="en-US" sz="800" dirty="0">
                <a:solidFill>
                  <a:srgbClr val="000000"/>
                </a:solidFill>
                <a:latin typeface="Arial" panose="020B0604020202020204" pitchFamily="34" charset="0"/>
              </a:rPr>
              <a:t>Correlation List showcasing correlations with Target </a:t>
            </a:r>
            <a:r>
              <a:rPr lang="en-US" sz="800" dirty="0" err="1">
                <a:solidFill>
                  <a:srgbClr val="000000"/>
                </a:solidFill>
                <a:latin typeface="Arial" panose="020B0604020202020204" pitchFamily="34" charset="0"/>
              </a:rPr>
              <a:t>Attrition_Flag</a:t>
            </a:r>
            <a:r>
              <a:rPr lang="en-US" sz="800" dirty="0">
                <a:solidFill>
                  <a:srgbClr val="000000"/>
                </a:solidFill>
                <a:latin typeface="Arial" panose="020B0604020202020204" pitchFamily="34" charset="0"/>
              </a:rPr>
              <a:t> column</a:t>
            </a:r>
            <a:endParaRPr lang="en-US" sz="800" dirty="0"/>
          </a:p>
        </p:txBody>
      </p:sp>
      <p:pic>
        <p:nvPicPr>
          <p:cNvPr id="14" name="Picture 13">
            <a:extLst>
              <a:ext uri="{FF2B5EF4-FFF2-40B4-BE49-F238E27FC236}">
                <a16:creationId xmlns:a16="http://schemas.microsoft.com/office/drawing/2014/main" id="{8E97D164-A5D5-3B56-C5A6-3BF52533A38B}"/>
              </a:ext>
            </a:extLst>
          </p:cNvPr>
          <p:cNvPicPr>
            <a:picLocks noChangeAspect="1"/>
          </p:cNvPicPr>
          <p:nvPr/>
        </p:nvPicPr>
        <p:blipFill>
          <a:blip r:embed="rId3"/>
          <a:stretch>
            <a:fillRect/>
          </a:stretch>
        </p:blipFill>
        <p:spPr>
          <a:xfrm>
            <a:off x="464740" y="1805436"/>
            <a:ext cx="3330397" cy="3227395"/>
          </a:xfrm>
          <a:prstGeom prst="rect">
            <a:avLst/>
          </a:prstGeom>
        </p:spPr>
      </p:pic>
      <p:pic>
        <p:nvPicPr>
          <p:cNvPr id="1030" name="Picture 6">
            <a:extLst>
              <a:ext uri="{FF2B5EF4-FFF2-40B4-BE49-F238E27FC236}">
                <a16:creationId xmlns:a16="http://schemas.microsoft.com/office/drawing/2014/main" id="{F8E12BD7-E51E-F3CE-FF3A-2AA20CE4FD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3924" y="2624137"/>
            <a:ext cx="2549367" cy="178797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7842D4DF-0FC4-3A88-EC48-09B7A95607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3291" y="2627796"/>
            <a:ext cx="2478222" cy="1787979"/>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049B19A1-9459-0C7D-DF0C-76F9E5725205}"/>
              </a:ext>
            </a:extLst>
          </p:cNvPr>
          <p:cNvSpPr/>
          <p:nvPr/>
        </p:nvSpPr>
        <p:spPr>
          <a:xfrm>
            <a:off x="513560" y="4448236"/>
            <a:ext cx="792332" cy="6866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5173D11-571A-3C60-6860-7ADB0E147F78}"/>
              </a:ext>
            </a:extLst>
          </p:cNvPr>
          <p:cNvSpPr/>
          <p:nvPr/>
        </p:nvSpPr>
        <p:spPr>
          <a:xfrm>
            <a:off x="2161181" y="4756091"/>
            <a:ext cx="792332" cy="6866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46D140D-86C0-FBA3-9DF0-C07DDA2CB59F}"/>
              </a:ext>
            </a:extLst>
          </p:cNvPr>
          <p:cNvSpPr/>
          <p:nvPr/>
        </p:nvSpPr>
        <p:spPr>
          <a:xfrm>
            <a:off x="2161181" y="4590288"/>
            <a:ext cx="792332" cy="97728"/>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80F0BB5-D115-AF15-4478-BA6A694A1E07}"/>
              </a:ext>
            </a:extLst>
          </p:cNvPr>
          <p:cNvSpPr/>
          <p:nvPr/>
        </p:nvSpPr>
        <p:spPr>
          <a:xfrm>
            <a:off x="513560" y="4219464"/>
            <a:ext cx="792332" cy="6866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BBB7675-AFDF-EDD7-F401-3CC5E7B62378}"/>
              </a:ext>
            </a:extLst>
          </p:cNvPr>
          <p:cNvSpPr/>
          <p:nvPr/>
        </p:nvSpPr>
        <p:spPr>
          <a:xfrm>
            <a:off x="513560" y="2493203"/>
            <a:ext cx="922048" cy="6866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7B22704-521E-BE43-101C-2B501E4FD9D3}"/>
              </a:ext>
            </a:extLst>
          </p:cNvPr>
          <p:cNvSpPr/>
          <p:nvPr/>
        </p:nvSpPr>
        <p:spPr>
          <a:xfrm>
            <a:off x="2191175" y="2498203"/>
            <a:ext cx="922048" cy="6866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7E094A0-9ACC-62CA-BF63-7B5FE4B2D637}"/>
              </a:ext>
            </a:extLst>
          </p:cNvPr>
          <p:cNvSpPr/>
          <p:nvPr/>
        </p:nvSpPr>
        <p:spPr>
          <a:xfrm>
            <a:off x="513560" y="2646217"/>
            <a:ext cx="437416" cy="6866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862175A-879D-3739-A685-77692BB51219}"/>
              </a:ext>
            </a:extLst>
          </p:cNvPr>
          <p:cNvSpPr/>
          <p:nvPr/>
        </p:nvSpPr>
        <p:spPr>
          <a:xfrm>
            <a:off x="2161181" y="2657181"/>
            <a:ext cx="437416" cy="6866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5723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8FB1-239D-41D5-A84F-0A5CE2457274}"/>
              </a:ext>
            </a:extLst>
          </p:cNvPr>
          <p:cNvSpPr>
            <a:spLocks noGrp="1"/>
          </p:cNvSpPr>
          <p:nvPr>
            <p:ph type="title"/>
          </p:nvPr>
        </p:nvSpPr>
        <p:spPr>
          <a:xfrm>
            <a:off x="822960" y="286604"/>
            <a:ext cx="7543800" cy="1450757"/>
          </a:xfrm>
          <a:ln>
            <a:noFill/>
          </a:ln>
        </p:spPr>
        <p:txBody>
          <a:bodyPr/>
          <a:lstStyle/>
          <a:p>
            <a:pPr algn="ctr"/>
            <a:r>
              <a:rPr lang="en-US" sz="4000" kern="0" spc="0" dirty="0">
                <a:solidFill>
                  <a:srgbClr val="000000"/>
                </a:solidFill>
                <a:latin typeface="Arial"/>
                <a:ea typeface="ＭＳ Ｐゴシック" pitchFamily="-110" charset="-128"/>
              </a:rPr>
              <a:t>Assessing Not Churn User Base</a:t>
            </a:r>
            <a:endParaRPr lang="en-US" dirty="0"/>
          </a:p>
        </p:txBody>
      </p:sp>
      <p:sp>
        <p:nvSpPr>
          <p:cNvPr id="12" name="Slide Number Placeholder 11">
            <a:extLst>
              <a:ext uri="{FF2B5EF4-FFF2-40B4-BE49-F238E27FC236}">
                <a16:creationId xmlns:a16="http://schemas.microsoft.com/office/drawing/2014/main" id="{D0EBE0AB-6F7B-493B-B751-754040CCBFBE}"/>
              </a:ext>
            </a:extLst>
          </p:cNvPr>
          <p:cNvSpPr>
            <a:spLocks noGrp="1"/>
          </p:cNvSpPr>
          <p:nvPr>
            <p:ph type="sldNum" sz="quarter" idx="12"/>
          </p:nvPr>
        </p:nvSpPr>
        <p:spPr/>
        <p:txBody>
          <a:bodyPr/>
          <a:lstStyle/>
          <a:p>
            <a:fld id="{0B0DCB44-B618-4352-9D00-E38B33038E0B}" type="slidenum">
              <a:rPr lang="en-US" smtClean="0"/>
              <a:t>4</a:t>
            </a:fld>
            <a:endParaRPr lang="en-US"/>
          </a:p>
        </p:txBody>
      </p:sp>
      <p:pic>
        <p:nvPicPr>
          <p:cNvPr id="3" name="Picture 2" descr="A black background with grey letters&#10;&#10;Description automatically generated">
            <a:extLst>
              <a:ext uri="{FF2B5EF4-FFF2-40B4-BE49-F238E27FC236}">
                <a16:creationId xmlns:a16="http://schemas.microsoft.com/office/drawing/2014/main" id="{695E0685-1926-5C43-CD36-B7BC5961B0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32" y="51590"/>
            <a:ext cx="2121401" cy="707134"/>
          </a:xfrm>
          <a:prstGeom prst="rect">
            <a:avLst/>
          </a:prstGeom>
        </p:spPr>
      </p:pic>
      <p:pic>
        <p:nvPicPr>
          <p:cNvPr id="5134" name="Picture 14">
            <a:extLst>
              <a:ext uri="{FF2B5EF4-FFF2-40B4-BE49-F238E27FC236}">
                <a16:creationId xmlns:a16="http://schemas.microsoft.com/office/drawing/2014/main" id="{CE427CC1-6BE5-578E-A5C0-C851EFF283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598" y="1922644"/>
            <a:ext cx="2383196" cy="1751409"/>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a:extLst>
              <a:ext uri="{FF2B5EF4-FFF2-40B4-BE49-F238E27FC236}">
                <a16:creationId xmlns:a16="http://schemas.microsoft.com/office/drawing/2014/main" id="{43E975A2-6D3B-2096-1B55-C485976E5B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2794" y="1939983"/>
            <a:ext cx="2619962" cy="1652862"/>
          </a:xfrm>
          <a:prstGeom prst="rect">
            <a:avLst/>
          </a:prstGeom>
          <a:noFill/>
          <a:extLst>
            <a:ext uri="{909E8E84-426E-40DD-AFC4-6F175D3DCCD1}">
              <a14:hiddenFill xmlns:a14="http://schemas.microsoft.com/office/drawing/2010/main">
                <a:solidFill>
                  <a:srgbClr val="FFFFFF"/>
                </a:solidFill>
              </a14:hiddenFill>
            </a:ext>
          </a:extLst>
        </p:spPr>
      </p:pic>
      <p:pic>
        <p:nvPicPr>
          <p:cNvPr id="5138" name="Picture 18">
            <a:extLst>
              <a:ext uri="{FF2B5EF4-FFF2-40B4-BE49-F238E27FC236}">
                <a16:creationId xmlns:a16="http://schemas.microsoft.com/office/drawing/2014/main" id="{C9086C1D-7CD2-0506-71DA-69A293A35A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2756" y="1866941"/>
            <a:ext cx="2633062" cy="1775992"/>
          </a:xfrm>
          <a:prstGeom prst="rect">
            <a:avLst/>
          </a:prstGeom>
          <a:noFill/>
          <a:extLst>
            <a:ext uri="{909E8E84-426E-40DD-AFC4-6F175D3DCCD1}">
              <a14:hiddenFill xmlns:a14="http://schemas.microsoft.com/office/drawing/2010/main">
                <a:solidFill>
                  <a:srgbClr val="FFFFFF"/>
                </a:solidFill>
              </a14:hiddenFill>
            </a:ext>
          </a:extLst>
        </p:spPr>
      </p:pic>
      <p:pic>
        <p:nvPicPr>
          <p:cNvPr id="5142" name="Picture 22">
            <a:extLst>
              <a:ext uri="{FF2B5EF4-FFF2-40B4-BE49-F238E27FC236}">
                <a16:creationId xmlns:a16="http://schemas.microsoft.com/office/drawing/2014/main" id="{182CFFCC-9FFF-F3DA-A453-143C1CCD83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9965" y="3818334"/>
            <a:ext cx="2537939" cy="1660732"/>
          </a:xfrm>
          <a:prstGeom prst="rect">
            <a:avLst/>
          </a:prstGeom>
          <a:noFill/>
          <a:extLst>
            <a:ext uri="{909E8E84-426E-40DD-AFC4-6F175D3DCCD1}">
              <a14:hiddenFill xmlns:a14="http://schemas.microsoft.com/office/drawing/2010/main">
                <a:solidFill>
                  <a:srgbClr val="FFFFFF"/>
                </a:solidFill>
              </a14:hiddenFill>
            </a:ext>
          </a:extLst>
        </p:spPr>
      </p:pic>
      <p:pic>
        <p:nvPicPr>
          <p:cNvPr id="5144" name="Picture 24">
            <a:extLst>
              <a:ext uri="{FF2B5EF4-FFF2-40B4-BE49-F238E27FC236}">
                <a16:creationId xmlns:a16="http://schemas.microsoft.com/office/drawing/2014/main" id="{F2B751B5-C858-48AF-871D-9FACB06B0E4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57904" y="3795467"/>
            <a:ext cx="2474491" cy="166073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4E02579-DC2D-58D3-727E-C20D6D86D413}"/>
              </a:ext>
            </a:extLst>
          </p:cNvPr>
          <p:cNvSpPr txBox="1"/>
          <p:nvPr/>
        </p:nvSpPr>
        <p:spPr>
          <a:xfrm>
            <a:off x="709598" y="5573966"/>
            <a:ext cx="4572000" cy="215444"/>
          </a:xfrm>
          <a:prstGeom prst="rect">
            <a:avLst/>
          </a:prstGeom>
          <a:noFill/>
        </p:spPr>
        <p:txBody>
          <a:bodyPr wrap="square">
            <a:spAutoFit/>
          </a:bodyPr>
          <a:lstStyle/>
          <a:p>
            <a:r>
              <a:rPr lang="en-US" sz="800" b="0" i="0" u="none" strike="noStrike" dirty="0">
                <a:solidFill>
                  <a:srgbClr val="000000"/>
                </a:solidFill>
                <a:effectLst/>
                <a:latin typeface="Arial" panose="020B0604020202020204" pitchFamily="34" charset="0"/>
              </a:rPr>
              <a:t>*Graphs displaying just assessment from ‘Missing’ Dataset values</a:t>
            </a:r>
            <a:endParaRPr lang="en-US" sz="800" dirty="0"/>
          </a:p>
        </p:txBody>
      </p:sp>
      <p:pic>
        <p:nvPicPr>
          <p:cNvPr id="5146" name="Picture 26">
            <a:extLst>
              <a:ext uri="{FF2B5EF4-FFF2-40B4-BE49-F238E27FC236}">
                <a16:creationId xmlns:a16="http://schemas.microsoft.com/office/drawing/2014/main" id="{A17289DA-88B6-2FB6-EA9D-810F363BE17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60317" y="3706043"/>
            <a:ext cx="2537939" cy="183958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43454309-A3FA-16F2-F93A-845064D33788}"/>
              </a:ext>
            </a:extLst>
          </p:cNvPr>
          <p:cNvSpPr/>
          <p:nvPr/>
        </p:nvSpPr>
        <p:spPr>
          <a:xfrm>
            <a:off x="5797118" y="3642933"/>
            <a:ext cx="2455240" cy="193103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F8B15BF-DF1B-CBA4-6633-39CD99DF55B3}"/>
              </a:ext>
            </a:extLst>
          </p:cNvPr>
          <p:cNvSpPr txBox="1"/>
          <p:nvPr/>
        </p:nvSpPr>
        <p:spPr>
          <a:xfrm>
            <a:off x="5503763" y="5608110"/>
            <a:ext cx="4572000" cy="215444"/>
          </a:xfrm>
          <a:prstGeom prst="rect">
            <a:avLst/>
          </a:prstGeom>
          <a:noFill/>
        </p:spPr>
        <p:txBody>
          <a:bodyPr wrap="square">
            <a:spAutoFit/>
          </a:bodyPr>
          <a:lstStyle/>
          <a:p>
            <a:r>
              <a:rPr lang="en-US" sz="800" b="0" i="0" u="none" strike="noStrike" dirty="0">
                <a:solidFill>
                  <a:srgbClr val="FF0000"/>
                </a:solidFill>
                <a:effectLst/>
                <a:latin typeface="Arial" panose="020B0604020202020204" pitchFamily="34" charset="0"/>
              </a:rPr>
              <a:t>*</a:t>
            </a:r>
            <a:r>
              <a:rPr lang="en-US" sz="800" dirty="0">
                <a:solidFill>
                  <a:srgbClr val="FF0000"/>
                </a:solidFill>
                <a:latin typeface="Arial" panose="020B0604020202020204" pitchFamily="34" charset="0"/>
              </a:rPr>
              <a:t>Gender differed within ‘Dropped’ Dataset between Churn and Not Churned</a:t>
            </a:r>
            <a:endParaRPr lang="en-US" sz="800" dirty="0">
              <a:solidFill>
                <a:srgbClr val="FF0000"/>
              </a:solidFill>
            </a:endParaRPr>
          </a:p>
        </p:txBody>
      </p:sp>
    </p:spTree>
    <p:extLst>
      <p:ext uri="{BB962C8B-B14F-4D97-AF65-F5344CB8AC3E}">
        <p14:creationId xmlns:p14="http://schemas.microsoft.com/office/powerpoint/2010/main" val="337114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8FB1-239D-41D5-A84F-0A5CE2457274}"/>
              </a:ext>
            </a:extLst>
          </p:cNvPr>
          <p:cNvSpPr>
            <a:spLocks noGrp="1"/>
          </p:cNvSpPr>
          <p:nvPr>
            <p:ph type="title"/>
          </p:nvPr>
        </p:nvSpPr>
        <p:spPr>
          <a:xfrm>
            <a:off x="822960" y="286604"/>
            <a:ext cx="7543800" cy="1450757"/>
          </a:xfrm>
          <a:ln>
            <a:noFill/>
          </a:ln>
        </p:spPr>
        <p:txBody>
          <a:bodyPr/>
          <a:lstStyle/>
          <a:p>
            <a:pPr algn="ctr"/>
            <a:r>
              <a:rPr lang="en-US" sz="4000" kern="0" spc="0" dirty="0">
                <a:solidFill>
                  <a:srgbClr val="000000"/>
                </a:solidFill>
                <a:latin typeface="Arial"/>
                <a:ea typeface="ＭＳ Ｐゴシック" pitchFamily="-110" charset="-128"/>
              </a:rPr>
              <a:t>Assessing Churn User Base</a:t>
            </a:r>
            <a:endParaRPr lang="en-US" dirty="0"/>
          </a:p>
        </p:txBody>
      </p:sp>
      <p:sp>
        <p:nvSpPr>
          <p:cNvPr id="12" name="Slide Number Placeholder 11">
            <a:extLst>
              <a:ext uri="{FF2B5EF4-FFF2-40B4-BE49-F238E27FC236}">
                <a16:creationId xmlns:a16="http://schemas.microsoft.com/office/drawing/2014/main" id="{D0EBE0AB-6F7B-493B-B751-754040CCBFBE}"/>
              </a:ext>
            </a:extLst>
          </p:cNvPr>
          <p:cNvSpPr>
            <a:spLocks noGrp="1"/>
          </p:cNvSpPr>
          <p:nvPr>
            <p:ph type="sldNum" sz="quarter" idx="12"/>
          </p:nvPr>
        </p:nvSpPr>
        <p:spPr/>
        <p:txBody>
          <a:bodyPr/>
          <a:lstStyle/>
          <a:p>
            <a:fld id="{0B0DCB44-B618-4352-9D00-E38B33038E0B}" type="slidenum">
              <a:rPr lang="en-US" smtClean="0"/>
              <a:t>5</a:t>
            </a:fld>
            <a:endParaRPr lang="en-US"/>
          </a:p>
        </p:txBody>
      </p:sp>
      <p:pic>
        <p:nvPicPr>
          <p:cNvPr id="3" name="Picture 2" descr="A black background with grey letters&#10;&#10;Description automatically generated">
            <a:extLst>
              <a:ext uri="{FF2B5EF4-FFF2-40B4-BE49-F238E27FC236}">
                <a16:creationId xmlns:a16="http://schemas.microsoft.com/office/drawing/2014/main" id="{695E0685-1926-5C43-CD36-B7BC5961B0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32" y="51590"/>
            <a:ext cx="2121401" cy="707134"/>
          </a:xfrm>
          <a:prstGeom prst="rect">
            <a:avLst/>
          </a:prstGeom>
        </p:spPr>
      </p:pic>
      <p:pic>
        <p:nvPicPr>
          <p:cNvPr id="5122" name="Picture 2">
            <a:extLst>
              <a:ext uri="{FF2B5EF4-FFF2-40B4-BE49-F238E27FC236}">
                <a16:creationId xmlns:a16="http://schemas.microsoft.com/office/drawing/2014/main" id="{1F7D6B5F-23C1-3F04-9D92-6A82436B4E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973" y="1967783"/>
            <a:ext cx="2417931" cy="177260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2F9DB294-17BB-8DF6-E58E-F371373FD1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7904" y="1967783"/>
            <a:ext cx="2708905" cy="1772605"/>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5310B375-4C8E-A05E-B739-E7533B7EEB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9557" y="1967783"/>
            <a:ext cx="2587203" cy="1736378"/>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387DFCA0-CCB2-1255-444A-B84C1971E0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3791" y="3869694"/>
            <a:ext cx="2624118" cy="1611455"/>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061A9AC9-B629-C79D-CCF2-D5A69E4294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97909" y="3869693"/>
            <a:ext cx="2450069" cy="161145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1819C4D-0594-D389-4DBA-8765D3730A2F}"/>
              </a:ext>
            </a:extLst>
          </p:cNvPr>
          <p:cNvSpPr txBox="1"/>
          <p:nvPr/>
        </p:nvSpPr>
        <p:spPr>
          <a:xfrm>
            <a:off x="573791" y="5857698"/>
            <a:ext cx="8505945" cy="461665"/>
          </a:xfrm>
          <a:prstGeom prst="rect">
            <a:avLst/>
          </a:prstGeom>
          <a:noFill/>
        </p:spPr>
        <p:txBody>
          <a:bodyPr wrap="square">
            <a:spAutoFit/>
          </a:bodyPr>
          <a:lstStyle/>
          <a:p>
            <a:r>
              <a:rPr lang="en-US" sz="1200" b="1" dirty="0">
                <a:solidFill>
                  <a:srgbClr val="000000"/>
                </a:solidFill>
                <a:latin typeface="Arial" panose="020B0604020202020204" pitchFamily="34" charset="0"/>
              </a:rPr>
              <a:t>User Base Assessment</a:t>
            </a:r>
            <a:r>
              <a:rPr lang="en-US" sz="1200" b="0" i="0" u="none" strike="noStrike" dirty="0">
                <a:solidFill>
                  <a:srgbClr val="000000"/>
                </a:solidFill>
                <a:effectLst/>
                <a:latin typeface="Arial" panose="020B0604020202020204" pitchFamily="34" charset="0"/>
              </a:rPr>
              <a:t>: </a:t>
            </a:r>
            <a:r>
              <a:rPr lang="en-US" sz="1200" dirty="0">
                <a:solidFill>
                  <a:srgbClr val="000000"/>
                </a:solidFill>
                <a:latin typeface="Arial" panose="020B0604020202020204" pitchFamily="34" charset="0"/>
              </a:rPr>
              <a:t>Most common user base are females, graduate degree holders, married individuals, those making less than 40k, and majority Blue card holders. Females less likely to disclose personal information.</a:t>
            </a:r>
            <a:endParaRPr lang="en-US" sz="1200" dirty="0"/>
          </a:p>
        </p:txBody>
      </p:sp>
      <p:sp>
        <p:nvSpPr>
          <p:cNvPr id="6" name="TextBox 5">
            <a:extLst>
              <a:ext uri="{FF2B5EF4-FFF2-40B4-BE49-F238E27FC236}">
                <a16:creationId xmlns:a16="http://schemas.microsoft.com/office/drawing/2014/main" id="{0E475A85-389B-5C28-85CD-B131CCC197AC}"/>
              </a:ext>
            </a:extLst>
          </p:cNvPr>
          <p:cNvSpPr txBox="1"/>
          <p:nvPr/>
        </p:nvSpPr>
        <p:spPr>
          <a:xfrm>
            <a:off x="709598" y="5573966"/>
            <a:ext cx="4572000" cy="215444"/>
          </a:xfrm>
          <a:prstGeom prst="rect">
            <a:avLst/>
          </a:prstGeom>
          <a:noFill/>
        </p:spPr>
        <p:txBody>
          <a:bodyPr wrap="square">
            <a:spAutoFit/>
          </a:bodyPr>
          <a:lstStyle/>
          <a:p>
            <a:r>
              <a:rPr lang="en-US" sz="800" b="0" i="0" u="none" strike="noStrike" dirty="0">
                <a:solidFill>
                  <a:srgbClr val="000000"/>
                </a:solidFill>
                <a:effectLst/>
                <a:latin typeface="Arial" panose="020B0604020202020204" pitchFamily="34" charset="0"/>
              </a:rPr>
              <a:t>*Graphs displaying just assessment from ‘Missing’ Dataset values</a:t>
            </a:r>
            <a:endParaRPr lang="en-US" sz="800" dirty="0"/>
          </a:p>
        </p:txBody>
      </p:sp>
      <p:pic>
        <p:nvPicPr>
          <p:cNvPr id="6146" name="Picture 2">
            <a:extLst>
              <a:ext uri="{FF2B5EF4-FFF2-40B4-BE49-F238E27FC236}">
                <a16:creationId xmlns:a16="http://schemas.microsoft.com/office/drawing/2014/main" id="{A04C9252-6177-4DF8-F1E5-DAC384816A5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6809" y="3740388"/>
            <a:ext cx="2417931" cy="180939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84678792-37A1-3346-29F6-51A671A35491}"/>
              </a:ext>
            </a:extLst>
          </p:cNvPr>
          <p:cNvSpPr/>
          <p:nvPr/>
        </p:nvSpPr>
        <p:spPr>
          <a:xfrm>
            <a:off x="5797118" y="3704161"/>
            <a:ext cx="2455240" cy="186980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F6E39B7-A42A-C0E2-6463-CDFF300B3ADA}"/>
              </a:ext>
            </a:extLst>
          </p:cNvPr>
          <p:cNvSpPr txBox="1"/>
          <p:nvPr/>
        </p:nvSpPr>
        <p:spPr>
          <a:xfrm>
            <a:off x="5503763" y="5608110"/>
            <a:ext cx="4572000" cy="215444"/>
          </a:xfrm>
          <a:prstGeom prst="rect">
            <a:avLst/>
          </a:prstGeom>
          <a:noFill/>
        </p:spPr>
        <p:txBody>
          <a:bodyPr wrap="square">
            <a:spAutoFit/>
          </a:bodyPr>
          <a:lstStyle/>
          <a:p>
            <a:r>
              <a:rPr lang="en-US" sz="800" b="0" i="0" u="none" strike="noStrike" dirty="0">
                <a:solidFill>
                  <a:srgbClr val="FF0000"/>
                </a:solidFill>
                <a:effectLst/>
                <a:latin typeface="Arial" panose="020B0604020202020204" pitchFamily="34" charset="0"/>
              </a:rPr>
              <a:t>*</a:t>
            </a:r>
            <a:r>
              <a:rPr lang="en-US" sz="800" dirty="0">
                <a:solidFill>
                  <a:srgbClr val="FF0000"/>
                </a:solidFill>
                <a:latin typeface="Arial" panose="020B0604020202020204" pitchFamily="34" charset="0"/>
              </a:rPr>
              <a:t>Gender differed within ‘Dropped’ Dataset between Churn and Not Churned</a:t>
            </a:r>
            <a:endParaRPr lang="en-US" sz="800" dirty="0">
              <a:solidFill>
                <a:srgbClr val="FF0000"/>
              </a:solidFill>
            </a:endParaRPr>
          </a:p>
        </p:txBody>
      </p:sp>
    </p:spTree>
    <p:extLst>
      <p:ext uri="{BB962C8B-B14F-4D97-AF65-F5344CB8AC3E}">
        <p14:creationId xmlns:p14="http://schemas.microsoft.com/office/powerpoint/2010/main" val="3153358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8FB1-239D-41D5-A84F-0A5CE2457274}"/>
              </a:ext>
            </a:extLst>
          </p:cNvPr>
          <p:cNvSpPr>
            <a:spLocks noGrp="1"/>
          </p:cNvSpPr>
          <p:nvPr>
            <p:ph type="title"/>
          </p:nvPr>
        </p:nvSpPr>
        <p:spPr>
          <a:xfrm>
            <a:off x="822960" y="286604"/>
            <a:ext cx="7543800" cy="1450757"/>
          </a:xfrm>
          <a:ln>
            <a:noFill/>
          </a:ln>
        </p:spPr>
        <p:txBody>
          <a:bodyPr/>
          <a:lstStyle/>
          <a:p>
            <a:pPr algn="ctr"/>
            <a:r>
              <a:rPr lang="en-US" sz="4000" kern="0" spc="0" dirty="0">
                <a:solidFill>
                  <a:srgbClr val="000000"/>
                </a:solidFill>
                <a:latin typeface="Arial"/>
                <a:ea typeface="ＭＳ Ｐゴシック" pitchFamily="-110" charset="-128"/>
              </a:rPr>
              <a:t>Establishing a Predictive Model</a:t>
            </a:r>
            <a:endParaRPr lang="en-US" dirty="0"/>
          </a:p>
        </p:txBody>
      </p:sp>
      <p:sp>
        <p:nvSpPr>
          <p:cNvPr id="12" name="Slide Number Placeholder 11">
            <a:extLst>
              <a:ext uri="{FF2B5EF4-FFF2-40B4-BE49-F238E27FC236}">
                <a16:creationId xmlns:a16="http://schemas.microsoft.com/office/drawing/2014/main" id="{D0EBE0AB-6F7B-493B-B751-754040CCBFBE}"/>
              </a:ext>
            </a:extLst>
          </p:cNvPr>
          <p:cNvSpPr>
            <a:spLocks noGrp="1"/>
          </p:cNvSpPr>
          <p:nvPr>
            <p:ph type="sldNum" sz="quarter" idx="12"/>
          </p:nvPr>
        </p:nvSpPr>
        <p:spPr/>
        <p:txBody>
          <a:bodyPr/>
          <a:lstStyle/>
          <a:p>
            <a:fld id="{0B0DCB44-B618-4352-9D00-E38B33038E0B}" type="slidenum">
              <a:rPr lang="en-US" smtClean="0"/>
              <a:t>6</a:t>
            </a:fld>
            <a:endParaRPr lang="en-US"/>
          </a:p>
        </p:txBody>
      </p:sp>
      <p:pic>
        <p:nvPicPr>
          <p:cNvPr id="3" name="Picture 2" descr="A black background with grey letters&#10;&#10;Description automatically generated">
            <a:extLst>
              <a:ext uri="{FF2B5EF4-FFF2-40B4-BE49-F238E27FC236}">
                <a16:creationId xmlns:a16="http://schemas.microsoft.com/office/drawing/2014/main" id="{695E0685-1926-5C43-CD36-B7BC5961B0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32" y="51590"/>
            <a:ext cx="2121401" cy="707134"/>
          </a:xfrm>
          <a:prstGeom prst="rect">
            <a:avLst/>
          </a:prstGeom>
        </p:spPr>
      </p:pic>
      <p:sp>
        <p:nvSpPr>
          <p:cNvPr id="7" name="Rectangle 6">
            <a:extLst>
              <a:ext uri="{FF2B5EF4-FFF2-40B4-BE49-F238E27FC236}">
                <a16:creationId xmlns:a16="http://schemas.microsoft.com/office/drawing/2014/main" id="{5233713B-17F9-3898-EBAC-760353D3BA61}"/>
              </a:ext>
            </a:extLst>
          </p:cNvPr>
          <p:cNvSpPr/>
          <p:nvPr/>
        </p:nvSpPr>
        <p:spPr>
          <a:xfrm>
            <a:off x="736558" y="1678204"/>
            <a:ext cx="8163955" cy="2862322"/>
          </a:xfrm>
          <a:prstGeom prst="rect">
            <a:avLst/>
          </a:prstGeom>
        </p:spPr>
        <p:txBody>
          <a:bodyPr wrap="square">
            <a:spAutoFit/>
          </a:bodyPr>
          <a:lstStyle/>
          <a:p>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Two Datasets (Missing and Dropped) constructed to deal with ‘Missingness’ of values.</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Each categorical feature given associated k-1 dummy variable</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Predictive models trained with 70/30 split and 5-fold Cross Validated for optimal hyperparameters</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Model performance assessed based on Accuracy, Precision, Recall, f1 score, </a:t>
            </a:r>
            <a:r>
              <a:rPr lang="en-US" sz="2000" b="1" dirty="0">
                <a:latin typeface="Arial" panose="020B0604020202020204" pitchFamily="34" charset="0"/>
                <a:cs typeface="Arial" panose="020B0604020202020204" pitchFamily="34" charset="0"/>
              </a:rPr>
              <a:t>ROC_AUC score</a:t>
            </a:r>
            <a:r>
              <a:rPr lang="en-US" sz="2000" dirty="0">
                <a:latin typeface="Arial" panose="020B0604020202020204" pitchFamily="34" charset="0"/>
                <a:cs typeface="Arial" panose="020B0604020202020204" pitchFamily="34" charset="0"/>
              </a:rPr>
              <a:t>, and Training Time (Sec)</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A9A0C59-3172-C45A-8FBD-51A71713A633}"/>
              </a:ext>
            </a:extLst>
          </p:cNvPr>
          <p:cNvSpPr txBox="1"/>
          <p:nvPr/>
        </p:nvSpPr>
        <p:spPr>
          <a:xfrm>
            <a:off x="709598" y="5980486"/>
            <a:ext cx="4896612" cy="221856"/>
          </a:xfrm>
          <a:prstGeom prst="rect">
            <a:avLst/>
          </a:prstGeom>
          <a:noFill/>
        </p:spPr>
        <p:txBody>
          <a:bodyPr wrap="square">
            <a:spAutoFit/>
          </a:bodyPr>
          <a:lstStyle/>
          <a:p>
            <a:pPr marL="0" marR="0">
              <a:lnSpc>
                <a:spcPct val="115000"/>
              </a:lnSpc>
              <a:spcBef>
                <a:spcPts val="1200"/>
              </a:spcBef>
              <a:spcAft>
                <a:spcPts val="1200"/>
              </a:spcAft>
            </a:pPr>
            <a:r>
              <a:rPr lang="en-US" sz="800" dirty="0">
                <a:effectLst/>
                <a:latin typeface="Arial" panose="020B0604020202020204" pitchFamily="34" charset="0"/>
                <a:ea typeface="Arial" panose="020B0604020202020204" pitchFamily="34" charset="0"/>
              </a:rPr>
              <a:t>*</a:t>
            </a:r>
            <a:r>
              <a:rPr lang="en-US" sz="800" dirty="0">
                <a:latin typeface="Arial" panose="020B0604020202020204" pitchFamily="34" charset="0"/>
                <a:ea typeface="Arial" panose="020B0604020202020204" pitchFamily="34" charset="0"/>
              </a:rPr>
              <a:t>Table Displaying Best and Easily Reproducible Gradient Boosting Model Metrics</a:t>
            </a:r>
            <a:endParaRPr lang="en-US" sz="800" dirty="0">
              <a:effectLst/>
              <a:latin typeface="Arial" panose="020B0604020202020204" pitchFamily="34" charset="0"/>
              <a:ea typeface="Arial" panose="020B0604020202020204" pitchFamily="34" charset="0"/>
            </a:endParaRPr>
          </a:p>
        </p:txBody>
      </p:sp>
      <p:graphicFrame>
        <p:nvGraphicFramePr>
          <p:cNvPr id="6" name="Table 5">
            <a:extLst>
              <a:ext uri="{FF2B5EF4-FFF2-40B4-BE49-F238E27FC236}">
                <a16:creationId xmlns:a16="http://schemas.microsoft.com/office/drawing/2014/main" id="{830F3A6F-CD77-39E4-381D-B24B702187BD}"/>
              </a:ext>
            </a:extLst>
          </p:cNvPr>
          <p:cNvGraphicFramePr>
            <a:graphicFrameLocks noGrp="1"/>
          </p:cNvGraphicFramePr>
          <p:nvPr>
            <p:extLst>
              <p:ext uri="{D42A27DB-BD31-4B8C-83A1-F6EECF244321}">
                <p14:modId xmlns:p14="http://schemas.microsoft.com/office/powerpoint/2010/main" val="1298009253"/>
              </p:ext>
            </p:extLst>
          </p:nvPr>
        </p:nvGraphicFramePr>
        <p:xfrm>
          <a:off x="822960" y="4320540"/>
          <a:ext cx="6400800" cy="1600200"/>
        </p:xfrm>
        <a:graphic>
          <a:graphicData uri="http://schemas.openxmlformats.org/drawingml/2006/table">
            <a:tbl>
              <a:tblPr firstRow="1" bandRow="1">
                <a:tableStyleId>{793D81CF-94F2-401A-BA57-92F5A7B2D0C5}</a:tableStyleId>
              </a:tblPr>
              <a:tblGrid>
                <a:gridCol w="1164922">
                  <a:extLst>
                    <a:ext uri="{9D8B030D-6E8A-4147-A177-3AD203B41FA5}">
                      <a16:colId xmlns:a16="http://schemas.microsoft.com/office/drawing/2014/main" val="1355964385"/>
                    </a:ext>
                  </a:extLst>
                </a:gridCol>
                <a:gridCol w="755318">
                  <a:extLst>
                    <a:ext uri="{9D8B030D-6E8A-4147-A177-3AD203B41FA5}">
                      <a16:colId xmlns:a16="http://schemas.microsoft.com/office/drawing/2014/main" val="4027048071"/>
                    </a:ext>
                  </a:extLst>
                </a:gridCol>
                <a:gridCol w="786384">
                  <a:extLst>
                    <a:ext uri="{9D8B030D-6E8A-4147-A177-3AD203B41FA5}">
                      <a16:colId xmlns:a16="http://schemas.microsoft.com/office/drawing/2014/main" val="2493907391"/>
                    </a:ext>
                  </a:extLst>
                </a:gridCol>
                <a:gridCol w="749808">
                  <a:extLst>
                    <a:ext uri="{9D8B030D-6E8A-4147-A177-3AD203B41FA5}">
                      <a16:colId xmlns:a16="http://schemas.microsoft.com/office/drawing/2014/main" val="3581506953"/>
                    </a:ext>
                  </a:extLst>
                </a:gridCol>
                <a:gridCol w="786384">
                  <a:extLst>
                    <a:ext uri="{9D8B030D-6E8A-4147-A177-3AD203B41FA5}">
                      <a16:colId xmlns:a16="http://schemas.microsoft.com/office/drawing/2014/main" val="304333323"/>
                    </a:ext>
                  </a:extLst>
                </a:gridCol>
                <a:gridCol w="1252728">
                  <a:extLst>
                    <a:ext uri="{9D8B030D-6E8A-4147-A177-3AD203B41FA5}">
                      <a16:colId xmlns:a16="http://schemas.microsoft.com/office/drawing/2014/main" val="3476909723"/>
                    </a:ext>
                  </a:extLst>
                </a:gridCol>
                <a:gridCol w="905256">
                  <a:extLst>
                    <a:ext uri="{9D8B030D-6E8A-4147-A177-3AD203B41FA5}">
                      <a16:colId xmlns:a16="http://schemas.microsoft.com/office/drawing/2014/main" val="2867158573"/>
                    </a:ext>
                  </a:extLst>
                </a:gridCol>
              </a:tblGrid>
              <a:tr h="370840">
                <a:tc>
                  <a:txBody>
                    <a:bodyPr/>
                    <a:lstStyle/>
                    <a:p>
                      <a:r>
                        <a:rPr lang="en-US" sz="1200" dirty="0"/>
                        <a:t>Model Name</a:t>
                      </a:r>
                    </a:p>
                  </a:txBody>
                  <a:tcPr anchor="ctr"/>
                </a:tc>
                <a:tc>
                  <a:txBody>
                    <a:bodyPr/>
                    <a:lstStyle/>
                    <a:p>
                      <a:r>
                        <a:rPr lang="en-US" sz="1200" dirty="0" err="1"/>
                        <a:t>Accuracy_score</a:t>
                      </a:r>
                      <a:endParaRPr lang="en-US" sz="1200" dirty="0"/>
                    </a:p>
                  </a:txBody>
                  <a:tcPr anchor="ctr"/>
                </a:tc>
                <a:tc>
                  <a:txBody>
                    <a:bodyPr/>
                    <a:lstStyle/>
                    <a:p>
                      <a:r>
                        <a:rPr lang="en-US" sz="1200" dirty="0" err="1"/>
                        <a:t>Precision_Score</a:t>
                      </a:r>
                      <a:endParaRPr lang="en-US" sz="1200" dirty="0"/>
                    </a:p>
                  </a:txBody>
                  <a:tcPr anchor="ctr"/>
                </a:tc>
                <a:tc>
                  <a:txBody>
                    <a:bodyPr/>
                    <a:lstStyle/>
                    <a:p>
                      <a:r>
                        <a:rPr lang="en-US" sz="1200" dirty="0" err="1"/>
                        <a:t>Recall_score</a:t>
                      </a:r>
                      <a:endParaRPr lang="en-US" sz="1200" dirty="0"/>
                    </a:p>
                  </a:txBody>
                  <a:tcPr anchor="ctr"/>
                </a:tc>
                <a:tc>
                  <a:txBody>
                    <a:bodyPr/>
                    <a:lstStyle/>
                    <a:p>
                      <a:r>
                        <a:rPr lang="en-US" sz="1200" dirty="0"/>
                        <a:t>f1_Score</a:t>
                      </a:r>
                    </a:p>
                  </a:txBody>
                  <a:tcPr anchor="ctr"/>
                </a:tc>
                <a:tc>
                  <a:txBody>
                    <a:bodyPr/>
                    <a:lstStyle/>
                    <a:p>
                      <a:r>
                        <a:rPr lang="en-US" sz="1200" dirty="0" err="1"/>
                        <a:t>ROC_AUC_score</a:t>
                      </a:r>
                      <a:endParaRPr lang="en-US" sz="1200" dirty="0"/>
                    </a:p>
                  </a:txBody>
                  <a:tcPr anchor="ctr"/>
                </a:tc>
                <a:tc>
                  <a:txBody>
                    <a:bodyPr/>
                    <a:lstStyle/>
                    <a:p>
                      <a:r>
                        <a:rPr lang="en-US" sz="1200" dirty="0"/>
                        <a:t>Training Time (Sec)</a:t>
                      </a:r>
                    </a:p>
                  </a:txBody>
                  <a:tcPr anchor="ctr"/>
                </a:tc>
                <a:extLst>
                  <a:ext uri="{0D108BD9-81ED-4DB2-BD59-A6C34878D82A}">
                    <a16:rowId xmlns:a16="http://schemas.microsoft.com/office/drawing/2014/main" val="135507439"/>
                  </a:ext>
                </a:extLst>
              </a:tr>
              <a:tr h="370840">
                <a:tc>
                  <a:txBody>
                    <a:bodyPr/>
                    <a:lstStyle/>
                    <a:p>
                      <a:r>
                        <a:rPr lang="en-US" sz="1050" dirty="0"/>
                        <a:t>Gradient Boosting Classifier w/ Missing Dataset</a:t>
                      </a:r>
                    </a:p>
                  </a:txBody>
                  <a:tcPr anchor="ctr"/>
                </a:tc>
                <a:tc>
                  <a:txBody>
                    <a:bodyPr/>
                    <a:lstStyle/>
                    <a:p>
                      <a:r>
                        <a:rPr lang="en-US" sz="1050" dirty="0"/>
                        <a:t>0.967914</a:t>
                      </a:r>
                    </a:p>
                  </a:txBody>
                  <a:tcPr anchor="ctr"/>
                </a:tc>
                <a:tc>
                  <a:txBody>
                    <a:bodyPr/>
                    <a:lstStyle/>
                    <a:p>
                      <a:r>
                        <a:rPr lang="en-US" sz="1050" dirty="0"/>
                        <a:t>0.927273</a:t>
                      </a:r>
                    </a:p>
                  </a:txBody>
                  <a:tcPr anchor="ctr"/>
                </a:tc>
                <a:tc>
                  <a:txBody>
                    <a:bodyPr/>
                    <a:lstStyle/>
                    <a:p>
                      <a:r>
                        <a:rPr lang="en-US" sz="1050" dirty="0"/>
                        <a:t>0.850000</a:t>
                      </a:r>
                    </a:p>
                  </a:txBody>
                  <a:tcPr anchor="ctr"/>
                </a:tc>
                <a:tc>
                  <a:txBody>
                    <a:bodyPr/>
                    <a:lstStyle/>
                    <a:p>
                      <a:r>
                        <a:rPr lang="en-US" sz="1050" dirty="0"/>
                        <a:t>0.886957</a:t>
                      </a:r>
                    </a:p>
                  </a:txBody>
                  <a:tcPr anchor="ctr"/>
                </a:tc>
                <a:tc>
                  <a:txBody>
                    <a:bodyPr/>
                    <a:lstStyle/>
                    <a:p>
                      <a:r>
                        <a:rPr lang="en-US" sz="1050" dirty="0"/>
                        <a:t>0.919206</a:t>
                      </a:r>
                    </a:p>
                  </a:txBody>
                  <a:tcPr anchor="ctr"/>
                </a:tc>
                <a:tc>
                  <a:txBody>
                    <a:bodyPr/>
                    <a:lstStyle/>
                    <a:p>
                      <a:r>
                        <a:rPr lang="en-US" sz="1050" dirty="0"/>
                        <a:t>846.87</a:t>
                      </a:r>
                    </a:p>
                  </a:txBody>
                  <a:tcPr anchor="ctr"/>
                </a:tc>
                <a:extLst>
                  <a:ext uri="{0D108BD9-81ED-4DB2-BD59-A6C34878D82A}">
                    <a16:rowId xmlns:a16="http://schemas.microsoft.com/office/drawing/2014/main" val="2691593989"/>
                  </a:ext>
                </a:extLst>
              </a:tr>
              <a:tr h="0">
                <a:tc>
                  <a:txBody>
                    <a:bodyPr/>
                    <a:lstStyle/>
                    <a:p>
                      <a:r>
                        <a:rPr lang="en-US" sz="1050" dirty="0"/>
                        <a:t>Gradient Boosting Classifier w/ Dropped Dataset</a:t>
                      </a:r>
                    </a:p>
                  </a:txBody>
                  <a:tcPr anchor="ctr"/>
                </a:tc>
                <a:tc>
                  <a:txBody>
                    <a:bodyPr/>
                    <a:lstStyle/>
                    <a:p>
                      <a:r>
                        <a:rPr lang="en-US" sz="1050"/>
                        <a:t>0.968366</a:t>
                      </a:r>
                    </a:p>
                  </a:txBody>
                  <a:tcPr anchor="ctr"/>
                </a:tc>
                <a:tc>
                  <a:txBody>
                    <a:bodyPr/>
                    <a:lstStyle/>
                    <a:p>
                      <a:r>
                        <a:rPr lang="en-US" sz="1050"/>
                        <a:t>0.935780</a:t>
                      </a:r>
                    </a:p>
                  </a:txBody>
                  <a:tcPr anchor="ctr"/>
                </a:tc>
                <a:tc>
                  <a:txBody>
                    <a:bodyPr/>
                    <a:lstStyle/>
                    <a:p>
                      <a:r>
                        <a:rPr lang="en-US" sz="1050"/>
                        <a:t>0.836066</a:t>
                      </a:r>
                    </a:p>
                  </a:txBody>
                  <a:tcPr anchor="ctr"/>
                </a:tc>
                <a:tc>
                  <a:txBody>
                    <a:bodyPr/>
                    <a:lstStyle/>
                    <a:p>
                      <a:r>
                        <a:rPr lang="en-US" sz="1050"/>
                        <a:t>0.883117</a:t>
                      </a:r>
                    </a:p>
                  </a:txBody>
                  <a:tcPr anchor="ctr"/>
                </a:tc>
                <a:tc>
                  <a:txBody>
                    <a:bodyPr/>
                    <a:lstStyle/>
                    <a:p>
                      <a:r>
                        <a:rPr lang="en-US" sz="1050"/>
                        <a:t>0.913248</a:t>
                      </a:r>
                    </a:p>
                  </a:txBody>
                  <a:tcPr anchor="ctr"/>
                </a:tc>
                <a:tc>
                  <a:txBody>
                    <a:bodyPr/>
                    <a:lstStyle/>
                    <a:p>
                      <a:r>
                        <a:rPr lang="en-US" sz="1050" dirty="0"/>
                        <a:t>603.65</a:t>
                      </a:r>
                    </a:p>
                  </a:txBody>
                  <a:tcPr anchor="ctr"/>
                </a:tc>
                <a:extLst>
                  <a:ext uri="{0D108BD9-81ED-4DB2-BD59-A6C34878D82A}">
                    <a16:rowId xmlns:a16="http://schemas.microsoft.com/office/drawing/2014/main" val="4264600318"/>
                  </a:ext>
                </a:extLst>
              </a:tr>
            </a:tbl>
          </a:graphicData>
        </a:graphic>
      </p:graphicFrame>
    </p:spTree>
    <p:extLst>
      <p:ext uri="{BB962C8B-B14F-4D97-AF65-F5344CB8AC3E}">
        <p14:creationId xmlns:p14="http://schemas.microsoft.com/office/powerpoint/2010/main" val="1030006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8FB1-239D-41D5-A84F-0A5CE2457274}"/>
              </a:ext>
            </a:extLst>
          </p:cNvPr>
          <p:cNvSpPr>
            <a:spLocks noGrp="1"/>
          </p:cNvSpPr>
          <p:nvPr>
            <p:ph type="title"/>
          </p:nvPr>
        </p:nvSpPr>
        <p:spPr>
          <a:xfrm>
            <a:off x="822960" y="286604"/>
            <a:ext cx="7543800" cy="1450757"/>
          </a:xfrm>
          <a:ln>
            <a:noFill/>
          </a:ln>
        </p:spPr>
        <p:txBody>
          <a:bodyPr>
            <a:normAutofit/>
          </a:bodyPr>
          <a:lstStyle/>
          <a:p>
            <a:pPr algn="ctr"/>
            <a:r>
              <a:rPr lang="en-US" sz="2400" kern="0" spc="0" dirty="0">
                <a:solidFill>
                  <a:srgbClr val="000000"/>
                </a:solidFill>
                <a:latin typeface="Arial"/>
                <a:ea typeface="ＭＳ Ｐゴシック" pitchFamily="-110" charset="-128"/>
              </a:rPr>
              <a:t>‘Missing’ &amp; ‘Dropped’ Dataset Model Comparison</a:t>
            </a:r>
            <a:endParaRPr lang="en-US" sz="3200" dirty="0"/>
          </a:p>
        </p:txBody>
      </p:sp>
      <p:sp>
        <p:nvSpPr>
          <p:cNvPr id="12" name="Slide Number Placeholder 11">
            <a:extLst>
              <a:ext uri="{FF2B5EF4-FFF2-40B4-BE49-F238E27FC236}">
                <a16:creationId xmlns:a16="http://schemas.microsoft.com/office/drawing/2014/main" id="{D0EBE0AB-6F7B-493B-B751-754040CCBFBE}"/>
              </a:ext>
            </a:extLst>
          </p:cNvPr>
          <p:cNvSpPr>
            <a:spLocks noGrp="1"/>
          </p:cNvSpPr>
          <p:nvPr>
            <p:ph type="sldNum" sz="quarter" idx="12"/>
          </p:nvPr>
        </p:nvSpPr>
        <p:spPr/>
        <p:txBody>
          <a:bodyPr/>
          <a:lstStyle/>
          <a:p>
            <a:fld id="{0B0DCB44-B618-4352-9D00-E38B33038E0B}" type="slidenum">
              <a:rPr lang="en-US" smtClean="0"/>
              <a:t>7</a:t>
            </a:fld>
            <a:endParaRPr lang="en-US"/>
          </a:p>
        </p:txBody>
      </p:sp>
      <p:pic>
        <p:nvPicPr>
          <p:cNvPr id="3" name="Picture 2" descr="A black background with grey letters&#10;&#10;Description automatically generated">
            <a:extLst>
              <a:ext uri="{FF2B5EF4-FFF2-40B4-BE49-F238E27FC236}">
                <a16:creationId xmlns:a16="http://schemas.microsoft.com/office/drawing/2014/main" id="{695E0685-1926-5C43-CD36-B7BC5961B0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32" y="51590"/>
            <a:ext cx="2121401" cy="707134"/>
          </a:xfrm>
          <a:prstGeom prst="rect">
            <a:avLst/>
          </a:prstGeom>
        </p:spPr>
      </p:pic>
      <p:sp>
        <p:nvSpPr>
          <p:cNvPr id="23" name="TextBox 22">
            <a:extLst>
              <a:ext uri="{FF2B5EF4-FFF2-40B4-BE49-F238E27FC236}">
                <a16:creationId xmlns:a16="http://schemas.microsoft.com/office/drawing/2014/main" id="{BCDE46A6-F7DA-C60D-345D-3AA2FBD8289B}"/>
              </a:ext>
            </a:extLst>
          </p:cNvPr>
          <p:cNvSpPr txBox="1"/>
          <p:nvPr/>
        </p:nvSpPr>
        <p:spPr>
          <a:xfrm>
            <a:off x="2532888" y="6018054"/>
            <a:ext cx="4503420" cy="221856"/>
          </a:xfrm>
          <a:prstGeom prst="rect">
            <a:avLst/>
          </a:prstGeom>
          <a:noFill/>
        </p:spPr>
        <p:txBody>
          <a:bodyPr wrap="square">
            <a:spAutoFit/>
          </a:bodyPr>
          <a:lstStyle/>
          <a:p>
            <a:pPr marL="0" marR="0">
              <a:lnSpc>
                <a:spcPct val="115000"/>
              </a:lnSpc>
              <a:spcBef>
                <a:spcPts val="0"/>
              </a:spcBef>
              <a:spcAft>
                <a:spcPts val="0"/>
              </a:spcAft>
            </a:pPr>
            <a:r>
              <a:rPr lang="en-US" sz="800" dirty="0">
                <a:effectLst/>
                <a:latin typeface="Arial" panose="020B0604020202020204" pitchFamily="34" charset="0"/>
                <a:ea typeface="Arial" panose="020B0604020202020204" pitchFamily="34" charset="0"/>
              </a:rPr>
              <a:t>*</a:t>
            </a:r>
            <a:r>
              <a:rPr lang="en-US" sz="800" dirty="0">
                <a:latin typeface="Arial" panose="020B0604020202020204" pitchFamily="34" charset="0"/>
                <a:ea typeface="Arial" panose="020B0604020202020204" pitchFamily="34" charset="0"/>
              </a:rPr>
              <a:t>Bar graphs displaying Prediction model ROC_AUC scores for Missing and Dropped Datasets </a:t>
            </a:r>
            <a:endParaRPr lang="en-US" sz="800" dirty="0">
              <a:effectLst/>
              <a:latin typeface="Arial" panose="020B0604020202020204" pitchFamily="34" charset="0"/>
              <a:ea typeface="Arial" panose="020B0604020202020204" pitchFamily="34" charset="0"/>
            </a:endParaRPr>
          </a:p>
        </p:txBody>
      </p:sp>
      <p:graphicFrame>
        <p:nvGraphicFramePr>
          <p:cNvPr id="11" name="Chart 10">
            <a:extLst>
              <a:ext uri="{FF2B5EF4-FFF2-40B4-BE49-F238E27FC236}">
                <a16:creationId xmlns:a16="http://schemas.microsoft.com/office/drawing/2014/main" id="{D94EAD60-438E-1778-5AEF-715E0675E37A}"/>
              </a:ext>
            </a:extLst>
          </p:cNvPr>
          <p:cNvGraphicFramePr>
            <a:graphicFrameLocks/>
          </p:cNvGraphicFramePr>
          <p:nvPr>
            <p:extLst>
              <p:ext uri="{D42A27DB-BD31-4B8C-83A1-F6EECF244321}">
                <p14:modId xmlns:p14="http://schemas.microsoft.com/office/powerpoint/2010/main" val="961644050"/>
              </p:ext>
            </p:extLst>
          </p:nvPr>
        </p:nvGraphicFramePr>
        <p:xfrm>
          <a:off x="420624" y="1796271"/>
          <a:ext cx="7754112" cy="22075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FFFF9FBC-690A-297F-8167-80F030B5B9AB}"/>
              </a:ext>
            </a:extLst>
          </p:cNvPr>
          <p:cNvGraphicFramePr>
            <a:graphicFrameLocks/>
          </p:cNvGraphicFramePr>
          <p:nvPr>
            <p:extLst>
              <p:ext uri="{D42A27DB-BD31-4B8C-83A1-F6EECF244321}">
                <p14:modId xmlns:p14="http://schemas.microsoft.com/office/powerpoint/2010/main" val="1163309633"/>
              </p:ext>
            </p:extLst>
          </p:nvPr>
        </p:nvGraphicFramePr>
        <p:xfrm>
          <a:off x="461772" y="3878698"/>
          <a:ext cx="7671816" cy="2141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51914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8FB1-239D-41D5-A84F-0A5CE2457274}"/>
              </a:ext>
            </a:extLst>
          </p:cNvPr>
          <p:cNvSpPr>
            <a:spLocks noGrp="1"/>
          </p:cNvSpPr>
          <p:nvPr>
            <p:ph type="title"/>
          </p:nvPr>
        </p:nvSpPr>
        <p:spPr>
          <a:xfrm>
            <a:off x="822960" y="286604"/>
            <a:ext cx="7543800" cy="1450757"/>
          </a:xfrm>
          <a:ln>
            <a:noFill/>
          </a:ln>
        </p:spPr>
        <p:txBody>
          <a:bodyPr>
            <a:normAutofit/>
          </a:bodyPr>
          <a:lstStyle/>
          <a:p>
            <a:pPr algn="ctr"/>
            <a:r>
              <a:rPr lang="en-US" sz="2800" kern="0" spc="0" dirty="0">
                <a:solidFill>
                  <a:srgbClr val="000000"/>
                </a:solidFill>
                <a:latin typeface="Arial"/>
                <a:ea typeface="ＭＳ Ｐゴシック" pitchFamily="-110" charset="-128"/>
              </a:rPr>
              <a:t>‘Missing’ vs. ‘Dropped’ &amp; Modeling Insights</a:t>
            </a:r>
            <a:endParaRPr lang="en-US" sz="3600" dirty="0"/>
          </a:p>
        </p:txBody>
      </p:sp>
      <p:sp>
        <p:nvSpPr>
          <p:cNvPr id="12" name="Slide Number Placeholder 11">
            <a:extLst>
              <a:ext uri="{FF2B5EF4-FFF2-40B4-BE49-F238E27FC236}">
                <a16:creationId xmlns:a16="http://schemas.microsoft.com/office/drawing/2014/main" id="{D0EBE0AB-6F7B-493B-B751-754040CCBFBE}"/>
              </a:ext>
            </a:extLst>
          </p:cNvPr>
          <p:cNvSpPr>
            <a:spLocks noGrp="1"/>
          </p:cNvSpPr>
          <p:nvPr>
            <p:ph type="sldNum" sz="quarter" idx="12"/>
          </p:nvPr>
        </p:nvSpPr>
        <p:spPr/>
        <p:txBody>
          <a:bodyPr/>
          <a:lstStyle/>
          <a:p>
            <a:fld id="{0B0DCB44-B618-4352-9D00-E38B33038E0B}" type="slidenum">
              <a:rPr lang="en-US" smtClean="0"/>
              <a:t>8</a:t>
            </a:fld>
            <a:endParaRPr lang="en-US"/>
          </a:p>
        </p:txBody>
      </p:sp>
      <p:pic>
        <p:nvPicPr>
          <p:cNvPr id="3" name="Picture 2" descr="A black background with grey letters&#10;&#10;Description automatically generated">
            <a:extLst>
              <a:ext uri="{FF2B5EF4-FFF2-40B4-BE49-F238E27FC236}">
                <a16:creationId xmlns:a16="http://schemas.microsoft.com/office/drawing/2014/main" id="{695E0685-1926-5C43-CD36-B7BC5961B0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32" y="51590"/>
            <a:ext cx="2121401" cy="707134"/>
          </a:xfrm>
          <a:prstGeom prst="rect">
            <a:avLst/>
          </a:prstGeom>
        </p:spPr>
      </p:pic>
      <p:sp>
        <p:nvSpPr>
          <p:cNvPr id="7" name="Rectangle 6">
            <a:extLst>
              <a:ext uri="{FF2B5EF4-FFF2-40B4-BE49-F238E27FC236}">
                <a16:creationId xmlns:a16="http://schemas.microsoft.com/office/drawing/2014/main" id="{5233713B-17F9-3898-EBAC-760353D3BA61}"/>
              </a:ext>
            </a:extLst>
          </p:cNvPr>
          <p:cNvSpPr/>
          <p:nvPr/>
        </p:nvSpPr>
        <p:spPr>
          <a:xfrm>
            <a:off x="736558" y="1678204"/>
            <a:ext cx="8163955" cy="4832092"/>
          </a:xfrm>
          <a:prstGeom prst="rect">
            <a:avLst/>
          </a:prstGeom>
        </p:spPr>
        <p:txBody>
          <a:bodyPr wrap="square">
            <a:spAutoFit/>
          </a:bodyPr>
          <a:lstStyle/>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0" u="none" strike="noStrike" dirty="0">
                <a:effectLst/>
                <a:latin typeface="Arial" panose="020B0604020202020204"/>
              </a:rPr>
              <a:t>Logistic Regression </a:t>
            </a:r>
            <a:r>
              <a:rPr lang="en-US" b="0" i="0" u="none" strike="noStrike" dirty="0">
                <a:solidFill>
                  <a:srgbClr val="000000"/>
                </a:solidFill>
                <a:effectLst/>
                <a:latin typeface="Arial" panose="020B0604020202020204"/>
              </a:rPr>
              <a:t>is the </a:t>
            </a:r>
            <a:r>
              <a:rPr lang="en-US" b="1" i="0" u="none" strike="noStrike" dirty="0">
                <a:effectLst/>
                <a:latin typeface="Arial" panose="020B0604020202020204"/>
              </a:rPr>
              <a:t>worst performer </a:t>
            </a:r>
            <a:r>
              <a:rPr lang="en-US" b="0" i="0" u="none" strike="noStrike" dirty="0">
                <a:solidFill>
                  <a:srgbClr val="000000"/>
                </a:solidFill>
                <a:effectLst/>
                <a:latin typeface="Arial" panose="020B0604020202020204"/>
              </a:rPr>
              <a:t>for both the missing and dropped datasets per predicting </a:t>
            </a:r>
            <a:r>
              <a:rPr lang="en-US" dirty="0">
                <a:solidFill>
                  <a:srgbClr val="000000"/>
                </a:solidFill>
                <a:latin typeface="Arial" panose="020B0604020202020204"/>
              </a:rPr>
              <a:t>churn</a:t>
            </a:r>
            <a:r>
              <a:rPr lang="en-US" b="0" i="0" u="none" strike="noStrike" dirty="0">
                <a:solidFill>
                  <a:srgbClr val="000000"/>
                </a:solidFill>
                <a:effectLst/>
                <a:latin typeface="Arial" panose="020B0604020202020204"/>
              </a:rPr>
              <a:t>.</a:t>
            </a:r>
          </a:p>
          <a:p>
            <a:r>
              <a:rPr lang="en-US" b="0" i="0" u="none" strike="noStrike" dirty="0">
                <a:solidFill>
                  <a:srgbClr val="000000"/>
                </a:solidFill>
                <a:effectLst/>
                <a:latin typeface="Arial" panose="020B0604020202020204"/>
              </a:rPr>
              <a:t> </a:t>
            </a:r>
          </a:p>
          <a:p>
            <a:pPr marL="285750" indent="-285750">
              <a:buFont typeface="Arial" panose="020B0604020202020204" pitchFamily="34" charset="0"/>
              <a:buChar char="•"/>
            </a:pPr>
            <a:r>
              <a:rPr lang="en-US" b="0" i="0" u="none" strike="noStrike" dirty="0">
                <a:solidFill>
                  <a:srgbClr val="000000"/>
                </a:solidFill>
                <a:effectLst/>
                <a:latin typeface="Arial" panose="020B0604020202020204"/>
              </a:rPr>
              <a:t>Gradient Boosting Classifier is the best performer overall when applied with an AdaBoost Classifier model.</a:t>
            </a:r>
          </a:p>
          <a:p>
            <a:endParaRPr lang="en-US" b="0" i="0" u="none" strike="noStrike" dirty="0">
              <a:solidFill>
                <a:srgbClr val="000000"/>
              </a:solidFill>
              <a:effectLst/>
              <a:latin typeface="Arial" panose="020B0604020202020204"/>
            </a:endParaRPr>
          </a:p>
          <a:p>
            <a:pPr marL="285750" indent="-285750">
              <a:buFont typeface="Arial" panose="020B0604020202020204" pitchFamily="34" charset="0"/>
              <a:buChar char="•"/>
            </a:pPr>
            <a:r>
              <a:rPr lang="en-US" b="0" i="0" u="none" strike="noStrike" dirty="0">
                <a:solidFill>
                  <a:srgbClr val="000000"/>
                </a:solidFill>
                <a:effectLst/>
                <a:latin typeface="Arial" panose="020B0604020202020204"/>
              </a:rPr>
              <a:t>However, the </a:t>
            </a:r>
            <a:r>
              <a:rPr lang="en-US" b="1" i="0" u="none" strike="noStrike" dirty="0">
                <a:effectLst/>
                <a:latin typeface="Arial" panose="020B0604020202020204"/>
              </a:rPr>
              <a:t>individual Gradient Boosting Classifier </a:t>
            </a:r>
            <a:r>
              <a:rPr lang="en-US" b="0" i="0" u="none" strike="noStrike" dirty="0">
                <a:solidFill>
                  <a:srgbClr val="000000"/>
                </a:solidFill>
                <a:effectLst/>
                <a:latin typeface="Arial" panose="020B0604020202020204"/>
              </a:rPr>
              <a:t>seems </a:t>
            </a:r>
            <a:r>
              <a:rPr lang="en-US" b="1" i="0" u="none" strike="noStrike" dirty="0">
                <a:effectLst/>
                <a:latin typeface="Arial" panose="020B0604020202020204"/>
              </a:rPr>
              <a:t>sufficient</a:t>
            </a:r>
            <a:r>
              <a:rPr lang="en-US" b="0" i="0" u="none" strike="noStrike" dirty="0">
                <a:solidFill>
                  <a:srgbClr val="000000"/>
                </a:solidFill>
                <a:effectLst/>
                <a:latin typeface="Arial" panose="020B0604020202020204"/>
              </a:rPr>
              <a:t> with a limitation of training time for reproducibility and scale. </a:t>
            </a:r>
          </a:p>
          <a:p>
            <a:pPr marL="285750" indent="-285750">
              <a:buFont typeface="Arial" panose="020B0604020202020204" pitchFamily="34" charset="0"/>
              <a:buChar char="•"/>
            </a:pPr>
            <a:endParaRPr lang="en-US" b="0" i="0" u="none" strike="noStrike" dirty="0">
              <a:solidFill>
                <a:srgbClr val="000000"/>
              </a:solidFill>
              <a:effectLst/>
              <a:latin typeface="Arial" panose="020B0604020202020204"/>
            </a:endParaRPr>
          </a:p>
          <a:p>
            <a:pPr marL="285750" indent="-285750">
              <a:buFont typeface="Arial" panose="020B0604020202020204" pitchFamily="34" charset="0"/>
              <a:buChar char="•"/>
            </a:pPr>
            <a:r>
              <a:rPr lang="en-US" b="0" i="0" u="none" strike="noStrike" dirty="0">
                <a:solidFill>
                  <a:srgbClr val="000000"/>
                </a:solidFill>
                <a:effectLst/>
                <a:latin typeface="Arial" panose="020B0604020202020204"/>
              </a:rPr>
              <a:t>Imputing the original ‘Unknown’ values with ‘missing’ slightly improved the stronger performing Gradient Boosting and AdaBoost Classifier models. </a:t>
            </a:r>
          </a:p>
          <a:p>
            <a:endParaRPr lang="en-US" b="0" i="0" u="none" strike="noStrike" dirty="0">
              <a:solidFill>
                <a:srgbClr val="000000"/>
              </a:solidFill>
              <a:effectLst/>
              <a:latin typeface="Arial" panose="020B0604020202020204"/>
            </a:endParaRPr>
          </a:p>
          <a:p>
            <a:pPr marL="285750" indent="-285750">
              <a:buFont typeface="Arial" panose="020B0604020202020204" pitchFamily="34" charset="0"/>
              <a:buChar char="•"/>
            </a:pPr>
            <a:r>
              <a:rPr lang="en-US" dirty="0">
                <a:solidFill>
                  <a:srgbClr val="000000"/>
                </a:solidFill>
                <a:latin typeface="Arial" panose="020B0604020202020204"/>
              </a:rPr>
              <a:t>Future work to reduce Gradient Boosting Classifier training time and uncover feature </a:t>
            </a:r>
            <a:r>
              <a:rPr lang="en-US" dirty="0" err="1">
                <a:solidFill>
                  <a:srgbClr val="000000"/>
                </a:solidFill>
                <a:latin typeface="Arial" panose="020B0604020202020204"/>
              </a:rPr>
              <a:t>importances</a:t>
            </a:r>
            <a:r>
              <a:rPr lang="en-US" dirty="0">
                <a:solidFill>
                  <a:srgbClr val="000000"/>
                </a:solidFill>
                <a:latin typeface="Arial" panose="020B0604020202020204"/>
              </a:rPr>
              <a:t> and discover methods to improve MLP Neural Network Classifier.</a:t>
            </a:r>
          </a:p>
          <a:p>
            <a:pPr marL="285750" indent="-285750">
              <a:buFont typeface="Arial" panose="020B0604020202020204" pitchFamily="34" charset="0"/>
              <a:buChar char="•"/>
            </a:pPr>
            <a:endParaRPr lang="en-US" sz="2000" dirty="0">
              <a:solidFill>
                <a:srgbClr val="000000"/>
              </a:solidFill>
              <a:latin typeface="Arial" panose="020B0604020202020204"/>
            </a:endParaRPr>
          </a:p>
        </p:txBody>
      </p:sp>
    </p:spTree>
    <p:extLst>
      <p:ext uri="{BB962C8B-B14F-4D97-AF65-F5344CB8AC3E}">
        <p14:creationId xmlns:p14="http://schemas.microsoft.com/office/powerpoint/2010/main" val="3284993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6CC7BB-A29E-4635-8259-E4ECB15D1BE4}"/>
              </a:ext>
            </a:extLst>
          </p:cNvPr>
          <p:cNvSpPr>
            <a:spLocks noGrp="1"/>
          </p:cNvSpPr>
          <p:nvPr>
            <p:ph type="sldNum" sz="quarter" idx="12"/>
          </p:nvPr>
        </p:nvSpPr>
        <p:spPr/>
        <p:txBody>
          <a:bodyPr/>
          <a:lstStyle/>
          <a:p>
            <a:fld id="{0B0DCB44-B618-4352-9D00-E38B33038E0B}" type="slidenum">
              <a:rPr lang="en-US" smtClean="0">
                <a:latin typeface="Arial" panose="020B0604020202020204" pitchFamily="34" charset="0"/>
                <a:cs typeface="Arial" panose="020B0604020202020204" pitchFamily="34" charset="0"/>
              </a:rPr>
              <a:t>9</a:t>
            </a:fld>
            <a:endParaRPr lang="en-US"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2F4AAC19-608F-43C3-A466-C7B5F73DCDFF}"/>
              </a:ext>
            </a:extLst>
          </p:cNvPr>
          <p:cNvSpPr>
            <a:spLocks noGrp="1"/>
          </p:cNvSpPr>
          <p:nvPr>
            <p:ph type="title"/>
          </p:nvPr>
        </p:nvSpPr>
        <p:spPr>
          <a:xfrm>
            <a:off x="730681" y="286604"/>
            <a:ext cx="7901590" cy="1450757"/>
          </a:xfrm>
          <a:ln>
            <a:noFill/>
          </a:ln>
        </p:spPr>
        <p:txBody>
          <a:bodyPr/>
          <a:lstStyle/>
          <a:p>
            <a:pPr algn="ctr"/>
            <a:r>
              <a:rPr lang="en-US" sz="4000" kern="0" spc="0" dirty="0">
                <a:solidFill>
                  <a:srgbClr val="000000"/>
                </a:solidFill>
                <a:latin typeface="Arial"/>
                <a:ea typeface="ＭＳ Ｐゴシック" pitchFamily="-110" charset="-128"/>
              </a:rPr>
              <a:t>Summary</a:t>
            </a:r>
            <a:endParaRPr lang="en-US" dirty="0"/>
          </a:p>
        </p:txBody>
      </p:sp>
      <p:sp>
        <p:nvSpPr>
          <p:cNvPr id="3" name="Rectangle 2">
            <a:extLst>
              <a:ext uri="{FF2B5EF4-FFF2-40B4-BE49-F238E27FC236}">
                <a16:creationId xmlns:a16="http://schemas.microsoft.com/office/drawing/2014/main" id="{6C262642-75DB-432F-B2E5-CF4C0916B7A5}"/>
              </a:ext>
            </a:extLst>
          </p:cNvPr>
          <p:cNvSpPr/>
          <p:nvPr/>
        </p:nvSpPr>
        <p:spPr>
          <a:xfrm>
            <a:off x="599498" y="1695497"/>
            <a:ext cx="8163955" cy="3539430"/>
          </a:xfrm>
          <a:prstGeom prst="rect">
            <a:avLst/>
          </a:prstGeom>
        </p:spPr>
        <p:txBody>
          <a:bodyPr wrap="square">
            <a:spAutoFit/>
          </a:bodyPr>
          <a:lstStyle/>
          <a:p>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ea typeface="Arial" panose="020B0604020202020204" pitchFamily="34" charset="0"/>
              </a:rPr>
              <a:t>Gradient Boosting Model is the best performer with an intuitive sense of reproducibility to deploy to production.</a:t>
            </a:r>
          </a:p>
          <a:p>
            <a:endParaRPr lang="en-US" sz="2000" dirty="0">
              <a:effectLst/>
              <a:latin typeface="Arial" panose="020B0604020202020204" pitchFamily="34" charset="0"/>
              <a:ea typeface="Arial" panose="020B0604020202020204" pitchFamily="34" charset="0"/>
            </a:endParaRPr>
          </a:p>
          <a:p>
            <a:pPr marL="285750" indent="-285750">
              <a:buFont typeface="Arial" panose="020B0604020202020204" pitchFamily="34" charset="0"/>
              <a:buChar char="•"/>
            </a:pPr>
            <a:r>
              <a:rPr lang="en-US" sz="2000" dirty="0">
                <a:effectLst/>
                <a:latin typeface="Arial" panose="020B0604020202020204" pitchFamily="34" charset="0"/>
                <a:ea typeface="Arial" panose="020B0604020202020204" pitchFamily="34" charset="0"/>
              </a:rPr>
              <a:t>Suggested Mitigation Strategies include:</a:t>
            </a:r>
          </a:p>
          <a:p>
            <a:pPr marL="285750" indent="-285750">
              <a:buFont typeface="Arial" panose="020B0604020202020204" pitchFamily="34" charset="0"/>
              <a:buChar char="•"/>
            </a:pPr>
            <a:endParaRPr lang="en-US" sz="2000" dirty="0">
              <a:effectLst/>
              <a:latin typeface="Arial" panose="020B0604020202020204" pitchFamily="34" charset="0"/>
              <a:ea typeface="Arial" panose="020B0604020202020204" pitchFamily="34" charset="0"/>
            </a:endParaRPr>
          </a:p>
          <a:p>
            <a:pPr marL="742950" lvl="1" indent="-285750">
              <a:buFont typeface="Arial" panose="020B0604020202020204" pitchFamily="34" charset="0"/>
              <a:buChar char="•"/>
            </a:pPr>
            <a:r>
              <a:rPr lang="en-US" sz="2000" dirty="0">
                <a:solidFill>
                  <a:srgbClr val="000000"/>
                </a:solidFill>
                <a:latin typeface="Arial" panose="020B0604020202020204" pitchFamily="34" charset="0"/>
              </a:rPr>
              <a:t>F</a:t>
            </a:r>
            <a:r>
              <a:rPr lang="en-US" sz="2000" b="0" i="0" u="none" strike="noStrike" dirty="0">
                <a:solidFill>
                  <a:srgbClr val="000000"/>
                </a:solidFill>
                <a:effectLst/>
                <a:latin typeface="Arial" panose="020B0604020202020204" pitchFamily="34" charset="0"/>
              </a:rPr>
              <a:t>ocus marketing deals towards the higher to likely attrite audience of females and older demographic. </a:t>
            </a:r>
          </a:p>
          <a:p>
            <a:pPr lvl="1"/>
            <a:endParaRPr lang="en-US" sz="2000" b="0" i="0" u="none" strike="noStrike" dirty="0">
              <a:solidFill>
                <a:srgbClr val="000000"/>
              </a:solidFill>
              <a:effectLst/>
              <a:latin typeface="Arial" panose="020B0604020202020204" pitchFamily="34" charset="0"/>
            </a:endParaRPr>
          </a:p>
          <a:p>
            <a:pPr marL="742950" lvl="1" indent="-285750">
              <a:buFont typeface="Arial" panose="020B0604020202020204" pitchFamily="34" charset="0"/>
              <a:buChar char="•"/>
            </a:pPr>
            <a:r>
              <a:rPr lang="en-US" sz="2000" dirty="0">
                <a:solidFill>
                  <a:srgbClr val="000000"/>
                </a:solidFill>
                <a:latin typeface="Arial" panose="020B0604020202020204" pitchFamily="34" charset="0"/>
              </a:rPr>
              <a:t>Or m</a:t>
            </a:r>
            <a:r>
              <a:rPr lang="en-US" sz="2000" b="0" i="0" u="none" strike="noStrike" dirty="0">
                <a:solidFill>
                  <a:srgbClr val="000000"/>
                </a:solidFill>
                <a:effectLst/>
                <a:latin typeface="Arial" panose="020B0604020202020204" pitchFamily="34" charset="0"/>
              </a:rPr>
              <a:t>aximize marketing to the not likely to churn population of younger married males with children or dependents.</a:t>
            </a:r>
            <a:r>
              <a:rPr lang="en-US" sz="2000" dirty="0">
                <a:effectLst/>
                <a:latin typeface="Arial" panose="020B0604020202020204" pitchFamily="34" charset="0"/>
                <a:ea typeface="Arial" panose="020B0604020202020204" pitchFamily="34" charset="0"/>
              </a:rPr>
              <a:t> </a:t>
            </a:r>
            <a:endParaRPr lang="en-US" sz="2000" dirty="0">
              <a:latin typeface="Arial" panose="020B0604020202020204" pitchFamily="34" charset="0"/>
              <a:cs typeface="Arial" panose="020B0604020202020204" pitchFamily="34" charset="0"/>
            </a:endParaRPr>
          </a:p>
        </p:txBody>
      </p:sp>
      <p:pic>
        <p:nvPicPr>
          <p:cNvPr id="2" name="Picture 1" descr="A black background with grey letters&#10;&#10;Description automatically generated">
            <a:extLst>
              <a:ext uri="{FF2B5EF4-FFF2-40B4-BE49-F238E27FC236}">
                <a16:creationId xmlns:a16="http://schemas.microsoft.com/office/drawing/2014/main" id="{D62D7A04-DBD4-10DD-B264-D7F7DD093F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32" y="51590"/>
            <a:ext cx="2121401" cy="707134"/>
          </a:xfrm>
          <a:prstGeom prst="rect">
            <a:avLst/>
          </a:prstGeom>
        </p:spPr>
      </p:pic>
    </p:spTree>
    <p:extLst>
      <p:ext uri="{BB962C8B-B14F-4D97-AF65-F5344CB8AC3E}">
        <p14:creationId xmlns:p14="http://schemas.microsoft.com/office/powerpoint/2010/main" val="308210842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14617</TotalTime>
  <Words>661</Words>
  <Application>Microsoft Office PowerPoint</Application>
  <PresentationFormat>On-screen Show (4:3)</PresentationFormat>
  <Paragraphs>90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Retrospect</vt:lpstr>
      <vt:lpstr>PowerPoint Presentation</vt:lpstr>
      <vt:lpstr>Introduction of Problem &amp; Objective</vt:lpstr>
      <vt:lpstr>Recommendation &amp; Key Findings</vt:lpstr>
      <vt:lpstr>Assessing Not Churn User Base</vt:lpstr>
      <vt:lpstr>Assessing Churn User Base</vt:lpstr>
      <vt:lpstr>Establishing a Predictive Model</vt:lpstr>
      <vt:lpstr>‘Missing’ &amp; ‘Dropped’ Dataset Model Comparison</vt:lpstr>
      <vt:lpstr>‘Missing’ vs. ‘Dropped’ &amp; Modeling Insights</vt:lpstr>
      <vt:lpstr>Summary</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Optimization of 2-D Rectangular Nesting</dc:title>
  <dc:creator>Thomas Poozhikala</dc:creator>
  <cp:lastModifiedBy>Thomas Poozhikala</cp:lastModifiedBy>
  <cp:revision>207</cp:revision>
  <dcterms:created xsi:type="dcterms:W3CDTF">2019-03-03T07:08:03Z</dcterms:created>
  <dcterms:modified xsi:type="dcterms:W3CDTF">2023-12-15T00:05:26Z</dcterms:modified>
</cp:coreProperties>
</file>