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notesMasterIdLst>
    <p:notesMasterId r:id="rId10"/>
  </p:notesMasterIdLst>
  <p:sldIdLst>
    <p:sldId id="256" r:id="rId2"/>
    <p:sldId id="271" r:id="rId3"/>
    <p:sldId id="257" r:id="rId4"/>
    <p:sldId id="274" r:id="rId5"/>
    <p:sldId id="275" r:id="rId6"/>
    <p:sldId id="276" r:id="rId7"/>
    <p:sldId id="270" r:id="rId8"/>
    <p:sldId id="273"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5" d="100"/>
          <a:sy n="105" d="100"/>
        </p:scale>
        <p:origin x="1056" y="9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74E6DA-C916-4BCE-A101-0DC09126B470}" type="datetimeFigureOut">
              <a:rPr lang="en-US" smtClean="0"/>
              <a:t>9/21/2023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244C77-9356-4064-841D-90AAE32C5C15}" type="slidenum">
              <a:rPr lang="en-US" smtClean="0"/>
              <a:t>‹#›</a:t>
            </a:fld>
            <a:endParaRPr lang="en-US"/>
          </a:p>
        </p:txBody>
      </p:sp>
    </p:spTree>
    <p:extLst>
      <p:ext uri="{BB962C8B-B14F-4D97-AF65-F5344CB8AC3E}">
        <p14:creationId xmlns:p14="http://schemas.microsoft.com/office/powerpoint/2010/main" val="1575100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9B4F57-B96C-436C-8E07-9ED15F333B94}" type="datetime1">
              <a:rPr lang="en-US" smtClean="0"/>
              <a:t>9/21/2023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0DCB44-B618-4352-9D00-E38B33038E0B}"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672144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CAFC69-17B8-49ED-8515-EEF742D798A3}" type="datetime1">
              <a:rPr lang="en-US" smtClean="0"/>
              <a:t>9/21/2023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0DCB44-B618-4352-9D00-E38B33038E0B}" type="slidenum">
              <a:rPr lang="en-US" smtClean="0"/>
              <a:t>‹#›</a:t>
            </a:fld>
            <a:endParaRPr lang="en-US"/>
          </a:p>
        </p:txBody>
      </p:sp>
    </p:spTree>
    <p:extLst>
      <p:ext uri="{BB962C8B-B14F-4D97-AF65-F5344CB8AC3E}">
        <p14:creationId xmlns:p14="http://schemas.microsoft.com/office/powerpoint/2010/main" val="4249893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BD7017-5031-4A82-AAE7-53B05001D0CF}" type="datetime1">
              <a:rPr lang="en-US" smtClean="0"/>
              <a:t>9/21/2023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0DCB44-B618-4352-9D00-E38B33038E0B}" type="slidenum">
              <a:rPr lang="en-US" smtClean="0"/>
              <a:t>‹#›</a:t>
            </a:fld>
            <a:endParaRPr lang="en-US"/>
          </a:p>
        </p:txBody>
      </p:sp>
    </p:spTree>
    <p:extLst>
      <p:ext uri="{BB962C8B-B14F-4D97-AF65-F5344CB8AC3E}">
        <p14:creationId xmlns:p14="http://schemas.microsoft.com/office/powerpoint/2010/main" val="3558503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A38264-5CCD-493A-9147-46264A34D417}" type="datetime1">
              <a:rPr lang="en-US" smtClean="0"/>
              <a:t>9/21/2023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0DCB44-B618-4352-9D00-E38B33038E0B}" type="slidenum">
              <a:rPr lang="en-US" smtClean="0"/>
              <a:t>‹#›</a:t>
            </a:fld>
            <a:endParaRPr lang="en-US"/>
          </a:p>
        </p:txBody>
      </p:sp>
    </p:spTree>
    <p:extLst>
      <p:ext uri="{BB962C8B-B14F-4D97-AF65-F5344CB8AC3E}">
        <p14:creationId xmlns:p14="http://schemas.microsoft.com/office/powerpoint/2010/main" val="422721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88EA74-F8A1-44F3-A943-871AE16A7C78}" type="datetime1">
              <a:rPr lang="en-US" smtClean="0"/>
              <a:t>9/21/2023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0DCB44-B618-4352-9D00-E38B33038E0B}"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888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DD1233-B103-4F41-B1CD-BA0EAAAA00DE}" type="datetime1">
              <a:rPr lang="en-US" smtClean="0"/>
              <a:t>9/21/2023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0DCB44-B618-4352-9D00-E38B33038E0B}" type="slidenum">
              <a:rPr lang="en-US" smtClean="0"/>
              <a:t>‹#›</a:t>
            </a:fld>
            <a:endParaRPr lang="en-US"/>
          </a:p>
        </p:txBody>
      </p:sp>
    </p:spTree>
    <p:extLst>
      <p:ext uri="{BB962C8B-B14F-4D97-AF65-F5344CB8AC3E}">
        <p14:creationId xmlns:p14="http://schemas.microsoft.com/office/powerpoint/2010/main" val="1275466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0B2C42-6C94-4108-8FBA-C36D549E0CB5}" type="datetime1">
              <a:rPr lang="en-US" smtClean="0"/>
              <a:t>9/21/2023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0DCB44-B618-4352-9D00-E38B33038E0B}" type="slidenum">
              <a:rPr lang="en-US" smtClean="0"/>
              <a:t>‹#›</a:t>
            </a:fld>
            <a:endParaRPr lang="en-US"/>
          </a:p>
        </p:txBody>
      </p:sp>
    </p:spTree>
    <p:extLst>
      <p:ext uri="{BB962C8B-B14F-4D97-AF65-F5344CB8AC3E}">
        <p14:creationId xmlns:p14="http://schemas.microsoft.com/office/powerpoint/2010/main" val="503401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D1741E9-4398-4324-AD5E-DC41833D0D5A}" type="datetime1">
              <a:rPr lang="en-US" smtClean="0"/>
              <a:t>9/21/2023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0DCB44-B618-4352-9D00-E38B33038E0B}" type="slidenum">
              <a:rPr lang="en-US" smtClean="0"/>
              <a:t>‹#›</a:t>
            </a:fld>
            <a:endParaRPr lang="en-US"/>
          </a:p>
        </p:txBody>
      </p:sp>
    </p:spTree>
    <p:extLst>
      <p:ext uri="{BB962C8B-B14F-4D97-AF65-F5344CB8AC3E}">
        <p14:creationId xmlns:p14="http://schemas.microsoft.com/office/powerpoint/2010/main" val="2541566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906D151-408D-43A7-A31F-E9DD593775C0}" type="datetime1">
              <a:rPr lang="en-US" smtClean="0"/>
              <a:t>9/21/2023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0B0DCB44-B618-4352-9D00-E38B33038E0B}" type="slidenum">
              <a:rPr lang="en-US" smtClean="0"/>
              <a:t>‹#›</a:t>
            </a:fld>
            <a:endParaRPr lang="en-US"/>
          </a:p>
        </p:txBody>
      </p:sp>
    </p:spTree>
    <p:extLst>
      <p:ext uri="{BB962C8B-B14F-4D97-AF65-F5344CB8AC3E}">
        <p14:creationId xmlns:p14="http://schemas.microsoft.com/office/powerpoint/2010/main" val="211564428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2944029E-EF4E-46DD-9822-5110C1513648}" type="datetime1">
              <a:rPr lang="en-US" smtClean="0"/>
              <a:t>9/21/2023</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B0DCB44-B618-4352-9D00-E38B33038E0B}" type="slidenum">
              <a:rPr lang="en-US" smtClean="0"/>
              <a:t>‹#›</a:t>
            </a:fld>
            <a:endParaRPr lang="en-US"/>
          </a:p>
        </p:txBody>
      </p:sp>
    </p:spTree>
    <p:extLst>
      <p:ext uri="{BB962C8B-B14F-4D97-AF65-F5344CB8AC3E}">
        <p14:creationId xmlns:p14="http://schemas.microsoft.com/office/powerpoint/2010/main" val="133284221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851C8C-296E-4771-B364-133D71B0C358}" type="datetime1">
              <a:rPr lang="en-US" smtClean="0"/>
              <a:t>9/21/2023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0DCB44-B618-4352-9D00-E38B33038E0B}" type="slidenum">
              <a:rPr lang="en-US" smtClean="0"/>
              <a:t>‹#›</a:t>
            </a:fld>
            <a:endParaRPr lang="en-US"/>
          </a:p>
        </p:txBody>
      </p:sp>
    </p:spTree>
    <p:extLst>
      <p:ext uri="{BB962C8B-B14F-4D97-AF65-F5344CB8AC3E}">
        <p14:creationId xmlns:p14="http://schemas.microsoft.com/office/powerpoint/2010/main" val="1688193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B57E3975-6AC8-465E-9EDA-6F683FCFB259}" type="datetime1">
              <a:rPr lang="en-US" smtClean="0"/>
              <a:t>9/21/2023</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0B0DCB44-B618-4352-9D00-E38B33038E0B}"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0692336"/>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hyperlink" Target="https://github.com/tpoozhikala/DataScienceGuidedCapstone/tree/master/Notebook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17C63CE3-2729-44CE-AFF9-082F0D22EAC2}"/>
              </a:ext>
            </a:extLst>
          </p:cNvPr>
          <p:cNvSpPr/>
          <p:nvPr/>
        </p:nvSpPr>
        <p:spPr>
          <a:xfrm>
            <a:off x="-89133" y="2122332"/>
            <a:ext cx="9322266" cy="2000548"/>
          </a:xfrm>
          <a:prstGeom prst="rect">
            <a:avLst/>
          </a:prstGeom>
        </p:spPr>
        <p:txBody>
          <a:bodyPr wrap="square">
            <a:spAutoFit/>
          </a:bodyPr>
          <a:lstStyle/>
          <a:p>
            <a:pPr algn="ctr"/>
            <a:endParaRPr lang="en-US" sz="1100" b="1" dirty="0">
              <a:latin typeface="Arial" panose="020B0604020202020204" pitchFamily="34" charset="0"/>
              <a:cs typeface="Arial" panose="020B0604020202020204" pitchFamily="34" charset="0"/>
            </a:endParaRPr>
          </a:p>
          <a:p>
            <a:pPr algn="ctr"/>
            <a:r>
              <a:rPr lang="en-US" sz="2800" b="1" dirty="0">
                <a:latin typeface="Arial" panose="020B0604020202020204" pitchFamily="34" charset="0"/>
                <a:cs typeface="Arial" panose="020B0604020202020204" pitchFamily="34" charset="0"/>
              </a:rPr>
              <a:t>Big Mountain Ski Resort – Pricing Strategy </a:t>
            </a:r>
            <a:endParaRPr lang="en-US" sz="1500" dirty="0">
              <a:latin typeface="Arial" panose="020B0604020202020204" pitchFamily="34" charset="0"/>
              <a:cs typeface="Arial" panose="020B0604020202020204" pitchFamily="34" charset="0"/>
            </a:endParaRPr>
          </a:p>
          <a:p>
            <a:pPr algn="ctr"/>
            <a:endParaRPr lang="en-US" sz="1500" dirty="0">
              <a:latin typeface="Arial" panose="020B0604020202020204" pitchFamily="34" charset="0"/>
              <a:cs typeface="Arial" panose="020B0604020202020204" pitchFamily="34" charset="0"/>
            </a:endParaRPr>
          </a:p>
          <a:p>
            <a:pPr algn="ctr"/>
            <a:r>
              <a:rPr lang="en-US" sz="1500" dirty="0">
                <a:latin typeface="Arial" panose="020B0604020202020204" pitchFamily="34" charset="0"/>
                <a:cs typeface="Arial" panose="020B0604020202020204" pitchFamily="34" charset="0"/>
              </a:rPr>
              <a:t>Thomas Poozhikala</a:t>
            </a:r>
            <a:endParaRPr lang="en-US" sz="1500" baseline="30000" dirty="0">
              <a:latin typeface="Arial" panose="020B0604020202020204" pitchFamily="34" charset="0"/>
              <a:cs typeface="Arial" panose="020B0604020202020204" pitchFamily="34" charset="0"/>
            </a:endParaRPr>
          </a:p>
          <a:p>
            <a:pPr algn="ctr"/>
            <a:endParaRPr lang="en-US" sz="1500" baseline="30000" dirty="0">
              <a:latin typeface="Arial" panose="020B0604020202020204" pitchFamily="34" charset="0"/>
              <a:cs typeface="Arial" panose="020B0604020202020204" pitchFamily="34" charset="0"/>
            </a:endParaRPr>
          </a:p>
          <a:p>
            <a:pPr algn="ctr"/>
            <a:r>
              <a:rPr lang="en-US" sz="1500" baseline="30000" dirty="0">
                <a:latin typeface="Arial" panose="020B0604020202020204" pitchFamily="34" charset="0"/>
                <a:cs typeface="Arial" panose="020B0604020202020204" pitchFamily="34" charset="0"/>
              </a:rPr>
              <a:t> </a:t>
            </a:r>
            <a:r>
              <a:rPr lang="en-US" sz="1500" dirty="0">
                <a:latin typeface="Arial" panose="020B0604020202020204" pitchFamily="34" charset="0"/>
                <a:cs typeface="Arial" panose="020B0604020202020204" pitchFamily="34" charset="0"/>
              </a:rPr>
              <a:t>Springboard Data Science Career Track</a:t>
            </a:r>
          </a:p>
          <a:p>
            <a:pPr algn="ctr"/>
            <a:endParaRPr lang="en-US" sz="1500" dirty="0">
              <a:latin typeface="Arial" panose="020B0604020202020204" pitchFamily="34" charset="0"/>
              <a:cs typeface="Arial" panose="020B0604020202020204" pitchFamily="34" charset="0"/>
            </a:endParaRPr>
          </a:p>
          <a:p>
            <a:pPr algn="ctr"/>
            <a:r>
              <a:rPr lang="en-US" sz="1500" dirty="0">
                <a:latin typeface="Arial" panose="020B0604020202020204" pitchFamily="34" charset="0"/>
                <a:cs typeface="Arial" panose="020B0604020202020204" pitchFamily="34" charset="0"/>
              </a:rPr>
              <a:t>https://github.com/tpoozhikala</a:t>
            </a:r>
            <a:endParaRPr lang="en-US" sz="2100" b="1" dirty="0">
              <a:latin typeface="Arial" panose="020B0604020202020204" pitchFamily="34" charset="0"/>
              <a:cs typeface="Arial" panose="020B0604020202020204" pitchFamily="34" charset="0"/>
            </a:endParaRPr>
          </a:p>
        </p:txBody>
      </p:sp>
      <p:sp>
        <p:nvSpPr>
          <p:cNvPr id="17" name="Slide Number Placeholder 16">
            <a:extLst>
              <a:ext uri="{FF2B5EF4-FFF2-40B4-BE49-F238E27FC236}">
                <a16:creationId xmlns:a16="http://schemas.microsoft.com/office/drawing/2014/main" id="{54AFF97C-DACA-4FD0-B6A0-10A9828AE99B}"/>
              </a:ext>
            </a:extLst>
          </p:cNvPr>
          <p:cNvSpPr>
            <a:spLocks noGrp="1"/>
          </p:cNvSpPr>
          <p:nvPr>
            <p:ph type="sldNum" sz="quarter" idx="12"/>
          </p:nvPr>
        </p:nvSpPr>
        <p:spPr/>
        <p:txBody>
          <a:bodyPr/>
          <a:lstStyle/>
          <a:p>
            <a:fld id="{0B0DCB44-B618-4352-9D00-E38B33038E0B}" type="slidenum">
              <a:rPr lang="en-US" smtClean="0">
                <a:latin typeface="Arial" panose="020B0604020202020204" pitchFamily="34" charset="0"/>
                <a:cs typeface="Arial" panose="020B0604020202020204" pitchFamily="34" charset="0"/>
              </a:rPr>
              <a:t>1</a:t>
            </a:fld>
            <a:endParaRPr lang="en-US"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106AC35E-6A07-40FD-A63D-1B335D0E9305}"/>
              </a:ext>
            </a:extLst>
          </p:cNvPr>
          <p:cNvSpPr/>
          <p:nvPr/>
        </p:nvSpPr>
        <p:spPr>
          <a:xfrm>
            <a:off x="2611763" y="4401235"/>
            <a:ext cx="3980577" cy="461665"/>
          </a:xfrm>
          <a:prstGeom prst="rect">
            <a:avLst/>
          </a:prstGeom>
        </p:spPr>
        <p:txBody>
          <a:bodyPr wrap="none">
            <a:spAutoFit/>
          </a:bodyPr>
          <a:lstStyle/>
          <a:p>
            <a:pPr algn="ctr"/>
            <a:r>
              <a:rPr lang="en-US" baseline="30000" dirty="0">
                <a:latin typeface="Arial" panose="020B0604020202020204" pitchFamily="34" charset="0"/>
                <a:cs typeface="Arial" panose="020B0604020202020204" pitchFamily="34" charset="0"/>
              </a:rPr>
              <a:t>Slide template provided by Sacramento State University</a:t>
            </a:r>
          </a:p>
          <a:p>
            <a:pPr algn="ctr"/>
            <a:endParaRPr lang="en-US" baseline="30000" dirty="0">
              <a:latin typeface="Arial" panose="020B0604020202020204" pitchFamily="34" charset="0"/>
              <a:cs typeface="Arial" panose="020B0604020202020204" pitchFamily="34" charset="0"/>
            </a:endParaRPr>
          </a:p>
        </p:txBody>
      </p:sp>
      <p:pic>
        <p:nvPicPr>
          <p:cNvPr id="4" name="Picture 3" descr="A black background with grey letters&#10;&#10;Description automatically generated">
            <a:extLst>
              <a:ext uri="{FF2B5EF4-FFF2-40B4-BE49-F238E27FC236}">
                <a16:creationId xmlns:a16="http://schemas.microsoft.com/office/drawing/2014/main" id="{FD858FFF-FFD8-769B-7BDE-FE88ED1C76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32" y="51590"/>
            <a:ext cx="2121401" cy="707134"/>
          </a:xfrm>
          <a:prstGeom prst="rect">
            <a:avLst/>
          </a:prstGeom>
        </p:spPr>
      </p:pic>
    </p:spTree>
    <p:extLst>
      <p:ext uri="{BB962C8B-B14F-4D97-AF65-F5344CB8AC3E}">
        <p14:creationId xmlns:p14="http://schemas.microsoft.com/office/powerpoint/2010/main" val="1465826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C8FB1-239D-41D5-A84F-0A5CE2457274}"/>
              </a:ext>
            </a:extLst>
          </p:cNvPr>
          <p:cNvSpPr>
            <a:spLocks noGrp="1"/>
          </p:cNvSpPr>
          <p:nvPr>
            <p:ph type="title"/>
          </p:nvPr>
        </p:nvSpPr>
        <p:spPr>
          <a:xfrm>
            <a:off x="336397" y="286604"/>
            <a:ext cx="8260221" cy="1450757"/>
          </a:xfrm>
          <a:ln>
            <a:noFill/>
          </a:ln>
        </p:spPr>
        <p:txBody>
          <a:bodyPr/>
          <a:lstStyle/>
          <a:p>
            <a:pPr algn="ctr"/>
            <a:r>
              <a:rPr lang="en-US" sz="4000" kern="0" spc="0" dirty="0">
                <a:solidFill>
                  <a:srgbClr val="000000"/>
                </a:solidFill>
                <a:latin typeface="Arial"/>
                <a:ea typeface="ＭＳ Ｐゴシック" pitchFamily="-110" charset="-128"/>
              </a:rPr>
              <a:t>Introduction of Problem &amp; Objective</a:t>
            </a:r>
            <a:endParaRPr lang="en-US" dirty="0"/>
          </a:p>
        </p:txBody>
      </p:sp>
      <p:sp>
        <p:nvSpPr>
          <p:cNvPr id="6" name="Rectangle 5">
            <a:extLst>
              <a:ext uri="{FF2B5EF4-FFF2-40B4-BE49-F238E27FC236}">
                <a16:creationId xmlns:a16="http://schemas.microsoft.com/office/drawing/2014/main" id="{ED2D2F4D-A35B-44CF-81B5-91D05C94BFAB}"/>
              </a:ext>
            </a:extLst>
          </p:cNvPr>
          <p:cNvSpPr/>
          <p:nvPr/>
        </p:nvSpPr>
        <p:spPr>
          <a:xfrm>
            <a:off x="822959" y="1894960"/>
            <a:ext cx="6634854" cy="3970318"/>
          </a:xfrm>
          <a:prstGeom prst="rect">
            <a:avLst/>
          </a:prstGeom>
        </p:spPr>
        <p:txBody>
          <a:bodyPr wrap="square">
            <a:spAutoFit/>
          </a:bodyPr>
          <a:lstStyle/>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Problem</a:t>
            </a:r>
            <a:endParaRPr lang="en-US" sz="2000" kern="0" dirty="0">
              <a:solidFill>
                <a:srgbClr val="000000"/>
              </a:solidFill>
              <a:latin typeface="Arial"/>
              <a:ea typeface="ＭＳ Ｐゴシック" pitchFamily="-110" charset="-128"/>
            </a:endParaRPr>
          </a:p>
          <a:p>
            <a:pPr marL="742950" lvl="1" indent="-285750" defTabSz="914400" fontAlgn="base">
              <a:spcBef>
                <a:spcPct val="20000"/>
              </a:spcBef>
              <a:spcAft>
                <a:spcPct val="0"/>
              </a:spcAft>
              <a:buFontTx/>
              <a:buChar char="–"/>
            </a:pPr>
            <a:r>
              <a:rPr lang="en-US" sz="1600" b="0" i="0" u="none" strike="noStrike" dirty="0">
                <a:solidFill>
                  <a:srgbClr val="000000"/>
                </a:solidFill>
                <a:effectLst/>
                <a:latin typeface="Arial" panose="020B0604020202020204" pitchFamily="34" charset="0"/>
              </a:rPr>
              <a:t>Big Mountain Resort is a ski resort located in Montana that has access to 105 trails and about 350,000 people ski or snowboard at the resort. However, the company has installed another chair lift increasing their operating costs to $1,540,000 this season. Is ther</a:t>
            </a:r>
            <a:r>
              <a:rPr lang="en-US" sz="1600" dirty="0">
                <a:solidFill>
                  <a:srgbClr val="000000"/>
                </a:solidFill>
                <a:latin typeface="Arial" panose="020B0604020202020204" pitchFamily="34" charset="0"/>
              </a:rPr>
              <a:t>e a more sufficient pricing strategy to help recoup the operational costs</a:t>
            </a:r>
            <a:r>
              <a:rPr lang="en-US" sz="1600" kern="0" dirty="0">
                <a:solidFill>
                  <a:srgbClr val="000000"/>
                </a:solidFill>
                <a:latin typeface="Arial"/>
                <a:ea typeface="ＭＳ Ｐゴシック" pitchFamily="-110" charset="-128"/>
              </a:rPr>
              <a:t>?</a:t>
            </a:r>
          </a:p>
          <a:p>
            <a:pPr lvl="1" defTabSz="914400" fontAlgn="base">
              <a:spcBef>
                <a:spcPct val="20000"/>
              </a:spcBef>
              <a:spcAft>
                <a:spcPct val="0"/>
              </a:spcAft>
            </a:pPr>
            <a:endParaRPr lang="en-US"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Objective:</a:t>
            </a:r>
            <a:r>
              <a:rPr lang="en-US" sz="2000" dirty="0">
                <a:solidFill>
                  <a:srgbClr val="000000"/>
                </a:solidFill>
                <a:latin typeface="Arial" panose="020B0604020202020204" pitchFamily="34" charset="0"/>
                <a:cs typeface="Arial" panose="020B0604020202020204" pitchFamily="34" charset="0"/>
              </a:rPr>
              <a:t> R</a:t>
            </a:r>
            <a:r>
              <a:rPr lang="en-US" sz="2000" b="0" i="0" u="none" strike="noStrike" dirty="0">
                <a:solidFill>
                  <a:srgbClr val="000000"/>
                </a:solidFill>
                <a:effectLst/>
                <a:latin typeface="Arial" panose="020B0604020202020204" pitchFamily="34" charset="0"/>
              </a:rPr>
              <a:t>ecommend a business strategy for recouping the increased operational cost of $1.54MM for installing a new chair lift this season, while keeping the profit margins at 9.2% as well as provide insights on annual revenue for the season over the next year.</a:t>
            </a:r>
            <a:endParaRPr lang="en-US" sz="2000" dirty="0">
              <a:latin typeface="Arial" panose="020B0604020202020204" pitchFamily="34" charset="0"/>
              <a:cs typeface="Arial" panose="020B0604020202020204" pitchFamily="34" charset="0"/>
            </a:endParaRPr>
          </a:p>
        </p:txBody>
      </p:sp>
      <p:sp>
        <p:nvSpPr>
          <p:cNvPr id="12" name="Slide Number Placeholder 11">
            <a:extLst>
              <a:ext uri="{FF2B5EF4-FFF2-40B4-BE49-F238E27FC236}">
                <a16:creationId xmlns:a16="http://schemas.microsoft.com/office/drawing/2014/main" id="{D0EBE0AB-6F7B-493B-B751-754040CCBFBE}"/>
              </a:ext>
            </a:extLst>
          </p:cNvPr>
          <p:cNvSpPr>
            <a:spLocks noGrp="1"/>
          </p:cNvSpPr>
          <p:nvPr>
            <p:ph type="sldNum" sz="quarter" idx="12"/>
          </p:nvPr>
        </p:nvSpPr>
        <p:spPr/>
        <p:txBody>
          <a:bodyPr/>
          <a:lstStyle/>
          <a:p>
            <a:fld id="{0B0DCB44-B618-4352-9D00-E38B33038E0B}" type="slidenum">
              <a:rPr lang="en-US" smtClean="0">
                <a:latin typeface="Arial" panose="020B0604020202020204" pitchFamily="34" charset="0"/>
                <a:cs typeface="Arial" panose="020B0604020202020204" pitchFamily="34" charset="0"/>
              </a:rPr>
              <a:t>2</a:t>
            </a:fld>
            <a:endParaRPr lang="en-US" dirty="0">
              <a:latin typeface="Arial" panose="020B0604020202020204" pitchFamily="34" charset="0"/>
              <a:cs typeface="Arial" panose="020B0604020202020204" pitchFamily="34" charset="0"/>
            </a:endParaRPr>
          </a:p>
        </p:txBody>
      </p:sp>
      <p:pic>
        <p:nvPicPr>
          <p:cNvPr id="3" name="Picture 2" descr="A black background with grey letters&#10;&#10;Description automatically generated">
            <a:extLst>
              <a:ext uri="{FF2B5EF4-FFF2-40B4-BE49-F238E27FC236}">
                <a16:creationId xmlns:a16="http://schemas.microsoft.com/office/drawing/2014/main" id="{A660476F-7AEC-4137-1031-7F1034BEC7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32" y="51590"/>
            <a:ext cx="2121401" cy="707134"/>
          </a:xfrm>
          <a:prstGeom prst="rect">
            <a:avLst/>
          </a:prstGeom>
        </p:spPr>
      </p:pic>
    </p:spTree>
    <p:extLst>
      <p:ext uri="{BB962C8B-B14F-4D97-AF65-F5344CB8AC3E}">
        <p14:creationId xmlns:p14="http://schemas.microsoft.com/office/powerpoint/2010/main" val="3737044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C8FB1-239D-41D5-A84F-0A5CE2457274}"/>
              </a:ext>
            </a:extLst>
          </p:cNvPr>
          <p:cNvSpPr>
            <a:spLocks noGrp="1"/>
          </p:cNvSpPr>
          <p:nvPr>
            <p:ph type="title"/>
          </p:nvPr>
        </p:nvSpPr>
        <p:spPr>
          <a:xfrm>
            <a:off x="822960" y="286604"/>
            <a:ext cx="7543800" cy="1450757"/>
          </a:xfrm>
          <a:ln>
            <a:noFill/>
          </a:ln>
        </p:spPr>
        <p:txBody>
          <a:bodyPr>
            <a:normAutofit/>
          </a:bodyPr>
          <a:lstStyle/>
          <a:p>
            <a:pPr algn="ctr"/>
            <a:r>
              <a:rPr lang="en-US" sz="3500" kern="0" spc="0" dirty="0">
                <a:solidFill>
                  <a:srgbClr val="000000"/>
                </a:solidFill>
                <a:latin typeface="Arial"/>
                <a:ea typeface="ＭＳ Ｐゴシック" pitchFamily="-110" charset="-128"/>
              </a:rPr>
              <a:t>Recommendation &amp; Key Findings</a:t>
            </a:r>
            <a:endParaRPr lang="en-US" sz="3500" dirty="0"/>
          </a:p>
        </p:txBody>
      </p:sp>
      <p:sp>
        <p:nvSpPr>
          <p:cNvPr id="12" name="Slide Number Placeholder 11">
            <a:extLst>
              <a:ext uri="{FF2B5EF4-FFF2-40B4-BE49-F238E27FC236}">
                <a16:creationId xmlns:a16="http://schemas.microsoft.com/office/drawing/2014/main" id="{D0EBE0AB-6F7B-493B-B751-754040CCBFBE}"/>
              </a:ext>
            </a:extLst>
          </p:cNvPr>
          <p:cNvSpPr>
            <a:spLocks noGrp="1"/>
          </p:cNvSpPr>
          <p:nvPr>
            <p:ph type="sldNum" sz="quarter" idx="12"/>
          </p:nvPr>
        </p:nvSpPr>
        <p:spPr/>
        <p:txBody>
          <a:bodyPr/>
          <a:lstStyle/>
          <a:p>
            <a:fld id="{0B0DCB44-B618-4352-9D00-E38B33038E0B}" type="slidenum">
              <a:rPr lang="en-US" smtClean="0"/>
              <a:t>3</a:t>
            </a:fld>
            <a:endParaRPr lang="en-US"/>
          </a:p>
        </p:txBody>
      </p:sp>
      <p:pic>
        <p:nvPicPr>
          <p:cNvPr id="3" name="Picture 2" descr="A black background with grey letters&#10;&#10;Description automatically generated">
            <a:extLst>
              <a:ext uri="{FF2B5EF4-FFF2-40B4-BE49-F238E27FC236}">
                <a16:creationId xmlns:a16="http://schemas.microsoft.com/office/drawing/2014/main" id="{695E0685-1926-5C43-CD36-B7BC5961B0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32" y="51590"/>
            <a:ext cx="2121401" cy="707134"/>
          </a:xfrm>
          <a:prstGeom prst="rect">
            <a:avLst/>
          </a:prstGeom>
        </p:spPr>
      </p:pic>
      <p:pic>
        <p:nvPicPr>
          <p:cNvPr id="1026" name="Picture 2">
            <a:extLst>
              <a:ext uri="{FF2B5EF4-FFF2-40B4-BE49-F238E27FC236}">
                <a16:creationId xmlns:a16="http://schemas.microsoft.com/office/drawing/2014/main" id="{BDA70C89-EB38-69C4-164D-03F07F7C6A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800" y="1867126"/>
            <a:ext cx="4218591" cy="305413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9B86E43-1C55-EDAA-C1C0-F98009EC1062}"/>
              </a:ext>
            </a:extLst>
          </p:cNvPr>
          <p:cNvSpPr txBox="1"/>
          <p:nvPr/>
        </p:nvSpPr>
        <p:spPr>
          <a:xfrm>
            <a:off x="4922728" y="5055484"/>
            <a:ext cx="4572000" cy="215444"/>
          </a:xfrm>
          <a:prstGeom prst="rect">
            <a:avLst/>
          </a:prstGeom>
          <a:noFill/>
        </p:spPr>
        <p:txBody>
          <a:bodyPr wrap="square">
            <a:spAutoFit/>
          </a:bodyPr>
          <a:lstStyle/>
          <a:p>
            <a:r>
              <a:rPr lang="en-US" sz="800" b="0" i="0" u="none" strike="noStrike" dirty="0">
                <a:solidFill>
                  <a:srgbClr val="000000"/>
                </a:solidFill>
                <a:effectLst/>
                <a:latin typeface="Arial" panose="020B0604020202020204" pitchFamily="34" charset="0"/>
              </a:rPr>
              <a:t>*Key features identified from random forest regressor model</a:t>
            </a:r>
            <a:endParaRPr lang="en-US" sz="800" dirty="0"/>
          </a:p>
        </p:txBody>
      </p:sp>
      <p:sp>
        <p:nvSpPr>
          <p:cNvPr id="9" name="TextBox 8">
            <a:extLst>
              <a:ext uri="{FF2B5EF4-FFF2-40B4-BE49-F238E27FC236}">
                <a16:creationId xmlns:a16="http://schemas.microsoft.com/office/drawing/2014/main" id="{DC5AC42F-5D01-3D29-95CE-0139C25FA92F}"/>
              </a:ext>
            </a:extLst>
          </p:cNvPr>
          <p:cNvSpPr txBox="1"/>
          <p:nvPr/>
        </p:nvSpPr>
        <p:spPr>
          <a:xfrm>
            <a:off x="464740" y="5399481"/>
            <a:ext cx="8214519" cy="954107"/>
          </a:xfrm>
          <a:prstGeom prst="rect">
            <a:avLst/>
          </a:prstGeom>
          <a:noFill/>
        </p:spPr>
        <p:txBody>
          <a:bodyPr wrap="square">
            <a:spAutoFit/>
          </a:bodyPr>
          <a:lstStyle/>
          <a:p>
            <a:r>
              <a:rPr lang="en-US" sz="1400" b="1" i="0" u="none" strike="noStrike" dirty="0">
                <a:solidFill>
                  <a:srgbClr val="000000"/>
                </a:solidFill>
                <a:effectLst/>
                <a:latin typeface="Arial" panose="020B0604020202020204" pitchFamily="34" charset="0"/>
              </a:rPr>
              <a:t>Recommended Pricing Strategy</a:t>
            </a:r>
            <a:r>
              <a:rPr lang="en-US" sz="1400" b="0" i="0" u="none" strike="noStrike" dirty="0">
                <a:solidFill>
                  <a:srgbClr val="000000"/>
                </a:solidFill>
                <a:effectLst/>
                <a:latin typeface="Arial" panose="020B0604020202020204" pitchFamily="34" charset="0"/>
              </a:rPr>
              <a:t>: Big Mountain Ski Resort in adding another chair lift for their resort </a:t>
            </a:r>
            <a:r>
              <a:rPr lang="en-US" sz="1400" dirty="0">
                <a:solidFill>
                  <a:srgbClr val="000000"/>
                </a:solidFill>
                <a:latin typeface="Arial" panose="020B0604020202020204" pitchFamily="34" charset="0"/>
              </a:rPr>
              <a:t>should also</a:t>
            </a:r>
            <a:r>
              <a:rPr lang="en-US" sz="1400" b="0" i="0" u="none" strike="noStrike" dirty="0">
                <a:solidFill>
                  <a:srgbClr val="000000"/>
                </a:solidFill>
                <a:effectLst/>
                <a:latin typeface="Arial" panose="020B0604020202020204" pitchFamily="34" charset="0"/>
              </a:rPr>
              <a:t> increase their price to $90.90 per ticket</a:t>
            </a:r>
            <a:r>
              <a:rPr lang="en-US" sz="1400" dirty="0">
                <a:solidFill>
                  <a:srgbClr val="000000"/>
                </a:solidFill>
                <a:latin typeface="Arial" panose="020B0604020202020204" pitchFamily="34" charset="0"/>
              </a:rPr>
              <a:t> while also adding another run and </a:t>
            </a:r>
            <a:r>
              <a:rPr lang="en-US" sz="1400" b="0" i="0" u="none" strike="noStrike" dirty="0">
                <a:solidFill>
                  <a:srgbClr val="000000"/>
                </a:solidFill>
                <a:effectLst/>
                <a:latin typeface="Arial" panose="020B0604020202020204" pitchFamily="34" charset="0"/>
              </a:rPr>
              <a:t>increasing the vertical drop distance by 150 feet as well as increasing the snow making machine coverage by 2 acres.</a:t>
            </a:r>
            <a:endParaRPr lang="en-US" sz="1400" dirty="0"/>
          </a:p>
        </p:txBody>
      </p:sp>
      <p:pic>
        <p:nvPicPr>
          <p:cNvPr id="1028" name="Picture 4">
            <a:extLst>
              <a:ext uri="{FF2B5EF4-FFF2-40B4-BE49-F238E27FC236}">
                <a16:creationId xmlns:a16="http://schemas.microsoft.com/office/drawing/2014/main" id="{4C299464-18B3-F4DA-9FD9-40975D3F2D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200" y="1830080"/>
            <a:ext cx="3577209" cy="327710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CF3537CE-0010-7082-F956-EC0E42C26615}"/>
              </a:ext>
            </a:extLst>
          </p:cNvPr>
          <p:cNvSpPr txBox="1"/>
          <p:nvPr/>
        </p:nvSpPr>
        <p:spPr>
          <a:xfrm>
            <a:off x="350728" y="5052564"/>
            <a:ext cx="4572000" cy="215444"/>
          </a:xfrm>
          <a:prstGeom prst="rect">
            <a:avLst/>
          </a:prstGeom>
          <a:noFill/>
        </p:spPr>
        <p:txBody>
          <a:bodyPr wrap="square">
            <a:spAutoFit/>
          </a:bodyPr>
          <a:lstStyle/>
          <a:p>
            <a:r>
              <a:rPr lang="en-US" sz="800" b="0" i="0" u="none" strike="noStrike" dirty="0">
                <a:solidFill>
                  <a:srgbClr val="000000"/>
                </a:solidFill>
                <a:effectLst/>
                <a:latin typeface="Arial" panose="020B0604020202020204" pitchFamily="34" charset="0"/>
              </a:rPr>
              <a:t>*</a:t>
            </a:r>
            <a:r>
              <a:rPr lang="en-US" sz="800" dirty="0">
                <a:solidFill>
                  <a:srgbClr val="000000"/>
                </a:solidFill>
                <a:latin typeface="Arial" panose="020B0604020202020204" pitchFamily="34" charset="0"/>
              </a:rPr>
              <a:t>Correlation Heatmap showcasing correlations among values in dataset</a:t>
            </a:r>
            <a:endParaRPr lang="en-US" sz="800" dirty="0"/>
          </a:p>
        </p:txBody>
      </p:sp>
    </p:spTree>
    <p:extLst>
      <p:ext uri="{BB962C8B-B14F-4D97-AF65-F5344CB8AC3E}">
        <p14:creationId xmlns:p14="http://schemas.microsoft.com/office/powerpoint/2010/main" val="3755723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C8FB1-239D-41D5-A84F-0A5CE2457274}"/>
              </a:ext>
            </a:extLst>
          </p:cNvPr>
          <p:cNvSpPr>
            <a:spLocks noGrp="1"/>
          </p:cNvSpPr>
          <p:nvPr>
            <p:ph type="title"/>
          </p:nvPr>
        </p:nvSpPr>
        <p:spPr>
          <a:xfrm>
            <a:off x="822960" y="286604"/>
            <a:ext cx="7543800" cy="1450757"/>
          </a:xfrm>
          <a:ln>
            <a:noFill/>
          </a:ln>
        </p:spPr>
        <p:txBody>
          <a:bodyPr/>
          <a:lstStyle/>
          <a:p>
            <a:pPr algn="ctr"/>
            <a:r>
              <a:rPr lang="en-US" sz="4000" kern="0" spc="0" dirty="0">
                <a:solidFill>
                  <a:srgbClr val="000000"/>
                </a:solidFill>
                <a:latin typeface="Arial"/>
                <a:ea typeface="ＭＳ Ｐゴシック" pitchFamily="-110" charset="-128"/>
              </a:rPr>
              <a:t>Establishing a Predictive Model</a:t>
            </a:r>
            <a:endParaRPr lang="en-US" dirty="0"/>
          </a:p>
        </p:txBody>
      </p:sp>
      <p:sp>
        <p:nvSpPr>
          <p:cNvPr id="12" name="Slide Number Placeholder 11">
            <a:extLst>
              <a:ext uri="{FF2B5EF4-FFF2-40B4-BE49-F238E27FC236}">
                <a16:creationId xmlns:a16="http://schemas.microsoft.com/office/drawing/2014/main" id="{D0EBE0AB-6F7B-493B-B751-754040CCBFBE}"/>
              </a:ext>
            </a:extLst>
          </p:cNvPr>
          <p:cNvSpPr>
            <a:spLocks noGrp="1"/>
          </p:cNvSpPr>
          <p:nvPr>
            <p:ph type="sldNum" sz="quarter" idx="12"/>
          </p:nvPr>
        </p:nvSpPr>
        <p:spPr/>
        <p:txBody>
          <a:bodyPr/>
          <a:lstStyle/>
          <a:p>
            <a:fld id="{0B0DCB44-B618-4352-9D00-E38B33038E0B}" type="slidenum">
              <a:rPr lang="en-US" smtClean="0"/>
              <a:t>4</a:t>
            </a:fld>
            <a:endParaRPr lang="en-US"/>
          </a:p>
        </p:txBody>
      </p:sp>
      <p:pic>
        <p:nvPicPr>
          <p:cNvPr id="3" name="Picture 2" descr="A black background with grey letters&#10;&#10;Description automatically generated">
            <a:extLst>
              <a:ext uri="{FF2B5EF4-FFF2-40B4-BE49-F238E27FC236}">
                <a16:creationId xmlns:a16="http://schemas.microsoft.com/office/drawing/2014/main" id="{695E0685-1926-5C43-CD36-B7BC5961B0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32" y="51590"/>
            <a:ext cx="2121401" cy="707134"/>
          </a:xfrm>
          <a:prstGeom prst="rect">
            <a:avLst/>
          </a:prstGeom>
        </p:spPr>
      </p:pic>
      <p:sp>
        <p:nvSpPr>
          <p:cNvPr id="7" name="Rectangle 6">
            <a:extLst>
              <a:ext uri="{FF2B5EF4-FFF2-40B4-BE49-F238E27FC236}">
                <a16:creationId xmlns:a16="http://schemas.microsoft.com/office/drawing/2014/main" id="{5233713B-17F9-3898-EBAC-760353D3BA61}"/>
              </a:ext>
            </a:extLst>
          </p:cNvPr>
          <p:cNvSpPr/>
          <p:nvPr/>
        </p:nvSpPr>
        <p:spPr>
          <a:xfrm>
            <a:off x="736558" y="1678204"/>
            <a:ext cx="8163955" cy="2862322"/>
          </a:xfrm>
          <a:prstGeom prst="rect">
            <a:avLst/>
          </a:prstGeom>
        </p:spPr>
        <p:txBody>
          <a:bodyPr wrap="square">
            <a:spAutoFit/>
          </a:bodyPr>
          <a:lstStyle/>
          <a:p>
            <a:endParaRPr lang="en-US"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Mean Absolute Error used as key metric to compare different predictive models.</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Mean of </a:t>
            </a:r>
            <a:r>
              <a:rPr lang="en-US" sz="2000" dirty="0" err="1">
                <a:latin typeface="Arial" panose="020B0604020202020204" pitchFamily="34" charset="0"/>
                <a:cs typeface="Arial" panose="020B0604020202020204" pitchFamily="34" charset="0"/>
              </a:rPr>
              <a:t>AdultWeekend</a:t>
            </a:r>
            <a:r>
              <a:rPr lang="en-US" sz="2000" dirty="0">
                <a:latin typeface="Arial" panose="020B0604020202020204" pitchFamily="34" charset="0"/>
                <a:cs typeface="Arial" panose="020B0604020202020204" pitchFamily="34" charset="0"/>
              </a:rPr>
              <a:t> price column lead to predictions being off by $19 from actual. </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Linear Regression model had an increased accuracy of prediction by being off by $11.80. </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Random Forest Regressor model lead to greater accuracy of being off about $9.50 from actual. </a:t>
            </a:r>
          </a:p>
        </p:txBody>
      </p:sp>
      <p:pic>
        <p:nvPicPr>
          <p:cNvPr id="8" name="image2.png">
            <a:extLst>
              <a:ext uri="{FF2B5EF4-FFF2-40B4-BE49-F238E27FC236}">
                <a16:creationId xmlns:a16="http://schemas.microsoft.com/office/drawing/2014/main" id="{13BBDEC1-14A1-8B27-79CF-BB1E7AF5D3D0}"/>
              </a:ext>
            </a:extLst>
          </p:cNvPr>
          <p:cNvPicPr/>
          <p:nvPr/>
        </p:nvPicPr>
        <p:blipFill>
          <a:blip r:embed="rId3"/>
          <a:srcRect/>
          <a:stretch>
            <a:fillRect/>
          </a:stretch>
        </p:blipFill>
        <p:spPr>
          <a:xfrm>
            <a:off x="822960" y="4605821"/>
            <a:ext cx="1158240" cy="1309370"/>
          </a:xfrm>
          <a:prstGeom prst="rect">
            <a:avLst/>
          </a:prstGeom>
          <a:ln/>
        </p:spPr>
      </p:pic>
      <p:pic>
        <p:nvPicPr>
          <p:cNvPr id="9" name="image1.png">
            <a:extLst>
              <a:ext uri="{FF2B5EF4-FFF2-40B4-BE49-F238E27FC236}">
                <a16:creationId xmlns:a16="http://schemas.microsoft.com/office/drawing/2014/main" id="{A82FC583-030E-9BEB-E687-63B956A02D6C}"/>
              </a:ext>
            </a:extLst>
          </p:cNvPr>
          <p:cNvPicPr/>
          <p:nvPr/>
        </p:nvPicPr>
        <p:blipFill>
          <a:blip r:embed="rId4"/>
          <a:srcRect/>
          <a:stretch>
            <a:fillRect/>
          </a:stretch>
        </p:blipFill>
        <p:spPr>
          <a:xfrm>
            <a:off x="2132125" y="4664241"/>
            <a:ext cx="1484630" cy="1192530"/>
          </a:xfrm>
          <a:prstGeom prst="rect">
            <a:avLst/>
          </a:prstGeom>
          <a:ln/>
        </p:spPr>
      </p:pic>
      <p:sp>
        <p:nvSpPr>
          <p:cNvPr id="14" name="TextBox 13">
            <a:extLst>
              <a:ext uri="{FF2B5EF4-FFF2-40B4-BE49-F238E27FC236}">
                <a16:creationId xmlns:a16="http://schemas.microsoft.com/office/drawing/2014/main" id="{AA9A0C59-3172-C45A-8FBD-51A71713A633}"/>
              </a:ext>
            </a:extLst>
          </p:cNvPr>
          <p:cNvSpPr txBox="1"/>
          <p:nvPr/>
        </p:nvSpPr>
        <p:spPr>
          <a:xfrm>
            <a:off x="709598" y="5980486"/>
            <a:ext cx="4896612" cy="221856"/>
          </a:xfrm>
          <a:prstGeom prst="rect">
            <a:avLst/>
          </a:prstGeom>
          <a:noFill/>
        </p:spPr>
        <p:txBody>
          <a:bodyPr wrap="square">
            <a:spAutoFit/>
          </a:bodyPr>
          <a:lstStyle/>
          <a:p>
            <a:pPr marL="0" marR="0">
              <a:lnSpc>
                <a:spcPct val="115000"/>
              </a:lnSpc>
              <a:spcBef>
                <a:spcPts val="1200"/>
              </a:spcBef>
              <a:spcAft>
                <a:spcPts val="1200"/>
              </a:spcAft>
            </a:pPr>
            <a:r>
              <a:rPr lang="en-US" sz="800" dirty="0">
                <a:effectLst/>
                <a:latin typeface="Arial" panose="020B0604020202020204" pitchFamily="34" charset="0"/>
                <a:ea typeface="Arial" panose="020B0604020202020204" pitchFamily="34" charset="0"/>
              </a:rPr>
              <a:t>*Algorithms framework of respective linear regression model and Random Forest Regressor model</a:t>
            </a:r>
          </a:p>
        </p:txBody>
      </p:sp>
      <p:sp>
        <p:nvSpPr>
          <p:cNvPr id="15" name="Rectangle 14">
            <a:extLst>
              <a:ext uri="{FF2B5EF4-FFF2-40B4-BE49-F238E27FC236}">
                <a16:creationId xmlns:a16="http://schemas.microsoft.com/office/drawing/2014/main" id="{6A14A7E0-7F30-CF9A-4CFB-552671AB75BC}"/>
              </a:ext>
            </a:extLst>
          </p:cNvPr>
          <p:cNvSpPr/>
          <p:nvPr/>
        </p:nvSpPr>
        <p:spPr>
          <a:xfrm>
            <a:off x="736558" y="3867912"/>
            <a:ext cx="8041682" cy="61419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0006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C8FB1-239D-41D5-A84F-0A5CE2457274}"/>
              </a:ext>
            </a:extLst>
          </p:cNvPr>
          <p:cNvSpPr>
            <a:spLocks noGrp="1"/>
          </p:cNvSpPr>
          <p:nvPr>
            <p:ph type="title"/>
          </p:nvPr>
        </p:nvSpPr>
        <p:spPr>
          <a:xfrm>
            <a:off x="822960" y="286604"/>
            <a:ext cx="7543800" cy="1450757"/>
          </a:xfrm>
          <a:ln>
            <a:noFill/>
          </a:ln>
        </p:spPr>
        <p:txBody>
          <a:bodyPr>
            <a:normAutofit/>
          </a:bodyPr>
          <a:lstStyle/>
          <a:p>
            <a:pPr algn="ctr"/>
            <a:r>
              <a:rPr lang="en-US" sz="2800" kern="0" spc="0" dirty="0">
                <a:solidFill>
                  <a:srgbClr val="000000"/>
                </a:solidFill>
                <a:latin typeface="Arial"/>
                <a:ea typeface="ＭＳ Ｐゴシック" pitchFamily="-110" charset="-128"/>
              </a:rPr>
              <a:t>Random Forest Regressor Model Insight</a:t>
            </a:r>
            <a:endParaRPr lang="en-US" sz="3600" dirty="0"/>
          </a:p>
        </p:txBody>
      </p:sp>
      <p:sp>
        <p:nvSpPr>
          <p:cNvPr id="12" name="Slide Number Placeholder 11">
            <a:extLst>
              <a:ext uri="{FF2B5EF4-FFF2-40B4-BE49-F238E27FC236}">
                <a16:creationId xmlns:a16="http://schemas.microsoft.com/office/drawing/2014/main" id="{D0EBE0AB-6F7B-493B-B751-754040CCBFBE}"/>
              </a:ext>
            </a:extLst>
          </p:cNvPr>
          <p:cNvSpPr>
            <a:spLocks noGrp="1"/>
          </p:cNvSpPr>
          <p:nvPr>
            <p:ph type="sldNum" sz="quarter" idx="12"/>
          </p:nvPr>
        </p:nvSpPr>
        <p:spPr/>
        <p:txBody>
          <a:bodyPr/>
          <a:lstStyle/>
          <a:p>
            <a:fld id="{0B0DCB44-B618-4352-9D00-E38B33038E0B}" type="slidenum">
              <a:rPr lang="en-US" smtClean="0"/>
              <a:t>5</a:t>
            </a:fld>
            <a:endParaRPr lang="en-US"/>
          </a:p>
        </p:txBody>
      </p:sp>
      <p:pic>
        <p:nvPicPr>
          <p:cNvPr id="3" name="Picture 2" descr="A black background with grey letters&#10;&#10;Description automatically generated">
            <a:extLst>
              <a:ext uri="{FF2B5EF4-FFF2-40B4-BE49-F238E27FC236}">
                <a16:creationId xmlns:a16="http://schemas.microsoft.com/office/drawing/2014/main" id="{695E0685-1926-5C43-CD36-B7BC5961B0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32" y="51590"/>
            <a:ext cx="2121401" cy="707134"/>
          </a:xfrm>
          <a:prstGeom prst="rect">
            <a:avLst/>
          </a:prstGeom>
        </p:spPr>
      </p:pic>
      <p:sp>
        <p:nvSpPr>
          <p:cNvPr id="7" name="Rectangle 6">
            <a:extLst>
              <a:ext uri="{FF2B5EF4-FFF2-40B4-BE49-F238E27FC236}">
                <a16:creationId xmlns:a16="http://schemas.microsoft.com/office/drawing/2014/main" id="{5233713B-17F9-3898-EBAC-760353D3BA61}"/>
              </a:ext>
            </a:extLst>
          </p:cNvPr>
          <p:cNvSpPr/>
          <p:nvPr/>
        </p:nvSpPr>
        <p:spPr>
          <a:xfrm>
            <a:off x="736558" y="1678204"/>
            <a:ext cx="8163955" cy="1631216"/>
          </a:xfrm>
          <a:prstGeom prst="rect">
            <a:avLst/>
          </a:prstGeom>
        </p:spPr>
        <p:txBody>
          <a:bodyPr wrap="square">
            <a:spAutoFit/>
          </a:bodyPr>
          <a:lstStyle/>
          <a:p>
            <a:endParaRPr lang="en-US"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a:effectLst/>
                <a:latin typeface="Arial" panose="020B0604020202020204" pitchFamily="34" charset="0"/>
                <a:ea typeface="Arial" panose="020B0604020202020204" pitchFamily="34" charset="0"/>
              </a:rPr>
              <a:t>Big Mountain Ski Resort </a:t>
            </a:r>
            <a:r>
              <a:rPr lang="en-US" sz="2000" b="1" dirty="0">
                <a:effectLst/>
                <a:latin typeface="Arial" panose="020B0604020202020204" pitchFamily="34" charset="0"/>
                <a:ea typeface="Arial" panose="020B0604020202020204" pitchFamily="34" charset="0"/>
              </a:rPr>
              <a:t>seems to be underselling</a:t>
            </a:r>
            <a:r>
              <a:rPr lang="en-US" sz="2000" dirty="0">
                <a:effectLst/>
                <a:latin typeface="Arial" panose="020B0604020202020204" pitchFamily="34" charset="0"/>
                <a:ea typeface="Arial" panose="020B0604020202020204" pitchFamily="34" charset="0"/>
              </a:rPr>
              <a:t> their resort as the </a:t>
            </a:r>
            <a:r>
              <a:rPr lang="en-US" sz="2000" b="1" dirty="0">
                <a:effectLst/>
                <a:latin typeface="Arial" panose="020B0604020202020204" pitchFamily="34" charset="0"/>
                <a:ea typeface="Arial" panose="020B0604020202020204" pitchFamily="34" charset="0"/>
              </a:rPr>
              <a:t>predicted price is about $95</a:t>
            </a:r>
            <a:r>
              <a:rPr lang="en-US" sz="2000" dirty="0">
                <a:effectLst/>
                <a:latin typeface="Arial" panose="020B0604020202020204" pitchFamily="34" charset="0"/>
                <a:ea typeface="Arial" panose="020B0604020202020204" pitchFamily="34" charset="0"/>
              </a:rPr>
              <a:t> when the </a:t>
            </a:r>
            <a:r>
              <a:rPr lang="en-US" sz="2000" b="1" dirty="0">
                <a:effectLst/>
                <a:latin typeface="Arial" panose="020B0604020202020204" pitchFamily="34" charset="0"/>
                <a:ea typeface="Arial" panose="020B0604020202020204" pitchFamily="34" charset="0"/>
              </a:rPr>
              <a:t>actual price</a:t>
            </a:r>
            <a:r>
              <a:rPr lang="en-US" sz="2000" dirty="0">
                <a:effectLst/>
                <a:latin typeface="Arial" panose="020B0604020202020204" pitchFamily="34" charset="0"/>
                <a:ea typeface="Arial" panose="020B0604020202020204" pitchFamily="34" charset="0"/>
              </a:rPr>
              <a:t> in the </a:t>
            </a:r>
            <a:r>
              <a:rPr lang="en-US" sz="2000" dirty="0" err="1">
                <a:effectLst/>
                <a:latin typeface="Arial" panose="020B0604020202020204" pitchFamily="34" charset="0"/>
                <a:ea typeface="Arial" panose="020B0604020202020204" pitchFamily="34" charset="0"/>
              </a:rPr>
              <a:t>AdultWeekend</a:t>
            </a:r>
            <a:r>
              <a:rPr lang="en-US" sz="2000" dirty="0">
                <a:effectLst/>
                <a:latin typeface="Arial" panose="020B0604020202020204" pitchFamily="34" charset="0"/>
                <a:ea typeface="Arial" panose="020B0604020202020204" pitchFamily="34" charset="0"/>
              </a:rPr>
              <a:t> price column </a:t>
            </a:r>
            <a:r>
              <a:rPr lang="en-US" sz="2000" b="1" dirty="0">
                <a:effectLst/>
                <a:latin typeface="Arial" panose="020B0604020202020204" pitchFamily="34" charset="0"/>
                <a:ea typeface="Arial" panose="020B0604020202020204" pitchFamily="34" charset="0"/>
              </a:rPr>
              <a:t>is $81 </a:t>
            </a:r>
            <a:r>
              <a:rPr lang="en-US" sz="2000" dirty="0">
                <a:effectLst/>
                <a:latin typeface="Arial" panose="020B0604020202020204" pitchFamily="34" charset="0"/>
                <a:ea typeface="Arial" panose="020B0604020202020204" pitchFamily="34" charset="0"/>
              </a:rPr>
              <a:t>compared with other resorts of its caliber. </a:t>
            </a:r>
            <a:endParaRPr lang="en-US" sz="2000" dirty="0">
              <a:latin typeface="Arial" panose="020B0604020202020204" pitchFamily="34" charset="0"/>
              <a:cs typeface="Arial" panose="020B0604020202020204" pitchFamily="34" charset="0"/>
            </a:endParaRPr>
          </a:p>
        </p:txBody>
      </p:sp>
      <p:pic>
        <p:nvPicPr>
          <p:cNvPr id="4" name="image14.png">
            <a:extLst>
              <a:ext uri="{FF2B5EF4-FFF2-40B4-BE49-F238E27FC236}">
                <a16:creationId xmlns:a16="http://schemas.microsoft.com/office/drawing/2014/main" id="{458ED99F-C824-DBA5-81BA-FA41BDDF875A}"/>
              </a:ext>
            </a:extLst>
          </p:cNvPr>
          <p:cNvPicPr/>
          <p:nvPr/>
        </p:nvPicPr>
        <p:blipFill>
          <a:blip r:embed="rId3"/>
          <a:srcRect/>
          <a:stretch>
            <a:fillRect/>
          </a:stretch>
        </p:blipFill>
        <p:spPr>
          <a:xfrm>
            <a:off x="667512" y="3429000"/>
            <a:ext cx="3574781" cy="2196467"/>
          </a:xfrm>
          <a:prstGeom prst="rect">
            <a:avLst/>
          </a:prstGeom>
          <a:ln/>
        </p:spPr>
      </p:pic>
      <p:pic>
        <p:nvPicPr>
          <p:cNvPr id="18" name="image17.png">
            <a:extLst>
              <a:ext uri="{FF2B5EF4-FFF2-40B4-BE49-F238E27FC236}">
                <a16:creationId xmlns:a16="http://schemas.microsoft.com/office/drawing/2014/main" id="{ACD77EEC-9D86-0753-450E-73183109E02F}"/>
              </a:ext>
            </a:extLst>
          </p:cNvPr>
          <p:cNvPicPr/>
          <p:nvPr/>
        </p:nvPicPr>
        <p:blipFill>
          <a:blip r:embed="rId4"/>
          <a:srcRect/>
          <a:stretch>
            <a:fillRect/>
          </a:stretch>
        </p:blipFill>
        <p:spPr>
          <a:xfrm>
            <a:off x="4355211" y="3128961"/>
            <a:ext cx="2219325" cy="1296735"/>
          </a:xfrm>
          <a:prstGeom prst="rect">
            <a:avLst/>
          </a:prstGeom>
          <a:ln/>
        </p:spPr>
      </p:pic>
      <p:pic>
        <p:nvPicPr>
          <p:cNvPr id="19" name="image12.png">
            <a:extLst>
              <a:ext uri="{FF2B5EF4-FFF2-40B4-BE49-F238E27FC236}">
                <a16:creationId xmlns:a16="http://schemas.microsoft.com/office/drawing/2014/main" id="{3A4CCAE9-C5D6-3396-0E0B-DB4EED7DFF66}"/>
              </a:ext>
            </a:extLst>
          </p:cNvPr>
          <p:cNvPicPr/>
          <p:nvPr/>
        </p:nvPicPr>
        <p:blipFill>
          <a:blip r:embed="rId5"/>
          <a:srcRect/>
          <a:stretch>
            <a:fillRect/>
          </a:stretch>
        </p:blipFill>
        <p:spPr>
          <a:xfrm>
            <a:off x="6626528" y="3129965"/>
            <a:ext cx="2221992" cy="1298448"/>
          </a:xfrm>
          <a:prstGeom prst="rect">
            <a:avLst/>
          </a:prstGeom>
          <a:ln/>
        </p:spPr>
      </p:pic>
      <p:pic>
        <p:nvPicPr>
          <p:cNvPr id="20" name="image13.png">
            <a:extLst>
              <a:ext uri="{FF2B5EF4-FFF2-40B4-BE49-F238E27FC236}">
                <a16:creationId xmlns:a16="http://schemas.microsoft.com/office/drawing/2014/main" id="{312AE700-685D-F829-8531-BD8845ECD922}"/>
              </a:ext>
            </a:extLst>
          </p:cNvPr>
          <p:cNvPicPr/>
          <p:nvPr/>
        </p:nvPicPr>
        <p:blipFill>
          <a:blip r:embed="rId6"/>
          <a:srcRect/>
          <a:stretch>
            <a:fillRect/>
          </a:stretch>
        </p:blipFill>
        <p:spPr>
          <a:xfrm>
            <a:off x="4404536" y="4530572"/>
            <a:ext cx="2221992" cy="1298448"/>
          </a:xfrm>
          <a:prstGeom prst="rect">
            <a:avLst/>
          </a:prstGeom>
          <a:ln/>
        </p:spPr>
      </p:pic>
      <p:pic>
        <p:nvPicPr>
          <p:cNvPr id="21" name="image4.png">
            <a:extLst>
              <a:ext uri="{FF2B5EF4-FFF2-40B4-BE49-F238E27FC236}">
                <a16:creationId xmlns:a16="http://schemas.microsoft.com/office/drawing/2014/main" id="{2F3D841B-05B3-E55D-7DCF-8F220D6C6710}"/>
              </a:ext>
            </a:extLst>
          </p:cNvPr>
          <p:cNvPicPr/>
          <p:nvPr/>
        </p:nvPicPr>
        <p:blipFill>
          <a:blip r:embed="rId7"/>
          <a:srcRect/>
          <a:stretch>
            <a:fillRect/>
          </a:stretch>
        </p:blipFill>
        <p:spPr>
          <a:xfrm>
            <a:off x="6678521" y="4530572"/>
            <a:ext cx="2221992" cy="1298448"/>
          </a:xfrm>
          <a:prstGeom prst="rect">
            <a:avLst/>
          </a:prstGeom>
          <a:ln/>
        </p:spPr>
      </p:pic>
      <p:sp>
        <p:nvSpPr>
          <p:cNvPr id="23" name="TextBox 22">
            <a:extLst>
              <a:ext uri="{FF2B5EF4-FFF2-40B4-BE49-F238E27FC236}">
                <a16:creationId xmlns:a16="http://schemas.microsoft.com/office/drawing/2014/main" id="{BCDE46A6-F7DA-C60D-345D-3AA2FBD8289B}"/>
              </a:ext>
            </a:extLst>
          </p:cNvPr>
          <p:cNvSpPr txBox="1"/>
          <p:nvPr/>
        </p:nvSpPr>
        <p:spPr>
          <a:xfrm>
            <a:off x="736558" y="5625467"/>
            <a:ext cx="3474720" cy="221856"/>
          </a:xfrm>
          <a:prstGeom prst="rect">
            <a:avLst/>
          </a:prstGeom>
          <a:noFill/>
        </p:spPr>
        <p:txBody>
          <a:bodyPr wrap="square">
            <a:spAutoFit/>
          </a:bodyPr>
          <a:lstStyle/>
          <a:p>
            <a:pPr marL="0" marR="0">
              <a:lnSpc>
                <a:spcPct val="115000"/>
              </a:lnSpc>
              <a:spcBef>
                <a:spcPts val="0"/>
              </a:spcBef>
              <a:spcAft>
                <a:spcPts val="0"/>
              </a:spcAft>
            </a:pPr>
            <a:r>
              <a:rPr lang="en-US" sz="800" dirty="0">
                <a:effectLst/>
                <a:latin typeface="Arial" panose="020B0604020202020204" pitchFamily="34" charset="0"/>
                <a:ea typeface="Arial" panose="020B0604020202020204" pitchFamily="34" charset="0"/>
              </a:rPr>
              <a:t>*</a:t>
            </a:r>
            <a:r>
              <a:rPr lang="en-US" sz="800" dirty="0" err="1">
                <a:effectLst/>
                <a:latin typeface="Arial" panose="020B0604020202020204" pitchFamily="34" charset="0"/>
                <a:ea typeface="Arial" panose="020B0604020202020204" pitchFamily="34" charset="0"/>
              </a:rPr>
              <a:t>AdultWeekend</a:t>
            </a:r>
            <a:r>
              <a:rPr lang="en-US" sz="800" dirty="0">
                <a:effectLst/>
                <a:latin typeface="Arial" panose="020B0604020202020204" pitchFamily="34" charset="0"/>
                <a:ea typeface="Arial" panose="020B0604020202020204" pitchFamily="34" charset="0"/>
              </a:rPr>
              <a:t> Ticket price of Big Mountain with entire market share</a:t>
            </a:r>
          </a:p>
        </p:txBody>
      </p:sp>
      <p:sp>
        <p:nvSpPr>
          <p:cNvPr id="25" name="TextBox 24">
            <a:extLst>
              <a:ext uri="{FF2B5EF4-FFF2-40B4-BE49-F238E27FC236}">
                <a16:creationId xmlns:a16="http://schemas.microsoft.com/office/drawing/2014/main" id="{1ECE7246-C79D-2306-7A42-6538A789B63F}"/>
              </a:ext>
            </a:extLst>
          </p:cNvPr>
          <p:cNvSpPr txBox="1"/>
          <p:nvPr/>
        </p:nvSpPr>
        <p:spPr>
          <a:xfrm>
            <a:off x="4404536" y="5821237"/>
            <a:ext cx="4572000" cy="215444"/>
          </a:xfrm>
          <a:prstGeom prst="rect">
            <a:avLst/>
          </a:prstGeom>
          <a:noFill/>
        </p:spPr>
        <p:txBody>
          <a:bodyPr wrap="square">
            <a:spAutoFit/>
          </a:bodyPr>
          <a:lstStyle/>
          <a:p>
            <a:r>
              <a:rPr lang="en-US" sz="800" dirty="0">
                <a:latin typeface="Arial" panose="020B0604020202020204" pitchFamily="34" charset="0"/>
              </a:rPr>
              <a:t>*Big Mountain Ski Resort feature behavior compared with entire market share</a:t>
            </a:r>
            <a:endParaRPr lang="en-US" sz="800" dirty="0"/>
          </a:p>
        </p:txBody>
      </p:sp>
    </p:spTree>
    <p:extLst>
      <p:ext uri="{BB962C8B-B14F-4D97-AF65-F5344CB8AC3E}">
        <p14:creationId xmlns:p14="http://schemas.microsoft.com/office/powerpoint/2010/main" val="1251914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C8FB1-239D-41D5-A84F-0A5CE2457274}"/>
              </a:ext>
            </a:extLst>
          </p:cNvPr>
          <p:cNvSpPr>
            <a:spLocks noGrp="1"/>
          </p:cNvSpPr>
          <p:nvPr>
            <p:ph type="title"/>
          </p:nvPr>
        </p:nvSpPr>
        <p:spPr>
          <a:xfrm>
            <a:off x="822960" y="286604"/>
            <a:ext cx="7543800" cy="1450757"/>
          </a:xfrm>
          <a:ln>
            <a:noFill/>
          </a:ln>
        </p:spPr>
        <p:txBody>
          <a:bodyPr>
            <a:normAutofit/>
          </a:bodyPr>
          <a:lstStyle/>
          <a:p>
            <a:pPr algn="ctr"/>
            <a:r>
              <a:rPr lang="en-US" sz="4000" kern="0" spc="0" dirty="0">
                <a:solidFill>
                  <a:srgbClr val="000000"/>
                </a:solidFill>
                <a:latin typeface="Arial"/>
                <a:ea typeface="ＭＳ Ｐゴシック" pitchFamily="-110" charset="-128"/>
              </a:rPr>
              <a:t>Examining Business Strategies</a:t>
            </a:r>
            <a:endParaRPr lang="en-US" sz="4000" dirty="0"/>
          </a:p>
        </p:txBody>
      </p:sp>
      <p:sp>
        <p:nvSpPr>
          <p:cNvPr id="12" name="Slide Number Placeholder 11">
            <a:extLst>
              <a:ext uri="{FF2B5EF4-FFF2-40B4-BE49-F238E27FC236}">
                <a16:creationId xmlns:a16="http://schemas.microsoft.com/office/drawing/2014/main" id="{D0EBE0AB-6F7B-493B-B751-754040CCBFBE}"/>
              </a:ext>
            </a:extLst>
          </p:cNvPr>
          <p:cNvSpPr>
            <a:spLocks noGrp="1"/>
          </p:cNvSpPr>
          <p:nvPr>
            <p:ph type="sldNum" sz="quarter" idx="12"/>
          </p:nvPr>
        </p:nvSpPr>
        <p:spPr/>
        <p:txBody>
          <a:bodyPr/>
          <a:lstStyle/>
          <a:p>
            <a:fld id="{0B0DCB44-B618-4352-9D00-E38B33038E0B}" type="slidenum">
              <a:rPr lang="en-US" smtClean="0"/>
              <a:t>6</a:t>
            </a:fld>
            <a:endParaRPr lang="en-US"/>
          </a:p>
        </p:txBody>
      </p:sp>
      <p:pic>
        <p:nvPicPr>
          <p:cNvPr id="3" name="Picture 2" descr="A black background with grey letters&#10;&#10;Description automatically generated">
            <a:extLst>
              <a:ext uri="{FF2B5EF4-FFF2-40B4-BE49-F238E27FC236}">
                <a16:creationId xmlns:a16="http://schemas.microsoft.com/office/drawing/2014/main" id="{695E0685-1926-5C43-CD36-B7BC5961B0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32" y="51590"/>
            <a:ext cx="2121401" cy="707134"/>
          </a:xfrm>
          <a:prstGeom prst="rect">
            <a:avLst/>
          </a:prstGeom>
        </p:spPr>
      </p:pic>
      <p:sp>
        <p:nvSpPr>
          <p:cNvPr id="7" name="Rectangle 6">
            <a:extLst>
              <a:ext uri="{FF2B5EF4-FFF2-40B4-BE49-F238E27FC236}">
                <a16:creationId xmlns:a16="http://schemas.microsoft.com/office/drawing/2014/main" id="{5233713B-17F9-3898-EBAC-760353D3BA61}"/>
              </a:ext>
            </a:extLst>
          </p:cNvPr>
          <p:cNvSpPr/>
          <p:nvPr/>
        </p:nvSpPr>
        <p:spPr>
          <a:xfrm>
            <a:off x="822959" y="4881823"/>
            <a:ext cx="8163955" cy="1261884"/>
          </a:xfrm>
          <a:prstGeom prst="rect">
            <a:avLst/>
          </a:prstGeom>
        </p:spPr>
        <p:txBody>
          <a:bodyPr wrap="square">
            <a:spAutoFit/>
          </a:bodyPr>
          <a:lstStyle/>
          <a:p>
            <a:endParaRPr lang="en-US"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Out of the business strategies tested, if a resort adds a chair lift, it would be in best interest if the resort also adds another run as well as a vertical drop distance of 150 feet and increases their snow covered by snow making machines by 2 acres. This leads to a ticket support price of $9.90 dollars which still gives Big Mountain Ski Resort a competitive market price. </a:t>
            </a:r>
          </a:p>
        </p:txBody>
      </p:sp>
      <p:pic>
        <p:nvPicPr>
          <p:cNvPr id="6" name="Picture 5">
            <a:extLst>
              <a:ext uri="{FF2B5EF4-FFF2-40B4-BE49-F238E27FC236}">
                <a16:creationId xmlns:a16="http://schemas.microsoft.com/office/drawing/2014/main" id="{38BCEB13-290C-7F0E-903D-E18105EFA87B}"/>
              </a:ext>
            </a:extLst>
          </p:cNvPr>
          <p:cNvPicPr>
            <a:picLocks noChangeAspect="1"/>
          </p:cNvPicPr>
          <p:nvPr/>
        </p:nvPicPr>
        <p:blipFill>
          <a:blip r:embed="rId3"/>
          <a:stretch>
            <a:fillRect/>
          </a:stretch>
        </p:blipFill>
        <p:spPr>
          <a:xfrm>
            <a:off x="822959" y="1859666"/>
            <a:ext cx="3607595" cy="988321"/>
          </a:xfrm>
          <a:prstGeom prst="rect">
            <a:avLst/>
          </a:prstGeom>
        </p:spPr>
      </p:pic>
      <p:pic>
        <p:nvPicPr>
          <p:cNvPr id="9" name="Picture 8">
            <a:extLst>
              <a:ext uri="{FF2B5EF4-FFF2-40B4-BE49-F238E27FC236}">
                <a16:creationId xmlns:a16="http://schemas.microsoft.com/office/drawing/2014/main" id="{54B10F63-EC8B-A0FE-54FB-2D937529F8CC}"/>
              </a:ext>
            </a:extLst>
          </p:cNvPr>
          <p:cNvPicPr>
            <a:picLocks noChangeAspect="1"/>
          </p:cNvPicPr>
          <p:nvPr/>
        </p:nvPicPr>
        <p:blipFill>
          <a:blip r:embed="rId4"/>
          <a:stretch>
            <a:fillRect/>
          </a:stretch>
        </p:blipFill>
        <p:spPr>
          <a:xfrm>
            <a:off x="4572000" y="1853575"/>
            <a:ext cx="3901703" cy="824716"/>
          </a:xfrm>
          <a:prstGeom prst="rect">
            <a:avLst/>
          </a:prstGeom>
        </p:spPr>
      </p:pic>
      <p:pic>
        <p:nvPicPr>
          <p:cNvPr id="11" name="Picture 10">
            <a:extLst>
              <a:ext uri="{FF2B5EF4-FFF2-40B4-BE49-F238E27FC236}">
                <a16:creationId xmlns:a16="http://schemas.microsoft.com/office/drawing/2014/main" id="{5677F00E-C953-3152-5DF5-A08C47D6C6E0}"/>
              </a:ext>
            </a:extLst>
          </p:cNvPr>
          <p:cNvPicPr>
            <a:picLocks noChangeAspect="1"/>
          </p:cNvPicPr>
          <p:nvPr/>
        </p:nvPicPr>
        <p:blipFill>
          <a:blip r:embed="rId5"/>
          <a:stretch>
            <a:fillRect/>
          </a:stretch>
        </p:blipFill>
        <p:spPr>
          <a:xfrm>
            <a:off x="4771577" y="3218567"/>
            <a:ext cx="1530164" cy="1546237"/>
          </a:xfrm>
          <a:prstGeom prst="rect">
            <a:avLst/>
          </a:prstGeom>
        </p:spPr>
      </p:pic>
      <p:pic>
        <p:nvPicPr>
          <p:cNvPr id="14" name="Picture 13">
            <a:extLst>
              <a:ext uri="{FF2B5EF4-FFF2-40B4-BE49-F238E27FC236}">
                <a16:creationId xmlns:a16="http://schemas.microsoft.com/office/drawing/2014/main" id="{08BF6736-42D5-C2F2-29F3-D8F9F609A07B}"/>
              </a:ext>
            </a:extLst>
          </p:cNvPr>
          <p:cNvPicPr>
            <a:picLocks noChangeAspect="1"/>
          </p:cNvPicPr>
          <p:nvPr/>
        </p:nvPicPr>
        <p:blipFill>
          <a:blip r:embed="rId6"/>
          <a:stretch>
            <a:fillRect/>
          </a:stretch>
        </p:blipFill>
        <p:spPr>
          <a:xfrm>
            <a:off x="745854" y="3245247"/>
            <a:ext cx="3684700" cy="549209"/>
          </a:xfrm>
          <a:prstGeom prst="rect">
            <a:avLst/>
          </a:prstGeom>
        </p:spPr>
      </p:pic>
      <p:sp>
        <p:nvSpPr>
          <p:cNvPr id="15" name="TextBox 14">
            <a:extLst>
              <a:ext uri="{FF2B5EF4-FFF2-40B4-BE49-F238E27FC236}">
                <a16:creationId xmlns:a16="http://schemas.microsoft.com/office/drawing/2014/main" id="{1A2ECE59-A0E7-D30D-515F-DE7515F61B0B}"/>
              </a:ext>
            </a:extLst>
          </p:cNvPr>
          <p:cNvSpPr txBox="1"/>
          <p:nvPr/>
        </p:nvSpPr>
        <p:spPr>
          <a:xfrm>
            <a:off x="745854" y="2787900"/>
            <a:ext cx="3770962" cy="363433"/>
          </a:xfrm>
          <a:prstGeom prst="rect">
            <a:avLst/>
          </a:prstGeom>
          <a:noFill/>
        </p:spPr>
        <p:txBody>
          <a:bodyPr wrap="square">
            <a:spAutoFit/>
          </a:bodyPr>
          <a:lstStyle/>
          <a:p>
            <a:pPr marL="0" marR="0">
              <a:lnSpc>
                <a:spcPct val="115000"/>
              </a:lnSpc>
              <a:spcBef>
                <a:spcPts val="1200"/>
              </a:spcBef>
              <a:spcAft>
                <a:spcPts val="1200"/>
              </a:spcAft>
            </a:pPr>
            <a:r>
              <a:rPr lang="en-US" sz="800" dirty="0">
                <a:effectLst/>
                <a:latin typeface="Arial" panose="020B0604020202020204" pitchFamily="34" charset="0"/>
                <a:ea typeface="Arial" panose="020B0604020202020204" pitchFamily="34" charset="0"/>
              </a:rPr>
              <a:t>*</a:t>
            </a:r>
            <a:r>
              <a:rPr lang="en-US" sz="800" dirty="0">
                <a:latin typeface="Arial" panose="020B0604020202020204" pitchFamily="34" charset="0"/>
                <a:ea typeface="Arial" panose="020B0604020202020204" pitchFamily="34" charset="0"/>
              </a:rPr>
              <a:t>Business Case 1: Increase Runs, Vertical Drop Distance, and total chairs at a resort</a:t>
            </a:r>
            <a:endParaRPr lang="en-US" sz="800" dirty="0">
              <a:effectLst/>
              <a:latin typeface="Arial" panose="020B0604020202020204" pitchFamily="34" charset="0"/>
              <a:ea typeface="Arial" panose="020B0604020202020204" pitchFamily="34" charset="0"/>
            </a:endParaRPr>
          </a:p>
        </p:txBody>
      </p:sp>
      <p:sp>
        <p:nvSpPr>
          <p:cNvPr id="16" name="TextBox 15">
            <a:extLst>
              <a:ext uri="{FF2B5EF4-FFF2-40B4-BE49-F238E27FC236}">
                <a16:creationId xmlns:a16="http://schemas.microsoft.com/office/drawing/2014/main" id="{5D023D8A-240E-38CB-F89D-558F91E691CD}"/>
              </a:ext>
            </a:extLst>
          </p:cNvPr>
          <p:cNvSpPr txBox="1"/>
          <p:nvPr/>
        </p:nvSpPr>
        <p:spPr>
          <a:xfrm>
            <a:off x="4502159" y="2807551"/>
            <a:ext cx="4641841" cy="363433"/>
          </a:xfrm>
          <a:prstGeom prst="rect">
            <a:avLst/>
          </a:prstGeom>
          <a:noFill/>
        </p:spPr>
        <p:txBody>
          <a:bodyPr wrap="square">
            <a:spAutoFit/>
          </a:bodyPr>
          <a:lstStyle/>
          <a:p>
            <a:pPr marL="0" marR="0">
              <a:lnSpc>
                <a:spcPct val="115000"/>
              </a:lnSpc>
              <a:spcBef>
                <a:spcPts val="1200"/>
              </a:spcBef>
              <a:spcAft>
                <a:spcPts val="1200"/>
              </a:spcAft>
            </a:pPr>
            <a:r>
              <a:rPr lang="en-US" sz="800" dirty="0">
                <a:effectLst/>
                <a:latin typeface="Arial" panose="020B0604020202020204" pitchFamily="34" charset="0"/>
                <a:ea typeface="Arial" panose="020B0604020202020204" pitchFamily="34" charset="0"/>
              </a:rPr>
              <a:t>*</a:t>
            </a:r>
            <a:r>
              <a:rPr lang="en-US" sz="800" dirty="0">
                <a:latin typeface="Arial" panose="020B0604020202020204" pitchFamily="34" charset="0"/>
                <a:ea typeface="Arial" panose="020B0604020202020204" pitchFamily="34" charset="0"/>
              </a:rPr>
              <a:t>Business Case 2: Increase Runs, Vertical Drop Distance, snow making machine area, and total chairs at a resort</a:t>
            </a:r>
            <a:endParaRPr lang="en-US" sz="800" dirty="0">
              <a:effectLst/>
              <a:latin typeface="Arial" panose="020B0604020202020204" pitchFamily="34" charset="0"/>
              <a:ea typeface="Arial" panose="020B0604020202020204" pitchFamily="34" charset="0"/>
            </a:endParaRPr>
          </a:p>
        </p:txBody>
      </p:sp>
      <p:sp>
        <p:nvSpPr>
          <p:cNvPr id="17" name="TextBox 16">
            <a:extLst>
              <a:ext uri="{FF2B5EF4-FFF2-40B4-BE49-F238E27FC236}">
                <a16:creationId xmlns:a16="http://schemas.microsoft.com/office/drawing/2014/main" id="{DC37F51E-10CC-7AE3-27D5-786B8155C63C}"/>
              </a:ext>
            </a:extLst>
          </p:cNvPr>
          <p:cNvSpPr txBox="1"/>
          <p:nvPr/>
        </p:nvSpPr>
        <p:spPr>
          <a:xfrm>
            <a:off x="636446" y="3769829"/>
            <a:ext cx="4641841" cy="221856"/>
          </a:xfrm>
          <a:prstGeom prst="rect">
            <a:avLst/>
          </a:prstGeom>
          <a:noFill/>
        </p:spPr>
        <p:txBody>
          <a:bodyPr wrap="square">
            <a:spAutoFit/>
          </a:bodyPr>
          <a:lstStyle/>
          <a:p>
            <a:pPr marL="0" marR="0">
              <a:lnSpc>
                <a:spcPct val="115000"/>
              </a:lnSpc>
              <a:spcBef>
                <a:spcPts val="1200"/>
              </a:spcBef>
              <a:spcAft>
                <a:spcPts val="1200"/>
              </a:spcAft>
            </a:pPr>
            <a:r>
              <a:rPr lang="en-US" sz="800" dirty="0">
                <a:effectLst/>
                <a:latin typeface="Arial" panose="020B0604020202020204" pitchFamily="34" charset="0"/>
                <a:ea typeface="Arial" panose="020B0604020202020204" pitchFamily="34" charset="0"/>
              </a:rPr>
              <a:t>*</a:t>
            </a:r>
            <a:r>
              <a:rPr lang="en-US" sz="800" dirty="0">
                <a:latin typeface="Arial" panose="020B0604020202020204" pitchFamily="34" charset="0"/>
                <a:ea typeface="Arial" panose="020B0604020202020204" pitchFamily="34" charset="0"/>
              </a:rPr>
              <a:t>Business Case 3: Increase miles for the longest run and snow making machine area</a:t>
            </a:r>
            <a:endParaRPr lang="en-US" sz="800" dirty="0">
              <a:effectLst/>
              <a:latin typeface="Arial" panose="020B0604020202020204" pitchFamily="34" charset="0"/>
              <a:ea typeface="Arial" panose="020B0604020202020204" pitchFamily="34" charset="0"/>
            </a:endParaRPr>
          </a:p>
        </p:txBody>
      </p:sp>
      <p:sp>
        <p:nvSpPr>
          <p:cNvPr id="22" name="TextBox 21">
            <a:extLst>
              <a:ext uri="{FF2B5EF4-FFF2-40B4-BE49-F238E27FC236}">
                <a16:creationId xmlns:a16="http://schemas.microsoft.com/office/drawing/2014/main" id="{2A2CDA24-1ABC-EB31-62D2-C3B83A2DA9E8}"/>
              </a:ext>
            </a:extLst>
          </p:cNvPr>
          <p:cNvSpPr txBox="1"/>
          <p:nvPr/>
        </p:nvSpPr>
        <p:spPr>
          <a:xfrm>
            <a:off x="4771577" y="4777932"/>
            <a:ext cx="4641841" cy="221856"/>
          </a:xfrm>
          <a:prstGeom prst="rect">
            <a:avLst/>
          </a:prstGeom>
          <a:noFill/>
        </p:spPr>
        <p:txBody>
          <a:bodyPr wrap="square">
            <a:spAutoFit/>
          </a:bodyPr>
          <a:lstStyle/>
          <a:p>
            <a:pPr marL="0" marR="0">
              <a:lnSpc>
                <a:spcPct val="115000"/>
              </a:lnSpc>
              <a:spcBef>
                <a:spcPts val="1200"/>
              </a:spcBef>
              <a:spcAft>
                <a:spcPts val="1200"/>
              </a:spcAft>
            </a:pPr>
            <a:r>
              <a:rPr lang="en-US" sz="800" dirty="0">
                <a:effectLst/>
                <a:latin typeface="Arial" panose="020B0604020202020204" pitchFamily="34" charset="0"/>
                <a:ea typeface="Arial" panose="020B0604020202020204" pitchFamily="34" charset="0"/>
              </a:rPr>
              <a:t>*</a:t>
            </a:r>
            <a:r>
              <a:rPr lang="en-US" sz="800" dirty="0">
                <a:latin typeface="Arial" panose="020B0604020202020204" pitchFamily="34" charset="0"/>
                <a:ea typeface="Arial" panose="020B0604020202020204" pitchFamily="34" charset="0"/>
              </a:rPr>
              <a:t>Business Case 4: Determining number of run closure and predicted ticket markdown price</a:t>
            </a:r>
            <a:endParaRPr lang="en-US" sz="8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136295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96CC7BB-A29E-4635-8259-E4ECB15D1BE4}"/>
              </a:ext>
            </a:extLst>
          </p:cNvPr>
          <p:cNvSpPr>
            <a:spLocks noGrp="1"/>
          </p:cNvSpPr>
          <p:nvPr>
            <p:ph type="sldNum" sz="quarter" idx="12"/>
          </p:nvPr>
        </p:nvSpPr>
        <p:spPr/>
        <p:txBody>
          <a:bodyPr/>
          <a:lstStyle/>
          <a:p>
            <a:fld id="{0B0DCB44-B618-4352-9D00-E38B33038E0B}" type="slidenum">
              <a:rPr lang="en-US" smtClean="0">
                <a:latin typeface="Arial" panose="020B0604020202020204" pitchFamily="34" charset="0"/>
                <a:cs typeface="Arial" panose="020B0604020202020204" pitchFamily="34" charset="0"/>
              </a:rPr>
              <a:t>7</a:t>
            </a:fld>
            <a:endParaRPr lang="en-US" dirty="0">
              <a:latin typeface="Arial" panose="020B0604020202020204" pitchFamily="34" charset="0"/>
              <a:cs typeface="Arial" panose="020B0604020202020204" pitchFamily="34" charset="0"/>
            </a:endParaRPr>
          </a:p>
        </p:txBody>
      </p:sp>
      <p:sp>
        <p:nvSpPr>
          <p:cNvPr id="5" name="Title 1">
            <a:extLst>
              <a:ext uri="{FF2B5EF4-FFF2-40B4-BE49-F238E27FC236}">
                <a16:creationId xmlns:a16="http://schemas.microsoft.com/office/drawing/2014/main" id="{2F4AAC19-608F-43C3-A466-C7B5F73DCDFF}"/>
              </a:ext>
            </a:extLst>
          </p:cNvPr>
          <p:cNvSpPr>
            <a:spLocks noGrp="1"/>
          </p:cNvSpPr>
          <p:nvPr>
            <p:ph type="title"/>
          </p:nvPr>
        </p:nvSpPr>
        <p:spPr>
          <a:xfrm>
            <a:off x="730681" y="286604"/>
            <a:ext cx="7901590" cy="1450757"/>
          </a:xfrm>
          <a:ln>
            <a:noFill/>
          </a:ln>
        </p:spPr>
        <p:txBody>
          <a:bodyPr/>
          <a:lstStyle/>
          <a:p>
            <a:pPr algn="ctr"/>
            <a:r>
              <a:rPr lang="en-US" sz="4000" kern="0" spc="0" dirty="0">
                <a:solidFill>
                  <a:srgbClr val="000000"/>
                </a:solidFill>
                <a:latin typeface="Arial"/>
                <a:ea typeface="ＭＳ Ｐゴシック" pitchFamily="-110" charset="-128"/>
              </a:rPr>
              <a:t>Summary</a:t>
            </a:r>
            <a:endParaRPr lang="en-US" dirty="0"/>
          </a:p>
        </p:txBody>
      </p:sp>
      <p:sp>
        <p:nvSpPr>
          <p:cNvPr id="3" name="Rectangle 2">
            <a:extLst>
              <a:ext uri="{FF2B5EF4-FFF2-40B4-BE49-F238E27FC236}">
                <a16:creationId xmlns:a16="http://schemas.microsoft.com/office/drawing/2014/main" id="{6C262642-75DB-432F-B2E5-CF4C0916B7A5}"/>
              </a:ext>
            </a:extLst>
          </p:cNvPr>
          <p:cNvSpPr/>
          <p:nvPr/>
        </p:nvSpPr>
        <p:spPr>
          <a:xfrm>
            <a:off x="599498" y="1695497"/>
            <a:ext cx="8163955" cy="4462760"/>
          </a:xfrm>
          <a:prstGeom prst="rect">
            <a:avLst/>
          </a:prstGeom>
        </p:spPr>
        <p:txBody>
          <a:bodyPr wrap="square">
            <a:spAutoFit/>
          </a:bodyPr>
          <a:lstStyle/>
          <a:p>
            <a:endParaRPr lang="en-US"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a:effectLst/>
                <a:latin typeface="Arial" panose="020B0604020202020204" pitchFamily="34" charset="0"/>
                <a:ea typeface="Arial" panose="020B0604020202020204" pitchFamily="34" charset="0"/>
              </a:rPr>
              <a:t>The analysis and design </a:t>
            </a:r>
            <a:r>
              <a:rPr lang="en-US" sz="2000" dirty="0">
                <a:latin typeface="Arial" panose="020B0604020202020204" pitchFamily="34" charset="0"/>
                <a:ea typeface="Arial" panose="020B0604020202020204" pitchFamily="34" charset="0"/>
              </a:rPr>
              <a:t>of the </a:t>
            </a:r>
            <a:r>
              <a:rPr lang="en-US" sz="2000" dirty="0">
                <a:effectLst/>
                <a:latin typeface="Arial" panose="020B0604020202020204" pitchFamily="34" charset="0"/>
                <a:ea typeface="Arial" panose="020B0604020202020204" pitchFamily="34" charset="0"/>
              </a:rPr>
              <a:t>random forest regressor model provided a key insight as per highlighting top features that seem to significantly affect </a:t>
            </a:r>
            <a:r>
              <a:rPr lang="en-US" sz="2000" dirty="0" err="1">
                <a:effectLst/>
                <a:latin typeface="Arial" panose="020B0604020202020204" pitchFamily="34" charset="0"/>
                <a:ea typeface="Arial" panose="020B0604020202020204" pitchFamily="34" charset="0"/>
              </a:rPr>
              <a:t>AdultWeekend</a:t>
            </a:r>
            <a:r>
              <a:rPr lang="en-US" sz="2000" dirty="0">
                <a:effectLst/>
                <a:latin typeface="Arial" panose="020B0604020202020204" pitchFamily="34" charset="0"/>
                <a:ea typeface="Arial" panose="020B0604020202020204" pitchFamily="34" charset="0"/>
              </a:rPr>
              <a:t> column ticket price namely </a:t>
            </a:r>
            <a:r>
              <a:rPr lang="en-US" sz="2000" dirty="0" err="1">
                <a:effectLst/>
                <a:latin typeface="Arial" panose="020B0604020202020204" pitchFamily="34" charset="0"/>
                <a:ea typeface="Arial" panose="020B0604020202020204" pitchFamily="34" charset="0"/>
              </a:rPr>
              <a:t>fastQuads</a:t>
            </a:r>
            <a:r>
              <a:rPr lang="en-US" sz="2000" dirty="0">
                <a:effectLst/>
                <a:latin typeface="Arial" panose="020B0604020202020204" pitchFamily="34" charset="0"/>
                <a:ea typeface="Arial" panose="020B0604020202020204" pitchFamily="34" charset="0"/>
              </a:rPr>
              <a:t>, Runs, area covered by snow making machines, and vertical drop.</a:t>
            </a:r>
          </a:p>
          <a:p>
            <a:endParaRPr lang="en-US" sz="2000" dirty="0">
              <a:effectLst/>
              <a:latin typeface="Arial" panose="020B0604020202020204" pitchFamily="34" charset="0"/>
              <a:ea typeface="Arial" panose="020B0604020202020204" pitchFamily="34" charset="0"/>
            </a:endParaRPr>
          </a:p>
          <a:p>
            <a:pPr marL="285750" indent="-285750">
              <a:buFont typeface="Arial" panose="020B0604020202020204" pitchFamily="34" charset="0"/>
              <a:buChar char="•"/>
            </a:pPr>
            <a:r>
              <a:rPr lang="en-US" sz="2000" dirty="0">
                <a:effectLst/>
                <a:latin typeface="Arial" panose="020B0604020202020204" pitchFamily="34" charset="0"/>
                <a:ea typeface="Arial" panose="020B0604020202020204" pitchFamily="34" charset="0"/>
              </a:rPr>
              <a:t>The pricing strategy of increasing ticket price by 12% for installing a new chair lift </a:t>
            </a:r>
            <a:r>
              <a:rPr lang="en-US" sz="2000" dirty="0">
                <a:latin typeface="Arial" panose="020B0604020202020204" pitchFamily="34" charset="0"/>
                <a:ea typeface="Arial" panose="020B0604020202020204" pitchFamily="34" charset="0"/>
              </a:rPr>
              <a:t>as well as adding another run and increasing the vertical drop distance by 150 feet and increasing the area covered by snow making machines by 2 acres, will hopefully </a:t>
            </a:r>
            <a:r>
              <a:rPr lang="en-US" sz="2000" dirty="0">
                <a:effectLst/>
                <a:latin typeface="Arial" panose="020B0604020202020204" pitchFamily="34" charset="0"/>
                <a:ea typeface="Arial" panose="020B0604020202020204" pitchFamily="34" charset="0"/>
              </a:rPr>
              <a:t>recoup the costs of adding another ski lift for the resort and hopefully keep the profit margins within 9.2% for the next open season while still keeping Big Mountain Ski Resort in a competitive price point.</a:t>
            </a:r>
            <a:r>
              <a:rPr lang="en-US" sz="2000" dirty="0">
                <a:latin typeface="Arial" panose="020B0604020202020204" pitchFamily="34" charset="0"/>
                <a:ea typeface="Arial" panose="020B0604020202020204" pitchFamily="34" charset="0"/>
              </a:rPr>
              <a:t>  </a:t>
            </a:r>
            <a:endParaRPr lang="en-US" sz="2000" dirty="0">
              <a:latin typeface="Arial" panose="020B0604020202020204" pitchFamily="34" charset="0"/>
              <a:cs typeface="Arial" panose="020B0604020202020204" pitchFamily="34" charset="0"/>
            </a:endParaRPr>
          </a:p>
        </p:txBody>
      </p:sp>
      <p:pic>
        <p:nvPicPr>
          <p:cNvPr id="2" name="Picture 1" descr="A black background with grey letters&#10;&#10;Description automatically generated">
            <a:extLst>
              <a:ext uri="{FF2B5EF4-FFF2-40B4-BE49-F238E27FC236}">
                <a16:creationId xmlns:a16="http://schemas.microsoft.com/office/drawing/2014/main" id="{D62D7A04-DBD4-10DD-B264-D7F7DD093F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832" y="51590"/>
            <a:ext cx="2121401" cy="707134"/>
          </a:xfrm>
          <a:prstGeom prst="rect">
            <a:avLst/>
          </a:prstGeom>
        </p:spPr>
      </p:pic>
    </p:spTree>
    <p:extLst>
      <p:ext uri="{BB962C8B-B14F-4D97-AF65-F5344CB8AC3E}">
        <p14:creationId xmlns:p14="http://schemas.microsoft.com/office/powerpoint/2010/main" val="3082108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nowy mountain with buildings and trees&#10;&#10;Description automatically generated">
            <a:extLst>
              <a:ext uri="{FF2B5EF4-FFF2-40B4-BE49-F238E27FC236}">
                <a16:creationId xmlns:a16="http://schemas.microsoft.com/office/drawing/2014/main" id="{852597F1-9DD6-E044-738D-8732F5D85BB8}"/>
              </a:ext>
            </a:extLst>
          </p:cNvPr>
          <p:cNvPicPr>
            <a:picLocks noChangeAspect="1"/>
          </p:cNvPicPr>
          <p:nvPr/>
        </p:nvPicPr>
        <p:blipFill>
          <a:blip r:embed="rId2">
            <a:alphaModFix amt="70000"/>
            <a:extLst>
              <a:ext uri="{28A0092B-C50C-407E-A947-70E740481C1C}">
                <a14:useLocalDpi xmlns:a14="http://schemas.microsoft.com/office/drawing/2010/main" val="0"/>
              </a:ext>
            </a:extLst>
          </a:blip>
          <a:stretch>
            <a:fillRect/>
          </a:stretch>
        </p:blipFill>
        <p:spPr>
          <a:xfrm>
            <a:off x="-813816" y="-215526"/>
            <a:ext cx="10616184" cy="7073526"/>
          </a:xfrm>
          <a:prstGeom prst="rect">
            <a:avLst/>
          </a:prstGeom>
        </p:spPr>
      </p:pic>
      <p:sp>
        <p:nvSpPr>
          <p:cNvPr id="4" name="Slide Number Placeholder 3">
            <a:extLst>
              <a:ext uri="{FF2B5EF4-FFF2-40B4-BE49-F238E27FC236}">
                <a16:creationId xmlns:a16="http://schemas.microsoft.com/office/drawing/2014/main" id="{B96CC7BB-A29E-4635-8259-E4ECB15D1BE4}"/>
              </a:ext>
            </a:extLst>
          </p:cNvPr>
          <p:cNvSpPr>
            <a:spLocks noGrp="1"/>
          </p:cNvSpPr>
          <p:nvPr>
            <p:ph type="sldNum" sz="quarter" idx="12"/>
          </p:nvPr>
        </p:nvSpPr>
        <p:spPr/>
        <p:txBody>
          <a:bodyPr/>
          <a:lstStyle/>
          <a:p>
            <a:fld id="{0B0DCB44-B618-4352-9D00-E38B33038E0B}" type="slidenum">
              <a:rPr lang="en-US" smtClean="0">
                <a:latin typeface="Arial" panose="020B0604020202020204" pitchFamily="34" charset="0"/>
                <a:cs typeface="Arial" panose="020B0604020202020204" pitchFamily="34" charset="0"/>
              </a:rPr>
              <a:t>8</a:t>
            </a:fld>
            <a:endParaRPr lang="en-US" dirty="0">
              <a:latin typeface="Arial" panose="020B0604020202020204" pitchFamily="34" charset="0"/>
              <a:cs typeface="Arial" panose="020B0604020202020204" pitchFamily="34" charset="0"/>
            </a:endParaRPr>
          </a:p>
        </p:txBody>
      </p:sp>
      <p:sp>
        <p:nvSpPr>
          <p:cNvPr id="5" name="Title 1">
            <a:extLst>
              <a:ext uri="{FF2B5EF4-FFF2-40B4-BE49-F238E27FC236}">
                <a16:creationId xmlns:a16="http://schemas.microsoft.com/office/drawing/2014/main" id="{2F4AAC19-608F-43C3-A466-C7B5F73DCDFF}"/>
              </a:ext>
            </a:extLst>
          </p:cNvPr>
          <p:cNvSpPr>
            <a:spLocks noGrp="1"/>
          </p:cNvSpPr>
          <p:nvPr>
            <p:ph type="title"/>
          </p:nvPr>
        </p:nvSpPr>
        <p:spPr>
          <a:xfrm>
            <a:off x="730681" y="286604"/>
            <a:ext cx="7901590" cy="1450757"/>
          </a:xfrm>
          <a:ln>
            <a:noFill/>
          </a:ln>
        </p:spPr>
        <p:txBody>
          <a:bodyPr/>
          <a:lstStyle/>
          <a:p>
            <a:pPr algn="ctr"/>
            <a:r>
              <a:rPr lang="en-US" sz="4000" kern="0" spc="0" dirty="0">
                <a:solidFill>
                  <a:srgbClr val="000000"/>
                </a:solidFill>
                <a:latin typeface="Arial"/>
                <a:ea typeface="ＭＳ Ｐゴシック" pitchFamily="-110" charset="-128"/>
              </a:rPr>
              <a:t>Thank You! Questions?</a:t>
            </a:r>
            <a:endParaRPr lang="en-US" dirty="0"/>
          </a:p>
        </p:txBody>
      </p:sp>
      <p:pic>
        <p:nvPicPr>
          <p:cNvPr id="7" name="Picture 6" descr="A black background with grey letters&#10;&#10;Description automatically generated">
            <a:extLst>
              <a:ext uri="{FF2B5EF4-FFF2-40B4-BE49-F238E27FC236}">
                <a16:creationId xmlns:a16="http://schemas.microsoft.com/office/drawing/2014/main" id="{A9787227-84DE-E381-7498-472A33B48B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832" y="51590"/>
            <a:ext cx="2121401" cy="707134"/>
          </a:xfrm>
          <a:prstGeom prst="rect">
            <a:avLst/>
          </a:prstGeom>
        </p:spPr>
      </p:pic>
      <p:sp>
        <p:nvSpPr>
          <p:cNvPr id="10" name="Rectangle 9">
            <a:extLst>
              <a:ext uri="{FF2B5EF4-FFF2-40B4-BE49-F238E27FC236}">
                <a16:creationId xmlns:a16="http://schemas.microsoft.com/office/drawing/2014/main" id="{33B4EA01-AF97-6497-5BEC-6FC4132D2390}"/>
              </a:ext>
            </a:extLst>
          </p:cNvPr>
          <p:cNvSpPr/>
          <p:nvPr/>
        </p:nvSpPr>
        <p:spPr>
          <a:xfrm>
            <a:off x="730681" y="1737361"/>
            <a:ext cx="8163955" cy="830997"/>
          </a:xfrm>
          <a:prstGeom prst="rect">
            <a:avLst/>
          </a:prstGeom>
        </p:spPr>
        <p:txBody>
          <a:bodyPr wrap="square">
            <a:spAutoFit/>
          </a:bodyPr>
          <a:lstStyle/>
          <a:p>
            <a:endParaRPr lang="en-US"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p:txBody>
      </p:sp>
      <p:sp>
        <p:nvSpPr>
          <p:cNvPr id="15" name="Rectangle 14">
            <a:extLst>
              <a:ext uri="{FF2B5EF4-FFF2-40B4-BE49-F238E27FC236}">
                <a16:creationId xmlns:a16="http://schemas.microsoft.com/office/drawing/2014/main" id="{4D39FA43-907E-ABBA-A3A5-BDDE660B57A0}"/>
              </a:ext>
            </a:extLst>
          </p:cNvPr>
          <p:cNvSpPr/>
          <p:nvPr/>
        </p:nvSpPr>
        <p:spPr>
          <a:xfrm>
            <a:off x="2092890" y="1804365"/>
            <a:ext cx="5177172" cy="261290"/>
          </a:xfrm>
          <a:prstGeom prst="rect">
            <a:avLst/>
          </a:prstGeom>
          <a:solidFill>
            <a:schemeClr val="dk1">
              <a:alpha val="54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D92CEC3-8E2F-FBCF-087B-4CD1953F5103}"/>
              </a:ext>
            </a:extLst>
          </p:cNvPr>
          <p:cNvSpPr/>
          <p:nvPr/>
        </p:nvSpPr>
        <p:spPr>
          <a:xfrm>
            <a:off x="2088818" y="1775407"/>
            <a:ext cx="8167416" cy="442429"/>
          </a:xfrm>
          <a:prstGeom prst="rect">
            <a:avLst/>
          </a:prstGeom>
        </p:spPr>
        <p:txBody>
          <a:bodyPr wrap="square">
            <a:spAutoFit/>
          </a:bodyPr>
          <a:lstStyle/>
          <a:p>
            <a:pPr>
              <a:lnSpc>
                <a:spcPct val="107000"/>
              </a:lnSpc>
            </a:pPr>
            <a:r>
              <a:rPr lang="en-US" sz="1100" b="1" dirty="0">
                <a:latin typeface="Times New Roman" panose="02020603050405020304" pitchFamily="18" charset="0"/>
                <a:ea typeface="Calibri" panose="020F0502020204030204" pitchFamily="34" charset="0"/>
                <a:cs typeface="Times New Roman" panose="02020603050405020304" pitchFamily="18" charset="0"/>
                <a:hlinkClick r:id="rId4"/>
              </a:rPr>
              <a:t>https://github.com/tpoozhikala/DataScienceGuidedCapstone/tree/master/Notebooks</a:t>
            </a:r>
            <a:endParaRPr lang="en-US" sz="1100" b="1"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endParaRPr lang="en-US" sz="1100" b="1"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17545980"/>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13691</TotalTime>
  <Words>669</Words>
  <Application>Microsoft Office PowerPoint</Application>
  <PresentationFormat>On-screen Show (4:3)</PresentationFormat>
  <Paragraphs>52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Retrospect</vt:lpstr>
      <vt:lpstr>PowerPoint Presentation</vt:lpstr>
      <vt:lpstr>Introduction of Problem &amp; Objective</vt:lpstr>
      <vt:lpstr>Recommendation &amp; Key Findings</vt:lpstr>
      <vt:lpstr>Establishing a Predictive Model</vt:lpstr>
      <vt:lpstr>Random Forest Regressor Model Insight</vt:lpstr>
      <vt:lpstr>Examining Business Strategies</vt:lpstr>
      <vt:lpstr>Summary</vt:lpstr>
      <vt:lpstr>Thank You!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Optimization of 2-D Rectangular Nesting</dc:title>
  <dc:creator>Thomas Poozhikala</dc:creator>
  <cp:lastModifiedBy>Thomas Poozhikala</cp:lastModifiedBy>
  <cp:revision>186</cp:revision>
  <dcterms:created xsi:type="dcterms:W3CDTF">2019-03-03T07:08:03Z</dcterms:created>
  <dcterms:modified xsi:type="dcterms:W3CDTF">2023-09-21T16:21:19Z</dcterms:modified>
</cp:coreProperties>
</file>