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12"/>
  </p:notesMasterIdLst>
  <p:sldIdLst>
    <p:sldId id="256" r:id="rId2"/>
    <p:sldId id="271" r:id="rId3"/>
    <p:sldId id="257" r:id="rId4"/>
    <p:sldId id="278" r:id="rId5"/>
    <p:sldId id="279" r:id="rId6"/>
    <p:sldId id="274" r:id="rId7"/>
    <p:sldId id="275" r:id="rId8"/>
    <p:sldId id="277" r:id="rId9"/>
    <p:sldId id="270" r:id="rId10"/>
    <p:sldId id="27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77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4E6DA-C916-4BCE-A101-0DC09126B470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44C77-9356-4064-841D-90AAE32C5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00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spending the last 4 months designing and developing the model, the best performer as according to the data gathered from IMDb was a model performing with a f1_score of 0.25 and the best ROC AUC value of 0.508 meaning slightly above the base of 50/50 random guessing for each genre. Understandably not very high confidence in the model thus far, but I see where this model can improve so we can get a better working model before production. Some steps I see are enlarging our sample size, having more computational resources to perform a 5-fold cross validation instead of a 3-fold as well as to tune the different layers of the model to be more </a:t>
            </a:r>
            <a:r>
              <a:rPr lang="en-US" dirty="0" err="1"/>
              <a:t>optimial</a:t>
            </a:r>
            <a:r>
              <a:rPr lang="en-US" dirty="0"/>
              <a:t> and exposing the model to more hyperparameters when performing a </a:t>
            </a:r>
            <a:r>
              <a:rPr lang="en-US" dirty="0" err="1"/>
              <a:t>GridSearch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44C77-9356-4064-841D-90AAE32C5C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02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4F57-B96C-436C-8E07-9ED15F333B94}" type="datetime1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7214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FC69-17B8-49ED-8515-EEF742D798A3}" type="datetime1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93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7017-5031-4A82-AAE7-53B05001D0CF}" type="datetime1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0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264-5CCD-493A-9147-46264A34D417}" type="datetime1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1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EA74-F8A1-44F3-A943-871AE16A7C78}" type="datetime1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8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D1233-B103-4F41-B1CD-BA0EAAAA00DE}" type="datetime1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66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B2C42-6C94-4108-8FBA-C36D549E0CB5}" type="datetime1">
              <a:rPr lang="en-US" smtClean="0"/>
              <a:t>4/10/2024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0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41E9-4398-4324-AD5E-DC41833D0D5A}" type="datetime1">
              <a:rPr lang="en-US" smtClean="0"/>
              <a:t>4/10/2024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66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D151-408D-43A7-A31F-E9DD593775C0}" type="datetime1">
              <a:rPr lang="en-US" smtClean="0"/>
              <a:t>4/10/2024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442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944029E-EF4E-46DD-9822-5110C1513648}" type="datetime1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422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1C8C-296E-4771-B364-133D71B0C358}" type="datetime1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93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57E3975-6AC8-465E-9EDA-6F683FCFB259}" type="datetime1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692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linkedin.com/in/ericcallahan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poozhikala/IMDB_Classificatio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7C63CE3-2729-44CE-AFF9-082F0D22EAC2}"/>
              </a:ext>
            </a:extLst>
          </p:cNvPr>
          <p:cNvSpPr/>
          <p:nvPr/>
        </p:nvSpPr>
        <p:spPr>
          <a:xfrm>
            <a:off x="-89133" y="2122332"/>
            <a:ext cx="9322266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Deep Learning Classification – Model Overview 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Thomas Poozhikala</a:t>
            </a:r>
            <a:endParaRPr lang="en-US" sz="15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5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5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Springboard Data Science Career Track</a:t>
            </a:r>
          </a:p>
          <a:p>
            <a:pPr algn="ctr"/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https://github.com/tpoozhikala</a:t>
            </a:r>
            <a:endParaRPr lang="en-US" sz="2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54AFF97C-DACA-4FD0-B6A0-10A9828AE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6AC35E-6A07-40FD-A63D-1B335D0E9305}"/>
              </a:ext>
            </a:extLst>
          </p:cNvPr>
          <p:cNvSpPr/>
          <p:nvPr/>
        </p:nvSpPr>
        <p:spPr>
          <a:xfrm>
            <a:off x="2451466" y="4401235"/>
            <a:ext cx="43011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Slide template provided by Sacramento State University</a:t>
            </a:r>
          </a:p>
          <a:p>
            <a:pPr algn="ctr"/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Acknowledgement to 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Eric Callahan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 for guidance and support</a:t>
            </a:r>
          </a:p>
          <a:p>
            <a:pPr algn="ctr"/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black background with grey letters&#10;&#10;Description automatically generated">
            <a:extLst>
              <a:ext uri="{FF2B5EF4-FFF2-40B4-BE49-F238E27FC236}">
                <a16:creationId xmlns:a16="http://schemas.microsoft.com/office/drawing/2014/main" id="{FD858FFF-FFD8-769B-7BDE-FE88ED1C76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2" y="51590"/>
            <a:ext cx="2121401" cy="70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826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CC7BB-A29E-4635-8259-E4ECB15D1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4AAC19-608F-43C3-A466-C7B5F73DC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681" y="286604"/>
            <a:ext cx="7901590" cy="1450757"/>
          </a:xfrm>
          <a:ln>
            <a:noFill/>
          </a:ln>
        </p:spPr>
        <p:txBody>
          <a:bodyPr/>
          <a:lstStyle/>
          <a:p>
            <a:pPr algn="ctr"/>
            <a:r>
              <a:rPr lang="en-US" sz="4000" kern="0" spc="0" dirty="0">
                <a:solidFill>
                  <a:srgbClr val="000000"/>
                </a:solidFill>
                <a:latin typeface="Arial"/>
                <a:ea typeface="ＭＳ Ｐゴシック" pitchFamily="-110" charset="-128"/>
              </a:rPr>
              <a:t>Thank You! Questions?</a:t>
            </a:r>
            <a:endParaRPr lang="en-US" dirty="0"/>
          </a:p>
        </p:txBody>
      </p:sp>
      <p:pic>
        <p:nvPicPr>
          <p:cNvPr id="7" name="Picture 6" descr="A black background with grey letters&#10;&#10;Description automatically generated">
            <a:extLst>
              <a:ext uri="{FF2B5EF4-FFF2-40B4-BE49-F238E27FC236}">
                <a16:creationId xmlns:a16="http://schemas.microsoft.com/office/drawing/2014/main" id="{A9787227-84DE-E381-7498-472A33B48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2" y="51590"/>
            <a:ext cx="2121401" cy="7071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3B4EA01-AF97-6497-5BEC-6FC4132D2390}"/>
              </a:ext>
            </a:extLst>
          </p:cNvPr>
          <p:cNvSpPr/>
          <p:nvPr/>
        </p:nvSpPr>
        <p:spPr>
          <a:xfrm>
            <a:off x="730681" y="1737361"/>
            <a:ext cx="81639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92CEC3-8E2F-FBCF-087B-4CD1953F5103}"/>
              </a:ext>
            </a:extLst>
          </p:cNvPr>
          <p:cNvSpPr/>
          <p:nvPr/>
        </p:nvSpPr>
        <p:spPr>
          <a:xfrm>
            <a:off x="2679959" y="1923405"/>
            <a:ext cx="3784081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https://github.com/tpoozhikala/IMDB_Classification</a:t>
            </a:r>
            <a:endParaRPr lang="en-US" sz="12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n-US" sz="11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545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8FB1-239D-41D5-A84F-0A5CE2457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97" y="286604"/>
            <a:ext cx="8260221" cy="1450757"/>
          </a:xfrm>
          <a:ln>
            <a:noFill/>
          </a:ln>
        </p:spPr>
        <p:txBody>
          <a:bodyPr/>
          <a:lstStyle/>
          <a:p>
            <a:pPr algn="ctr"/>
            <a:r>
              <a:rPr lang="en-US" sz="4000" kern="0" spc="0" dirty="0">
                <a:solidFill>
                  <a:srgbClr val="000000"/>
                </a:solidFill>
                <a:latin typeface="Arial"/>
                <a:ea typeface="ＭＳ Ｐゴシック" pitchFamily="-110" charset="-128"/>
              </a:rPr>
              <a:t>Introduction of Problem &amp; Objective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2D2F4D-A35B-44CF-81B5-91D05C94BFAB}"/>
              </a:ext>
            </a:extLst>
          </p:cNvPr>
          <p:cNvSpPr/>
          <p:nvPr/>
        </p:nvSpPr>
        <p:spPr>
          <a:xfrm>
            <a:off x="822959" y="1894960"/>
            <a:ext cx="6634854" cy="4161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lang="en-US" sz="2000" kern="0" dirty="0">
              <a:solidFill>
                <a:srgbClr val="000000"/>
              </a:solidFill>
              <a:latin typeface="Arial"/>
              <a:ea typeface="ＭＳ Ｐゴシック" pitchFamily="-110" charset="-128"/>
            </a:endParaRPr>
          </a:p>
          <a:p>
            <a:pPr marL="742950" lvl="1" indent="-285750" defTabSz="914400" fontAlgn="base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Family Friendly Productions, a recent 2-year startup movie production company, saw a loss of profits in movie revenue in the past 2023 financial cycle. This decline is potentially caused by lingering feelings from the COVID-19 as well as not capitalizing or marketing quick enough to their more avid movie goers.</a:t>
            </a:r>
          </a:p>
          <a:p>
            <a:pPr lvl="1" defTabSz="914400" fontAlgn="base">
              <a:spcBef>
                <a:spcPct val="20000"/>
              </a:spcBef>
              <a:spcAft>
                <a:spcPct val="0"/>
              </a:spcAf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Objective: Potential strategy to implement in the 2024 financial year is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/>
              </a:rPr>
              <a:t>to</a:t>
            </a:r>
            <a:r>
              <a:rPr lang="en-US" sz="2000" b="0" i="0" u="none" strike="noStrike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design a deep learning neural network image classification model to predict future Family Friendly Production movie genres based on the movie posters before the movies hit market.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0EBE0AB-6F7B-493B-B751-754040CC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black background with grey letters&#10;&#10;Description automatically generated">
            <a:extLst>
              <a:ext uri="{FF2B5EF4-FFF2-40B4-BE49-F238E27FC236}">
                <a16:creationId xmlns:a16="http://schemas.microsoft.com/office/drawing/2014/main" id="{A660476F-7AEC-4137-1031-7F1034BEC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2" y="51590"/>
            <a:ext cx="2121401" cy="70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044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8FB1-239D-41D5-A84F-0A5CE2457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3500" kern="0" spc="0" dirty="0">
                <a:solidFill>
                  <a:srgbClr val="000000"/>
                </a:solidFill>
                <a:latin typeface="Arial"/>
                <a:ea typeface="ＭＳ Ｐゴシック" pitchFamily="-110" charset="-128"/>
              </a:rPr>
              <a:t>Current Model Status &amp; Improvement</a:t>
            </a:r>
            <a:endParaRPr lang="en-US" sz="350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0EBE0AB-6F7B-493B-B751-754040CC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2" descr="A black background with grey letters&#10;&#10;Description automatically generated">
            <a:extLst>
              <a:ext uri="{FF2B5EF4-FFF2-40B4-BE49-F238E27FC236}">
                <a16:creationId xmlns:a16="http://schemas.microsoft.com/office/drawing/2014/main" id="{695E0685-1926-5C43-CD36-B7BC5961B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2" y="51590"/>
            <a:ext cx="2121401" cy="70713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34485EA-BB04-C7F2-3647-6950D5F3C08C}"/>
              </a:ext>
            </a:extLst>
          </p:cNvPr>
          <p:cNvSpPr/>
          <p:nvPr/>
        </p:nvSpPr>
        <p:spPr>
          <a:xfrm>
            <a:off x="431117" y="2077407"/>
            <a:ext cx="402746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Image Classification Model: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F1 Score: 0.253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ROC AUC Comedy: 0.498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ROC AUC Adventure: 0.492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ROC AUC Drama: 0.493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ROC AUC Documentary: 0.503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E267FE-69AB-582F-1398-F1794FF3D322}"/>
              </a:ext>
            </a:extLst>
          </p:cNvPr>
          <p:cNvSpPr/>
          <p:nvPr/>
        </p:nvSpPr>
        <p:spPr>
          <a:xfrm>
            <a:off x="4979790" y="2077407"/>
            <a:ext cx="402746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Steps to Improve: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Enlarge sample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Increase computational resources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5-fold cross validation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Optimal model layering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Expose more hyperparameters in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GridSearch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8A8CC4-9203-410E-FE27-F058A352D79A}"/>
              </a:ext>
            </a:extLst>
          </p:cNvPr>
          <p:cNvCxnSpPr/>
          <p:nvPr/>
        </p:nvCxnSpPr>
        <p:spPr>
          <a:xfrm>
            <a:off x="4293108" y="2322576"/>
            <a:ext cx="64008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72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8FB1-239D-41D5-A84F-0A5CE2457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ln>
            <a:noFill/>
          </a:ln>
        </p:spPr>
        <p:txBody>
          <a:bodyPr/>
          <a:lstStyle/>
          <a:p>
            <a:pPr algn="ctr"/>
            <a:r>
              <a:rPr lang="en-US" sz="4000" kern="0" spc="0" dirty="0">
                <a:solidFill>
                  <a:srgbClr val="000000"/>
                </a:solidFill>
                <a:latin typeface="Arial"/>
                <a:ea typeface="ＭＳ Ｐゴシック" pitchFamily="-110" charset="-128"/>
              </a:rPr>
              <a:t>Assessing Genre Class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0EBE0AB-6F7B-493B-B751-754040CC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 descr="A black background with grey letters&#10;&#10;Description automatically generated">
            <a:extLst>
              <a:ext uri="{FF2B5EF4-FFF2-40B4-BE49-F238E27FC236}">
                <a16:creationId xmlns:a16="http://schemas.microsoft.com/office/drawing/2014/main" id="{695E0685-1926-5C43-CD36-B7BC5961B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2" y="51590"/>
            <a:ext cx="2121401" cy="707134"/>
          </a:xfrm>
          <a:prstGeom prst="rect">
            <a:avLst/>
          </a:prstGeom>
        </p:spPr>
      </p:pic>
      <p:pic>
        <p:nvPicPr>
          <p:cNvPr id="4" name="image16.png">
            <a:extLst>
              <a:ext uri="{FF2B5EF4-FFF2-40B4-BE49-F238E27FC236}">
                <a16:creationId xmlns:a16="http://schemas.microsoft.com/office/drawing/2014/main" id="{79A2B524-B26E-CCD7-6D54-3BC752A31624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12832" y="2763136"/>
            <a:ext cx="3016567" cy="2220829"/>
          </a:xfrm>
          <a:prstGeom prst="rect">
            <a:avLst/>
          </a:prstGeom>
          <a:ln/>
        </p:spPr>
      </p:pic>
      <p:pic>
        <p:nvPicPr>
          <p:cNvPr id="6" name="image13.png">
            <a:extLst>
              <a:ext uri="{FF2B5EF4-FFF2-40B4-BE49-F238E27FC236}">
                <a16:creationId xmlns:a16="http://schemas.microsoft.com/office/drawing/2014/main" id="{2066E577-8BB7-FE76-B21F-F935B51F9ECD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2987801" y="2723283"/>
            <a:ext cx="3168396" cy="2303125"/>
          </a:xfrm>
          <a:prstGeom prst="rect">
            <a:avLst/>
          </a:prstGeom>
          <a:ln/>
        </p:spPr>
      </p:pic>
      <p:pic>
        <p:nvPicPr>
          <p:cNvPr id="7" name="image6.png">
            <a:extLst>
              <a:ext uri="{FF2B5EF4-FFF2-40B4-BE49-F238E27FC236}">
                <a16:creationId xmlns:a16="http://schemas.microsoft.com/office/drawing/2014/main" id="{9D327CDA-2AE6-72E6-E25C-AABF8FB3478B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6127434" y="2715892"/>
            <a:ext cx="3016566" cy="2210390"/>
          </a:xfrm>
          <a:prstGeom prst="rect">
            <a:avLst/>
          </a:prstGeom>
          <a:ln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7F8411-BA13-A470-0682-4DFD251A567E}"/>
              </a:ext>
            </a:extLst>
          </p:cNvPr>
          <p:cNvSpPr/>
          <p:nvPr/>
        </p:nvSpPr>
        <p:spPr>
          <a:xfrm>
            <a:off x="446350" y="1588230"/>
            <a:ext cx="82512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 and PG Movies from 1990 – 2023 retrieved through paid IMDb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21 Unique Genre Classes Retrieved aside from ‘None’</a:t>
            </a:r>
          </a:p>
        </p:txBody>
      </p:sp>
    </p:spTree>
    <p:extLst>
      <p:ext uri="{BB962C8B-B14F-4D97-AF65-F5344CB8AC3E}">
        <p14:creationId xmlns:p14="http://schemas.microsoft.com/office/powerpoint/2010/main" val="337114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8FB1-239D-41D5-A84F-0A5CE2457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ln>
            <a:noFill/>
          </a:ln>
        </p:spPr>
        <p:txBody>
          <a:bodyPr/>
          <a:lstStyle/>
          <a:p>
            <a:pPr algn="ctr"/>
            <a:r>
              <a:rPr lang="en-US" sz="4000" kern="0" spc="0" dirty="0">
                <a:solidFill>
                  <a:srgbClr val="000000"/>
                </a:solidFill>
                <a:latin typeface="Arial"/>
                <a:ea typeface="ＭＳ Ｐゴシック" pitchFamily="-110" charset="-128"/>
              </a:rPr>
              <a:t>Image Classifier Model Build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0EBE0AB-6F7B-493B-B751-754040CC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 descr="A black background with grey letters&#10;&#10;Description automatically generated">
            <a:extLst>
              <a:ext uri="{FF2B5EF4-FFF2-40B4-BE49-F238E27FC236}">
                <a16:creationId xmlns:a16="http://schemas.microsoft.com/office/drawing/2014/main" id="{695E0685-1926-5C43-CD36-B7BC5961B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2" y="51590"/>
            <a:ext cx="2121401" cy="7071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475A85-389B-5C28-85CD-B131CCC197AC}"/>
              </a:ext>
            </a:extLst>
          </p:cNvPr>
          <p:cNvSpPr txBox="1"/>
          <p:nvPr/>
        </p:nvSpPr>
        <p:spPr>
          <a:xfrm>
            <a:off x="1883665" y="6006210"/>
            <a:ext cx="4572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*</a:t>
            </a:r>
            <a:r>
              <a:rPr 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Model layer overview provided by </a:t>
            </a:r>
            <a:r>
              <a:rPr lang="en-US" sz="800" dirty="0" err="1">
                <a:solidFill>
                  <a:srgbClr val="000000"/>
                </a:solidFill>
                <a:latin typeface="Arial" panose="020B0604020202020204" pitchFamily="34" charset="0"/>
              </a:rPr>
              <a:t>chatGPT</a:t>
            </a:r>
            <a:endParaRPr lang="en-US" sz="8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8317B97-4BD4-2408-26DD-317B47C3C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966" y="1891338"/>
            <a:ext cx="2762859" cy="403926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B389FEB-A0F6-F2C4-6497-9203938C2C49}"/>
              </a:ext>
            </a:extLst>
          </p:cNvPr>
          <p:cNvSpPr txBox="1"/>
          <p:nvPr/>
        </p:nvSpPr>
        <p:spPr>
          <a:xfrm>
            <a:off x="112832" y="2042408"/>
            <a:ext cx="2581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RGB Input Array: (200,200, 3)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F9C1B98-4820-C5FC-DE9F-BB37371BBC01}"/>
              </a:ext>
            </a:extLst>
          </p:cNvPr>
          <p:cNvCxnSpPr>
            <a:cxnSpLocks/>
          </p:cNvCxnSpPr>
          <p:nvPr/>
        </p:nvCxnSpPr>
        <p:spPr>
          <a:xfrm flipV="1">
            <a:off x="2859127" y="2130552"/>
            <a:ext cx="3834282" cy="359064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0F5099D4-8B53-BF4D-1E6B-E67125345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7176" y="1834021"/>
            <a:ext cx="2063392" cy="4364868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112D2B-9EA4-74D0-183D-F398FC04B594}"/>
              </a:ext>
            </a:extLst>
          </p:cNvPr>
          <p:cNvCxnSpPr/>
          <p:nvPr/>
        </p:nvCxnSpPr>
        <p:spPr>
          <a:xfrm>
            <a:off x="6199633" y="5930605"/>
            <a:ext cx="5120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E9858D6-299F-02EE-89C8-4D9187C91A84}"/>
              </a:ext>
            </a:extLst>
          </p:cNvPr>
          <p:cNvSpPr txBox="1"/>
          <p:nvPr/>
        </p:nvSpPr>
        <p:spPr>
          <a:xfrm>
            <a:off x="6693409" y="5793607"/>
            <a:ext cx="305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Classification of Genre Class(es)</a:t>
            </a:r>
          </a:p>
        </p:txBody>
      </p:sp>
    </p:spTree>
    <p:extLst>
      <p:ext uri="{BB962C8B-B14F-4D97-AF65-F5344CB8AC3E}">
        <p14:creationId xmlns:p14="http://schemas.microsoft.com/office/powerpoint/2010/main" val="3153358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8FB1-239D-41D5-A84F-0A5CE2457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ln>
            <a:noFill/>
          </a:ln>
        </p:spPr>
        <p:txBody>
          <a:bodyPr/>
          <a:lstStyle/>
          <a:p>
            <a:pPr algn="ctr"/>
            <a:r>
              <a:rPr lang="en-US" sz="4000" kern="0" spc="0" dirty="0">
                <a:solidFill>
                  <a:srgbClr val="000000"/>
                </a:solidFill>
                <a:latin typeface="Arial"/>
                <a:ea typeface="ＭＳ Ｐゴシック" pitchFamily="-110" charset="-128"/>
              </a:rPr>
              <a:t>Image Classifier Model Results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0EBE0AB-6F7B-493B-B751-754040CC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 descr="A black background with grey letters&#10;&#10;Description automatically generated">
            <a:extLst>
              <a:ext uri="{FF2B5EF4-FFF2-40B4-BE49-F238E27FC236}">
                <a16:creationId xmlns:a16="http://schemas.microsoft.com/office/drawing/2014/main" id="{695E0685-1926-5C43-CD36-B7BC5961B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2" y="51590"/>
            <a:ext cx="2121401" cy="70713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233713B-17F9-3898-EBAC-760353D3BA61}"/>
              </a:ext>
            </a:extLst>
          </p:cNvPr>
          <p:cNvSpPr/>
          <p:nvPr/>
        </p:nvSpPr>
        <p:spPr>
          <a:xfrm>
            <a:off x="736558" y="1678204"/>
            <a:ext cx="816395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Image Classifier model trained with an 80/20 split and 3-fold Cross Validated for compiler and activation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Best parameters SGD compiler and ‘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’ activation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Model performance assessed based on f1_score and best model performer ROC AUC values for different genres assessed.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9A0C59-3172-C45A-8FBD-51A71713A633}"/>
              </a:ext>
            </a:extLst>
          </p:cNvPr>
          <p:cNvSpPr txBox="1"/>
          <p:nvPr/>
        </p:nvSpPr>
        <p:spPr>
          <a:xfrm>
            <a:off x="736558" y="5955881"/>
            <a:ext cx="4896612" cy="2218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*</a:t>
            </a:r>
            <a:r>
              <a:rPr lang="en-US" sz="800" dirty="0">
                <a:latin typeface="Arial" panose="020B0604020202020204" pitchFamily="34" charset="0"/>
                <a:ea typeface="Arial" panose="020B0604020202020204" pitchFamily="34" charset="0"/>
              </a:rPr>
              <a:t>Table Displaying Model Results f1_score and respective ROC AUC for few genres</a:t>
            </a:r>
            <a:endParaRPr lang="en-US" sz="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30F3A6F-CD77-39E4-381D-B24B70218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573628"/>
              </p:ext>
            </p:extLst>
          </p:nvPr>
        </p:nvGraphicFramePr>
        <p:xfrm>
          <a:off x="736558" y="4816903"/>
          <a:ext cx="7584009" cy="111857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641992">
                  <a:extLst>
                    <a:ext uri="{9D8B030D-6E8A-4147-A177-3AD203B41FA5}">
                      <a16:colId xmlns:a16="http://schemas.microsoft.com/office/drawing/2014/main" val="1355964385"/>
                    </a:ext>
                  </a:extLst>
                </a:gridCol>
                <a:gridCol w="1064644">
                  <a:extLst>
                    <a:ext uri="{9D8B030D-6E8A-4147-A177-3AD203B41FA5}">
                      <a16:colId xmlns:a16="http://schemas.microsoft.com/office/drawing/2014/main" val="4027048071"/>
                    </a:ext>
                  </a:extLst>
                </a:gridCol>
                <a:gridCol w="954598">
                  <a:extLst>
                    <a:ext uri="{9D8B030D-6E8A-4147-A177-3AD203B41FA5}">
                      <a16:colId xmlns:a16="http://schemas.microsoft.com/office/drawing/2014/main" val="2493907391"/>
                    </a:ext>
                  </a:extLst>
                </a:gridCol>
                <a:gridCol w="896112">
                  <a:extLst>
                    <a:ext uri="{9D8B030D-6E8A-4147-A177-3AD203B41FA5}">
                      <a16:colId xmlns:a16="http://schemas.microsoft.com/office/drawing/2014/main" val="3581506953"/>
                    </a:ext>
                  </a:extLst>
                </a:gridCol>
                <a:gridCol w="1298448">
                  <a:extLst>
                    <a:ext uri="{9D8B030D-6E8A-4147-A177-3AD203B41FA5}">
                      <a16:colId xmlns:a16="http://schemas.microsoft.com/office/drawing/2014/main" val="304333323"/>
                    </a:ext>
                  </a:extLst>
                </a:gridCol>
                <a:gridCol w="1728215">
                  <a:extLst>
                    <a:ext uri="{9D8B030D-6E8A-4147-A177-3AD203B41FA5}">
                      <a16:colId xmlns:a16="http://schemas.microsoft.com/office/drawing/2014/main" val="3476909723"/>
                    </a:ext>
                  </a:extLst>
                </a:gridCol>
              </a:tblGrid>
              <a:tr h="418487">
                <a:tc>
                  <a:txBody>
                    <a:bodyPr/>
                    <a:lstStyle/>
                    <a:p>
                      <a:r>
                        <a:rPr lang="en-US" sz="1200" dirty="0"/>
                        <a:t>Model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F1_Score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ROC_AUC_Comedy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ROC_AUC_Adventure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ROC_AUC_Drama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ROC_AUC_ Documentary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507439"/>
                  </a:ext>
                </a:extLst>
              </a:tr>
              <a:tr h="661374">
                <a:tc>
                  <a:txBody>
                    <a:bodyPr/>
                    <a:lstStyle/>
                    <a:p>
                      <a:r>
                        <a:rPr lang="en-US" sz="1050" dirty="0" err="1"/>
                        <a:t>Keras</a:t>
                      </a:r>
                      <a:r>
                        <a:rPr lang="en-US" sz="1050" dirty="0"/>
                        <a:t> Image Classification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0.25258895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0.4978308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0.49173069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0.49308443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0.503067484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1593989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901358DA-4685-A674-9204-C2A1DB162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58" y="3730454"/>
            <a:ext cx="2724912" cy="97319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9282439-97CF-7245-7540-D7FB5EF6E686}"/>
              </a:ext>
            </a:extLst>
          </p:cNvPr>
          <p:cNvSpPr/>
          <p:nvPr/>
        </p:nvSpPr>
        <p:spPr>
          <a:xfrm>
            <a:off x="1810512" y="3813048"/>
            <a:ext cx="423721" cy="1737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EB8BC9-CCE5-77A2-3AD1-44E8942FBC33}"/>
              </a:ext>
            </a:extLst>
          </p:cNvPr>
          <p:cNvSpPr/>
          <p:nvPr/>
        </p:nvSpPr>
        <p:spPr>
          <a:xfrm>
            <a:off x="1810511" y="3956445"/>
            <a:ext cx="338329" cy="1737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A709B6-17F7-0DC8-6C1B-07E41A392991}"/>
              </a:ext>
            </a:extLst>
          </p:cNvPr>
          <p:cNvSpPr txBox="1"/>
          <p:nvPr/>
        </p:nvSpPr>
        <p:spPr>
          <a:xfrm>
            <a:off x="891067" y="4491991"/>
            <a:ext cx="4896612" cy="2218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*Current model </a:t>
            </a:r>
            <a:r>
              <a:rPr lang="en-US" sz="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GridSearch</a:t>
            </a:r>
            <a:r>
              <a:rPr lang="en-US" sz="800" dirty="0" err="1">
                <a:latin typeface="Arial" panose="020B0604020202020204" pitchFamily="34" charset="0"/>
                <a:ea typeface="Arial" panose="020B0604020202020204" pitchFamily="34" charset="0"/>
              </a:rPr>
              <a:t>CV</a:t>
            </a:r>
            <a:r>
              <a:rPr lang="en-US" sz="800" dirty="0">
                <a:latin typeface="Arial" panose="020B0604020202020204" pitchFamily="34" charset="0"/>
                <a:ea typeface="Arial" panose="020B0604020202020204" pitchFamily="34" charset="0"/>
              </a:rPr>
              <a:t> Param Grid</a:t>
            </a:r>
            <a:endParaRPr lang="en-US" sz="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006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8FB1-239D-41D5-A84F-0A5CE2457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4000" kern="0" spc="0" dirty="0">
                <a:solidFill>
                  <a:srgbClr val="000000"/>
                </a:solidFill>
                <a:latin typeface="Arial"/>
                <a:ea typeface="ＭＳ Ｐゴシック" pitchFamily="-110" charset="-128"/>
              </a:rPr>
              <a:t>Model Results Key Takeaways</a:t>
            </a:r>
            <a:endParaRPr lang="en-US" sz="400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0EBE0AB-6F7B-493B-B751-754040CC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 descr="A black background with grey letters&#10;&#10;Description automatically generated">
            <a:extLst>
              <a:ext uri="{FF2B5EF4-FFF2-40B4-BE49-F238E27FC236}">
                <a16:creationId xmlns:a16="http://schemas.microsoft.com/office/drawing/2014/main" id="{695E0685-1926-5C43-CD36-B7BC5961B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2" y="51590"/>
            <a:ext cx="2121401" cy="70713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E29A72B-AA2B-D14C-C83D-6457E60E16C3}"/>
              </a:ext>
            </a:extLst>
          </p:cNvPr>
          <p:cNvSpPr/>
          <p:nvPr/>
        </p:nvSpPr>
        <p:spPr>
          <a:xfrm>
            <a:off x="702620" y="1632484"/>
            <a:ext cx="816395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F1_score of 0.25 means there are improvements to be made prior to deploying the model to production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Reasons for model underperformance: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Imbalance of genres within initial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Number of layers or filters within the model might not be most optimal for generalizability of the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3-fold cross validation not best method to generalize the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More hyperparameters will need to be tested within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GridSearchCV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(learning rate, activation functions, model compilers, etc.)</a:t>
            </a:r>
          </a:p>
        </p:txBody>
      </p:sp>
    </p:spTree>
    <p:extLst>
      <p:ext uri="{BB962C8B-B14F-4D97-AF65-F5344CB8AC3E}">
        <p14:creationId xmlns:p14="http://schemas.microsoft.com/office/powerpoint/2010/main" val="1251914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8FB1-239D-41D5-A84F-0A5CE2457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4000" kern="0" spc="0" dirty="0">
                <a:solidFill>
                  <a:srgbClr val="000000"/>
                </a:solidFill>
                <a:latin typeface="Arial"/>
                <a:ea typeface="ＭＳ Ｐゴシック" pitchFamily="-110" charset="-128"/>
              </a:rPr>
              <a:t>Future Improvements</a:t>
            </a:r>
            <a:endParaRPr lang="en-US" sz="400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0EBE0AB-6F7B-493B-B751-754040CC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 descr="A black background with grey letters&#10;&#10;Description automatically generated">
            <a:extLst>
              <a:ext uri="{FF2B5EF4-FFF2-40B4-BE49-F238E27FC236}">
                <a16:creationId xmlns:a16="http://schemas.microsoft.com/office/drawing/2014/main" id="{695E0685-1926-5C43-CD36-B7BC5961B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2" y="51590"/>
            <a:ext cx="2121401" cy="70713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233713B-17F9-3898-EBAC-760353D3BA61}"/>
              </a:ext>
            </a:extLst>
          </p:cNvPr>
          <p:cNvSpPr/>
          <p:nvPr/>
        </p:nvSpPr>
        <p:spPr>
          <a:xfrm>
            <a:off x="512882" y="1737361"/>
            <a:ext cx="816395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/>
              </a:rPr>
              <a:t>Increase </a:t>
            </a:r>
            <a:r>
              <a:rPr lang="en-US" sz="2000" i="0" u="none" strike="noStrike" dirty="0">
                <a:solidFill>
                  <a:srgbClr val="000000"/>
                </a:solidFill>
                <a:effectLst/>
                <a:latin typeface="Arial" panose="020B0604020202020204"/>
              </a:rPr>
              <a:t>sample size </a:t>
            </a:r>
            <a:r>
              <a:rPr lang="en-US" sz="2000" dirty="0">
                <a:solidFill>
                  <a:srgbClr val="000000"/>
                </a:solidFill>
                <a:latin typeface="Arial" panose="020B0604020202020204"/>
              </a:rPr>
              <a:t>of movie genres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anose="020B0604020202020204"/>
              </a:rPr>
              <a:t>Include PG-13 movies and movies dating from 1980s to 2024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i="0" u="none" strike="noStrike" dirty="0">
                <a:solidFill>
                  <a:srgbClr val="000000"/>
                </a:solidFill>
                <a:effectLst/>
                <a:latin typeface="Arial" panose="020B0604020202020204"/>
              </a:rPr>
              <a:t>Augment current movie poster images </a:t>
            </a:r>
          </a:p>
          <a:p>
            <a:pPr lvl="1"/>
            <a:endParaRPr lang="en-US" sz="2000" i="0" u="none" strike="noStrike" dirty="0">
              <a:solidFill>
                <a:srgbClr val="000000"/>
              </a:solidFill>
              <a:effectLst/>
              <a:latin typeface="Arial" panose="020B060402020202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/>
              </a:rPr>
              <a:t>Increase </a:t>
            </a:r>
            <a:r>
              <a:rPr lang="en-US" sz="2000" i="0" u="none" strike="noStrike" dirty="0">
                <a:solidFill>
                  <a:srgbClr val="000000"/>
                </a:solidFill>
                <a:effectLst/>
                <a:latin typeface="Arial" panose="020B0604020202020204"/>
              </a:rPr>
              <a:t>computational resources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anose="020B0604020202020204"/>
              </a:rPr>
              <a:t>Perform 5-fold cross validation instead of 3-fold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i="0" u="none" strike="noStrike" dirty="0">
                <a:solidFill>
                  <a:srgbClr val="000000"/>
                </a:solidFill>
                <a:effectLst/>
                <a:latin typeface="Arial" panose="020B0604020202020204"/>
              </a:rPr>
              <a:t>Optimize the convolutional and </a:t>
            </a:r>
            <a:r>
              <a:rPr lang="en-US" sz="2000" dirty="0">
                <a:solidFill>
                  <a:srgbClr val="000000"/>
                </a:solidFill>
                <a:latin typeface="Arial" panose="020B0604020202020204"/>
              </a:rPr>
              <a:t>dense layers for appropriate filter numbers and kernel window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i="0" u="none" strike="noStrike" dirty="0">
                <a:solidFill>
                  <a:srgbClr val="000000"/>
                </a:solidFill>
                <a:effectLst/>
                <a:latin typeface="Arial" panose="020B0604020202020204"/>
              </a:rPr>
              <a:t>Expose current model’s </a:t>
            </a:r>
            <a:r>
              <a:rPr lang="en-US" sz="2000" i="0" u="none" strike="noStrike" dirty="0" err="1">
                <a:solidFill>
                  <a:srgbClr val="000000"/>
                </a:solidFill>
                <a:effectLst/>
                <a:latin typeface="Arial" panose="020B0604020202020204"/>
              </a:rPr>
              <a:t>GridSearchCV</a:t>
            </a:r>
            <a:r>
              <a:rPr lang="en-US" sz="2000" i="0" u="none" strike="noStrike" dirty="0">
                <a:solidFill>
                  <a:srgbClr val="000000"/>
                </a:solidFill>
                <a:effectLst/>
                <a:latin typeface="Arial" panose="020B0604020202020204"/>
              </a:rPr>
              <a:t> to more hyperparameters (learning rate, activation functions, and model compilers)</a:t>
            </a:r>
          </a:p>
          <a:p>
            <a:endParaRPr lang="en-US" sz="2000" dirty="0">
              <a:solidFill>
                <a:srgbClr val="000000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284993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CC7BB-A29E-4635-8259-E4ECB15D1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4AAC19-608F-43C3-A466-C7B5F73DC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681" y="286604"/>
            <a:ext cx="7901590" cy="1450757"/>
          </a:xfrm>
          <a:ln>
            <a:noFill/>
          </a:ln>
        </p:spPr>
        <p:txBody>
          <a:bodyPr/>
          <a:lstStyle/>
          <a:p>
            <a:pPr algn="ctr"/>
            <a:r>
              <a:rPr lang="en-US" sz="4000" kern="0" spc="0" dirty="0">
                <a:solidFill>
                  <a:srgbClr val="000000"/>
                </a:solidFill>
                <a:latin typeface="Arial"/>
                <a:ea typeface="ＭＳ Ｐゴシック" pitchFamily="-110" charset="-128"/>
              </a:rPr>
              <a:t>Summary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262642-75DB-432F-B2E5-CF4C0916B7A5}"/>
              </a:ext>
            </a:extLst>
          </p:cNvPr>
          <p:cNvSpPr/>
          <p:nvPr/>
        </p:nvSpPr>
        <p:spPr>
          <a:xfrm>
            <a:off x="599498" y="1493083"/>
            <a:ext cx="816395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Current </a:t>
            </a:r>
            <a:r>
              <a:rPr lang="en-US" sz="2000" dirty="0" err="1">
                <a:latin typeface="Arial" panose="020B0604020202020204" pitchFamily="34" charset="0"/>
                <a:ea typeface="Arial" panose="020B0604020202020204" pitchFamily="34" charset="0"/>
              </a:rPr>
              <a:t>Keras</a:t>
            </a:r>
            <a:r>
              <a:rPr lang="en-US" sz="2000" dirty="0">
                <a:latin typeface="Arial" panose="020B0604020202020204" pitchFamily="34" charset="0"/>
                <a:ea typeface="Arial" panose="020B0604020202020204" pitchFamily="34" charset="0"/>
              </a:rPr>
              <a:t> Image Classification model requires improvements before deploying to production.</a:t>
            </a:r>
          </a:p>
          <a:p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Suggested i</a:t>
            </a:r>
            <a:r>
              <a:rPr lang="en-US" sz="2000" dirty="0">
                <a:latin typeface="Arial" panose="020B0604020202020204" pitchFamily="34" charset="0"/>
                <a:ea typeface="Arial" panose="020B0604020202020204" pitchFamily="34" charset="0"/>
              </a:rPr>
              <a:t>mprovements</a:t>
            </a:r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include: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Enlarge movie genre sample size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Include PG-13 movies and movies from 1980s to present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Augment current movie poster images</a:t>
            </a:r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2"/>
            <a:endParaRPr lang="en-US" sz="2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Increase computational resources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5-fold cross validation instead of 3-fold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Optimize different model layers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Expose current model to increased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GridSearch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parameters (learning rate, model compiler, activation functions, etc.)</a:t>
            </a:r>
          </a:p>
          <a:p>
            <a:pPr lvl="2"/>
            <a:endParaRPr lang="en-US" sz="2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 descr="A black background with grey letters&#10;&#10;Description automatically generated">
            <a:extLst>
              <a:ext uri="{FF2B5EF4-FFF2-40B4-BE49-F238E27FC236}">
                <a16:creationId xmlns:a16="http://schemas.microsoft.com/office/drawing/2014/main" id="{D62D7A04-DBD4-10DD-B264-D7F7DD093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2" y="51590"/>
            <a:ext cx="2121401" cy="70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1084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15998</TotalTime>
  <Words>729</Words>
  <Application>Microsoft Office PowerPoint</Application>
  <PresentationFormat>On-screen Show (4:3)</PresentationFormat>
  <Paragraphs>102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Retrospect</vt:lpstr>
      <vt:lpstr>PowerPoint Presentation</vt:lpstr>
      <vt:lpstr>Introduction of Problem &amp; Objective</vt:lpstr>
      <vt:lpstr>Current Model Status &amp; Improvement</vt:lpstr>
      <vt:lpstr>Assessing Genre Class</vt:lpstr>
      <vt:lpstr>Image Classifier Model Build</vt:lpstr>
      <vt:lpstr>Image Classifier Model Results</vt:lpstr>
      <vt:lpstr>Model Results Key Takeaways</vt:lpstr>
      <vt:lpstr>Future Improvements</vt:lpstr>
      <vt:lpstr>Summary</vt:lpstr>
      <vt:lpstr>Thank You!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 of 2-D Rectangular Nesting</dc:title>
  <dc:creator>Thomas Poozhikala</dc:creator>
  <cp:lastModifiedBy>Thomas Poozhikala</cp:lastModifiedBy>
  <cp:revision>251</cp:revision>
  <dcterms:created xsi:type="dcterms:W3CDTF">2019-03-03T07:08:03Z</dcterms:created>
  <dcterms:modified xsi:type="dcterms:W3CDTF">2024-04-10T20:21:18Z</dcterms:modified>
</cp:coreProperties>
</file>