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71" r:id="rId3"/>
    <p:sldId id="257" r:id="rId4"/>
    <p:sldId id="278" r:id="rId5"/>
    <p:sldId id="279" r:id="rId6"/>
    <p:sldId id="274" r:id="rId7"/>
    <p:sldId id="275" r:id="rId8"/>
    <p:sldId id="277" r:id="rId9"/>
    <p:sldId id="270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spending the last 4 months designing and developing the model, the best performer as according to the data gathered from IMDb was a model performing with a f1_score of 0.25 based on test or unseen data and the best ROC AUC value of 0.508 meaning slightly above the base of 50/50 random guessing for each genre. Understandably not very high confidence in the model thus far, but I see where this model can improve so we can get a better working model before production. Some steps I see are enlarging our sample size, having more computational resources to perform a 5-fold cross validation instead of a 3-fold as well as to tune the different layers of the model to be more </a:t>
            </a:r>
            <a:r>
              <a:rPr lang="en-US" dirty="0" err="1"/>
              <a:t>optimial</a:t>
            </a:r>
            <a:r>
              <a:rPr lang="en-US" dirty="0"/>
              <a:t> and exposing the model to more hyperparameters when performing a </a:t>
            </a:r>
            <a:r>
              <a:rPr lang="en-US" dirty="0" err="1"/>
              <a:t>GridSearch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sake of model building, since the order of what Genre the movie is categorized does not matter, I then transformed the dataset to just be a sparse one-hot encoded dataset where each of the genres were different columns and removed ‘None’ aspect since after receiving some advice saw that this might confuse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Depending on </a:t>
            </a:r>
            <a:r>
              <a:rPr lang="en-US" dirty="0" err="1"/>
              <a:t>acitivaiton</a:t>
            </a:r>
            <a:r>
              <a:rPr lang="en-US" dirty="0"/>
              <a:t> functions affect how the model classifies or generates an output to each subsequent layer</a:t>
            </a:r>
          </a:p>
          <a:p>
            <a:r>
              <a:rPr lang="en-US" dirty="0"/>
              <a:t>CNNS key for </a:t>
            </a:r>
            <a:r>
              <a:rPr lang="en-US" dirty="0" err="1"/>
              <a:t>gridlike</a:t>
            </a:r>
            <a:r>
              <a:rPr lang="en-US" dirty="0"/>
              <a:t> data such as images to learn features of different aspects of the grid, learning </a:t>
            </a:r>
            <a:r>
              <a:rPr lang="en-US" dirty="0" err="1"/>
              <a:t>hiercarchial</a:t>
            </a:r>
            <a:r>
              <a:rPr lang="en-US" dirty="0"/>
              <a:t> representation of features of input data</a:t>
            </a:r>
          </a:p>
          <a:p>
            <a:r>
              <a:rPr lang="en-US" dirty="0"/>
              <a:t>Flatten then add dense layers to start making classification for the images of the data (added other dense layers to continue </a:t>
            </a:r>
            <a:r>
              <a:rPr lang="en-US" dirty="0" err="1"/>
              <a:t>leaerning</a:t>
            </a:r>
            <a:r>
              <a:rPr lang="en-US" dirty="0"/>
              <a:t> the features of the data once flattened)</a:t>
            </a:r>
          </a:p>
          <a:p>
            <a:r>
              <a:rPr lang="en-US" dirty="0"/>
              <a:t>Configure the learning process before training (compiling), optimizer(function to update parameters of weights of model in training to minimize loss </a:t>
            </a:r>
            <a:r>
              <a:rPr lang="en-US" dirty="0" err="1"/>
              <a:t>funciton</a:t>
            </a:r>
            <a:r>
              <a:rPr lang="en-US" dirty="0"/>
              <a:t>), loss(loss functions being used), metrics(evaluate performance of model during </a:t>
            </a:r>
            <a:r>
              <a:rPr lang="en-US" dirty="0" err="1"/>
              <a:t>trnaing</a:t>
            </a:r>
            <a:r>
              <a:rPr lang="en-US" dirty="0"/>
              <a:t>), different activation functions affect how the model learns, </a:t>
            </a:r>
            <a:r>
              <a:rPr lang="en-US" dirty="0" err="1"/>
              <a:t>optimiaer</a:t>
            </a:r>
            <a:r>
              <a:rPr lang="en-US" dirty="0"/>
              <a:t> min loss so that the model can make accurate predictions on unseen data to match true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activation functions affect how the model classifies the data. A model optimizer provides functions that minimize the loss function during training of the model by adjusting the parameters during </a:t>
            </a:r>
            <a:r>
              <a:rPr lang="en-US" dirty="0" err="1"/>
              <a:t>trainig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4C77-9356-4064-841D-90AAE32C5C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ericcallaha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poozhikala/IMDB_Classific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2122332"/>
            <a:ext cx="932226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Classification – Model Overview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2451466" y="4401235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Acknowledgement to 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Eric Callahan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for guidance and support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2679959" y="1923405"/>
            <a:ext cx="378408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https://github.com/tpoozhikala/IMDB_Classification</a:t>
            </a: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Family Friendly Productions, a recent 2-year startup movie production company, saw a loss of profits in movie revenue in the past 2023 financial cycle. This decline is potentially caused by lingering feelings from the COVID-19 as well as not capitalizing or marketing quick enough to their more avid movie goers.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Objective: Potential strategy to implement in the 2024 financial year is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to</a:t>
            </a:r>
            <a:r>
              <a:rPr lang="en-US" sz="2000" b="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design a deep learning neural network image classification model to predict future Family Friendly Production movie genres based on the movie posters before the movies hit market.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5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Current Model Status &amp; Improvement</a:t>
            </a:r>
            <a:endParaRPr lang="en-US" sz="35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4485EA-BB04-C7F2-3647-6950D5F3C08C}"/>
              </a:ext>
            </a:extLst>
          </p:cNvPr>
          <p:cNvSpPr/>
          <p:nvPr/>
        </p:nvSpPr>
        <p:spPr>
          <a:xfrm>
            <a:off x="356616" y="1836416"/>
            <a:ext cx="4027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 Classification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F1 Score: 0.253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Comedy: 0.498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Adventure: 0.492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Drama: 0.493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ROC AUC Documentary: 0.503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267FE-69AB-582F-1398-F1794FF3D322}"/>
              </a:ext>
            </a:extLst>
          </p:cNvPr>
          <p:cNvSpPr/>
          <p:nvPr/>
        </p:nvSpPr>
        <p:spPr>
          <a:xfrm>
            <a:off x="5166362" y="1836416"/>
            <a:ext cx="40274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Steps to Improve: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Enlarge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computational resources (ex. Cloud)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Validate with standard but computationally intensive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 model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Expose more parameters for the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A8CC4-9203-410E-FE27-F058A352D79A}"/>
              </a:ext>
            </a:extLst>
          </p:cNvPr>
          <p:cNvCxnSpPr/>
          <p:nvPr/>
        </p:nvCxnSpPr>
        <p:spPr>
          <a:xfrm>
            <a:off x="4274820" y="2059119"/>
            <a:ext cx="64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A11A22-A164-41B6-D726-B4070504D597}"/>
              </a:ext>
            </a:extLst>
          </p:cNvPr>
          <p:cNvSpPr txBox="1"/>
          <p:nvPr/>
        </p:nvSpPr>
        <p:spPr>
          <a:xfrm>
            <a:off x="423721" y="5252736"/>
            <a:ext cx="3621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*If the model metrics above were closer to 1, this would indicate a strong performing model</a:t>
            </a:r>
          </a:p>
        </p:txBody>
      </p:sp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Assessing Genre Class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4" name="image16.png">
            <a:extLst>
              <a:ext uri="{FF2B5EF4-FFF2-40B4-BE49-F238E27FC236}">
                <a16:creationId xmlns:a16="http://schemas.microsoft.com/office/drawing/2014/main" id="{79A2B524-B26E-CCD7-6D54-3BC752A3162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832" y="2763136"/>
            <a:ext cx="3016567" cy="2220829"/>
          </a:xfrm>
          <a:prstGeom prst="rect">
            <a:avLst/>
          </a:prstGeom>
          <a:ln/>
        </p:spPr>
      </p:pic>
      <p:pic>
        <p:nvPicPr>
          <p:cNvPr id="6" name="image13.png">
            <a:extLst>
              <a:ext uri="{FF2B5EF4-FFF2-40B4-BE49-F238E27FC236}">
                <a16:creationId xmlns:a16="http://schemas.microsoft.com/office/drawing/2014/main" id="{2066E577-8BB7-FE76-B21F-F935B51F9EC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987801" y="2723283"/>
            <a:ext cx="3168396" cy="2303125"/>
          </a:xfrm>
          <a:prstGeom prst="rect">
            <a:avLst/>
          </a:prstGeom>
          <a:ln/>
        </p:spPr>
      </p:pic>
      <p:pic>
        <p:nvPicPr>
          <p:cNvPr id="7" name="image6.png">
            <a:extLst>
              <a:ext uri="{FF2B5EF4-FFF2-40B4-BE49-F238E27FC236}">
                <a16:creationId xmlns:a16="http://schemas.microsoft.com/office/drawing/2014/main" id="{9D327CDA-2AE6-72E6-E25C-AABF8FB3478B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127434" y="2715892"/>
            <a:ext cx="3016566" cy="2210390"/>
          </a:xfrm>
          <a:prstGeom prst="rect">
            <a:avLst/>
          </a:prstGeom>
          <a:ln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7F8411-BA13-A470-0682-4DFD251A567E}"/>
              </a:ext>
            </a:extLst>
          </p:cNvPr>
          <p:cNvSpPr/>
          <p:nvPr/>
        </p:nvSpPr>
        <p:spPr>
          <a:xfrm>
            <a:off x="446350" y="1588230"/>
            <a:ext cx="8251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 and PG Movies from 1990 – 2023 retrieved through paid IMDb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21 Unique Genre Classes retrieved aside from ‘None’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3BAC3-3CFC-2C56-B80E-1E5E63514BAD}"/>
              </a:ext>
            </a:extLst>
          </p:cNvPr>
          <p:cNvSpPr/>
          <p:nvPr/>
        </p:nvSpPr>
        <p:spPr>
          <a:xfrm>
            <a:off x="338328" y="5185651"/>
            <a:ext cx="8741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 imbalance of genres with the current dataset, so the model has a hard time learning to predict the different genres!</a:t>
            </a:r>
          </a:p>
        </p:txBody>
      </p:sp>
    </p:spTree>
    <p:extLst>
      <p:ext uri="{BB962C8B-B14F-4D97-AF65-F5344CB8AC3E}">
        <p14:creationId xmlns:p14="http://schemas.microsoft.com/office/powerpoint/2010/main" val="33711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Build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5A85-389B-5C28-85CD-B131CCC197AC}"/>
              </a:ext>
            </a:extLst>
          </p:cNvPr>
          <p:cNvSpPr txBox="1"/>
          <p:nvPr/>
        </p:nvSpPr>
        <p:spPr>
          <a:xfrm>
            <a:off x="1883665" y="600621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Model layer overview provided by 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chatGPT</a:t>
            </a:r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317B97-4BD4-2408-26DD-317B47C3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966" y="1891338"/>
            <a:ext cx="2762859" cy="40392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389FEB-A0F6-F2C4-6497-9203938C2C49}"/>
              </a:ext>
            </a:extLst>
          </p:cNvPr>
          <p:cNvSpPr txBox="1"/>
          <p:nvPr/>
        </p:nvSpPr>
        <p:spPr>
          <a:xfrm>
            <a:off x="112832" y="2042408"/>
            <a:ext cx="25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RGB Input Array: (200,200, 3)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F9C1B98-4820-C5FC-DE9F-BB37371BBC01}"/>
              </a:ext>
            </a:extLst>
          </p:cNvPr>
          <p:cNvCxnSpPr>
            <a:cxnSpLocks/>
          </p:cNvCxnSpPr>
          <p:nvPr/>
        </p:nvCxnSpPr>
        <p:spPr>
          <a:xfrm flipV="1">
            <a:off x="2859127" y="2130552"/>
            <a:ext cx="3834282" cy="35906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5099D4-8B53-BF4D-1E6B-E67125345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176" y="1834021"/>
            <a:ext cx="2063392" cy="43648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2D2B-9EA4-74D0-183D-F398FC04B594}"/>
              </a:ext>
            </a:extLst>
          </p:cNvPr>
          <p:cNvCxnSpPr/>
          <p:nvPr/>
        </p:nvCxnSpPr>
        <p:spPr>
          <a:xfrm>
            <a:off x="6199633" y="5930605"/>
            <a:ext cx="512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9858D6-299F-02EE-89C8-4D9187C91A84}"/>
              </a:ext>
            </a:extLst>
          </p:cNvPr>
          <p:cNvSpPr txBox="1"/>
          <p:nvPr/>
        </p:nvSpPr>
        <p:spPr>
          <a:xfrm>
            <a:off x="6693409" y="5793607"/>
            <a:ext cx="271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of Genre Class(es):</a:t>
            </a:r>
          </a:p>
        </p:txBody>
      </p:sp>
      <p:pic>
        <p:nvPicPr>
          <p:cNvPr id="5" name="Picture 4" descr="A dvd case with a person and a child and a dog&#10;&#10;Description automatically generated">
            <a:extLst>
              <a:ext uri="{FF2B5EF4-FFF2-40B4-BE49-F238E27FC236}">
                <a16:creationId xmlns:a16="http://schemas.microsoft.com/office/drawing/2014/main" id="{C6333C2C-E275-B06F-429F-21F733A5E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3" y="2407951"/>
            <a:ext cx="900727" cy="1225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0CA5DB-974A-2A85-A6A0-E95367B9F708}"/>
              </a:ext>
            </a:extLst>
          </p:cNvPr>
          <p:cNvSpPr txBox="1"/>
          <p:nvPr/>
        </p:nvSpPr>
        <p:spPr>
          <a:xfrm>
            <a:off x="6949441" y="6006210"/>
            <a:ext cx="258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Comedy, Crime, Drama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9578B-B66B-C9DD-6538-BB0BDD7DD8D6}"/>
              </a:ext>
            </a:extLst>
          </p:cNvPr>
          <p:cNvSpPr txBox="1"/>
          <p:nvPr/>
        </p:nvSpPr>
        <p:spPr>
          <a:xfrm>
            <a:off x="170058" y="3933621"/>
            <a:ext cx="16824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learns the different features of the image after each convolutional layer and then </a:t>
            </a:r>
            <a:r>
              <a:rPr lang="en-US" sz="1400" dirty="0" err="1"/>
              <a:t>MaxPooling</a:t>
            </a:r>
            <a:r>
              <a:rPr lang="en-US" sz="1400" dirty="0"/>
              <a:t> retrieves the most important aspects of the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B80F1-DB69-CAE1-9B97-349AE8D58818}"/>
              </a:ext>
            </a:extLst>
          </p:cNvPr>
          <p:cNvSpPr txBox="1"/>
          <p:nvPr/>
        </p:nvSpPr>
        <p:spPr>
          <a:xfrm>
            <a:off x="6951081" y="2965265"/>
            <a:ext cx="1854591" cy="2246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Image then is converted to a 1D array in where in the subsequent layers the model learns the features of this 1D array and then makes its prediction of genres of movies in output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BAF7AE-29FD-58E4-FFF6-E41E36241FF8}"/>
              </a:ext>
            </a:extLst>
          </p:cNvPr>
          <p:cNvCxnSpPr>
            <a:cxnSpLocks/>
          </p:cNvCxnSpPr>
          <p:nvPr/>
        </p:nvCxnSpPr>
        <p:spPr>
          <a:xfrm flipH="1">
            <a:off x="6199633" y="3599538"/>
            <a:ext cx="664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Image Classifier Model Results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777240" y="1538859"/>
            <a:ext cx="8407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80% of the data used for training, 20% used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validated with slightly less computationally intensive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parameters: SGD optimizer and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F1_Score indicates how well (from a scale of 0 to 1) the model is able to predict genres. ROC AUC tells how well is the model able to predict the different genres compared to just a 50/50 random guess.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0C59-3172-C45A-8FBD-51A71713A633}"/>
              </a:ext>
            </a:extLst>
          </p:cNvPr>
          <p:cNvSpPr txBox="1"/>
          <p:nvPr/>
        </p:nvSpPr>
        <p:spPr>
          <a:xfrm>
            <a:off x="736558" y="595588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Table Displaying Model Results f1_score and respective ROC AUC for few genres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3A6F-CD77-39E4-381D-B24B70218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73628"/>
              </p:ext>
            </p:extLst>
          </p:nvPr>
        </p:nvGraphicFramePr>
        <p:xfrm>
          <a:off x="736558" y="4816903"/>
          <a:ext cx="7584009" cy="111857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1992">
                  <a:extLst>
                    <a:ext uri="{9D8B030D-6E8A-4147-A177-3AD203B41FA5}">
                      <a16:colId xmlns:a16="http://schemas.microsoft.com/office/drawing/2014/main" val="1355964385"/>
                    </a:ext>
                  </a:extLst>
                </a:gridCol>
                <a:gridCol w="1064644">
                  <a:extLst>
                    <a:ext uri="{9D8B030D-6E8A-4147-A177-3AD203B41FA5}">
                      <a16:colId xmlns:a16="http://schemas.microsoft.com/office/drawing/2014/main" val="4027048071"/>
                    </a:ext>
                  </a:extLst>
                </a:gridCol>
                <a:gridCol w="954598">
                  <a:extLst>
                    <a:ext uri="{9D8B030D-6E8A-4147-A177-3AD203B41FA5}">
                      <a16:colId xmlns:a16="http://schemas.microsoft.com/office/drawing/2014/main" val="2493907391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581506953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04333323"/>
                    </a:ext>
                  </a:extLst>
                </a:gridCol>
                <a:gridCol w="1728215">
                  <a:extLst>
                    <a:ext uri="{9D8B030D-6E8A-4147-A177-3AD203B41FA5}">
                      <a16:colId xmlns:a16="http://schemas.microsoft.com/office/drawing/2014/main" val="3476909723"/>
                    </a:ext>
                  </a:extLst>
                </a:gridCol>
              </a:tblGrid>
              <a:tr h="418487">
                <a:tc>
                  <a:txBody>
                    <a:bodyPr/>
                    <a:lstStyle/>
                    <a:p>
                      <a:r>
                        <a:rPr lang="en-US" sz="1200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ROC_AUC_Comedy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ROC_AUC_Adventure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ROC_AUC_Drama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ROC_AUC_ Documentary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7439"/>
                  </a:ext>
                </a:extLst>
              </a:tr>
              <a:tr h="661374">
                <a:tc>
                  <a:txBody>
                    <a:bodyPr/>
                    <a:lstStyle/>
                    <a:p>
                      <a:r>
                        <a:rPr lang="en-US" sz="1050" dirty="0" err="1"/>
                        <a:t>Keras</a:t>
                      </a:r>
                      <a:r>
                        <a:rPr lang="en-US" sz="1050" dirty="0"/>
                        <a:t> Image Classification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0.25258895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0.4978308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0.49173069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0.49308443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0.503067484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5939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1358DA-4685-A674-9204-C2A1DB16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8" y="3730454"/>
            <a:ext cx="2724912" cy="9731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282439-97CF-7245-7540-D7FB5EF6E686}"/>
              </a:ext>
            </a:extLst>
          </p:cNvPr>
          <p:cNvSpPr/>
          <p:nvPr/>
        </p:nvSpPr>
        <p:spPr>
          <a:xfrm>
            <a:off x="1810512" y="3813048"/>
            <a:ext cx="423721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B8BC9-CCE5-77A2-3AD1-44E8942FBC33}"/>
              </a:ext>
            </a:extLst>
          </p:cNvPr>
          <p:cNvSpPr/>
          <p:nvPr/>
        </p:nvSpPr>
        <p:spPr>
          <a:xfrm>
            <a:off x="1810511" y="3956445"/>
            <a:ext cx="338329" cy="17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09B6-17F7-0DC8-6C1B-07E41A392991}"/>
              </a:ext>
            </a:extLst>
          </p:cNvPr>
          <p:cNvSpPr txBox="1"/>
          <p:nvPr/>
        </p:nvSpPr>
        <p:spPr>
          <a:xfrm>
            <a:off x="891067" y="4491991"/>
            <a:ext cx="4896612" cy="22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*Current model </a:t>
            </a:r>
            <a:r>
              <a:rPr lang="en-US" sz="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GridSearch</a:t>
            </a:r>
            <a:r>
              <a:rPr lang="en-US" sz="800" dirty="0" err="1">
                <a:latin typeface="Arial" panose="020B0604020202020204" pitchFamily="34" charset="0"/>
                <a:ea typeface="Arial" panose="020B0604020202020204" pitchFamily="34" charset="0"/>
              </a:rPr>
              <a:t>CV</a:t>
            </a:r>
            <a:r>
              <a:rPr lang="en-US" sz="800" dirty="0">
                <a:latin typeface="Arial" panose="020B0604020202020204" pitchFamily="34" charset="0"/>
                <a:ea typeface="Arial" panose="020B0604020202020204" pitchFamily="34" charset="0"/>
              </a:rPr>
              <a:t> Param Grid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0E3D3-0A68-223B-618B-0B7B160A2782}"/>
              </a:ext>
            </a:extLst>
          </p:cNvPr>
          <p:cNvSpPr txBox="1"/>
          <p:nvPr/>
        </p:nvSpPr>
        <p:spPr>
          <a:xfrm>
            <a:off x="3514929" y="4043313"/>
            <a:ext cx="503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*Again, if the below model metrics were closer to 1, this would indicate a strong performing model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Model Results Key Takeaways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29A72B-AA2B-D14C-C83D-6457E60E16C3}"/>
              </a:ext>
            </a:extLst>
          </p:cNvPr>
          <p:cNvSpPr/>
          <p:nvPr/>
        </p:nvSpPr>
        <p:spPr>
          <a:xfrm>
            <a:off x="702620" y="1632484"/>
            <a:ext cx="816395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F1_score of 0.25 means there are improvements to be made prior to deploying the model to production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Reasons for model underperformance: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enough different genre data for the model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Overall configuration (layers, filters) of the model needs fine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validate the model’s effectiveness with the standard but more computationally intensive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parameters need to be tested to get best performing model (learning rate, activation functions, model optimizers, etc.)</a:t>
            </a:r>
          </a:p>
        </p:txBody>
      </p:sp>
    </p:spTree>
    <p:extLst>
      <p:ext uri="{BB962C8B-B14F-4D97-AF65-F5344CB8AC3E}">
        <p14:creationId xmlns:p14="http://schemas.microsoft.com/office/powerpoint/2010/main" val="125191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Future Improvements</a:t>
            </a:r>
            <a:endParaRPr lang="en-US" sz="4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512882" y="1737361"/>
            <a:ext cx="81639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sample size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of movie genres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Include PG-13 movies and movies dating from 1980s to 2024</a:t>
            </a:r>
          </a:p>
          <a:p>
            <a:pPr lvl="1"/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Increase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computational resources (ex.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Cloud computing)</a:t>
            </a:r>
            <a:endParaRPr lang="en-US" sz="2000" i="0" u="none" strike="noStrike" dirty="0">
              <a:solidFill>
                <a:srgbClr val="000000"/>
              </a:solidFill>
              <a:effectLst/>
              <a:latin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Perform the standard but more computationally intensive approach to validate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Optimize the overall configuration of the model</a:t>
            </a:r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Expose current model to more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parameters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 (learning rate, activation functions, and model 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optimizers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Arial" panose="020B0604020202020204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849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493083"/>
            <a:ext cx="81639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 </a:t>
            </a:r>
            <a:r>
              <a:rPr lang="en-US" sz="2000" dirty="0" err="1">
                <a:latin typeface="Arial" panose="020B0604020202020204" pitchFamily="34" charset="0"/>
                <a:ea typeface="Arial" panose="020B0604020202020204" pitchFamily="34" charset="0"/>
              </a:rPr>
              <a:t>Keras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Image Classification model requires improvements before deploying to production.</a:t>
            </a:r>
          </a:p>
          <a:p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Suggested i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</a:rPr>
              <a:t>mprovements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Enlarge movie genre sample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Include PG-13 movies and movies from 1980s to present</a:t>
            </a:r>
          </a:p>
          <a:p>
            <a:pPr lvl="2"/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Increase computational resources (ex. Cloud computing)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/>
              </a:rPr>
              <a:t>Perform the standard but more computationally intensive approach to validate the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Optimize overall model 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Expose current model to increased parameters (learning rate, model optimizer, activation functions, etc.)</a:t>
            </a:r>
          </a:p>
          <a:p>
            <a:pPr lvl="2"/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17784</TotalTime>
  <Words>1147</Words>
  <Application>Microsoft Office PowerPoint</Application>
  <PresentationFormat>On-screen Show (4:3)</PresentationFormat>
  <Paragraphs>116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Current Model Status &amp; Improvement</vt:lpstr>
      <vt:lpstr>Assessing Genre Class</vt:lpstr>
      <vt:lpstr>Image Classifier Model Build</vt:lpstr>
      <vt:lpstr>Image Classifier Model Results</vt:lpstr>
      <vt:lpstr>Model Results Key Takeaways</vt:lpstr>
      <vt:lpstr>Future Improvements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295</cp:revision>
  <dcterms:created xsi:type="dcterms:W3CDTF">2019-03-03T07:08:03Z</dcterms:created>
  <dcterms:modified xsi:type="dcterms:W3CDTF">2024-04-12T11:54:48Z</dcterms:modified>
</cp:coreProperties>
</file>