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0" r:id="rId4"/>
    <p:sldId id="264" r:id="rId5"/>
    <p:sldId id="265" r:id="rId6"/>
    <p:sldId id="266" r:id="rId7"/>
    <p:sldId id="267" r:id="rId8"/>
    <p:sldId id="261" r:id="rId9"/>
    <p:sldId id="268" r:id="rId10"/>
    <p:sldId id="272" r:id="rId11"/>
    <p:sldId id="273" r:id="rId12"/>
    <p:sldId id="282" r:id="rId13"/>
    <p:sldId id="283" r:id="rId14"/>
    <p:sldId id="284" r:id="rId15"/>
    <p:sldId id="285" r:id="rId16"/>
    <p:sldId id="259" r:id="rId17"/>
    <p:sldId id="278" r:id="rId18"/>
    <p:sldId id="288" r:id="rId19"/>
    <p:sldId id="280" r:id="rId20"/>
    <p:sldId id="286" r:id="rId21"/>
    <p:sldId id="287" r:id="rId22"/>
    <p:sldId id="27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2" autoAdjust="0"/>
    <p:restoredTop sz="94660"/>
  </p:normalViewPr>
  <p:slideViewPr>
    <p:cSldViewPr>
      <p:cViewPr varScale="1">
        <p:scale>
          <a:sx n="83" d="100"/>
          <a:sy n="83" d="100"/>
        </p:scale>
        <p:origin x="1243"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DDC76-016B-41E4-AF0C-1B8A4CBAD749}" type="datetimeFigureOut">
              <a:rPr lang="en-US" smtClean="0"/>
              <a:pPr/>
              <a:t>4/30/2021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E9AA61-EAB8-435F-9EF6-C707DC985BDA}" type="slidenum">
              <a:rPr lang="en-US" smtClean="0"/>
              <a:pPr/>
              <a:t>‹#›</a:t>
            </a:fld>
            <a:endParaRPr lang="en-US"/>
          </a:p>
        </p:txBody>
      </p:sp>
    </p:spTree>
    <p:extLst>
      <p:ext uri="{BB962C8B-B14F-4D97-AF65-F5344CB8AC3E}">
        <p14:creationId xmlns:p14="http://schemas.microsoft.com/office/powerpoint/2010/main" val="604859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FBCF05-E336-430F-81EB-C20D9DDA8A13}" type="slidenum">
              <a:rPr lang="en-US" smtClean="0"/>
              <a:pPr/>
              <a:t>13</a:t>
            </a:fld>
            <a:endParaRPr lang="en-US"/>
          </a:p>
        </p:txBody>
      </p:sp>
    </p:spTree>
    <p:extLst>
      <p:ext uri="{BB962C8B-B14F-4D97-AF65-F5344CB8AC3E}">
        <p14:creationId xmlns:p14="http://schemas.microsoft.com/office/powerpoint/2010/main" val="1018013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0DDE4F-5D24-4E34-86BA-14518F7DAE4E}" type="datetime1">
              <a:rPr lang="en-US" smtClean="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732AFA-F6A6-4162-B4E8-2B4D587FC634}" type="datetime1">
              <a:rPr lang="en-US" smtClean="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AD487F-732F-4C0B-AE05-9196E6E61EF1}" type="datetime1">
              <a:rPr lang="en-US" smtClean="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18360A-BDAB-4647-8472-6C4F6C9E2F3F}" type="datetime1">
              <a:rPr lang="en-US" smtClean="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15DDC4-73BD-4A4F-9864-57EDC682F82E}" type="datetime1">
              <a:rPr lang="en-US" smtClean="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D56E3C-B7CD-43BC-A893-A281B34EC6B6}" type="datetime1">
              <a:rPr lang="en-US" smtClean="0"/>
              <a:pPr/>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042739-302A-4E15-92E3-0A7F58ACD080}" type="datetime1">
              <a:rPr lang="en-US" smtClean="0"/>
              <a:pPr/>
              <a:t>4/30/2021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21AAF8-84A0-4A97-8407-992E1CA770FB}" type="datetime1">
              <a:rPr lang="en-US" smtClean="0"/>
              <a:pPr/>
              <a:t>4/30/2021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8DE58-ECDD-4C68-8845-75E42F48C2EE}" type="datetime1">
              <a:rPr lang="en-US" smtClean="0"/>
              <a:pPr/>
              <a:t>4/30/2021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CB4DD0-0B54-4B6F-BE10-949EA6421498}" type="datetime1">
              <a:rPr lang="en-US" smtClean="0"/>
              <a:pPr/>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ADA3AF-43A6-48FA-A972-561CCDB12464}" type="datetime1">
              <a:rPr lang="en-US" smtClean="0"/>
              <a:pPr/>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8515A-348D-478D-A2CD-D722B9D3EBAB}" type="datetime1">
              <a:rPr lang="en-US" smtClean="0"/>
              <a:pPr/>
              <a:t>4/30/2021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s-na.ssl-images-amazon.com/images/I/81pHv%2BtfrLL.png"/>
          <p:cNvPicPr>
            <a:picLocks noChangeAspect="1" noChangeArrowheads="1"/>
          </p:cNvPicPr>
          <p:nvPr/>
        </p:nvPicPr>
        <p:blipFill>
          <a:blip r:embed="rId2" cstate="print"/>
          <a:srcRect/>
          <a:stretch>
            <a:fillRect/>
          </a:stretch>
        </p:blipFill>
        <p:spPr bwMode="auto">
          <a:xfrm>
            <a:off x="0" y="228599"/>
            <a:ext cx="1600200" cy="1600201"/>
          </a:xfrm>
          <a:prstGeom prst="rect">
            <a:avLst/>
          </a:prstGeom>
          <a:noFill/>
        </p:spPr>
      </p:pic>
      <p:sp>
        <p:nvSpPr>
          <p:cNvPr id="2" name="Title 1"/>
          <p:cNvSpPr>
            <a:spLocks noGrp="1"/>
          </p:cNvSpPr>
          <p:nvPr>
            <p:ph type="ctrTitle"/>
          </p:nvPr>
        </p:nvSpPr>
        <p:spPr>
          <a:xfrm>
            <a:off x="914400" y="304800"/>
            <a:ext cx="8229600" cy="1470025"/>
          </a:xfrm>
        </p:spPr>
        <p:txBody>
          <a:bodyPr>
            <a:noAutofit/>
          </a:bodyPr>
          <a:lstStyle/>
          <a:p>
            <a:r>
              <a:rPr lang="en-US" sz="3600" b="1" dirty="0">
                <a:latin typeface="Arial" pitchFamily="34" charset="0"/>
                <a:cs typeface="Arial" pitchFamily="34" charset="0"/>
              </a:rPr>
              <a:t>K. S. R. College of Engineering </a:t>
            </a:r>
            <a:br>
              <a:rPr lang="en-US" sz="3600" b="1" dirty="0">
                <a:latin typeface="Arial" pitchFamily="34" charset="0"/>
                <a:cs typeface="Arial" pitchFamily="34" charset="0"/>
              </a:rPr>
            </a:br>
            <a:r>
              <a:rPr lang="en-US" sz="2400" b="1" dirty="0">
                <a:latin typeface="Arial" pitchFamily="34" charset="0"/>
                <a:cs typeface="Arial" pitchFamily="34" charset="0"/>
              </a:rPr>
              <a:t>(Autonomous)</a:t>
            </a:r>
            <a:br>
              <a:rPr lang="en-US" sz="3600" dirty="0">
                <a:latin typeface="Arial" pitchFamily="34" charset="0"/>
                <a:cs typeface="Arial" pitchFamily="34" charset="0"/>
              </a:rPr>
            </a:br>
            <a:r>
              <a:rPr lang="en-US" sz="1400" dirty="0">
                <a:latin typeface="Arial" pitchFamily="34" charset="0"/>
                <a:cs typeface="Arial" pitchFamily="34" charset="0"/>
              </a:rPr>
              <a:t>Affiliated to Anna University, Chennai &amp; Approved by AICTE, Delhi</a:t>
            </a:r>
            <a:br>
              <a:rPr lang="en-US" sz="1400" dirty="0">
                <a:latin typeface="Arial" pitchFamily="34" charset="0"/>
                <a:cs typeface="Arial" pitchFamily="34" charset="0"/>
              </a:rPr>
            </a:br>
            <a:r>
              <a:rPr lang="en-US" sz="1400" dirty="0">
                <a:latin typeface="Arial" pitchFamily="34" charset="0"/>
                <a:cs typeface="Arial" pitchFamily="34" charset="0"/>
              </a:rPr>
              <a:t>Accredited by NAAC with ‘A’ Grade and  Accredited by NBA</a:t>
            </a:r>
            <a:br>
              <a:rPr lang="en-US" sz="1400" dirty="0">
                <a:latin typeface="Arial" pitchFamily="34" charset="0"/>
                <a:cs typeface="Arial" pitchFamily="34" charset="0"/>
              </a:rPr>
            </a:br>
            <a:r>
              <a:rPr lang="en-US" sz="1400" dirty="0">
                <a:latin typeface="Arial" pitchFamily="34" charset="0"/>
                <a:cs typeface="Arial" pitchFamily="34" charset="0"/>
              </a:rPr>
              <a:t>K.S.R. </a:t>
            </a:r>
            <a:r>
              <a:rPr lang="en-US" sz="1400" dirty="0" err="1">
                <a:latin typeface="Arial" pitchFamily="34" charset="0"/>
                <a:cs typeface="Arial" pitchFamily="34" charset="0"/>
              </a:rPr>
              <a:t>Kalvi</a:t>
            </a:r>
            <a:r>
              <a:rPr lang="en-US" sz="1400" dirty="0">
                <a:latin typeface="Arial" pitchFamily="34" charset="0"/>
                <a:cs typeface="Arial" pitchFamily="34" charset="0"/>
              </a:rPr>
              <a:t> Nagar, </a:t>
            </a:r>
            <a:r>
              <a:rPr lang="en-US" sz="1400" dirty="0" err="1">
                <a:latin typeface="Arial" pitchFamily="34" charset="0"/>
                <a:cs typeface="Arial" pitchFamily="34" charset="0"/>
              </a:rPr>
              <a:t>Tiruchengode</a:t>
            </a:r>
            <a:r>
              <a:rPr lang="en-US" sz="1400" dirty="0">
                <a:latin typeface="Arial" pitchFamily="34" charset="0"/>
                <a:cs typeface="Arial" pitchFamily="34" charset="0"/>
              </a:rPr>
              <a:t> – 637215, </a:t>
            </a:r>
            <a:r>
              <a:rPr lang="en-US" sz="1400" dirty="0" err="1">
                <a:latin typeface="Arial" pitchFamily="34" charset="0"/>
                <a:cs typeface="Arial" pitchFamily="34" charset="0"/>
              </a:rPr>
              <a:t>Namakkal</a:t>
            </a:r>
            <a:r>
              <a:rPr lang="en-US" sz="1400" dirty="0">
                <a:latin typeface="Arial" pitchFamily="34" charset="0"/>
                <a:cs typeface="Arial" pitchFamily="34" charset="0"/>
              </a:rPr>
              <a:t> Dt. </a:t>
            </a:r>
            <a:r>
              <a:rPr lang="en-US" sz="1400" dirty="0" err="1">
                <a:latin typeface="Arial" pitchFamily="34" charset="0"/>
                <a:cs typeface="Arial" pitchFamily="34" charset="0"/>
              </a:rPr>
              <a:t>Tamilnadu</a:t>
            </a:r>
            <a:r>
              <a:rPr lang="en-US" sz="1400" dirty="0">
                <a:latin typeface="Arial" pitchFamily="34" charset="0"/>
                <a:cs typeface="Arial" pitchFamily="34" charset="0"/>
              </a:rPr>
              <a:t>.</a:t>
            </a:r>
          </a:p>
        </p:txBody>
      </p:sp>
      <p:sp>
        <p:nvSpPr>
          <p:cNvPr id="3" name="Subtitle 2"/>
          <p:cNvSpPr>
            <a:spLocks noGrp="1"/>
          </p:cNvSpPr>
          <p:nvPr>
            <p:ph type="subTitle" idx="1"/>
          </p:nvPr>
        </p:nvSpPr>
        <p:spPr>
          <a:xfrm>
            <a:off x="0" y="3200400"/>
            <a:ext cx="9144000" cy="1219200"/>
          </a:xfrm>
          <a:noFill/>
          <a:ln>
            <a:solidFill>
              <a:schemeClr val="accent1"/>
            </a:solidFill>
          </a:ln>
        </p:spPr>
        <p:txBody>
          <a:bodyPr>
            <a:normAutofit/>
          </a:bodyPr>
          <a:lstStyle/>
          <a:p>
            <a:endParaRPr lang="en-US" sz="2000" b="1" dirty="0">
              <a:solidFill>
                <a:srgbClr val="C00000"/>
              </a:solidFill>
              <a:latin typeface="Times New Roman" pitchFamily="18" charset="0"/>
              <a:cs typeface="Times New Roman" pitchFamily="18" charset="0"/>
            </a:endParaRPr>
          </a:p>
          <a:p>
            <a:r>
              <a:rPr lang="en-US" sz="2000" b="1" dirty="0">
                <a:solidFill>
                  <a:srgbClr val="C00000"/>
                </a:solidFill>
                <a:latin typeface="Times New Roman" pitchFamily="18" charset="0"/>
                <a:cs typeface="Times New Roman" pitchFamily="18" charset="0"/>
              </a:rPr>
              <a:t>BANDWIDTH ENERGY EFFICIENT IMAGE SHARING USING CBRD APPROACH</a:t>
            </a:r>
            <a:endParaRPr lang="en-US" b="1" dirty="0">
              <a:solidFill>
                <a:srgbClr val="C00000"/>
              </a:solidFill>
              <a:latin typeface="Arial" pitchFamily="34" charset="0"/>
              <a:cs typeface="Arial" pitchFamily="34" charset="0"/>
            </a:endParaRPr>
          </a:p>
        </p:txBody>
      </p:sp>
      <p:sp>
        <p:nvSpPr>
          <p:cNvPr id="5" name="Subtitle 2"/>
          <p:cNvSpPr txBox="1">
            <a:spLocks/>
          </p:cNvSpPr>
          <p:nvPr/>
        </p:nvSpPr>
        <p:spPr>
          <a:xfrm>
            <a:off x="228600" y="4648200"/>
            <a:ext cx="4419600" cy="1752600"/>
          </a:xfrm>
          <a:prstGeom prst="rect">
            <a:avLst/>
          </a:prstGeom>
        </p:spPr>
        <p:txBody>
          <a:bodyPr vert="horz" lIns="91440" tIns="45720" rIns="91440" bIns="45720" rtlCol="0">
            <a:normAutofit/>
          </a:bodyPr>
          <a:lstStyle/>
          <a:p>
            <a:pPr lvl="1" algn="ctr">
              <a:spcBef>
                <a:spcPct val="20000"/>
              </a:spcBef>
              <a:defRPr/>
            </a:pPr>
            <a:r>
              <a:rPr kumimoji="0" lang="en-US" sz="3200" b="0" i="0" u="sng" strike="noStrike" kern="1200" cap="none" spc="0" normalizeH="0" baseline="0" noProof="0" dirty="0">
                <a:ln>
                  <a:noFill/>
                </a:ln>
                <a:effectLst/>
                <a:uLnTx/>
                <a:uFillTx/>
                <a:latin typeface="Arial" pitchFamily="34" charset="0"/>
                <a:cs typeface="Arial" pitchFamily="34" charset="0"/>
              </a:rPr>
              <a:t>Presented by</a:t>
            </a:r>
            <a:br>
              <a:rPr kumimoji="0" lang="en-US" sz="3200" i="0" strike="noStrike" kern="1200" cap="none" spc="0" normalizeH="0" baseline="0" noProof="0" dirty="0">
                <a:ln>
                  <a:noFill/>
                </a:ln>
                <a:effectLst/>
                <a:uLnTx/>
                <a:uFillTx/>
                <a:latin typeface="Arial" pitchFamily="34" charset="0"/>
                <a:cs typeface="Arial" pitchFamily="34" charset="0"/>
              </a:rPr>
            </a:br>
            <a:r>
              <a:rPr kumimoji="0" lang="en-US" sz="3200" i="0" strike="noStrike" kern="1200" cap="none" spc="0" normalizeH="0" baseline="0" noProof="0" dirty="0">
                <a:ln>
                  <a:noFill/>
                </a:ln>
                <a:effectLst/>
                <a:uLnTx/>
                <a:uFillTx/>
                <a:latin typeface="Arial" pitchFamily="34" charset="0"/>
                <a:cs typeface="Arial" pitchFamily="34" charset="0"/>
              </a:rPr>
              <a:t>Praveen Kumar T P</a:t>
            </a:r>
          </a:p>
        </p:txBody>
      </p:sp>
      <p:sp>
        <p:nvSpPr>
          <p:cNvPr id="6" name="Subtitle 2"/>
          <p:cNvSpPr txBox="1">
            <a:spLocks/>
          </p:cNvSpPr>
          <p:nvPr/>
        </p:nvSpPr>
        <p:spPr>
          <a:xfrm>
            <a:off x="5029200" y="4648200"/>
            <a:ext cx="35052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sng" strike="noStrike" kern="1200" cap="none" spc="0" normalizeH="0" baseline="0" noProof="0" dirty="0">
                <a:ln>
                  <a:noFill/>
                </a:ln>
                <a:effectLst/>
                <a:uLnTx/>
                <a:uFillTx/>
                <a:latin typeface="Arial" pitchFamily="34" charset="0"/>
                <a:cs typeface="Arial" pitchFamily="34" charset="0"/>
              </a:rPr>
              <a:t>Project Guide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err="1">
                <a:latin typeface="Arial" pitchFamily="34" charset="0"/>
                <a:cs typeface="Arial" pitchFamily="34" charset="0"/>
              </a:rPr>
              <a:t>Mrs.M.K.Nivodhini</a:t>
            </a:r>
            <a:endParaRPr kumimoji="0" lang="en-US" sz="2800" b="0" i="0" strike="noStrike" kern="1200" cap="none" spc="0" normalizeH="0" baseline="0" noProof="0" dirty="0">
              <a:ln>
                <a:noFill/>
              </a:ln>
              <a:effectLst/>
              <a:uLnTx/>
              <a:uFillTx/>
              <a:latin typeface="Arial" pitchFamily="34" charset="0"/>
              <a:cs typeface="Arial" pitchFamily="34" charset="0"/>
            </a:endParaRPr>
          </a:p>
        </p:txBody>
      </p:sp>
      <p:sp>
        <p:nvSpPr>
          <p:cNvPr id="7" name="TextBox 6"/>
          <p:cNvSpPr txBox="1"/>
          <p:nvPr/>
        </p:nvSpPr>
        <p:spPr>
          <a:xfrm>
            <a:off x="0" y="1981200"/>
            <a:ext cx="9144000" cy="523220"/>
          </a:xfrm>
          <a:prstGeom prst="rect">
            <a:avLst/>
          </a:prstGeom>
          <a:noFill/>
        </p:spPr>
        <p:txBody>
          <a:bodyPr wrap="square" rtlCol="0">
            <a:spAutoFit/>
          </a:bodyPr>
          <a:lstStyle/>
          <a:p>
            <a:pPr algn="ctr"/>
            <a:r>
              <a:rPr lang="en-US" sz="2800" b="1" dirty="0">
                <a:latin typeface="Arial" pitchFamily="34" charset="0"/>
                <a:cs typeface="Arial" pitchFamily="34" charset="0"/>
              </a:rPr>
              <a:t>B. E. - Computer Science and Engineering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Autofit/>
          </a:bodyPr>
          <a:lstStyle/>
          <a:p>
            <a:r>
              <a:rPr lang="en-US" sz="1600" b="1" dirty="0">
                <a:latin typeface="Times New Roman" pitchFamily="18" charset="0"/>
                <a:cs typeface="Times New Roman" pitchFamily="18" charset="0"/>
              </a:rPr>
              <a:t>ARCHITECTURE DIAGRAM</a:t>
            </a:r>
            <a:endParaRPr lang="en-US" sz="1600" dirty="0"/>
          </a:p>
        </p:txBody>
      </p:sp>
      <p:sp>
        <p:nvSpPr>
          <p:cNvPr id="4" name="Date Placeholder 3"/>
          <p:cNvSpPr>
            <a:spLocks noGrp="1"/>
          </p:cNvSpPr>
          <p:nvPr>
            <p:ph type="dt" sz="half" idx="10"/>
          </p:nvPr>
        </p:nvSpPr>
        <p:spPr/>
        <p:txBody>
          <a:bodyPr/>
          <a:lstStyle/>
          <a:p>
            <a:fld id="{E318360A-BDAB-4647-8472-6C4F6C9E2F3F}" type="datetime1">
              <a:rPr lang="en-US" smtClean="0"/>
              <a:pPr/>
              <a:t>4/30/2021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grpSp>
        <p:nvGrpSpPr>
          <p:cNvPr id="27" name="Group 26"/>
          <p:cNvGrpSpPr>
            <a:grpSpLocks/>
          </p:cNvGrpSpPr>
          <p:nvPr/>
        </p:nvGrpSpPr>
        <p:grpSpPr bwMode="auto">
          <a:xfrm>
            <a:off x="1710055" y="678558"/>
            <a:ext cx="5723890" cy="6027042"/>
            <a:chOff x="2386" y="3154"/>
            <a:chExt cx="9014" cy="12335"/>
          </a:xfrm>
        </p:grpSpPr>
        <p:sp>
          <p:nvSpPr>
            <p:cNvPr id="28" name="Rectangle 27"/>
            <p:cNvSpPr>
              <a:spLocks noChangeArrowheads="1"/>
            </p:cNvSpPr>
            <p:nvPr/>
          </p:nvSpPr>
          <p:spPr bwMode="auto">
            <a:xfrm>
              <a:off x="2386" y="3154"/>
              <a:ext cx="3422" cy="4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IN" sz="1200" b="1" dirty="0">
                  <a:effectLst/>
                  <a:latin typeface="Times New Roman"/>
                  <a:ea typeface="Calibri"/>
                  <a:cs typeface="Times New Roman"/>
                </a:rPr>
                <a:t>Reference Image</a:t>
              </a:r>
              <a:endParaRPr lang="en-US" sz="1200" dirty="0">
                <a:effectLst/>
                <a:latin typeface="Times New Roman"/>
                <a:ea typeface="Calibri"/>
                <a:cs typeface="Times New Roman"/>
              </a:endParaRPr>
            </a:p>
          </p:txBody>
        </p:sp>
        <p:sp>
          <p:nvSpPr>
            <p:cNvPr id="29" name="Rectangle 28"/>
            <p:cNvSpPr>
              <a:spLocks noChangeArrowheads="1"/>
            </p:cNvSpPr>
            <p:nvPr/>
          </p:nvSpPr>
          <p:spPr bwMode="auto">
            <a:xfrm>
              <a:off x="7479" y="3933"/>
              <a:ext cx="3149" cy="7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IN" sz="1200" b="1">
                  <a:effectLst/>
                  <a:latin typeface="Times New Roman"/>
                  <a:ea typeface="Calibri"/>
                  <a:cs typeface="Times New Roman"/>
                </a:rPr>
                <a:t>Feature Extraction using SIFT</a:t>
              </a:r>
              <a:endParaRPr lang="en-US" sz="1200">
                <a:effectLst/>
                <a:latin typeface="Times New Roman"/>
                <a:ea typeface="Calibri"/>
                <a:cs typeface="Times New Roman"/>
              </a:endParaRPr>
            </a:p>
          </p:txBody>
        </p:sp>
        <p:sp>
          <p:nvSpPr>
            <p:cNvPr id="30" name="Rectangle 29"/>
            <p:cNvSpPr>
              <a:spLocks noChangeArrowheads="1"/>
            </p:cNvSpPr>
            <p:nvPr/>
          </p:nvSpPr>
          <p:spPr bwMode="auto">
            <a:xfrm>
              <a:off x="2567" y="10202"/>
              <a:ext cx="3422" cy="59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IN" sz="1200" b="1">
                  <a:effectLst/>
                  <a:latin typeface="Times New Roman"/>
                  <a:ea typeface="Calibri"/>
                  <a:cs typeface="Times New Roman"/>
                </a:rPr>
                <a:t>Dictionary Learning</a:t>
              </a:r>
              <a:endParaRPr lang="en-US" sz="1200">
                <a:effectLst/>
                <a:latin typeface="Times New Roman"/>
                <a:ea typeface="Calibri"/>
                <a:cs typeface="Times New Roman"/>
              </a:endParaRPr>
            </a:p>
            <a:p>
              <a:pPr marL="0" marR="0" algn="ctr">
                <a:lnSpc>
                  <a:spcPct val="107000"/>
                </a:lnSpc>
                <a:spcBef>
                  <a:spcPts val="0"/>
                </a:spcBef>
                <a:spcAft>
                  <a:spcPts val="800"/>
                </a:spcAft>
              </a:pPr>
              <a:r>
                <a:rPr lang="en-IN" sz="1200" b="1">
                  <a:effectLst/>
                  <a:latin typeface="Times New Roman"/>
                  <a:ea typeface="Calibri"/>
                  <a:cs typeface="Times New Roman"/>
                </a:rPr>
                <a:t> </a:t>
              </a:r>
              <a:endParaRPr lang="en-US" sz="1200">
                <a:effectLst/>
                <a:latin typeface="Times New Roman"/>
                <a:ea typeface="Calibri"/>
                <a:cs typeface="Times New Roman"/>
              </a:endParaRPr>
            </a:p>
          </p:txBody>
        </p:sp>
        <p:sp>
          <p:nvSpPr>
            <p:cNvPr id="31" name="Rectangle 30"/>
            <p:cNvSpPr>
              <a:spLocks noChangeArrowheads="1"/>
            </p:cNvSpPr>
            <p:nvPr/>
          </p:nvSpPr>
          <p:spPr bwMode="auto">
            <a:xfrm>
              <a:off x="2386" y="3933"/>
              <a:ext cx="3422" cy="7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IN" sz="1200" b="1">
                  <a:effectLst/>
                  <a:latin typeface="Times New Roman"/>
                  <a:ea typeface="Calibri"/>
                  <a:cs typeface="Times New Roman"/>
                </a:rPr>
                <a:t>Feature Extraction using SIFT</a:t>
              </a:r>
              <a:endParaRPr lang="en-US" sz="1200">
                <a:effectLst/>
                <a:latin typeface="Times New Roman"/>
                <a:ea typeface="Calibri"/>
                <a:cs typeface="Times New Roman"/>
              </a:endParaRPr>
            </a:p>
          </p:txBody>
        </p:sp>
        <p:sp>
          <p:nvSpPr>
            <p:cNvPr id="32" name="Rectangle 31"/>
            <p:cNvSpPr>
              <a:spLocks noChangeArrowheads="1"/>
            </p:cNvSpPr>
            <p:nvPr/>
          </p:nvSpPr>
          <p:spPr bwMode="auto">
            <a:xfrm>
              <a:off x="7480" y="3154"/>
              <a:ext cx="3148" cy="4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IN" sz="1200" b="1">
                  <a:effectLst/>
                  <a:latin typeface="Times New Roman"/>
                  <a:ea typeface="Calibri"/>
                  <a:cs typeface="Times New Roman"/>
                </a:rPr>
                <a:t>Test Image</a:t>
              </a:r>
              <a:endParaRPr lang="en-US" sz="1200">
                <a:effectLst/>
                <a:latin typeface="Times New Roman"/>
                <a:ea typeface="Calibri"/>
                <a:cs typeface="Times New Roman"/>
              </a:endParaRPr>
            </a:p>
          </p:txBody>
        </p:sp>
        <p:sp>
          <p:nvSpPr>
            <p:cNvPr id="33" name="AutoShape 35"/>
            <p:cNvSpPr>
              <a:spLocks noChangeArrowheads="1"/>
            </p:cNvSpPr>
            <p:nvPr/>
          </p:nvSpPr>
          <p:spPr bwMode="auto">
            <a:xfrm>
              <a:off x="2567" y="5533"/>
              <a:ext cx="3422" cy="83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IN" sz="1200" b="1">
                  <a:effectLst/>
                  <a:latin typeface="Times New Roman"/>
                  <a:ea typeface="Calibri"/>
                  <a:cs typeface="Times New Roman"/>
                </a:rPr>
                <a:t>Scale Space Extrema Detection</a:t>
              </a:r>
              <a:endParaRPr lang="en-US" sz="1200">
                <a:effectLst/>
                <a:latin typeface="Times New Roman"/>
                <a:ea typeface="Calibri"/>
                <a:cs typeface="Times New Roman"/>
              </a:endParaRPr>
            </a:p>
          </p:txBody>
        </p:sp>
        <p:sp>
          <p:nvSpPr>
            <p:cNvPr id="34" name="AutoShape 36"/>
            <p:cNvSpPr>
              <a:spLocks noChangeArrowheads="1"/>
            </p:cNvSpPr>
            <p:nvPr/>
          </p:nvSpPr>
          <p:spPr bwMode="auto">
            <a:xfrm>
              <a:off x="2567" y="8490"/>
              <a:ext cx="3422" cy="508"/>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IN" sz="1200" b="1">
                  <a:effectLst/>
                  <a:latin typeface="Times New Roman"/>
                  <a:ea typeface="Calibri"/>
                  <a:cs typeface="Times New Roman"/>
                </a:rPr>
                <a:t>Descriptor Generation</a:t>
              </a:r>
              <a:endParaRPr lang="en-US" sz="1200">
                <a:effectLst/>
                <a:latin typeface="Times New Roman"/>
                <a:ea typeface="Calibri"/>
                <a:cs typeface="Times New Roman"/>
              </a:endParaRPr>
            </a:p>
          </p:txBody>
        </p:sp>
        <p:sp>
          <p:nvSpPr>
            <p:cNvPr id="35" name="AutoShape 34"/>
            <p:cNvSpPr>
              <a:spLocks noChangeArrowheads="1"/>
            </p:cNvSpPr>
            <p:nvPr/>
          </p:nvSpPr>
          <p:spPr bwMode="auto">
            <a:xfrm>
              <a:off x="2567" y="7575"/>
              <a:ext cx="3422" cy="627"/>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IN" sz="1200" b="1">
                  <a:effectLst/>
                  <a:latin typeface="Times New Roman"/>
                  <a:ea typeface="Calibri"/>
                  <a:cs typeface="Times New Roman"/>
                </a:rPr>
                <a:t>Orientation Assignment</a:t>
              </a:r>
              <a:endParaRPr lang="en-US" sz="1200">
                <a:effectLst/>
                <a:latin typeface="Times New Roman"/>
                <a:ea typeface="Calibri"/>
                <a:cs typeface="Times New Roman"/>
              </a:endParaRPr>
            </a:p>
          </p:txBody>
        </p:sp>
        <p:sp>
          <p:nvSpPr>
            <p:cNvPr id="36" name="AutoShape 33"/>
            <p:cNvSpPr>
              <a:spLocks noChangeArrowheads="1"/>
            </p:cNvSpPr>
            <p:nvPr/>
          </p:nvSpPr>
          <p:spPr bwMode="auto">
            <a:xfrm>
              <a:off x="2567" y="6745"/>
              <a:ext cx="3422" cy="508"/>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IN" sz="1200" b="1">
                  <a:effectLst/>
                  <a:latin typeface="Times New Roman"/>
                  <a:ea typeface="Calibri"/>
                  <a:cs typeface="Times New Roman"/>
                </a:rPr>
                <a:t>Key Point Localization</a:t>
              </a:r>
              <a:endParaRPr lang="en-US" sz="1200">
                <a:effectLst/>
                <a:latin typeface="Times New Roman"/>
                <a:ea typeface="Calibri"/>
                <a:cs typeface="Times New Roman"/>
              </a:endParaRPr>
            </a:p>
          </p:txBody>
        </p:sp>
        <p:sp>
          <p:nvSpPr>
            <p:cNvPr id="37" name="AutoShape 54"/>
            <p:cNvSpPr>
              <a:spLocks noChangeArrowheads="1"/>
            </p:cNvSpPr>
            <p:nvPr/>
          </p:nvSpPr>
          <p:spPr bwMode="auto">
            <a:xfrm>
              <a:off x="2487" y="11621"/>
              <a:ext cx="3422" cy="508"/>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IN" sz="1200" b="1">
                  <a:effectLst/>
                  <a:latin typeface="Times New Roman"/>
                  <a:ea typeface="Calibri"/>
                  <a:cs typeface="Times New Roman"/>
                </a:rPr>
                <a:t>Sparse Coding Stage</a:t>
              </a:r>
              <a:endParaRPr lang="en-US" sz="1200">
                <a:effectLst/>
                <a:latin typeface="Times New Roman"/>
                <a:ea typeface="Calibri"/>
                <a:cs typeface="Times New Roman"/>
              </a:endParaRPr>
            </a:p>
          </p:txBody>
        </p:sp>
        <p:sp>
          <p:nvSpPr>
            <p:cNvPr id="38" name="AutoShape 44"/>
            <p:cNvSpPr>
              <a:spLocks noChangeArrowheads="1"/>
            </p:cNvSpPr>
            <p:nvPr/>
          </p:nvSpPr>
          <p:spPr bwMode="auto">
            <a:xfrm>
              <a:off x="7480" y="5430"/>
              <a:ext cx="3269" cy="83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IN" sz="1200" b="1">
                  <a:effectLst/>
                  <a:latin typeface="Times New Roman"/>
                  <a:ea typeface="Calibri"/>
                  <a:cs typeface="Times New Roman"/>
                </a:rPr>
                <a:t>Scale Space Extrema Detection</a:t>
              </a:r>
              <a:endParaRPr lang="en-US" sz="1200">
                <a:effectLst/>
                <a:latin typeface="Times New Roman"/>
                <a:ea typeface="Calibri"/>
                <a:cs typeface="Times New Roman"/>
              </a:endParaRPr>
            </a:p>
            <a:p>
              <a:pPr marL="0" marR="0">
                <a:lnSpc>
                  <a:spcPct val="107000"/>
                </a:lnSpc>
                <a:spcBef>
                  <a:spcPts val="0"/>
                </a:spcBef>
                <a:spcAft>
                  <a:spcPts val="800"/>
                </a:spcAft>
              </a:pPr>
              <a:r>
                <a:rPr lang="en-IN" sz="1200">
                  <a:effectLst/>
                  <a:latin typeface="Times New Roman"/>
                  <a:ea typeface="Calibri"/>
                  <a:cs typeface="Times New Roman"/>
                </a:rPr>
                <a:t> </a:t>
              </a:r>
              <a:endParaRPr lang="en-US" sz="1200">
                <a:effectLst/>
                <a:latin typeface="Times New Roman"/>
                <a:ea typeface="Calibri"/>
                <a:cs typeface="Times New Roman"/>
              </a:endParaRPr>
            </a:p>
          </p:txBody>
        </p:sp>
        <p:sp>
          <p:nvSpPr>
            <p:cNvPr id="39" name="AutoShape 42"/>
            <p:cNvSpPr>
              <a:spLocks noChangeArrowheads="1"/>
            </p:cNvSpPr>
            <p:nvPr/>
          </p:nvSpPr>
          <p:spPr bwMode="auto">
            <a:xfrm>
              <a:off x="7480" y="8387"/>
              <a:ext cx="3269" cy="508"/>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IN" sz="1200" b="1">
                  <a:effectLst/>
                  <a:latin typeface="Times New Roman"/>
                  <a:ea typeface="Calibri"/>
                  <a:cs typeface="Times New Roman"/>
                </a:rPr>
                <a:t>Descriptor Generation</a:t>
              </a:r>
              <a:endParaRPr lang="en-US" sz="1200">
                <a:effectLst/>
                <a:latin typeface="Times New Roman"/>
                <a:ea typeface="Calibri"/>
                <a:cs typeface="Times New Roman"/>
              </a:endParaRPr>
            </a:p>
            <a:p>
              <a:pPr marL="0" marR="0">
                <a:lnSpc>
                  <a:spcPct val="107000"/>
                </a:lnSpc>
                <a:spcBef>
                  <a:spcPts val="0"/>
                </a:spcBef>
                <a:spcAft>
                  <a:spcPts val="800"/>
                </a:spcAft>
              </a:pPr>
              <a:r>
                <a:rPr lang="en-IN" sz="1200">
                  <a:effectLst/>
                  <a:latin typeface="Times New Roman"/>
                  <a:ea typeface="Calibri"/>
                  <a:cs typeface="Times New Roman"/>
                </a:rPr>
                <a:t> </a:t>
              </a:r>
              <a:endParaRPr lang="en-US" sz="1200">
                <a:effectLst/>
                <a:latin typeface="Times New Roman"/>
                <a:ea typeface="Calibri"/>
                <a:cs typeface="Times New Roman"/>
              </a:endParaRPr>
            </a:p>
          </p:txBody>
        </p:sp>
        <p:sp>
          <p:nvSpPr>
            <p:cNvPr id="40" name="AutoShape 43"/>
            <p:cNvSpPr>
              <a:spLocks noChangeArrowheads="1"/>
            </p:cNvSpPr>
            <p:nvPr/>
          </p:nvSpPr>
          <p:spPr bwMode="auto">
            <a:xfrm>
              <a:off x="7480" y="7472"/>
              <a:ext cx="3269" cy="508"/>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IN" sz="1200" b="1">
                  <a:effectLst/>
                  <a:latin typeface="Times New Roman"/>
                  <a:ea typeface="Calibri"/>
                  <a:cs typeface="Times New Roman"/>
                </a:rPr>
                <a:t>Orientation Assignment</a:t>
              </a:r>
              <a:endParaRPr lang="en-US" sz="1200">
                <a:effectLst/>
                <a:latin typeface="Times New Roman"/>
                <a:ea typeface="Calibri"/>
                <a:cs typeface="Times New Roman"/>
              </a:endParaRPr>
            </a:p>
            <a:p>
              <a:pPr marL="0" marR="0">
                <a:lnSpc>
                  <a:spcPct val="107000"/>
                </a:lnSpc>
                <a:spcBef>
                  <a:spcPts val="0"/>
                </a:spcBef>
                <a:spcAft>
                  <a:spcPts val="800"/>
                </a:spcAft>
              </a:pPr>
              <a:r>
                <a:rPr lang="en-IN" sz="1200">
                  <a:effectLst/>
                  <a:latin typeface="Times New Roman"/>
                  <a:ea typeface="Calibri"/>
                  <a:cs typeface="Times New Roman"/>
                </a:rPr>
                <a:t> </a:t>
              </a:r>
              <a:endParaRPr lang="en-US" sz="1200">
                <a:effectLst/>
                <a:latin typeface="Times New Roman"/>
                <a:ea typeface="Calibri"/>
                <a:cs typeface="Times New Roman"/>
              </a:endParaRPr>
            </a:p>
          </p:txBody>
        </p:sp>
        <p:sp>
          <p:nvSpPr>
            <p:cNvPr id="41" name="AutoShape 41"/>
            <p:cNvSpPr>
              <a:spLocks noChangeArrowheads="1"/>
            </p:cNvSpPr>
            <p:nvPr/>
          </p:nvSpPr>
          <p:spPr bwMode="auto">
            <a:xfrm>
              <a:off x="7480" y="6642"/>
              <a:ext cx="3269" cy="508"/>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IN" sz="1200" b="1">
                  <a:effectLst/>
                  <a:latin typeface="Times New Roman"/>
                  <a:ea typeface="Calibri"/>
                  <a:cs typeface="Times New Roman"/>
                </a:rPr>
                <a:t>Key Point Localization</a:t>
              </a:r>
              <a:endParaRPr lang="en-US" sz="1200">
                <a:effectLst/>
                <a:latin typeface="Times New Roman"/>
                <a:ea typeface="Calibri"/>
                <a:cs typeface="Times New Roman"/>
              </a:endParaRPr>
            </a:p>
            <a:p>
              <a:pPr marL="0" marR="0">
                <a:lnSpc>
                  <a:spcPct val="107000"/>
                </a:lnSpc>
                <a:spcBef>
                  <a:spcPts val="0"/>
                </a:spcBef>
                <a:spcAft>
                  <a:spcPts val="800"/>
                </a:spcAft>
              </a:pPr>
              <a:r>
                <a:rPr lang="en-IN" sz="1200">
                  <a:effectLst/>
                  <a:latin typeface="Times New Roman"/>
                  <a:ea typeface="Calibri"/>
                  <a:cs typeface="Times New Roman"/>
                </a:rPr>
                <a:t> </a:t>
              </a:r>
              <a:endParaRPr lang="en-US" sz="1200">
                <a:effectLst/>
                <a:latin typeface="Times New Roman"/>
                <a:ea typeface="Calibri"/>
                <a:cs typeface="Times New Roman"/>
              </a:endParaRPr>
            </a:p>
          </p:txBody>
        </p:sp>
        <p:sp>
          <p:nvSpPr>
            <p:cNvPr id="42" name="Rectangle 41"/>
            <p:cNvSpPr>
              <a:spLocks noChangeArrowheads="1"/>
            </p:cNvSpPr>
            <p:nvPr/>
          </p:nvSpPr>
          <p:spPr bwMode="auto">
            <a:xfrm>
              <a:off x="7430" y="10202"/>
              <a:ext cx="3523" cy="59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IN" sz="1200" b="1">
                  <a:effectLst/>
                  <a:latin typeface="Times New Roman"/>
                  <a:ea typeface="Calibri"/>
                  <a:cs typeface="Times New Roman"/>
                </a:rPr>
                <a:t>Dictionary Learning</a:t>
              </a:r>
              <a:endParaRPr lang="en-US" sz="1200">
                <a:effectLst/>
                <a:latin typeface="Times New Roman"/>
                <a:ea typeface="Calibri"/>
                <a:cs typeface="Times New Roman"/>
              </a:endParaRPr>
            </a:p>
          </p:txBody>
        </p:sp>
        <p:sp>
          <p:nvSpPr>
            <p:cNvPr id="43" name="AutoShape 58"/>
            <p:cNvSpPr>
              <a:spLocks noChangeArrowheads="1"/>
            </p:cNvSpPr>
            <p:nvPr/>
          </p:nvSpPr>
          <p:spPr bwMode="auto">
            <a:xfrm>
              <a:off x="2487" y="12385"/>
              <a:ext cx="3422" cy="508"/>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IN" sz="1200" b="1">
                  <a:effectLst/>
                  <a:latin typeface="Times New Roman"/>
                  <a:ea typeface="Calibri"/>
                  <a:cs typeface="Times New Roman"/>
                </a:rPr>
                <a:t>Dictionary Update Stage</a:t>
              </a:r>
              <a:endParaRPr lang="en-US" sz="1200">
                <a:effectLst/>
                <a:latin typeface="Times New Roman"/>
                <a:ea typeface="Calibri"/>
                <a:cs typeface="Times New Roman"/>
              </a:endParaRPr>
            </a:p>
          </p:txBody>
        </p:sp>
        <p:sp>
          <p:nvSpPr>
            <p:cNvPr id="44" name="AutoShape 56"/>
            <p:cNvSpPr>
              <a:spLocks noChangeArrowheads="1"/>
            </p:cNvSpPr>
            <p:nvPr/>
          </p:nvSpPr>
          <p:spPr bwMode="auto">
            <a:xfrm>
              <a:off x="7315" y="12404"/>
              <a:ext cx="3523" cy="508"/>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IN" sz="1200" b="1">
                  <a:effectLst/>
                  <a:latin typeface="Times New Roman"/>
                  <a:ea typeface="Calibri"/>
                  <a:cs typeface="Times New Roman"/>
                </a:rPr>
                <a:t>Dictionary Update Stage</a:t>
              </a:r>
              <a:endParaRPr lang="en-US" sz="1200">
                <a:effectLst/>
                <a:latin typeface="Times New Roman"/>
                <a:ea typeface="Calibri"/>
                <a:cs typeface="Times New Roman"/>
              </a:endParaRPr>
            </a:p>
            <a:p>
              <a:pPr marL="0" marR="0">
                <a:lnSpc>
                  <a:spcPct val="107000"/>
                </a:lnSpc>
                <a:spcBef>
                  <a:spcPts val="0"/>
                </a:spcBef>
                <a:spcAft>
                  <a:spcPts val="800"/>
                </a:spcAft>
              </a:pPr>
              <a:r>
                <a:rPr lang="en-IN" sz="1200">
                  <a:effectLst/>
                  <a:latin typeface="Times New Roman"/>
                  <a:ea typeface="Calibri"/>
                  <a:cs typeface="Times New Roman"/>
                </a:rPr>
                <a:t> </a:t>
              </a:r>
              <a:endParaRPr lang="en-US" sz="1200">
                <a:effectLst/>
                <a:latin typeface="Times New Roman"/>
                <a:ea typeface="Calibri"/>
                <a:cs typeface="Times New Roman"/>
              </a:endParaRPr>
            </a:p>
          </p:txBody>
        </p:sp>
        <p:sp>
          <p:nvSpPr>
            <p:cNvPr id="45" name="AutoShape 53"/>
            <p:cNvSpPr>
              <a:spLocks noChangeArrowheads="1"/>
            </p:cNvSpPr>
            <p:nvPr/>
          </p:nvSpPr>
          <p:spPr bwMode="auto">
            <a:xfrm>
              <a:off x="7264" y="11621"/>
              <a:ext cx="3523" cy="508"/>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IN" sz="1200" b="1">
                  <a:effectLst/>
                  <a:latin typeface="Times New Roman"/>
                  <a:ea typeface="Calibri"/>
                  <a:cs typeface="Times New Roman"/>
                </a:rPr>
                <a:t>Sparse Coding Stage</a:t>
              </a:r>
              <a:endParaRPr lang="en-US" sz="1200">
                <a:effectLst/>
                <a:latin typeface="Times New Roman"/>
                <a:ea typeface="Calibri"/>
                <a:cs typeface="Times New Roman"/>
              </a:endParaRPr>
            </a:p>
            <a:p>
              <a:pPr marL="0" marR="0">
                <a:lnSpc>
                  <a:spcPct val="107000"/>
                </a:lnSpc>
                <a:spcBef>
                  <a:spcPts val="0"/>
                </a:spcBef>
                <a:spcAft>
                  <a:spcPts val="800"/>
                </a:spcAft>
              </a:pPr>
              <a:r>
                <a:rPr lang="en-IN" sz="1200">
                  <a:effectLst/>
                  <a:latin typeface="Times New Roman"/>
                  <a:ea typeface="Calibri"/>
                  <a:cs typeface="Times New Roman"/>
                </a:rPr>
                <a:t> </a:t>
              </a:r>
              <a:endParaRPr lang="en-US" sz="1200">
                <a:effectLst/>
                <a:latin typeface="Times New Roman"/>
                <a:ea typeface="Calibri"/>
                <a:cs typeface="Times New Roman"/>
              </a:endParaRPr>
            </a:p>
          </p:txBody>
        </p:sp>
        <p:cxnSp>
          <p:nvCxnSpPr>
            <p:cNvPr id="46" name="AutoShape 52"/>
            <p:cNvCxnSpPr>
              <a:cxnSpLocks noChangeShapeType="1"/>
            </p:cNvCxnSpPr>
            <p:nvPr/>
          </p:nvCxnSpPr>
          <p:spPr bwMode="auto">
            <a:xfrm>
              <a:off x="4210" y="10801"/>
              <a:ext cx="1" cy="8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7" name="Rectangle 46"/>
            <p:cNvSpPr>
              <a:spLocks noChangeArrowheads="1"/>
            </p:cNvSpPr>
            <p:nvPr/>
          </p:nvSpPr>
          <p:spPr bwMode="auto">
            <a:xfrm>
              <a:off x="4697" y="13392"/>
              <a:ext cx="3676" cy="45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IN" sz="1200" b="1">
                  <a:effectLst/>
                  <a:latin typeface="Times New Roman"/>
                  <a:ea typeface="Calibri"/>
                  <a:cs typeface="Times New Roman"/>
                </a:rPr>
                <a:t>Dictionary Atoms</a:t>
              </a:r>
              <a:endParaRPr lang="en-US" sz="1200">
                <a:effectLst/>
                <a:latin typeface="Times New Roman"/>
                <a:ea typeface="Calibri"/>
                <a:cs typeface="Times New Roman"/>
              </a:endParaRPr>
            </a:p>
          </p:txBody>
        </p:sp>
        <p:sp>
          <p:nvSpPr>
            <p:cNvPr id="48" name="Rectangle 47"/>
            <p:cNvSpPr>
              <a:spLocks noChangeArrowheads="1"/>
            </p:cNvSpPr>
            <p:nvPr/>
          </p:nvSpPr>
          <p:spPr bwMode="auto">
            <a:xfrm>
              <a:off x="5430" y="14415"/>
              <a:ext cx="3015" cy="4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IN" sz="1200" b="1">
                  <a:effectLst/>
                  <a:latin typeface="Times New Roman"/>
                  <a:ea typeface="Calibri"/>
                  <a:cs typeface="Times New Roman"/>
                </a:rPr>
                <a:t>Information Extraction by </a:t>
              </a:r>
              <a:endParaRPr lang="en-US" sz="1200">
                <a:effectLst/>
                <a:latin typeface="Times New Roman"/>
                <a:ea typeface="Calibri"/>
                <a:cs typeface="Times New Roman"/>
              </a:endParaRPr>
            </a:p>
          </p:txBody>
        </p:sp>
        <p:cxnSp>
          <p:nvCxnSpPr>
            <p:cNvPr id="49" name="AutoShape 62"/>
            <p:cNvCxnSpPr>
              <a:cxnSpLocks noChangeShapeType="1"/>
            </p:cNvCxnSpPr>
            <p:nvPr/>
          </p:nvCxnSpPr>
          <p:spPr bwMode="auto">
            <a:xfrm>
              <a:off x="4137" y="13606"/>
              <a:ext cx="560"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0" name="AutoShape 64"/>
            <p:cNvCxnSpPr>
              <a:cxnSpLocks noChangeShapeType="1"/>
            </p:cNvCxnSpPr>
            <p:nvPr/>
          </p:nvCxnSpPr>
          <p:spPr bwMode="auto">
            <a:xfrm>
              <a:off x="6425" y="13850"/>
              <a:ext cx="0" cy="56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 name="AutoShape 61"/>
            <p:cNvCxnSpPr>
              <a:cxnSpLocks noChangeShapeType="1"/>
            </p:cNvCxnSpPr>
            <p:nvPr/>
          </p:nvCxnSpPr>
          <p:spPr bwMode="auto">
            <a:xfrm flipH="1">
              <a:off x="8373" y="13607"/>
              <a:ext cx="779"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AutoShape 24"/>
            <p:cNvCxnSpPr>
              <a:cxnSpLocks noChangeShapeType="1"/>
            </p:cNvCxnSpPr>
            <p:nvPr/>
          </p:nvCxnSpPr>
          <p:spPr bwMode="auto">
            <a:xfrm>
              <a:off x="4091" y="3594"/>
              <a:ext cx="1" cy="33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AutoShape 28"/>
            <p:cNvCxnSpPr>
              <a:cxnSpLocks noChangeShapeType="1"/>
            </p:cNvCxnSpPr>
            <p:nvPr/>
          </p:nvCxnSpPr>
          <p:spPr bwMode="auto">
            <a:xfrm>
              <a:off x="4091" y="4712"/>
              <a:ext cx="1" cy="54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 name="AutoShape 38"/>
            <p:cNvCxnSpPr>
              <a:cxnSpLocks noChangeShapeType="1"/>
            </p:cNvCxnSpPr>
            <p:nvPr/>
          </p:nvCxnSpPr>
          <p:spPr bwMode="auto">
            <a:xfrm>
              <a:off x="9106" y="7980"/>
              <a:ext cx="1" cy="40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5" name="AutoShape 40"/>
            <p:cNvCxnSpPr>
              <a:cxnSpLocks noChangeShapeType="1"/>
            </p:cNvCxnSpPr>
            <p:nvPr/>
          </p:nvCxnSpPr>
          <p:spPr bwMode="auto">
            <a:xfrm>
              <a:off x="9106" y="7150"/>
              <a:ext cx="0" cy="32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6" name="AutoShape 39"/>
            <p:cNvCxnSpPr>
              <a:cxnSpLocks noChangeShapeType="1"/>
            </p:cNvCxnSpPr>
            <p:nvPr/>
          </p:nvCxnSpPr>
          <p:spPr bwMode="auto">
            <a:xfrm>
              <a:off x="9106" y="6260"/>
              <a:ext cx="0" cy="38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 name="AutoShape 37"/>
            <p:cNvCxnSpPr>
              <a:cxnSpLocks noChangeShapeType="1"/>
            </p:cNvCxnSpPr>
            <p:nvPr/>
          </p:nvCxnSpPr>
          <p:spPr bwMode="auto">
            <a:xfrm>
              <a:off x="9108" y="8895"/>
              <a:ext cx="1" cy="130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 name="AutoShape 51"/>
            <p:cNvCxnSpPr>
              <a:cxnSpLocks noChangeShapeType="1"/>
            </p:cNvCxnSpPr>
            <p:nvPr/>
          </p:nvCxnSpPr>
          <p:spPr bwMode="auto">
            <a:xfrm>
              <a:off x="9109" y="10800"/>
              <a:ext cx="0" cy="8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9" name="AutoShape 23"/>
            <p:cNvCxnSpPr>
              <a:cxnSpLocks noChangeShapeType="1"/>
            </p:cNvCxnSpPr>
            <p:nvPr/>
          </p:nvCxnSpPr>
          <p:spPr bwMode="auto">
            <a:xfrm flipH="1">
              <a:off x="9106" y="3594"/>
              <a:ext cx="2" cy="33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0" name="AutoShape 29"/>
            <p:cNvCxnSpPr>
              <a:cxnSpLocks noChangeShapeType="1"/>
            </p:cNvCxnSpPr>
            <p:nvPr/>
          </p:nvCxnSpPr>
          <p:spPr bwMode="auto">
            <a:xfrm>
              <a:off x="4209" y="8998"/>
              <a:ext cx="0" cy="120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1" name="AutoShape 30"/>
            <p:cNvCxnSpPr>
              <a:cxnSpLocks noChangeShapeType="1"/>
            </p:cNvCxnSpPr>
            <p:nvPr/>
          </p:nvCxnSpPr>
          <p:spPr bwMode="auto">
            <a:xfrm>
              <a:off x="4211" y="8202"/>
              <a:ext cx="0" cy="28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2" name="AutoShape 31"/>
            <p:cNvCxnSpPr>
              <a:cxnSpLocks noChangeShapeType="1"/>
            </p:cNvCxnSpPr>
            <p:nvPr/>
          </p:nvCxnSpPr>
          <p:spPr bwMode="auto">
            <a:xfrm>
              <a:off x="4211" y="7253"/>
              <a:ext cx="0" cy="32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3" name="AutoShape 32"/>
            <p:cNvCxnSpPr>
              <a:cxnSpLocks noChangeShapeType="1"/>
            </p:cNvCxnSpPr>
            <p:nvPr/>
          </p:nvCxnSpPr>
          <p:spPr bwMode="auto">
            <a:xfrm flipH="1">
              <a:off x="4210" y="6363"/>
              <a:ext cx="1" cy="38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4" name="AutoShape 27"/>
            <p:cNvCxnSpPr>
              <a:cxnSpLocks noChangeShapeType="1"/>
            </p:cNvCxnSpPr>
            <p:nvPr/>
          </p:nvCxnSpPr>
          <p:spPr bwMode="auto">
            <a:xfrm>
              <a:off x="9106" y="4712"/>
              <a:ext cx="1" cy="54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5" name="AutoShape 57"/>
            <p:cNvCxnSpPr>
              <a:cxnSpLocks noChangeShapeType="1"/>
            </p:cNvCxnSpPr>
            <p:nvPr/>
          </p:nvCxnSpPr>
          <p:spPr bwMode="auto">
            <a:xfrm>
              <a:off x="4130" y="12130"/>
              <a:ext cx="0" cy="25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6" name="AutoShape 55"/>
            <p:cNvCxnSpPr>
              <a:cxnSpLocks noChangeShapeType="1"/>
            </p:cNvCxnSpPr>
            <p:nvPr/>
          </p:nvCxnSpPr>
          <p:spPr bwMode="auto">
            <a:xfrm>
              <a:off x="9029" y="12131"/>
              <a:ext cx="1" cy="25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7" name="Rectangle 66"/>
            <p:cNvSpPr>
              <a:spLocks noChangeArrowheads="1"/>
            </p:cNvSpPr>
            <p:nvPr/>
          </p:nvSpPr>
          <p:spPr bwMode="auto">
            <a:xfrm>
              <a:off x="7882" y="15058"/>
              <a:ext cx="2931" cy="43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IN" sz="1200" b="1">
                  <a:effectLst/>
                  <a:latin typeface="Times New Roman"/>
                  <a:ea typeface="Calibri"/>
                  <a:cs typeface="Times New Roman"/>
                </a:rPr>
                <a:t>FBSR Similarity Value</a:t>
              </a:r>
              <a:endParaRPr lang="en-US" sz="1200">
                <a:effectLst/>
                <a:latin typeface="Times New Roman"/>
                <a:ea typeface="Calibri"/>
                <a:cs typeface="Times New Roman"/>
              </a:endParaRPr>
            </a:p>
          </p:txBody>
        </p:sp>
        <p:cxnSp>
          <p:nvCxnSpPr>
            <p:cNvPr id="68" name="AutoShape 65"/>
            <p:cNvCxnSpPr>
              <a:cxnSpLocks noChangeShapeType="1"/>
            </p:cNvCxnSpPr>
            <p:nvPr/>
          </p:nvCxnSpPr>
          <p:spPr bwMode="auto">
            <a:xfrm>
              <a:off x="6408" y="15214"/>
              <a:ext cx="147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9" name="AutoShape 60"/>
            <p:cNvCxnSpPr>
              <a:cxnSpLocks noChangeShapeType="1"/>
            </p:cNvCxnSpPr>
            <p:nvPr/>
          </p:nvCxnSpPr>
          <p:spPr bwMode="auto">
            <a:xfrm>
              <a:off x="4131" y="12894"/>
              <a:ext cx="0" cy="7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0" name="AutoShape 59"/>
            <p:cNvCxnSpPr>
              <a:cxnSpLocks noChangeShapeType="1"/>
            </p:cNvCxnSpPr>
            <p:nvPr/>
          </p:nvCxnSpPr>
          <p:spPr bwMode="auto">
            <a:xfrm flipH="1">
              <a:off x="9144" y="12894"/>
              <a:ext cx="1" cy="7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1" name="AutoShape 69"/>
            <p:cNvCxnSpPr>
              <a:cxnSpLocks noChangeShapeType="1"/>
            </p:cNvCxnSpPr>
            <p:nvPr/>
          </p:nvCxnSpPr>
          <p:spPr bwMode="auto">
            <a:xfrm>
              <a:off x="6480" y="14910"/>
              <a:ext cx="0" cy="30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2" name="AutoShape 67"/>
            <p:cNvCxnSpPr>
              <a:cxnSpLocks noChangeShapeType="1"/>
            </p:cNvCxnSpPr>
            <p:nvPr/>
          </p:nvCxnSpPr>
          <p:spPr bwMode="auto">
            <a:xfrm flipH="1">
              <a:off x="8445" y="14623"/>
              <a:ext cx="295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3" name="AutoShape 47"/>
            <p:cNvCxnSpPr>
              <a:cxnSpLocks noChangeShapeType="1"/>
            </p:cNvCxnSpPr>
            <p:nvPr/>
          </p:nvCxnSpPr>
          <p:spPr bwMode="auto">
            <a:xfrm>
              <a:off x="9106" y="9787"/>
              <a:ext cx="2294"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4" name="AutoShape 48"/>
            <p:cNvCxnSpPr>
              <a:cxnSpLocks noChangeShapeType="1"/>
            </p:cNvCxnSpPr>
            <p:nvPr/>
          </p:nvCxnSpPr>
          <p:spPr bwMode="auto">
            <a:xfrm>
              <a:off x="11400" y="9787"/>
              <a:ext cx="0" cy="483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225148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itchFamily="18" charset="0"/>
                <a:cs typeface="Times New Roman" pitchFamily="18" charset="0"/>
              </a:rPr>
              <a:t> LIST OF MODULES</a:t>
            </a:r>
          </a:p>
        </p:txBody>
      </p:sp>
      <p:sp>
        <p:nvSpPr>
          <p:cNvPr id="3" name="Content Placeholder 2"/>
          <p:cNvSpPr>
            <a:spLocks noGrp="1"/>
          </p:cNvSpPr>
          <p:nvPr>
            <p:ph idx="1"/>
          </p:nvPr>
        </p:nvSpPr>
        <p:spPr/>
        <p:txBody>
          <a:bodyPr>
            <a:normAutofit/>
          </a:bodyPr>
          <a:lstStyle/>
          <a:p>
            <a:pPr algn="just">
              <a:lnSpc>
                <a:spcPct val="150000"/>
              </a:lnSpc>
            </a:pPr>
            <a:r>
              <a:rPr lang="en-IN" sz="1800" b="1" dirty="0">
                <a:latin typeface="Times New Roman" pitchFamily="18" charset="0"/>
                <a:cs typeface="Times New Roman" pitchFamily="18" charset="0"/>
              </a:rPr>
              <a:t>IMAGE PREPROCESSING AND FEATURE EXTRACTION</a:t>
            </a:r>
          </a:p>
          <a:p>
            <a:pPr algn="just">
              <a:lnSpc>
                <a:spcPct val="150000"/>
              </a:lnSpc>
            </a:pPr>
            <a:r>
              <a:rPr lang="en-IN" sz="1800" b="1" dirty="0">
                <a:latin typeface="Times New Roman" pitchFamily="18" charset="0"/>
                <a:cs typeface="Times New Roman" pitchFamily="18" charset="0"/>
              </a:rPr>
              <a:t>BEES FEATURE EXTRACTION FOR REFERENCE AND TEST IMAGES</a:t>
            </a:r>
          </a:p>
          <a:p>
            <a:pPr algn="just">
              <a:lnSpc>
                <a:spcPct val="150000"/>
              </a:lnSpc>
            </a:pPr>
            <a:r>
              <a:rPr lang="en-IN" sz="1800" b="1" dirty="0">
                <a:latin typeface="Times New Roman" pitchFamily="18" charset="0"/>
                <a:cs typeface="Times New Roman" pitchFamily="18" charset="0"/>
              </a:rPr>
              <a:t>IMAGE ANALYSIS</a:t>
            </a:r>
          </a:p>
          <a:p>
            <a:pPr algn="just">
              <a:lnSpc>
                <a:spcPct val="150000"/>
              </a:lnSpc>
            </a:pPr>
            <a:r>
              <a:rPr lang="en-IN" sz="1800" b="1" dirty="0">
                <a:latin typeface="Times New Roman" pitchFamily="18" charset="0"/>
                <a:cs typeface="Times New Roman" pitchFamily="18" charset="0"/>
              </a:rPr>
              <a:t>IMAGE RETERIVAL</a:t>
            </a:r>
          </a:p>
          <a:p>
            <a:pPr algn="just">
              <a:lnSpc>
                <a:spcPct val="150000"/>
              </a:lnSpc>
            </a:pPr>
            <a:r>
              <a:rPr lang="en-IN" sz="1800" b="1" dirty="0">
                <a:latin typeface="Times New Roman" pitchFamily="18" charset="0"/>
                <a:cs typeface="Times New Roman" pitchFamily="18" charset="0"/>
              </a:rPr>
              <a:t>Shape Retrieval</a:t>
            </a:r>
            <a:endParaRPr lang="en-US" sz="1800" dirty="0">
              <a:latin typeface="Times New Roman" pitchFamily="18" charset="0"/>
              <a:cs typeface="Times New Roman" pitchFamily="18" charset="0"/>
            </a:endParaRPr>
          </a:p>
          <a:p>
            <a:pPr algn="just">
              <a:lnSpc>
                <a:spcPct val="150000"/>
              </a:lnSpc>
            </a:pPr>
            <a:r>
              <a:rPr lang="en-IN" sz="1800" b="1" dirty="0">
                <a:latin typeface="Times New Roman" pitchFamily="18" charset="0"/>
                <a:cs typeface="Times New Roman" pitchFamily="18" charset="0"/>
              </a:rPr>
              <a:t>SIZE AND TEXTURE SIMILARITY MEASURE</a:t>
            </a:r>
            <a:endParaRPr lang="en-US" sz="1800" dirty="0">
              <a:latin typeface="Times New Roman" pitchFamily="18" charset="0"/>
              <a:cs typeface="Times New Roman" pitchFamily="18" charset="0"/>
            </a:endParaRPr>
          </a:p>
          <a:p>
            <a:pPr algn="just">
              <a:lnSpc>
                <a:spcPct val="150000"/>
              </a:lnSpc>
            </a:pPr>
            <a:endParaRPr lang="en-IN" sz="1800" b="1" dirty="0">
              <a:latin typeface="Times New Roman" pitchFamily="18" charset="0"/>
              <a:cs typeface="Times New Roman" pitchFamily="18" charset="0"/>
            </a:endParaRPr>
          </a:p>
        </p:txBody>
      </p:sp>
    </p:spTree>
    <p:extLst>
      <p:ext uri="{BB962C8B-B14F-4D97-AF65-F5344CB8AC3E}">
        <p14:creationId xmlns:p14="http://schemas.microsoft.com/office/powerpoint/2010/main" val="1840992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81000"/>
          </a:xfrm>
        </p:spPr>
        <p:txBody>
          <a:bodyPr>
            <a:noAutofit/>
          </a:bodyPr>
          <a:lstStyle/>
          <a:p>
            <a:r>
              <a:rPr lang="en-US" sz="2400" b="1" dirty="0">
                <a:latin typeface="Times New Roman" pitchFamily="18" charset="0"/>
                <a:cs typeface="Times New Roman" pitchFamily="18" charset="0"/>
              </a:rPr>
              <a:t>MODULE DESCRIPTION</a:t>
            </a:r>
          </a:p>
        </p:txBody>
      </p:sp>
      <p:sp>
        <p:nvSpPr>
          <p:cNvPr id="3" name="Content Placeholder 2"/>
          <p:cNvSpPr>
            <a:spLocks noGrp="1"/>
          </p:cNvSpPr>
          <p:nvPr>
            <p:ph idx="1"/>
          </p:nvPr>
        </p:nvSpPr>
        <p:spPr>
          <a:xfrm>
            <a:off x="228600" y="685800"/>
            <a:ext cx="8763000" cy="5867400"/>
          </a:xfrm>
        </p:spPr>
        <p:txBody>
          <a:bodyPr>
            <a:normAutofit fontScale="70000" lnSpcReduction="20000"/>
          </a:bodyPr>
          <a:lstStyle/>
          <a:p>
            <a:pPr marL="0" indent="0" algn="just">
              <a:lnSpc>
                <a:spcPct val="160000"/>
              </a:lnSpc>
              <a:buNone/>
            </a:pPr>
            <a:r>
              <a:rPr lang="en-IN" sz="1800" b="1" dirty="0">
                <a:latin typeface="Times New Roman" pitchFamily="18" charset="0"/>
                <a:cs typeface="Times New Roman" pitchFamily="18" charset="0"/>
              </a:rPr>
              <a:t> IMAGE PREPROCESSING AND FEATURE EXTRACTION</a:t>
            </a:r>
            <a:endParaRPr lang="en-US" sz="1800" dirty="0">
              <a:latin typeface="Times New Roman" pitchFamily="18" charset="0"/>
              <a:cs typeface="Times New Roman" pitchFamily="18" charset="0"/>
            </a:endParaRPr>
          </a:p>
          <a:p>
            <a:pPr algn="just">
              <a:lnSpc>
                <a:spcPct val="160000"/>
              </a:lnSpc>
            </a:pPr>
            <a:r>
              <a:rPr lang="en-IN" sz="1800" dirty="0">
                <a:latin typeface="Times New Roman" pitchFamily="18" charset="0"/>
                <a:cs typeface="Times New Roman" pitchFamily="18" charset="0"/>
              </a:rPr>
              <a:t>In the input module, the feature vector from the input image is extracted and that input image is stored in the image dataset. </a:t>
            </a:r>
          </a:p>
          <a:p>
            <a:pPr algn="just">
              <a:lnSpc>
                <a:spcPct val="160000"/>
              </a:lnSpc>
            </a:pPr>
            <a:r>
              <a:rPr lang="en-IN" sz="1800" dirty="0">
                <a:latin typeface="Times New Roman" pitchFamily="18" charset="0"/>
                <a:cs typeface="Times New Roman" pitchFamily="18" charset="0"/>
              </a:rPr>
              <a:t>The feature vector of each image in the dataset is also stored in the dataset whereas in the second module i.e. query module, a query image is inputted. </a:t>
            </a:r>
          </a:p>
          <a:p>
            <a:pPr algn="just">
              <a:lnSpc>
                <a:spcPct val="160000"/>
              </a:lnSpc>
            </a:pPr>
            <a:r>
              <a:rPr lang="en-IN" sz="1800" dirty="0">
                <a:latin typeface="Times New Roman" pitchFamily="18" charset="0"/>
                <a:cs typeface="Times New Roman" pitchFamily="18" charset="0"/>
              </a:rPr>
              <a:t>After that the extraction of its feature vector is done. During the third module i.e. in the process of retrieval, comparison is performed. </a:t>
            </a:r>
          </a:p>
          <a:p>
            <a:pPr algn="just">
              <a:lnSpc>
                <a:spcPct val="160000"/>
              </a:lnSpc>
            </a:pPr>
            <a:r>
              <a:rPr lang="en-IN" sz="1800" dirty="0">
                <a:latin typeface="Times New Roman" pitchFamily="18" charset="0"/>
                <a:cs typeface="Times New Roman" pitchFamily="18" charset="0"/>
              </a:rPr>
              <a:t>The feature vector of the query image is compared with the each vector stored in the dataset. The features which are widely used involve: texture, </a:t>
            </a:r>
            <a:r>
              <a:rPr lang="en-IN" sz="1800" dirty="0" err="1">
                <a:latin typeface="Times New Roman" pitchFamily="18" charset="0"/>
                <a:cs typeface="Times New Roman" pitchFamily="18" charset="0"/>
              </a:rPr>
              <a:t>color</a:t>
            </a:r>
            <a:r>
              <a:rPr lang="en-IN" sz="1800" dirty="0">
                <a:latin typeface="Times New Roman" pitchFamily="18" charset="0"/>
                <a:cs typeface="Times New Roman" pitchFamily="18" charset="0"/>
              </a:rPr>
              <a:t>, local shape and spatial information. </a:t>
            </a:r>
          </a:p>
          <a:p>
            <a:pPr algn="just">
              <a:lnSpc>
                <a:spcPct val="160000"/>
              </a:lnSpc>
            </a:pPr>
            <a:r>
              <a:rPr lang="en-IN" sz="1800" dirty="0">
                <a:latin typeface="Times New Roman" pitchFamily="18" charset="0"/>
                <a:cs typeface="Times New Roman" pitchFamily="18" charset="0"/>
              </a:rPr>
              <a:t>There is very high demand for searching image datasets of ever-growing size, this is reason why CBRD is becoming very popular. </a:t>
            </a:r>
            <a:endParaRPr lang="en-US" sz="1800" dirty="0">
              <a:latin typeface="Times New Roman" pitchFamily="18" charset="0"/>
              <a:cs typeface="Times New Roman" pitchFamily="18" charset="0"/>
            </a:endParaRPr>
          </a:p>
          <a:p>
            <a:pPr marL="0" indent="0" algn="just">
              <a:lnSpc>
                <a:spcPct val="160000"/>
              </a:lnSpc>
              <a:buNone/>
            </a:pPr>
            <a:r>
              <a:rPr lang="en-IN" sz="1800" b="1" dirty="0">
                <a:latin typeface="Times New Roman" pitchFamily="18" charset="0"/>
                <a:cs typeface="Times New Roman" pitchFamily="18" charset="0"/>
              </a:rPr>
              <a:t>BEES FEATURE EXTRACTION FOR REFERENCE AND TEST IMAGES:</a:t>
            </a:r>
            <a:endParaRPr lang="en-US" sz="1800" dirty="0">
              <a:latin typeface="Times New Roman" pitchFamily="18" charset="0"/>
              <a:cs typeface="Times New Roman" pitchFamily="18" charset="0"/>
            </a:endParaRPr>
          </a:p>
          <a:p>
            <a:pPr algn="just">
              <a:lnSpc>
                <a:spcPct val="160000"/>
              </a:lnSpc>
            </a:pPr>
            <a:r>
              <a:rPr lang="en-IN" sz="1800" dirty="0">
                <a:latin typeface="Times New Roman" pitchFamily="18" charset="0"/>
                <a:cs typeface="Times New Roman" pitchFamily="18" charset="0"/>
              </a:rPr>
              <a:t>BEES transforms image data into scale-invariant coordinates virtual to local features and generates large numbers of features that compactly cover the image over the full range of scales and locations. </a:t>
            </a:r>
          </a:p>
          <a:p>
            <a:pPr algn="just">
              <a:lnSpc>
                <a:spcPct val="160000"/>
              </a:lnSpc>
            </a:pPr>
            <a:r>
              <a:rPr lang="en-IN" sz="1800" dirty="0">
                <a:latin typeface="Times New Roman" pitchFamily="18" charset="0"/>
                <a:cs typeface="Times New Roman" pitchFamily="18" charset="0"/>
              </a:rPr>
              <a:t>Shape is an important visual feature and it is one of the basic features used to describe image content.</a:t>
            </a:r>
          </a:p>
          <a:p>
            <a:pPr algn="just">
              <a:lnSpc>
                <a:spcPct val="160000"/>
              </a:lnSpc>
            </a:pPr>
            <a:r>
              <a:rPr lang="en-IN" sz="1800" dirty="0">
                <a:latin typeface="Times New Roman" pitchFamily="18" charset="0"/>
                <a:cs typeface="Times New Roman" pitchFamily="18" charset="0"/>
              </a:rPr>
              <a:t> However, shape representation and description is a difficult task. </a:t>
            </a:r>
          </a:p>
          <a:p>
            <a:pPr algn="just">
              <a:lnSpc>
                <a:spcPct val="160000"/>
              </a:lnSpc>
            </a:pPr>
            <a:r>
              <a:rPr lang="en-IN" sz="1800" dirty="0">
                <a:latin typeface="Times New Roman" pitchFamily="18" charset="0"/>
                <a:cs typeface="Times New Roman" pitchFamily="18" charset="0"/>
              </a:rPr>
              <a:t>This is because when a 3-D real world object is projected onto a 2-D image plane, one dimension of object information is lost. As a result, the shape extracted from the image only partially represents the projected object. </a:t>
            </a:r>
          </a:p>
          <a:p>
            <a:pPr algn="just">
              <a:lnSpc>
                <a:spcPct val="160000"/>
              </a:lnSpc>
            </a:pPr>
            <a:r>
              <a:rPr lang="en-IN" sz="1800" dirty="0">
                <a:latin typeface="Times New Roman" pitchFamily="18" charset="0"/>
                <a:cs typeface="Times New Roman" pitchFamily="18" charset="0"/>
              </a:rPr>
              <a:t>To make the problem even more complex, shape is often corrupted with noise, defects, arbitrary distortion and occlusion. Further it is not known what is important in shape.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193710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Autofit/>
          </a:bodyPr>
          <a:lstStyle/>
          <a:p>
            <a:r>
              <a:rPr lang="en-US" sz="2000" b="1" dirty="0">
                <a:latin typeface="Times New Roman" pitchFamily="18" charset="0"/>
                <a:cs typeface="Times New Roman" pitchFamily="18" charset="0"/>
              </a:rPr>
              <a:t>CONT.,</a:t>
            </a:r>
          </a:p>
        </p:txBody>
      </p:sp>
      <p:sp>
        <p:nvSpPr>
          <p:cNvPr id="3" name="Content Placeholder 2"/>
          <p:cNvSpPr>
            <a:spLocks noGrp="1"/>
          </p:cNvSpPr>
          <p:nvPr>
            <p:ph idx="1"/>
          </p:nvPr>
        </p:nvSpPr>
        <p:spPr>
          <a:xfrm>
            <a:off x="152400" y="457200"/>
            <a:ext cx="8839200" cy="6324600"/>
          </a:xfrm>
        </p:spPr>
        <p:txBody>
          <a:bodyPr>
            <a:noAutofit/>
          </a:bodyPr>
          <a:lstStyle/>
          <a:p>
            <a:pPr marL="0" indent="0" algn="just">
              <a:lnSpc>
                <a:spcPct val="150000"/>
              </a:lnSpc>
              <a:buNone/>
            </a:pPr>
            <a:r>
              <a:rPr lang="en-IN" sz="1600" b="1" dirty="0">
                <a:latin typeface="Times New Roman" pitchFamily="18" charset="0"/>
                <a:cs typeface="Times New Roman" pitchFamily="18" charset="0"/>
              </a:rPr>
              <a:t>IMAGE ANALYSIS:</a:t>
            </a:r>
            <a:endParaRPr lang="en-US"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In this module that have two functions as below</a:t>
            </a:r>
            <a:endParaRPr lang="en-US" sz="1600" dirty="0">
              <a:latin typeface="Times New Roman" pitchFamily="18" charset="0"/>
              <a:cs typeface="Times New Roman" pitchFamily="18" charset="0"/>
            </a:endParaRPr>
          </a:p>
          <a:p>
            <a:pPr marL="0" indent="0" algn="just">
              <a:lnSpc>
                <a:spcPct val="150000"/>
              </a:lnSpc>
              <a:buNone/>
            </a:pPr>
            <a:r>
              <a:rPr lang="en-IN" sz="1600" b="1" dirty="0">
                <a:latin typeface="Times New Roman" pitchFamily="18" charset="0"/>
                <a:cs typeface="Times New Roman" pitchFamily="18" charset="0"/>
              </a:rPr>
              <a:t>Scale-space </a:t>
            </a:r>
            <a:r>
              <a:rPr lang="en-IN" sz="1600" b="1" dirty="0" err="1">
                <a:latin typeface="Times New Roman" pitchFamily="18" charset="0"/>
                <a:cs typeface="Times New Roman" pitchFamily="18" charset="0"/>
              </a:rPr>
              <a:t>extrema</a:t>
            </a:r>
            <a:r>
              <a:rPr lang="en-IN" sz="1600" b="1" dirty="0">
                <a:latin typeface="Times New Roman" pitchFamily="18" charset="0"/>
                <a:cs typeface="Times New Roman" pitchFamily="18" charset="0"/>
              </a:rPr>
              <a:t> detection </a:t>
            </a:r>
            <a:endParaRPr lang="en-US"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Searches over all scales and image locations. </a:t>
            </a:r>
          </a:p>
          <a:p>
            <a:pPr algn="just">
              <a:lnSpc>
                <a:spcPct val="150000"/>
              </a:lnSpc>
            </a:pPr>
            <a:r>
              <a:rPr lang="en-IN" sz="1600" dirty="0">
                <a:latin typeface="Times New Roman" pitchFamily="18" charset="0"/>
                <a:cs typeface="Times New Roman" pitchFamily="18" charset="0"/>
              </a:rPr>
              <a:t>A difference-of-Gaussian function to identify potential interest points that are invariant to scale and orientation.</a:t>
            </a:r>
            <a:endParaRPr lang="en-US" sz="1600" dirty="0">
              <a:latin typeface="Times New Roman" pitchFamily="18" charset="0"/>
              <a:cs typeface="Times New Roman" pitchFamily="18" charset="0"/>
            </a:endParaRPr>
          </a:p>
          <a:p>
            <a:pPr marL="0" indent="0" algn="just">
              <a:lnSpc>
                <a:spcPct val="150000"/>
              </a:lnSpc>
              <a:buNone/>
            </a:pPr>
            <a:r>
              <a:rPr lang="en-IN" sz="1600" b="1" dirty="0">
                <a:latin typeface="Times New Roman" pitchFamily="18" charset="0"/>
                <a:cs typeface="Times New Roman" pitchFamily="18" charset="0"/>
              </a:rPr>
              <a:t>Key point localization </a:t>
            </a:r>
            <a:endParaRPr lang="en-US"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A key point has been found by comparing a pixel to its </a:t>
            </a:r>
            <a:r>
              <a:rPr lang="en-IN" sz="1600" dirty="0" err="1">
                <a:latin typeface="Times New Roman" pitchFamily="18" charset="0"/>
                <a:cs typeface="Times New Roman" pitchFamily="18" charset="0"/>
              </a:rPr>
              <a:t>neighbors</a:t>
            </a:r>
            <a:r>
              <a:rPr lang="en-IN" sz="1600" dirty="0">
                <a:latin typeface="Times New Roman" pitchFamily="18" charset="0"/>
                <a:cs typeface="Times New Roman" pitchFamily="18" charset="0"/>
              </a:rPr>
              <a:t> and is to perform a detailed fit to the nearby data for location, scale, and ratio of key curvatures. </a:t>
            </a:r>
          </a:p>
          <a:p>
            <a:pPr algn="just">
              <a:lnSpc>
                <a:spcPct val="150000"/>
              </a:lnSpc>
            </a:pPr>
            <a:r>
              <a:rPr lang="en-IN" sz="1600" dirty="0">
                <a:latin typeface="Times New Roman" pitchFamily="18" charset="0"/>
                <a:cs typeface="Times New Roman" pitchFamily="18" charset="0"/>
              </a:rPr>
              <a:t>The low contrast points or poorly localized along an edges are removed by key point localization.</a:t>
            </a:r>
            <a:endParaRPr lang="en-US" sz="1600" dirty="0">
              <a:latin typeface="Times New Roman" pitchFamily="18" charset="0"/>
              <a:cs typeface="Times New Roman" pitchFamily="18" charset="0"/>
            </a:endParaRPr>
          </a:p>
          <a:p>
            <a:pPr marL="0" indent="0" algn="just">
              <a:lnSpc>
                <a:spcPct val="150000"/>
              </a:lnSpc>
              <a:buNone/>
            </a:pPr>
            <a:r>
              <a:rPr lang="en-IN" sz="1600" b="1" dirty="0">
                <a:latin typeface="Times New Roman" pitchFamily="18" charset="0"/>
                <a:cs typeface="Times New Roman" pitchFamily="18" charset="0"/>
              </a:rPr>
              <a:t>IMAGE RETERIVAL:</a:t>
            </a:r>
            <a:endParaRPr lang="en-US"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The key points are transformed into a representation that allows for significant levels of local shape distortion and change in illumination. </a:t>
            </a:r>
          </a:p>
          <a:p>
            <a:pPr algn="just">
              <a:lnSpc>
                <a:spcPct val="150000"/>
              </a:lnSpc>
            </a:pPr>
            <a:r>
              <a:rPr lang="en-IN" sz="1600" dirty="0">
                <a:latin typeface="Times New Roman" pitchFamily="18" charset="0"/>
                <a:cs typeface="Times New Roman" pitchFamily="18" charset="0"/>
              </a:rPr>
              <a:t>The descriptor representation approach assessing the similarity between BEES feature descriptors can be measured by matching their corresponding image by </a:t>
            </a:r>
            <a:r>
              <a:rPr lang="en-IN" sz="1600" dirty="0" err="1">
                <a:latin typeface="Times New Roman" pitchFamily="18" charset="0"/>
                <a:cs typeface="Times New Roman" pitchFamily="18" charset="0"/>
              </a:rPr>
              <a:t>color,shape,size,texture</a:t>
            </a:r>
            <a:r>
              <a:rPr lang="en-IN" sz="1600" dirty="0">
                <a:latin typeface="Times New Roman" pitchFamily="18" charset="0"/>
                <a:cs typeface="Times New Roman" pitchFamily="18" charset="0"/>
              </a:rPr>
              <a:t> and it will be displayed.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529410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sz="2000" b="1" dirty="0">
                <a:latin typeface="Times New Roman" pitchFamily="18" charset="0"/>
                <a:cs typeface="Times New Roman" pitchFamily="18" charset="0"/>
              </a:rPr>
              <a:t>CONT.,</a:t>
            </a:r>
            <a:endParaRPr lang="en-US" sz="2000" dirty="0"/>
          </a:p>
        </p:txBody>
      </p:sp>
      <p:sp>
        <p:nvSpPr>
          <p:cNvPr id="3" name="Content Placeholder 2"/>
          <p:cNvSpPr>
            <a:spLocks noGrp="1"/>
          </p:cNvSpPr>
          <p:nvPr>
            <p:ph idx="1"/>
          </p:nvPr>
        </p:nvSpPr>
        <p:spPr>
          <a:xfrm>
            <a:off x="457200" y="685800"/>
            <a:ext cx="8229600" cy="5440363"/>
          </a:xfrm>
        </p:spPr>
        <p:txBody>
          <a:bodyPr>
            <a:normAutofit fontScale="70000" lnSpcReduction="20000"/>
          </a:bodyPr>
          <a:lstStyle/>
          <a:p>
            <a:pPr marL="0" indent="0" algn="just">
              <a:lnSpc>
                <a:spcPct val="160000"/>
              </a:lnSpc>
              <a:buNone/>
            </a:pPr>
            <a:r>
              <a:rPr lang="en-IN" b="1" dirty="0">
                <a:latin typeface="Times New Roman" pitchFamily="18" charset="0"/>
                <a:cs typeface="Times New Roman" pitchFamily="18" charset="0"/>
              </a:rPr>
              <a:t>Shape Retrieval</a:t>
            </a:r>
            <a:endParaRPr lang="en-US" dirty="0">
              <a:latin typeface="Times New Roman" pitchFamily="18" charset="0"/>
              <a:cs typeface="Times New Roman" pitchFamily="18" charset="0"/>
            </a:endParaRPr>
          </a:p>
          <a:p>
            <a:pPr algn="just">
              <a:lnSpc>
                <a:spcPct val="160000"/>
              </a:lnSpc>
            </a:pPr>
            <a:r>
              <a:rPr lang="en-IN" dirty="0">
                <a:latin typeface="Times New Roman" pitchFamily="18" charset="0"/>
                <a:cs typeface="Times New Roman" pitchFamily="18" charset="0"/>
              </a:rPr>
              <a:t>The proposed shape retrieval system based on the automatic segmentations process to get approximate information about the shape of an object. </a:t>
            </a:r>
          </a:p>
          <a:p>
            <a:pPr algn="just">
              <a:lnSpc>
                <a:spcPct val="160000"/>
              </a:lnSpc>
            </a:pPr>
            <a:r>
              <a:rPr lang="en-IN" dirty="0">
                <a:latin typeface="Times New Roman" pitchFamily="18" charset="0"/>
                <a:cs typeface="Times New Roman" pitchFamily="18" charset="0"/>
              </a:rPr>
              <a:t>It begins by segmenting the image into 5 classes depending on their brightness. </a:t>
            </a:r>
          </a:p>
          <a:p>
            <a:pPr algn="just">
              <a:lnSpc>
                <a:spcPct val="160000"/>
              </a:lnSpc>
            </a:pPr>
            <a:r>
              <a:rPr lang="en-IN" dirty="0">
                <a:latin typeface="Times New Roman" pitchFamily="18" charset="0"/>
                <a:cs typeface="Times New Roman" pitchFamily="18" charset="0"/>
              </a:rPr>
              <a:t>Then three attributes: </a:t>
            </a:r>
            <a:r>
              <a:rPr lang="en-IN" dirty="0" err="1">
                <a:latin typeface="Times New Roman" pitchFamily="18" charset="0"/>
                <a:cs typeface="Times New Roman" pitchFamily="18" charset="0"/>
              </a:rPr>
              <a:t>Mass,Centroid</a:t>
            </a:r>
            <a:r>
              <a:rPr lang="en-IN" dirty="0">
                <a:latin typeface="Times New Roman" pitchFamily="18" charset="0"/>
                <a:cs typeface="Times New Roman" pitchFamily="18" charset="0"/>
              </a:rPr>
              <a:t> and Dispersion for each class are calculated and stored as the shape vector. </a:t>
            </a:r>
          </a:p>
          <a:p>
            <a:pPr algn="just">
              <a:lnSpc>
                <a:spcPct val="160000"/>
              </a:lnSpc>
            </a:pPr>
            <a:r>
              <a:rPr lang="en-IN" dirty="0">
                <a:latin typeface="Times New Roman" pitchFamily="18" charset="0"/>
                <a:cs typeface="Times New Roman" pitchFamily="18" charset="0"/>
              </a:rPr>
              <a:t>For retrieval the vectors of the query image and database images are compared and the most matching images are short listed as results.</a:t>
            </a:r>
            <a:endParaRPr lang="en-US" dirty="0">
              <a:latin typeface="Times New Roman" pitchFamily="18" charset="0"/>
              <a:cs typeface="Times New Roman" pitchFamily="18" charset="0"/>
            </a:endParaRPr>
          </a:p>
          <a:p>
            <a:pPr algn="just">
              <a:lnSpc>
                <a:spcPct val="160000"/>
              </a:lnSpc>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318360A-BDAB-4647-8472-6C4F6C9E2F3F}" type="datetime1">
              <a:rPr lang="en-US" smtClean="0"/>
              <a:pPr/>
              <a:t>4/30/2021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53868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000" b="1" dirty="0">
                <a:latin typeface="Times New Roman" pitchFamily="18" charset="0"/>
                <a:cs typeface="Times New Roman" pitchFamily="18" charset="0"/>
              </a:rPr>
              <a:t>CONT.,</a:t>
            </a:r>
            <a:endParaRPr lang="en-US" sz="2000" dirty="0"/>
          </a:p>
        </p:txBody>
      </p:sp>
      <p:sp>
        <p:nvSpPr>
          <p:cNvPr id="3" name="Content Placeholder 2"/>
          <p:cNvSpPr>
            <a:spLocks noGrp="1"/>
          </p:cNvSpPr>
          <p:nvPr>
            <p:ph idx="1"/>
          </p:nvPr>
        </p:nvSpPr>
        <p:spPr>
          <a:xfrm>
            <a:off x="457200" y="685800"/>
            <a:ext cx="8229600" cy="5440363"/>
          </a:xfrm>
        </p:spPr>
        <p:txBody>
          <a:bodyPr>
            <a:normAutofit fontScale="40000" lnSpcReduction="20000"/>
          </a:bodyPr>
          <a:lstStyle/>
          <a:p>
            <a:pPr marL="0" indent="0" algn="just">
              <a:lnSpc>
                <a:spcPct val="170000"/>
              </a:lnSpc>
              <a:buNone/>
            </a:pPr>
            <a:r>
              <a:rPr lang="en-IN" b="1" dirty="0">
                <a:latin typeface="Times New Roman" pitchFamily="18" charset="0"/>
                <a:cs typeface="Times New Roman" pitchFamily="18" charset="0"/>
              </a:rPr>
              <a:t>SIZE AND TEXTURE SIMILARITY MEASURE</a:t>
            </a:r>
            <a:endParaRPr lang="en-US" dirty="0">
              <a:latin typeface="Times New Roman" pitchFamily="18" charset="0"/>
              <a:cs typeface="Times New Roman" pitchFamily="18" charset="0"/>
            </a:endParaRPr>
          </a:p>
          <a:p>
            <a:pPr algn="just">
              <a:lnSpc>
                <a:spcPct val="170000"/>
              </a:lnSpc>
            </a:pPr>
            <a:r>
              <a:rPr lang="en-IN" dirty="0">
                <a:latin typeface="Times New Roman" pitchFamily="18" charset="0"/>
                <a:cs typeface="Times New Roman" pitchFamily="18" charset="0"/>
              </a:rPr>
              <a:t>In this algorithm we propose that matching is done on </a:t>
            </a:r>
            <a:r>
              <a:rPr lang="en-IN" dirty="0" err="1">
                <a:latin typeface="Times New Roman" pitchFamily="18" charset="0"/>
                <a:cs typeface="Times New Roman" pitchFamily="18" charset="0"/>
              </a:rPr>
              <a:t>color</a:t>
            </a:r>
            <a:r>
              <a:rPr lang="en-IN" dirty="0">
                <a:latin typeface="Times New Roman" pitchFamily="18" charset="0"/>
                <a:cs typeface="Times New Roman" pitchFamily="18" charset="0"/>
              </a:rPr>
              <a:t> by </a:t>
            </a:r>
            <a:r>
              <a:rPr lang="en-IN" dirty="0" err="1">
                <a:latin typeface="Times New Roman" pitchFamily="18" charset="0"/>
                <a:cs typeface="Times New Roman" pitchFamily="18" charset="0"/>
              </a:rPr>
              <a:t>color</a:t>
            </a:r>
            <a:r>
              <a:rPr lang="en-IN" dirty="0">
                <a:latin typeface="Times New Roman" pitchFamily="18" charset="0"/>
                <a:cs typeface="Times New Roman" pitchFamily="18" charset="0"/>
              </a:rPr>
              <a:t> basis. By </a:t>
            </a:r>
            <a:r>
              <a:rPr lang="en-IN" dirty="0" err="1">
                <a:latin typeface="Times New Roman" pitchFamily="18" charset="0"/>
                <a:cs typeface="Times New Roman" pitchFamily="18" charset="0"/>
              </a:rPr>
              <a:t>analyzing</a:t>
            </a:r>
            <a:r>
              <a:rPr lang="en-IN" dirty="0">
                <a:latin typeface="Times New Roman" pitchFamily="18" charset="0"/>
                <a:cs typeface="Times New Roman" pitchFamily="18" charset="0"/>
              </a:rPr>
              <a:t> histograms, first calculate the number of </a:t>
            </a:r>
            <a:r>
              <a:rPr lang="en-IN" dirty="0" err="1">
                <a:latin typeface="Times New Roman" pitchFamily="18" charset="0"/>
                <a:cs typeface="Times New Roman" pitchFamily="18" charset="0"/>
              </a:rPr>
              <a:t>colors</a:t>
            </a:r>
            <a:r>
              <a:rPr lang="en-IN" dirty="0">
                <a:latin typeface="Times New Roman" pitchFamily="18" charset="0"/>
                <a:cs typeface="Times New Roman" pitchFamily="18" charset="0"/>
              </a:rPr>
              <a:t> in both query image and database image. </a:t>
            </a:r>
          </a:p>
          <a:p>
            <a:pPr algn="just">
              <a:lnSpc>
                <a:spcPct val="170000"/>
              </a:lnSpc>
            </a:pPr>
            <a:r>
              <a:rPr lang="en-IN" dirty="0">
                <a:latin typeface="Times New Roman" pitchFamily="18" charset="0"/>
                <a:cs typeface="Times New Roman" pitchFamily="18" charset="0"/>
              </a:rPr>
              <a:t>Then both the images are matched by seeing if the proportions of a particular </a:t>
            </a:r>
            <a:r>
              <a:rPr lang="en-IN" dirty="0" err="1">
                <a:latin typeface="Times New Roman" pitchFamily="18" charset="0"/>
                <a:cs typeface="Times New Roman" pitchFamily="18" charset="0"/>
              </a:rPr>
              <a:t>color</a:t>
            </a:r>
            <a:r>
              <a:rPr lang="en-IN" dirty="0">
                <a:latin typeface="Times New Roman" pitchFamily="18" charset="0"/>
                <a:cs typeface="Times New Roman" pitchFamily="18" charset="0"/>
              </a:rPr>
              <a:t> in both the images are comparable. </a:t>
            </a:r>
          </a:p>
          <a:p>
            <a:pPr algn="just">
              <a:lnSpc>
                <a:spcPct val="170000"/>
              </a:lnSpc>
            </a:pPr>
            <a:r>
              <a:rPr lang="en-IN" dirty="0">
                <a:latin typeface="Times New Roman" pitchFamily="18" charset="0"/>
                <a:cs typeface="Times New Roman" pitchFamily="18" charset="0"/>
              </a:rPr>
              <a:t>The image which satisfies most of the conditions is the best match. </a:t>
            </a:r>
          </a:p>
          <a:p>
            <a:pPr algn="just">
              <a:lnSpc>
                <a:spcPct val="170000"/>
              </a:lnSpc>
            </a:pPr>
            <a:r>
              <a:rPr lang="en-IN" dirty="0">
                <a:latin typeface="Times New Roman" pitchFamily="18" charset="0"/>
                <a:cs typeface="Times New Roman" pitchFamily="18" charset="0"/>
              </a:rPr>
              <a:t>Retrieval result is not a single image but a list of images ranked by their similarities with the query image since CBRD is not based on exact matching.</a:t>
            </a:r>
            <a:endParaRPr lang="en-US" dirty="0">
              <a:latin typeface="Times New Roman" pitchFamily="18" charset="0"/>
              <a:cs typeface="Times New Roman" pitchFamily="18" charset="0"/>
            </a:endParaRPr>
          </a:p>
          <a:p>
            <a:pPr marL="0" indent="0" algn="just">
              <a:lnSpc>
                <a:spcPct val="170000"/>
              </a:lnSpc>
              <a:buNone/>
            </a:pPr>
            <a:r>
              <a:rPr lang="en-IN" dirty="0">
                <a:latin typeface="Times New Roman" pitchFamily="18" charset="0"/>
                <a:cs typeface="Times New Roman" pitchFamily="18" charset="0"/>
              </a:rPr>
              <a:t>If I is the database image and I‟ is the query image, then the similarity measure is computed as follows,</a:t>
            </a:r>
            <a:endParaRPr lang="en-US" dirty="0">
              <a:latin typeface="Times New Roman" pitchFamily="18" charset="0"/>
              <a:cs typeface="Times New Roman" pitchFamily="18" charset="0"/>
            </a:endParaRPr>
          </a:p>
          <a:p>
            <a:pPr marL="0" indent="0" algn="just">
              <a:lnSpc>
                <a:spcPct val="170000"/>
              </a:lnSpc>
              <a:buNone/>
            </a:pPr>
            <a:r>
              <a:rPr lang="en-IN" dirty="0">
                <a:latin typeface="Times New Roman" pitchFamily="18" charset="0"/>
                <a:cs typeface="Times New Roman" pitchFamily="18" charset="0"/>
              </a:rPr>
              <a:t>1. Calculate histogram vector </a:t>
            </a:r>
            <a:r>
              <a:rPr lang="en-IN" dirty="0" err="1">
                <a:latin typeface="Times New Roman" pitchFamily="18" charset="0"/>
                <a:cs typeface="Times New Roman" pitchFamily="18" charset="0"/>
              </a:rPr>
              <a:t>vI</a:t>
            </a:r>
            <a:r>
              <a:rPr lang="en-IN" dirty="0">
                <a:latin typeface="Times New Roman" pitchFamily="18" charset="0"/>
                <a:cs typeface="Times New Roman" pitchFamily="18" charset="0"/>
              </a:rPr>
              <a:t> = [vI1, vI2, ….</a:t>
            </a:r>
            <a:r>
              <a:rPr lang="en-IN" dirty="0" err="1">
                <a:latin typeface="Times New Roman" pitchFamily="18" charset="0"/>
                <a:cs typeface="Times New Roman" pitchFamily="18" charset="0"/>
              </a:rPr>
              <a:t>vIn</a:t>
            </a:r>
            <a:r>
              <a:rPr lang="en-IN" dirty="0">
                <a:latin typeface="Times New Roman" pitchFamily="18" charset="0"/>
                <a:cs typeface="Times New Roman" pitchFamily="18" charset="0"/>
              </a:rPr>
              <a:t>] and ccv vector </a:t>
            </a:r>
            <a:r>
              <a:rPr lang="en-IN" dirty="0" err="1">
                <a:latin typeface="Times New Roman" pitchFamily="18" charset="0"/>
                <a:cs typeface="Times New Roman" pitchFamily="18" charset="0"/>
              </a:rPr>
              <a:t>cI</a:t>
            </a:r>
            <a:r>
              <a:rPr lang="en-IN" dirty="0">
                <a:latin typeface="Times New Roman" pitchFamily="18" charset="0"/>
                <a:cs typeface="Times New Roman" pitchFamily="18" charset="0"/>
              </a:rPr>
              <a:t> = [cI1, cI2, ….</a:t>
            </a:r>
            <a:r>
              <a:rPr lang="en-IN" dirty="0" err="1">
                <a:latin typeface="Times New Roman" pitchFamily="18" charset="0"/>
                <a:cs typeface="Times New Roman" pitchFamily="18" charset="0"/>
              </a:rPr>
              <a:t>cIn</a:t>
            </a:r>
            <a:r>
              <a:rPr lang="en-IN" dirty="0">
                <a:latin typeface="Times New Roman" pitchFamily="18" charset="0"/>
                <a:cs typeface="Times New Roman" pitchFamily="18" charset="0"/>
              </a:rPr>
              <a:t>] of the database images.</a:t>
            </a:r>
            <a:endParaRPr lang="en-US" dirty="0">
              <a:latin typeface="Times New Roman" pitchFamily="18" charset="0"/>
              <a:cs typeface="Times New Roman" pitchFamily="18" charset="0"/>
            </a:endParaRPr>
          </a:p>
          <a:p>
            <a:pPr marL="0" indent="0" algn="just">
              <a:lnSpc>
                <a:spcPct val="170000"/>
              </a:lnSpc>
              <a:buNone/>
            </a:pPr>
            <a:r>
              <a:rPr lang="en-IN" dirty="0">
                <a:latin typeface="Times New Roman" pitchFamily="18" charset="0"/>
                <a:cs typeface="Times New Roman" pitchFamily="18" charset="0"/>
              </a:rPr>
              <a:t>2. Calculate the vectors </a:t>
            </a:r>
            <a:r>
              <a:rPr lang="en-IN" dirty="0" err="1">
                <a:latin typeface="Times New Roman" pitchFamily="18" charset="0"/>
                <a:cs typeface="Times New Roman" pitchFamily="18" charset="0"/>
              </a:rPr>
              <a:t>vI</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cI</a:t>
            </a:r>
            <a:r>
              <a:rPr lang="en-IN" dirty="0">
                <a:latin typeface="Times New Roman" pitchFamily="18" charset="0"/>
                <a:cs typeface="Times New Roman" pitchFamily="18" charset="0"/>
              </a:rPr>
              <a:t>‟ for the query image also.</a:t>
            </a:r>
            <a:endParaRPr lang="en-US" dirty="0">
              <a:latin typeface="Times New Roman" pitchFamily="18" charset="0"/>
              <a:cs typeface="Times New Roman" pitchFamily="18" charset="0"/>
            </a:endParaRPr>
          </a:p>
          <a:p>
            <a:pPr marL="0" indent="0" algn="just">
              <a:lnSpc>
                <a:spcPct val="170000"/>
              </a:lnSpc>
              <a:buNone/>
            </a:pPr>
            <a:r>
              <a:rPr lang="en-IN" dirty="0">
                <a:latin typeface="Times New Roman" pitchFamily="18" charset="0"/>
                <a:cs typeface="Times New Roman" pitchFamily="18" charset="0"/>
              </a:rPr>
              <a:t>3. The Euclidean distance between two feature vectors can then be used as the similarity measurement:</a:t>
            </a:r>
            <a:endParaRPr lang="en-US" dirty="0">
              <a:latin typeface="Times New Roman" pitchFamily="18" charset="0"/>
              <a:cs typeface="Times New Roman" pitchFamily="18" charset="0"/>
            </a:endParaRPr>
          </a:p>
          <a:p>
            <a:pPr marL="0" indent="0" algn="just">
              <a:lnSpc>
                <a:spcPct val="170000"/>
              </a:lnSpc>
              <a:buNone/>
            </a:pPr>
            <a:r>
              <a:rPr lang="en-IN" dirty="0">
                <a:latin typeface="Times New Roman" pitchFamily="18" charset="0"/>
                <a:cs typeface="Times New Roman" pitchFamily="18" charset="0"/>
              </a:rPr>
              <a:t>4. If d ≤ τ (threshold) then the images match.</a:t>
            </a:r>
            <a:endParaRPr lang="en-US" dirty="0">
              <a:latin typeface="Times New Roman" pitchFamily="18" charset="0"/>
              <a:cs typeface="Times New Roman" pitchFamily="18" charset="0"/>
            </a:endParaRPr>
          </a:p>
          <a:p>
            <a:pPr marL="0" indent="0" algn="just">
              <a:lnSpc>
                <a:spcPct val="170000"/>
              </a:lnSpc>
              <a:buNone/>
            </a:pPr>
            <a:r>
              <a:rPr lang="en-IN" dirty="0">
                <a:latin typeface="Times New Roman" pitchFamily="18" charset="0"/>
                <a:cs typeface="Times New Roman" pitchFamily="18" charset="0"/>
              </a:rPr>
              <a:t>5. From all the matching images we display top 24 images as a result.</a:t>
            </a:r>
            <a:endParaRPr lang="en-US" dirty="0">
              <a:latin typeface="Times New Roman" pitchFamily="18" charset="0"/>
              <a:cs typeface="Times New Roman" pitchFamily="18" charset="0"/>
            </a:endParaRPr>
          </a:p>
          <a:p>
            <a:pPr marL="0" indent="0" algn="just">
              <a:lnSpc>
                <a:spcPct val="170000"/>
              </a:lnSpc>
              <a:buNone/>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318360A-BDAB-4647-8472-6C4F6C9E2F3F}" type="datetime1">
              <a:rPr lang="en-US" smtClean="0"/>
              <a:pPr/>
              <a:t>4/30/2021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527517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lvl="0"/>
            <a:r>
              <a:rPr lang="en-US" sz="2400" b="1" dirty="0">
                <a:latin typeface="Times New Roman" pitchFamily="18" charset="0"/>
                <a:cs typeface="Times New Roman" pitchFamily="18" charset="0"/>
              </a:rPr>
              <a:t>INPUTS AND OUTPUTS</a:t>
            </a:r>
          </a:p>
        </p:txBody>
      </p:sp>
      <p:sp>
        <p:nvSpPr>
          <p:cNvPr id="3" name="Content Placeholder 2"/>
          <p:cNvSpPr>
            <a:spLocks noGrp="1"/>
          </p:cNvSpPr>
          <p:nvPr>
            <p:ph idx="1"/>
          </p:nvPr>
        </p:nvSpPr>
        <p:spPr/>
        <p:txBody>
          <a:bodyPr>
            <a:normAutofit/>
          </a:bodyPr>
          <a:lstStyle/>
          <a:p>
            <a:pPr marL="0" indent="0">
              <a:buNone/>
            </a:pPr>
            <a:r>
              <a:rPr lang="en-US" sz="2400" b="1" dirty="0">
                <a:latin typeface="Times New Roman" pitchFamily="18" charset="0"/>
                <a:cs typeface="Times New Roman" pitchFamily="18" charset="0"/>
              </a:rPr>
              <a:t>INPUT</a:t>
            </a:r>
          </a:p>
          <a:p>
            <a:r>
              <a:rPr lang="en-US" sz="2200" dirty="0">
                <a:latin typeface="Times New Roman" pitchFamily="18" charset="0"/>
                <a:cs typeface="Times New Roman" pitchFamily="18" charset="0"/>
              </a:rPr>
              <a:t>Input as Image dataset.</a:t>
            </a:r>
            <a:endParaRPr lang="en-US" sz="2200" dirty="0"/>
          </a:p>
          <a:p>
            <a:pPr marL="0" indent="0">
              <a:buNone/>
            </a:pPr>
            <a:endParaRPr lang="en-US" sz="2400" dirty="0"/>
          </a:p>
          <a:p>
            <a:pPr marL="0" indent="0">
              <a:buNone/>
            </a:pPr>
            <a:r>
              <a:rPr lang="en-US" sz="2400" b="1" dirty="0">
                <a:latin typeface="Times New Roman" pitchFamily="18" charset="0"/>
                <a:cs typeface="Times New Roman" pitchFamily="18" charset="0"/>
              </a:rPr>
              <a:t>OUTPUT</a:t>
            </a:r>
          </a:p>
          <a:p>
            <a:pPr algn="just">
              <a:lnSpc>
                <a:spcPct val="150000"/>
              </a:lnSpc>
            </a:pPr>
            <a:r>
              <a:rPr lang="en-US" sz="2400" b="1" dirty="0">
                <a:latin typeface="Times New Roman" pitchFamily="18" charset="0"/>
                <a:cs typeface="Times New Roman" pitchFamily="18" charset="0"/>
              </a:rPr>
              <a:t> </a:t>
            </a:r>
            <a:r>
              <a:rPr lang="en-US" sz="2200" dirty="0">
                <a:latin typeface="Times New Roman" pitchFamily="18" charset="0"/>
                <a:cs typeface="Times New Roman" pitchFamily="18" charset="0"/>
              </a:rPr>
              <a:t>Output as to detect scheduled graph in bit calculation and performance.</a:t>
            </a:r>
          </a:p>
          <a:p>
            <a:pPr algn="just">
              <a:lnSpc>
                <a:spcPct val="150000"/>
              </a:lnSpc>
            </a:pPr>
            <a:endParaRPr lang="en-US" sz="2400" b="1"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18360A-BDAB-4647-8472-6C4F6C9E2F3F}" type="datetime1">
              <a:rPr lang="en-US" smtClean="0"/>
              <a:pPr/>
              <a:t>4/30/2021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Title 5"/>
          <p:cNvSpPr>
            <a:spLocks noGrp="1"/>
          </p:cNvSpPr>
          <p:nvPr>
            <p:ph type="title" idx="4294967295"/>
          </p:nvPr>
        </p:nvSpPr>
        <p:spPr>
          <a:xfrm>
            <a:off x="0" y="274638"/>
            <a:ext cx="8229600" cy="1143000"/>
          </a:xfrm>
        </p:spPr>
        <p:txBody>
          <a:bodyPr/>
          <a:lstStyle/>
          <a:p>
            <a:r>
              <a:rPr lang="en-US" dirty="0"/>
              <a:t>Sample Input</a:t>
            </a:r>
          </a:p>
        </p:txBody>
      </p:sp>
      <p:pic>
        <p:nvPicPr>
          <p:cNvPr id="9" name="Content Placeholder 8"/>
          <p:cNvPicPr>
            <a:picLocks noGrp="1"/>
          </p:cNvPicPr>
          <p:nvPr>
            <p:ph sz="half" idx="4294967295"/>
          </p:nvPr>
        </p:nvPicPr>
        <p:blipFill rotWithShape="1">
          <a:blip r:embed="rId2"/>
          <a:srcRect b="7522"/>
          <a:stretch/>
        </p:blipFill>
        <p:spPr bwMode="auto">
          <a:xfrm>
            <a:off x="685800" y="1295400"/>
            <a:ext cx="7315200" cy="480060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5C9174B-A4D5-4EE3-B186-B191F08FB391}"/>
              </a:ext>
            </a:extLst>
          </p:cNvPr>
          <p:cNvSpPr>
            <a:spLocks noGrp="1"/>
          </p:cNvSpPr>
          <p:nvPr>
            <p:ph type="dt" sz="half" idx="10"/>
          </p:nvPr>
        </p:nvSpPr>
        <p:spPr/>
        <p:txBody>
          <a:bodyPr/>
          <a:lstStyle/>
          <a:p>
            <a:fld id="{86D56E3C-B7CD-43BC-A893-A281B34EC6B6}" type="datetime1">
              <a:rPr lang="en-US" smtClean="0"/>
              <a:pPr/>
              <a:t>4/30/2021</a:t>
            </a:fld>
            <a:endParaRPr lang="en-US"/>
          </a:p>
        </p:txBody>
      </p:sp>
      <p:sp>
        <p:nvSpPr>
          <p:cNvPr id="6" name="Slide Number Placeholder 5">
            <a:extLst>
              <a:ext uri="{FF2B5EF4-FFF2-40B4-BE49-F238E27FC236}">
                <a16:creationId xmlns:a16="http://schemas.microsoft.com/office/drawing/2014/main" id="{005FC73D-0892-4E38-B5E2-DD7D9F728008}"/>
              </a:ext>
            </a:extLst>
          </p:cNvPr>
          <p:cNvSpPr>
            <a:spLocks noGrp="1"/>
          </p:cNvSpPr>
          <p:nvPr>
            <p:ph type="sldNum" sz="quarter" idx="12"/>
          </p:nvPr>
        </p:nvSpPr>
        <p:spPr/>
        <p:txBody>
          <a:bodyPr/>
          <a:lstStyle/>
          <a:p>
            <a:fld id="{B6F15528-21DE-4FAA-801E-634DDDAF4B2B}" type="slidenum">
              <a:rPr lang="en-US" smtClean="0"/>
              <a:pPr/>
              <a:t>18</a:t>
            </a:fld>
            <a:endParaRPr lang="en-US"/>
          </a:p>
        </p:txBody>
      </p:sp>
      <p:pic>
        <p:nvPicPr>
          <p:cNvPr id="10" name="Content Placeholder 8">
            <a:extLst>
              <a:ext uri="{FF2B5EF4-FFF2-40B4-BE49-F238E27FC236}">
                <a16:creationId xmlns:a16="http://schemas.microsoft.com/office/drawing/2014/main" id="{0E7CEB74-B3E2-4671-B175-29130F599717}"/>
              </a:ext>
            </a:extLst>
          </p:cNvPr>
          <p:cNvPicPr>
            <a:picLocks/>
          </p:cNvPicPr>
          <p:nvPr/>
        </p:nvPicPr>
        <p:blipFill rotWithShape="1">
          <a:blip r:embed="rId2"/>
          <a:srcRect b="7522"/>
          <a:stretch/>
        </p:blipFill>
        <p:spPr bwMode="auto">
          <a:xfrm>
            <a:off x="457200" y="1008640"/>
            <a:ext cx="8534400" cy="46460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88694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Output</a:t>
            </a:r>
          </a:p>
        </p:txBody>
      </p:sp>
      <p:sp>
        <p:nvSpPr>
          <p:cNvPr id="4" name="Date Placeholder 3"/>
          <p:cNvSpPr>
            <a:spLocks noGrp="1"/>
          </p:cNvSpPr>
          <p:nvPr>
            <p:ph type="dt" sz="half" idx="10"/>
          </p:nvPr>
        </p:nvSpPr>
        <p:spPr/>
        <p:txBody>
          <a:bodyPr/>
          <a:lstStyle/>
          <a:p>
            <a:fld id="{E318360A-BDAB-4647-8472-6C4F6C9E2F3F}" type="datetime1">
              <a:rPr lang="en-US" smtClean="0"/>
              <a:pPr/>
              <a:t>4/30/2021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pic>
        <p:nvPicPr>
          <p:cNvPr id="6" name="Content Placeholder 5"/>
          <p:cNvPicPr>
            <a:picLocks noGrp="1"/>
          </p:cNvPicPr>
          <p:nvPr>
            <p:ph idx="1"/>
          </p:nvPr>
        </p:nvPicPr>
        <p:blipFill rotWithShape="1">
          <a:blip r:embed="rId2"/>
          <a:srcRect b="7050"/>
          <a:stretch/>
        </p:blipFill>
        <p:spPr bwMode="auto">
          <a:xfrm>
            <a:off x="457200" y="1712834"/>
            <a:ext cx="8229600" cy="4300695"/>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Autofit/>
          </a:bodyPr>
          <a:lstStyle/>
          <a:p>
            <a:r>
              <a:rPr lang="en-US" sz="2400" b="1" dirty="0">
                <a:latin typeface="Times New Roman" pitchFamily="18" charset="0"/>
                <a:cs typeface="Times New Roman" pitchFamily="18" charset="0"/>
              </a:rPr>
              <a:t>ABSTRACT </a:t>
            </a:r>
            <a:endParaRPr lang="en-US" sz="2400" b="1"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533400"/>
            <a:ext cx="8229600" cy="5943600"/>
          </a:xfrm>
        </p:spPr>
        <p:txBody>
          <a:bodyPr>
            <a:normAutofit/>
          </a:bodyPr>
          <a:lstStyle/>
          <a:p>
            <a:pPr algn="just">
              <a:lnSpc>
                <a:spcPct val="170000"/>
              </a:lnSpc>
            </a:pPr>
            <a:r>
              <a:rPr lang="en-US" sz="1600" dirty="0">
                <a:latin typeface="Times New Roman" pitchFamily="18" charset="0"/>
                <a:cs typeface="Times New Roman" pitchFamily="18" charset="0"/>
              </a:rPr>
              <a:t>Traditional techniques for image retrieval are not supported for the ever expansive image database. </a:t>
            </a:r>
          </a:p>
          <a:p>
            <a:pPr algn="just">
              <a:lnSpc>
                <a:spcPct val="170000"/>
              </a:lnSpc>
            </a:pPr>
            <a:r>
              <a:rPr lang="en-US" sz="1600" dirty="0">
                <a:latin typeface="Times New Roman" pitchFamily="18" charset="0"/>
                <a:cs typeface="Times New Roman" pitchFamily="18" charset="0"/>
              </a:rPr>
              <a:t>These downsides can be removed by utilizing contents of the image for image </a:t>
            </a:r>
            <a:r>
              <a:rPr lang="en-US" sz="1600" dirty="0" err="1">
                <a:latin typeface="Times New Roman" pitchFamily="18" charset="0"/>
                <a:cs typeface="Times New Roman" pitchFamily="18" charset="0"/>
              </a:rPr>
              <a:t>retieval</a:t>
            </a:r>
            <a:r>
              <a:rPr lang="en-US" sz="1600" dirty="0">
                <a:latin typeface="Times New Roman" pitchFamily="18" charset="0"/>
                <a:cs typeface="Times New Roman" pitchFamily="18" charset="0"/>
              </a:rPr>
              <a:t>. </a:t>
            </a:r>
          </a:p>
          <a:p>
            <a:pPr algn="just">
              <a:lnSpc>
                <a:spcPct val="170000"/>
              </a:lnSpc>
            </a:pPr>
            <a:r>
              <a:rPr lang="en-US" sz="1600" dirty="0">
                <a:latin typeface="Times New Roman" pitchFamily="18" charset="0"/>
                <a:cs typeface="Times New Roman" pitchFamily="18" charset="0"/>
              </a:rPr>
              <a:t>This sort of image retrieval is called as Cross Batch Redundancy Detection (CBRD).  </a:t>
            </a:r>
          </a:p>
          <a:p>
            <a:pPr algn="just">
              <a:lnSpc>
                <a:spcPct val="170000"/>
              </a:lnSpc>
            </a:pPr>
            <a:r>
              <a:rPr lang="en-US" sz="1600" dirty="0">
                <a:latin typeface="Times New Roman" pitchFamily="18" charset="0"/>
                <a:cs typeface="Times New Roman" pitchFamily="18" charset="0"/>
              </a:rPr>
              <a:t>BEES is works with  CBRD is focused around the visual features like shape, color and texture. </a:t>
            </a:r>
          </a:p>
          <a:p>
            <a:pPr algn="just">
              <a:lnSpc>
                <a:spcPct val="170000"/>
              </a:lnSpc>
            </a:pPr>
            <a:r>
              <a:rPr lang="en-US" sz="1600" dirty="0">
                <a:latin typeface="Times New Roman" pitchFamily="18" charset="0"/>
                <a:cs typeface="Times New Roman" pitchFamily="18" charset="0"/>
              </a:rPr>
              <a:t>The Density- Bandwidth Energy Efficient Sharing(BEES) is a stand out amongst the most locally feature detector and descriptors which is utilized as a part of the majority of the vision programming. </a:t>
            </a:r>
          </a:p>
          <a:p>
            <a:pPr algn="just">
              <a:lnSpc>
                <a:spcPct val="170000"/>
              </a:lnSpc>
            </a:pPr>
            <a:r>
              <a:rPr lang="en-US" sz="1600" dirty="0">
                <a:latin typeface="Times New Roman" pitchFamily="18" charset="0"/>
                <a:cs typeface="Times New Roman" pitchFamily="18" charset="0"/>
              </a:rPr>
              <a:t>We focus texture ,color , shape ,size , string based image matching with better accuracy. </a:t>
            </a:r>
          </a:p>
          <a:p>
            <a:pPr algn="just">
              <a:lnSpc>
                <a:spcPct val="170000"/>
              </a:lnSpc>
            </a:pPr>
            <a:r>
              <a:rPr lang="en-US" sz="1600" dirty="0">
                <a:latin typeface="Times New Roman" pitchFamily="18" charset="0"/>
                <a:cs typeface="Times New Roman" pitchFamily="18" charset="0"/>
              </a:rPr>
              <a:t>These features include Texture, Color, Shape and Region. </a:t>
            </a:r>
          </a:p>
          <a:p>
            <a:pPr algn="just">
              <a:lnSpc>
                <a:spcPct val="170000"/>
              </a:lnSpc>
            </a:pPr>
            <a:r>
              <a:rPr lang="en-US" sz="1600" dirty="0">
                <a:latin typeface="Times New Roman" pitchFamily="18" charset="0"/>
                <a:cs typeface="Times New Roman" pitchFamily="18" charset="0"/>
              </a:rPr>
              <a:t>It is a hot research area and researchers have developed many techniques to use these feature for accurate retrieval of required images from the databases.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Conclusion and Future Enhancement</a:t>
            </a:r>
          </a:p>
        </p:txBody>
      </p:sp>
      <p:sp>
        <p:nvSpPr>
          <p:cNvPr id="3" name="Content Placeholder 2"/>
          <p:cNvSpPr>
            <a:spLocks noGrp="1"/>
          </p:cNvSpPr>
          <p:nvPr>
            <p:ph idx="1"/>
          </p:nvPr>
        </p:nvSpPr>
        <p:spPr/>
        <p:txBody>
          <a:bodyPr>
            <a:normAutofit fontScale="70000" lnSpcReduction="20000"/>
          </a:bodyPr>
          <a:lstStyle/>
          <a:p>
            <a:r>
              <a:rPr lang="en-IN" dirty="0"/>
              <a:t>In the BEES feature extraction ,BEES transforms image data into scale-invariant coordinates virtual to local features and generates large numbers of features that compactly cover the image over the full range of scales and locations. Thus different redundancy ratios of uploaded images produce different energy overheads. Therefore, we capture the energy overheads when the uploaded images are at different redundancy ratios. The redundancy ratio is defined as the ratio of the number of redundant images in the uploaded images to the total number of uploaded </a:t>
            </a:r>
            <a:r>
              <a:rPr lang="en-IN" dirty="0" err="1"/>
              <a:t>images.We</a:t>
            </a:r>
            <a:r>
              <a:rPr lang="en-IN" dirty="0"/>
              <a:t> select an image batch with 100 images from the disaster image set as the uploaded images and store the images in the </a:t>
            </a:r>
            <a:r>
              <a:rPr lang="en-IN" dirty="0" err="1"/>
              <a:t>smartphone</a:t>
            </a:r>
            <a:r>
              <a:rPr lang="en-IN" dirty="0"/>
              <a:t>. We set different cross-batch redundancy ratios 0%; 25%; 50%; and 75%, by adding and removing the redundant images (similar to the uploaded images) into the servers.</a:t>
            </a:r>
            <a:endParaRPr lang="en-US" dirty="0"/>
          </a:p>
          <a:p>
            <a:endParaRPr lang="en-US" dirty="0"/>
          </a:p>
        </p:txBody>
      </p:sp>
      <p:sp>
        <p:nvSpPr>
          <p:cNvPr id="4" name="Date Placeholder 3"/>
          <p:cNvSpPr>
            <a:spLocks noGrp="1"/>
          </p:cNvSpPr>
          <p:nvPr>
            <p:ph type="dt" sz="half" idx="10"/>
          </p:nvPr>
        </p:nvSpPr>
        <p:spPr/>
        <p:txBody>
          <a:bodyPr/>
          <a:lstStyle/>
          <a:p>
            <a:fld id="{E318360A-BDAB-4647-8472-6C4F6C9E2F3F}" type="datetime1">
              <a:rPr lang="en-US" smtClean="0"/>
              <a:pPr/>
              <a:t>4/30/2021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References</a:t>
            </a:r>
          </a:p>
        </p:txBody>
      </p:sp>
      <p:sp>
        <p:nvSpPr>
          <p:cNvPr id="3" name="Content Placeholder 2"/>
          <p:cNvSpPr>
            <a:spLocks noGrp="1"/>
          </p:cNvSpPr>
          <p:nvPr>
            <p:ph idx="1"/>
          </p:nvPr>
        </p:nvSpPr>
        <p:spPr/>
        <p:txBody>
          <a:bodyPr>
            <a:normAutofit fontScale="70000" lnSpcReduction="20000"/>
          </a:bodyPr>
          <a:lstStyle/>
          <a:p>
            <a:pPr lvl="0"/>
            <a:r>
              <a:rPr lang="en-US" dirty="0"/>
              <a:t>Li-Wei Kang, Member, IEEE, Chao-Yung Hsu, Hung-Wei Chen, Chun-   </a:t>
            </a:r>
            <a:r>
              <a:rPr lang="en-US" dirty="0" err="1"/>
              <a:t>Shien</a:t>
            </a:r>
            <a:r>
              <a:rPr lang="en-US" dirty="0"/>
              <a:t> Lu, Member, IEEE, </a:t>
            </a:r>
            <a:r>
              <a:rPr lang="en-US" dirty="0" err="1"/>
              <a:t>Chih</a:t>
            </a:r>
            <a:r>
              <a:rPr lang="en-US" dirty="0"/>
              <a:t>-Yang Lin, Member, IEEE, and </a:t>
            </a:r>
            <a:r>
              <a:rPr lang="en-US" dirty="0" err="1"/>
              <a:t>Soo</a:t>
            </a:r>
            <a:r>
              <a:rPr lang="en-US" dirty="0"/>
              <a:t>-Chang Pei, (2011) “Feature-Based Sparse Representation for Image Similarity Assessment”, IEEE Transactions on Multimedia, vol. 13, no. 5.</a:t>
            </a:r>
          </a:p>
          <a:p>
            <a:pPr lvl="0"/>
            <a:r>
              <a:rPr lang="en-US" dirty="0" err="1"/>
              <a:t>Sivic</a:t>
            </a:r>
            <a:r>
              <a:rPr lang="en-US" dirty="0"/>
              <a:t> J and </a:t>
            </a:r>
            <a:r>
              <a:rPr lang="en-US" dirty="0" err="1"/>
              <a:t>Zisserman</a:t>
            </a:r>
            <a:r>
              <a:rPr lang="en-US" dirty="0"/>
              <a:t> A, (2003) “Video Google: A text retrieval approach to      object matching in videos,” in Proc. IEEE Int. Conf. Computer Vision, Nice, France,  vol. 2, pp. 1470–1477.</a:t>
            </a:r>
          </a:p>
          <a:p>
            <a:pPr lvl="0"/>
            <a:r>
              <a:rPr lang="en-US" dirty="0"/>
              <a:t>]C. Kim, “Content-based image copy detection,” Signal Process.: </a:t>
            </a:r>
            <a:r>
              <a:rPr lang="en-US" dirty="0" err="1"/>
              <a:t>ImageCommun</a:t>
            </a:r>
            <a:r>
              <a:rPr lang="en-US" dirty="0"/>
              <a:t>., vol. 18, pp. 169–184, 2003</a:t>
            </a:r>
          </a:p>
          <a:p>
            <a:pPr lvl="0"/>
            <a:r>
              <a:rPr lang="en-US" dirty="0"/>
              <a:t>Lowe D. G, (2004) “Distinctive image features from scale-invariant </a:t>
            </a:r>
            <a:r>
              <a:rPr lang="en-US" dirty="0" err="1"/>
              <a:t>keypoints,”Int</a:t>
            </a:r>
            <a:r>
              <a:rPr lang="en-US" dirty="0"/>
              <a:t>. J. </a:t>
            </a:r>
            <a:r>
              <a:rPr lang="en-US" dirty="0" err="1"/>
              <a:t>Comput</a:t>
            </a:r>
            <a:r>
              <a:rPr lang="en-US" dirty="0"/>
              <a:t>. Vision, vol. 60, no. 2, pp. 91–110</a:t>
            </a:r>
          </a:p>
          <a:p>
            <a:r>
              <a:rPr lang="en-IN" dirty="0" err="1"/>
              <a:t>Ke</a:t>
            </a:r>
            <a:r>
              <a:rPr lang="en-IN" dirty="0"/>
              <a:t> Y., </a:t>
            </a:r>
            <a:r>
              <a:rPr lang="en-IN" dirty="0" err="1"/>
              <a:t>Sukthankar</a:t>
            </a:r>
            <a:r>
              <a:rPr lang="en-IN" dirty="0"/>
              <a:t> R and Huston L, (2004) “Efficient near-duplicate detection and sub-image retrieval,” in Proc. ACM Multimedia</a:t>
            </a:r>
            <a:endParaRPr lang="en-US" dirty="0"/>
          </a:p>
        </p:txBody>
      </p:sp>
      <p:sp>
        <p:nvSpPr>
          <p:cNvPr id="4" name="Date Placeholder 3"/>
          <p:cNvSpPr>
            <a:spLocks noGrp="1"/>
          </p:cNvSpPr>
          <p:nvPr>
            <p:ph type="dt" sz="half" idx="10"/>
          </p:nvPr>
        </p:nvSpPr>
        <p:spPr/>
        <p:txBody>
          <a:bodyPr/>
          <a:lstStyle/>
          <a:p>
            <a:fld id="{E318360A-BDAB-4647-8472-6C4F6C9E2F3F}" type="datetime1">
              <a:rPr lang="en-US" smtClean="0"/>
              <a:pPr/>
              <a:t>4/30/2021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514600"/>
            <a:ext cx="9144000" cy="707886"/>
          </a:xfrm>
          <a:prstGeom prst="rect">
            <a:avLst/>
          </a:prstGeom>
        </p:spPr>
        <p:txBody>
          <a:bodyPr wrap="square">
            <a:spAutoFit/>
          </a:bodyPr>
          <a:lstStyle/>
          <a:p>
            <a:pPr lvl="0" algn="ctr">
              <a:spcBef>
                <a:spcPct val="0"/>
              </a:spcBef>
            </a:pPr>
            <a:r>
              <a:rPr lang="en-US" sz="4000" dirty="0">
                <a:latin typeface="Arial" pitchFamily="34" charset="0"/>
                <a:cs typeface="Arial" pitchFamily="3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43948" y="49352"/>
            <a:ext cx="8229600" cy="563562"/>
          </a:xfrm>
        </p:spPr>
        <p:txBody>
          <a:bodyPr>
            <a:noAutofit/>
          </a:bodyPr>
          <a:lstStyle/>
          <a:p>
            <a:r>
              <a:rPr lang="en-US" sz="2400" b="1" dirty="0">
                <a:latin typeface="Times New Roman" pitchFamily="18" charset="0"/>
                <a:cs typeface="Times New Roman" pitchFamily="18" charset="0"/>
              </a:rPr>
              <a:t> EXISTING SYSTEM</a:t>
            </a:r>
            <a:endParaRPr lang="en-US" sz="2400" b="1" dirty="0">
              <a:solidFill>
                <a:schemeClr val="accent1"/>
              </a:solidFill>
              <a:latin typeface="Times New Roman" pitchFamily="18" charset="0"/>
              <a:cs typeface="Times New Roman" pitchFamily="18" charset="0"/>
            </a:endParaRPr>
          </a:p>
        </p:txBody>
      </p:sp>
      <p:sp>
        <p:nvSpPr>
          <p:cNvPr id="2" name="Content Placeholder 1"/>
          <p:cNvSpPr>
            <a:spLocks noGrp="1"/>
          </p:cNvSpPr>
          <p:nvPr>
            <p:ph idx="1"/>
          </p:nvPr>
        </p:nvSpPr>
        <p:spPr>
          <a:xfrm>
            <a:off x="457200" y="685800"/>
            <a:ext cx="8229600" cy="5867400"/>
          </a:xfrm>
        </p:spPr>
        <p:txBody>
          <a:bodyPr>
            <a:noAutofit/>
          </a:bodyPr>
          <a:lstStyle/>
          <a:p>
            <a:pPr algn="just">
              <a:lnSpc>
                <a:spcPct val="160000"/>
              </a:lnSpc>
            </a:pPr>
            <a:r>
              <a:rPr lang="en-US" sz="1600" dirty="0">
                <a:latin typeface="Times New Roman" pitchFamily="18" charset="0"/>
                <a:cs typeface="Times New Roman" pitchFamily="18" charset="0"/>
              </a:rPr>
              <a:t>This is the most common form of text search on the Web.  Most search engines do their text query and retrieval using keywords. </a:t>
            </a:r>
          </a:p>
          <a:p>
            <a:pPr algn="just">
              <a:lnSpc>
                <a:spcPct val="160000"/>
              </a:lnSpc>
            </a:pPr>
            <a:r>
              <a:rPr lang="en-US" sz="1600" dirty="0">
                <a:latin typeface="Times New Roman" pitchFamily="18" charset="0"/>
                <a:cs typeface="Times New Roman" pitchFamily="18" charset="0"/>
              </a:rPr>
              <a:t>The keywords based searches they usually provide results from blogs or other discussion boards.  </a:t>
            </a:r>
          </a:p>
          <a:p>
            <a:pPr algn="just">
              <a:lnSpc>
                <a:spcPct val="160000"/>
              </a:lnSpc>
            </a:pPr>
            <a:r>
              <a:rPr lang="en-US" sz="1600" dirty="0">
                <a:latin typeface="Times New Roman" pitchFamily="18" charset="0"/>
                <a:cs typeface="Times New Roman" pitchFamily="18" charset="0"/>
              </a:rPr>
              <a:t>The user cannot have a satisfaction with these results due to lack of trusts on blogs etc. low precision and high recall rate. </a:t>
            </a:r>
          </a:p>
          <a:p>
            <a:pPr algn="just">
              <a:lnSpc>
                <a:spcPct val="160000"/>
              </a:lnSpc>
            </a:pPr>
            <a:r>
              <a:rPr lang="en-US" sz="1600" dirty="0">
                <a:latin typeface="Times New Roman" pitchFamily="18" charset="0"/>
                <a:cs typeface="Times New Roman" pitchFamily="18" charset="0"/>
              </a:rPr>
              <a:t>The existing methods mainly focus on evaluating the similarities between a reference image and its non-geometrically variation versions, such as decompressed and brightness/contrast-enhanced versions.</a:t>
            </a:r>
          </a:p>
          <a:p>
            <a:pPr algn="just">
              <a:lnSpc>
                <a:spcPct val="160000"/>
              </a:lnSpc>
            </a:pPr>
            <a:r>
              <a:rPr lang="en-US" sz="1600" dirty="0">
                <a:latin typeface="Times New Roman" pitchFamily="18" charset="0"/>
                <a:cs typeface="Times New Roman" pitchFamily="18" charset="0"/>
              </a:rPr>
              <a:t>Image Quality of a test image is strongly related to the virtual information present in the image.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639762"/>
          </a:xfrm>
        </p:spPr>
        <p:txBody>
          <a:bodyPr>
            <a:noAutofit/>
          </a:bodyPr>
          <a:lstStyle/>
          <a:p>
            <a:r>
              <a:rPr lang="en-US" sz="2400" b="1" dirty="0">
                <a:latin typeface="Times New Roman" pitchFamily="18" charset="0"/>
                <a:cs typeface="Times New Roman" pitchFamily="18" charset="0"/>
              </a:rPr>
              <a:t> ADVANTAGE OF EXISTING SYSTEM</a:t>
            </a:r>
            <a:endParaRPr lang="en-US" sz="2400" b="1" dirty="0">
              <a:solidFill>
                <a:schemeClr val="accent1"/>
              </a:solidFill>
              <a:latin typeface="Times New Roman" pitchFamily="18" charset="0"/>
              <a:cs typeface="Times New Roman" pitchFamily="18" charset="0"/>
            </a:endParaRPr>
          </a:p>
        </p:txBody>
      </p:sp>
      <p:sp>
        <p:nvSpPr>
          <p:cNvPr id="2" name="Content Placeholder 1"/>
          <p:cNvSpPr>
            <a:spLocks noGrp="1"/>
          </p:cNvSpPr>
          <p:nvPr>
            <p:ph idx="1"/>
          </p:nvPr>
        </p:nvSpPr>
        <p:spPr>
          <a:xfrm>
            <a:off x="457200" y="1219200"/>
            <a:ext cx="8229600" cy="5105399"/>
          </a:xfrm>
        </p:spPr>
        <p:txBody>
          <a:bodyPr>
            <a:noAutofit/>
          </a:bodyPr>
          <a:lstStyle/>
          <a:p>
            <a:pPr algn="just">
              <a:lnSpc>
                <a:spcPct val="160000"/>
              </a:lnSpc>
            </a:pPr>
            <a:r>
              <a:rPr lang="en-US" sz="2000" dirty="0">
                <a:latin typeface="Times New Roman" pitchFamily="18" charset="0"/>
                <a:cs typeface="Times New Roman" pitchFamily="18" charset="0"/>
              </a:rPr>
              <a:t>The information can be quantified to measure the similarity between the test image and its reference image.</a:t>
            </a:r>
          </a:p>
          <a:p>
            <a:pPr algn="just">
              <a:lnSpc>
                <a:spcPct val="160000"/>
              </a:lnSpc>
            </a:pPr>
            <a:r>
              <a:rPr lang="en-US" sz="2000" dirty="0">
                <a:latin typeface="Times New Roman" pitchFamily="18" charset="0"/>
                <a:cs typeface="Times New Roman" pitchFamily="18" charset="0"/>
              </a:rPr>
              <a:t>User intention identification plays an important role in the intelligent semantic search engine.</a:t>
            </a:r>
          </a:p>
          <a:p>
            <a:pPr algn="just">
              <a:lnSpc>
                <a:spcPct val="160000"/>
              </a:lnSpc>
            </a:pPr>
            <a:r>
              <a:rPr lang="en-US" sz="2000" dirty="0">
                <a:latin typeface="Times New Roman" pitchFamily="18" charset="0"/>
                <a:cs typeface="Times New Roman" pitchFamily="18" charset="0"/>
              </a:rPr>
              <a:t>The similarity assessment is fundamentally important to many multimedia information processing systems and applications such as compression , restoration, enhancement and  copy detection etc.,</a:t>
            </a:r>
          </a:p>
          <a:p>
            <a:pPr algn="just">
              <a:lnSpc>
                <a:spcPct val="160000"/>
              </a:lnSpc>
            </a:pPr>
            <a:endParaRPr lang="en-US" sz="2000" dirty="0">
              <a:latin typeface="Times New Roman" pitchFamily="18" charset="0"/>
              <a:cs typeface="Times New Roman" pitchFamily="18" charset="0"/>
            </a:endParaRPr>
          </a:p>
          <a:p>
            <a:pPr algn="just">
              <a:lnSpc>
                <a:spcPct val="160000"/>
              </a:lnSpc>
            </a:pP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92162"/>
          </a:xfrm>
        </p:spPr>
        <p:txBody>
          <a:bodyPr>
            <a:noAutofit/>
          </a:bodyPr>
          <a:lstStyle/>
          <a:p>
            <a:r>
              <a:rPr lang="en-US" sz="2400" b="1" dirty="0">
                <a:latin typeface="Times New Roman" pitchFamily="18" charset="0"/>
                <a:cs typeface="Times New Roman" pitchFamily="18" charset="0"/>
              </a:rPr>
              <a:t> DISADVANTAGE OF EXISTING SYSTEM</a:t>
            </a:r>
            <a:endParaRPr lang="en-US" sz="2400" b="1" dirty="0">
              <a:solidFill>
                <a:schemeClr val="accent1"/>
              </a:solidFill>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229600" cy="4983163"/>
          </a:xfrm>
        </p:spPr>
        <p:txBody>
          <a:bodyPr>
            <a:normAutofit fontScale="62500" lnSpcReduction="20000"/>
          </a:bodyPr>
          <a:lstStyle/>
          <a:p>
            <a:pPr algn="just">
              <a:lnSpc>
                <a:spcPct val="150000"/>
              </a:lnSpc>
            </a:pPr>
            <a:r>
              <a:rPr lang="en-US" dirty="0">
                <a:latin typeface="Times New Roman" pitchFamily="18" charset="0"/>
                <a:cs typeface="Times New Roman" pitchFamily="18" charset="0"/>
              </a:rPr>
              <a:t>Loss of Global Weighting. </a:t>
            </a:r>
          </a:p>
          <a:p>
            <a:pPr algn="just">
              <a:lnSpc>
                <a:spcPct val="150000"/>
              </a:lnSpc>
            </a:pPr>
            <a:r>
              <a:rPr lang="en-US" dirty="0">
                <a:latin typeface="Times New Roman" pitchFamily="18" charset="0"/>
                <a:cs typeface="Times New Roman" pitchFamily="18" charset="0"/>
              </a:rPr>
              <a:t>Predefined fixed weights are adopted to fuse the distances of different low-level visual features.</a:t>
            </a:r>
          </a:p>
          <a:p>
            <a:pPr algn="just">
              <a:lnSpc>
                <a:spcPct val="150000"/>
              </a:lnSpc>
            </a:pPr>
            <a:r>
              <a:rPr lang="en-US" dirty="0">
                <a:latin typeface="Times New Roman" pitchFamily="18" charset="0"/>
                <a:cs typeface="Times New Roman" pitchFamily="18" charset="0"/>
              </a:rPr>
              <a:t>Loss of Adaptive Weighting  adaptive weights for query images to fuse the distances of different low-level visual features. </a:t>
            </a:r>
          </a:p>
          <a:p>
            <a:pPr algn="just">
              <a:lnSpc>
                <a:spcPct val="150000"/>
              </a:lnSpc>
            </a:pPr>
            <a:r>
              <a:rPr lang="en-US" dirty="0">
                <a:latin typeface="Times New Roman" pitchFamily="18" charset="0"/>
                <a:cs typeface="Times New Roman" pitchFamily="18" charset="0"/>
              </a:rPr>
              <a:t>It is adopted by Bing Image Search.</a:t>
            </a:r>
          </a:p>
          <a:p>
            <a:pPr algn="just">
              <a:lnSpc>
                <a:spcPct val="150000"/>
              </a:lnSpc>
            </a:pPr>
            <a:r>
              <a:rPr lang="en-US" dirty="0">
                <a:latin typeface="Times New Roman" pitchFamily="18" charset="0"/>
                <a:cs typeface="Times New Roman" pitchFamily="18" charset="0"/>
              </a:rPr>
              <a:t>For our new approaches, two different ways of computing semantic signatures are compared.</a:t>
            </a:r>
          </a:p>
          <a:p>
            <a:pPr algn="just">
              <a:lnSpc>
                <a:spcPct val="150000"/>
              </a:lnSpc>
            </a:pPr>
            <a:r>
              <a:rPr lang="en-US" dirty="0">
                <a:latin typeface="Times New Roman" pitchFamily="18" charset="0"/>
                <a:cs typeface="Times New Roman" pitchFamily="18" charset="0"/>
              </a:rPr>
              <a:t>Not Visual  Query-specific visual semantic space using Reciprocal  Hash Maps. For an image, a single semantic signature is computed from one SVM classifier trained by combining all types of visual features</a:t>
            </a:r>
            <a:r>
              <a:rPr lang="en-US" b="1"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52400"/>
            <a:ext cx="8229600" cy="533400"/>
          </a:xfrm>
        </p:spPr>
        <p:txBody>
          <a:bodyPr>
            <a:noAutofit/>
          </a:bodyPr>
          <a:lstStyle/>
          <a:p>
            <a:r>
              <a:rPr lang="en-US" sz="2400" b="1" dirty="0">
                <a:latin typeface="Times New Roman" pitchFamily="18" charset="0"/>
                <a:cs typeface="Times New Roman" pitchFamily="18" charset="0"/>
              </a:rPr>
              <a:t> PROPOSED SYSTEM</a:t>
            </a:r>
            <a:endParaRPr lang="en-US" sz="2400" b="1" dirty="0">
              <a:solidFill>
                <a:schemeClr val="accent1"/>
              </a:solidFill>
              <a:latin typeface="Times New Roman" pitchFamily="18" charset="0"/>
              <a:cs typeface="Times New Roman" pitchFamily="18" charset="0"/>
            </a:endParaRPr>
          </a:p>
        </p:txBody>
      </p:sp>
      <p:sp>
        <p:nvSpPr>
          <p:cNvPr id="2" name="Content Placeholder 1"/>
          <p:cNvSpPr>
            <a:spLocks noGrp="1"/>
          </p:cNvSpPr>
          <p:nvPr>
            <p:ph idx="1"/>
          </p:nvPr>
        </p:nvSpPr>
        <p:spPr>
          <a:xfrm>
            <a:off x="457200" y="762000"/>
            <a:ext cx="8229600" cy="5791200"/>
          </a:xfrm>
        </p:spPr>
        <p:txBody>
          <a:bodyPr>
            <a:noAutofit/>
          </a:bodyPr>
          <a:lstStyle/>
          <a:p>
            <a:pPr algn="just">
              <a:lnSpc>
                <a:spcPct val="150000"/>
              </a:lnSpc>
            </a:pPr>
            <a:r>
              <a:rPr lang="en-US" sz="1600" dirty="0">
                <a:latin typeface="Times New Roman" pitchFamily="18" charset="0"/>
                <a:cs typeface="Times New Roman" pitchFamily="18" charset="0"/>
              </a:rPr>
              <a:t>The proposed system Cross Batch Redundancy Detection (CBRD) uses BEES algorithm the visual contents of an image such as color, shape, texture, and spatial layout to represent and index the image. </a:t>
            </a:r>
          </a:p>
          <a:p>
            <a:pPr algn="just">
              <a:lnSpc>
                <a:spcPct val="150000"/>
              </a:lnSpc>
            </a:pPr>
            <a:r>
              <a:rPr lang="en-US" sz="1600" dirty="0">
                <a:latin typeface="Times New Roman" pitchFamily="18" charset="0"/>
                <a:cs typeface="Times New Roman" pitchFamily="18" charset="0"/>
              </a:rPr>
              <a:t>Active research in CBRD is geared towards the development of methodologies for analyzing, interpreting cataloging and indexing image databases. </a:t>
            </a:r>
          </a:p>
          <a:p>
            <a:pPr algn="just">
              <a:lnSpc>
                <a:spcPct val="150000"/>
              </a:lnSpc>
            </a:pPr>
            <a:r>
              <a:rPr lang="en-US" sz="1600" dirty="0">
                <a:latin typeface="Times New Roman" pitchFamily="18" charset="0"/>
                <a:cs typeface="Times New Roman" pitchFamily="18" charset="0"/>
              </a:rPr>
              <a:t>In addition to their development, efforts are also being made to evaluate the performance of image retrieval systems.</a:t>
            </a:r>
          </a:p>
          <a:p>
            <a:pPr algn="just">
              <a:lnSpc>
                <a:spcPct val="150000"/>
              </a:lnSpc>
            </a:pPr>
            <a:r>
              <a:rPr lang="en-US" sz="1600" dirty="0">
                <a:latin typeface="Times New Roman" pitchFamily="18" charset="0"/>
                <a:cs typeface="Times New Roman" pitchFamily="18" charset="0"/>
              </a:rPr>
              <a:t>The quality of response is heavily dependent on the choice of the method used to generate feature vectors and similarity measure for comparison of features. </a:t>
            </a:r>
          </a:p>
          <a:p>
            <a:pPr algn="just">
              <a:lnSpc>
                <a:spcPct val="170000"/>
              </a:lnSpc>
            </a:pPr>
            <a:endParaRPr lang="en-US" sz="15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304800"/>
            <a:ext cx="8229600" cy="685800"/>
          </a:xfrm>
        </p:spPr>
        <p:txBody>
          <a:bodyPr>
            <a:noAutofit/>
          </a:bodyPr>
          <a:lstStyle/>
          <a:p>
            <a:r>
              <a:rPr lang="en-US" sz="2400" b="1" dirty="0">
                <a:latin typeface="Times New Roman" pitchFamily="18" charset="0"/>
                <a:cs typeface="Times New Roman" pitchFamily="18" charset="0"/>
              </a:rPr>
              <a:t> ADVANTAGE OF PROPOSED SYSTEM</a:t>
            </a:r>
            <a:endParaRPr lang="en-US" sz="2400" b="1" dirty="0">
              <a:solidFill>
                <a:schemeClr val="accent1"/>
              </a:solidFill>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229600" cy="4983163"/>
          </a:xfrm>
        </p:spPr>
        <p:txBody>
          <a:bodyPr>
            <a:normAutofit/>
          </a:bodyPr>
          <a:lstStyle/>
          <a:p>
            <a:pPr algn="just">
              <a:lnSpc>
                <a:spcPct val="150000"/>
              </a:lnSpc>
            </a:pPr>
            <a:r>
              <a:rPr lang="en-US" sz="2000" dirty="0">
                <a:latin typeface="Times New Roman" pitchFamily="18" charset="0"/>
                <a:cs typeface="Times New Roman" pitchFamily="18" charset="0"/>
              </a:rPr>
              <a:t>It Represent all of the descriptors of an image via sparse representation and assess the similarity between two images via sparse coding technique. </a:t>
            </a:r>
          </a:p>
          <a:p>
            <a:pPr algn="just">
              <a:lnSpc>
                <a:spcPct val="150000"/>
              </a:lnSpc>
            </a:pPr>
            <a:r>
              <a:rPr lang="en-US" sz="2000" dirty="0">
                <a:latin typeface="Times New Roman" pitchFamily="18" charset="0"/>
                <a:cs typeface="Times New Roman" pitchFamily="18" charset="0"/>
              </a:rPr>
              <a:t>The main advantage is, a feature descriptor is sparsely represented in terms of a Dictionary Score or transferred as a linear combination of Dictionary Score atoms, so as to achieve efficient feature representation and robust image similarity assessment.</a:t>
            </a:r>
          </a:p>
          <a:p>
            <a:pPr algn="just">
              <a:lnSpc>
                <a:spcPct val="150000"/>
              </a:lnSpc>
            </a:pPr>
            <a:r>
              <a:rPr lang="en-US" sz="2000" dirty="0">
                <a:latin typeface="Times New Roman" pitchFamily="18" charset="0"/>
                <a:cs typeface="Times New Roman" pitchFamily="18" charset="0"/>
              </a:rPr>
              <a:t>Best Results.</a:t>
            </a:r>
          </a:p>
          <a:p>
            <a:pPr algn="just">
              <a:lnSpc>
                <a:spcPct val="150000"/>
              </a:lnSpc>
            </a:pPr>
            <a:r>
              <a:rPr lang="en-US" sz="2000" dirty="0">
                <a:latin typeface="Times New Roman" pitchFamily="18" charset="0"/>
                <a:cs typeface="Times New Roman" pitchFamily="18" charset="0"/>
              </a:rPr>
              <a:t>High accuracy.</a:t>
            </a:r>
          </a:p>
          <a:p>
            <a:pPr algn="just">
              <a:lnSpc>
                <a:spcPct val="150000"/>
              </a:lnSpc>
            </a:pPr>
            <a:r>
              <a:rPr lang="en-US" sz="2000" dirty="0">
                <a:latin typeface="Times New Roman" pitchFamily="18" charset="0"/>
                <a:cs typeface="Times New Roman" pitchFamily="18" charset="0"/>
              </a:rPr>
              <a:t>High performance in search of related image re-ranking.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371600"/>
            <a:ext cx="8229600" cy="4754563"/>
          </a:xfrm>
        </p:spPr>
        <p:txBody>
          <a:bodyPr>
            <a:normAutofit/>
          </a:bodyPr>
          <a:lstStyle/>
          <a:p>
            <a:pPr algn="just">
              <a:lnSpc>
                <a:spcPct val="150000"/>
              </a:lnSpc>
            </a:pPr>
            <a:r>
              <a:rPr lang="en-US" sz="2800" dirty="0">
                <a:latin typeface="Times New Roman" pitchFamily="18" charset="0"/>
                <a:cs typeface="Times New Roman" pitchFamily="18" charset="0"/>
              </a:rPr>
              <a:t>Cross Batch Redundancy Detection (CBRD) </a:t>
            </a:r>
            <a:endParaRPr lang="en-US" sz="2800" dirty="0"/>
          </a:p>
        </p:txBody>
      </p:sp>
      <p:sp>
        <p:nvSpPr>
          <p:cNvPr id="10" name="Title 1"/>
          <p:cNvSpPr txBox="1">
            <a:spLocks noGrp="1"/>
          </p:cNvSpPr>
          <p:nvPr>
            <p:ph type="title"/>
          </p:nvPr>
        </p:nvSpPr>
        <p:spPr>
          <a:xfrm>
            <a:off x="457200" y="274638"/>
            <a:ext cx="8229600" cy="715962"/>
          </a:xfrm>
          <a:prstGeom prst="rect">
            <a:avLst/>
          </a:prstGeom>
        </p:spPr>
        <p:txBody>
          <a:bodyPr vert="horz" lIns="91440" tIns="45720" rIns="91440" bIns="45720" rtlCol="0" anchor="ctr">
            <a:noAutofit/>
          </a:bodyPr>
          <a:lstStyle/>
          <a:p>
            <a:pPr lvl="0" algn="ctr">
              <a:spcBef>
                <a:spcPct val="0"/>
              </a:spcBef>
            </a:pPr>
            <a:r>
              <a:rPr lang="en-US" sz="2400" b="1" dirty="0">
                <a:latin typeface="Times New Roman" pitchFamily="18" charset="0"/>
                <a:cs typeface="Times New Roman" pitchFamily="18" charset="0"/>
              </a:rPr>
              <a:t>ALGORITHMS USED </a:t>
            </a:r>
            <a:endParaRPr lang="en-US" sz="1400" b="1"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a:bodyPr>
          <a:lstStyle/>
          <a:p>
            <a:pPr lvl="0"/>
            <a:r>
              <a:rPr lang="en-US" sz="2400" b="1" dirty="0">
                <a:latin typeface="Times New Roman" pitchFamily="18" charset="0"/>
                <a:cs typeface="Times New Roman" pitchFamily="18" charset="0"/>
              </a:rPr>
              <a:t>SYSTEM REQUIREMENTS </a:t>
            </a:r>
          </a:p>
        </p:txBody>
      </p:sp>
      <p:sp>
        <p:nvSpPr>
          <p:cNvPr id="5" name="Content Placeholder 4"/>
          <p:cNvSpPr>
            <a:spLocks noGrp="1"/>
          </p:cNvSpPr>
          <p:nvPr>
            <p:ph idx="1"/>
          </p:nvPr>
        </p:nvSpPr>
        <p:spPr>
          <a:xfrm>
            <a:off x="457200" y="1066800"/>
            <a:ext cx="8229600" cy="5059363"/>
          </a:xfrm>
        </p:spPr>
        <p:txBody>
          <a:bodyPr>
            <a:normAutofit fontScale="47500" lnSpcReduction="20000"/>
          </a:bodyPr>
          <a:lstStyle/>
          <a:p>
            <a:pPr marL="0" indent="0" algn="just">
              <a:lnSpc>
                <a:spcPct val="170000"/>
              </a:lnSpc>
              <a:buNone/>
            </a:pPr>
            <a:r>
              <a:rPr lang="en-IN" b="1" dirty="0">
                <a:latin typeface="Times New Roman" pitchFamily="18" charset="0"/>
                <a:cs typeface="Times New Roman" pitchFamily="18" charset="0"/>
              </a:rPr>
              <a:t>HARDWARE REQUIREMENTS:</a:t>
            </a:r>
            <a:endParaRPr lang="en-US" dirty="0">
              <a:latin typeface="Times New Roman" pitchFamily="18" charset="0"/>
              <a:cs typeface="Times New Roman" pitchFamily="18" charset="0"/>
            </a:endParaRPr>
          </a:p>
          <a:p>
            <a:pPr algn="just">
              <a:lnSpc>
                <a:spcPct val="170000"/>
              </a:lnSpc>
            </a:pPr>
            <a:r>
              <a:rPr lang="en-IN" dirty="0">
                <a:latin typeface="Times New Roman" pitchFamily="18" charset="0"/>
                <a:cs typeface="Times New Roman" pitchFamily="18" charset="0"/>
              </a:rPr>
              <a:t>Processor Type                 `	: 	Pentium i3</a:t>
            </a:r>
            <a:endParaRPr lang="en-US" dirty="0">
              <a:latin typeface="Times New Roman" pitchFamily="18" charset="0"/>
              <a:cs typeface="Times New Roman" pitchFamily="18" charset="0"/>
            </a:endParaRPr>
          </a:p>
          <a:p>
            <a:pPr algn="just">
              <a:lnSpc>
                <a:spcPct val="170000"/>
              </a:lnSpc>
            </a:pPr>
            <a:r>
              <a:rPr lang="en-IN" dirty="0">
                <a:latin typeface="Times New Roman" pitchFamily="18" charset="0"/>
                <a:cs typeface="Times New Roman" pitchFamily="18" charset="0"/>
              </a:rPr>
              <a:t>Speed                                  	: 	3.40GHZ</a:t>
            </a:r>
            <a:endParaRPr lang="en-US" dirty="0">
              <a:latin typeface="Times New Roman" pitchFamily="18" charset="0"/>
              <a:cs typeface="Times New Roman" pitchFamily="18" charset="0"/>
            </a:endParaRPr>
          </a:p>
          <a:p>
            <a:pPr algn="just">
              <a:lnSpc>
                <a:spcPct val="170000"/>
              </a:lnSpc>
            </a:pPr>
            <a:r>
              <a:rPr lang="en-IN" dirty="0">
                <a:latin typeface="Times New Roman" pitchFamily="18" charset="0"/>
                <a:cs typeface="Times New Roman" pitchFamily="18" charset="0"/>
              </a:rPr>
              <a:t>RAM                                   	: 	4GB DD2 RAM</a:t>
            </a:r>
            <a:endParaRPr lang="en-US" dirty="0">
              <a:latin typeface="Times New Roman" pitchFamily="18" charset="0"/>
              <a:cs typeface="Times New Roman" pitchFamily="18" charset="0"/>
            </a:endParaRPr>
          </a:p>
          <a:p>
            <a:pPr algn="just">
              <a:lnSpc>
                <a:spcPct val="170000"/>
              </a:lnSpc>
            </a:pPr>
            <a:r>
              <a:rPr lang="en-IN" dirty="0">
                <a:latin typeface="Times New Roman" pitchFamily="18" charset="0"/>
                <a:cs typeface="Times New Roman" pitchFamily="18" charset="0"/>
              </a:rPr>
              <a:t>Hard disk                          	: 	500 GB</a:t>
            </a:r>
            <a:endParaRPr lang="en-US" dirty="0">
              <a:latin typeface="Times New Roman" pitchFamily="18" charset="0"/>
              <a:cs typeface="Times New Roman" pitchFamily="18" charset="0"/>
            </a:endParaRPr>
          </a:p>
          <a:p>
            <a:pPr algn="just">
              <a:lnSpc>
                <a:spcPct val="170000"/>
              </a:lnSpc>
            </a:pPr>
            <a:r>
              <a:rPr lang="en-IN" dirty="0">
                <a:latin typeface="Times New Roman" pitchFamily="18" charset="0"/>
                <a:cs typeface="Times New Roman" pitchFamily="18" charset="0"/>
              </a:rPr>
              <a:t>Keyboard		 : 	101/102 Standard Keys</a:t>
            </a:r>
            <a:endParaRPr lang="en-US" dirty="0">
              <a:latin typeface="Times New Roman" pitchFamily="18" charset="0"/>
              <a:cs typeface="Times New Roman" pitchFamily="18" charset="0"/>
            </a:endParaRPr>
          </a:p>
          <a:p>
            <a:pPr algn="just">
              <a:lnSpc>
                <a:spcPct val="170000"/>
              </a:lnSpc>
            </a:pPr>
            <a:r>
              <a:rPr lang="en-IN" dirty="0">
                <a:latin typeface="Times New Roman" pitchFamily="18" charset="0"/>
                <a:cs typeface="Times New Roman" pitchFamily="18" charset="0"/>
              </a:rPr>
              <a:t>Mouse			 : 	Optical Mouse</a:t>
            </a:r>
            <a:endParaRPr lang="en-US" dirty="0">
              <a:latin typeface="Times New Roman" pitchFamily="18" charset="0"/>
              <a:cs typeface="Times New Roman" pitchFamily="18" charset="0"/>
            </a:endParaRPr>
          </a:p>
          <a:p>
            <a:pPr marL="0" indent="0" algn="just">
              <a:lnSpc>
                <a:spcPct val="170000"/>
              </a:lnSpc>
              <a:buNone/>
            </a:pPr>
            <a:r>
              <a:rPr lang="en-IN" b="1" dirty="0">
                <a:latin typeface="Times New Roman" pitchFamily="18" charset="0"/>
                <a:cs typeface="Times New Roman" pitchFamily="18" charset="0"/>
              </a:rPr>
              <a:t>SOFTWARE REQUIREMENTS:</a:t>
            </a:r>
            <a:endParaRPr lang="en-US" dirty="0">
              <a:latin typeface="Times New Roman" pitchFamily="18" charset="0"/>
              <a:cs typeface="Times New Roman" pitchFamily="18" charset="0"/>
            </a:endParaRPr>
          </a:p>
          <a:p>
            <a:pPr algn="just">
              <a:lnSpc>
                <a:spcPct val="170000"/>
              </a:lnSpc>
            </a:pPr>
            <a:r>
              <a:rPr lang="en-IN" dirty="0">
                <a:latin typeface="Times New Roman" pitchFamily="18" charset="0"/>
                <a:cs typeface="Times New Roman" pitchFamily="18" charset="0"/>
              </a:rPr>
              <a:t>Operating System 	      	:  	Windows 10</a:t>
            </a:r>
            <a:endParaRPr lang="en-US" dirty="0">
              <a:latin typeface="Times New Roman" pitchFamily="18" charset="0"/>
              <a:cs typeface="Times New Roman" pitchFamily="18" charset="0"/>
            </a:endParaRPr>
          </a:p>
          <a:p>
            <a:pPr algn="just">
              <a:lnSpc>
                <a:spcPct val="170000"/>
              </a:lnSpc>
            </a:pPr>
            <a:r>
              <a:rPr lang="en-IN" dirty="0">
                <a:latin typeface="Times New Roman" pitchFamily="18" charset="0"/>
                <a:cs typeface="Times New Roman" pitchFamily="18" charset="0"/>
              </a:rPr>
              <a:t>Front end  	                   : 	</a:t>
            </a:r>
            <a:r>
              <a:rPr lang="en-IN" dirty="0" err="1">
                <a:latin typeface="Times New Roman" pitchFamily="18" charset="0"/>
                <a:cs typeface="Times New Roman" pitchFamily="18" charset="0"/>
              </a:rPr>
              <a:t>Netbeans</a:t>
            </a:r>
            <a:r>
              <a:rPr lang="en-IN" dirty="0">
                <a:latin typeface="Times New Roman" pitchFamily="18" charset="0"/>
                <a:cs typeface="Times New Roman" pitchFamily="18" charset="0"/>
              </a:rPr>
              <a:t> IDE / </a:t>
            </a:r>
            <a:r>
              <a:rPr lang="en-IN" dirty="0" err="1">
                <a:latin typeface="Times New Roman" pitchFamily="18" charset="0"/>
                <a:cs typeface="Times New Roman" pitchFamily="18" charset="0"/>
              </a:rPr>
              <a:t>jdk</a:t>
            </a:r>
            <a:endParaRPr lang="en-US" dirty="0">
              <a:latin typeface="Times New Roman" pitchFamily="18" charset="0"/>
              <a:cs typeface="Times New Roman" pitchFamily="18" charset="0"/>
            </a:endParaRPr>
          </a:p>
          <a:p>
            <a:pPr algn="just">
              <a:lnSpc>
                <a:spcPct val="170000"/>
              </a:lnSpc>
            </a:pPr>
            <a:r>
              <a:rPr lang="en-IN" dirty="0">
                <a:latin typeface="Times New Roman" pitchFamily="18" charset="0"/>
                <a:cs typeface="Times New Roman" pitchFamily="18" charset="0"/>
              </a:rPr>
              <a:t>Coding Language	   	: 	Java</a:t>
            </a:r>
          </a:p>
          <a:p>
            <a:pPr algn="just">
              <a:lnSpc>
                <a:spcPct val="170000"/>
              </a:lnSpc>
            </a:pPr>
            <a:r>
              <a:rPr lang="en-IN" dirty="0">
                <a:latin typeface="Times New Roman" pitchFamily="18" charset="0"/>
                <a:cs typeface="Times New Roman" pitchFamily="18" charset="0"/>
              </a:rPr>
              <a:t>Tools			:	</a:t>
            </a:r>
            <a:r>
              <a:rPr lang="en-IN" dirty="0" err="1">
                <a:latin typeface="Times New Roman" pitchFamily="18" charset="0"/>
                <a:cs typeface="Times New Roman" pitchFamily="18" charset="0"/>
              </a:rPr>
              <a:t>Weka</a:t>
            </a:r>
            <a:r>
              <a:rPr lang="en-IN" dirty="0">
                <a:latin typeface="Times New Roman" pitchFamily="18" charset="0"/>
                <a:cs typeface="Times New Roman" pitchFamily="18" charset="0"/>
              </a:rPr>
              <a:t> Tools</a:t>
            </a:r>
            <a:endParaRPr lang="en-US" dirty="0">
              <a:latin typeface="Times New Roman" pitchFamily="18" charset="0"/>
              <a:cs typeface="Times New Roman" pitchFamily="18" charset="0"/>
            </a:endParaRPr>
          </a:p>
          <a:p>
            <a:pPr marL="0" indent="0">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3001</TotalTime>
  <Words>2060</Words>
  <Application>Microsoft Office PowerPoint</Application>
  <PresentationFormat>On-screen Show (4:3)</PresentationFormat>
  <Paragraphs>172</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K. S. R. College of Engineering  (Autonomous) Affiliated to Anna University, Chennai &amp; Approved by AICTE, Delhi Accredited by NAAC with ‘A’ Grade and  Accredited by NBA K.S.R. Kalvi Nagar, Tiruchengode – 637215, Namakkal Dt. Tamilnadu.</vt:lpstr>
      <vt:lpstr>ABSTRACT </vt:lpstr>
      <vt:lpstr> EXISTING SYSTEM</vt:lpstr>
      <vt:lpstr> ADVANTAGE OF EXISTING SYSTEM</vt:lpstr>
      <vt:lpstr> DISADVANTAGE OF EXISTING SYSTEM</vt:lpstr>
      <vt:lpstr> PROPOSED SYSTEM</vt:lpstr>
      <vt:lpstr> ADVANTAGE OF PROPOSED SYSTEM</vt:lpstr>
      <vt:lpstr>ALGORITHMS USED </vt:lpstr>
      <vt:lpstr>SYSTEM REQUIREMENTS </vt:lpstr>
      <vt:lpstr>ARCHITECTURE DIAGRAM</vt:lpstr>
      <vt:lpstr> LIST OF MODULES</vt:lpstr>
      <vt:lpstr>MODULE DESCRIPTION</vt:lpstr>
      <vt:lpstr>CONT.,</vt:lpstr>
      <vt:lpstr>CONT.,</vt:lpstr>
      <vt:lpstr>CONT.,</vt:lpstr>
      <vt:lpstr>INPUTS AND OUTPUTS</vt:lpstr>
      <vt:lpstr>Sample Input</vt:lpstr>
      <vt:lpstr>PowerPoint Presentation</vt:lpstr>
      <vt:lpstr>Sample Output</vt:lpstr>
      <vt:lpstr>Conclusion and Future Enhancement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S. R. College of Engineering  (Autonomous) Affiliated to Anna University, Chennai &amp; Approved by AICTE, Delhi  637215 Affiliated to AICTE</dc:title>
  <dc:creator>admin</dc:creator>
  <cp:lastModifiedBy>Praveen Kumar Praveen</cp:lastModifiedBy>
  <cp:revision>48</cp:revision>
  <dcterms:created xsi:type="dcterms:W3CDTF">2006-08-16T00:00:00Z</dcterms:created>
  <dcterms:modified xsi:type="dcterms:W3CDTF">2021-04-30T14:02:40Z</dcterms:modified>
</cp:coreProperties>
</file>