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8" r:id="rId9"/>
    <p:sldId id="261" r:id="rId10"/>
    <p:sldId id="269" r:id="rId11"/>
    <p:sldId id="262" r:id="rId12"/>
    <p:sldId id="270" r:id="rId13"/>
    <p:sldId id="263" r:id="rId14"/>
    <p:sldId id="265" r:id="rId15"/>
    <p:sldId id="267" r:id="rId16"/>
    <p:sldId id="266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7"/>
    <p:restoredTop sz="96029"/>
  </p:normalViewPr>
  <p:slideViewPr>
    <p:cSldViewPr snapToGrid="0">
      <p:cViewPr varScale="1">
        <p:scale>
          <a:sx n="109" d="100"/>
          <a:sy n="109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erinne, Scott" userId="5947de48-4bad-4409-b805-d658f06451be" providerId="ADAL" clId="{C4808864-6D32-4A49-A276-E0FCB8FE3F63}"/>
    <pc:docChg chg="custSel modSld">
      <pc:chgData name="Deverinne, Scott" userId="5947de48-4bad-4409-b805-d658f06451be" providerId="ADAL" clId="{C4808864-6D32-4A49-A276-E0FCB8FE3F63}" dt="2024-01-30T12:37:08.401" v="32" actId="20577"/>
      <pc:docMkLst>
        <pc:docMk/>
      </pc:docMkLst>
      <pc:sldChg chg="modSp mod">
        <pc:chgData name="Deverinne, Scott" userId="5947de48-4bad-4409-b805-d658f06451be" providerId="ADAL" clId="{C4808864-6D32-4A49-A276-E0FCB8FE3F63}" dt="2024-01-30T12:33:47.604" v="1" actId="27636"/>
        <pc:sldMkLst>
          <pc:docMk/>
          <pc:sldMk cId="2792589261" sldId="259"/>
        </pc:sldMkLst>
        <pc:spChg chg="mod">
          <ac:chgData name="Deverinne, Scott" userId="5947de48-4bad-4409-b805-d658f06451be" providerId="ADAL" clId="{C4808864-6D32-4A49-A276-E0FCB8FE3F63}" dt="2024-01-30T12:33:47.604" v="1" actId="27636"/>
          <ac:spMkLst>
            <pc:docMk/>
            <pc:sldMk cId="2792589261" sldId="259"/>
            <ac:spMk id="3" creationId="{3C8A23F1-2D2F-B50A-D41D-C8B73985C5EC}"/>
          </ac:spMkLst>
        </pc:spChg>
      </pc:sldChg>
      <pc:sldChg chg="modSp mod">
        <pc:chgData name="Deverinne, Scott" userId="5947de48-4bad-4409-b805-d658f06451be" providerId="ADAL" clId="{C4808864-6D32-4A49-A276-E0FCB8FE3F63}" dt="2024-01-30T12:36:06.072" v="11" actId="20577"/>
        <pc:sldMkLst>
          <pc:docMk/>
          <pc:sldMk cId="1180498470" sldId="262"/>
        </pc:sldMkLst>
        <pc:spChg chg="mod">
          <ac:chgData name="Deverinne, Scott" userId="5947de48-4bad-4409-b805-d658f06451be" providerId="ADAL" clId="{C4808864-6D32-4A49-A276-E0FCB8FE3F63}" dt="2024-01-30T12:36:06.072" v="11" actId="20577"/>
          <ac:spMkLst>
            <pc:docMk/>
            <pc:sldMk cId="1180498470" sldId="262"/>
            <ac:spMk id="3" creationId="{8FFEC799-D9ED-3567-3DFD-C941B63CCFD9}"/>
          </ac:spMkLst>
        </pc:spChg>
      </pc:sldChg>
      <pc:sldChg chg="modSp mod">
        <pc:chgData name="Deverinne, Scott" userId="5947de48-4bad-4409-b805-d658f06451be" providerId="ADAL" clId="{C4808864-6D32-4A49-A276-E0FCB8FE3F63}" dt="2024-01-30T12:34:38.071" v="8" actId="20577"/>
        <pc:sldMkLst>
          <pc:docMk/>
          <pc:sldMk cId="1502487566" sldId="269"/>
        </pc:sldMkLst>
        <pc:spChg chg="mod">
          <ac:chgData name="Deverinne, Scott" userId="5947de48-4bad-4409-b805-d658f06451be" providerId="ADAL" clId="{C4808864-6D32-4A49-A276-E0FCB8FE3F63}" dt="2024-01-30T12:34:38.071" v="8" actId="20577"/>
          <ac:spMkLst>
            <pc:docMk/>
            <pc:sldMk cId="1502487566" sldId="269"/>
            <ac:spMk id="3" creationId="{753077F3-F8F0-2430-9B60-AAF350AE88CB}"/>
          </ac:spMkLst>
        </pc:spChg>
      </pc:sldChg>
      <pc:sldChg chg="modSp mod">
        <pc:chgData name="Deverinne, Scott" userId="5947de48-4bad-4409-b805-d658f06451be" providerId="ADAL" clId="{C4808864-6D32-4A49-A276-E0FCB8FE3F63}" dt="2024-01-30T12:37:08.401" v="32" actId="20577"/>
        <pc:sldMkLst>
          <pc:docMk/>
          <pc:sldMk cId="2361555066" sldId="271"/>
        </pc:sldMkLst>
        <pc:spChg chg="mod">
          <ac:chgData name="Deverinne, Scott" userId="5947de48-4bad-4409-b805-d658f06451be" providerId="ADAL" clId="{C4808864-6D32-4A49-A276-E0FCB8FE3F63}" dt="2024-01-30T12:37:08.401" v="32" actId="20577"/>
          <ac:spMkLst>
            <pc:docMk/>
            <pc:sldMk cId="2361555066" sldId="271"/>
            <ac:spMk id="3" creationId="{8DE9DBCF-C285-0536-5DEB-6B41E82E0C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162E-E086-3535-8B66-72802F84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F4F58-7FC8-10FA-4133-CC78E3E66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4EB05-7954-0EC3-6204-318B2AA7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A562-CA64-01E6-C260-14F40A8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7C8D6-96B7-391E-1DA0-5D6415BB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1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631C-36A5-A32B-99EE-8AC5BA1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9AC15-1F75-C799-7C34-1448CC106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61AF-2702-E59F-A5CA-E2094EA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477D5-E380-1C7C-8929-CDF0E993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63F2-2E67-664C-BFF0-BB964128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6180B-4047-99ED-B360-0D0527D16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01C96-E8C9-4427-B3E0-4DD2BEA1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CA66-C688-126F-8546-1EBC1326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F735-F583-BCB9-075F-BF5B34C5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E986-60E9-CB64-B6D2-8A42061C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EC96-94BD-3D14-8293-E217FA7A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980B-E42B-AE20-77EE-AE7E316B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739F-0C5E-D77C-C746-FC02B123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4038-CE69-807F-FA24-7D9C50B9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5996-2E26-DD60-18E5-43B94603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5A2-CDEB-F36C-3953-1AE185AD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921D2-AC0C-B92D-C606-56FDBBB7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AACF-4494-5FA9-59D4-4FD83F71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E2B9-DE06-EBD5-94B7-FC708B8B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6A74-AB26-BCA8-BB01-9CBD063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494F-A0C3-0D7E-25F6-656710F9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6BBB-88CD-FF8C-C2A0-4F0F5DBA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670A0-F6FD-1420-459B-1BA9E332A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AC6FB-5131-78F4-A4BB-650DA072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EFE7-EDA1-6871-D82B-40B9892E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07757-50E1-BD83-5FA7-9EDB824E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3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7E0F-122E-0ED8-3B85-12BFCE54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DE59B-0057-AF56-625A-0D493AC7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42FC-C222-074B-667D-16D4A9944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5AC65-CDFD-493A-7290-83682E4A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4C2E0-20C9-9E77-9B33-602D75BEA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01EF8-E72C-4B7C-EC94-1F37F86F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31CBC-0DE2-88C8-BB2C-08336F98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6829F-84D6-E3FD-7676-47568EA4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15BC-F2CF-0DDA-8B07-4F530B88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2753F-9F79-6C39-395B-A918789A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C3B58-C89E-AFF5-7108-B697EAC3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70238-CDB2-F2D2-EDFD-CB5661BB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B810B-00EB-8DCF-68E9-061E30BB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3469-5BAB-BEB4-3035-F4FC65E1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0C46-C322-2FA5-DB55-CB89219D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064D-F50D-0287-2804-192E0677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D099-041F-4D14-18C1-9EF355E7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2E9D5-2D1D-D289-F77D-089FDECB7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0904-B85F-F844-A123-4994D0C0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46D8-311D-B956-0854-C56DB9E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4395-7F9C-6ECF-F686-42D07121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CFF5-3C46-D08F-6D67-E30A61D9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E2328-8F4D-092D-6BF5-9C8DAF706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77308-DCFE-D587-AC78-43D11C48F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95518-4518-B2C5-2F63-2DC0A613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EAD99-E60A-A9DC-4AB5-6B476B8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9686A-AF4C-7D63-AB50-C911CC78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9ABEB-57EF-1489-75BD-9EBE91A6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4AF73-7F33-CD25-F27C-26D54A73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9B10-C3A2-33C8-C257-14B6FDB6F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706B2-E37E-6C40-8257-8679BD862B2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6475A-44A8-275E-CF4F-D80C72EF9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6A41-63D0-38CF-B941-0E0A8A462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B25A6-EA4C-D447-9690-45B27CB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1AD-E619-E8DB-8377-11E9BD745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ECMM427</a:t>
            </a:r>
            <a:br>
              <a:rPr lang="en-US" dirty="0"/>
            </a:br>
            <a:r>
              <a:rPr lang="en-US" dirty="0"/>
              <a:t>Group Development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4F20-73BC-8249-8475-076C9BEA0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CA2 Demonstration</a:t>
            </a:r>
          </a:p>
          <a:p>
            <a:r>
              <a:rPr lang="en-US" dirty="0"/>
              <a:t>LTN Project</a:t>
            </a:r>
          </a:p>
        </p:txBody>
      </p:sp>
    </p:spTree>
    <p:extLst>
      <p:ext uri="{BB962C8B-B14F-4D97-AF65-F5344CB8AC3E}">
        <p14:creationId xmlns:p14="http://schemas.microsoft.com/office/powerpoint/2010/main" val="109878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319D-1BEA-114B-88AB-A85A71B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Pathfinding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3BD5-2949-8748-BDC3-DABDE4A4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Constructor taking the initial and destination locations, and uses the graph to create a path through the nodes</a:t>
            </a:r>
          </a:p>
          <a:p>
            <a:r>
              <a:rPr lang="en-US" dirty="0" err="1"/>
              <a:t>Djikstra</a:t>
            </a:r>
            <a:r>
              <a:rPr lang="en-US" dirty="0"/>
              <a:t> algorithm pathfinding</a:t>
            </a:r>
          </a:p>
          <a:p>
            <a:r>
              <a:rPr lang="en-US" dirty="0"/>
              <a:t>path is defined as a list of waypoints.</a:t>
            </a:r>
          </a:p>
          <a:p>
            <a:r>
              <a:rPr lang="en-US" dirty="0" err="1"/>
              <a:t>ConstructPath</a:t>
            </a:r>
            <a:r>
              <a:rPr lang="en-US" dirty="0"/>
              <a:t> algorithm: builds the path using the shortest path in </a:t>
            </a:r>
            <a:r>
              <a:rPr lang="en-US" dirty="0" err="1"/>
              <a:t>djikstra</a:t>
            </a:r>
            <a:r>
              <a:rPr lang="en-US" dirty="0"/>
              <a:t> and also addresses some issues where the agents would pass the destination</a:t>
            </a:r>
          </a:p>
          <a:p>
            <a:r>
              <a:rPr lang="en-US" dirty="0"/>
              <a:t>Created other helper methods: </a:t>
            </a:r>
          </a:p>
          <a:p>
            <a:pPr lvl="1"/>
            <a:r>
              <a:rPr lang="en-US" dirty="0" err="1"/>
              <a:t>IsDestinationBetween</a:t>
            </a:r>
            <a:r>
              <a:rPr lang="en-US" dirty="0"/>
              <a:t>: checks if a point is between two waypoints </a:t>
            </a:r>
          </a:p>
          <a:p>
            <a:pPr lvl="1"/>
            <a:r>
              <a:rPr lang="en-US" dirty="0" err="1"/>
              <a:t>ClosestWaypointOnEdge</a:t>
            </a:r>
            <a:r>
              <a:rPr lang="en-US" dirty="0"/>
              <a:t>: determines which waypoint is closer to a position on an edge.</a:t>
            </a:r>
          </a:p>
        </p:txBody>
      </p:sp>
    </p:spTree>
    <p:extLst>
      <p:ext uri="{BB962C8B-B14F-4D97-AF65-F5344CB8AC3E}">
        <p14:creationId xmlns:p14="http://schemas.microsoft.com/office/powerpoint/2010/main" val="222097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356-3B1E-27EE-61AA-9B903032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1 – 4: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3FBD-6011-7C91-2747-97DF0135F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Map</a:t>
            </a:r>
          </a:p>
        </p:txBody>
      </p:sp>
    </p:spTree>
    <p:extLst>
      <p:ext uri="{BB962C8B-B14F-4D97-AF65-F5344CB8AC3E}">
        <p14:creationId xmlns:p14="http://schemas.microsoft.com/office/powerpoint/2010/main" val="227521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43113-F925-CBA7-8C39-881174B43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151-C957-A3AC-142A-72FABEEC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User Interaction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6D06-D6B8-8085-846F-C0775B93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Users should be able to block road sections.</a:t>
            </a:r>
          </a:p>
          <a:p>
            <a:r>
              <a:rPr lang="en-US" dirty="0"/>
              <a:t> Users should be able to unblock road sections.</a:t>
            </a:r>
          </a:p>
          <a:p>
            <a:r>
              <a:rPr lang="en-US" dirty="0"/>
              <a:t> Blocked road sections should not be usable by agents.</a:t>
            </a:r>
          </a:p>
          <a:p>
            <a:r>
              <a:rPr lang="en-US" dirty="0"/>
              <a:t> Accessible method for the user to interact with the block/unblock road function.</a:t>
            </a:r>
          </a:p>
          <a:p>
            <a:endParaRPr lang="en-US" dirty="0"/>
          </a:p>
          <a:p>
            <a:r>
              <a:rPr lang="en-US" b="1" dirty="0"/>
              <a:t>Extended Feature:</a:t>
            </a:r>
            <a:r>
              <a:rPr lang="en-US" dirty="0"/>
              <a:t> Navigate between Edit LTN and Play LTN Scenes</a:t>
            </a:r>
          </a:p>
          <a:p>
            <a:r>
              <a:rPr lang="en-US" b="1" dirty="0"/>
              <a:t>Extended Feature:</a:t>
            </a:r>
            <a:r>
              <a:rPr lang="en-US" dirty="0"/>
              <a:t> Time Slider allows user to speed up simulation</a:t>
            </a:r>
          </a:p>
          <a:p>
            <a:r>
              <a:rPr lang="en-US" b="1" dirty="0"/>
              <a:t>Extended Feature:</a:t>
            </a:r>
            <a:r>
              <a:rPr lang="en-US" dirty="0"/>
              <a:t> Camera panning and zoom to navigate the map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388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A4DD-73D3-8E34-EB71-E778AFB6A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D8D7-B54F-52CF-9070-ED8D3EA7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5: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88318-BB29-ED43-3340-BC3A947F0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 Edit LTN</a:t>
            </a:r>
          </a:p>
        </p:txBody>
      </p:sp>
    </p:spTree>
    <p:extLst>
      <p:ext uri="{BB962C8B-B14F-4D97-AF65-F5344CB8AC3E}">
        <p14:creationId xmlns:p14="http://schemas.microsoft.com/office/powerpoint/2010/main" val="206813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3147-A6CB-5C1F-85B7-507E4871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Production of Statistical and Graphical Results </a:t>
            </a:r>
            <a:r>
              <a:rPr lang="en-US" dirty="0">
                <a:highlight>
                  <a:srgbClr val="FFFF00"/>
                </a:highlight>
              </a:rPr>
              <a:t>TED CHECK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B3AA-CCD7-E70D-013D-B94B83FD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Due to the nature of the initial requirements of the MVP, the complexity of the statistics available are low. </a:t>
            </a:r>
          </a:p>
          <a:p>
            <a:r>
              <a:rPr lang="en-US" dirty="0"/>
              <a:t>Travel time of the agent from source to destination can be measured with a system clock. From agent travel times, total and average air pollution can be derived using sourced statistics. </a:t>
            </a:r>
          </a:p>
          <a:p>
            <a:r>
              <a:rPr lang="en-US" dirty="0"/>
              <a:t>Travel restrictions of residents can also be inferred from the number of times the simulation was forced to respawn an agent due to pathfinding failure.</a:t>
            </a:r>
          </a:p>
          <a:p>
            <a:r>
              <a:rPr lang="en-US" dirty="0"/>
              <a:t> The simulation should collect key information as it runs.</a:t>
            </a:r>
          </a:p>
          <a:p>
            <a:r>
              <a:rPr lang="en-US" dirty="0"/>
              <a:t> The simulation should calculate statistical data, which can be </a:t>
            </a:r>
            <a:r>
              <a:rPr lang="en-US" dirty="0" err="1"/>
              <a:t>visualised</a:t>
            </a:r>
            <a:r>
              <a:rPr lang="en-US" dirty="0"/>
              <a:t> in a graph.</a:t>
            </a:r>
          </a:p>
          <a:p>
            <a:r>
              <a:rPr lang="en-US" dirty="0"/>
              <a:t> The simulation should </a:t>
            </a:r>
            <a:r>
              <a:rPr lang="en-US" dirty="0" err="1"/>
              <a:t>visualise</a:t>
            </a:r>
            <a:r>
              <a:rPr lang="en-US" dirty="0"/>
              <a:t> traffic moving on the map during simulation runtime.</a:t>
            </a:r>
          </a:p>
        </p:txBody>
      </p:sp>
    </p:spTree>
    <p:extLst>
      <p:ext uri="{BB962C8B-B14F-4D97-AF65-F5344CB8AC3E}">
        <p14:creationId xmlns:p14="http://schemas.microsoft.com/office/powerpoint/2010/main" val="59934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AA19-0163-DF29-A565-45CB06CE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>
                <a:latin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</a:rPr>
              <a:t>A</a:t>
            </a:r>
            <a:r>
              <a:rPr lang="en-GB" sz="6000" dirty="0">
                <a:effectLst/>
                <a:latin typeface="Calibri" panose="020F0502020204030204" pitchFamily="34" charset="0"/>
              </a:rPr>
              <a:t> Discussion of the Operational </a:t>
            </a:r>
            <a:r>
              <a:rPr lang="en-GB" dirty="0">
                <a:latin typeface="Calibri" panose="020F0502020204030204" pitchFamily="34" charset="0"/>
              </a:rPr>
              <a:t>S</a:t>
            </a:r>
            <a:r>
              <a:rPr lang="en-GB" sz="6000" dirty="0">
                <a:effectLst/>
                <a:latin typeface="Calibri" panose="020F0502020204030204" pitchFamily="34" charset="0"/>
              </a:rPr>
              <a:t>etup of the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BA92F-8756-4577-62F9-D9652071A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3B52-6B7C-6E0D-7AB9-EBCD3A6C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GB" sz="4400" dirty="0">
                <a:latin typeface="Calibri" panose="020F0502020204030204" pitchFamily="34" charset="0"/>
              </a:rPr>
              <a:t>P</a:t>
            </a:r>
            <a:r>
              <a:rPr lang="en-GB" sz="4400" dirty="0">
                <a:effectLst/>
                <a:latin typeface="Calibri" panose="020F0502020204030204" pitchFamily="34" charset="0"/>
              </a:rPr>
              <a:t>resentation of the Planned work for the Rest of Term </a:t>
            </a:r>
            <a:r>
              <a:rPr lang="en-GB" sz="4400" dirty="0">
                <a:latin typeface="Calibri" panose="020F0502020204030204" pitchFamily="34" charset="0"/>
              </a:rPr>
              <a:t>Two</a:t>
            </a:r>
            <a:r>
              <a:rPr lang="en-GB" sz="4400" dirty="0">
                <a:effectLst/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DBCF-C285-0536-5DEB-6B41E82E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Bus/Bike Lanes</a:t>
            </a:r>
          </a:p>
          <a:p>
            <a:pPr lvl="1"/>
            <a:r>
              <a:rPr lang="en-US" dirty="0"/>
              <a:t>More precise road blocking</a:t>
            </a:r>
          </a:p>
          <a:p>
            <a:r>
              <a:rPr lang="en-US" dirty="0"/>
              <a:t>Improved Stochastic Spawning</a:t>
            </a:r>
          </a:p>
          <a:p>
            <a:r>
              <a:rPr lang="en-US" dirty="0"/>
              <a:t>Improved Graphics</a:t>
            </a:r>
          </a:p>
          <a:p>
            <a:r>
              <a:rPr lang="en-US" dirty="0" err="1"/>
              <a:t>Heavitree</a:t>
            </a:r>
            <a:r>
              <a:rPr lang="en-US" dirty="0"/>
              <a:t> Map</a:t>
            </a:r>
          </a:p>
          <a:p>
            <a:r>
              <a:rPr lang="en-US" dirty="0"/>
              <a:t>More Advanced Statistics and Representation</a:t>
            </a:r>
          </a:p>
          <a:p>
            <a:r>
              <a:rPr lang="en-US" dirty="0"/>
              <a:t>Added Probabilistic Events</a:t>
            </a:r>
          </a:p>
          <a:p>
            <a:r>
              <a:rPr lang="en-US" dirty="0"/>
              <a:t>User Interface improvement</a:t>
            </a:r>
          </a:p>
        </p:txBody>
      </p:sp>
    </p:spTree>
    <p:extLst>
      <p:ext uri="{BB962C8B-B14F-4D97-AF65-F5344CB8AC3E}">
        <p14:creationId xmlns:p14="http://schemas.microsoft.com/office/powerpoint/2010/main" val="236155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AA32-E054-AC14-A57E-F3651AEB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AB81-A0AA-B392-0D06-21FA7D10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effectLst/>
                <a:latin typeface="Calibri" panose="020F0502020204030204" pitchFamily="34" charset="0"/>
              </a:rPr>
              <a:t>20-minute demonstration of the prototype system covering:</a:t>
            </a:r>
          </a:p>
          <a:p>
            <a:pPr lvl="1"/>
            <a:r>
              <a:rPr lang="en-GB" sz="2400" dirty="0">
                <a:effectLst/>
                <a:latin typeface="Calibri" panose="020F0502020204030204" pitchFamily="34" charset="0"/>
              </a:rPr>
              <a:t>the current feature set of the prototype </a:t>
            </a:r>
          </a:p>
          <a:p>
            <a:pPr lvl="1"/>
            <a:r>
              <a:rPr lang="en-GB" sz="2400" dirty="0">
                <a:effectLst/>
                <a:latin typeface="Calibri" panose="020F0502020204030204" pitchFamily="34" charset="0"/>
              </a:rPr>
              <a:t>a brief introduction into the implementation (e.g., structure of your software repository) </a:t>
            </a:r>
          </a:p>
          <a:p>
            <a:pPr lvl="1"/>
            <a:r>
              <a:rPr lang="en-GB" sz="2400" dirty="0">
                <a:effectLst/>
                <a:latin typeface="Calibri" panose="020F0502020204030204" pitchFamily="34" charset="0"/>
              </a:rPr>
              <a:t>a discussion of the operational setup (e.g., how is the current prototype hosted) </a:t>
            </a:r>
          </a:p>
          <a:p>
            <a:pPr lvl="1"/>
            <a:r>
              <a:rPr lang="en-GB" sz="2400" dirty="0">
                <a:effectLst/>
                <a:latin typeface="Calibri" panose="020F0502020204030204" pitchFamily="34" charset="0"/>
              </a:rPr>
              <a:t>presentation of the planned work for the rest of term 2. </a:t>
            </a:r>
          </a:p>
          <a:p>
            <a:r>
              <a:rPr lang="en-GB" sz="2800" dirty="0">
                <a:effectLst/>
                <a:latin typeface="Calibri" panose="020F0502020204030204" pitchFamily="34" charset="0"/>
              </a:rPr>
              <a:t>Overall, the presentation should allow the client to understand the current state of the client as well as get a first impression of the skills and resources required to maintain, extend, and operate your prototype. </a:t>
            </a:r>
          </a:p>
          <a:p>
            <a:pPr marL="0" indent="0">
              <a:buNone/>
            </a:pPr>
            <a:endParaRPr lang="en-GB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1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72DA-F33B-186E-3763-55A3212A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C</a:t>
            </a:r>
            <a:r>
              <a:rPr lang="en-GB" sz="4400" dirty="0">
                <a:effectLst/>
                <a:latin typeface="Calibri" panose="020F0502020204030204" pitchFamily="34" charset="0"/>
              </a:rPr>
              <a:t>urrent </a:t>
            </a:r>
            <a:r>
              <a:rPr lang="en-GB" dirty="0">
                <a:latin typeface="Calibri" panose="020F0502020204030204" pitchFamily="34" charset="0"/>
              </a:rPr>
              <a:t>F</a:t>
            </a:r>
            <a:r>
              <a:rPr lang="en-GB" sz="4400" dirty="0">
                <a:effectLst/>
                <a:latin typeface="Calibri" panose="020F0502020204030204" pitchFamily="34" charset="0"/>
              </a:rPr>
              <a:t>eature </a:t>
            </a:r>
            <a:r>
              <a:rPr lang="en-GB" dirty="0">
                <a:latin typeface="Calibri" panose="020F0502020204030204" pitchFamily="34" charset="0"/>
              </a:rPr>
              <a:t>S</a:t>
            </a:r>
            <a:r>
              <a:rPr lang="en-GB" sz="4400" dirty="0">
                <a:effectLst/>
                <a:latin typeface="Calibri" panose="020F0502020204030204" pitchFamily="34" charset="0"/>
              </a:rPr>
              <a:t>et of the Prototype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65101-10AB-76ED-3DF8-8880266D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Simple 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Representation of Agents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Stochastic Spawning of Agents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 Pathfinding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Interaction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Production of Statistical and Graphical Results</a:t>
            </a:r>
          </a:p>
        </p:txBody>
      </p:sp>
    </p:spTree>
    <p:extLst>
      <p:ext uri="{BB962C8B-B14F-4D97-AF65-F5344CB8AC3E}">
        <p14:creationId xmlns:p14="http://schemas.microsoft.com/office/powerpoint/2010/main" val="105621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0481-3409-A362-6683-1EE723E3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23F1-2D2F-B50A-D41D-C8B73985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Facilitate all other MVP requirements of the simulation </a:t>
            </a:r>
          </a:p>
          <a:p>
            <a:r>
              <a:rPr lang="en-US" dirty="0"/>
              <a:t>whilst remaining a manageable size </a:t>
            </a:r>
          </a:p>
          <a:p>
            <a:r>
              <a:rPr lang="en-US" dirty="0"/>
              <a:t>maintain simplicity that a prototype user can understand and easily debug. </a:t>
            </a:r>
          </a:p>
          <a:p>
            <a:r>
              <a:rPr lang="en-US" dirty="0"/>
              <a:t>The roads should accommodate agents' functionality </a:t>
            </a:r>
          </a:p>
          <a:p>
            <a:r>
              <a:rPr lang="en-US" dirty="0"/>
              <a:t>lanes assigned with one direction</a:t>
            </a:r>
          </a:p>
          <a:p>
            <a:r>
              <a:rPr lang="en-US" dirty="0"/>
              <a:t>The roads should be arranged to have: </a:t>
            </a:r>
          </a:p>
          <a:p>
            <a:pPr lvl="1"/>
            <a:r>
              <a:rPr lang="en-US" dirty="0"/>
              <a:t>one T junction (two roads meet at a right angle)</a:t>
            </a:r>
          </a:p>
          <a:p>
            <a:pPr lvl="1"/>
            <a:r>
              <a:rPr lang="en-US" dirty="0"/>
              <a:t>one cross junction (two roads intersect each other)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AB75D-8FC9-C565-0125-B2D16CE343D3}"/>
              </a:ext>
            </a:extLst>
          </p:cNvPr>
          <p:cNvSpPr txBox="1"/>
          <p:nvPr/>
        </p:nvSpPr>
        <p:spPr>
          <a:xfrm>
            <a:off x="6441898" y="3059668"/>
            <a:ext cx="538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TOMOS PLEASE INSERT PICTURE OF THE DEMO MAP</a:t>
            </a:r>
          </a:p>
        </p:txBody>
      </p:sp>
    </p:spTree>
    <p:extLst>
      <p:ext uri="{BB962C8B-B14F-4D97-AF65-F5344CB8AC3E}">
        <p14:creationId xmlns:p14="http://schemas.microsoft.com/office/powerpoint/2010/main" val="279258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9484-95A7-3751-8928-238C0A6C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Representation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2669-C866-3D71-50B2-E231547A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39486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Agent:</a:t>
            </a:r>
          </a:p>
          <a:p>
            <a:pPr lvl="1"/>
            <a:r>
              <a:rPr lang="en-US" dirty="0"/>
              <a:t>Follow the same rules of the road and have the same behavior. </a:t>
            </a:r>
          </a:p>
          <a:p>
            <a:pPr lvl="1"/>
            <a:r>
              <a:rPr lang="en-US" dirty="0"/>
              <a:t>Easily distinguishable from other objects in the environment (the road and other agents). </a:t>
            </a:r>
          </a:p>
          <a:p>
            <a:pPr lvl="1"/>
            <a:r>
              <a:rPr lang="en-US" dirty="0"/>
              <a:t>Follow traffic rules on the road, therefore to behave as law-abiding road users in the simulation. </a:t>
            </a:r>
            <a:r>
              <a:rPr lang="en-US" dirty="0">
                <a:highlight>
                  <a:srgbClr val="FFFF00"/>
                </a:highlight>
              </a:rPr>
              <a:t>As the initial minimum requirement will operate with only one single agent there will be no consideration of traffic.</a:t>
            </a:r>
          </a:p>
          <a:p>
            <a:r>
              <a:rPr lang="en-US" dirty="0"/>
              <a:t>The initial basic rules of the road include the following:</a:t>
            </a:r>
          </a:p>
          <a:p>
            <a:pPr lvl="1"/>
            <a:r>
              <a:rPr lang="en-US" dirty="0"/>
              <a:t>a one-way road means one direction always</a:t>
            </a:r>
          </a:p>
          <a:p>
            <a:pPr lvl="1"/>
            <a:r>
              <a:rPr lang="en-US" dirty="0"/>
              <a:t>cars can only drive on the right-hand lane of any two-lane road</a:t>
            </a:r>
          </a:p>
          <a:p>
            <a:pPr lvl="1"/>
            <a:r>
              <a:rPr lang="en-US" dirty="0"/>
              <a:t>cars cannot U-turn on roads</a:t>
            </a:r>
          </a:p>
          <a:p>
            <a:pPr lvl="1"/>
            <a:r>
              <a:rPr lang="en-US" dirty="0"/>
              <a:t>cars cannot leave roads</a:t>
            </a:r>
          </a:p>
          <a:p>
            <a:pPr lvl="1"/>
            <a:r>
              <a:rPr lang="en-US" dirty="0"/>
              <a:t>cars travel at a fixed maximum speed when moving with no traffic.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CC441-EA1D-BA96-5D61-E46F31C17FF1}"/>
              </a:ext>
            </a:extLst>
          </p:cNvPr>
          <p:cNvSpPr txBox="1"/>
          <p:nvPr/>
        </p:nvSpPr>
        <p:spPr>
          <a:xfrm>
            <a:off x="10140593" y="2828835"/>
            <a:ext cx="1684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have since extended beyond this requirement.</a:t>
            </a:r>
          </a:p>
        </p:txBody>
      </p:sp>
    </p:spTree>
    <p:extLst>
      <p:ext uri="{BB962C8B-B14F-4D97-AF65-F5344CB8AC3E}">
        <p14:creationId xmlns:p14="http://schemas.microsoft.com/office/powerpoint/2010/main" val="208914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85782-0C43-4730-117F-9ED013CCB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5F52-A85B-DFBA-DA44-E06559F8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Agents: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24B3-AB87-8325-EF97-90F6F889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394861" cy="4351338"/>
          </a:xfrm>
        </p:spPr>
        <p:txBody>
          <a:bodyPr>
            <a:normAutofit/>
          </a:bodyPr>
          <a:lstStyle/>
          <a:p>
            <a:r>
              <a:rPr lang="en-US" dirty="0"/>
              <a:t>Adhere to lanes</a:t>
            </a:r>
          </a:p>
          <a:p>
            <a:pPr lvl="1"/>
            <a:r>
              <a:rPr lang="en-US" dirty="0" err="1"/>
              <a:t>currentTargetPosition</a:t>
            </a:r>
            <a:r>
              <a:rPr lang="en-US" dirty="0"/>
              <a:t>: a variable storing the </a:t>
            </a:r>
            <a:r>
              <a:rPr lang="en-US" dirty="0" err="1"/>
              <a:t>traveller's</a:t>
            </a:r>
            <a:r>
              <a:rPr lang="en-US" dirty="0"/>
              <a:t> "target position" </a:t>
            </a:r>
            <a:r>
              <a:rPr lang="en-US" dirty="0" err="1"/>
              <a:t>i.e</a:t>
            </a:r>
            <a:r>
              <a:rPr lang="en-US" dirty="0"/>
              <a:t>, the waypoint offset to the left. </a:t>
            </a:r>
          </a:p>
          <a:p>
            <a:pPr lvl="1"/>
            <a:r>
              <a:rPr lang="en-US" dirty="0"/>
              <a:t>Shift the </a:t>
            </a:r>
            <a:r>
              <a:rPr lang="en-US" dirty="0" err="1"/>
              <a:t>traveller</a:t>
            </a:r>
            <a:r>
              <a:rPr lang="en-US" dirty="0"/>
              <a:t> to the left in relation to the target position</a:t>
            </a:r>
          </a:p>
          <a:p>
            <a:pPr lvl="1"/>
            <a:r>
              <a:rPr lang="en-US" dirty="0"/>
              <a:t>Init methods that face the next destination and move to the left on startup of a </a:t>
            </a:r>
            <a:r>
              <a:rPr lang="en-US" dirty="0" err="1"/>
              <a:t>traveller</a:t>
            </a:r>
            <a:r>
              <a:rPr lang="en-US" dirty="0"/>
              <a:t>, so it works in all cases</a:t>
            </a:r>
          </a:p>
          <a:p>
            <a:pPr lvl="1"/>
            <a:r>
              <a:rPr lang="en-US" dirty="0"/>
              <a:t>a full rework of Update method to account for these changes.</a:t>
            </a:r>
          </a:p>
        </p:txBody>
      </p:sp>
    </p:spTree>
    <p:extLst>
      <p:ext uri="{BB962C8B-B14F-4D97-AF65-F5344CB8AC3E}">
        <p14:creationId xmlns:p14="http://schemas.microsoft.com/office/powerpoint/2010/main" val="30628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F0BC-E35F-2EE2-57F1-665C93AD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Stochastic Spawning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B3D-D428-01ED-0B96-4ACDC94E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should spawn at a random point on the map and should be assigned a random point on the map to travel to. </a:t>
            </a:r>
          </a:p>
          <a:p>
            <a:r>
              <a:rPr lang="en-US" b="1" dirty="0"/>
              <a:t>This has since been extended:</a:t>
            </a:r>
          </a:p>
          <a:p>
            <a:pPr lvl="1"/>
            <a:r>
              <a:rPr lang="en-US" dirty="0"/>
              <a:t>weighted probabilities for certain locations (such as shops and offices) to influence the agent's travel decisions. </a:t>
            </a:r>
          </a:p>
        </p:txBody>
      </p:sp>
    </p:spTree>
    <p:extLst>
      <p:ext uri="{BB962C8B-B14F-4D97-AF65-F5344CB8AC3E}">
        <p14:creationId xmlns:p14="http://schemas.microsoft.com/office/powerpoint/2010/main" val="139598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9D81E-2BF8-3619-71ED-79F7EAE9E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A31C-A14C-7618-7551-55F7BC8A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Spawning of Agents: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77F3-F8F0-2430-9B60-AAF350AE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AHMAD</a:t>
            </a:r>
          </a:p>
        </p:txBody>
      </p:sp>
    </p:spTree>
    <p:extLst>
      <p:ext uri="{BB962C8B-B14F-4D97-AF65-F5344CB8AC3E}">
        <p14:creationId xmlns:p14="http://schemas.microsoft.com/office/powerpoint/2010/main" val="150248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75D4-AC92-EDCE-544D-DD6D7C86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Agent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C799-D9ED-3567-3DFD-C941B63C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source and destination point have been generated by the simulation</a:t>
            </a:r>
          </a:p>
          <a:p>
            <a:r>
              <a:rPr lang="en-US" dirty="0"/>
              <a:t>a path-finding algorithm should calculate, from the map, the fastest possible path from source to destination points. </a:t>
            </a:r>
          </a:p>
          <a:p>
            <a:r>
              <a:rPr lang="en-US" dirty="0"/>
              <a:t>If an agent is to spawn to an area of the map where the path is not possible, the agent should respawn using the agent spawning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18049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FDAAC8874C94D91BCD14104F70166" ma:contentTypeVersion="8" ma:contentTypeDescription="Create a new document." ma:contentTypeScope="" ma:versionID="215fe3405035abee89bd78fc69ad3bbb">
  <xsd:schema xmlns:xsd="http://www.w3.org/2001/XMLSchema" xmlns:xs="http://www.w3.org/2001/XMLSchema" xmlns:p="http://schemas.microsoft.com/office/2006/metadata/properties" xmlns:ns2="77f43812-bcbc-4966-84cf-2dab3d5b9039" targetNamespace="http://schemas.microsoft.com/office/2006/metadata/properties" ma:root="true" ma:fieldsID="42b21cc814592f9bad8f1202f9606616" ns2:_="">
    <xsd:import namespace="77f43812-bcbc-4966-84cf-2dab3d5b90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43812-bcbc-4966-84cf-2dab3d5b90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78FE0-2FD0-43EE-A287-BFC686DC01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145443-C789-40CA-8642-9315F241C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f43812-bcbc-4966-84cf-2dab3d5b90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922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ECMM427 Group Development Project</vt:lpstr>
      <vt:lpstr>Demonstration Requirement</vt:lpstr>
      <vt:lpstr>Current Feature Set of the Prototype</vt:lpstr>
      <vt:lpstr>1. Simple Map</vt:lpstr>
      <vt:lpstr>2. Representation of Agents</vt:lpstr>
      <vt:lpstr>Representation of Agents: Implementation</vt:lpstr>
      <vt:lpstr>3. Stochastic Spawning of Agents</vt:lpstr>
      <vt:lpstr>Stochastic Spawning of Agents: Implementation</vt:lpstr>
      <vt:lpstr>4. Agent Pathfinding</vt:lpstr>
      <vt:lpstr>Agent Pathfinding Implementation</vt:lpstr>
      <vt:lpstr>Features 1 – 4: Demonstration</vt:lpstr>
      <vt:lpstr>5. User Interaction</vt:lpstr>
      <vt:lpstr>Feature 5: Demonstration</vt:lpstr>
      <vt:lpstr>6. Production of Statistical and Graphical Results TED CHECK THIS</vt:lpstr>
      <vt:lpstr> A Discussion of the Operational Setup of the System</vt:lpstr>
      <vt:lpstr>Presentation of the Planned work for the Rest of Term Two.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ECMM427 Group Development Project</dc:title>
  <dc:creator>Deverinne, Scott</dc:creator>
  <cp:lastModifiedBy>Deverinne, Scott</cp:lastModifiedBy>
  <cp:revision>1</cp:revision>
  <dcterms:created xsi:type="dcterms:W3CDTF">2024-01-29T08:36:21Z</dcterms:created>
  <dcterms:modified xsi:type="dcterms:W3CDTF">2024-01-30T12:37:12Z</dcterms:modified>
</cp:coreProperties>
</file>