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0" r:id="rId4"/>
    <p:sldId id="331" r:id="rId5"/>
    <p:sldId id="333" r:id="rId6"/>
    <p:sldId id="332" r:id="rId7"/>
    <p:sldId id="334" r:id="rId8"/>
    <p:sldId id="335" r:id="rId9"/>
    <p:sldId id="336" r:id="rId10"/>
    <p:sldId id="337" r:id="rId11"/>
    <p:sldId id="329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99"/>
    <a:srgbClr val="000066"/>
    <a:srgbClr val="663300"/>
    <a:srgbClr val="0FA13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060" autoAdjust="0"/>
  </p:normalViewPr>
  <p:slideViewPr>
    <p:cSldViewPr>
      <p:cViewPr varScale="1">
        <p:scale>
          <a:sx n="72" d="100"/>
          <a:sy n="72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63D31B-D092-4BC9-8941-F37A5D0139F6}" type="datetimeFigureOut">
              <a:rPr lang="it-IT"/>
              <a:pPr>
                <a:defRPr/>
              </a:pPr>
              <a:t>23/04/2016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2BC23C-2632-4085-98E7-01C469EA5A5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701C3-0803-4DB6-9600-7D3938F6841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36CCB-58CB-4957-B017-94C4DF939DC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C647-1A2A-4EFF-AD39-EE85C324F7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17AE-0280-4512-B501-96EC09E858D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10EC-E3E7-4C64-9388-C20FE38186F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993B-0F6B-4A40-B125-095E692170A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70E7E-A697-45F3-9112-03685EDC8A4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FED51-41E0-4EE3-832B-A8A025E09EC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6928F-0CE9-4657-AD05-C00B5EFA111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7EFEB-9BDB-4F14-9CCB-8BE4B52065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E140-21FE-452E-9285-15E962755BB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2DE0F-4F4B-4ECB-B5DD-007114F43CB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olo 1"/>
          <p:cNvSpPr>
            <a:spLocks noGrp="1"/>
          </p:cNvSpPr>
          <p:nvPr>
            <p:ph type="ctrTitle"/>
          </p:nvPr>
        </p:nvSpPr>
        <p:spPr>
          <a:xfrm>
            <a:off x="900113" y="1628775"/>
            <a:ext cx="7200900" cy="3024188"/>
          </a:xfrm>
        </p:spPr>
        <p:txBody>
          <a:bodyPr/>
          <a:lstStyle/>
          <a:p>
            <a:pPr eaLnBrk="1" hangingPunct="1"/>
            <a:r>
              <a:rPr lang="it-IT" sz="2400" b="1" smtClean="0">
                <a:cs typeface="Arial" charset="0"/>
              </a:rPr>
              <a:t>Tesi in Metodi Avanzati di Programmazione</a:t>
            </a:r>
            <a:br>
              <a:rPr lang="it-IT" sz="2400" b="1" smtClean="0">
                <a:cs typeface="Arial" charset="0"/>
              </a:rPr>
            </a:br>
            <a:r>
              <a:rPr lang="it-IT" sz="2400" b="1" smtClean="0">
                <a:cs typeface="Arial" charset="0"/>
              </a:rPr>
              <a:t/>
            </a:r>
            <a:br>
              <a:rPr lang="it-IT" sz="2400" b="1" smtClean="0">
                <a:cs typeface="Arial" charset="0"/>
              </a:rPr>
            </a:br>
            <a:r>
              <a:rPr lang="it-IT" b="1" smtClean="0"/>
              <a:t>Uso di aggregati spazio temporali</a:t>
            </a:r>
            <a:br>
              <a:rPr lang="it-IT" b="1" smtClean="0"/>
            </a:br>
            <a:r>
              <a:rPr lang="it-IT" b="1" smtClean="0"/>
              <a:t>per la costruzione del modello</a:t>
            </a:r>
            <a:br>
              <a:rPr lang="it-IT" b="1" smtClean="0"/>
            </a:br>
            <a:r>
              <a:rPr lang="it-IT" b="1" smtClean="0"/>
              <a:t>VAR</a:t>
            </a:r>
          </a:p>
        </p:txBody>
      </p:sp>
      <p:sp>
        <p:nvSpPr>
          <p:cNvPr id="14338" name="Sottotitolo 2"/>
          <p:cNvSpPr>
            <a:spLocks noGrp="1"/>
          </p:cNvSpPr>
          <p:nvPr>
            <p:ph type="subTitle" idx="1"/>
          </p:nvPr>
        </p:nvSpPr>
        <p:spPr>
          <a:xfrm>
            <a:off x="179388" y="4149725"/>
            <a:ext cx="8856662" cy="2103438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endParaRPr lang="it-IT" sz="500" smtClean="0">
              <a:solidFill>
                <a:srgbClr val="404040"/>
              </a:solidFill>
              <a:cs typeface="Arial" charset="0"/>
            </a:endParaRPr>
          </a:p>
          <a:p>
            <a:pPr algn="l" eaLnBrk="1" hangingPunct="1">
              <a:lnSpc>
                <a:spcPct val="80000"/>
              </a:lnSpc>
            </a:pPr>
            <a:endParaRPr lang="it-IT" sz="1600" smtClean="0">
              <a:solidFill>
                <a:srgbClr val="404040"/>
              </a:solidFill>
              <a:cs typeface="Arial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it-IT" sz="1800" smtClean="0">
                <a:solidFill>
                  <a:schemeClr val="tx1"/>
                </a:solidFill>
                <a:cs typeface="Arial" charset="0"/>
              </a:rPr>
              <a:t>Relatori:                                               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it-IT" sz="1800" b="1" smtClean="0">
                <a:solidFill>
                  <a:schemeClr val="tx1"/>
                </a:solidFill>
                <a:cs typeface="Arial" charset="0"/>
              </a:rPr>
              <a:t>Dr Annalisa Appice         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it-IT" sz="1800" b="1" smtClean="0">
                <a:solidFill>
                  <a:schemeClr val="tx1"/>
                </a:solidFill>
                <a:cs typeface="Arial" charset="0"/>
              </a:rPr>
              <a:t>Prof. Donato Malerba                                                                             </a:t>
            </a:r>
          </a:p>
          <a:p>
            <a:pPr algn="r" eaLnBrk="1" hangingPunct="1">
              <a:lnSpc>
                <a:spcPct val="80000"/>
              </a:lnSpc>
            </a:pPr>
            <a:r>
              <a:rPr lang="it-IT" sz="1800" smtClean="0">
                <a:solidFill>
                  <a:schemeClr val="tx1"/>
                </a:solidFill>
                <a:cs typeface="Arial" charset="0"/>
              </a:rPr>
              <a:t>Laureando:</a:t>
            </a:r>
          </a:p>
          <a:p>
            <a:pPr algn="r" eaLnBrk="1" hangingPunct="1">
              <a:lnSpc>
                <a:spcPct val="80000"/>
              </a:lnSpc>
            </a:pPr>
            <a:r>
              <a:rPr lang="it-IT" sz="1800" b="1" smtClean="0">
                <a:solidFill>
                  <a:schemeClr val="tx1"/>
                </a:solidFill>
                <a:cs typeface="Arial" charset="0"/>
              </a:rPr>
              <a:t>Corrado Giancaspro</a:t>
            </a:r>
            <a:endParaRPr lang="it-IT" sz="180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800" smtClean="0">
                <a:solidFill>
                  <a:schemeClr val="tx1"/>
                </a:solidFill>
                <a:cs typeface="Arial" charset="0"/>
              </a:rPr>
              <a:t>Anno accademico 2014/2015</a:t>
            </a:r>
            <a:endParaRPr lang="en-US" sz="180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500" smtClean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80000"/>
              </a:lnSpc>
            </a:pPr>
            <a:endParaRPr lang="it-IT" sz="5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it-IT" sz="800" smtClean="0">
              <a:solidFill>
                <a:schemeClr val="tx1"/>
              </a:solidFill>
            </a:endParaRPr>
          </a:p>
        </p:txBody>
      </p:sp>
      <p:pic>
        <p:nvPicPr>
          <p:cNvPr id="1433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68313" y="6381750"/>
            <a:ext cx="2663825" cy="173038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000">
                <a:solidFill>
                  <a:schemeClr val="bg1"/>
                </a:solidFill>
                <a:cs typeface="Arial" charset="0"/>
              </a:rPr>
              <a:t>27 Aprile 2016</a:t>
            </a:r>
            <a:endParaRPr lang="en-US" sz="200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4342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07634-B4DD-466D-8307-34D879669D91}" type="slidenum">
              <a:rPr lang="it-IT"/>
              <a:pPr>
                <a:defRPr/>
              </a:pPr>
              <a:t>1</a:t>
            </a:fld>
            <a:endParaRPr lang="it-IT"/>
          </a:p>
        </p:txBody>
      </p:sp>
      <p:pic>
        <p:nvPicPr>
          <p:cNvPr id="14345" name="Immagin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581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4582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Exponential Smoothing</a:t>
            </a:r>
          </a:p>
        </p:txBody>
      </p:sp>
      <p:sp>
        <p:nvSpPr>
          <p:cNvPr id="24584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4585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4586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273CAAC-7797-4512-AEAF-DE679F7E414D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4590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1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In </a:t>
            </a:r>
            <a:r>
              <a:rPr lang="it-IT" sz="2800">
                <a:latin typeface="Calibri" pitchFamily="34" charset="0"/>
              </a:rPr>
              <a:t>questo</a:t>
            </a:r>
            <a:r>
              <a:rPr lang="en-US" sz="2800">
                <a:latin typeface="Calibri" pitchFamily="34" charset="0"/>
              </a:rPr>
              <a:t> </a:t>
            </a:r>
            <a:r>
              <a:rPr lang="it-IT" sz="2800">
                <a:latin typeface="Calibri" pitchFamily="34" charset="0"/>
              </a:rPr>
              <a:t>metodo</a:t>
            </a:r>
            <a:r>
              <a:rPr lang="en-US" sz="2800">
                <a:latin typeface="Calibri" pitchFamily="34" charset="0"/>
              </a:rPr>
              <a:t> </a:t>
            </a:r>
            <a:r>
              <a:rPr lang="it-IT" sz="2800">
                <a:latin typeface="Calibri" pitchFamily="34" charset="0"/>
              </a:rPr>
              <a:t>si usano pesi diversi per ponderare le diverse osservazioni, dove i pesi delle osservazioni passate diminuiscono in modo esponenziale. </a:t>
            </a:r>
            <a:endParaRPr lang="en-US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 Si può decidere di assegnare un peso maggiore alle osservazioni passate, a quelle attuali dare pari importanza ad entrambe.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pic>
        <p:nvPicPr>
          <p:cNvPr id="23554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5" descr="LACAM Knowledge Discovery  Data Engineering 5_COLOR_BLUE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4938" y="44450"/>
            <a:ext cx="1490662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ttangolo 11"/>
          <p:cNvSpPr>
            <a:spLocks noChangeArrowheads="1"/>
          </p:cNvSpPr>
          <p:nvPr/>
        </p:nvSpPr>
        <p:spPr bwMode="auto">
          <a:xfrm>
            <a:off x="6875463" y="149225"/>
            <a:ext cx="1728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b="1">
                <a:solidFill>
                  <a:schemeClr val="bg1"/>
                </a:solidFill>
                <a:latin typeface="Trajan-Regular"/>
              </a:rPr>
              <a:t>Dipartimento  di INFORMATICA</a:t>
            </a:r>
          </a:p>
        </p:txBody>
      </p:sp>
      <p:sp>
        <p:nvSpPr>
          <p:cNvPr id="23558" name="Titolo 1"/>
          <p:cNvSpPr>
            <a:spLocks noGrp="1"/>
          </p:cNvSpPr>
          <p:nvPr>
            <p:ph type="ctrTitle"/>
          </p:nvPr>
        </p:nvSpPr>
        <p:spPr>
          <a:xfrm>
            <a:off x="30163" y="2924175"/>
            <a:ext cx="9083675" cy="949325"/>
          </a:xfrm>
        </p:spPr>
        <p:txBody>
          <a:bodyPr/>
          <a:lstStyle/>
          <a:p>
            <a:pPr eaLnBrk="1" hangingPunct="1"/>
            <a:r>
              <a:rPr lang="it-IT" sz="5400" b="1" smtClean="0">
                <a:cs typeface="Arial" charset="0"/>
              </a:rPr>
              <a:t>Grazie per l’attenzione</a:t>
            </a:r>
          </a:p>
        </p:txBody>
      </p:sp>
      <p:pic>
        <p:nvPicPr>
          <p:cNvPr id="2355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sellaDiTesto 18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E9751-EE57-41FB-B744-18EE709342B0}" type="slidenum">
              <a:rPr lang="it-IT"/>
              <a:pPr>
                <a:defRPr/>
              </a:pPr>
              <a:t>11</a:t>
            </a:fld>
            <a:endParaRPr lang="it-IT"/>
          </a:p>
        </p:txBody>
      </p:sp>
      <p:sp>
        <p:nvSpPr>
          <p:cNvPr id="23563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3564" name="Immagin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1174750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t-IT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2" name="Sottotitolo 2"/>
          <p:cNvSpPr>
            <a:spLocks noGrp="1"/>
          </p:cNvSpPr>
          <p:nvPr>
            <p:ph idx="1"/>
          </p:nvPr>
        </p:nvSpPr>
        <p:spPr>
          <a:xfrm>
            <a:off x="250825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sz="2800" b="1" smtClean="0">
              <a:solidFill>
                <a:srgbClr val="40404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endParaRPr lang="it-IT" sz="1000" b="1" smtClean="0">
              <a:solidFill>
                <a:srgbClr val="558ED5"/>
              </a:solidFill>
              <a:cs typeface="Arial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it-IT" sz="2800" smtClean="0">
                <a:solidFill>
                  <a:srgbClr val="404040"/>
                </a:solidFill>
              </a:rPr>
              <a:t> 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Obiettivo della tesi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Ipotesi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VARForecaster 2.1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VARForecaster 2.2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Risultati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Conclusioni</a:t>
            </a:r>
          </a:p>
          <a:p>
            <a:pPr marL="0" indent="0" eaLnBrk="1" hangingPunct="1">
              <a:buFont typeface="Arial" charset="0"/>
              <a:buNone/>
            </a:pPr>
            <a:endParaRPr lang="it-IT" sz="1800" smtClean="0"/>
          </a:p>
          <a:p>
            <a:pPr marL="0" indent="0" eaLnBrk="1" hangingPunct="1"/>
            <a:endParaRPr lang="it-IT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000">
                <a:solidFill>
                  <a:schemeClr val="bg1"/>
                </a:solidFill>
                <a:cs typeface="Arial" charset="0"/>
              </a:rPr>
              <a:t>16 Dicembre 2015 </a:t>
            </a:r>
            <a:endParaRPr lang="en-US" sz="200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5364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6"/>
          <p:cNvSpPr/>
          <p:nvPr/>
        </p:nvSpPr>
        <p:spPr>
          <a:xfrm>
            <a:off x="0" y="1082675"/>
            <a:ext cx="90360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b="1" dirty="0">
                <a:latin typeface="+mj-lt"/>
                <a:cs typeface="Arial" panose="020B0604020202020204" pitchFamily="34" charset="0"/>
              </a:rPr>
              <a:t>Sommario</a:t>
            </a:r>
          </a:p>
        </p:txBody>
      </p:sp>
      <p:sp>
        <p:nvSpPr>
          <p:cNvPr id="15366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5367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5368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6D9AD-F965-4B27-89A3-B9249FAFDBFD}" type="slidenum">
              <a:rPr lang="it-IT"/>
              <a:pPr>
                <a:defRPr/>
              </a:pPr>
              <a:t>2</a:t>
            </a:fld>
            <a:endParaRPr lang="it-IT"/>
          </a:p>
        </p:txBody>
      </p:sp>
      <p:pic>
        <p:nvPicPr>
          <p:cNvPr id="15372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386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638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Accuratezza e/o efficienza?!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16389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6390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639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6D28B6-3EC8-4799-B04F-D0CFB8953B68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6395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Trade-off accuratezza-efficienza. 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Motivazioni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Teoria vs. realtà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pic>
        <p:nvPicPr>
          <p:cNvPr id="16397" name="Picture 29" descr="bilancia ner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3716338"/>
            <a:ext cx="3095625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10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741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Definizione: aggregato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1741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7414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741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21261E4-A1FE-4596-AD01-31B008475F74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419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Cos’è?</a:t>
            </a:r>
          </a:p>
          <a:p>
            <a:pPr marL="742950" lvl="1" indent="-285750">
              <a:spcBef>
                <a:spcPct val="20000"/>
              </a:spcBef>
              <a:buFont typeface="Calibri" pitchFamily="34" charset="0"/>
              <a:buChar char="‒"/>
            </a:pPr>
            <a:r>
              <a:rPr lang="en-US" sz="2400">
                <a:latin typeface="Calibri" pitchFamily="34" charset="0"/>
              </a:rPr>
              <a:t>Struttura contenente i dati rilevati nel tempo dalle istanze che ricadono, o che sono ricadute in passato, nel cluster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A cosa serve?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Utile per racchiudere tutte le informazioni necessarie alla costruzione del modello VAR in un unica struttura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434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843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Ipotesi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18437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8438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843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5862978-98BE-40A0-B47C-AAA2D97C55FE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443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Problematiche: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Aggregati copiati dal padre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Eccessivo adattamento dell’albero ai valori attuali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Possibili soluzioni: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Real Time Aggregate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Albero appreso sulla base della previone dello snapshot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458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945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VARForecaster 2.1</a:t>
            </a:r>
          </a:p>
        </p:txBody>
      </p:sp>
      <p:sp>
        <p:nvSpPr>
          <p:cNvPr id="19461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9462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946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E66DFF7-0A22-41F5-ABCB-B144611FC28A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9467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Calcolare in tempo reale gli aggregati produce un miglioramento in termini di accuratezza, ma…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Outlier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Soluzione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Mediana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pic>
        <p:nvPicPr>
          <p:cNvPr id="19469" name="Picture 17" descr="scodata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00" y="3789363"/>
            <a:ext cx="4914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482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48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Eccessivo adattamento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20485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0486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048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9EF48A-43CD-4542-9F2F-2FDAB5FC695F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491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Overfitting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it-IT" sz="2400">
                <a:latin typeface="Calibri" pitchFamily="34" charset="0"/>
              </a:rPr>
              <a:t>le prestazioni (cioè la capacità di adattarsi/prevedere) sui dati di allenamento aumenteranno, mentre le prestazioni sui dati non visionati saranno peggiori.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pic>
        <p:nvPicPr>
          <p:cNvPr id="20493" name="Picture 18" descr="overfitt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1413" y="4508500"/>
            <a:ext cx="42481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506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150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VARForecaster 2.2</a:t>
            </a:r>
          </a:p>
        </p:txBody>
      </p:sp>
      <p:sp>
        <p:nvSpPr>
          <p:cNvPr id="21509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1510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151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D1A626B-F3FD-4D03-B6A0-22106A0FC15B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15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it-IT" sz="2400">
                <a:latin typeface="Calibri" pitchFamily="34" charset="0"/>
              </a:rPr>
              <a:t>Si cerca di prevedere quali potrebbero essere i dati che le istanze assumeranno nel prossimo istante, in base a quelli attuali.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it-IT" sz="2400">
                <a:latin typeface="Calibri" pitchFamily="34" charset="0"/>
              </a:rPr>
              <a:t>Perché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it-IT" sz="2400">
                <a:latin typeface="Calibri" pitchFamily="34" charset="0"/>
              </a:rPr>
              <a:t>Dividere le istanze in base a quelli che potrebbero essere le future rilevazioni e quindi applicare un modello VAR più adatto a loro e di conseguenza a fare previsione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it-IT" sz="2400">
                <a:latin typeface="Calibri" pitchFamily="34" charset="0"/>
              </a:rPr>
              <a:t>Come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it-IT" sz="2400">
                <a:latin typeface="Calibri" pitchFamily="34" charset="0"/>
              </a:rPr>
              <a:t>Applicando una funzione di previsione: l’</a:t>
            </a:r>
            <a:r>
              <a:rPr lang="en-US" sz="2400">
                <a:latin typeface="Calibri" pitchFamily="34" charset="0"/>
              </a:rPr>
              <a:t>exponential</a:t>
            </a:r>
            <a:r>
              <a:rPr lang="it-IT" sz="2400">
                <a:latin typeface="Calibri" pitchFamily="34" charset="0"/>
              </a:rPr>
              <a:t> smoothing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endParaRPr lang="it-IT" sz="24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endParaRPr lang="it-IT" sz="24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endParaRPr lang="it-IT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530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253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Exponential Smoothing</a:t>
            </a:r>
          </a:p>
        </p:txBody>
      </p:sp>
      <p:sp>
        <p:nvSpPr>
          <p:cNvPr id="2253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2534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253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46174AF-2ED2-4DDF-B413-D26CEC90D253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2539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L’exponential smoothing è una tecnica di previsione utilizzata nell’analisi tecnica delle serie storiche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 La previsione è ottenuta come media ponderata di tutte le osservazioni disponibili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Words>401</Words>
  <Application>Microsoft Office PowerPoint</Application>
  <PresentationFormat>Presentazione su schermo 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Modello struttura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Trajan-Regular</vt:lpstr>
      <vt:lpstr>Tema di Office</vt:lpstr>
      <vt:lpstr>Tesi in Metodi Avanzati di Programmazione  Uso di aggregati spazio temporali per la costruzione del modello VAR</vt:lpstr>
      <vt:lpstr> 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Grazie per l’attenzione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 in Metodi avanzati di programmazione   Sintesi di un algoritmo incrementale di clustering spazio-temporale multivariato</dc:title>
  <dc:creator>Dany</dc:creator>
  <cp:lastModifiedBy>PC-Corrado</cp:lastModifiedBy>
  <cp:revision>215</cp:revision>
  <dcterms:created xsi:type="dcterms:W3CDTF">2014-04-22T12:42:11Z</dcterms:created>
  <dcterms:modified xsi:type="dcterms:W3CDTF">2016-04-22T23:10:10Z</dcterms:modified>
</cp:coreProperties>
</file>