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30" r:id="rId4"/>
    <p:sldId id="331" r:id="rId5"/>
    <p:sldId id="333" r:id="rId6"/>
    <p:sldId id="332" r:id="rId7"/>
    <p:sldId id="334" r:id="rId8"/>
    <p:sldId id="336" r:id="rId9"/>
    <p:sldId id="337" r:id="rId10"/>
    <p:sldId id="338" r:id="rId11"/>
    <p:sldId id="340" r:id="rId12"/>
    <p:sldId id="341" r:id="rId13"/>
    <p:sldId id="342" r:id="rId14"/>
    <p:sldId id="339" r:id="rId15"/>
    <p:sldId id="343" r:id="rId16"/>
    <p:sldId id="344" r:id="rId17"/>
    <p:sldId id="345" r:id="rId18"/>
    <p:sldId id="329" r:id="rId19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  <a:srgbClr val="66FF33"/>
    <a:srgbClr val="FFFF00"/>
    <a:srgbClr val="FF3399"/>
    <a:srgbClr val="000066"/>
    <a:srgbClr val="663300"/>
    <a:srgbClr val="0FA13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3060" autoAdjust="0"/>
  </p:normalViewPr>
  <p:slideViewPr>
    <p:cSldViewPr>
      <p:cViewPr>
        <p:scale>
          <a:sx n="75" d="100"/>
          <a:sy n="75" d="100"/>
        </p:scale>
        <p:origin x="-630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6DDE6A9-B5CA-448F-A2B0-234EEBC8A604}" type="datetimeFigureOut">
              <a:rPr lang="it-IT"/>
              <a:pPr>
                <a:defRPr/>
              </a:pPr>
              <a:t>25/04/2016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8A434B9-A912-4BFC-B14B-1D5D8D345C7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41417-6110-4D15-BD4F-F8425AC5D65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B6E90-E9AF-4F78-A04D-8085258D267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47389-303B-4DAA-93D2-730218784CD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7D543-0444-4F61-8289-EA7DB81BB2C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8D1F1-E280-4B48-88E6-F83C510973E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EEAB7-C81F-440D-A60A-1F24FB798B9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119CB-F4D0-4CBC-8EF2-621497D6879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A0170-57A7-4BB6-9C8A-6DBE54B8A98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A6B83-825C-4520-9734-8868ACCF7F3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A6783-26CF-484B-97F0-A8B8B09037E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B1F1C-CE6E-41D8-912F-4062B506A90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186FF-9119-4FF4-B917-F065CB10406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it-IT"/>
              <a:t>16 Dicembre 2015 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10E70A2-B0C8-4186-B992-73A4CF0F313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olo 1"/>
          <p:cNvSpPr>
            <a:spLocks noGrp="1"/>
          </p:cNvSpPr>
          <p:nvPr>
            <p:ph type="ctrTitle"/>
          </p:nvPr>
        </p:nvSpPr>
        <p:spPr>
          <a:xfrm>
            <a:off x="900113" y="1628775"/>
            <a:ext cx="7200900" cy="3024188"/>
          </a:xfrm>
        </p:spPr>
        <p:txBody>
          <a:bodyPr/>
          <a:lstStyle/>
          <a:p>
            <a:pPr eaLnBrk="1" hangingPunct="1"/>
            <a:r>
              <a:rPr lang="it-IT" sz="2400" b="1" smtClean="0">
                <a:cs typeface="Arial" charset="0"/>
              </a:rPr>
              <a:t>Tesi in Metodi Avanzati di Programmazione</a:t>
            </a:r>
            <a:br>
              <a:rPr lang="it-IT" sz="2400" b="1" smtClean="0">
                <a:cs typeface="Arial" charset="0"/>
              </a:rPr>
            </a:br>
            <a:r>
              <a:rPr lang="it-IT" sz="2400" b="1" smtClean="0">
                <a:cs typeface="Arial" charset="0"/>
              </a:rPr>
              <a:t/>
            </a:r>
            <a:br>
              <a:rPr lang="it-IT" sz="2400" b="1" smtClean="0">
                <a:cs typeface="Arial" charset="0"/>
              </a:rPr>
            </a:br>
            <a:r>
              <a:rPr lang="it-IT" b="1" smtClean="0"/>
              <a:t>Uso di aggregati spazio temporali</a:t>
            </a:r>
            <a:br>
              <a:rPr lang="it-IT" b="1" smtClean="0"/>
            </a:br>
            <a:r>
              <a:rPr lang="it-IT" b="1" smtClean="0"/>
              <a:t>per la costruzione del modello</a:t>
            </a:r>
            <a:br>
              <a:rPr lang="it-IT" b="1" smtClean="0"/>
            </a:br>
            <a:r>
              <a:rPr lang="it-IT" b="1" smtClean="0"/>
              <a:t>VAR</a:t>
            </a:r>
          </a:p>
        </p:txBody>
      </p:sp>
      <p:sp>
        <p:nvSpPr>
          <p:cNvPr id="15362" name="Sottotitolo 2"/>
          <p:cNvSpPr>
            <a:spLocks noGrp="1"/>
          </p:cNvSpPr>
          <p:nvPr>
            <p:ph type="subTitle" idx="1"/>
          </p:nvPr>
        </p:nvSpPr>
        <p:spPr>
          <a:xfrm>
            <a:off x="179388" y="4149725"/>
            <a:ext cx="8856662" cy="2103438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endParaRPr lang="it-IT" sz="500" smtClean="0">
              <a:solidFill>
                <a:srgbClr val="404040"/>
              </a:solidFill>
              <a:cs typeface="Arial" charset="0"/>
            </a:endParaRPr>
          </a:p>
          <a:p>
            <a:pPr algn="l" eaLnBrk="1" hangingPunct="1">
              <a:lnSpc>
                <a:spcPct val="80000"/>
              </a:lnSpc>
            </a:pPr>
            <a:endParaRPr lang="it-IT" sz="1600" smtClean="0">
              <a:solidFill>
                <a:srgbClr val="404040"/>
              </a:solidFill>
              <a:cs typeface="Arial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it-IT" sz="1800" smtClean="0">
                <a:solidFill>
                  <a:schemeClr val="tx1"/>
                </a:solidFill>
                <a:cs typeface="Arial" charset="0"/>
              </a:rPr>
              <a:t>Relatori:                                                                     </a:t>
            </a:r>
          </a:p>
          <a:p>
            <a:pPr algn="l" eaLnBrk="1" hangingPunct="1">
              <a:lnSpc>
                <a:spcPct val="80000"/>
              </a:lnSpc>
            </a:pPr>
            <a:r>
              <a:rPr lang="it-IT" sz="1800" b="1" smtClean="0">
                <a:solidFill>
                  <a:schemeClr val="tx1"/>
                </a:solidFill>
                <a:cs typeface="Arial" charset="0"/>
              </a:rPr>
              <a:t>Dr Annalisa Appice                               </a:t>
            </a:r>
          </a:p>
          <a:p>
            <a:pPr algn="l" eaLnBrk="1" hangingPunct="1">
              <a:lnSpc>
                <a:spcPct val="80000"/>
              </a:lnSpc>
            </a:pPr>
            <a:r>
              <a:rPr lang="it-IT" sz="1800" b="1" smtClean="0">
                <a:solidFill>
                  <a:schemeClr val="tx1"/>
                </a:solidFill>
                <a:cs typeface="Arial" charset="0"/>
              </a:rPr>
              <a:t>Prof. Donato Malerba                                                                             </a:t>
            </a:r>
          </a:p>
          <a:p>
            <a:pPr algn="r" eaLnBrk="1" hangingPunct="1">
              <a:lnSpc>
                <a:spcPct val="80000"/>
              </a:lnSpc>
            </a:pPr>
            <a:r>
              <a:rPr lang="it-IT" sz="1800" smtClean="0">
                <a:solidFill>
                  <a:schemeClr val="tx1"/>
                </a:solidFill>
                <a:cs typeface="Arial" charset="0"/>
              </a:rPr>
              <a:t>Laureando:</a:t>
            </a:r>
          </a:p>
          <a:p>
            <a:pPr algn="r" eaLnBrk="1" hangingPunct="1">
              <a:lnSpc>
                <a:spcPct val="80000"/>
              </a:lnSpc>
            </a:pPr>
            <a:r>
              <a:rPr lang="it-IT" sz="1800" b="1" smtClean="0">
                <a:solidFill>
                  <a:schemeClr val="tx1"/>
                </a:solidFill>
                <a:cs typeface="Arial" charset="0"/>
              </a:rPr>
              <a:t>Corrado Giancaspro</a:t>
            </a:r>
            <a:endParaRPr lang="it-IT" sz="1800" smtClean="0">
              <a:solidFill>
                <a:schemeClr val="tx1"/>
              </a:solidFill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it-IT" sz="1800" smtClean="0">
                <a:solidFill>
                  <a:schemeClr val="tx1"/>
                </a:solidFill>
                <a:cs typeface="Arial" charset="0"/>
              </a:rPr>
              <a:t>Anno accademico 2014/2015</a:t>
            </a:r>
            <a:endParaRPr lang="en-US" sz="1800" smtClean="0">
              <a:solidFill>
                <a:schemeClr val="tx1"/>
              </a:solidFill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it-IT" sz="500" smtClean="0">
                <a:solidFill>
                  <a:schemeClr val="tx1"/>
                </a:solidFill>
              </a:rPr>
              <a:t> </a:t>
            </a:r>
          </a:p>
          <a:p>
            <a:pPr algn="l" eaLnBrk="1" hangingPunct="1">
              <a:lnSpc>
                <a:spcPct val="80000"/>
              </a:lnSpc>
            </a:pPr>
            <a:endParaRPr lang="it-IT" sz="5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it-IT" sz="800" smtClean="0">
              <a:solidFill>
                <a:schemeClr val="tx1"/>
              </a:solidFill>
            </a:endParaRPr>
          </a:p>
        </p:txBody>
      </p:sp>
      <p:pic>
        <p:nvPicPr>
          <p:cNvPr id="15363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68313" y="6381750"/>
            <a:ext cx="2663825" cy="173038"/>
          </a:xfrm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 sz="2000">
                <a:solidFill>
                  <a:schemeClr val="bg1"/>
                </a:solidFill>
                <a:cs typeface="Arial" charset="0"/>
              </a:rPr>
              <a:t>27 Aprile 2016</a:t>
            </a:r>
            <a:endParaRPr lang="en-US" sz="200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5366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sellaDiTesto 9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294167-8767-4E4C-BB88-390C53EA0E7A}" type="slidenum">
              <a:rPr lang="it-IT"/>
              <a:pPr>
                <a:defRPr/>
              </a:pPr>
              <a:t>1</a:t>
            </a:fld>
            <a:endParaRPr lang="it-IT"/>
          </a:p>
        </p:txBody>
      </p:sp>
      <p:pic>
        <p:nvPicPr>
          <p:cNvPr id="15369" name="Immagin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olo 1"/>
          <p:cNvSpPr>
            <a:spLocks/>
          </p:cNvSpPr>
          <p:nvPr/>
        </p:nvSpPr>
        <p:spPr bwMode="auto">
          <a:xfrm>
            <a:off x="323850" y="1174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it-IT" sz="3200" b="1">
                <a:solidFill>
                  <a:srgbClr val="404040"/>
                </a:solidFill>
              </a:rPr>
              <a:t/>
            </a:r>
            <a:br>
              <a:rPr lang="it-IT" sz="3200" b="1">
                <a:solidFill>
                  <a:srgbClr val="404040"/>
                </a:solidFill>
              </a:rPr>
            </a:br>
            <a:endParaRPr lang="it-IT" sz="2000">
              <a:solidFill>
                <a:srgbClr val="404040"/>
              </a:solidFill>
            </a:endParaRPr>
          </a:p>
        </p:txBody>
      </p:sp>
      <p:sp>
        <p:nvSpPr>
          <p:cNvPr id="24578" name="Sottotitolo 2"/>
          <p:cNvSpPr>
            <a:spLocks/>
          </p:cNvSpPr>
          <p:nvPr/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charset="0"/>
              <a:buNone/>
            </a:pPr>
            <a:endParaRPr lang="it-IT" sz="2400" b="1">
              <a:solidFill>
                <a:srgbClr val="558ED5"/>
              </a:solidFill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endParaRPr lang="it-IT" sz="2400" b="1">
              <a:solidFill>
                <a:srgbClr val="558ED5"/>
              </a:solidFill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Dataset: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Ecotexas</a:t>
            </a:r>
            <a:r>
              <a:rPr lang="en-US" sz="2400">
                <a:latin typeface="Calibri" pitchFamily="34" charset="0"/>
              </a:rPr>
              <a:t>: 26 sensori, 4 attributi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en-US" sz="2400" u="sng">
                <a:solidFill>
                  <a:srgbClr val="FF0000"/>
                </a:solidFill>
                <a:latin typeface="Calibri" pitchFamily="34" charset="0"/>
              </a:rPr>
              <a:t>UnitedStatesPacific</a:t>
            </a:r>
            <a:r>
              <a:rPr lang="en-US" sz="2400" u="sng">
                <a:latin typeface="Calibri" pitchFamily="34" charset="0"/>
              </a:rPr>
              <a:t>: 190 sensori, 4 attributi</a:t>
            </a:r>
            <a:endParaRPr lang="en-US" sz="2400" u="sng">
              <a:solidFill>
                <a:srgbClr val="FF0000"/>
              </a:solidFill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Istanti predetti: 6</a:t>
            </a:r>
          </a:p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it-IT" sz="2800">
                <a:latin typeface="Calibri" pitchFamily="34" charset="0"/>
              </a:rPr>
              <a:t> Analisi comparativa: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>
                <a:latin typeface="Calibri" pitchFamily="34" charset="0"/>
              </a:rPr>
              <a:t>Tempo di computazione (in millisecondi) 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>
                <a:latin typeface="Calibri" pitchFamily="34" charset="0"/>
              </a:rPr>
              <a:t>Accuratezza previsioni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it-IT" sz="1400"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endParaRPr lang="it-IT" sz="3200">
              <a:latin typeface="Calibri" pitchFamily="34" charset="0"/>
            </a:endParaRPr>
          </a:p>
        </p:txBody>
      </p:sp>
      <p:sp>
        <p:nvSpPr>
          <p:cNvPr id="24579" name="Rectangle 4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16 Dicembre 2015 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4580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tangolo 6"/>
          <p:cNvSpPr/>
          <p:nvPr/>
        </p:nvSpPr>
        <p:spPr>
          <a:xfrm>
            <a:off x="0" y="1052513"/>
            <a:ext cx="9036050" cy="11906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it-IT" sz="3600" b="1">
              <a:latin typeface="Calibri" pitchFamily="34" charset="0"/>
            </a:endParaRPr>
          </a:p>
          <a:p>
            <a:pPr algn="ctr"/>
            <a:r>
              <a:rPr lang="it-IT" sz="3600" b="1">
                <a:latin typeface="Calibri" pitchFamily="34" charset="0"/>
              </a:rPr>
              <a:t>Valutazione empirica: dati e metriche</a:t>
            </a:r>
          </a:p>
        </p:txBody>
      </p:sp>
      <p:sp>
        <p:nvSpPr>
          <p:cNvPr id="24582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24583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  <a:p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4584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688DDA-0856-460D-A523-0B9A2EE6EB8A}" type="slidenum">
              <a:rPr lang="it-IT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it-IT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4588" name="Immagin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olo 1"/>
          <p:cNvSpPr>
            <a:spLocks/>
          </p:cNvSpPr>
          <p:nvPr/>
        </p:nvSpPr>
        <p:spPr bwMode="auto">
          <a:xfrm>
            <a:off x="323850" y="1174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it-IT" sz="3200" b="1">
                <a:solidFill>
                  <a:srgbClr val="404040"/>
                </a:solidFill>
              </a:rPr>
              <a:t/>
            </a:r>
            <a:br>
              <a:rPr lang="it-IT" sz="3200" b="1">
                <a:solidFill>
                  <a:srgbClr val="404040"/>
                </a:solidFill>
              </a:rPr>
            </a:br>
            <a:endParaRPr lang="it-IT" sz="2000">
              <a:solidFill>
                <a:srgbClr val="404040"/>
              </a:solidFill>
            </a:endParaRPr>
          </a:p>
        </p:txBody>
      </p:sp>
      <p:sp>
        <p:nvSpPr>
          <p:cNvPr id="29698" name="Sottotitolo 2"/>
          <p:cNvSpPr>
            <a:spLocks/>
          </p:cNvSpPr>
          <p:nvPr/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endParaRPr lang="en-US" sz="3200" b="1">
              <a:solidFill>
                <a:srgbClr val="404040"/>
              </a:solidFill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endParaRPr lang="it-IT" sz="3200" b="1">
              <a:solidFill>
                <a:srgbClr val="558ED5"/>
              </a:solidFill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it-IT" sz="3200">
                <a:latin typeface="Calibri" pitchFamily="34" charset="0"/>
              </a:rPr>
              <a:t> </a:t>
            </a:r>
            <a:r>
              <a:rPr lang="en-US" sz="2800">
                <a:latin typeface="Calibri" pitchFamily="34" charset="0"/>
              </a:rPr>
              <a:t>VARForecaster 2.1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>
                <a:latin typeface="Calibri" pitchFamily="34" charset="0"/>
              </a:rPr>
              <a:t> media/mediana – getis &amp; ord/varianza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>
                <a:latin typeface="Calibri" pitchFamily="34" charset="0"/>
              </a:rPr>
              <a:t> n. 4 possibili configurazioni</a:t>
            </a:r>
          </a:p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VARForecaster 2.2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>
                <a:latin typeface="Calibri" pitchFamily="34" charset="0"/>
              </a:rPr>
              <a:t> media/mediana – getis &amp; ord/varianza – livelli di </a:t>
            </a:r>
            <a:r>
              <a:rPr lang="el-GR" sz="2400">
                <a:latin typeface="Calibri" pitchFamily="34" charset="0"/>
              </a:rPr>
              <a:t>α</a:t>
            </a:r>
            <a:r>
              <a:rPr lang="it-IT" sz="2400">
                <a:latin typeface="Calibri" pitchFamily="34" charset="0"/>
              </a:rPr>
              <a:t> (3)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it-IT" sz="2400">
                <a:latin typeface="Calibri" pitchFamily="34" charset="0"/>
              </a:rPr>
              <a:t> n. 12 possibili configurazioni</a:t>
            </a:r>
            <a:endParaRPr lang="el-GR" sz="2400"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it-IT" sz="1400"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endParaRPr lang="it-IT" sz="3200">
              <a:latin typeface="Calibri" pitchFamily="34" charset="0"/>
            </a:endParaRPr>
          </a:p>
        </p:txBody>
      </p:sp>
      <p:sp>
        <p:nvSpPr>
          <p:cNvPr id="29699" name="Rectangle 4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16 Dicembre 2015 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9700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Rettangolo 6"/>
          <p:cNvSpPr>
            <a:spLocks noChangeArrowheads="1"/>
          </p:cNvSpPr>
          <p:nvPr/>
        </p:nvSpPr>
        <p:spPr bwMode="auto">
          <a:xfrm>
            <a:off x="0" y="1052513"/>
            <a:ext cx="903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3600" b="1">
              <a:latin typeface="Calibri" pitchFamily="34" charset="0"/>
            </a:endParaRPr>
          </a:p>
          <a:p>
            <a:pPr algn="ctr"/>
            <a:r>
              <a:rPr lang="it-IT" sz="3600" b="1">
                <a:latin typeface="Calibri" pitchFamily="34" charset="0"/>
              </a:rPr>
              <a:t>Valutazione empirica: parametri</a:t>
            </a:r>
          </a:p>
        </p:txBody>
      </p:sp>
      <p:sp>
        <p:nvSpPr>
          <p:cNvPr id="29702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29703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  <a:p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9704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AF3034F-4DEA-46D0-A567-E4A1DDB425D3}" type="slidenum">
              <a:rPr lang="it-IT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it-IT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9708" name="Immagin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olo 1"/>
          <p:cNvSpPr>
            <a:spLocks/>
          </p:cNvSpPr>
          <p:nvPr/>
        </p:nvSpPr>
        <p:spPr bwMode="auto">
          <a:xfrm>
            <a:off x="323850" y="1174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it-IT" sz="3200" b="1">
                <a:solidFill>
                  <a:srgbClr val="404040"/>
                </a:solidFill>
              </a:rPr>
              <a:t/>
            </a:r>
            <a:br>
              <a:rPr lang="it-IT" sz="3200" b="1">
                <a:solidFill>
                  <a:srgbClr val="404040"/>
                </a:solidFill>
              </a:rPr>
            </a:br>
            <a:endParaRPr lang="it-IT" sz="2000">
              <a:solidFill>
                <a:srgbClr val="404040"/>
              </a:solidFill>
            </a:endParaRPr>
          </a:p>
        </p:txBody>
      </p:sp>
      <p:sp>
        <p:nvSpPr>
          <p:cNvPr id="26626" name="Sottotitolo 2"/>
          <p:cNvSpPr>
            <a:spLocks/>
          </p:cNvSpPr>
          <p:nvPr/>
        </p:nvSpPr>
        <p:spPr bwMode="auto">
          <a:xfrm>
            <a:off x="250825" y="1628775"/>
            <a:ext cx="41052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3200" b="1">
              <a:solidFill>
                <a:srgbClr val="404040"/>
              </a:solidFill>
              <a:latin typeface="Calibri" pitchFamily="34" charset="0"/>
            </a:endParaRPr>
          </a:p>
          <a:p>
            <a:pPr marL="609600" indent="-609600" eaLnBrk="0" hangingPunct="0">
              <a:spcBef>
                <a:spcPct val="20000"/>
              </a:spcBef>
              <a:buFont typeface="Arial" charset="0"/>
              <a:buChar char="•"/>
            </a:pPr>
            <a:endParaRPr lang="it-IT" sz="3200" b="1">
              <a:solidFill>
                <a:srgbClr val="558ED5"/>
              </a:solidFill>
              <a:latin typeface="Calibri" pitchFamily="34" charset="0"/>
            </a:endParaRPr>
          </a:p>
          <a:p>
            <a:pPr marL="609600" indent="-609600" eaLnBrk="0" hangingPunct="0">
              <a:spcBef>
                <a:spcPct val="20000"/>
              </a:spcBef>
              <a:buFont typeface="Arial" charset="0"/>
              <a:buNone/>
            </a:pPr>
            <a:r>
              <a:rPr lang="it-IT" sz="3200">
                <a:solidFill>
                  <a:srgbClr val="404040"/>
                </a:solidFill>
                <a:latin typeface="Calibri" pitchFamily="34" charset="0"/>
              </a:rPr>
              <a:t> </a:t>
            </a:r>
            <a:r>
              <a:rPr lang="it-IT" sz="2800">
                <a:latin typeface="Calibri" pitchFamily="34" charset="0"/>
              </a:rPr>
              <a:t>Configurazioni</a:t>
            </a:r>
          </a:p>
          <a:p>
            <a:pPr marL="609600" indent="-609600" eaLnBrk="0" hangingPunct="0">
              <a:spcBef>
                <a:spcPct val="20000"/>
              </a:spcBef>
              <a:buFont typeface="Arial" charset="0"/>
              <a:buAutoNum type="arabicPeriod"/>
            </a:pPr>
            <a:r>
              <a:rPr lang="it-IT" sz="2800">
                <a:latin typeface="Calibri" pitchFamily="34" charset="0"/>
              </a:rPr>
              <a:t>media + getis &amp; ord</a:t>
            </a:r>
          </a:p>
          <a:p>
            <a:pPr marL="609600" indent="-609600" eaLnBrk="0" hangingPunct="0">
              <a:spcBef>
                <a:spcPct val="20000"/>
              </a:spcBef>
              <a:buFont typeface="Arial" charset="0"/>
              <a:buAutoNum type="arabicPeriod"/>
            </a:pPr>
            <a:r>
              <a:rPr lang="it-IT" sz="2800">
                <a:latin typeface="Calibri" pitchFamily="34" charset="0"/>
              </a:rPr>
              <a:t>mediana + getis &amp; ord</a:t>
            </a:r>
          </a:p>
          <a:p>
            <a:pPr marL="609600" indent="-609600" eaLnBrk="0" hangingPunct="0">
              <a:spcBef>
                <a:spcPct val="20000"/>
              </a:spcBef>
              <a:buFont typeface="Arial" charset="0"/>
              <a:buNone/>
            </a:pPr>
            <a:endParaRPr lang="it-IT" sz="2800">
              <a:latin typeface="Calibri" pitchFamily="34" charset="0"/>
            </a:endParaRPr>
          </a:p>
        </p:txBody>
      </p:sp>
      <p:sp>
        <p:nvSpPr>
          <p:cNvPr id="26627" name="Rectangle 4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16 Dicembre 2015 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6628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Rettangolo 6"/>
          <p:cNvSpPr>
            <a:spLocks noChangeArrowheads="1"/>
          </p:cNvSpPr>
          <p:nvPr/>
        </p:nvSpPr>
        <p:spPr bwMode="auto">
          <a:xfrm>
            <a:off x="0" y="1052513"/>
            <a:ext cx="903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3600" b="1">
              <a:latin typeface="Calibri" pitchFamily="34" charset="0"/>
            </a:endParaRPr>
          </a:p>
          <a:p>
            <a:pPr algn="ctr"/>
            <a:r>
              <a:rPr lang="it-IT" sz="3600" b="1">
                <a:latin typeface="Calibri" pitchFamily="34" charset="0"/>
              </a:rPr>
              <a:t>Valutazione empirica: VARForecaster 2.1</a:t>
            </a:r>
          </a:p>
        </p:txBody>
      </p:sp>
      <p:sp>
        <p:nvSpPr>
          <p:cNvPr id="26630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26631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  <a:p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6632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C4E04FE-038B-4960-8F76-3D5C9ACB620E}" type="slidenum">
              <a:rPr lang="it-IT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it-IT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6636" name="Immagin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6659" name="Group 35"/>
          <p:cNvGraphicFramePr>
            <a:graphicFrameLocks noGrp="1"/>
          </p:cNvGraphicFramePr>
          <p:nvPr>
            <p:ph/>
          </p:nvPr>
        </p:nvGraphicFramePr>
        <p:xfrm>
          <a:off x="1979613" y="4868863"/>
          <a:ext cx="5148262" cy="922337"/>
        </p:xfrm>
        <a:graphic>
          <a:graphicData uri="http://schemas.openxmlformats.org/drawingml/2006/table">
            <a:tbl>
              <a:tblPr/>
              <a:tblGrid>
                <a:gridCol w="1030287"/>
                <a:gridCol w="1028700"/>
                <a:gridCol w="1038225"/>
                <a:gridCol w="1020763"/>
                <a:gridCol w="103028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  <a:endParaRPr kumimoji="0" lang="it-IT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</a:t>
                      </a:r>
                      <a:endParaRPr kumimoji="0" lang="it-IT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Occ.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  <a:endParaRPr kumimoji="0" lang="it-IT" sz="1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  <a:endParaRPr kumimoji="0" lang="it-IT" sz="1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  <a:endParaRPr kumimoji="0" lang="it-IT" sz="1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23</a:t>
                      </a:r>
                      <a:endParaRPr kumimoji="0" lang="it-IT" sz="1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6657" name="Text Box 165"/>
          <p:cNvSpPr txBox="1">
            <a:spLocks noChangeArrowheads="1"/>
          </p:cNvSpPr>
          <p:nvPr/>
        </p:nvSpPr>
        <p:spPr bwMode="auto">
          <a:xfrm>
            <a:off x="4500563" y="2924175"/>
            <a:ext cx="403225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it-IT" sz="2700">
              <a:latin typeface="Calibri" pitchFamily="34" charset="0"/>
            </a:endParaRPr>
          </a:p>
          <a:p>
            <a:pPr marL="342900" indent="-342900">
              <a:buFontTx/>
              <a:buAutoNum type="arabicPeriod" startAt="3"/>
            </a:pPr>
            <a:r>
              <a:rPr lang="it-IT" sz="2800">
                <a:latin typeface="Calibri" pitchFamily="34" charset="0"/>
              </a:rPr>
              <a:t> media + varianza</a:t>
            </a:r>
          </a:p>
          <a:p>
            <a:pPr marL="342900" indent="-342900"/>
            <a:endParaRPr lang="it-IT" sz="800">
              <a:latin typeface="Calibri" pitchFamily="34" charset="0"/>
            </a:endParaRPr>
          </a:p>
          <a:p>
            <a:pPr marL="342900" indent="-342900">
              <a:buFontTx/>
              <a:buAutoNum type="arabicPeriod" startAt="4"/>
            </a:pPr>
            <a:r>
              <a:rPr lang="it-IT" sz="2800">
                <a:latin typeface="Calibri" pitchFamily="34" charset="0"/>
              </a:rPr>
              <a:t> mediana + varianza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olo 1"/>
          <p:cNvSpPr>
            <a:spLocks/>
          </p:cNvSpPr>
          <p:nvPr/>
        </p:nvSpPr>
        <p:spPr bwMode="auto">
          <a:xfrm>
            <a:off x="323850" y="1174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it-IT" sz="3200" b="1">
                <a:solidFill>
                  <a:srgbClr val="404040"/>
                </a:solidFill>
              </a:rPr>
              <a:t/>
            </a:r>
            <a:br>
              <a:rPr lang="it-IT" sz="3200" b="1">
                <a:solidFill>
                  <a:srgbClr val="404040"/>
                </a:solidFill>
              </a:rPr>
            </a:br>
            <a:endParaRPr lang="it-IT" sz="2000">
              <a:solidFill>
                <a:srgbClr val="404040"/>
              </a:solidFill>
            </a:endParaRPr>
          </a:p>
        </p:txBody>
      </p:sp>
      <p:sp>
        <p:nvSpPr>
          <p:cNvPr id="27650" name="Sottotitolo 2"/>
          <p:cNvSpPr>
            <a:spLocks/>
          </p:cNvSpPr>
          <p:nvPr/>
        </p:nvSpPr>
        <p:spPr bwMode="auto">
          <a:xfrm>
            <a:off x="250825" y="1628775"/>
            <a:ext cx="86423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buFont typeface="Arial" charset="0"/>
              <a:buChar char="•"/>
            </a:pPr>
            <a:endParaRPr lang="it-IT" sz="3200" b="1">
              <a:solidFill>
                <a:srgbClr val="558ED5"/>
              </a:solidFill>
              <a:latin typeface="Calibri" pitchFamily="34" charset="0"/>
            </a:endParaRPr>
          </a:p>
          <a:p>
            <a:pPr marL="609600" indent="-609600" eaLnBrk="0" hangingPunct="0">
              <a:spcBef>
                <a:spcPct val="20000"/>
              </a:spcBef>
              <a:buFont typeface="Arial" charset="0"/>
              <a:buNone/>
            </a:pPr>
            <a:r>
              <a:rPr lang="it-IT" sz="3200">
                <a:solidFill>
                  <a:srgbClr val="404040"/>
                </a:solidFill>
                <a:latin typeface="Calibri" pitchFamily="34" charset="0"/>
              </a:rPr>
              <a:t> </a:t>
            </a:r>
            <a:r>
              <a:rPr lang="it-IT" sz="2800">
                <a:latin typeface="Calibri" pitchFamily="34" charset="0"/>
              </a:rPr>
              <a:t>Configurazioni</a:t>
            </a:r>
          </a:p>
          <a:p>
            <a:pPr marL="609600" indent="-609600" eaLnBrk="0" hangingPunct="0">
              <a:spcBef>
                <a:spcPct val="20000"/>
              </a:spcBef>
              <a:buFont typeface="Arial" charset="0"/>
              <a:buAutoNum type="arabicPeriod"/>
            </a:pPr>
            <a:r>
              <a:rPr lang="it-IT" sz="2800">
                <a:latin typeface="Calibri" pitchFamily="34" charset="0"/>
              </a:rPr>
              <a:t>media + </a:t>
            </a:r>
            <a:r>
              <a:rPr lang="el-GR" sz="2800">
                <a:latin typeface="Calibri" pitchFamily="34" charset="0"/>
              </a:rPr>
              <a:t>α</a:t>
            </a:r>
            <a:r>
              <a:rPr lang="it-IT" sz="2800">
                <a:latin typeface="Calibri" pitchFamily="34" charset="0"/>
              </a:rPr>
              <a:t> = 0.4;             4. mediana + </a:t>
            </a:r>
            <a:r>
              <a:rPr lang="el-GR" sz="2800">
                <a:latin typeface="Calibri" pitchFamily="34" charset="0"/>
              </a:rPr>
              <a:t>α</a:t>
            </a:r>
            <a:r>
              <a:rPr lang="it-IT" sz="2800">
                <a:latin typeface="Calibri" pitchFamily="34" charset="0"/>
              </a:rPr>
              <a:t> = 0.4;</a:t>
            </a:r>
          </a:p>
          <a:p>
            <a:pPr marL="609600" indent="-609600" eaLnBrk="0" hangingPunct="0">
              <a:spcBef>
                <a:spcPct val="20000"/>
              </a:spcBef>
              <a:buFont typeface="Arial" charset="0"/>
              <a:buAutoNum type="arabicPeriod"/>
            </a:pPr>
            <a:r>
              <a:rPr lang="it-IT" sz="2800">
                <a:latin typeface="Calibri" pitchFamily="34" charset="0"/>
              </a:rPr>
              <a:t>media + </a:t>
            </a:r>
            <a:r>
              <a:rPr lang="el-GR" sz="2800">
                <a:latin typeface="Calibri" pitchFamily="34" charset="0"/>
              </a:rPr>
              <a:t>α</a:t>
            </a:r>
            <a:r>
              <a:rPr lang="it-IT" sz="2800">
                <a:latin typeface="Calibri" pitchFamily="34" charset="0"/>
              </a:rPr>
              <a:t> = 0.5;             5. mediana + </a:t>
            </a:r>
            <a:r>
              <a:rPr lang="el-GR" sz="2800">
                <a:latin typeface="Calibri" pitchFamily="34" charset="0"/>
              </a:rPr>
              <a:t>α</a:t>
            </a:r>
            <a:r>
              <a:rPr lang="it-IT" sz="2800">
                <a:latin typeface="Calibri" pitchFamily="34" charset="0"/>
              </a:rPr>
              <a:t> = 0.5;</a:t>
            </a:r>
          </a:p>
          <a:p>
            <a:pPr marL="609600" indent="-609600" eaLnBrk="0" hangingPunct="0">
              <a:spcBef>
                <a:spcPct val="20000"/>
              </a:spcBef>
              <a:buFont typeface="Arial" charset="0"/>
              <a:buAutoNum type="arabicPeriod"/>
            </a:pPr>
            <a:r>
              <a:rPr lang="it-IT" sz="2800">
                <a:latin typeface="Calibri" pitchFamily="34" charset="0"/>
              </a:rPr>
              <a:t>media + </a:t>
            </a:r>
            <a:r>
              <a:rPr lang="el-GR" sz="2800">
                <a:latin typeface="Calibri" pitchFamily="34" charset="0"/>
              </a:rPr>
              <a:t>α</a:t>
            </a:r>
            <a:r>
              <a:rPr lang="it-IT" sz="2800">
                <a:latin typeface="Calibri" pitchFamily="34" charset="0"/>
              </a:rPr>
              <a:t> = 0.6;             6. mediana + </a:t>
            </a:r>
            <a:r>
              <a:rPr lang="el-GR" sz="2800">
                <a:latin typeface="Calibri" pitchFamily="34" charset="0"/>
              </a:rPr>
              <a:t>α</a:t>
            </a:r>
            <a:r>
              <a:rPr lang="it-IT" sz="2800">
                <a:latin typeface="Calibri" pitchFamily="34" charset="0"/>
              </a:rPr>
              <a:t> = 0.6;</a:t>
            </a:r>
          </a:p>
          <a:p>
            <a:pPr marL="609600" indent="-609600" eaLnBrk="0" hangingPunct="0">
              <a:spcBef>
                <a:spcPct val="20000"/>
              </a:spcBef>
              <a:buFont typeface="Arial" charset="0"/>
              <a:buNone/>
            </a:pPr>
            <a:endParaRPr lang="el-GR" sz="2800">
              <a:latin typeface="Calibri" pitchFamily="34" charset="0"/>
            </a:endParaRPr>
          </a:p>
          <a:p>
            <a:pPr marL="609600" indent="-609600" eaLnBrk="0" hangingPunct="0">
              <a:spcBef>
                <a:spcPct val="20000"/>
              </a:spcBef>
              <a:buFont typeface="Arial" charset="0"/>
              <a:buNone/>
            </a:pPr>
            <a:endParaRPr lang="it-IT" sz="2800">
              <a:latin typeface="Calibri" pitchFamily="34" charset="0"/>
            </a:endParaRPr>
          </a:p>
        </p:txBody>
      </p:sp>
      <p:sp>
        <p:nvSpPr>
          <p:cNvPr id="27651" name="Rectangle 4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16 Dicembre 2015 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7652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ttangolo 6"/>
          <p:cNvSpPr>
            <a:spLocks noChangeArrowheads="1"/>
          </p:cNvSpPr>
          <p:nvPr/>
        </p:nvSpPr>
        <p:spPr bwMode="auto">
          <a:xfrm>
            <a:off x="0" y="1052513"/>
            <a:ext cx="903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3600" b="1">
              <a:latin typeface="Calibri" pitchFamily="34" charset="0"/>
            </a:endParaRPr>
          </a:p>
          <a:p>
            <a:pPr algn="ctr"/>
            <a:r>
              <a:rPr lang="it-IT" sz="3600" b="1">
                <a:latin typeface="Calibri" pitchFamily="34" charset="0"/>
              </a:rPr>
              <a:t>Valutazione empirica: VARForecaster 2.2</a:t>
            </a:r>
          </a:p>
        </p:txBody>
      </p:sp>
      <p:sp>
        <p:nvSpPr>
          <p:cNvPr id="27654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27655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  <a:p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7656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322FBC2-0006-4498-97A5-347B06F9700B}" type="slidenum">
              <a:rPr lang="it-IT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it-IT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7660" name="Immagin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751" name="Group 103"/>
          <p:cNvGraphicFramePr>
            <a:graphicFrameLocks noGrp="1"/>
          </p:cNvGraphicFramePr>
          <p:nvPr/>
        </p:nvGraphicFramePr>
        <p:xfrm>
          <a:off x="0" y="4868863"/>
          <a:ext cx="9144000" cy="1379537"/>
        </p:xfrm>
        <a:graphic>
          <a:graphicData uri="http://schemas.openxmlformats.org/drawingml/2006/table">
            <a:tbl>
              <a:tblPr/>
              <a:tblGrid>
                <a:gridCol w="703263"/>
                <a:gridCol w="700087"/>
                <a:gridCol w="701675"/>
                <a:gridCol w="700088"/>
                <a:gridCol w="701675"/>
                <a:gridCol w="708025"/>
                <a:gridCol w="706437"/>
                <a:gridCol w="708025"/>
                <a:gridCol w="706438"/>
                <a:gridCol w="708025"/>
                <a:gridCol w="695325"/>
                <a:gridCol w="701675"/>
                <a:gridCol w="70326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getis &amp; ord</a:t>
                      </a:r>
                      <a:endParaRPr kumimoji="0" lang="it-IT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varianza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</a:t>
                      </a:r>
                      <a:endParaRPr kumimoji="0" lang="it-IT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Occ.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17" name="Object 17"/>
          <p:cNvGraphicFramePr>
            <a:graphicFrameLocks noChangeAspect="1"/>
          </p:cNvGraphicFramePr>
          <p:nvPr>
            <p:ph/>
          </p:nvPr>
        </p:nvGraphicFramePr>
        <p:xfrm>
          <a:off x="3203575" y="2276475"/>
          <a:ext cx="6067425" cy="4064000"/>
        </p:xfrm>
        <a:graphic>
          <a:graphicData uri="http://schemas.openxmlformats.org/presentationml/2006/ole">
            <p:oleObj spid="_x0000_s25617" name="Grafico" r:id="rId3" imgW="6086616" imgH="4076876" progId="MSGraph.Chart.8">
              <p:embed followColorScheme="full"/>
            </p:oleObj>
          </a:graphicData>
        </a:graphic>
      </p:graphicFrame>
      <p:sp>
        <p:nvSpPr>
          <p:cNvPr id="25618" name="Titolo 1"/>
          <p:cNvSpPr>
            <a:spLocks/>
          </p:cNvSpPr>
          <p:nvPr/>
        </p:nvSpPr>
        <p:spPr bwMode="auto">
          <a:xfrm>
            <a:off x="323850" y="1174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it-IT" sz="3200" b="1">
                <a:solidFill>
                  <a:srgbClr val="404040"/>
                </a:solidFill>
              </a:rPr>
              <a:t/>
            </a:r>
            <a:br>
              <a:rPr lang="it-IT" sz="3200" b="1">
                <a:solidFill>
                  <a:srgbClr val="404040"/>
                </a:solidFill>
              </a:rPr>
            </a:br>
            <a:endParaRPr lang="it-IT" sz="2000">
              <a:solidFill>
                <a:srgbClr val="404040"/>
              </a:solidFill>
            </a:endParaRPr>
          </a:p>
        </p:txBody>
      </p:sp>
      <p:sp>
        <p:nvSpPr>
          <p:cNvPr id="25619" name="Sottotitolo 2"/>
          <p:cNvSpPr>
            <a:spLocks/>
          </p:cNvSpPr>
          <p:nvPr/>
        </p:nvSpPr>
        <p:spPr bwMode="auto">
          <a:xfrm>
            <a:off x="250825" y="16287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3200" b="1">
              <a:solidFill>
                <a:srgbClr val="404040"/>
              </a:solidFill>
              <a:latin typeface="Calibri" pitchFamily="34" charset="0"/>
            </a:endParaRPr>
          </a:p>
          <a:p>
            <a:pPr marL="609600" indent="-609600" eaLnBrk="0" hangingPunct="0">
              <a:spcBef>
                <a:spcPct val="20000"/>
              </a:spcBef>
              <a:buFont typeface="Arial" charset="0"/>
              <a:buChar char="•"/>
            </a:pPr>
            <a:endParaRPr lang="it-IT" sz="3200" b="1">
              <a:solidFill>
                <a:srgbClr val="558ED5"/>
              </a:solidFill>
              <a:latin typeface="Calibri" pitchFamily="34" charset="0"/>
            </a:endParaRPr>
          </a:p>
          <a:p>
            <a:pPr marL="609600" indent="-609600"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it-IT" sz="2400" b="1">
                <a:latin typeface="Calibri" pitchFamily="34" charset="0"/>
              </a:rPr>
              <a:t> Fase di costruzione</a:t>
            </a:r>
          </a:p>
          <a:p>
            <a:pPr marL="609600" indent="-609600"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it-IT" sz="3000" b="1">
                <a:latin typeface="Calibri" pitchFamily="34" charset="0"/>
              </a:rPr>
              <a:t>  </a:t>
            </a:r>
            <a:r>
              <a:rPr lang="it-IT" sz="2400" b="1">
                <a:latin typeface="Calibri" pitchFamily="34" charset="0"/>
              </a:rPr>
              <a:t>del modello VAR</a:t>
            </a:r>
          </a:p>
          <a:p>
            <a:pPr marL="609600" indent="-609600" algn="just" eaLnBrk="0" hangingPunct="0">
              <a:spcBef>
                <a:spcPct val="20000"/>
              </a:spcBef>
              <a:buFont typeface="Arial" charset="0"/>
              <a:buNone/>
            </a:pPr>
            <a:endParaRPr lang="it-IT" sz="1000" b="1">
              <a:latin typeface="Calibri" pitchFamily="34" charset="0"/>
            </a:endParaRPr>
          </a:p>
          <a:p>
            <a:pPr marL="609600" indent="-609600" eaLnBrk="0" hangingPunct="0">
              <a:spcBef>
                <a:spcPct val="20000"/>
              </a:spcBef>
              <a:buFont typeface="Arial" charset="0"/>
              <a:buAutoNum type="arabicPeriod"/>
            </a:pPr>
            <a:r>
              <a:rPr lang="en-US" sz="2400">
                <a:latin typeface="Calibri" pitchFamily="34" charset="0"/>
              </a:rPr>
              <a:t>VARForecaster 1.0 </a:t>
            </a:r>
          </a:p>
          <a:p>
            <a:pPr marL="609600" indent="-609600" eaLnBrk="0" hangingPunct="0">
              <a:spcBef>
                <a:spcPct val="20000"/>
              </a:spcBef>
              <a:buFont typeface="Arial" charset="0"/>
              <a:buAutoNum type="arabicPeriod"/>
            </a:pPr>
            <a:r>
              <a:rPr lang="en-US" sz="2400">
                <a:latin typeface="Calibri" pitchFamily="34" charset="0"/>
              </a:rPr>
              <a:t>VARForecaster 2.0</a:t>
            </a:r>
          </a:p>
          <a:p>
            <a:pPr marL="609600" indent="-609600" eaLnBrk="0" hangingPunct="0">
              <a:spcBef>
                <a:spcPct val="20000"/>
              </a:spcBef>
              <a:buFont typeface="Arial" charset="0"/>
              <a:buAutoNum type="arabicPeriod"/>
            </a:pPr>
            <a:r>
              <a:rPr lang="en-US" sz="2400">
                <a:latin typeface="Calibri" pitchFamily="34" charset="0"/>
              </a:rPr>
              <a:t>VARForecaster 2.1</a:t>
            </a:r>
          </a:p>
          <a:p>
            <a:pPr marL="609600" indent="-609600" eaLnBrk="0" hangingPunct="0">
              <a:spcBef>
                <a:spcPct val="20000"/>
              </a:spcBef>
              <a:buFont typeface="Arial" charset="0"/>
              <a:buAutoNum type="arabicPeriod"/>
            </a:pPr>
            <a:r>
              <a:rPr lang="en-US" sz="2400">
                <a:latin typeface="Calibri" pitchFamily="34" charset="0"/>
              </a:rPr>
              <a:t>VARForecaster 2.2</a:t>
            </a:r>
            <a:endParaRPr lang="it-IT" sz="2400">
              <a:latin typeface="Calibri" pitchFamily="34" charset="0"/>
            </a:endParaRPr>
          </a:p>
          <a:p>
            <a:pPr marL="609600" indent="-609600" eaLnBrk="0" hangingPunct="0">
              <a:spcBef>
                <a:spcPct val="20000"/>
              </a:spcBef>
              <a:buFont typeface="Arial" charset="0"/>
              <a:buChar char="•"/>
            </a:pPr>
            <a:endParaRPr lang="it-IT" sz="2400">
              <a:latin typeface="Calibri" pitchFamily="34" charset="0"/>
            </a:endParaRPr>
          </a:p>
        </p:txBody>
      </p:sp>
      <p:sp>
        <p:nvSpPr>
          <p:cNvPr id="25620" name="Rectangle 4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16 Dicembre 2015 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5621" name="Picture 34" descr="logo_rivisitato"/>
          <p:cNvPicPr>
            <a:picLocks noChangeAspect="1" noChangeArrowheads="1"/>
          </p:cNvPicPr>
          <p:nvPr/>
        </p:nvPicPr>
        <p:blipFill>
          <a:blip r:embed="rId4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22" name="Rettangolo 6"/>
          <p:cNvSpPr>
            <a:spLocks noChangeArrowheads="1"/>
          </p:cNvSpPr>
          <p:nvPr/>
        </p:nvSpPr>
        <p:spPr bwMode="auto">
          <a:xfrm>
            <a:off x="0" y="1052513"/>
            <a:ext cx="903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3600" b="1">
              <a:latin typeface="Calibri" pitchFamily="34" charset="0"/>
            </a:endParaRPr>
          </a:p>
          <a:p>
            <a:pPr algn="ctr"/>
            <a:r>
              <a:rPr lang="en-US" sz="3600" b="1">
                <a:latin typeface="Calibri" pitchFamily="34" charset="0"/>
              </a:rPr>
              <a:t>Analisi comparativa: tempi di computazione</a:t>
            </a:r>
            <a:endParaRPr lang="it-IT" sz="3600" b="1">
              <a:latin typeface="Calibri" pitchFamily="34" charset="0"/>
            </a:endParaRPr>
          </a:p>
        </p:txBody>
      </p:sp>
      <p:sp>
        <p:nvSpPr>
          <p:cNvPr id="25623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25624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  <a:p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5625" name="Picture 34" descr="logo_rivisitato"/>
          <p:cNvPicPr>
            <a:picLocks noChangeAspect="1" noChangeArrowheads="1"/>
          </p:cNvPicPr>
          <p:nvPr/>
        </p:nvPicPr>
        <p:blipFill>
          <a:blip r:embed="rId4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6" name="Picture 3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726BA9-6F04-42B1-8D12-AEFF7628993F}" type="slidenum">
              <a:rPr lang="it-IT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it-IT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5629" name="Immagine 1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olo 1"/>
          <p:cNvSpPr>
            <a:spLocks/>
          </p:cNvSpPr>
          <p:nvPr/>
        </p:nvSpPr>
        <p:spPr bwMode="auto">
          <a:xfrm>
            <a:off x="323850" y="1174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it-IT" sz="3200" b="1">
                <a:solidFill>
                  <a:srgbClr val="404040"/>
                </a:solidFill>
              </a:rPr>
              <a:t/>
            </a:r>
            <a:br>
              <a:rPr lang="it-IT" sz="3200" b="1">
                <a:solidFill>
                  <a:srgbClr val="404040"/>
                </a:solidFill>
              </a:rPr>
            </a:br>
            <a:endParaRPr lang="it-IT" sz="2000">
              <a:solidFill>
                <a:srgbClr val="404040"/>
              </a:solidFill>
            </a:endParaRPr>
          </a:p>
        </p:txBody>
      </p:sp>
      <p:sp>
        <p:nvSpPr>
          <p:cNvPr id="31749" name="Sottotitolo 2"/>
          <p:cNvSpPr>
            <a:spLocks/>
          </p:cNvSpPr>
          <p:nvPr/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endParaRPr lang="en-US" sz="3200" b="1">
              <a:solidFill>
                <a:srgbClr val="404040"/>
              </a:solidFill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endParaRPr lang="it-IT" sz="3200" b="1">
              <a:solidFill>
                <a:srgbClr val="558ED5"/>
              </a:solidFill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it-IT" sz="3200">
                <a:latin typeface="Calibri" pitchFamily="34" charset="0"/>
              </a:rPr>
              <a:t> </a:t>
            </a:r>
            <a:r>
              <a:rPr lang="en-US" sz="2800">
                <a:latin typeface="Calibri" pitchFamily="34" charset="0"/>
              </a:rPr>
              <a:t>Configurazioni scelte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it-IT" sz="2400">
                <a:latin typeface="Calibri" pitchFamily="34" charset="0"/>
              </a:rPr>
              <a:t>VARForecaster 2.1: mediana + getis &amp; ord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it-IT" sz="2400">
                <a:latin typeface="Calibri" pitchFamily="34" charset="0"/>
              </a:rPr>
              <a:t>VARForecaster 2.2: mediana + varianza + </a:t>
            </a:r>
            <a:r>
              <a:rPr lang="el-GR" sz="2400">
                <a:latin typeface="Calibri" pitchFamily="34" charset="0"/>
              </a:rPr>
              <a:t>α</a:t>
            </a:r>
            <a:r>
              <a:rPr lang="it-IT" sz="2400">
                <a:latin typeface="Calibri" pitchFamily="34" charset="0"/>
              </a:rPr>
              <a:t> = 0.6</a:t>
            </a:r>
            <a:endParaRPr lang="el-GR" sz="2400"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it-IT" sz="1400"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endParaRPr lang="it-IT" sz="3200">
              <a:latin typeface="Calibri" pitchFamily="34" charset="0"/>
            </a:endParaRPr>
          </a:p>
        </p:txBody>
      </p:sp>
      <p:sp>
        <p:nvSpPr>
          <p:cNvPr id="31750" name="Rectangle 4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16 Dicembre 2015 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1751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Rettangolo 6"/>
          <p:cNvSpPr>
            <a:spLocks noChangeArrowheads="1"/>
          </p:cNvSpPr>
          <p:nvPr/>
        </p:nvSpPr>
        <p:spPr bwMode="auto">
          <a:xfrm>
            <a:off x="0" y="1052513"/>
            <a:ext cx="903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3600" b="1">
              <a:latin typeface="Calibri" pitchFamily="34" charset="0"/>
            </a:endParaRPr>
          </a:p>
          <a:p>
            <a:pPr algn="ctr"/>
            <a:r>
              <a:rPr lang="it-IT" sz="3600" b="1">
                <a:latin typeface="Calibri" pitchFamily="34" charset="0"/>
              </a:rPr>
              <a:t>Analisi comparativa: accuratezza</a:t>
            </a:r>
          </a:p>
        </p:txBody>
      </p:sp>
      <p:sp>
        <p:nvSpPr>
          <p:cNvPr id="31753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31754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  <a:p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1755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6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7B0ABD2-42A4-40C9-B7D9-A605CE39CCBB}" type="slidenum">
              <a:rPr lang="it-IT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it-IT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1759" name="Immagin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807" name="Group 63"/>
          <p:cNvGraphicFramePr>
            <a:graphicFrameLocks noGrp="1"/>
          </p:cNvGraphicFramePr>
          <p:nvPr>
            <p:ph/>
          </p:nvPr>
        </p:nvGraphicFramePr>
        <p:xfrm>
          <a:off x="539750" y="4652963"/>
          <a:ext cx="7920038" cy="1257300"/>
        </p:xfrm>
        <a:graphic>
          <a:graphicData uri="http://schemas.openxmlformats.org/drawingml/2006/table">
            <a:tbl>
              <a:tblPr/>
              <a:tblGrid>
                <a:gridCol w="1981200"/>
                <a:gridCol w="1978025"/>
                <a:gridCol w="1997075"/>
                <a:gridCol w="1963738"/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VARForecaster 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VARForecaster 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VARForecaster 2.2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Occorrenze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  <a:endParaRPr kumimoji="0" lang="it-IT" sz="1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16</a:t>
                      </a:r>
                      <a:endParaRPr kumimoji="0" lang="it-IT" sz="1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</a:t>
                      </a:r>
                      <a:endParaRPr kumimoji="0" lang="it-IT" sz="1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olo 1"/>
          <p:cNvSpPr>
            <a:spLocks/>
          </p:cNvSpPr>
          <p:nvPr/>
        </p:nvSpPr>
        <p:spPr bwMode="auto">
          <a:xfrm>
            <a:off x="323850" y="1174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it-IT" sz="3200" b="1">
                <a:solidFill>
                  <a:srgbClr val="404040"/>
                </a:solidFill>
              </a:rPr>
              <a:t/>
            </a:r>
            <a:br>
              <a:rPr lang="it-IT" sz="3200" b="1">
                <a:solidFill>
                  <a:srgbClr val="404040"/>
                </a:solidFill>
              </a:rPr>
            </a:br>
            <a:endParaRPr lang="it-IT" sz="2000">
              <a:solidFill>
                <a:srgbClr val="404040"/>
              </a:solidFill>
            </a:endParaRPr>
          </a:p>
        </p:txBody>
      </p:sp>
      <p:sp>
        <p:nvSpPr>
          <p:cNvPr id="33797" name="Sottotitolo 2"/>
          <p:cNvSpPr>
            <a:spLocks/>
          </p:cNvSpPr>
          <p:nvPr/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endParaRPr lang="en-US" sz="3200" b="1">
              <a:solidFill>
                <a:srgbClr val="404040"/>
              </a:solidFill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endParaRPr lang="it-IT" sz="3200" b="1">
              <a:solidFill>
                <a:srgbClr val="558ED5"/>
              </a:solidFill>
              <a:latin typeface="Calibri" pitchFamily="34" charset="0"/>
            </a:endParaRP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it-IT" sz="2800">
                <a:latin typeface="Calibri" pitchFamily="34" charset="0"/>
              </a:rPr>
              <a:t>VARForecaster 1.0 </a:t>
            </a:r>
            <a:r>
              <a:rPr lang="en-US" sz="2800">
                <a:latin typeface="Calibri" pitchFamily="34" charset="0"/>
              </a:rPr>
              <a:t>&gt; 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800">
                <a:solidFill>
                  <a:srgbClr val="FF0000"/>
                </a:solidFill>
                <a:latin typeface="Calibri" pitchFamily="34" charset="0"/>
              </a:rPr>
              <a:t>VARForecaster 2.1</a:t>
            </a:r>
            <a:r>
              <a:rPr lang="en-US" sz="2800">
                <a:latin typeface="Calibri" pitchFamily="34" charset="0"/>
              </a:rPr>
              <a:t> &gt; 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800">
                <a:solidFill>
                  <a:srgbClr val="FF0000"/>
                </a:solidFill>
                <a:latin typeface="Calibri" pitchFamily="34" charset="0"/>
              </a:rPr>
              <a:t>VARForecaster 2.2</a:t>
            </a:r>
            <a:r>
              <a:rPr lang="en-US" sz="2800">
                <a:latin typeface="Calibri" pitchFamily="34" charset="0"/>
              </a:rPr>
              <a:t> &gt; 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pitchFamily="34" charset="0"/>
              </a:rPr>
              <a:t>VARForecaster 2.0</a:t>
            </a:r>
          </a:p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endParaRPr lang="it-IT" sz="3200">
              <a:latin typeface="Calibri" pitchFamily="34" charset="0"/>
            </a:endParaRPr>
          </a:p>
        </p:txBody>
      </p:sp>
      <p:sp>
        <p:nvSpPr>
          <p:cNvPr id="33798" name="Rectangle 4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16 Dicembre 2015 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3799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0" name="Rettangolo 6"/>
          <p:cNvSpPr>
            <a:spLocks noChangeArrowheads="1"/>
          </p:cNvSpPr>
          <p:nvPr/>
        </p:nvSpPr>
        <p:spPr bwMode="auto">
          <a:xfrm>
            <a:off x="0" y="1052513"/>
            <a:ext cx="903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3600" b="1">
              <a:latin typeface="Calibri" pitchFamily="34" charset="0"/>
            </a:endParaRPr>
          </a:p>
          <a:p>
            <a:pPr algn="ctr"/>
            <a:r>
              <a:rPr lang="it-IT" sz="3600" b="1">
                <a:latin typeface="Calibri" pitchFamily="34" charset="0"/>
              </a:rPr>
              <a:t>Conclusioni</a:t>
            </a:r>
          </a:p>
        </p:txBody>
      </p:sp>
      <p:sp>
        <p:nvSpPr>
          <p:cNvPr id="33801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33802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  <a:p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3803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4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D15660B-10C8-466A-AD45-960DD068D17A}" type="slidenum">
              <a:rPr lang="it-IT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it-IT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3807" name="Immagin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itolo 1"/>
          <p:cNvSpPr>
            <a:spLocks/>
          </p:cNvSpPr>
          <p:nvPr/>
        </p:nvSpPr>
        <p:spPr bwMode="auto">
          <a:xfrm>
            <a:off x="323850" y="1174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it-IT" sz="3200" b="1">
                <a:solidFill>
                  <a:srgbClr val="404040"/>
                </a:solidFill>
              </a:rPr>
              <a:t/>
            </a:r>
            <a:br>
              <a:rPr lang="it-IT" sz="3200" b="1">
                <a:solidFill>
                  <a:srgbClr val="404040"/>
                </a:solidFill>
              </a:rPr>
            </a:br>
            <a:endParaRPr lang="it-IT" sz="2000">
              <a:solidFill>
                <a:srgbClr val="404040"/>
              </a:solidFill>
            </a:endParaRPr>
          </a:p>
        </p:txBody>
      </p:sp>
      <p:sp>
        <p:nvSpPr>
          <p:cNvPr id="34821" name="Sottotitolo 2"/>
          <p:cNvSpPr>
            <a:spLocks/>
          </p:cNvSpPr>
          <p:nvPr/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endParaRPr lang="en-US" sz="3200" b="1">
              <a:solidFill>
                <a:srgbClr val="404040"/>
              </a:solidFill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endParaRPr lang="it-IT" sz="3200" b="1">
              <a:solidFill>
                <a:srgbClr val="558ED5"/>
              </a:solidFill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it-IT" sz="2800">
                <a:latin typeface="Calibri" pitchFamily="34" charset="0"/>
              </a:rPr>
              <a:t>VARForecaster 2.3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Ibridazione versioni VARForecaster 1.0\VARForecaster 2.1\VARForecaster 2.2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Nuovo snapshot → nuovo CT</a:t>
            </a:r>
          </a:p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endParaRPr lang="it-IT" sz="3200">
              <a:latin typeface="Calibri" pitchFamily="34" charset="0"/>
            </a:endParaRPr>
          </a:p>
        </p:txBody>
      </p:sp>
      <p:sp>
        <p:nvSpPr>
          <p:cNvPr id="34822" name="Rectangle 4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16 Dicembre 2015 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4823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4" name="Rettangolo 6"/>
          <p:cNvSpPr>
            <a:spLocks noChangeArrowheads="1"/>
          </p:cNvSpPr>
          <p:nvPr/>
        </p:nvSpPr>
        <p:spPr bwMode="auto">
          <a:xfrm>
            <a:off x="0" y="1052513"/>
            <a:ext cx="903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3600" b="1">
              <a:latin typeface="Calibri" pitchFamily="34" charset="0"/>
            </a:endParaRPr>
          </a:p>
          <a:p>
            <a:pPr algn="ctr"/>
            <a:r>
              <a:rPr lang="it-IT" sz="3600" b="1">
                <a:latin typeface="Calibri" pitchFamily="34" charset="0"/>
              </a:rPr>
              <a:t>Sviluppi futuri</a:t>
            </a:r>
          </a:p>
        </p:txBody>
      </p:sp>
      <p:sp>
        <p:nvSpPr>
          <p:cNvPr id="34825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34826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  <a:p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4827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8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9EA95EF-4A41-428F-AA93-E9275F92647B}" type="slidenum">
              <a:rPr lang="it-IT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it-IT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4831" name="Immagin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pic>
        <p:nvPicPr>
          <p:cNvPr id="30722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5" descr="LACAM Knowledge Discovery  Data Engineering 5_COLOR_BLUE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4938" y="44450"/>
            <a:ext cx="1490662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Rettangolo 11"/>
          <p:cNvSpPr>
            <a:spLocks noChangeArrowheads="1"/>
          </p:cNvSpPr>
          <p:nvPr/>
        </p:nvSpPr>
        <p:spPr bwMode="auto">
          <a:xfrm>
            <a:off x="6875463" y="149225"/>
            <a:ext cx="1728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b="1">
                <a:solidFill>
                  <a:schemeClr val="bg1"/>
                </a:solidFill>
                <a:latin typeface="Trajan-Regular"/>
              </a:rPr>
              <a:t>Dipartimento  di INFORMATICA</a:t>
            </a:r>
          </a:p>
        </p:txBody>
      </p:sp>
      <p:sp>
        <p:nvSpPr>
          <p:cNvPr id="30726" name="Titolo 1"/>
          <p:cNvSpPr>
            <a:spLocks noGrp="1"/>
          </p:cNvSpPr>
          <p:nvPr>
            <p:ph type="ctrTitle"/>
          </p:nvPr>
        </p:nvSpPr>
        <p:spPr>
          <a:xfrm>
            <a:off x="30163" y="2924175"/>
            <a:ext cx="9083675" cy="949325"/>
          </a:xfrm>
        </p:spPr>
        <p:txBody>
          <a:bodyPr/>
          <a:lstStyle/>
          <a:p>
            <a:pPr eaLnBrk="1" hangingPunct="1"/>
            <a:r>
              <a:rPr lang="it-IT" sz="5400" b="1" smtClean="0">
                <a:cs typeface="Arial" charset="0"/>
              </a:rPr>
              <a:t>Grazie per l’attenzione</a:t>
            </a:r>
          </a:p>
        </p:txBody>
      </p:sp>
      <p:pic>
        <p:nvPicPr>
          <p:cNvPr id="30727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asellaDiTesto 18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EC21D-A7B7-4D09-829B-7E6BE2001906}" type="slidenum">
              <a:rPr lang="it-IT"/>
              <a:pPr>
                <a:defRPr/>
              </a:pPr>
              <a:t>18</a:t>
            </a:fld>
            <a:endParaRPr lang="it-IT"/>
          </a:p>
        </p:txBody>
      </p:sp>
      <p:sp>
        <p:nvSpPr>
          <p:cNvPr id="30731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</a:p>
        </p:txBody>
      </p:sp>
      <p:pic>
        <p:nvPicPr>
          <p:cNvPr id="30732" name="Immagine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850" y="1174750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it-IT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t-IT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6" name="Sottotitolo 2"/>
          <p:cNvSpPr>
            <a:spLocks noGrp="1"/>
          </p:cNvSpPr>
          <p:nvPr>
            <p:ph idx="1"/>
          </p:nvPr>
        </p:nvSpPr>
        <p:spPr>
          <a:xfrm>
            <a:off x="250825" y="1341438"/>
            <a:ext cx="8229600" cy="45259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US" sz="2800" b="1" smtClean="0">
              <a:solidFill>
                <a:srgbClr val="404040"/>
              </a:solidFill>
            </a:endParaRPr>
          </a:p>
          <a:p>
            <a:pPr marL="0" indent="0" eaLnBrk="1" hangingPunct="1">
              <a:buFont typeface="Arial" charset="0"/>
              <a:buNone/>
            </a:pPr>
            <a:endParaRPr lang="it-IT" sz="1000" b="1" smtClean="0">
              <a:solidFill>
                <a:srgbClr val="558ED5"/>
              </a:solidFill>
              <a:cs typeface="Arial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it-IT" sz="2800" smtClean="0">
                <a:solidFill>
                  <a:srgbClr val="404040"/>
                </a:solidFill>
              </a:rPr>
              <a:t> </a:t>
            </a:r>
          </a:p>
          <a:p>
            <a:pPr marL="0" indent="0" eaLnBrk="1" hangingPunct="1"/>
            <a:r>
              <a:rPr lang="en-US" sz="2800" smtClean="0">
                <a:cs typeface="Arial" charset="0"/>
              </a:rPr>
              <a:t>Obiettivo della tesi</a:t>
            </a:r>
          </a:p>
          <a:p>
            <a:pPr marL="0" indent="0" eaLnBrk="1" hangingPunct="1"/>
            <a:r>
              <a:rPr lang="en-US" sz="2800" smtClean="0">
                <a:cs typeface="Arial" charset="0"/>
              </a:rPr>
              <a:t>Problemi e soluzioni</a:t>
            </a:r>
          </a:p>
          <a:p>
            <a:pPr marL="0" indent="0" eaLnBrk="1" hangingPunct="1"/>
            <a:r>
              <a:rPr lang="en-US" sz="2800" smtClean="0">
                <a:cs typeface="Arial" charset="0"/>
              </a:rPr>
              <a:t>VARForecaster 2.1</a:t>
            </a:r>
          </a:p>
          <a:p>
            <a:pPr marL="0" indent="0" eaLnBrk="1" hangingPunct="1"/>
            <a:r>
              <a:rPr lang="en-US" sz="2800" smtClean="0">
                <a:cs typeface="Arial" charset="0"/>
              </a:rPr>
              <a:t>VARForecaster 2.2</a:t>
            </a:r>
          </a:p>
          <a:p>
            <a:pPr marL="0" indent="0" eaLnBrk="1" hangingPunct="1"/>
            <a:r>
              <a:rPr lang="en-US" sz="2800" smtClean="0">
                <a:cs typeface="Arial" charset="0"/>
              </a:rPr>
              <a:t>Valutazione empirica</a:t>
            </a:r>
          </a:p>
          <a:p>
            <a:pPr marL="0" indent="0" eaLnBrk="1" hangingPunct="1"/>
            <a:r>
              <a:rPr lang="en-US" sz="2800" smtClean="0">
                <a:cs typeface="Arial" charset="0"/>
              </a:rPr>
              <a:t>Conclusioni</a:t>
            </a:r>
          </a:p>
          <a:p>
            <a:pPr marL="0" indent="0" eaLnBrk="1" hangingPunct="1">
              <a:buFont typeface="Arial" charset="0"/>
              <a:buNone/>
            </a:pPr>
            <a:endParaRPr lang="it-IT" sz="1800" smtClean="0"/>
          </a:p>
          <a:p>
            <a:pPr marL="0" indent="0" eaLnBrk="1" hangingPunct="1"/>
            <a:endParaRPr lang="it-IT" smtClean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 sz="2000">
                <a:solidFill>
                  <a:schemeClr val="bg1"/>
                </a:solidFill>
                <a:cs typeface="Arial" charset="0"/>
              </a:rPr>
              <a:t>16 Dicembre 2015 </a:t>
            </a:r>
            <a:endParaRPr lang="en-US" sz="200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6388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tangolo 6"/>
          <p:cNvSpPr/>
          <p:nvPr/>
        </p:nvSpPr>
        <p:spPr>
          <a:xfrm>
            <a:off x="0" y="1082675"/>
            <a:ext cx="903605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600" b="1" dirty="0">
                <a:latin typeface="+mj-lt"/>
                <a:cs typeface="Arial" panose="020B0604020202020204" pitchFamily="34" charset="0"/>
              </a:rPr>
              <a:t>Sommario</a:t>
            </a:r>
          </a:p>
        </p:txBody>
      </p:sp>
      <p:sp>
        <p:nvSpPr>
          <p:cNvPr id="16390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16391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</a:p>
        </p:txBody>
      </p:sp>
      <p:pic>
        <p:nvPicPr>
          <p:cNvPr id="16392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8EFF5-5F39-4CE1-9D5A-623E3317062C}" type="slidenum">
              <a:rPr lang="it-IT"/>
              <a:pPr>
                <a:defRPr/>
              </a:pPr>
              <a:t>2</a:t>
            </a:fld>
            <a:endParaRPr lang="it-IT"/>
          </a:p>
        </p:txBody>
      </p:sp>
      <p:pic>
        <p:nvPicPr>
          <p:cNvPr id="16396" name="Immagin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/>
          </p:cNvSpPr>
          <p:nvPr/>
        </p:nvSpPr>
        <p:spPr bwMode="auto">
          <a:xfrm>
            <a:off x="323850" y="1174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410" name="Rectangle 4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16 Dicembre 2015 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7411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ttangolo 6"/>
          <p:cNvSpPr>
            <a:spLocks noChangeArrowheads="1"/>
          </p:cNvSpPr>
          <p:nvPr/>
        </p:nvSpPr>
        <p:spPr bwMode="auto">
          <a:xfrm>
            <a:off x="0" y="1082675"/>
            <a:ext cx="903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3600" b="1"/>
          </a:p>
          <a:p>
            <a:pPr algn="ctr"/>
            <a:r>
              <a:rPr lang="it-IT" sz="3600" b="1"/>
              <a:t>Obiettivo: accuratezza e/o efficienza?!</a:t>
            </a:r>
            <a:endParaRPr lang="it-IT" sz="3600" b="1">
              <a:latin typeface="Calibri" pitchFamily="34" charset="0"/>
            </a:endParaRPr>
          </a:p>
        </p:txBody>
      </p:sp>
      <p:sp>
        <p:nvSpPr>
          <p:cNvPr id="17413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17414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</a:p>
        </p:txBody>
      </p:sp>
      <p:pic>
        <p:nvPicPr>
          <p:cNvPr id="17415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A71DC7-6D3E-4D2D-81A3-A45A74124D1B}" type="slidenum">
              <a:rPr lang="it-IT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it-IT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7419" name="Immagin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0" name="Sottotitolo 2"/>
          <p:cNvSpPr>
            <a:spLocks/>
          </p:cNvSpPr>
          <p:nvPr/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b="1">
              <a:solidFill>
                <a:srgbClr val="404040"/>
              </a:solidFill>
            </a:endParaRPr>
          </a:p>
          <a:p>
            <a:endParaRPr lang="it-IT" b="1">
              <a:solidFill>
                <a:srgbClr val="558ED5"/>
              </a:solidFill>
            </a:endParaRPr>
          </a:p>
          <a:p>
            <a:r>
              <a:rPr lang="it-IT">
                <a:solidFill>
                  <a:srgbClr val="404040"/>
                </a:solidFill>
              </a:rPr>
              <a:t> 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Bilanciare accuratezza e efficienza nell’apprendimento di un modello VAR in una rete di sensori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it-IT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it-IT" sz="3200">
              <a:latin typeface="Calibri" pitchFamily="34" charset="0"/>
            </a:endParaRPr>
          </a:p>
        </p:txBody>
      </p:sp>
      <p:pic>
        <p:nvPicPr>
          <p:cNvPr id="17421" name="Picture 29" descr="bilancia ner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24525" y="3716338"/>
            <a:ext cx="3095625" cy="243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/>
          </p:cNvSpPr>
          <p:nvPr/>
        </p:nvSpPr>
        <p:spPr bwMode="auto">
          <a:xfrm>
            <a:off x="323850" y="1174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8434" name="Rectangle 4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16 Dicembre 2015 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8435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ttangolo 6"/>
          <p:cNvSpPr>
            <a:spLocks noChangeArrowheads="1"/>
          </p:cNvSpPr>
          <p:nvPr/>
        </p:nvSpPr>
        <p:spPr bwMode="auto">
          <a:xfrm>
            <a:off x="0" y="1082675"/>
            <a:ext cx="903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3600" b="1"/>
          </a:p>
          <a:p>
            <a:pPr algn="ctr"/>
            <a:r>
              <a:rPr lang="it-IT" sz="3600" b="1"/>
              <a:t>Definizione: aggregato</a:t>
            </a:r>
            <a:endParaRPr lang="it-IT" sz="3600" b="1">
              <a:latin typeface="Calibri" pitchFamily="34" charset="0"/>
            </a:endParaRPr>
          </a:p>
        </p:txBody>
      </p:sp>
      <p:sp>
        <p:nvSpPr>
          <p:cNvPr id="18437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18438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</a:p>
        </p:txBody>
      </p:sp>
      <p:pic>
        <p:nvPicPr>
          <p:cNvPr id="18439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3E7B77A-2BCA-478D-B442-7ED81DBA13AA}" type="slidenum">
              <a:rPr lang="it-IT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it-IT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8443" name="Immagin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4" name="Sottotitolo 2"/>
          <p:cNvSpPr>
            <a:spLocks/>
          </p:cNvSpPr>
          <p:nvPr/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b="1">
              <a:solidFill>
                <a:srgbClr val="404040"/>
              </a:solidFill>
            </a:endParaRPr>
          </a:p>
          <a:p>
            <a:endParaRPr lang="it-IT" b="1">
              <a:solidFill>
                <a:srgbClr val="558ED5"/>
              </a:solidFill>
            </a:endParaRPr>
          </a:p>
          <a:p>
            <a:r>
              <a:rPr lang="it-IT">
                <a:solidFill>
                  <a:srgbClr val="404040"/>
                </a:solidFill>
              </a:rPr>
              <a:t> 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Cosa è?</a:t>
            </a:r>
          </a:p>
          <a:p>
            <a:pPr marL="742950" lvl="1" indent="-285750" algn="just">
              <a:spcBef>
                <a:spcPct val="20000"/>
              </a:spcBef>
              <a:buFont typeface="Calibri" pitchFamily="34" charset="0"/>
              <a:buChar char="‒"/>
            </a:pPr>
            <a:r>
              <a:rPr lang="en-US" sz="2400">
                <a:latin typeface="Calibri" pitchFamily="34" charset="0"/>
              </a:rPr>
              <a:t>Serie temporale che 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sintetizza </a:t>
            </a:r>
            <a:r>
              <a:rPr lang="en-US" sz="2400">
                <a:latin typeface="Calibri" pitchFamily="34" charset="0"/>
              </a:rPr>
              <a:t>le misurazioni effettuate nel passato da un cluster di sensori per una variabile geo-fisica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A cosa serve?</a:t>
            </a:r>
          </a:p>
          <a:p>
            <a:pPr marL="742950" lvl="1" indent="-285750" algn="just">
              <a:spcBef>
                <a:spcPct val="20000"/>
              </a:spcBef>
              <a:buFont typeface="Arial" charset="0"/>
              <a:buChar char="–"/>
            </a:pPr>
            <a:r>
              <a:rPr lang="en-US" sz="2400">
                <a:latin typeface="Calibri" pitchFamily="34" charset="0"/>
              </a:rPr>
              <a:t>Apprendere un 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unico modello VAR </a:t>
            </a:r>
            <a:r>
              <a:rPr lang="en-US" sz="2400">
                <a:latin typeface="Calibri" pitchFamily="34" charset="0"/>
              </a:rPr>
              <a:t>per 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cluster</a:t>
            </a:r>
            <a:r>
              <a:rPr lang="en-US" sz="2400">
                <a:latin typeface="Calibri" pitchFamily="34" charset="0"/>
              </a:rPr>
              <a:t>, processando le serie temporali aggregato delle variabili geo-fisiche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it-IT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it-IT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/>
          </p:cNvSpPr>
          <p:nvPr/>
        </p:nvSpPr>
        <p:spPr bwMode="auto">
          <a:xfrm>
            <a:off x="323850" y="1174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9458" name="Rectangle 4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16 Dicembre 2015 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9459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ttangolo 6"/>
          <p:cNvSpPr>
            <a:spLocks noChangeArrowheads="1"/>
          </p:cNvSpPr>
          <p:nvPr/>
        </p:nvSpPr>
        <p:spPr bwMode="auto">
          <a:xfrm>
            <a:off x="0" y="1082675"/>
            <a:ext cx="903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3600" b="1"/>
          </a:p>
          <a:p>
            <a:pPr algn="ctr"/>
            <a:r>
              <a:rPr lang="it-IT" sz="3600" b="1"/>
              <a:t>Problemi e soluzioni</a:t>
            </a:r>
            <a:endParaRPr lang="it-IT" sz="3600" b="1">
              <a:latin typeface="Calibri" pitchFamily="34" charset="0"/>
            </a:endParaRPr>
          </a:p>
        </p:txBody>
      </p:sp>
      <p:sp>
        <p:nvSpPr>
          <p:cNvPr id="19461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19462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</a:p>
        </p:txBody>
      </p:sp>
      <p:pic>
        <p:nvPicPr>
          <p:cNvPr id="19463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53A3A2B-61A4-4567-B2D6-2E9A6A2F2B2E}" type="slidenum">
              <a:rPr lang="it-IT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it-IT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9467" name="Immagin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Sottotitolo 2"/>
          <p:cNvSpPr>
            <a:spLocks/>
          </p:cNvSpPr>
          <p:nvPr/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b="1">
              <a:solidFill>
                <a:srgbClr val="404040"/>
              </a:solidFill>
            </a:endParaRPr>
          </a:p>
          <a:p>
            <a:endParaRPr lang="it-IT" b="1">
              <a:solidFill>
                <a:srgbClr val="558ED5"/>
              </a:solidFill>
            </a:endParaRPr>
          </a:p>
          <a:p>
            <a:r>
              <a:rPr lang="it-IT">
                <a:solidFill>
                  <a:srgbClr val="404040"/>
                </a:solidFill>
              </a:rPr>
              <a:t> 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Problemi: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400">
                <a:latin typeface="Calibri" pitchFamily="34" charset="0"/>
              </a:rPr>
              <a:t>Aggregati approssimati a partire da quelli del nodo padre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400">
                <a:latin typeface="Calibri" pitchFamily="34" charset="0"/>
              </a:rPr>
              <a:t>Sovra-adattamento dell’albero alle misurazioni avute nell’istante di tempo corrente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Soluzioni: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400">
                <a:latin typeface="Calibri" pitchFamily="34" charset="0"/>
              </a:rPr>
              <a:t>Aggregati ricostruiti dai dati reali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400">
                <a:latin typeface="Calibri" pitchFamily="34" charset="0"/>
              </a:rPr>
              <a:t>Clustering basato sulla previsione dei dati all’istante t+1 piuttosto che sui dati osservati all’istante t 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it-IT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it-IT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/>
          </p:cNvSpPr>
          <p:nvPr/>
        </p:nvSpPr>
        <p:spPr bwMode="auto">
          <a:xfrm>
            <a:off x="323850" y="1174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0482" name="Rectangle 4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16 Dicembre 2015 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483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ttangolo 6"/>
          <p:cNvSpPr>
            <a:spLocks noChangeArrowheads="1"/>
          </p:cNvSpPr>
          <p:nvPr/>
        </p:nvSpPr>
        <p:spPr bwMode="auto">
          <a:xfrm>
            <a:off x="0" y="1082675"/>
            <a:ext cx="903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3600" b="1"/>
          </a:p>
          <a:p>
            <a:pPr algn="ctr"/>
            <a:r>
              <a:rPr lang="it-IT" sz="3600" b="1"/>
              <a:t>Quali aggregati? VARForecaster 2.1</a:t>
            </a:r>
          </a:p>
        </p:txBody>
      </p:sp>
      <p:sp>
        <p:nvSpPr>
          <p:cNvPr id="20485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20486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</a:p>
        </p:txBody>
      </p:sp>
      <p:pic>
        <p:nvPicPr>
          <p:cNvPr id="20487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DE92559-CA7C-4BF7-916B-7999071E03D9}" type="slidenum">
              <a:rPr lang="it-IT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it-IT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0491" name="Immagin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2" name="Sottotitolo 2"/>
          <p:cNvSpPr>
            <a:spLocks/>
          </p:cNvSpPr>
          <p:nvPr/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b="1">
              <a:solidFill>
                <a:srgbClr val="404040"/>
              </a:solidFill>
            </a:endParaRPr>
          </a:p>
          <a:p>
            <a:endParaRPr lang="it-IT" b="1">
              <a:solidFill>
                <a:srgbClr val="558ED5"/>
              </a:solidFill>
            </a:endParaRPr>
          </a:p>
          <a:p>
            <a:r>
              <a:rPr lang="it-IT">
                <a:solidFill>
                  <a:srgbClr val="404040"/>
                </a:solidFill>
              </a:rPr>
              <a:t> 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pitchFamily="34" charset="0"/>
              </a:rPr>
              <a:t>Calcolare gli aggregati dai dati reali</a:t>
            </a:r>
          </a:p>
          <a:p>
            <a:pPr marL="914400" lvl="1" indent="-45720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Media</a:t>
            </a:r>
          </a:p>
          <a:p>
            <a:pPr marL="914400" lvl="1" indent="-45720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Mediana (meno sensibile agli outlier)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it-IT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it-IT" sz="3200">
              <a:latin typeface="Calibri" pitchFamily="34" charset="0"/>
            </a:endParaRPr>
          </a:p>
        </p:txBody>
      </p:sp>
      <p:pic>
        <p:nvPicPr>
          <p:cNvPr id="20493" name="Picture 17" descr="scodata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2500" y="3789363"/>
            <a:ext cx="49149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/>
          </p:cNvSpPr>
          <p:nvPr/>
        </p:nvSpPr>
        <p:spPr bwMode="auto">
          <a:xfrm>
            <a:off x="323850" y="1174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506" name="Rectangle 4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16 Dicembre 2015 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1507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ttangolo 6"/>
          <p:cNvSpPr>
            <a:spLocks noChangeArrowheads="1"/>
          </p:cNvSpPr>
          <p:nvPr/>
        </p:nvSpPr>
        <p:spPr bwMode="auto">
          <a:xfrm>
            <a:off x="0" y="1082675"/>
            <a:ext cx="90360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3600" b="1"/>
              <a:t>Quali dati per il clustering? VarForecaster 2.2</a:t>
            </a:r>
            <a:endParaRPr lang="it-IT" sz="3600" b="1">
              <a:latin typeface="Calibri" pitchFamily="34" charset="0"/>
            </a:endParaRPr>
          </a:p>
        </p:txBody>
      </p:sp>
      <p:sp>
        <p:nvSpPr>
          <p:cNvPr id="21509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21510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</a:p>
        </p:txBody>
      </p:sp>
      <p:pic>
        <p:nvPicPr>
          <p:cNvPr id="21511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32361A7-971C-4D65-A6F6-90C95B2F8ACF}" type="slidenum">
              <a:rPr lang="it-IT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it-IT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1515" name="Immagin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6" name="Sottotitolo 2"/>
          <p:cNvSpPr>
            <a:spLocks/>
          </p:cNvSpPr>
          <p:nvPr/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404040"/>
              </a:solidFill>
            </a:endParaRPr>
          </a:p>
          <a:p>
            <a:endParaRPr lang="it-IT" b="1">
              <a:solidFill>
                <a:srgbClr val="558ED5"/>
              </a:solidFill>
            </a:endParaRPr>
          </a:p>
          <a:p>
            <a:r>
              <a:rPr lang="it-IT">
                <a:solidFill>
                  <a:srgbClr val="404040"/>
                </a:solidFill>
              </a:rPr>
              <a:t> </a:t>
            </a:r>
          </a:p>
          <a:p>
            <a:pPr algn="just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Clustering su dati osservati al tempo t</a:t>
            </a:r>
          </a:p>
          <a:p>
            <a:pPr algn="just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Calibri" pitchFamily="34" charset="0"/>
              </a:rPr>
              <a:t>Clustering su dati osservati al tempo t+1</a:t>
            </a:r>
          </a:p>
          <a:p>
            <a:pPr algn="just">
              <a:spcBef>
                <a:spcPct val="20000"/>
              </a:spcBef>
              <a:buFont typeface="Arial" charset="0"/>
              <a:buNone/>
            </a:pPr>
            <a:r>
              <a:rPr lang="it-IT" sz="2400">
                <a:latin typeface="Calibri" pitchFamily="34" charset="0"/>
              </a:rPr>
              <a:t>Perché?</a:t>
            </a:r>
          </a:p>
          <a:p>
            <a:pPr marL="742950" lvl="1" indent="-285750" algn="just">
              <a:spcBef>
                <a:spcPct val="20000"/>
              </a:spcBef>
              <a:buFont typeface="Arial" charset="0"/>
              <a:buChar char="•"/>
            </a:pPr>
            <a:r>
              <a:rPr lang="it-IT" sz="2400">
                <a:latin typeface="Calibri" pitchFamily="34" charset="0"/>
              </a:rPr>
              <a:t>Permette di trovare il partizionamento più congeniale alla previsione</a:t>
            </a:r>
          </a:p>
          <a:p>
            <a:pPr algn="just">
              <a:spcBef>
                <a:spcPct val="20000"/>
              </a:spcBef>
              <a:buFont typeface="Arial" charset="0"/>
              <a:buNone/>
            </a:pPr>
            <a:r>
              <a:rPr lang="it-IT" sz="2400">
                <a:latin typeface="Calibri" pitchFamily="34" charset="0"/>
              </a:rPr>
              <a:t>Come?</a:t>
            </a:r>
          </a:p>
          <a:p>
            <a:pPr marL="742950" lvl="1" indent="-285750" algn="just">
              <a:spcBef>
                <a:spcPct val="20000"/>
              </a:spcBef>
              <a:buFont typeface="Arial" charset="0"/>
              <a:buChar char="•"/>
            </a:pPr>
            <a:r>
              <a:rPr lang="it-IT" sz="2400">
                <a:latin typeface="Calibri" pitchFamily="34" charset="0"/>
              </a:rPr>
              <a:t>Applicando una funzione di previsione molto semplice: </a:t>
            </a:r>
            <a:r>
              <a:rPr lang="en-US" sz="2400">
                <a:latin typeface="Calibri" pitchFamily="34" charset="0"/>
              </a:rPr>
              <a:t>exponential</a:t>
            </a:r>
            <a:r>
              <a:rPr lang="it-IT" sz="2400">
                <a:latin typeface="Calibri" pitchFamily="34" charset="0"/>
              </a:rPr>
              <a:t> smoothing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sz="2800">
              <a:solidFill>
                <a:srgbClr val="FF0000"/>
              </a:solidFill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it-IT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it-IT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/>
          </p:cNvSpPr>
          <p:nvPr/>
        </p:nvSpPr>
        <p:spPr bwMode="auto">
          <a:xfrm>
            <a:off x="323850" y="1174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530" name="Rectangle 4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16 Dicembre 2015 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2531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ttangolo 6"/>
          <p:cNvSpPr>
            <a:spLocks noChangeArrowheads="1"/>
          </p:cNvSpPr>
          <p:nvPr/>
        </p:nvSpPr>
        <p:spPr bwMode="auto">
          <a:xfrm>
            <a:off x="0" y="1082675"/>
            <a:ext cx="903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3600" b="1"/>
          </a:p>
          <a:p>
            <a:pPr algn="ctr"/>
            <a:r>
              <a:rPr lang="it-IT" sz="3600" b="1"/>
              <a:t>Exponential Smoothing</a:t>
            </a:r>
          </a:p>
        </p:txBody>
      </p:sp>
      <p:sp>
        <p:nvSpPr>
          <p:cNvPr id="22533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22534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</a:p>
        </p:txBody>
      </p:sp>
      <p:pic>
        <p:nvPicPr>
          <p:cNvPr id="22535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7DC80B0-7197-47B8-BFC4-75DDC45CF22E}" type="slidenum">
              <a:rPr lang="it-IT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it-IT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2539" name="Immagin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0" name="Sottotitolo 2"/>
          <p:cNvSpPr>
            <a:spLocks/>
          </p:cNvSpPr>
          <p:nvPr/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b="1">
              <a:solidFill>
                <a:srgbClr val="404040"/>
              </a:solidFill>
            </a:endParaRPr>
          </a:p>
          <a:p>
            <a:endParaRPr lang="it-IT" b="1">
              <a:solidFill>
                <a:srgbClr val="558ED5"/>
              </a:solidFill>
            </a:endParaRPr>
          </a:p>
          <a:p>
            <a:r>
              <a:rPr lang="it-IT">
                <a:solidFill>
                  <a:srgbClr val="404040"/>
                </a:solidFill>
              </a:rPr>
              <a:t> 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Tecnica di previsione efficiente usata nella analisi delle serie temporali univariate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sz="2800">
              <a:latin typeface="Calibri" pitchFamily="34" charset="0"/>
            </a:endParaRPr>
          </a:p>
          <a:p>
            <a:pPr algn="just">
              <a:spcBef>
                <a:spcPct val="20000"/>
              </a:spcBef>
              <a:buFont typeface="Arial" charset="0"/>
              <a:buChar char="•"/>
            </a:pPr>
            <a:r>
              <a:rPr lang="it-IT" sz="2800">
                <a:latin typeface="Calibri" pitchFamily="34" charset="0"/>
              </a:rPr>
              <a:t> La previsione è la media ponderata di tutte le osservazioni disponibili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/>
          </p:cNvSpPr>
          <p:nvPr/>
        </p:nvSpPr>
        <p:spPr bwMode="auto">
          <a:xfrm>
            <a:off x="323850" y="1174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3554" name="Rectangle 4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000">
                <a:solidFill>
                  <a:schemeClr val="bg1"/>
                </a:solidFill>
                <a:latin typeface="Calibri" pitchFamily="34" charset="0"/>
              </a:rPr>
              <a:t>16 Dicembre 2015 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3555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Rettangolo 6"/>
          <p:cNvSpPr>
            <a:spLocks noChangeArrowheads="1"/>
          </p:cNvSpPr>
          <p:nvPr/>
        </p:nvSpPr>
        <p:spPr bwMode="auto">
          <a:xfrm>
            <a:off x="0" y="1082675"/>
            <a:ext cx="903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3600" b="1"/>
          </a:p>
          <a:p>
            <a:pPr algn="ctr"/>
            <a:r>
              <a:rPr lang="it-IT" sz="3600" b="1"/>
              <a:t>Exponential Smoothing</a:t>
            </a:r>
          </a:p>
        </p:txBody>
      </p:sp>
      <p:sp>
        <p:nvSpPr>
          <p:cNvPr id="23557" name="Rectangle 38"/>
          <p:cNvSpPr>
            <a:spLocks noChangeArrowheads="1"/>
          </p:cNvSpPr>
          <p:nvPr/>
        </p:nvSpPr>
        <p:spPr bwMode="auto">
          <a:xfrm>
            <a:off x="0" y="6253163"/>
            <a:ext cx="9144000" cy="60483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>
              <a:latin typeface="Calibri" pitchFamily="34" charset="0"/>
            </a:endParaRPr>
          </a:p>
        </p:txBody>
      </p:sp>
      <p:sp>
        <p:nvSpPr>
          <p:cNvPr id="23558" name="Rectangle 4"/>
          <p:cNvSpPr txBox="1">
            <a:spLocks noChangeArrowheads="1"/>
          </p:cNvSpPr>
          <p:nvPr/>
        </p:nvSpPr>
        <p:spPr bwMode="auto">
          <a:xfrm>
            <a:off x="468313" y="6381750"/>
            <a:ext cx="2303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27 Aprile 2016</a:t>
            </a:r>
          </a:p>
        </p:txBody>
      </p:sp>
      <p:pic>
        <p:nvPicPr>
          <p:cNvPr id="23559" name="Picture 34" descr="logo_rivisitato"/>
          <p:cNvPicPr>
            <a:picLocks noChangeAspect="1" noChangeArrowheads="1"/>
          </p:cNvPicPr>
          <p:nvPr/>
        </p:nvPicPr>
        <p:blipFill>
          <a:blip r:embed="rId2"/>
          <a:srcRect r="20361"/>
          <a:stretch>
            <a:fillRect/>
          </a:stretch>
        </p:blipFill>
        <p:spPr bwMode="auto">
          <a:xfrm>
            <a:off x="0" y="0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0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0350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sellaDiTesto 14"/>
          <p:cNvSpPr txBox="1"/>
          <p:nvPr/>
        </p:nvSpPr>
        <p:spPr>
          <a:xfrm>
            <a:off x="6832600" y="169863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Dipartimento di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Informatica</a:t>
            </a:r>
          </a:p>
        </p:txBody>
      </p:sp>
      <p:sp>
        <p:nvSpPr>
          <p:cNvPr id="5" name="Segnaposto numero diapositiva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815923E-6F6F-46FC-BAD3-D1826BA16FD5}" type="slidenum">
              <a:rPr lang="it-IT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it-IT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3563" name="Immagin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4288" y="23813"/>
            <a:ext cx="1495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4" name="Sottotitolo 2"/>
          <p:cNvSpPr>
            <a:spLocks/>
          </p:cNvSpPr>
          <p:nvPr/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b="1">
              <a:solidFill>
                <a:srgbClr val="404040"/>
              </a:solidFill>
              <a:latin typeface="Calibri" pitchFamily="34" charset="0"/>
            </a:endParaRPr>
          </a:p>
          <a:p>
            <a:endParaRPr lang="it-IT" sz="2400" b="1">
              <a:solidFill>
                <a:srgbClr val="558ED5"/>
              </a:solidFill>
              <a:latin typeface="Calibri" pitchFamily="34" charset="0"/>
            </a:endParaRPr>
          </a:p>
          <a:p>
            <a:r>
              <a:rPr lang="it-IT" sz="2400">
                <a:solidFill>
                  <a:srgbClr val="404040"/>
                </a:solidFill>
                <a:latin typeface="Calibri" pitchFamily="34" charset="0"/>
              </a:rPr>
              <a:t> </a:t>
            </a:r>
          </a:p>
          <a:p>
            <a:pPr algn="ctr">
              <a:spcBef>
                <a:spcPct val="20000"/>
              </a:spcBef>
            </a:pPr>
            <a:r>
              <a:rPr lang="en-US" sz="2400">
                <a:latin typeface="Calibri" pitchFamily="34" charset="0"/>
              </a:rPr>
              <a:t>Ŝ</a:t>
            </a:r>
            <a:r>
              <a:rPr lang="it-IT" sz="2400" baseline="-25000">
                <a:latin typeface="Calibri" pitchFamily="34" charset="0"/>
              </a:rPr>
              <a:t>t+1</a:t>
            </a:r>
            <a:r>
              <a:rPr lang="it-IT" sz="2400">
                <a:latin typeface="Calibri" pitchFamily="34" charset="0"/>
              </a:rPr>
              <a:t>=</a:t>
            </a:r>
            <a:r>
              <a:rPr lang="el-GR" sz="2400">
                <a:latin typeface="Calibri" pitchFamily="34" charset="0"/>
              </a:rPr>
              <a:t>α</a:t>
            </a:r>
            <a:r>
              <a:rPr lang="it-IT" sz="2400">
                <a:latin typeface="Calibri" pitchFamily="34" charset="0"/>
              </a:rPr>
              <a:t> D</a:t>
            </a:r>
            <a:r>
              <a:rPr lang="it-IT" sz="2400" baseline="-25000">
                <a:latin typeface="Calibri" pitchFamily="34" charset="0"/>
              </a:rPr>
              <a:t>t</a:t>
            </a:r>
            <a:r>
              <a:rPr lang="it-IT" sz="2400">
                <a:latin typeface="Calibri" pitchFamily="34" charset="0"/>
              </a:rPr>
              <a:t> </a:t>
            </a:r>
            <a:r>
              <a:rPr lang="en-US" sz="2400">
                <a:latin typeface="Calibri" pitchFamily="34" charset="0"/>
              </a:rPr>
              <a:t>+ (1- </a:t>
            </a:r>
            <a:r>
              <a:rPr lang="el-GR" sz="2400">
                <a:latin typeface="Calibri" pitchFamily="34" charset="0"/>
              </a:rPr>
              <a:t>α</a:t>
            </a:r>
            <a:r>
              <a:rPr lang="it-IT" sz="2400">
                <a:latin typeface="Calibri" pitchFamily="34" charset="0"/>
              </a:rPr>
              <a:t>) </a:t>
            </a:r>
            <a:r>
              <a:rPr lang="en-US" sz="2400">
                <a:latin typeface="Calibri" pitchFamily="34" charset="0"/>
              </a:rPr>
              <a:t>Ŝ</a:t>
            </a:r>
            <a:r>
              <a:rPr lang="it-IT" sz="2400" baseline="-25000">
                <a:latin typeface="Calibri" pitchFamily="34" charset="0"/>
              </a:rPr>
              <a:t>t</a:t>
            </a:r>
          </a:p>
          <a:p>
            <a:pPr>
              <a:spcBef>
                <a:spcPct val="20000"/>
              </a:spcBef>
            </a:pPr>
            <a:r>
              <a:rPr lang="en-US" sz="2400">
                <a:latin typeface="Calibri" pitchFamily="34" charset="0"/>
              </a:rPr>
              <a:t>dove: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400">
                <a:latin typeface="Calibri" pitchFamily="34" charset="0"/>
              </a:rPr>
              <a:t>Ŝ</a:t>
            </a:r>
            <a:r>
              <a:rPr lang="it-IT" sz="2400" baseline="-25000">
                <a:latin typeface="Calibri" pitchFamily="34" charset="0"/>
              </a:rPr>
              <a:t>t+1</a:t>
            </a:r>
            <a:r>
              <a:rPr lang="it-IT" sz="2400">
                <a:latin typeface="Calibri" pitchFamily="34" charset="0"/>
              </a:rPr>
              <a:t>= è la previsione dei dati per l’istante t+1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it-IT" sz="2400">
                <a:latin typeface="Calibri" pitchFamily="34" charset="0"/>
              </a:rPr>
              <a:t>D</a:t>
            </a:r>
            <a:r>
              <a:rPr lang="it-IT" sz="2400" baseline="-25000">
                <a:latin typeface="Calibri" pitchFamily="34" charset="0"/>
              </a:rPr>
              <a:t>t</a:t>
            </a:r>
            <a:r>
              <a:rPr lang="it-IT" sz="2400">
                <a:latin typeface="Calibri" pitchFamily="34" charset="0"/>
              </a:rPr>
              <a:t> = è i dati osservati nell’istante attuale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400">
                <a:latin typeface="Calibri" pitchFamily="34" charset="0"/>
              </a:rPr>
              <a:t>Ŝ</a:t>
            </a:r>
            <a:r>
              <a:rPr lang="en-US" sz="2400" baseline="-25000">
                <a:latin typeface="Calibri" pitchFamily="34" charset="0"/>
              </a:rPr>
              <a:t>t</a:t>
            </a:r>
            <a:r>
              <a:rPr lang="it-IT" sz="2400">
                <a:latin typeface="Calibri" pitchFamily="34" charset="0"/>
              </a:rPr>
              <a:t> = è la previsione dell’istante attuale fatta all’istante t-1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l-GR" sz="2400">
                <a:latin typeface="Calibri" pitchFamily="34" charset="0"/>
              </a:rPr>
              <a:t>α</a:t>
            </a:r>
            <a:r>
              <a:rPr lang="it-IT" sz="2400">
                <a:latin typeface="Calibri" pitchFamily="34" charset="0"/>
              </a:rPr>
              <a:t> = è il peso che si assegna ai dati osservati all’istante t.  Più è alto più le previsioni dipenderanno dalle rilevazioni attuali.</a:t>
            </a:r>
            <a:endParaRPr lang="el-GR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4559</TotalTime>
  <Words>664</Words>
  <Application>Microsoft Office PowerPoint</Application>
  <PresentationFormat>Presentazione su schermo (4:3)</PresentationFormat>
  <Paragraphs>308</Paragraphs>
  <Slides>18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Modello struttura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Trajan-Regular</vt:lpstr>
      <vt:lpstr>Tema di Office</vt:lpstr>
      <vt:lpstr>Grafico</vt:lpstr>
      <vt:lpstr>Tesi in Metodi Avanzati di Programmazione  Uso di aggregati spazio temporali per la costruzione del modello VAR</vt:lpstr>
      <vt:lpstr> 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Grazie per l’attenzione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Tesi in Metodi avanzati di programmazione   Sintesi di un algoritmo incrementale di clustering spazio-temporale multivariato</dc:title>
  <dc:creator>Dany</dc:creator>
  <cp:lastModifiedBy>PC-Corrado</cp:lastModifiedBy>
  <cp:revision>222</cp:revision>
  <dcterms:created xsi:type="dcterms:W3CDTF">2014-04-22T12:42:11Z</dcterms:created>
  <dcterms:modified xsi:type="dcterms:W3CDTF">2016-04-24T23:03:16Z</dcterms:modified>
</cp:coreProperties>
</file>