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manticscholar.org/cord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dvNTh6PMQXo&amp;feature=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l-GR" dirty="0"/>
              <a:t>Διαδίκτυο και Εφαρμογές – Τελική / απαλακτική άσκηση μαθήματος</a:t>
            </a:r>
            <a:endParaRPr lang="en-GB" dirty="0"/>
          </a:p>
        </p:txBody>
      </p:sp>
      <p:sp>
        <p:nvSpPr>
          <p:cNvPr id="3" name="Subtitle 2"/>
          <p:cNvSpPr>
            <a:spLocks noGrp="1"/>
          </p:cNvSpPr>
          <p:nvPr>
            <p:ph type="subTitle" idx="1"/>
          </p:nvPr>
        </p:nvSpPr>
        <p:spPr/>
        <p:txBody>
          <a:bodyPr/>
          <a:lstStyle/>
          <a:p>
            <a:r>
              <a:rPr lang="el-GR" dirty="0"/>
              <a:t>Ψαρρός Θεόδωρος, 0320</a:t>
            </a:r>
            <a:r>
              <a:rPr lang="en-US" dirty="0"/>
              <a:t>3194</a:t>
            </a:r>
          </a:p>
          <a:p>
            <a:r>
              <a:rPr lang="el-GR" dirty="0"/>
              <a:t>Δ.Π.Μ.Σ. </a:t>
            </a:r>
            <a:r>
              <a:rPr lang="el-GR"/>
              <a:t>Τεχνοοικονομικά Συστήματα</a:t>
            </a:r>
            <a:endParaRPr lang="en-GB" dirty="0"/>
          </a:p>
        </p:txBody>
      </p:sp>
    </p:spTree>
    <p:extLst>
      <p:ext uri="{BB962C8B-B14F-4D97-AF65-F5344CB8AC3E}">
        <p14:creationId xmlns:p14="http://schemas.microsoft.com/office/powerpoint/2010/main" val="19445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Επιβεβαίωση καταχώρησης των στοιχείων της βάσης</a:t>
            </a:r>
            <a:endParaRPr lang="en-GB" dirty="0"/>
          </a:p>
        </p:txBody>
      </p:sp>
      <p:sp>
        <p:nvSpPr>
          <p:cNvPr id="3" name="Content Placeholder 2"/>
          <p:cNvSpPr>
            <a:spLocks noGrp="1"/>
          </p:cNvSpPr>
          <p:nvPr>
            <p:ph idx="1"/>
          </p:nvPr>
        </p:nvSpPr>
        <p:spPr/>
        <p:txBody>
          <a:bodyPr/>
          <a:lstStyle/>
          <a:p>
            <a:r>
              <a:rPr lang="el-GR" dirty="0"/>
              <a:t>Μέσω του </a:t>
            </a:r>
            <a:r>
              <a:rPr lang="en-US" dirty="0"/>
              <a:t>Command Prompt</a:t>
            </a:r>
          </a:p>
          <a:p>
            <a:r>
              <a:rPr lang="en-US" dirty="0" err="1"/>
              <a:t>mysql</a:t>
            </a:r>
            <a:r>
              <a:rPr lang="en-US" dirty="0"/>
              <a:t> –u root –p</a:t>
            </a:r>
          </a:p>
          <a:p>
            <a:r>
              <a:rPr lang="en-US" dirty="0"/>
              <a:t>show databases;</a:t>
            </a:r>
          </a:p>
          <a:p>
            <a:r>
              <a:rPr lang="en-US" dirty="0"/>
              <a:t>use </a:t>
            </a:r>
            <a:r>
              <a:rPr lang="en-US" dirty="0" err="1"/>
              <a:t>covbase</a:t>
            </a:r>
            <a:r>
              <a:rPr lang="en-US" dirty="0"/>
              <a:t>;</a:t>
            </a:r>
          </a:p>
          <a:p>
            <a:r>
              <a:rPr lang="en-US" dirty="0"/>
              <a:t>select * from publications;</a:t>
            </a:r>
          </a:p>
          <a:p>
            <a:endParaRPr lang="en-US" dirty="0"/>
          </a:p>
          <a:p>
            <a:endParaRPr lang="en-US" dirty="0"/>
          </a:p>
          <a:p>
            <a:endParaRPr lang="en-US" dirty="0"/>
          </a:p>
          <a:p>
            <a:endParaRPr lang="en-US" dirty="0"/>
          </a:p>
          <a:p>
            <a:endParaRPr lang="en-US" dirty="0"/>
          </a:p>
          <a:p>
            <a:endParaRPr lang="en-US" dirty="0"/>
          </a:p>
          <a:p>
            <a:endParaRPr lang="en-GB" dirty="0"/>
          </a:p>
        </p:txBody>
      </p:sp>
      <p:pic>
        <p:nvPicPr>
          <p:cNvPr id="4" name="Picture 3"/>
          <p:cNvPicPr>
            <a:picLocks noChangeAspect="1"/>
          </p:cNvPicPr>
          <p:nvPr/>
        </p:nvPicPr>
        <p:blipFill>
          <a:blip r:embed="rId2"/>
          <a:stretch>
            <a:fillRect/>
          </a:stretch>
        </p:blipFill>
        <p:spPr>
          <a:xfrm>
            <a:off x="3869268" y="3352281"/>
            <a:ext cx="4427394" cy="2072750"/>
          </a:xfrm>
          <a:prstGeom prst="rect">
            <a:avLst/>
          </a:prstGeom>
        </p:spPr>
      </p:pic>
    </p:spTree>
    <p:extLst>
      <p:ext uri="{BB962C8B-B14F-4D97-AF65-F5344CB8AC3E}">
        <p14:creationId xmlns:p14="http://schemas.microsoft.com/office/powerpoint/2010/main" val="167149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Σύνοψη της χρησιμότητας του κώδικα</a:t>
            </a:r>
            <a:endParaRPr lang="en-GB" dirty="0"/>
          </a:p>
        </p:txBody>
      </p:sp>
      <p:sp>
        <p:nvSpPr>
          <p:cNvPr id="3" name="Content Placeholder 2"/>
          <p:cNvSpPr>
            <a:spLocks noGrp="1"/>
          </p:cNvSpPr>
          <p:nvPr>
            <p:ph idx="1"/>
          </p:nvPr>
        </p:nvSpPr>
        <p:spPr/>
        <p:txBody>
          <a:bodyPr/>
          <a:lstStyle/>
          <a:p>
            <a:r>
              <a:rPr lang="el-GR" dirty="0"/>
              <a:t>Επεξεργασία του *.</a:t>
            </a:r>
            <a:r>
              <a:rPr lang="en-US" dirty="0"/>
              <a:t>csv </a:t>
            </a:r>
            <a:r>
              <a:rPr lang="el-GR" dirty="0"/>
              <a:t>αρχείου το οποίο περιέχει πολλές πληροφορίες οι οποίες όμως δεν μπορούν εύκολα να επεξεργαστούν</a:t>
            </a:r>
          </a:p>
          <a:p>
            <a:r>
              <a:rPr lang="el-GR" dirty="0"/>
              <a:t>Καταχώρηση των δεδομένων σε μία βάση για την προσπέλαση τους και την επεξεργασία τους με εύκολο και δομημένο τρόπο</a:t>
            </a:r>
          </a:p>
          <a:p>
            <a:r>
              <a:rPr lang="el-GR" dirty="0"/>
              <a:t>Επεξεργασία των δεδομένων με χρήση </a:t>
            </a:r>
            <a:r>
              <a:rPr lang="en-US" dirty="0"/>
              <a:t>Java </a:t>
            </a:r>
            <a:r>
              <a:rPr lang="el-GR" dirty="0"/>
              <a:t>και απλών ερωτημάτων σε </a:t>
            </a:r>
            <a:r>
              <a:rPr lang="en-US" dirty="0"/>
              <a:t>SQL </a:t>
            </a:r>
            <a:r>
              <a:rPr lang="el-GR" dirty="0"/>
              <a:t>ανάλογα με τις ανάγκες μας</a:t>
            </a:r>
          </a:p>
          <a:p>
            <a:r>
              <a:rPr lang="el-GR" dirty="0"/>
              <a:t>Τα ερωτήματα που παρουσιάστηκαν αποτελούν βάσεις που μπορούν να επεκταθούν εύκολα για πιο περίπλοκα αποτελέσματα ή σε εξ’ ολοκλήρου νέες εφαρμογές</a:t>
            </a:r>
            <a:endParaRPr lang="en-GB" dirty="0"/>
          </a:p>
        </p:txBody>
      </p:sp>
    </p:spTree>
    <p:extLst>
      <p:ext uri="{BB962C8B-B14F-4D97-AF65-F5344CB8AC3E}">
        <p14:creationId xmlns:p14="http://schemas.microsoft.com/office/powerpoint/2010/main" val="389347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Ψαρρός Θεόδωρος</a:t>
            </a:r>
            <a:endParaRPr lang="en-GB" dirty="0"/>
          </a:p>
        </p:txBody>
      </p:sp>
      <p:sp>
        <p:nvSpPr>
          <p:cNvPr id="3" name="Content Placeholder 2"/>
          <p:cNvSpPr>
            <a:spLocks noGrp="1"/>
          </p:cNvSpPr>
          <p:nvPr>
            <p:ph idx="1"/>
          </p:nvPr>
        </p:nvSpPr>
        <p:spPr>
          <a:xfrm>
            <a:off x="3869268" y="864108"/>
            <a:ext cx="3255793" cy="2337983"/>
          </a:xfrm>
        </p:spPr>
        <p:txBody>
          <a:bodyPr/>
          <a:lstStyle/>
          <a:p>
            <a:r>
              <a:rPr lang="el-GR" dirty="0"/>
              <a:t>Σας ευχαριστώ για τον χρόνο σας.</a:t>
            </a:r>
            <a:endParaRPr lang="en-GB" dirty="0"/>
          </a:p>
        </p:txBody>
      </p:sp>
      <p:pic>
        <p:nvPicPr>
          <p:cNvPr id="1026" name="Picture 2" descr="Thank You Litter Picker | Newton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201" y="2735839"/>
            <a:ext cx="5136083" cy="270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Περίληψη άσκησης</a:t>
            </a:r>
            <a:endParaRPr lang="en-GB" dirty="0"/>
          </a:p>
        </p:txBody>
      </p:sp>
      <p:sp>
        <p:nvSpPr>
          <p:cNvPr id="3" name="Content Placeholder 2"/>
          <p:cNvSpPr>
            <a:spLocks noGrp="1"/>
          </p:cNvSpPr>
          <p:nvPr>
            <p:ph idx="1"/>
          </p:nvPr>
        </p:nvSpPr>
        <p:spPr/>
        <p:txBody>
          <a:bodyPr/>
          <a:lstStyle/>
          <a:p>
            <a:r>
              <a:rPr lang="el-GR" dirty="0"/>
              <a:t>COVID-04: Εισαγωγή Άρθρων σε μία Σχεσιακή Βάση.</a:t>
            </a:r>
          </a:p>
          <a:p>
            <a:r>
              <a:rPr lang="el-GR" dirty="0"/>
              <a:t>Έφτιαξα μια </a:t>
            </a:r>
            <a:r>
              <a:rPr lang="el-GR" dirty="0" err="1"/>
              <a:t>Desktop</a:t>
            </a:r>
            <a:r>
              <a:rPr lang="el-GR" dirty="0"/>
              <a:t> εφαρμογή, η οποία εισάγει τα δεδομένα που υπάρχουν σχετικά με τα άρθρα για τον COVID-19 στη σελίδα </a:t>
            </a:r>
            <a:r>
              <a:rPr lang="el-GR" dirty="0">
                <a:hlinkClick r:id="rId2"/>
              </a:rPr>
              <a:t>https://www.semanticscholar.org/cord19</a:t>
            </a:r>
            <a:r>
              <a:rPr lang="el-GR" dirty="0"/>
              <a:t> σε μία σχεσιακή βάση. Στα πλαίσια της εργασίας αυτής έφτιαξα το Σχήμα της Βάσης καθώς και το πρόγραμμα που διαβάζει τα δεδομένα από το αρχείο "all_sources_metadata_2020-</a:t>
            </a:r>
            <a:r>
              <a:rPr lang="el-GR" b="1" dirty="0"/>
              <a:t>-</a:t>
            </a:r>
            <a:r>
              <a:rPr lang="el-GR" dirty="0"/>
              <a:t>" και τα αντίστοιχα JSON και τα βάζει σε αυτήν. Επίσης, εμφανίζω κάποια στατιστικά σχετικά με τα περιεχόμενα της, όπως πλήθος άρθρων, το πλήθος των άρθρων με πλήρη ή μη στοιχεία και άλλα, όπως παρουσιάζονται στον κώδικα.</a:t>
            </a:r>
          </a:p>
          <a:p>
            <a:r>
              <a:rPr lang="el-GR" dirty="0"/>
              <a:t>Στα πλαίσια της εργασίας έκανα χρήση Java και MySQL.</a:t>
            </a:r>
          </a:p>
          <a:p>
            <a:endParaRPr lang="en-GB" dirty="0"/>
          </a:p>
        </p:txBody>
      </p:sp>
    </p:spTree>
    <p:extLst>
      <p:ext uri="{BB962C8B-B14F-4D97-AF65-F5344CB8AC3E}">
        <p14:creationId xmlns:p14="http://schemas.microsoft.com/office/powerpoint/2010/main" val="142834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Προετοιμασία αρχείου για την εισαγωγή</a:t>
            </a:r>
            <a:endParaRPr lang="en-GB" dirty="0"/>
          </a:p>
        </p:txBody>
      </p:sp>
      <p:sp>
        <p:nvSpPr>
          <p:cNvPr id="3" name="Content Placeholder 2"/>
          <p:cNvSpPr>
            <a:spLocks noGrp="1"/>
          </p:cNvSpPr>
          <p:nvPr>
            <p:ph idx="1"/>
          </p:nvPr>
        </p:nvSpPr>
        <p:spPr/>
        <p:txBody>
          <a:bodyPr/>
          <a:lstStyle/>
          <a:p>
            <a:r>
              <a:rPr lang="el-GR" dirty="0"/>
              <a:t>Κατά την χρήση των στοιχείων από την ιστοσελίδα, προκύπτει ότι υπάρχουν ελλειπείς καταχωρήσεις και ότι συχνά πεδία που έπρεπε να συμπληρωθούν δεν συμπληρώνονται. Οπότε το αρχείο απαιτεί μία προετοιμασία πριν την εισαγωγή του στο πρόγραμμα.</a:t>
            </a:r>
          </a:p>
          <a:p>
            <a:r>
              <a:rPr lang="el-GR" dirty="0"/>
              <a:t>Για την συμπλήρωση των κενών στοιχείων, κάνουμε </a:t>
            </a:r>
            <a:r>
              <a:rPr lang="en-US" dirty="0"/>
              <a:t>replace </a:t>
            </a:r>
            <a:r>
              <a:rPr lang="el-GR" dirty="0"/>
              <a:t>και εντοπίζουμε τα κόμματα εντός των οποίων υπάρχουν κενά. Το μέγιστο πλήθος των στηλών είναι 14, οπότε και υπάρχει πιθανότητα να έχουμε 14 κενά χωρισμένα με κόμματα. Στην συνέχεια μειώνουμε το πλήθος (13, 12 </a:t>
            </a:r>
            <a:r>
              <a:rPr lang="el-GR" dirty="0" err="1"/>
              <a:t>κ.ο.κ.</a:t>
            </a:r>
            <a:r>
              <a:rPr lang="el-GR" dirty="0"/>
              <a:t>). Για καλύτερη επεξεργασία τα κενά αντικαταστάθηκαν με το -1.</a:t>
            </a:r>
          </a:p>
          <a:p>
            <a:r>
              <a:rPr lang="el-GR" dirty="0"/>
              <a:t>Στην συνέχεια αποθηκεύουμε το αρχείο στον φάκελο που έχουμε ορίσει στο πρόγραμμα ως πηγή δεδομένων.</a:t>
            </a:r>
            <a:endParaRPr lang="en-GB" dirty="0"/>
          </a:p>
        </p:txBody>
      </p:sp>
    </p:spTree>
    <p:extLst>
      <p:ext uri="{BB962C8B-B14F-4D97-AF65-F5344CB8AC3E}">
        <p14:creationId xmlns:p14="http://schemas.microsoft.com/office/powerpoint/2010/main" val="32056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Προετοιμασία αρχείου για την εισαγωγή</a:t>
            </a:r>
            <a:endParaRPr lang="en-GB" dirty="0"/>
          </a:p>
        </p:txBody>
      </p:sp>
      <p:pic>
        <p:nvPicPr>
          <p:cNvPr id="5" name="Picture 4"/>
          <p:cNvPicPr>
            <a:picLocks noChangeAspect="1"/>
          </p:cNvPicPr>
          <p:nvPr/>
        </p:nvPicPr>
        <p:blipFill>
          <a:blip r:embed="rId2"/>
          <a:stretch>
            <a:fillRect/>
          </a:stretch>
        </p:blipFill>
        <p:spPr>
          <a:xfrm>
            <a:off x="3316691" y="1133883"/>
            <a:ext cx="8582042" cy="4581090"/>
          </a:xfrm>
          <a:prstGeom prst="rect">
            <a:avLst/>
          </a:prstGeom>
        </p:spPr>
      </p:pic>
    </p:spTree>
    <p:extLst>
      <p:ext uri="{BB962C8B-B14F-4D97-AF65-F5344CB8AC3E}">
        <p14:creationId xmlns:p14="http://schemas.microsoft.com/office/powerpoint/2010/main" val="268541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Ενεργοποίηση </a:t>
            </a:r>
            <a:r>
              <a:rPr lang="en-US" dirty="0"/>
              <a:t>XAMPP </a:t>
            </a:r>
            <a:r>
              <a:rPr lang="el-GR" dirty="0"/>
              <a:t>και δημιουργία βάσης</a:t>
            </a:r>
            <a:endParaRPr lang="en-GB" dirty="0"/>
          </a:p>
        </p:txBody>
      </p:sp>
      <p:sp>
        <p:nvSpPr>
          <p:cNvPr id="3" name="Content Placeholder 2"/>
          <p:cNvSpPr>
            <a:spLocks noGrp="1"/>
          </p:cNvSpPr>
          <p:nvPr>
            <p:ph idx="1"/>
          </p:nvPr>
        </p:nvSpPr>
        <p:spPr>
          <a:xfrm>
            <a:off x="3869267" y="498348"/>
            <a:ext cx="7315200" cy="5120640"/>
          </a:xfrm>
        </p:spPr>
        <p:txBody>
          <a:bodyPr/>
          <a:lstStyle/>
          <a:p>
            <a:r>
              <a:rPr lang="el-GR" dirty="0"/>
              <a:t>Εκκίνηση προγράμματος </a:t>
            </a:r>
            <a:r>
              <a:rPr lang="en-US" dirty="0"/>
              <a:t>XAMPP, </a:t>
            </a:r>
            <a:r>
              <a:rPr lang="el-GR" dirty="0"/>
              <a:t>εκκίνηση </a:t>
            </a:r>
            <a:r>
              <a:rPr lang="en-US" dirty="0"/>
              <a:t>MySQL, </a:t>
            </a:r>
            <a:r>
              <a:rPr lang="el-GR" dirty="0"/>
              <a:t>ορισμός θύρας (στην περίπτωση μας η 3306) και προσθήκη στον κώδικα.</a:t>
            </a:r>
          </a:p>
          <a:p>
            <a:endParaRPr lang="el-GR" dirty="0"/>
          </a:p>
          <a:p>
            <a:endParaRPr lang="el-GR" dirty="0"/>
          </a:p>
          <a:p>
            <a:endParaRPr lang="el-GR" dirty="0"/>
          </a:p>
          <a:p>
            <a:endParaRPr lang="el-GR" dirty="0"/>
          </a:p>
          <a:p>
            <a:pPr marL="0" indent="0">
              <a:buNone/>
            </a:pPr>
            <a:endParaRPr lang="en-US" dirty="0"/>
          </a:p>
          <a:p>
            <a:r>
              <a:rPr lang="el-GR" dirty="0"/>
              <a:t>Δημιουργία βάσης στην </a:t>
            </a:r>
            <a:r>
              <a:rPr lang="en-US" dirty="0"/>
              <a:t>MySQL</a:t>
            </a:r>
            <a:r>
              <a:rPr lang="el-GR" dirty="0"/>
              <a:t> (</a:t>
            </a:r>
            <a:r>
              <a:rPr lang="en-US" dirty="0"/>
              <a:t>create database </a:t>
            </a:r>
            <a:r>
              <a:rPr lang="en-US" dirty="0" err="1"/>
              <a:t>covbase</a:t>
            </a:r>
            <a:r>
              <a:rPr lang="en-US" dirty="0"/>
              <a:t>;) </a:t>
            </a:r>
            <a:r>
              <a:rPr lang="el-GR" dirty="0"/>
              <a:t>και ανάπτυξη κώδικα </a:t>
            </a:r>
            <a:r>
              <a:rPr lang="en-US" dirty="0"/>
              <a:t>JAVA </a:t>
            </a:r>
            <a:r>
              <a:rPr lang="el-GR" dirty="0"/>
              <a:t>μέσω του προγράμματος </a:t>
            </a:r>
            <a:r>
              <a:rPr lang="en-US" dirty="0"/>
              <a:t>Eclipse</a:t>
            </a:r>
          </a:p>
          <a:p>
            <a:endParaRPr lang="en-US" dirty="0"/>
          </a:p>
          <a:p>
            <a:endParaRPr lang="en-GB" dirty="0"/>
          </a:p>
        </p:txBody>
      </p:sp>
      <p:pic>
        <p:nvPicPr>
          <p:cNvPr id="4" name="Picture 3"/>
          <p:cNvPicPr>
            <a:picLocks noChangeAspect="1"/>
          </p:cNvPicPr>
          <p:nvPr/>
        </p:nvPicPr>
        <p:blipFill>
          <a:blip r:embed="rId2"/>
          <a:stretch>
            <a:fillRect/>
          </a:stretch>
        </p:blipFill>
        <p:spPr>
          <a:xfrm>
            <a:off x="5779030" y="1550116"/>
            <a:ext cx="3495675" cy="2218853"/>
          </a:xfrm>
          <a:prstGeom prst="rect">
            <a:avLst/>
          </a:prstGeom>
        </p:spPr>
      </p:pic>
      <p:pic>
        <p:nvPicPr>
          <p:cNvPr id="2050" name="Picture 2" descr="How to Setup Eclipse IDE on Windows For Java Development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l="1021" t="2496" b="15247"/>
          <a:stretch/>
        </p:blipFill>
        <p:spPr bwMode="auto">
          <a:xfrm>
            <a:off x="5801975" y="4638501"/>
            <a:ext cx="3449783" cy="161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2989045" cy="4601183"/>
          </a:xfrm>
        </p:spPr>
        <p:txBody>
          <a:bodyPr/>
          <a:lstStyle/>
          <a:p>
            <a:r>
              <a:rPr lang="el-GR" dirty="0"/>
              <a:t>Βασικός κώδικας προγράμματος – Σύνδεση με βάση</a:t>
            </a:r>
            <a:endParaRPr lang="en-GB" dirty="0"/>
          </a:p>
        </p:txBody>
      </p:sp>
      <p:sp>
        <p:nvSpPr>
          <p:cNvPr id="3" name="Content Placeholder 2"/>
          <p:cNvSpPr>
            <a:spLocks noGrp="1"/>
          </p:cNvSpPr>
          <p:nvPr>
            <p:ph idx="1"/>
          </p:nvPr>
        </p:nvSpPr>
        <p:spPr>
          <a:xfrm>
            <a:off x="3798656" y="523286"/>
            <a:ext cx="7315200" cy="5120640"/>
          </a:xfrm>
        </p:spPr>
        <p:txBody>
          <a:bodyPr/>
          <a:lstStyle/>
          <a:p>
            <a:r>
              <a:rPr lang="el-GR" dirty="0"/>
              <a:t>Συγκέντρωση όλων των στοιχείων για την σύνδεση στην βάση</a:t>
            </a:r>
          </a:p>
          <a:p>
            <a:r>
              <a:rPr lang="el-GR" dirty="0"/>
              <a:t>Δημιουργία σύνδεσης, ερωτημάτων και αποτελεσμάτων</a:t>
            </a:r>
            <a:endParaRPr lang="en-US" dirty="0"/>
          </a:p>
          <a:p>
            <a:r>
              <a:rPr lang="el-GR" dirty="0"/>
              <a:t>Καταχώρηση κωδικών σύνδεσης – </a:t>
            </a:r>
            <a:r>
              <a:rPr lang="en-US" dirty="0"/>
              <a:t>Credentials</a:t>
            </a:r>
          </a:p>
          <a:p>
            <a:r>
              <a:rPr lang="el-GR" dirty="0"/>
              <a:t>Ορισμός έναρξης και λήξης σύνδεσης</a:t>
            </a:r>
          </a:p>
          <a:p>
            <a:r>
              <a:rPr lang="el-GR" dirty="0"/>
              <a:t>Ορισμός δεικτών – </a:t>
            </a:r>
            <a:r>
              <a:rPr lang="en-US" dirty="0"/>
              <a:t>pointers</a:t>
            </a:r>
            <a:r>
              <a:rPr lang="el-GR" dirty="0"/>
              <a:t> για τα </a:t>
            </a:r>
            <a:r>
              <a:rPr lang="en-US" dirty="0"/>
              <a:t>menu </a:t>
            </a:r>
            <a:r>
              <a:rPr lang="el-GR" dirty="0"/>
              <a:t>του προγράμματος</a:t>
            </a:r>
          </a:p>
          <a:p>
            <a:endParaRPr lang="el-GR" dirty="0"/>
          </a:p>
          <a:p>
            <a:endParaRPr lang="el-GR" dirty="0"/>
          </a:p>
          <a:p>
            <a:endParaRPr lang="el-GR" dirty="0"/>
          </a:p>
          <a:p>
            <a:endParaRPr lang="el-GR" dirty="0"/>
          </a:p>
          <a:p>
            <a:endParaRPr lang="el-GR" dirty="0"/>
          </a:p>
          <a:p>
            <a:endParaRPr lang="en-GB" dirty="0"/>
          </a:p>
        </p:txBody>
      </p:sp>
      <p:pic>
        <p:nvPicPr>
          <p:cNvPr id="4" name="Picture 3"/>
          <p:cNvPicPr>
            <a:picLocks noChangeAspect="1"/>
          </p:cNvPicPr>
          <p:nvPr/>
        </p:nvPicPr>
        <p:blipFill rotWithShape="1">
          <a:blip r:embed="rId2"/>
          <a:srcRect r="21840"/>
          <a:stretch/>
        </p:blipFill>
        <p:spPr>
          <a:xfrm>
            <a:off x="3964650" y="2972770"/>
            <a:ext cx="6983211" cy="3352800"/>
          </a:xfrm>
          <a:prstGeom prst="rect">
            <a:avLst/>
          </a:prstGeom>
        </p:spPr>
      </p:pic>
    </p:spTree>
    <p:extLst>
      <p:ext uri="{BB962C8B-B14F-4D97-AF65-F5344CB8AC3E}">
        <p14:creationId xmlns:p14="http://schemas.microsoft.com/office/powerpoint/2010/main" val="123646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05670" cy="4601183"/>
          </a:xfrm>
        </p:spPr>
        <p:txBody>
          <a:bodyPr/>
          <a:lstStyle/>
          <a:p>
            <a:r>
              <a:rPr lang="el-GR" dirty="0"/>
              <a:t>Βασικό Μενού προγράμματος – Εισαγωγή και διαγραφή δεδομένων στην βάση μας</a:t>
            </a:r>
            <a:endParaRPr lang="en-GB" dirty="0"/>
          </a:p>
        </p:txBody>
      </p:sp>
      <p:sp>
        <p:nvSpPr>
          <p:cNvPr id="3" name="Content Placeholder 2"/>
          <p:cNvSpPr>
            <a:spLocks noGrp="1"/>
          </p:cNvSpPr>
          <p:nvPr>
            <p:ph idx="1"/>
          </p:nvPr>
        </p:nvSpPr>
        <p:spPr>
          <a:xfrm>
            <a:off x="3844329" y="74399"/>
            <a:ext cx="7315200" cy="5120640"/>
          </a:xfrm>
        </p:spPr>
        <p:txBody>
          <a:bodyPr/>
          <a:lstStyle/>
          <a:p>
            <a:r>
              <a:rPr lang="el-GR" dirty="0"/>
              <a:t>Επιλογή 1, Δημιουργία πίνακα «</a:t>
            </a:r>
            <a:r>
              <a:rPr lang="en-US" dirty="0"/>
              <a:t>publications</a:t>
            </a:r>
            <a:r>
              <a:rPr lang="el-GR" dirty="0"/>
              <a:t>» στην βάση </a:t>
            </a:r>
            <a:r>
              <a:rPr lang="en-US" dirty="0" err="1"/>
              <a:t>covbase</a:t>
            </a:r>
            <a:r>
              <a:rPr lang="en-US" dirty="0"/>
              <a:t> </a:t>
            </a:r>
            <a:r>
              <a:rPr lang="el-GR" dirty="0"/>
              <a:t>όπως την έχουμε δημιουργήσει</a:t>
            </a:r>
            <a:endParaRPr lang="en-US" dirty="0"/>
          </a:p>
          <a:p>
            <a:r>
              <a:rPr lang="el-GR" dirty="0"/>
              <a:t>Επιλογή 2, Διαγραφή του πίνακα «</a:t>
            </a:r>
            <a:r>
              <a:rPr lang="en-US" dirty="0"/>
              <a:t>publications</a:t>
            </a:r>
            <a:r>
              <a:rPr lang="el-GR" dirty="0"/>
              <a:t>» της βάσης </a:t>
            </a:r>
            <a:r>
              <a:rPr lang="en-US" dirty="0" err="1"/>
              <a:t>covbase</a:t>
            </a:r>
            <a:endParaRPr lang="el-GR" dirty="0"/>
          </a:p>
          <a:p>
            <a:r>
              <a:rPr lang="el-GR" dirty="0"/>
              <a:t>Επιλογή 3, Εισαγωγή δεδομένών στον πίνακα «</a:t>
            </a:r>
            <a:r>
              <a:rPr lang="en-US" dirty="0"/>
              <a:t>publications</a:t>
            </a:r>
            <a:r>
              <a:rPr lang="el-GR" dirty="0"/>
              <a:t>» από το επεξεργασμένο αρχείο (με την διαδικασία που περιγράψαμε σε προηγούμενη διαφάνεια) </a:t>
            </a:r>
          </a:p>
          <a:p>
            <a:r>
              <a:rPr lang="el-GR" dirty="0"/>
              <a:t>Επιλογή 4, </a:t>
            </a:r>
            <a:r>
              <a:rPr lang="el-GR" dirty="0" err="1"/>
              <a:t>Υπο</a:t>
            </a:r>
            <a:r>
              <a:rPr lang="el-GR" dirty="0"/>
              <a:t>-μενού Ανάλυσης Στατιστικών</a:t>
            </a:r>
          </a:p>
          <a:p>
            <a:r>
              <a:rPr lang="el-GR" dirty="0"/>
              <a:t>Επιλογή 5, Έξοδος (από το πρόγραμμα)</a:t>
            </a:r>
            <a:endParaRPr lang="en-GB" dirty="0"/>
          </a:p>
        </p:txBody>
      </p:sp>
      <p:pic>
        <p:nvPicPr>
          <p:cNvPr id="4" name="Picture 3"/>
          <p:cNvPicPr>
            <a:picLocks noChangeAspect="1"/>
          </p:cNvPicPr>
          <p:nvPr/>
        </p:nvPicPr>
        <p:blipFill>
          <a:blip r:embed="rId2"/>
          <a:stretch>
            <a:fillRect/>
          </a:stretch>
        </p:blipFill>
        <p:spPr>
          <a:xfrm>
            <a:off x="4578553" y="4667424"/>
            <a:ext cx="5846752" cy="1342678"/>
          </a:xfrm>
          <a:prstGeom prst="rect">
            <a:avLst/>
          </a:prstGeom>
        </p:spPr>
      </p:pic>
    </p:spTree>
    <p:extLst>
      <p:ext uri="{BB962C8B-B14F-4D97-AF65-F5344CB8AC3E}">
        <p14:creationId xmlns:p14="http://schemas.microsoft.com/office/powerpoint/2010/main" val="368611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05670" cy="4601183"/>
          </a:xfrm>
        </p:spPr>
        <p:txBody>
          <a:bodyPr/>
          <a:lstStyle/>
          <a:p>
            <a:r>
              <a:rPr lang="el-GR" dirty="0"/>
              <a:t>Μενού Ανάλυσης Στατιστικών</a:t>
            </a:r>
            <a:endParaRPr lang="en-GB" dirty="0"/>
          </a:p>
        </p:txBody>
      </p:sp>
      <p:sp>
        <p:nvSpPr>
          <p:cNvPr id="3" name="Content Placeholder 2"/>
          <p:cNvSpPr>
            <a:spLocks noGrp="1"/>
          </p:cNvSpPr>
          <p:nvPr>
            <p:ph idx="1"/>
          </p:nvPr>
        </p:nvSpPr>
        <p:spPr>
          <a:xfrm>
            <a:off x="3844329" y="74399"/>
            <a:ext cx="7315200" cy="5120640"/>
          </a:xfrm>
        </p:spPr>
        <p:txBody>
          <a:bodyPr/>
          <a:lstStyle/>
          <a:p>
            <a:r>
              <a:rPr lang="el-GR" dirty="0"/>
              <a:t>Επιλογή 1, Εμφάνιση του πλήθους των εγγραφών στον πίνακα της βάσης</a:t>
            </a:r>
          </a:p>
          <a:p>
            <a:r>
              <a:rPr lang="el-GR" dirty="0"/>
              <a:t>Επιλογή 2, Εμφάνιση όλων των περιοδικών, όπου έχουν δημοσιευθεί άρθρα</a:t>
            </a:r>
          </a:p>
          <a:p>
            <a:r>
              <a:rPr lang="el-GR" dirty="0"/>
              <a:t>Επιλογή 3, Εμφάνιση του πλήθους των δημοσιεύσεων από ένα συγκεκριμένο περιοδικό</a:t>
            </a:r>
          </a:p>
          <a:p>
            <a:r>
              <a:rPr lang="el-GR" dirty="0"/>
              <a:t>Επιλογή 4, Εμφάνιση του πλήθους των δημοσιεύσεων που έχουν πλήρες κείμενο</a:t>
            </a:r>
          </a:p>
          <a:p>
            <a:r>
              <a:rPr lang="el-GR" dirty="0"/>
              <a:t>Επιλογή 5, Εμφάνιση του τίτλου της δημοσίευσης με στοιχείο αναζήτησης το </a:t>
            </a:r>
            <a:r>
              <a:rPr lang="en-US" dirty="0"/>
              <a:t>SHA </a:t>
            </a:r>
            <a:endParaRPr lang="el-GR" dirty="0"/>
          </a:p>
          <a:p>
            <a:r>
              <a:rPr lang="el-GR" dirty="0"/>
              <a:t>Επιλογή </a:t>
            </a:r>
            <a:r>
              <a:rPr lang="en-US" dirty="0"/>
              <a:t>6</a:t>
            </a:r>
            <a:r>
              <a:rPr lang="el-GR" dirty="0"/>
              <a:t>, Εμφάνιση του τίτλου της δημοσίευσης με στοιχείο αναζήτησης το </a:t>
            </a:r>
            <a:r>
              <a:rPr lang="en-US" dirty="0"/>
              <a:t>Microsoft Academic Paper ID </a:t>
            </a:r>
            <a:endParaRPr lang="el-GR" dirty="0"/>
          </a:p>
          <a:p>
            <a:r>
              <a:rPr lang="el-GR" dirty="0"/>
              <a:t>Επιλογή </a:t>
            </a:r>
            <a:r>
              <a:rPr lang="en-US" dirty="0"/>
              <a:t>9</a:t>
            </a:r>
            <a:r>
              <a:rPr lang="el-GR" dirty="0"/>
              <a:t>, Έξοδος από το Μενού Ανάλυσης</a:t>
            </a:r>
            <a:endParaRPr lang="en-GB" dirty="0"/>
          </a:p>
        </p:txBody>
      </p:sp>
      <p:pic>
        <p:nvPicPr>
          <p:cNvPr id="5" name="Picture 4"/>
          <p:cNvPicPr>
            <a:picLocks noChangeAspect="1"/>
          </p:cNvPicPr>
          <p:nvPr/>
        </p:nvPicPr>
        <p:blipFill>
          <a:blip r:embed="rId2"/>
          <a:stretch>
            <a:fillRect/>
          </a:stretch>
        </p:blipFill>
        <p:spPr>
          <a:xfrm>
            <a:off x="5538268" y="4941223"/>
            <a:ext cx="4187623" cy="1813444"/>
          </a:xfrm>
          <a:prstGeom prst="rect">
            <a:avLst/>
          </a:prstGeom>
        </p:spPr>
      </p:pic>
    </p:spTree>
    <p:extLst>
      <p:ext uri="{BB962C8B-B14F-4D97-AF65-F5344CB8AC3E}">
        <p14:creationId xmlns:p14="http://schemas.microsoft.com/office/powerpoint/2010/main" val="305558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l-GR" dirty="0"/>
              <a:t>άσκησης</a:t>
            </a:r>
            <a:endParaRPr lang="en-GB" dirty="0"/>
          </a:p>
        </p:txBody>
      </p:sp>
      <p:sp>
        <p:nvSpPr>
          <p:cNvPr id="3" name="Content Placeholder 2"/>
          <p:cNvSpPr>
            <a:spLocks noGrp="1"/>
          </p:cNvSpPr>
          <p:nvPr>
            <p:ph idx="1"/>
          </p:nvPr>
        </p:nvSpPr>
        <p:spPr/>
        <p:txBody>
          <a:bodyPr/>
          <a:lstStyle/>
          <a:p>
            <a:r>
              <a:rPr lang="en-US" dirty="0" err="1"/>
              <a:t>Youtube</a:t>
            </a:r>
            <a:r>
              <a:rPr lang="en-US" dirty="0"/>
              <a:t> link:</a:t>
            </a:r>
          </a:p>
          <a:p>
            <a:pPr lvl="1"/>
            <a:r>
              <a:rPr lang="en-US" sz="1800" dirty="0">
                <a:latin typeface="+mj-lt"/>
                <a:hlinkClick r:id="rId2"/>
              </a:rPr>
              <a:t>https://youtu.be/dvNTh6PMQXo</a:t>
            </a:r>
            <a:endParaRPr lang="en-US" dirty="0">
              <a:latin typeface="+mj-lt"/>
            </a:endParaRPr>
          </a:p>
          <a:p>
            <a:r>
              <a:rPr lang="el-GR" dirty="0"/>
              <a:t>Επιλογές που έγιναν στην δοκιμή του προγράμματος στο μενού Ανάλυσης (για διευκόλυνση)</a:t>
            </a:r>
          </a:p>
          <a:p>
            <a:pPr lvl="1"/>
            <a:r>
              <a:rPr lang="el-GR" dirty="0"/>
              <a:t>Επιλογή 5, Εμφάνιση του τίτλου της δημοσίευσης με στοιχείο αναζήτησης το </a:t>
            </a:r>
            <a:r>
              <a:rPr lang="en-US" dirty="0"/>
              <a:t>SHA </a:t>
            </a:r>
            <a:endParaRPr lang="el-GR" dirty="0"/>
          </a:p>
          <a:p>
            <a:pPr lvl="2"/>
            <a:r>
              <a:rPr lang="en-US" dirty="0"/>
              <a:t>C821803c55c6aad89b6d0c1d3ba252051e464017</a:t>
            </a:r>
          </a:p>
          <a:p>
            <a:pPr lvl="1"/>
            <a:r>
              <a:rPr lang="el-GR" dirty="0"/>
              <a:t>Επιλογή </a:t>
            </a:r>
            <a:r>
              <a:rPr lang="en-US" dirty="0"/>
              <a:t>6</a:t>
            </a:r>
            <a:r>
              <a:rPr lang="el-GR" dirty="0"/>
              <a:t>, Εμφάνιση του τίτλου της δημοσίευσης με στοιχείο αναζήτησης το </a:t>
            </a:r>
            <a:r>
              <a:rPr lang="en-US" dirty="0"/>
              <a:t>Microsoft Academic Paper ID </a:t>
            </a:r>
            <a:endParaRPr lang="el-GR" dirty="0"/>
          </a:p>
          <a:p>
            <a:pPr lvl="2"/>
            <a:r>
              <a:rPr lang="en-US" dirty="0"/>
              <a:t>3005657121</a:t>
            </a:r>
            <a:endParaRPr lang="el-GR" dirty="0"/>
          </a:p>
          <a:p>
            <a:pPr lvl="1"/>
            <a:endParaRPr lang="en-GB" dirty="0"/>
          </a:p>
        </p:txBody>
      </p:sp>
    </p:spTree>
    <p:extLst>
      <p:ext uri="{BB962C8B-B14F-4D97-AF65-F5344CB8AC3E}">
        <p14:creationId xmlns:p14="http://schemas.microsoft.com/office/powerpoint/2010/main" val="28408481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97</TotalTime>
  <Words>703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Διαδίκτυο και Εφαρμογές – Τελική / απαλακτική άσκηση μαθήματος</vt:lpstr>
      <vt:lpstr>Περίληψη άσκησης</vt:lpstr>
      <vt:lpstr>Προετοιμασία αρχείου για την εισαγωγή</vt:lpstr>
      <vt:lpstr>Προετοιμασία αρχείου για την εισαγωγή</vt:lpstr>
      <vt:lpstr>Ενεργοποίηση XAMPP και δημιουργία βάσης</vt:lpstr>
      <vt:lpstr>Βασικός κώδικας προγράμματος – Σύνδεση με βάση</vt:lpstr>
      <vt:lpstr>Βασικό Μενού προγράμματος – Εισαγωγή και διαγραφή δεδομένων στην βάση μας</vt:lpstr>
      <vt:lpstr>Μενού Ανάλυσης Στατιστικών</vt:lpstr>
      <vt:lpstr>Video άσκησης</vt:lpstr>
      <vt:lpstr>Επιβεβαίωση καταχώρησης των στοιχείων της βάσης</vt:lpstr>
      <vt:lpstr>Σύνοψη της χρησιμότητας του κώδικα</vt:lpstr>
      <vt:lpstr>Ψαρρός Θεόδωρος</vt:lpstr>
    </vt:vector>
  </TitlesOfParts>
  <Company>Tupperware Brands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Εργασία για το μάθημα Διαδίκτυο και Εφαρμογές</dc:title>
  <dc:creator>Gkatsos, Sotiris</dc:creator>
  <cp:lastModifiedBy>Admin</cp:lastModifiedBy>
  <cp:revision>19</cp:revision>
  <dcterms:created xsi:type="dcterms:W3CDTF">2020-08-10T15:44:22Z</dcterms:created>
  <dcterms:modified xsi:type="dcterms:W3CDTF">2020-08-10T19:25:36Z</dcterms:modified>
</cp:coreProperties>
</file>