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3304c81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3304c81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4f5020be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4f5020be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4f5020be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4f5020be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3fba83a2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3fba83a2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3fba83a28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3fba83a28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3fba83a28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3fba83a28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3fba83a2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3fba83a2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3fba83a28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3fba83a28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3fba83a28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3fba83a28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3fba83a28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3fba83a28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3fc7d22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3fc7d22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3304c817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3304c817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3fc7d22a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3fc7d22a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3fc7d22a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3fc7d22a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@richard: encourage people to look at notebook for all the maths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3fc7d22a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3fc7d22a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@richard: each tree had a depth of over 25! Had to limit depth in order to produce results above (max_depth = 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Also, don’t know y this didn’t affect previous test data (see cleaned up notebook). There, without setting max_depth, trees only reached max_depth of 3 (even though variables were independent). 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3fc7d22a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3fc7d22a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3fc7d22a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3fc7d22a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4f5020be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4f5020be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4f5020bea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4f5020bea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f5020bea_2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f5020bea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4f5020bea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4f5020bea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4f5020bea_2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4f5020bea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3fba83a2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3fba83a2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3fba83a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3fba83a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3e165f4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3e165f4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3e165f44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3e165f44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3e165f44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3e165f44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4f5020b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4f5020b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4f5020be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4f5020be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nbviewer.jupyter.org/github/tpsatish95/neuro-data/blob/master/week%207/compare_R.ipynb" TargetMode="External"/><Relationship Id="rId4" Type="http://schemas.openxmlformats.org/officeDocument/2006/relationships/image" Target="../media/image23.png"/><Relationship Id="rId11" Type="http://schemas.openxmlformats.org/officeDocument/2006/relationships/image" Target="../media/image22.png"/><Relationship Id="rId10" Type="http://schemas.openxmlformats.org/officeDocument/2006/relationships/image" Target="../media/image9.png"/><Relationship Id="rId9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16.png"/><Relationship Id="rId7" Type="http://schemas.openxmlformats.org/officeDocument/2006/relationships/image" Target="../media/image8.png"/><Relationship Id="rId8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NeuroDataDesign/mgcpy/blob/bear/mgcpy/independence_tests/dcorr.py#L123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NeuroDataDesign/mgcpy/blob/sandhya/mgcpy/mdmr/runmdmr.py" TargetMode="External"/><Relationship Id="rId4" Type="http://schemas.openxmlformats.org/officeDocument/2006/relationships/hyperlink" Target="https://github.com/NeuroDataDesign/mgcpy/blob/sandhya/mgcpy/mdmr/mdmrpy.p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Relationship Id="rId6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link.springer.com/article/10.1007%2Fs11336-016-9527-8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NeuroDataDesign/mgcpy/blob/bear/mgcpy/benchmarks/power.py" TargetMode="External"/><Relationship Id="rId4" Type="http://schemas.openxmlformats.org/officeDocument/2006/relationships/hyperlink" Target="https://github.com/junhaobearxiong/NeuroData/blob/master/prototyping/testing.ipynb" TargetMode="External"/><Relationship Id="rId5" Type="http://schemas.openxmlformats.org/officeDocument/2006/relationships/image" Target="../media/image27.png"/><Relationship Id="rId6" Type="http://schemas.openxmlformats.org/officeDocument/2006/relationships/image" Target="../media/image29.png"/><Relationship Id="rId7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NeuroDataDesign/mgcpy/blob/f5401481e12146c074c337cf32a48f05ce56d878/mgcpy/independence_tests/dcorr.py#L123" TargetMode="External"/><Relationship Id="rId4" Type="http://schemas.openxmlformats.org/officeDocument/2006/relationships/hyperlink" Target="https://github.com/neurodata/mgc-matlab/blob/master/Code/DCorPermutationTest.m" TargetMode="External"/><Relationship Id="rId5" Type="http://schemas.openxmlformats.org/officeDocument/2006/relationships/hyperlink" Target="https://github.com/junhaobearxiong/NeuroData/blob/master/prototyping/testing.ipynb" TargetMode="External"/><Relationship Id="rId6" Type="http://schemas.openxmlformats.org/officeDocument/2006/relationships/image" Target="../media/image26.png"/><Relationship Id="rId7" Type="http://schemas.openxmlformats.org/officeDocument/2006/relationships/image" Target="../media/image31.png"/><Relationship Id="rId8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nbviewer.jupyter.org/github/rguo123/rf-independence/blob/master/Random%20Forest%20Independence%20Test%20Algorithm.ipynb" TargetMode="External"/><Relationship Id="rId4" Type="http://schemas.openxmlformats.org/officeDocument/2006/relationships/hyperlink" Target="https://nbviewer.jupyter.org/github/rguo123/rf-independence/blob/master/Simple%20Convergence%20Tests%20for%20our%20Random%20Forest%20Estimate.ipyn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hyperlink" Target="https://catalog.data.gov/dataset/employee-salaries-2017" TargetMode="External"/><Relationship Id="rId5" Type="http://schemas.openxmlformats.org/officeDocument/2006/relationships/hyperlink" Target="https://github.com/NeuroDataDesign/mgcpy/blob/ananyas/Look%20At%20It.ipynb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NeuroDataDesign/mgcpy/blob/ananyas/mgcpy/ENERGY.ipynb" TargetMode="External"/><Relationship Id="rId4" Type="http://schemas.openxmlformats.org/officeDocument/2006/relationships/hyperlink" Target="https://github.com/NeuroDataDesign/mgcpy/blob/ananyas/mgcpy/MMD.ipynb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mariarizzo/energy/blob/master/R/Eeqdist.R" TargetMode="External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NeuroDataDesign/mgcpy/pull/38" TargetMode="External"/><Relationship Id="rId4" Type="http://schemas.openxmlformats.org/officeDocument/2006/relationships/hyperlink" Target="https://github.com/NeuroDataDesign/mgcpy/blob/spanda/mgcpy/benchmarks/simulations.py" TargetMode="External"/><Relationship Id="rId5" Type="http://schemas.openxmlformats.org/officeDocument/2006/relationships/hyperlink" Target="https://arxiv.org/pdf/1609.05148.pdf" TargetMode="External"/><Relationship Id="rId6" Type="http://schemas.openxmlformats.org/officeDocument/2006/relationships/hyperlink" Target="https://github.com/NeuroDataDesign/mgcpy/blob/spanda/mgcpy/independence_tests/rv_corr.py" TargetMode="External"/><Relationship Id="rId7" Type="http://schemas.openxmlformats.org/officeDocument/2006/relationships/hyperlink" Target="https://github.com/NeuroDataDesign/mgcpy/blob/spanda/mgcpy/benchmarks/simulations.py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NeuroDataDesign/mgcpy/blob/satish/mgcpy/independence_tests/mgc/threshold_smooth.py#L11" TargetMode="External"/><Relationship Id="rId4" Type="http://schemas.openxmlformats.org/officeDocument/2006/relationships/hyperlink" Target="https://github.com/NeuroDataDesign/mgcpy/blob/satish/mgcpy/independence_tests/mgc/threshold_smooth.py#L67" TargetMode="External"/><Relationship Id="rId9" Type="http://schemas.openxmlformats.org/officeDocument/2006/relationships/hyperlink" Target="https://github.com/NeuroDataDesign/mgcpy/pull/39" TargetMode="External"/><Relationship Id="rId5" Type="http://schemas.openxmlformats.org/officeDocument/2006/relationships/hyperlink" Target="https://github.com/NeuroDataDesign/mgcpy/blob/satish/mgcpy/independence_tests/mgc/mgc.py#L31" TargetMode="External"/><Relationship Id="rId6" Type="http://schemas.openxmlformats.org/officeDocument/2006/relationships/hyperlink" Target="https://github.com/NeuroDataDesign/mgcpy/blob/satish/mgcpy/independence_tests/unit_tests/mgc/sample_statistic_test.py" TargetMode="External"/><Relationship Id="rId7" Type="http://schemas.openxmlformats.org/officeDocument/2006/relationships/hyperlink" Target="https://github.com/NeuroDataDesign/mgcpy/pull/39" TargetMode="External"/><Relationship Id="rId8" Type="http://schemas.openxmlformats.org/officeDocument/2006/relationships/hyperlink" Target="https://github.com/NeuroDataDesign/mgcpy/blob/satish/mgcpy/independence_tests/mgc/mgc.p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Magic Pie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(mgcpy)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075"/>
            <a:ext cx="1908374" cy="14312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6126125" y="3178575"/>
            <a:ext cx="3017700" cy="19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Team Captain: Sambit Panda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Sandhya Ramachandran, Bear Xiong, Richard Guo, Satish Palaniappan, Ananya Swaminathan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Date: 9/12/2018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with results from R (</a:t>
            </a:r>
            <a:r>
              <a:rPr lang="en" u="sng">
                <a:solidFill>
                  <a:schemeClr val="hlink"/>
                </a:solidFill>
                <a:hlinkClick r:id="rId3"/>
              </a:rPr>
              <a:t>notebook</a:t>
            </a:r>
            <a:r>
              <a:rPr lang="en"/>
              <a:t>)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586" y="1329919"/>
            <a:ext cx="2745941" cy="1813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 rotWithShape="1">
          <a:blip r:embed="rId5">
            <a:alphaModFix/>
          </a:blip>
          <a:srcRect b="19993" l="0" r="68252" t="0"/>
          <a:stretch/>
        </p:blipFill>
        <p:spPr>
          <a:xfrm>
            <a:off x="76200" y="3277073"/>
            <a:ext cx="2745945" cy="1696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 rotWithShape="1">
          <a:blip r:embed="rId6">
            <a:alphaModFix/>
          </a:blip>
          <a:srcRect b="58013" l="0" r="46512" t="0"/>
          <a:stretch/>
        </p:blipFill>
        <p:spPr>
          <a:xfrm>
            <a:off x="76200" y="543900"/>
            <a:ext cx="4472197" cy="611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20109" y="4480987"/>
            <a:ext cx="2628291" cy="502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 rotWithShape="1">
          <a:blip r:embed="rId8">
            <a:alphaModFix/>
          </a:blip>
          <a:srcRect b="-7179" l="0" r="0" t="7180"/>
          <a:stretch/>
        </p:blipFill>
        <p:spPr>
          <a:xfrm>
            <a:off x="4595675" y="560526"/>
            <a:ext cx="4501699" cy="611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70700" y="1388175"/>
            <a:ext cx="2726893" cy="181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00797" y="3237156"/>
            <a:ext cx="2850159" cy="1753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47225" y="4457743"/>
            <a:ext cx="2850151" cy="515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Stuff to do this week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Extract Bear’s </a:t>
            </a:r>
            <a:r>
              <a:rPr lang="en" u="sng">
                <a:solidFill>
                  <a:schemeClr val="hlink"/>
                </a:solidFill>
                <a:hlinkClick r:id="rId3"/>
              </a:rPr>
              <a:t>permutation test</a:t>
            </a:r>
            <a:r>
              <a:rPr lang="en">
                <a:solidFill>
                  <a:srgbClr val="000000"/>
                </a:solidFill>
              </a:rPr>
              <a:t> from DCorr into a common </a:t>
            </a:r>
            <a:r>
              <a:rPr lang="en">
                <a:solidFill>
                  <a:srgbClr val="000000"/>
                </a:solidFill>
              </a:rPr>
              <a:t>utility</a:t>
            </a:r>
            <a:r>
              <a:rPr lang="en">
                <a:solidFill>
                  <a:srgbClr val="000000"/>
                </a:solidFill>
              </a:rPr>
              <a:t> and use that to compute p-value in MGC.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Run Python MGC on higher </a:t>
            </a:r>
            <a:r>
              <a:rPr lang="en">
                <a:solidFill>
                  <a:srgbClr val="000000"/>
                </a:solidFill>
              </a:rPr>
              <a:t>dimensional</a:t>
            </a:r>
            <a:r>
              <a:rPr lang="en">
                <a:solidFill>
                  <a:srgbClr val="000000"/>
                </a:solidFill>
              </a:rPr>
              <a:t> data and report the performance and accuracy, comparing to the R version.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Write a master function in main.py that can call the different </a:t>
            </a:r>
            <a:r>
              <a:rPr lang="en">
                <a:solidFill>
                  <a:srgbClr val="000000"/>
                </a:solidFill>
              </a:rPr>
              <a:t>independence</a:t>
            </a:r>
            <a:r>
              <a:rPr lang="en">
                <a:solidFill>
                  <a:srgbClr val="000000"/>
                </a:solidFill>
              </a:rPr>
              <a:t> tests.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 (Sandhya): Implement MDMR and FastMGC into package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526100"/>
            <a:ext cx="8520600" cy="30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Last Week’s Accomplishments:</a:t>
            </a:r>
            <a:endParaRPr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Rewrite code to automatically test all columns of X data: </a:t>
            </a:r>
            <a:r>
              <a:rPr lang="en" u="sng">
                <a:solidFill>
                  <a:schemeClr val="hlink"/>
                </a:solidFill>
                <a:hlinkClick r:id="rId3"/>
              </a:rPr>
              <a:t>load data and run</a:t>
            </a:r>
            <a:r>
              <a:rPr lang="en">
                <a:solidFill>
                  <a:srgbClr val="38761D"/>
                </a:solidFill>
              </a:rPr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functions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800"/>
              <a:buChar char="●"/>
            </a:pPr>
            <a:r>
              <a:rPr lang="en">
                <a:solidFill>
                  <a:srgbClr val="F1C232"/>
                </a:solidFill>
              </a:rPr>
              <a:t>Contact author again, ask about testing multiple columns at a time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175"/>
            <a:ext cx="4871501" cy="1913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 rotWithShape="1">
          <a:blip r:embed="rId4">
            <a:alphaModFix/>
          </a:blip>
          <a:srcRect b="0" l="0" r="0" t="14354"/>
          <a:stretch/>
        </p:blipFill>
        <p:spPr>
          <a:xfrm>
            <a:off x="152400" y="2717975"/>
            <a:ext cx="5446400" cy="2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5775" y="3306622"/>
            <a:ext cx="4871500" cy="127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 rotWithShape="1">
          <a:blip r:embed="rId6">
            <a:alphaModFix/>
          </a:blip>
          <a:srcRect b="0" l="0" r="8525" t="0"/>
          <a:stretch/>
        </p:blipFill>
        <p:spPr>
          <a:xfrm>
            <a:off x="5205875" y="350875"/>
            <a:ext cx="3938125" cy="153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152400" y="2116650"/>
            <a:ext cx="89403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---------------------------------------</a:t>
            </a:r>
            <a:r>
              <a:rPr b="1" lang="en" sz="2400"/>
              <a:t>VS-----------------------------------------</a:t>
            </a:r>
            <a:endParaRPr b="1" sz="2400"/>
          </a:p>
        </p:txBody>
      </p:sp>
      <p:sp>
        <p:nvSpPr>
          <p:cNvPr id="152" name="Google Shape;152;p25"/>
          <p:cNvSpPr txBox="1"/>
          <p:nvPr/>
        </p:nvSpPr>
        <p:spPr>
          <a:xfrm>
            <a:off x="6326175" y="1882950"/>
            <a:ext cx="5907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3X</a:t>
            </a:r>
            <a:endParaRPr b="1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Week: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MDMR paper on analytic p-values: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paper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changes to code for columns input as author (Anibal) suggests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Reach: Write pseudocode or code for analytic p-values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 incorporation of finished MDMR code (with permutation p-values) with team members more experienced with github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Task 4: Implement</a:t>
            </a:r>
            <a:r>
              <a:rPr lang="en" sz="2400"/>
              <a:t> mcorr</a:t>
            </a:r>
            <a:r>
              <a:rPr lang="en" sz="2400"/>
              <a:t>, </a:t>
            </a:r>
            <a:r>
              <a:rPr lang="en" sz="2400"/>
              <a:t>dcorr</a:t>
            </a:r>
            <a:r>
              <a:rPr lang="en" sz="2400"/>
              <a:t>, </a:t>
            </a:r>
            <a:r>
              <a:rPr lang="en" sz="2400"/>
              <a:t>mantel</a:t>
            </a:r>
            <a:r>
              <a:rPr lang="en" sz="2400"/>
              <a:t> (Bear)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Week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>
                <a:solidFill>
                  <a:srgbClr val="6AA84F"/>
                </a:solidFill>
              </a:rPr>
              <a:t>Compute power</a:t>
            </a:r>
            <a:endParaRPr>
              <a:solidFill>
                <a:srgbClr val="6AA84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Char char="○"/>
            </a:pPr>
            <a:r>
              <a:rPr lang="en">
                <a:solidFill>
                  <a:srgbClr val="6AA84F"/>
                </a:solidFill>
              </a:rPr>
              <a:t>DoD: verify results against matlab code CorrIndTestDim.m</a:t>
            </a:r>
            <a:endParaRPr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>
                <a:solidFill>
                  <a:srgbClr val="6AA84F"/>
                </a:solidFill>
              </a:rPr>
              <a:t>Permutation test for p-value of dcorr, mantel</a:t>
            </a:r>
            <a:endParaRPr>
              <a:solidFill>
                <a:srgbClr val="6AA84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Char char="○"/>
            </a:pPr>
            <a:r>
              <a:rPr lang="en">
                <a:solidFill>
                  <a:srgbClr val="6AA84F"/>
                </a:solidFill>
              </a:rPr>
              <a:t>DoD: verify results against matlab code DCorPermutationTest.m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03150" y="358350"/>
            <a:ext cx="174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u="sng">
                <a:solidFill>
                  <a:schemeClr val="hlink"/>
                </a:solidFill>
                <a:hlinkClick r:id="rId3"/>
              </a:rPr>
              <a:t>code</a:t>
            </a:r>
            <a:r>
              <a:rPr lang="en"/>
              <a:t> &amp; </a:t>
            </a:r>
            <a:r>
              <a:rPr lang="en" u="sng">
                <a:solidFill>
                  <a:schemeClr val="hlink"/>
                </a:solidFill>
                <a:hlinkClick r:id="rId4"/>
              </a:rPr>
              <a:t>test</a:t>
            </a:r>
            <a:r>
              <a:rPr lang="en"/>
              <a:t>)</a:t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525" y="2464775"/>
            <a:ext cx="4379599" cy="24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6476" y="2464775"/>
            <a:ext cx="4285038" cy="242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08450" y="298448"/>
            <a:ext cx="6994651" cy="20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136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Permutation test for dcorr/mantel p-value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u="sng">
                <a:solidFill>
                  <a:schemeClr val="hlink"/>
                </a:solidFill>
                <a:hlinkClick r:id="rId3"/>
              </a:rPr>
              <a:t>python code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matlab code</a:t>
            </a:r>
            <a:r>
              <a:rPr lang="en"/>
              <a:t>,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5"/>
              </a:rPr>
              <a:t>test</a:t>
            </a:r>
            <a:r>
              <a:rPr lang="en"/>
              <a:t>) </a:t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600" y="1217238"/>
            <a:ext cx="6962801" cy="126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975" y="2634788"/>
            <a:ext cx="4184620" cy="2356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32220" y="2634788"/>
            <a:ext cx="4239787" cy="2356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 testing for the dcorr module, merge code &amp; unit tests into development branch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DoD: Merged PR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graph independence test?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DoD: Discuss w/ jovo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5 (Richard): Random Forest Independence Test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11700" y="1526100"/>
            <a:ext cx="8520600" cy="30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Last Week’s Accomplishments:</a:t>
            </a:r>
            <a:endParaRPr sz="24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>
                <a:solidFill>
                  <a:srgbClr val="6AA84F"/>
                </a:solidFill>
              </a:rPr>
              <a:t>Clean up jupyter notebooks to show initial results of algorithm</a:t>
            </a:r>
            <a:endParaRPr>
              <a:solidFill>
                <a:srgbClr val="6AA84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Char char="○"/>
            </a:pPr>
            <a:r>
              <a:rPr lang="en">
                <a:solidFill>
                  <a:srgbClr val="6AA84F"/>
                </a:solidFill>
              </a:rPr>
              <a:t>DoD: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>
                <a:solidFill>
                  <a:srgbClr val="6AA84F"/>
                </a:solidFill>
              </a:rPr>
              <a:t> to very clean jupyter notebook</a:t>
            </a:r>
            <a:endParaRPr>
              <a:solidFill>
                <a:srgbClr val="6AA84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6AA84F"/>
                </a:solidFill>
              </a:rPr>
              <a:t>Showing convergence of random forest estimator in simple case (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</a:t>
            </a:r>
            <a:r>
              <a:rPr lang="en">
                <a:solidFill>
                  <a:srgbClr val="6AA84F"/>
                </a:solidFill>
              </a:rPr>
              <a:t>)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10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Sprint 1:</a:t>
            </a:r>
            <a:r>
              <a:rPr lang="en">
                <a:solidFill>
                  <a:srgbClr val="000000"/>
                </a:solidFill>
              </a:rPr>
              <a:t> Create </a:t>
            </a:r>
            <a:r>
              <a:rPr i="1" lang="en">
                <a:solidFill>
                  <a:srgbClr val="000000"/>
                </a:solidFill>
              </a:rPr>
              <a:t>mgcpy</a:t>
            </a:r>
            <a:r>
              <a:rPr lang="en">
                <a:solidFill>
                  <a:srgbClr val="000000"/>
                </a:solidFill>
              </a:rPr>
              <a:t> package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53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Task 1: </a:t>
            </a:r>
            <a:r>
              <a:rPr lang="en">
                <a:solidFill>
                  <a:schemeClr val="dk1"/>
                </a:solidFill>
              </a:rPr>
              <a:t>Implement HHG, Pearson/RV/Cca, and Spearman/Kendall into package</a:t>
            </a:r>
            <a:r>
              <a:rPr lang="en">
                <a:solidFill>
                  <a:schemeClr val="dk1"/>
                </a:solidFill>
              </a:rPr>
              <a:t> (Sambit)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Task 2: Implement MGC into the package (Satish)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Task 3: Implement MDMR and FastMGC into package (Sandhya)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Task 4: Implement MCORR, DCORR, and Mantel into package (Bear)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Task 5: Implement Random Forest independence tests into package (Richard)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Task 6: Implement 2- sample tests into package (Ananya)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256250"/>
            <a:ext cx="867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Does our random forest estimate converge to the true conditional entropy?</a:t>
            </a:r>
            <a:endParaRPr sz="2000"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680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Experiment Setup: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Let Y ~ Bernoulli(½) (Y = -1 or 1)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Let X ~ Normal( y*mu, 1)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600"/>
            </a:b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want to ask these two questions. Given n (X_i, Y_i) samples: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Does our estimate converge to true H(Y|X) as n -&gt; \infty?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Does our estimate converge to 0 as mu -&gt; \infty?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91000"/>
            <a:ext cx="3744900" cy="258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975" y="1636125"/>
            <a:ext cx="3633474" cy="24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185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Does our estimate converge to true H(Y|X) as n -&gt; infinity?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75" y="1157475"/>
            <a:ext cx="4639750" cy="308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4025" y="1204675"/>
            <a:ext cx="4639751" cy="3258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311700" y="185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When our trees overfit, bad things happen!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763" y="795325"/>
            <a:ext cx="5840476" cy="35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311700" y="185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Does our estimate converge to 0 as mu -&gt; infinity?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19" name="Google Shape;2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563" y="934150"/>
            <a:ext cx="6082865" cy="408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Week:</a:t>
            </a:r>
            <a:endParaRPr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Talk to jovo about how to prevent random forest from overfitting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Talk to jovo about new interesting tests to run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Task 6 (Ananya): Implement 2-sample tests into package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243650" y="1671975"/>
            <a:ext cx="8520600" cy="30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Char char="●"/>
            </a:pPr>
            <a:r>
              <a:rPr lang="en">
                <a:solidFill>
                  <a:srgbClr val="3C78D8"/>
                </a:solidFill>
              </a:rPr>
              <a:t>Normalize kernel matrix</a:t>
            </a:r>
            <a:endParaRPr>
              <a:solidFill>
                <a:srgbClr val="3C78D8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○"/>
            </a:pPr>
            <a:r>
              <a:rPr lang="en">
                <a:solidFill>
                  <a:srgbClr val="3C78D8"/>
                </a:solidFill>
              </a:rPr>
              <a:t>DoD: Verify equality between ENERGY and MMD holds after normalization</a:t>
            </a:r>
            <a:endParaRPr>
              <a:solidFill>
                <a:srgbClr val="3C78D8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>
                <a:solidFill>
                  <a:srgbClr val="6AA84F"/>
                </a:solidFill>
              </a:rPr>
              <a:t>Run ENERGY in R</a:t>
            </a:r>
            <a:endParaRPr>
              <a:solidFill>
                <a:srgbClr val="6AA84F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Char char="○"/>
            </a:pPr>
            <a:r>
              <a:rPr lang="en">
                <a:solidFill>
                  <a:srgbClr val="F1C232"/>
                </a:solidFill>
              </a:rPr>
              <a:t>DoD: Make sure R-ENERGY and P-ENERGY output the same test statistic</a:t>
            </a:r>
            <a:endParaRPr>
              <a:solidFill>
                <a:srgbClr val="F1C232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>
                <a:solidFill>
                  <a:srgbClr val="6AA84F"/>
                </a:solidFill>
              </a:rPr>
              <a:t>Run MMD in R</a:t>
            </a:r>
            <a:endParaRPr>
              <a:solidFill>
                <a:srgbClr val="6AA84F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Char char="○"/>
            </a:pPr>
            <a:r>
              <a:rPr lang="en">
                <a:solidFill>
                  <a:srgbClr val="F1C232"/>
                </a:solidFill>
              </a:rPr>
              <a:t>DoD: Make sure R-MMD and P-MMD output the same test statistic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the data</a:t>
            </a:r>
            <a:endParaRPr/>
          </a:p>
        </p:txBody>
      </p:sp>
      <p:pic>
        <p:nvPicPr>
          <p:cNvPr id="237" name="Google Shape;237;p38"/>
          <p:cNvPicPr preferRelativeResize="0"/>
          <p:nvPr/>
        </p:nvPicPr>
        <p:blipFill rotWithShape="1">
          <a:blip r:embed="rId3">
            <a:alphaModFix/>
          </a:blip>
          <a:srcRect b="6532" l="20203" r="52894" t="59375"/>
          <a:stretch/>
        </p:blipFill>
        <p:spPr>
          <a:xfrm>
            <a:off x="311700" y="1278576"/>
            <a:ext cx="4523698" cy="307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8"/>
          <p:cNvSpPr txBox="1"/>
          <p:nvPr/>
        </p:nvSpPr>
        <p:spPr>
          <a:xfrm>
            <a:off x="4978200" y="1232875"/>
            <a:ext cx="37725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Employee salaries in Montgomery, MD (2017)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https://catalog.data.gov/dataset/employee-salaries-2017</a:t>
            </a:r>
            <a:r>
              <a:rPr lang="en" sz="1800"/>
              <a:t>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Code for histogram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here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title"/>
          </p:nvPr>
        </p:nvSpPr>
        <p:spPr>
          <a:xfrm>
            <a:off x="311700" y="48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matrix must be normalized before using MMD</a:t>
            </a:r>
            <a:endParaRPr/>
          </a:p>
        </p:txBody>
      </p:sp>
      <p:sp>
        <p:nvSpPr>
          <p:cNvPr id="244" name="Google Shape;244;p39"/>
          <p:cNvSpPr txBox="1"/>
          <p:nvPr/>
        </p:nvSpPr>
        <p:spPr>
          <a:xfrm>
            <a:off x="486150" y="1369000"/>
            <a:ext cx="7360500" cy="30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Use k(xi,xj) = 1 - d(xi,xj)/(max d(xi,xj)) to get kernel matrix from distance matrix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45" name="Google Shape;245;p39"/>
          <p:cNvPicPr preferRelativeResize="0"/>
          <p:nvPr/>
        </p:nvPicPr>
        <p:blipFill rotWithShape="1">
          <a:blip r:embed="rId3">
            <a:alphaModFix/>
          </a:blip>
          <a:srcRect b="43598" l="27963" r="29396" t="33607"/>
          <a:stretch/>
        </p:blipFill>
        <p:spPr>
          <a:xfrm>
            <a:off x="943150" y="2146850"/>
            <a:ext cx="6543427" cy="187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and MMD output the same test statistic after normalization </a:t>
            </a:r>
            <a:r>
              <a:rPr lang="en" sz="1100"/>
              <a:t>(yay)</a:t>
            </a:r>
            <a:endParaRPr sz="1100"/>
          </a:p>
        </p:txBody>
      </p:sp>
      <p:sp>
        <p:nvSpPr>
          <p:cNvPr id="251" name="Google Shape;251;p40"/>
          <p:cNvSpPr txBox="1"/>
          <p:nvPr/>
        </p:nvSpPr>
        <p:spPr>
          <a:xfrm>
            <a:off x="466700" y="1777375"/>
            <a:ext cx="7360500" cy="30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Code for ENERGY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here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Test statistic: 0.000163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Code for MMD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here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Test statistic: 0.000163</a:t>
            </a:r>
            <a:endParaRPr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R-ENERGY and P-ENERGY do not output the same test statistic</a:t>
            </a:r>
            <a:endParaRPr sz="1100"/>
          </a:p>
        </p:txBody>
      </p:sp>
      <p:sp>
        <p:nvSpPr>
          <p:cNvPr id="257" name="Google Shape;257;p41"/>
          <p:cNvSpPr txBox="1"/>
          <p:nvPr/>
        </p:nvSpPr>
        <p:spPr>
          <a:xfrm>
            <a:off x="466700" y="1777375"/>
            <a:ext cx="7360500" cy="30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Code for R-ENERGY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here</a:t>
            </a:r>
            <a:endParaRPr sz="2000"/>
          </a:p>
        </p:txBody>
      </p:sp>
      <p:pic>
        <p:nvPicPr>
          <p:cNvPr id="258" name="Google Shape;258;p41"/>
          <p:cNvPicPr preferRelativeResize="0"/>
          <p:nvPr/>
        </p:nvPicPr>
        <p:blipFill rotWithShape="1">
          <a:blip r:embed="rId4">
            <a:alphaModFix/>
          </a:blip>
          <a:srcRect b="54894" l="0" r="69801" t="39555"/>
          <a:stretch/>
        </p:blipFill>
        <p:spPr>
          <a:xfrm>
            <a:off x="466700" y="3271825"/>
            <a:ext cx="6410198" cy="6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 whether a single connectome has linear correlations that can be visualized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519175"/>
            <a:ext cx="8520600" cy="30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Patient: sub-NDARAA536PTU_acq-64dir_dwi_JHU_res-1x1x1_measure-spatial-ds.edgelist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Produced </a:t>
            </a:r>
            <a:r>
              <a:rPr lang="en"/>
              <a:t>correlation</a:t>
            </a:r>
            <a:r>
              <a:rPr lang="en"/>
              <a:t> map of part of the edgelist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Calculated distance correction of the correlation matrix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Calculated pearson’s correlation between 2x2 row-wise adjacent blocks of the correlation matrix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725" y="1862150"/>
            <a:ext cx="3801225" cy="2721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62150"/>
            <a:ext cx="3801225" cy="272133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503213" y="1128550"/>
            <a:ext cx="34182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Normalized Correlation Matrix of Edgelist File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5040187" y="1128550"/>
            <a:ext cx="3342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Pearson’s Correlation Between Diagonal Elements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10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 (Sambit): </a:t>
            </a:r>
            <a:r>
              <a:rPr lang="en"/>
              <a:t>Implement HHG, Pearson/RV/Cca, and Spearman/Kendall into package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526100"/>
            <a:ext cx="8520600" cy="30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Last Week’s Accomplishments:</a:t>
            </a:r>
            <a:endParaRPr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Merge</a:t>
            </a:r>
            <a:r>
              <a:rPr lang="en">
                <a:solidFill>
                  <a:srgbClr val="6AA84F"/>
                </a:solidFill>
              </a:rPr>
              <a:t> simulations into development branch</a:t>
            </a:r>
            <a:endParaRPr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Begin creating other </a:t>
            </a:r>
            <a:r>
              <a:rPr lang="en" u="sng">
                <a:solidFill>
                  <a:schemeClr val="hlink"/>
                </a:solidFill>
                <a:hlinkClick r:id="rId4"/>
              </a:rPr>
              <a:t>simulations</a:t>
            </a:r>
            <a:r>
              <a:rPr lang="en">
                <a:solidFill>
                  <a:srgbClr val="FF9900"/>
                </a:solidFill>
              </a:rPr>
              <a:t> mentioned in </a:t>
            </a:r>
            <a:r>
              <a:rPr lang="en" u="sng">
                <a:solidFill>
                  <a:srgbClr val="FF9900"/>
                </a:solidFill>
                <a:hlinkClick r:id="rId5"/>
              </a:rPr>
              <a:t>paper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>
                <a:solidFill>
                  <a:srgbClr val="6AA84F"/>
                </a:solidFill>
              </a:rPr>
              <a:t>Change </a:t>
            </a:r>
            <a:r>
              <a:rPr lang="en" u="sng">
                <a:solidFill>
                  <a:schemeClr val="hlink"/>
                </a:solidFill>
                <a:hlinkClick r:id="rId6"/>
              </a:rPr>
              <a:t>rv_corr</a:t>
            </a:r>
            <a:r>
              <a:rPr lang="en">
                <a:solidFill>
                  <a:srgbClr val="6AA84F"/>
                </a:solidFill>
              </a:rPr>
              <a:t> from function to class</a:t>
            </a:r>
            <a:endParaRPr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Fixed </a:t>
            </a:r>
            <a:r>
              <a:rPr lang="en" u="sng">
                <a:solidFill>
                  <a:schemeClr val="hlink"/>
                </a:solidFill>
                <a:hlinkClick r:id="rId7"/>
              </a:rPr>
              <a:t>Bernoulli</a:t>
            </a:r>
            <a:r>
              <a:rPr lang="en">
                <a:solidFill>
                  <a:srgbClr val="0000FF"/>
                </a:solidFill>
              </a:rPr>
              <a:t> simulation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plots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150" y="1473862"/>
            <a:ext cx="2949100" cy="189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8425" y="1473850"/>
            <a:ext cx="2949100" cy="196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752075" y="4372775"/>
            <a:ext cx="26643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Logarithmic</a:t>
            </a:r>
            <a:r>
              <a:rPr lang="en" sz="1800">
                <a:solidFill>
                  <a:srgbClr val="FF0000"/>
                </a:solidFill>
              </a:rPr>
              <a:t> Simulation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3890625" y="4372775"/>
            <a:ext cx="26643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4th Root</a:t>
            </a:r>
            <a:r>
              <a:rPr lang="en" sz="1800">
                <a:solidFill>
                  <a:srgbClr val="FF0000"/>
                </a:solidFill>
              </a:rPr>
              <a:t> Simulation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451900" y="3824738"/>
            <a:ext cx="6326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Calculated</a:t>
            </a:r>
            <a:r>
              <a:rPr lang="en"/>
              <a:t> X array (100 samples, 1 dimension, 0 noise)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 rot="-5400000">
            <a:off x="-607200" y="2246173"/>
            <a:ext cx="2311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Calculated Y array</a:t>
            </a:r>
            <a:endParaRPr/>
          </a:p>
        </p:txBody>
      </p:sp>
      <p:cxnSp>
        <p:nvCxnSpPr>
          <p:cNvPr id="95" name="Google Shape;95;p18"/>
          <p:cNvCxnSpPr/>
          <p:nvPr/>
        </p:nvCxnSpPr>
        <p:spPr>
          <a:xfrm rot="10800000">
            <a:off x="879050" y="1106625"/>
            <a:ext cx="21600" cy="262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6" name="Google Shape;96;p18"/>
          <p:cNvCxnSpPr/>
          <p:nvPr/>
        </p:nvCxnSpPr>
        <p:spPr>
          <a:xfrm rot="-5400000">
            <a:off x="3723000" y="2430525"/>
            <a:ext cx="21600" cy="262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9650" y="1017725"/>
            <a:ext cx="1692650" cy="14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0188" y="2713750"/>
            <a:ext cx="1511575" cy="13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Stuff to do this week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 the rest of the simulations in the paper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DoD: Plots of the simulations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Begin creating HHG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DoD: Class uploaded to Github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879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Last Week Accomplishments:</a:t>
            </a:r>
            <a:endParaRPr sz="2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>
                <a:solidFill>
                  <a:srgbClr val="6AA84F"/>
                </a:solidFill>
              </a:rPr>
              <a:t>Implement </a:t>
            </a:r>
            <a:r>
              <a:rPr i="1" lang="en">
                <a:solidFill>
                  <a:srgbClr val="6AA84F"/>
                </a:solidFill>
              </a:rPr>
              <a:t>MGCSampleStat</a:t>
            </a:r>
            <a:r>
              <a:rPr lang="en">
                <a:solidFill>
                  <a:srgbClr val="6AA84F"/>
                </a:solidFill>
              </a:rPr>
              <a:t> module with the </a:t>
            </a:r>
            <a:r>
              <a:rPr i="1" lang="en" u="sng">
                <a:solidFill>
                  <a:srgbClr val="0097A7"/>
                </a:solidFill>
                <a:hlinkClick r:id="rId3"/>
              </a:rPr>
              <a:t>Thresholding</a:t>
            </a:r>
            <a:r>
              <a:rPr i="1" lang="en">
                <a:solidFill>
                  <a:srgbClr val="6AA84F"/>
                </a:solidFill>
              </a:rPr>
              <a:t>, </a:t>
            </a:r>
            <a:r>
              <a:rPr i="1" lang="en" u="sng">
                <a:solidFill>
                  <a:srgbClr val="0097A7"/>
                </a:solidFill>
                <a:hlinkClick r:id="rId4"/>
              </a:rPr>
              <a:t>Smoothing</a:t>
            </a:r>
            <a:r>
              <a:rPr i="1" lang="en">
                <a:solidFill>
                  <a:srgbClr val="6AA84F"/>
                </a:solidFill>
              </a:rPr>
              <a:t>, and</a:t>
            </a:r>
            <a:r>
              <a:rPr lang="en">
                <a:solidFill>
                  <a:srgbClr val="6AA84F"/>
                </a:solidFill>
              </a:rPr>
              <a:t> </a:t>
            </a:r>
            <a:r>
              <a:rPr i="1" lang="en" u="sng">
                <a:solidFill>
                  <a:srgbClr val="0097A7"/>
                </a:solidFill>
                <a:hlinkClick r:id="rId5"/>
              </a:rPr>
              <a:t>mgc.sample</a:t>
            </a:r>
            <a:r>
              <a:rPr i="1" lang="en">
                <a:solidFill>
                  <a:srgbClr val="6AA84F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(MGC measure computation) functions from R in Python, with </a:t>
            </a:r>
            <a:r>
              <a:rPr lang="en" u="sng">
                <a:solidFill>
                  <a:srgbClr val="0097A7"/>
                </a:solidFill>
                <a:hlinkClick r:id="rId6"/>
              </a:rPr>
              <a:t>tests</a:t>
            </a:r>
            <a:r>
              <a:rPr lang="en">
                <a:solidFill>
                  <a:srgbClr val="6AA84F"/>
                </a:solidFill>
              </a:rPr>
              <a:t> and merge </a:t>
            </a:r>
            <a:r>
              <a:rPr lang="en" u="sng">
                <a:solidFill>
                  <a:srgbClr val="0097A7"/>
                </a:solidFill>
                <a:hlinkClick r:id="rId7"/>
              </a:rPr>
              <a:t>PR</a:t>
            </a:r>
            <a:endParaRPr>
              <a:solidFill>
                <a:srgbClr val="0097A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>
                <a:solidFill>
                  <a:srgbClr val="6AA84F"/>
                </a:solidFill>
              </a:rPr>
              <a:t>Refactor </a:t>
            </a:r>
            <a:r>
              <a:rPr lang="en" u="sng">
                <a:solidFill>
                  <a:srgbClr val="0097A7"/>
                </a:solidFill>
                <a:hlinkClick r:id="rId8"/>
              </a:rPr>
              <a:t>mgc</a:t>
            </a:r>
            <a:r>
              <a:rPr lang="en">
                <a:solidFill>
                  <a:srgbClr val="6AA84F"/>
                </a:solidFill>
              </a:rPr>
              <a:t> to extend and implement the </a:t>
            </a:r>
            <a:r>
              <a:rPr i="1" lang="en">
                <a:solidFill>
                  <a:srgbClr val="6AA84F"/>
                </a:solidFill>
              </a:rPr>
              <a:t>IndependenceTest</a:t>
            </a:r>
            <a:r>
              <a:rPr lang="en">
                <a:solidFill>
                  <a:srgbClr val="6AA84F"/>
                </a:solidFill>
              </a:rPr>
              <a:t> abstract class and merge </a:t>
            </a:r>
            <a:r>
              <a:rPr lang="en" u="sng">
                <a:solidFill>
                  <a:srgbClr val="0097A7"/>
                </a:solidFill>
                <a:hlinkClick r:id="rId9"/>
              </a:rPr>
              <a:t>PR</a:t>
            </a:r>
            <a:endParaRPr>
              <a:solidFill>
                <a:srgbClr val="0097A7"/>
              </a:solidFill>
            </a:endParaRPr>
          </a:p>
        </p:txBody>
      </p:sp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Task 2 (Satish):</a:t>
            </a:r>
            <a:r>
              <a:rPr lang="en"/>
              <a:t>  Implement MGC into the package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 for MGC Test Statistic Computation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83100" y="591725"/>
            <a:ext cx="4559700" cy="4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/>
              <a:t>[test_stat, optimal_scale] = mgc_sample(X,Y)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/>
              <a:t>Inputs:</a:t>
            </a:r>
            <a:r>
              <a:rPr lang="en" sz="1200"/>
              <a:t> X and Y are [n*d] data matrices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/>
              <a:t>Outputs:</a:t>
            </a:r>
            <a:r>
              <a:rPr lang="en" sz="1200"/>
              <a:t> mgc test statistic and optimal scale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/>
              <a:t>Algorithm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Step 1:</a:t>
            </a:r>
            <a:r>
              <a:rPr lang="en" sz="1200"/>
              <a:t> Compute all local correlations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Step 2:</a:t>
            </a:r>
            <a:r>
              <a:rPr lang="en" sz="1200"/>
              <a:t> Thresholding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Compute parametric and non-parametric threshold using beta approx. and data adaptive methods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Take max of both as the threshold</a:t>
            </a:r>
            <a:endParaRPr sz="1200"/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</a:pPr>
            <a:r>
              <a:rPr lang="en" sz="1200"/>
              <a:t>Threshold the local </a:t>
            </a:r>
            <a:r>
              <a:rPr lang="en" sz="1200"/>
              <a:t>correlation</a:t>
            </a:r>
            <a:r>
              <a:rPr lang="en" sz="1200"/>
              <a:t> matrix</a:t>
            </a:r>
            <a:endParaRPr sz="1200"/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Find the largest connected component of significant correlations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Step 3:</a:t>
            </a:r>
            <a:r>
              <a:rPr lang="en" sz="1200"/>
              <a:t> Smoothing</a:t>
            </a:r>
            <a:endParaRPr sz="1200"/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Default </a:t>
            </a:r>
            <a:r>
              <a:rPr lang="en" sz="1200"/>
              <a:t>test statistic at maximal scale</a:t>
            </a:r>
            <a:endParaRPr sz="1200"/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If connected region's area is sufficiently large</a:t>
            </a:r>
            <a:endParaRPr sz="1200"/>
          </a:p>
          <a:p>
            <a:pPr indent="-3048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find the scale within the significant connected region that maximizes the local correlation</a:t>
            </a:r>
            <a:endParaRPr sz="1200"/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Return </a:t>
            </a:r>
            <a:r>
              <a:rPr lang="en" sz="1200"/>
              <a:t>test statistic and </a:t>
            </a:r>
            <a:r>
              <a:rPr lang="en" sz="1200"/>
              <a:t>optimal scale</a:t>
            </a:r>
            <a:endParaRPr sz="1200"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8400" y="604550"/>
            <a:ext cx="2502199" cy="446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