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60" r:id="rId2"/>
    <p:sldMasterId id="2147483698" r:id="rId3"/>
  </p:sldMasterIdLst>
  <p:notesMasterIdLst>
    <p:notesMasterId r:id="rId9"/>
  </p:notesMasterIdLst>
  <p:handoutMasterIdLst>
    <p:handoutMasterId r:id="rId10"/>
  </p:handoutMasterIdLst>
  <p:sldIdLst>
    <p:sldId id="432" r:id="rId4"/>
    <p:sldId id="435" r:id="rId5"/>
    <p:sldId id="438" r:id="rId6"/>
    <p:sldId id="436" r:id="rId7"/>
    <p:sldId id="437" r:id="rId8"/>
  </p:sldIdLst>
  <p:sldSz cx="9144000" cy="6858000" type="letter"/>
  <p:notesSz cx="7010400" cy="9296400"/>
  <p:embeddedFontLst>
    <p:embeddedFont>
      <p:font typeface="Wingdings 3" panose="05040102010807070707" pitchFamily="18" charset="2"/>
      <p:regular r:id="rId11"/>
    </p:embeddedFont>
    <p:embeddedFont>
      <p:font typeface="Wingdings 2" panose="05020102010507070707" pitchFamily="18" charset="2"/>
      <p:regular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990033"/>
    <a:srgbClr val="000000"/>
    <a:srgbClr val="000066"/>
    <a:srgbClr val="3366FF"/>
    <a:srgbClr val="33CCCC"/>
    <a:srgbClr val="660066"/>
    <a:srgbClr val="636775"/>
    <a:srgbClr val="ACA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679" autoAdjust="0"/>
  </p:normalViewPr>
  <p:slideViewPr>
    <p:cSldViewPr>
      <p:cViewPr>
        <p:scale>
          <a:sx n="70" d="100"/>
          <a:sy n="70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F260C34E-40F0-492C-8263-BEC0A6DEBE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53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3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36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14838"/>
            <a:ext cx="513397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defTabSz="903288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53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4438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28" tIns="45215" rIns="90428" bIns="45215" numCol="1" anchor="b" anchorCtr="0" compatLnSpc="1">
            <a:prstTxWarp prst="textNoShape">
              <a:avLst/>
            </a:prstTxWarp>
          </a:bodyPr>
          <a:lstStyle>
            <a:lvl1pPr algn="r" defTabSz="903288" eaLnBrk="0" hangingPunct="0">
              <a:defRPr sz="1200"/>
            </a:lvl1pPr>
          </a:lstStyle>
          <a:p>
            <a:fld id="{988D7E3F-F81E-4752-BBC0-E04BFD576B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82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1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2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3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4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10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2813"/>
            <a:fld id="{0BCE8F7A-B1CA-4ED1-BAC2-AF74B39ED073}" type="slidenum">
              <a:rPr lang="en-US" smtClean="0"/>
              <a:pPr defTabSz="902813"/>
              <a:t>5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 descr="Granite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7107" name="AutoShape 1027"/>
          <p:cNvSpPr>
            <a:spLocks noChangeArrowheads="1"/>
          </p:cNvSpPr>
          <p:nvPr/>
        </p:nvSpPr>
        <p:spPr bwMode="auto">
          <a:xfrm>
            <a:off x="685800" y="990600"/>
            <a:ext cx="5791200" cy="1905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3657600" cy="228600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7109" name="Group 1029"/>
          <p:cNvGrpSpPr>
            <a:grpSpLocks/>
          </p:cNvGrpSpPr>
          <p:nvPr/>
        </p:nvGrpSpPr>
        <p:grpSpPr bwMode="auto">
          <a:xfrm>
            <a:off x="4572000" y="2895600"/>
            <a:ext cx="3937000" cy="368300"/>
            <a:chOff x="2288" y="3080"/>
            <a:chExt cx="3072" cy="201"/>
          </a:xfrm>
        </p:grpSpPr>
        <p:sp>
          <p:nvSpPr>
            <p:cNvPr id="4711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2" name="Rectangle 1032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B8AFB9-FED8-49A2-A77A-0E684FB084E6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47113" name="Rectangle 1033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7114" name="Rectangle 103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113" y="5962650"/>
            <a:ext cx="585787" cy="885825"/>
          </a:xfrm>
        </p:spPr>
        <p:txBody>
          <a:bodyPr anchorCtr="0"/>
          <a:lstStyle>
            <a:lvl1pPr>
              <a:defRPr/>
            </a:lvl1pPr>
          </a:lstStyle>
          <a:p>
            <a:fld id="{71B29C6F-006D-4814-B654-A0A6456447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711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8213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rgbClr val="00336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47116" name="Object 1036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r:id="rId4" imgW="4069088" imgH="2157806" progId="">
                  <p:embed/>
                </p:oleObj>
              </mc:Choice>
              <mc:Fallback>
                <p:oleObj r:id="rId4" imgW="4069088" imgH="2157806" progId="">
                  <p:embed/>
                  <p:pic>
                    <p:nvPicPr>
                      <p:cNvPr id="0" name="Picture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0"/>
                        <a:ext cx="2895600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229036-1DAC-4D79-A068-E35816B04E8C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5E9AD-FBAA-495D-B87C-152F663698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9F8E01-C10E-4B3E-9EBD-C96FBEBD2137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1D6D3-6558-4D2E-96C7-C7E90F5CD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2362200"/>
            <a:ext cx="8001000" cy="3733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BDB73C9E-53D6-42F9-992C-54A582F13030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37FD45BF-298A-467B-B991-8EAF9EDE0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09B7A46-B3F7-4C6C-8C8D-6D99F556FD83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8463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169BD10-C8D8-45A7-BE20-C8E0824B2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B5A0F-D549-48D3-89C0-89AF46BC104B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AD05C-2910-49C8-90CF-3DF41FAB60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DABB2-AA21-4B63-AA4B-CD7DEF2C2B73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10E16-1BB4-4444-9983-D804139FC0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C09FFE-89F7-40E1-BB91-DBAC92850B0B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D638D-3B7F-421F-BA00-5BE0F2E302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428F36-81F9-45F3-8B44-47C9C0B9B787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F58AB-4E7C-4F01-9C85-206ADF9B80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374B38-87CF-464D-90B3-7AFFDB444623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C5F70-7CB7-479C-81FE-C0602A3C2B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24FC2-3F9D-4972-BCC8-6B6AA596CC8A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AAE7-1D7C-4FED-A285-C7C3145260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0B67F9-B674-458A-A28B-C4E14CF18EAC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3F646-75AD-46B1-8C85-9063BC8E9B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07D3A-781E-4456-899C-2285D3248200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7F451-89A1-4995-B7B4-50765DF66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12C09B-A10B-4B41-8483-41E491C193D4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A534-D141-4B60-9D52-6E882FC511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AE14A-1036-41F1-B727-D210E7E243DC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73B8E-AFBF-414C-815F-90C7FCF04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3B8F3-712D-482B-A565-D912D8BAEC97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15B65-4F01-4D5D-874A-4E4AA2596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99580-0297-42B8-B82F-94C23C804445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EE3D7-E753-4BAD-91F7-CCC5927E04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990599"/>
          </a:xfrm>
          <a:prstGeom prst="rect">
            <a:avLst/>
          </a:prstGeom>
          <a:solidFill>
            <a:srgbClr val="660033">
              <a:alpha val="1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12"/>
          <p:cNvSpPr>
            <a:spLocks noChangeArrowheads="1"/>
          </p:cNvSpPr>
          <p:nvPr userDrawn="1"/>
        </p:nvSpPr>
        <p:spPr bwMode="auto">
          <a:xfrm>
            <a:off x="0" y="914400"/>
            <a:ext cx="9144000" cy="76200"/>
          </a:xfrm>
          <a:prstGeom prst="roundRect">
            <a:avLst>
              <a:gd name="adj" fmla="val 0"/>
            </a:avLst>
          </a:prstGeom>
          <a:gradFill rotWithShape="0">
            <a:gsLst>
              <a:gs pos="0">
                <a:srgbClr val="660033"/>
              </a:gs>
              <a:gs pos="100000">
                <a:srgbClr val="000000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67F9-B674-458A-A28B-C4E14CF18EAC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F646-75AD-46B1-8C85-9063BC8E9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851E-D8CA-48F6-A21A-A709E6635681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B993380-9690-4986-BCD5-7FFFC3B3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9CE2-7CD1-4525-AECC-EE3925989024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C7982-779C-44E1-B80F-54558A2AD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230B-7016-4156-A08E-72509D395817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2E54-6C94-4B1E-B04D-2F9BE83EF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851E-D8CA-48F6-A21A-A709E6635681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93380-9690-4986-BCD5-7FFFC3B3D7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19B3-3D7D-45F3-A1B8-4E77EB5EC8B4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2FA4-39A6-4C29-94D0-B2C648E87B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7EEF-3A67-4D0E-87D2-EBF30561C237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D55D-A6CC-48BE-910D-689F7EEE3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F86F-D55F-49C6-9D76-F022C210E0BB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49BDA-5593-4FB1-83CB-6BE1C849CA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F4C5-26FE-42ED-BD33-3AEDDE6B536C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DDF-2F12-4791-9C2C-21525746BA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9036-1DAC-4D79-A068-E35816B04E8C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E9AD-FBAA-495D-B87C-152F663698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F8E01-C10E-4B3E-9EBD-C96FBEBD2137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D6D3-6558-4D2E-96C7-C7E90F5CD6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9B9CE2-7CD1-4525-AECC-EE3925989024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C7982-779C-44E1-B80F-54558A2ADC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6D230B-7016-4156-A08E-72509D395817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12E54-6C94-4B1E-B04D-2F9BE83EF5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919B3-3D7D-45F3-A1B8-4E77EB5EC8B4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F2FA4-39A6-4C29-94D0-B2C648E87B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87EEF-3A67-4D0E-87D2-EBF30561C237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9D55D-A6CC-48BE-910D-689F7EEE3B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C7F86F-D55F-49C6-9D76-F022C210E0BB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49BDA-5593-4FB1-83CB-6BE1C849CA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3F4C5-26FE-42ED-BD33-3AEDDE6B536C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049DDF-2F12-4791-9C2C-21525746BA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46083" name="Rectangle 3" descr="Granite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4" name="Rectangle 4" descr="Granite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blipFill dpi="0" rotWithShape="0">
              <a:blip r:embed="rId17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fld id="{B5D57164-0DED-4701-A491-028BCF83D992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8463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31B94548-C4A1-4254-8266-1861D5BC5E6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457200" y="1981200"/>
            <a:ext cx="8686800" cy="319088"/>
            <a:chOff x="144" y="1248"/>
            <a:chExt cx="4656" cy="201"/>
          </a:xfrm>
        </p:grpSpPr>
        <p:sp>
          <p:nvSpPr>
            <p:cNvPr id="46092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gradFill rotWithShape="0">
              <a:gsLst>
                <a:gs pos="0">
                  <a:srgbClr val="660033"/>
                </a:gs>
                <a:gs pos="100000">
                  <a:srgbClr val="000000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6248400" y="0"/>
          <a:ext cx="2895600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r:id="rId18" imgW="4069088" imgH="2157806" progId="">
                  <p:embed/>
                </p:oleObj>
              </mc:Choice>
              <mc:Fallback>
                <p:oleObj r:id="rId18" imgW="4069088" imgH="2157806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0"/>
                        <a:ext cx="2895600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2" r:id="rId12"/>
    <p:sldLayoutId id="214748368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rgbClr val="6600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6600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6600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6600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6600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400"/>
            </a:lvl1pPr>
          </a:lstStyle>
          <a:p>
            <a:fld id="{4A4B741C-478E-4442-AC98-E4D706E038B6}" type="datetime1">
              <a:rPr lang="en-US"/>
              <a:pPr/>
              <a:t>9/11/2014</a:t>
            </a:fld>
            <a:endParaRPr lang="en-US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1" sz="1400"/>
            </a:lvl1pPr>
          </a:lstStyle>
          <a:p>
            <a:endParaRPr lang="en-US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400"/>
            </a:lvl1pPr>
          </a:lstStyle>
          <a:p>
            <a:fld id="{77FF6641-F2D2-405D-985A-203A621952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9000"/>
            <a:duotone>
              <a:schemeClr val="bg2">
                <a:shade val="3000"/>
                <a:satMod val="110000"/>
              </a:schemeClr>
              <a:schemeClr val="bg2">
                <a:tint val="60000"/>
                <a:satMod val="42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D57164-0DED-4701-A491-028BCF83D992}" type="datetime1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B94548-C4A1-4254-8266-1861D5BC5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jpeg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140" r:id="rId4" imgW="4069088" imgH="2157806" progId="">
                  <p:embed/>
                </p:oleObj>
              </mc:Choice>
              <mc:Fallback>
                <p:oleObj r:id="rId4" imgW="4069088" imgH="21578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162675"/>
                        <a:ext cx="12954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8638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PROJECT – ARGOS</a:t>
            </a:r>
          </a:p>
          <a:p>
            <a:pPr algn="ctr"/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(</a:t>
            </a:r>
            <a:r>
              <a:rPr lang="en-US" sz="2000" b="1" dirty="0" err="1" smtClean="0">
                <a:solidFill>
                  <a:srgbClr val="660033"/>
                </a:solidFill>
                <a:latin typeface="+mj-lt"/>
              </a:rPr>
              <a:t>Harleyville</a:t>
            </a:r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, South Carolina)</a:t>
            </a:r>
            <a:endParaRPr lang="en-US" sz="2000" b="1" dirty="0">
              <a:solidFill>
                <a:srgbClr val="660033"/>
              </a:solidFill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217488" y="1295400"/>
            <a:ext cx="5573712" cy="5305425"/>
          </a:xfrm>
          <a:prstGeom prst="rect">
            <a:avLst/>
          </a:prstGeom>
          <a:noFill/>
          <a:ln/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Argos – Clinker Reclaim</a:t>
            </a:r>
            <a:endParaRPr kumimoji="0" lang="en-US" sz="1900" b="0" i="0" u="none" strike="noStrike" kern="1200" cap="none" spc="0" normalizeH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                </a:t>
            </a:r>
            <a:r>
              <a:rPr lang="en-US" sz="1900" dirty="0" err="1" smtClean="0">
                <a:solidFill>
                  <a:srgbClr val="660033"/>
                </a:solidFill>
                <a:latin typeface="+mn-lt"/>
              </a:rPr>
              <a:t>Harleyville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, South Carolina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	   J14106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endParaRPr kumimoji="0" lang="en-US" sz="5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Scope: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Structural Steel Erection</a:t>
            </a: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               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Conveyor Installation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Bucket Elevator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Installation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900" dirty="0">
                <a:solidFill>
                  <a:srgbClr val="660033"/>
                </a:solidFill>
                <a:latin typeface="+mn-lt"/>
              </a:rPr>
              <a:t>	 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 Limestone and Gypsum Bin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900" dirty="0">
                <a:solidFill>
                  <a:srgbClr val="660033"/>
                </a:solidFill>
                <a:latin typeface="+mn-lt"/>
              </a:rPr>
              <a:t>	</a:t>
            </a: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   Installation</a:t>
            </a:r>
            <a:endParaRPr kumimoji="0" lang="en-US" sz="1900" b="0" i="0" u="none" strike="noStrike" kern="1200" cap="none" spc="0" normalizeH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	</a:t>
            </a:r>
            <a:r>
              <a:rPr kumimoji="0" lang="en-US" sz="1900" b="0" i="0" u="none" strike="noStrike" kern="1200" cap="none" spc="0" normalizeH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endParaRPr kumimoji="0" lang="en-US" sz="500" b="0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Equipment:</a:t>
            </a:r>
          </a:p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5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Two Welded Bins</a:t>
            </a:r>
            <a:endParaRPr lang="en-US" sz="1900" baseline="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Four Structural Steel Towers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60033"/>
                </a:solidFill>
                <a:latin typeface="+mn-lt"/>
              </a:rPr>
              <a:t>100’ Bucket Elevator</a:t>
            </a:r>
            <a:endParaRPr lang="en-US" sz="1900" dirty="0" smtClean="0">
              <a:solidFill>
                <a:srgbClr val="660033"/>
              </a:solidFill>
              <a:latin typeface="+mn-lt"/>
            </a:endParaRPr>
          </a:p>
          <a:p>
            <a:pPr marL="1463040" lvl="2" indent="-283464" fontAlgn="auto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</a:pPr>
            <a:r>
              <a:rPr lang="en-US" sz="1900" baseline="0" dirty="0" smtClean="0">
                <a:solidFill>
                  <a:srgbClr val="660033"/>
                </a:solidFill>
                <a:latin typeface="+mn-lt"/>
              </a:rPr>
              <a:t>Over 1300’ of Conveyors</a:t>
            </a:r>
            <a:endParaRPr lang="en-US" sz="1900" baseline="0" dirty="0" smtClean="0">
              <a:solidFill>
                <a:srgbClr val="660033"/>
              </a:solidFill>
              <a:latin typeface="+mn-lt"/>
            </a:endParaRPr>
          </a:p>
        </p:txBody>
      </p:sp>
      <p:pic>
        <p:nvPicPr>
          <p:cNvPr id="2" name="Picture 4" descr="S:\Jobs\FY 2014\J14106 - Argos Clinker Reclaim\8) Photos\2014-8-6 - Joel Photos\DSCN5725 - Cop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0" y="1676400"/>
            <a:ext cx="3618175" cy="3749675"/>
          </a:xfrm>
          <a:prstGeom prst="rect">
            <a:avLst/>
          </a:prstGeom>
          <a:noFill/>
          <a:ln w="15875">
            <a:solidFill>
              <a:srgbClr val="990033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72" r:id="rId4" imgW="4069088" imgH="2157806" progId="">
                  <p:embed/>
                </p:oleObj>
              </mc:Choice>
              <mc:Fallback>
                <p:oleObj r:id="rId4" imgW="4069088" imgH="21578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162675"/>
                        <a:ext cx="12954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5032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Additive Feed Bin Building &amp; </a:t>
            </a:r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Conveyor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8638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PROJECT – ARGOS</a:t>
            </a:r>
          </a:p>
          <a:p>
            <a:pPr algn="ctr"/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(</a:t>
            </a:r>
            <a:r>
              <a:rPr lang="en-US" sz="2000" b="1" dirty="0" err="1" smtClean="0">
                <a:solidFill>
                  <a:srgbClr val="660033"/>
                </a:solidFill>
                <a:latin typeface="+mj-lt"/>
              </a:rPr>
              <a:t>Harleyville</a:t>
            </a:r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, South Carolina)</a:t>
            </a:r>
            <a:endParaRPr lang="en-US" sz="20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647171" name="Picture 3" descr="S:\Jobs\FY 2014\J14106 - Argos Clinker Reclaim\8) Photos\2014-8-6 - Joel Photos\DSCN5725 - Copy (2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00200"/>
            <a:ext cx="6643211" cy="4419600"/>
          </a:xfrm>
          <a:prstGeom prst="rect">
            <a:avLst/>
          </a:prstGeom>
          <a:noFill/>
          <a:ln w="19050">
            <a:solidFill>
              <a:srgbClr val="660033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56" r:id="rId4" imgW="4069088" imgH="2157806" progId="">
                  <p:embed/>
                </p:oleObj>
              </mc:Choice>
              <mc:Fallback>
                <p:oleObj r:id="rId4" imgW="4069088" imgH="21578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162675"/>
                        <a:ext cx="12954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3401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Limestone Bin Installation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8638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PROJECT – ARGOS</a:t>
            </a:r>
          </a:p>
          <a:p>
            <a:pPr algn="ctr"/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(</a:t>
            </a:r>
            <a:r>
              <a:rPr lang="en-US" sz="2000" b="1" dirty="0" err="1" smtClean="0">
                <a:solidFill>
                  <a:srgbClr val="660033"/>
                </a:solidFill>
                <a:latin typeface="+mj-lt"/>
              </a:rPr>
              <a:t>Harleyville</a:t>
            </a:r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, South Carolina)</a:t>
            </a:r>
            <a:endParaRPr lang="en-US" sz="20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663555" name="Picture 3" descr="S:\Jobs\FY 2014\J14106 - Argos Clinker Reclaim\8) Photos\2014-7-11 - Craig Photos\DSCF4394 - Cop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1905000"/>
            <a:ext cx="3543062" cy="3413570"/>
          </a:xfrm>
          <a:prstGeom prst="rect">
            <a:avLst/>
          </a:prstGeom>
          <a:noFill/>
          <a:ln w="19050">
            <a:solidFill>
              <a:srgbClr val="660033"/>
            </a:solidFill>
          </a:ln>
        </p:spPr>
      </p:pic>
      <p:pic>
        <p:nvPicPr>
          <p:cNvPr id="663556" name="Picture 4" descr="S:\Jobs\FY 2014\J14106 - Argos Clinker Reclaim\8) Photos\2014-7-11 - Craig Photos\DSCF4398 - Copy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62400" y="1755776"/>
            <a:ext cx="4979352" cy="3730624"/>
          </a:xfrm>
          <a:prstGeom prst="rect">
            <a:avLst/>
          </a:prstGeom>
          <a:noFill/>
          <a:ln w="19050">
            <a:solidFill>
              <a:srgbClr val="660033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08" r:id="rId4" imgW="4069088" imgH="2157806" progId="">
                  <p:embed/>
                </p:oleObj>
              </mc:Choice>
              <mc:Fallback>
                <p:oleObj r:id="rId4" imgW="4069088" imgH="21578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162675"/>
                        <a:ext cx="12954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155019"/>
            <a:ext cx="34788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Additive Feed Bin Building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8638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PROJECT – ARGOS</a:t>
            </a:r>
          </a:p>
          <a:p>
            <a:pPr algn="ctr"/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(</a:t>
            </a:r>
            <a:r>
              <a:rPr lang="en-US" sz="2000" b="1" dirty="0" err="1" smtClean="0">
                <a:solidFill>
                  <a:srgbClr val="660033"/>
                </a:solidFill>
                <a:latin typeface="+mj-lt"/>
              </a:rPr>
              <a:t>Harleyville</a:t>
            </a:r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, South Carolina)</a:t>
            </a:r>
            <a:endParaRPr lang="en-US" sz="20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661509" name="Picture 5" descr="S:\Jobs\FY 2014\J14106 - Argos Clinker Reclaim\8) Photos\2014-8-6 - Joel Photos\DSCN5724 - Cop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1524000"/>
            <a:ext cx="4464340" cy="5181600"/>
          </a:xfrm>
          <a:prstGeom prst="rect">
            <a:avLst/>
          </a:prstGeom>
          <a:noFill/>
          <a:ln w="19050">
            <a:solidFill>
              <a:srgbClr val="660033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81" name="Object 1"/>
          <p:cNvGraphicFramePr>
            <a:graphicFrameLocks noChangeAspect="1"/>
          </p:cNvGraphicFramePr>
          <p:nvPr/>
        </p:nvGraphicFramePr>
        <p:xfrm>
          <a:off x="7848600" y="6162675"/>
          <a:ext cx="12954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32" r:id="rId4" imgW="4069088" imgH="2157806" progId="">
                  <p:embed/>
                </p:oleObj>
              </mc:Choice>
              <mc:Fallback>
                <p:oleObj r:id="rId4" imgW="4069088" imgH="21578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6162675"/>
                        <a:ext cx="12954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1"/>
          <p:cNvSpPr>
            <a:spLocks/>
          </p:cNvSpPr>
          <p:nvPr/>
        </p:nvSpPr>
        <p:spPr bwMode="auto">
          <a:xfrm flipH="1">
            <a:off x="5853249" y="5562600"/>
            <a:ext cx="3824151" cy="990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660033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i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58436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660033"/>
                </a:solidFill>
                <a:latin typeface="+mn-lt"/>
              </a:rPr>
              <a:t>Clinker Tower #1 and Additive Transfer Tower</a:t>
            </a:r>
            <a:endParaRPr lang="en-US" sz="2200" dirty="0">
              <a:solidFill>
                <a:srgbClr val="660033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8638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33"/>
                </a:solidFill>
                <a:latin typeface="+mj-lt"/>
              </a:rPr>
              <a:t>CEMENT PROJECT – ARGOS</a:t>
            </a:r>
          </a:p>
          <a:p>
            <a:pPr algn="ctr"/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(</a:t>
            </a:r>
            <a:r>
              <a:rPr lang="en-US" sz="2000" b="1" dirty="0" err="1" smtClean="0">
                <a:solidFill>
                  <a:srgbClr val="660033"/>
                </a:solidFill>
                <a:latin typeface="+mj-lt"/>
              </a:rPr>
              <a:t>Harleyville</a:t>
            </a:r>
            <a:r>
              <a:rPr lang="en-US" sz="2000" b="1" dirty="0" smtClean="0">
                <a:solidFill>
                  <a:srgbClr val="660033"/>
                </a:solidFill>
                <a:latin typeface="+mj-lt"/>
              </a:rPr>
              <a:t>, South Carolina)</a:t>
            </a:r>
            <a:endParaRPr lang="en-US" sz="2000" b="1" dirty="0">
              <a:solidFill>
                <a:srgbClr val="660033"/>
              </a:solidFill>
              <a:latin typeface="+mj-lt"/>
            </a:endParaRPr>
          </a:p>
        </p:txBody>
      </p:sp>
      <p:pic>
        <p:nvPicPr>
          <p:cNvPr id="662532" name="Picture 4" descr="S:\Jobs\FY 2014\J14106 - Argos Clinker Reclaim\8) Photos\2014-9-5 Craig\DSCF4523 - Copy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1" y="1705712"/>
            <a:ext cx="6248400" cy="4682278"/>
          </a:xfrm>
          <a:prstGeom prst="rect">
            <a:avLst/>
          </a:prstGeom>
          <a:noFill/>
          <a:ln w="19050">
            <a:solidFill>
              <a:srgbClr val="660033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pex">
  <a:themeElements>
    <a:clrScheme name="IIC Slides 2011">
      <a:dk1>
        <a:sysClr val="windowText" lastClr="000000"/>
      </a:dk1>
      <a:lt1>
        <a:srgbClr val="660033"/>
      </a:lt1>
      <a:dk2>
        <a:srgbClr val="676A55"/>
      </a:dk2>
      <a:lt2>
        <a:srgbClr val="EAEBDE"/>
      </a:lt2>
      <a:accent1>
        <a:srgbClr val="990033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4783</TotalTime>
  <Words>87</Words>
  <Application>Microsoft Office PowerPoint</Application>
  <PresentationFormat>Letter Paper (8.5x11 in)</PresentationFormat>
  <Paragraphs>35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Wingdings 3</vt:lpstr>
      <vt:lpstr>Wingdings</vt:lpstr>
      <vt:lpstr>Times New Roman</vt:lpstr>
      <vt:lpstr>Wingdings 2</vt:lpstr>
      <vt:lpstr>Capsules</vt:lpstr>
      <vt:lpstr>Custom Design</vt:lpstr>
      <vt:lpstr>Apex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Johnson</dc:creator>
  <cp:lastModifiedBy>Joel Turner</cp:lastModifiedBy>
  <cp:revision>244</cp:revision>
  <cp:lastPrinted>1601-01-01T00:00:00Z</cp:lastPrinted>
  <dcterms:created xsi:type="dcterms:W3CDTF">1601-01-01T00:00:00Z</dcterms:created>
  <dcterms:modified xsi:type="dcterms:W3CDTF">2014-09-11T18:12:17Z</dcterms:modified>
</cp:coreProperties>
</file>