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8" r:id="rId1"/>
    <p:sldMasterId id="2147483660" r:id="rId2"/>
    <p:sldMasterId id="2147483698" r:id="rId3"/>
  </p:sldMasterIdLst>
  <p:notesMasterIdLst>
    <p:notesMasterId r:id="rId5"/>
  </p:notesMasterIdLst>
  <p:handoutMasterIdLst>
    <p:handoutMasterId r:id="rId6"/>
  </p:handoutMasterIdLst>
  <p:sldIdLst>
    <p:sldId id="432" r:id="rId4"/>
  </p:sldIdLst>
  <p:sldSz cx="9144000" cy="6858000" type="letter"/>
  <p:notesSz cx="7010400" cy="9296400"/>
  <p:embeddedFontLst>
    <p:embeddedFont>
      <p:font typeface="Wingdings 2" pitchFamily="18" charset="2"/>
      <p:regular r:id="rId7"/>
    </p:embeddedFont>
    <p:embeddedFont>
      <p:font typeface="Wingdings 3" pitchFamily="18" charset="2"/>
      <p:regular r:id="rId8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chemeClr val="tx1"/>
    </p:penClr>
  </p:showPr>
  <p:clrMru>
    <a:srgbClr val="660033"/>
    <a:srgbClr val="000000"/>
    <a:srgbClr val="000066"/>
    <a:srgbClr val="3366FF"/>
    <a:srgbClr val="33CCCC"/>
    <a:srgbClr val="660066"/>
    <a:srgbClr val="636775"/>
    <a:srgbClr val="ACAFB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9" autoAdjust="0"/>
    <p:restoredTop sz="94679" autoAdjust="0"/>
  </p:normalViewPr>
  <p:slideViewPr>
    <p:cSldViewPr>
      <p:cViewPr>
        <p:scale>
          <a:sx n="80" d="100"/>
          <a:sy n="80" d="100"/>
        </p:scale>
        <p:origin x="-1267" y="1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t" anchorCtr="0" compatLnSpc="1">
            <a:prstTxWarp prst="textNoShape">
              <a:avLst/>
            </a:prstTxWarp>
          </a:bodyPr>
          <a:lstStyle>
            <a:lvl1pPr defTabSz="903288"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t" anchorCtr="0" compatLnSpc="1">
            <a:prstTxWarp prst="textNoShape">
              <a:avLst/>
            </a:prstTxWarp>
          </a:bodyPr>
          <a:lstStyle>
            <a:lvl1pPr algn="r" defTabSz="903288"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4438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b" anchorCtr="0" compatLnSpc="1">
            <a:prstTxWarp prst="textNoShape">
              <a:avLst/>
            </a:prstTxWarp>
          </a:bodyPr>
          <a:lstStyle>
            <a:lvl1pPr defTabSz="903288"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4438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b" anchorCtr="0" compatLnSpc="1">
            <a:prstTxWarp prst="textNoShape">
              <a:avLst/>
            </a:prstTxWarp>
          </a:bodyPr>
          <a:lstStyle>
            <a:lvl1pPr algn="r" defTabSz="903288" eaLnBrk="0" hangingPunct="0">
              <a:defRPr sz="1200"/>
            </a:lvl1pPr>
          </a:lstStyle>
          <a:p>
            <a:fld id="{F260C34E-40F0-492C-8263-BEC0A6DEBE54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t" anchorCtr="0" compatLnSpc="1">
            <a:prstTxWarp prst="textNoShape">
              <a:avLst/>
            </a:prstTxWarp>
          </a:bodyPr>
          <a:lstStyle>
            <a:lvl1pPr defTabSz="903288"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153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t" anchorCtr="0" compatLnSpc="1">
            <a:prstTxWarp prst="textNoShape">
              <a:avLst/>
            </a:prstTxWarp>
          </a:bodyPr>
          <a:lstStyle>
            <a:lvl1pPr algn="r" defTabSz="903288"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15364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414838"/>
            <a:ext cx="5133975" cy="418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4438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b" anchorCtr="0" compatLnSpc="1">
            <a:prstTxWarp prst="textNoShape">
              <a:avLst/>
            </a:prstTxWarp>
          </a:bodyPr>
          <a:lstStyle>
            <a:lvl1pPr defTabSz="903288"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153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4438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b" anchorCtr="0" compatLnSpc="1">
            <a:prstTxWarp prst="textNoShape">
              <a:avLst/>
            </a:prstTxWarp>
          </a:bodyPr>
          <a:lstStyle>
            <a:lvl1pPr algn="r" defTabSz="903288" eaLnBrk="0" hangingPunct="0">
              <a:defRPr sz="1200"/>
            </a:lvl1pPr>
          </a:lstStyle>
          <a:p>
            <a:fld id="{988D7E3F-F81E-4752-BBC0-E04BFD576BB7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2813"/>
            <a:fld id="{0BCE8F7A-B1CA-4ED1-BAC2-AF74B39ED073}" type="slidenum">
              <a:rPr lang="en-US" smtClean="0"/>
              <a:pPr defTabSz="902813"/>
              <a:t>1</a:t>
            </a:fld>
            <a:endParaRPr lang="en-US" dirty="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 descr="Granite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dirty="0"/>
          </a:p>
        </p:txBody>
      </p:sp>
      <p:sp>
        <p:nvSpPr>
          <p:cNvPr id="47107" name="AutoShape 1027"/>
          <p:cNvSpPr>
            <a:spLocks noChangeArrowheads="1"/>
          </p:cNvSpPr>
          <p:nvPr/>
        </p:nvSpPr>
        <p:spPr bwMode="auto">
          <a:xfrm>
            <a:off x="685800" y="990600"/>
            <a:ext cx="5791200" cy="1905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dirty="0"/>
          </a:p>
        </p:txBody>
      </p:sp>
      <p:sp>
        <p:nvSpPr>
          <p:cNvPr id="47108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352800"/>
            <a:ext cx="3657600" cy="228600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47109" name="Group 1029"/>
          <p:cNvGrpSpPr>
            <a:grpSpLocks/>
          </p:cNvGrpSpPr>
          <p:nvPr/>
        </p:nvGrpSpPr>
        <p:grpSpPr bwMode="auto">
          <a:xfrm>
            <a:off x="4572000" y="2895600"/>
            <a:ext cx="3937000" cy="368300"/>
            <a:chOff x="2288" y="3080"/>
            <a:chExt cx="3072" cy="201"/>
          </a:xfrm>
        </p:grpSpPr>
        <p:sp>
          <p:nvSpPr>
            <p:cNvPr id="47110" name="AutoShape 1030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60033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1" name="AutoShape 1031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gradFill rotWithShape="0">
              <a:gsLst>
                <a:gs pos="0">
                  <a:srgbClr val="660033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7112" name="Rectangle 1032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B8AFB9-FED8-49A2-A77A-0E684FB084E6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47113" name="Rectangle 1033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47114" name="Rectangle 103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1113" y="5962650"/>
            <a:ext cx="585787" cy="885825"/>
          </a:xfrm>
        </p:spPr>
        <p:txBody>
          <a:bodyPr anchorCtr="0"/>
          <a:lstStyle>
            <a:lvl1pPr>
              <a:defRPr/>
            </a:lvl1pPr>
          </a:lstStyle>
          <a:p>
            <a:fld id="{71B29C6F-006D-4814-B654-A0A6456447E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7115" name="Rectangle 1035"/>
          <p:cNvSpPr>
            <a:spLocks noGrp="1" noChangeArrowheads="1"/>
          </p:cNvSpPr>
          <p:nvPr>
            <p:ph type="ctrTitle" sz="quarter"/>
          </p:nvPr>
        </p:nvSpPr>
        <p:spPr>
          <a:xfrm>
            <a:off x="938213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rgbClr val="00336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aphicFrame>
        <p:nvGraphicFramePr>
          <p:cNvPr id="47116" name="Object 1036"/>
          <p:cNvGraphicFramePr>
            <a:graphicFrameLocks noChangeAspect="1"/>
          </p:cNvGraphicFramePr>
          <p:nvPr/>
        </p:nvGraphicFramePr>
        <p:xfrm>
          <a:off x="6248400" y="0"/>
          <a:ext cx="2895600" cy="1554163"/>
        </p:xfrm>
        <a:graphic>
          <a:graphicData uri="http://schemas.openxmlformats.org/presentationml/2006/ole">
            <p:oleObj spid="_x0000_s47116" r:id="rId4" imgW="4069088" imgH="215780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229036-1DAC-4D79-A068-E35816B04E8C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55E9AD-FBAA-495D-B87C-152F663698C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9F8E01-C10E-4B3E-9EBD-C96FBEBD2137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41D6D3-6558-4D2E-96C7-C7E90F5CD62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914400" y="2362200"/>
            <a:ext cx="8001000" cy="3733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BDB73C9E-53D6-42F9-992C-54A582F13030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8463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37FD45BF-298A-467B-B991-8EAF9EDE0FC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009B7A46-B3F7-4C6C-8C8D-6D99F556FD83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38463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A169BD10-C8D8-45A7-BE20-C8E0824B2D2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1B5A0F-D549-48D3-89C0-89AF46BC104B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AD05C-2910-49C8-90CF-3DF41FAB606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EDABB2-AA21-4B63-AA4B-CD7DEF2C2B73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10E16-1BB4-4444-9983-D804139FC09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C09FFE-89F7-40E1-BB91-DBAC92850B0B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D638D-3B7F-421F-BA00-5BE0F2E3029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428F36-81F9-45F3-8B44-47C9C0B9B787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F58AB-4E7C-4F01-9C85-206ADF9B800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374B38-87CF-464D-90B3-7AFFDB444623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2C5F70-7CB7-479C-81FE-C0602A3C2B4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B24FC2-3F9D-4972-BCC8-6B6AA596CC8A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2AAE7-1D7C-4FED-A285-C7C31452603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0B67F9-B674-458A-A28B-C4E14CF18EAC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23F646-75AD-46B1-8C85-9063BC8E9B0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407D3A-781E-4456-899C-2285D3248200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D7F451-89A1-4995-B7B4-50765DF6653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12C09B-A10B-4B41-8483-41E491C193D4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93A534-D141-4B60-9D52-6E882FC511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9AE14A-1036-41F1-B727-D210E7E243DC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173B8E-AFBF-414C-815F-90C7FCF04CF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43B8F3-712D-482B-A565-D912D8BAEC97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15B65-4F01-4D5D-874A-4E4AA2596FA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099580-0297-42B8-B82F-94C23C804445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EE3D7-E753-4BAD-91F7-CCC5927E04E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990599"/>
          </a:xfrm>
          <a:prstGeom prst="rect">
            <a:avLst/>
          </a:prstGeom>
          <a:solidFill>
            <a:srgbClr val="660033">
              <a:alpha val="13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AutoShape 12"/>
          <p:cNvSpPr>
            <a:spLocks noChangeArrowheads="1"/>
          </p:cNvSpPr>
          <p:nvPr userDrawn="1"/>
        </p:nvSpPr>
        <p:spPr bwMode="auto">
          <a:xfrm>
            <a:off x="0" y="914400"/>
            <a:ext cx="9144000" cy="762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660033"/>
              </a:gs>
              <a:gs pos="100000">
                <a:srgbClr val="000000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67F9-B674-458A-A28B-C4E14CF18EAC}" type="datetime1">
              <a:rPr lang="en-US" smtClean="0"/>
              <a:pPr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646-75AD-46B1-8C85-9063BC8E9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851E-D8CA-48F6-A21A-A709E6635681}" type="datetime1">
              <a:rPr lang="en-US" smtClean="0"/>
              <a:pPr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B993380-9690-4986-BCD5-7FFFC3B3D7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9CE2-7CD1-4525-AECC-EE3925989024}" type="datetime1">
              <a:rPr lang="en-US" smtClean="0"/>
              <a:pPr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7982-779C-44E1-B80F-54558A2ADC6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230B-7016-4156-A08E-72509D395817}" type="datetime1">
              <a:rPr lang="en-US" smtClean="0"/>
              <a:pPr/>
              <a:t>9/12/2014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2E54-6C94-4B1E-B04D-2F9BE83EF5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27851E-D8CA-48F6-A21A-A709E6635681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993380-9690-4986-BCD5-7FFFC3B3D79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19B3-3D7D-45F3-A1B8-4E77EB5EC8B4}" type="datetime1">
              <a:rPr lang="en-US" smtClean="0"/>
              <a:pPr/>
              <a:t>9/12/2014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2FA4-39A6-4C29-94D0-B2C648E87B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7EEF-3A67-4D0E-87D2-EBF30561C237}" type="datetime1">
              <a:rPr lang="en-US" smtClean="0"/>
              <a:pPr/>
              <a:t>9/12/2014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D55D-A6CC-48BE-910D-689F7EEE3B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F86F-D55F-49C6-9D76-F022C210E0BB}" type="datetime1">
              <a:rPr lang="en-US" smtClean="0"/>
              <a:pPr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49BDA-5593-4FB1-83CB-6BE1C849CA7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F4C5-26FE-42ED-BD33-3AEDDE6B536C}" type="datetime1">
              <a:rPr lang="en-US" smtClean="0"/>
              <a:pPr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DDF-2F12-4791-9C2C-21525746BA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9036-1DAC-4D79-A068-E35816B04E8C}" type="datetime1">
              <a:rPr lang="en-US" smtClean="0"/>
              <a:pPr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E9AD-FBAA-495D-B87C-152F663698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8E01-C10E-4B3E-9EBD-C96FBEBD2137}" type="datetime1">
              <a:rPr lang="en-US" smtClean="0"/>
              <a:pPr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D6D3-6558-4D2E-96C7-C7E90F5CD6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9B9CE2-7CD1-4525-AECC-EE3925989024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7C7982-779C-44E1-B80F-54558A2ADC6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6D230B-7016-4156-A08E-72509D395817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212E54-6C94-4B1E-B04D-2F9BE83EF5A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B919B3-3D7D-45F3-A1B8-4E77EB5EC8B4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F2FA4-39A6-4C29-94D0-B2C648E87B6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D87EEF-3A67-4D0E-87D2-EBF30561C237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9D55D-A6CC-48BE-910D-689F7EEE3BF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C7F86F-D55F-49C6-9D76-F022C210E0BB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49BDA-5593-4FB1-83CB-6BE1C849CA7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13F4C5-26FE-42ED-BD33-3AEDDE6B536C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049DDF-2F12-4791-9C2C-21525746BAF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alphaModFix amt="49000"/>
            <a:duotone>
              <a:schemeClr val="bg2">
                <a:shade val="3000"/>
                <a:satMod val="110000"/>
              </a:schemeClr>
              <a:schemeClr val="bg2">
                <a:tint val="60000"/>
                <a:satMod val="42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46083" name="Rectangle 3" descr="Granite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blipFill dpi="0" rotWithShape="0">
              <a:blip r:embed="rId17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84" name="Rectangle 4" descr="Granite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blipFill dpi="0" rotWithShape="0">
              <a:blip r:embed="rId17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dirty="0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+mn-lt"/>
              </a:defRPr>
            </a:lvl1pPr>
          </a:lstStyle>
          <a:p>
            <a:fld id="{B5D57164-0DED-4701-A491-028BCF83D992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4608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8463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609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>
                <a:solidFill>
                  <a:schemeClr val="bg1"/>
                </a:solidFill>
                <a:latin typeface="+mn-lt"/>
              </a:defRPr>
            </a:lvl1pPr>
          </a:lstStyle>
          <a:p>
            <a:fld id="{31B94548-C4A1-4254-8266-1861D5BC5E67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46091" name="Group 11"/>
          <p:cNvGrpSpPr>
            <a:grpSpLocks/>
          </p:cNvGrpSpPr>
          <p:nvPr/>
        </p:nvGrpSpPr>
        <p:grpSpPr bwMode="auto">
          <a:xfrm>
            <a:off x="457200" y="1981200"/>
            <a:ext cx="8686800" cy="319088"/>
            <a:chOff x="144" y="1248"/>
            <a:chExt cx="4656" cy="201"/>
          </a:xfrm>
        </p:grpSpPr>
        <p:sp>
          <p:nvSpPr>
            <p:cNvPr id="46092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60033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3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gradFill rotWithShape="0">
              <a:gsLst>
                <a:gs pos="0">
                  <a:srgbClr val="660033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aphicFrame>
        <p:nvGraphicFramePr>
          <p:cNvPr id="46094" name="Object 14"/>
          <p:cNvGraphicFramePr>
            <a:graphicFrameLocks noChangeAspect="1"/>
          </p:cNvGraphicFramePr>
          <p:nvPr/>
        </p:nvGraphicFramePr>
        <p:xfrm>
          <a:off x="6248400" y="0"/>
          <a:ext cx="2895600" cy="1554163"/>
        </p:xfrm>
        <a:graphic>
          <a:graphicData uri="http://schemas.openxmlformats.org/presentationml/2006/ole">
            <p:oleObj spid="_x0000_s46094" r:id="rId18" imgW="4069088" imgH="2157806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82" r:id="rId12"/>
    <p:sldLayoutId id="2147483683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rgbClr val="660033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rgbClr val="660033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rgbClr val="660033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660033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660033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660033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660033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6600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alphaModFix amt="49000"/>
            <a:duotone>
              <a:schemeClr val="bg2">
                <a:shade val="3000"/>
                <a:satMod val="110000"/>
              </a:schemeClr>
              <a:schemeClr val="bg2">
                <a:tint val="60000"/>
                <a:satMod val="42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8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400"/>
            </a:lvl1pPr>
          </a:lstStyle>
          <a:p>
            <a:fld id="{4A4B741C-478E-4442-AC98-E4D706E038B6}" type="datetime1">
              <a:rPr lang="en-US"/>
              <a:pPr/>
              <a:t>9/12/2014</a:t>
            </a:fld>
            <a:endParaRPr lang="en-US" dirty="0"/>
          </a:p>
        </p:txBody>
      </p:sp>
      <p:sp>
        <p:nvSpPr>
          <p:cNvPr id="268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1" sz="1400"/>
            </a:lvl1pPr>
          </a:lstStyle>
          <a:p>
            <a:endParaRPr lang="en-US" dirty="0"/>
          </a:p>
        </p:txBody>
      </p:sp>
      <p:sp>
        <p:nvSpPr>
          <p:cNvPr id="268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1" sz="1400"/>
            </a:lvl1pPr>
          </a:lstStyle>
          <a:p>
            <a:fld id="{77FF6641-F2D2-405D-985A-203A621952F6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49000"/>
            <a:duotone>
              <a:schemeClr val="bg2">
                <a:shade val="3000"/>
                <a:satMod val="110000"/>
              </a:schemeClr>
              <a:schemeClr val="bg2">
                <a:tint val="60000"/>
                <a:satMod val="42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5D57164-0DED-4701-A491-028BCF83D992}" type="datetime1">
              <a:rPr lang="en-US" smtClean="0"/>
              <a:pPr/>
              <a:t>9/12/2014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1B94548-C4A1-4254-8266-1861D5BC5E6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jpeg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281" name="Object 1"/>
          <p:cNvGraphicFramePr>
            <a:graphicFrameLocks noChangeAspect="1"/>
          </p:cNvGraphicFramePr>
          <p:nvPr/>
        </p:nvGraphicFramePr>
        <p:xfrm>
          <a:off x="7848600" y="6162675"/>
          <a:ext cx="1295400" cy="695325"/>
        </p:xfrm>
        <a:graphic>
          <a:graphicData uri="http://schemas.openxmlformats.org/presentationml/2006/ole">
            <p:oleObj spid="_x0000_s603138" r:id="rId4" imgW="4069088" imgH="2157806" progId="">
              <p:embed/>
            </p:oleObj>
          </a:graphicData>
        </a:graphic>
      </p:graphicFrame>
      <p:sp>
        <p:nvSpPr>
          <p:cNvPr id="4" name="Freeform 11"/>
          <p:cNvSpPr>
            <a:spLocks/>
          </p:cNvSpPr>
          <p:nvPr/>
        </p:nvSpPr>
        <p:spPr bwMode="auto">
          <a:xfrm flipH="1">
            <a:off x="5853249" y="5562600"/>
            <a:ext cx="3824151" cy="990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660033">
              <a:alpha val="5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36493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+mj-lt"/>
              </a:rPr>
              <a:t>CEMENT PRODUCTION </a:t>
            </a:r>
            <a:endParaRPr lang="en-US" sz="2800" b="1" dirty="0" smtClean="0">
              <a:solidFill>
                <a:srgbClr val="660033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+mj-lt"/>
              </a:rPr>
              <a:t>Coal Conveyor</a:t>
            </a:r>
            <a:endParaRPr lang="en-US" sz="2800" b="1" dirty="0">
              <a:solidFill>
                <a:srgbClr val="660033"/>
              </a:solidFill>
              <a:latin typeface="+mj-lt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217488" y="1247775"/>
            <a:ext cx="5573712" cy="5610225"/>
          </a:xfrm>
          <a:prstGeom prst="rect">
            <a:avLst/>
          </a:prstGeom>
          <a:noFill/>
          <a:ln/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Project: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sz="1900" noProof="0" dirty="0" smtClean="0">
                <a:solidFill>
                  <a:srgbClr val="660033"/>
                </a:solidFill>
                <a:latin typeface="+mn-lt"/>
              </a:rPr>
              <a:t>TXI (Texas Industries, Inc)</a:t>
            </a:r>
            <a:r>
              <a:rPr kumimoji="0" lang="en-US" sz="1900" b="0" i="0" u="none" strike="noStrike" kern="1200" cap="none" spc="0" normalizeH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Hunter, TX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	    </a:t>
            </a: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Coal Conveyor  </a:t>
            </a:r>
            <a:endParaRPr lang="en-US" sz="1900" dirty="0" smtClean="0">
              <a:solidFill>
                <a:srgbClr val="660033"/>
              </a:solidFill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	    </a:t>
            </a: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Project P13121               </a:t>
            </a:r>
            <a:endParaRPr lang="en-US" sz="1900" dirty="0" smtClean="0">
              <a:solidFill>
                <a:srgbClr val="660033"/>
              </a:solidFill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Scope: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 and Install a new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sz="2100" dirty="0" smtClean="0">
                <a:solidFill>
                  <a:srgbClr val="660033"/>
                </a:solidFill>
                <a:latin typeface="+mn-lt"/>
              </a:rPr>
              <a:t>	</a:t>
            </a:r>
            <a:r>
              <a:rPr lang="en-US" sz="2100" dirty="0" smtClean="0">
                <a:solidFill>
                  <a:srgbClr val="660033"/>
                </a:solidFill>
                <a:latin typeface="+mn-lt"/>
              </a:rPr>
              <a:t>  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Coal Conveyor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1463040" lvl="2" indent="-283464" fontAlgn="auto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80000"/>
            </a:pPr>
            <a:endParaRPr lang="en-US" sz="1000" dirty="0" smtClean="0">
              <a:solidFill>
                <a:srgbClr val="660033"/>
              </a:solidFill>
              <a:latin typeface="+mn-lt"/>
            </a:endParaRPr>
          </a:p>
          <a:p>
            <a:pPr marL="1463040" lvl="2" indent="-283464" fontAlgn="auto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Coal Conveyor (1000 ft)</a:t>
            </a:r>
          </a:p>
          <a:p>
            <a:pPr marL="1463040" lvl="2" indent="-283464" fontAlgn="auto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Fire Protection System</a:t>
            </a:r>
            <a:endParaRPr lang="en-US" sz="1900" dirty="0" smtClean="0">
              <a:solidFill>
                <a:srgbClr val="660033"/>
              </a:solidFill>
              <a:latin typeface="+mn-lt"/>
            </a:endParaRPr>
          </a:p>
          <a:p>
            <a:pPr marL="1463040" lvl="2" indent="-283464" fontAlgn="auto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en-US" sz="1900" baseline="0" dirty="0" smtClean="0">
                <a:solidFill>
                  <a:srgbClr val="660033"/>
                </a:solidFill>
                <a:latin typeface="+mn-lt"/>
              </a:rPr>
              <a:t>Electrical &amp; Controls </a:t>
            </a:r>
          </a:p>
          <a:p>
            <a:pPr marL="1463040" lvl="2" indent="-283464" fontAlgn="auto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80000"/>
            </a:pP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 </a:t>
            </a: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    </a:t>
            </a:r>
            <a:r>
              <a:rPr lang="en-US" sz="1900" baseline="0" dirty="0" smtClean="0">
                <a:solidFill>
                  <a:srgbClr val="660033"/>
                </a:solidFill>
                <a:latin typeface="+mn-lt"/>
              </a:rPr>
              <a:t>Design</a:t>
            </a:r>
          </a:p>
          <a:p>
            <a:pPr marL="1463040" lvl="2" indent="-283464" fontAlgn="auto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Electrical</a:t>
            </a: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 </a:t>
            </a: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Installation</a:t>
            </a:r>
            <a:endParaRPr lang="en-US" sz="1900" baseline="0" dirty="0" smtClean="0">
              <a:solidFill>
                <a:srgbClr val="660033"/>
              </a:solidFill>
              <a:latin typeface="+mn-lt"/>
            </a:endParaRPr>
          </a:p>
          <a:p>
            <a:pPr marL="1463040" lvl="2" indent="-283464" fontAlgn="auto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Start-Up Support</a:t>
            </a:r>
            <a:endParaRPr lang="en-US" sz="1900" dirty="0" smtClean="0">
              <a:solidFill>
                <a:srgbClr val="660033"/>
              </a:solidFill>
              <a:latin typeface="+mn-lt"/>
            </a:endParaRPr>
          </a:p>
        </p:txBody>
      </p:sp>
      <p:pic>
        <p:nvPicPr>
          <p:cNvPr id="603140" name="Picture 4" descr="S:\Jobs\FY 2013\J13121 - TXI Coal Conveyor\8) Photos\2013-12-21 Check Out Photos\IMG_0740 - Copy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81008" y="1828800"/>
            <a:ext cx="4486792" cy="35814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Apex">
  <a:themeElements>
    <a:clrScheme name="IIC Slides 2011">
      <a:dk1>
        <a:sysClr val="windowText" lastClr="000000"/>
      </a:dk1>
      <a:lt1>
        <a:srgbClr val="660033"/>
      </a:lt1>
      <a:dk2>
        <a:srgbClr val="676A55"/>
      </a:dk2>
      <a:lt2>
        <a:srgbClr val="EAEBDE"/>
      </a:lt2>
      <a:accent1>
        <a:srgbClr val="990033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4516</TotalTime>
  <Words>17</Words>
  <Application>Microsoft Office PowerPoint</Application>
  <PresentationFormat>Letter Paper (8.5x11 in)</PresentationFormat>
  <Paragraphs>16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Wingdings</vt:lpstr>
      <vt:lpstr>Times New Roman</vt:lpstr>
      <vt:lpstr>Wingdings 2</vt:lpstr>
      <vt:lpstr>Wingdings 3</vt:lpstr>
      <vt:lpstr>Capsules</vt:lpstr>
      <vt:lpstr>Custom Design</vt:lpstr>
      <vt:lpstr>Apex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Johnson</dc:creator>
  <cp:lastModifiedBy>Ken Clark</cp:lastModifiedBy>
  <cp:revision>230</cp:revision>
  <cp:lastPrinted>1601-01-01T00:00:00Z</cp:lastPrinted>
  <dcterms:created xsi:type="dcterms:W3CDTF">1601-01-01T00:00:00Z</dcterms:created>
  <dcterms:modified xsi:type="dcterms:W3CDTF">2014-09-12T13:28:21Z</dcterms:modified>
</cp:coreProperties>
</file>