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59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\projects\QL_case_study\subscription%20rat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Subscription rate of marketing campaign clients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92932231982385E-2"/>
          <c:y val="0.20134744264279406"/>
          <c:w val="0.87672113665301465"/>
          <c:h val="0.67607188767700899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Sheet1!$A$2:$B$2</c:f>
              <c:strCache>
                <c:ptCount val="2"/>
                <c:pt idx="0">
                  <c:v>Subscribed</c:v>
                </c:pt>
                <c:pt idx="1">
                  <c:v>Not Subscribed</c:v>
                </c:pt>
              </c:strCache>
            </c:strRef>
          </c:cat>
          <c:val>
            <c:numRef>
              <c:f>Sheet1!$A$3:$B$3</c:f>
              <c:numCache>
                <c:formatCode>0.0%</c:formatCode>
                <c:ptCount val="2"/>
                <c:pt idx="0">
                  <c:v>0.113</c:v>
                </c:pt>
                <c:pt idx="1">
                  <c:v>0.88700000000000001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2288584"/>
        <c:axId val="252289760"/>
      </c:barChart>
      <c:catAx>
        <c:axId val="25228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289760"/>
        <c:crosses val="autoZero"/>
        <c:auto val="1"/>
        <c:lblAlgn val="ctr"/>
        <c:lblOffset val="100"/>
        <c:noMultiLvlLbl val="0"/>
      </c:catAx>
      <c:valAx>
        <c:axId val="25228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288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F173-75D8-4C6F-A7E1-1471F188EBE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6BD5-C655-4B67-A66D-9E1DEF22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6BD5-C655-4B67-A66D-9E1DEF2276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52BF-8BA0-4095-861A-72D7983459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A37-B2B7-43A8-8432-E0012B9C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7623"/>
            <a:ext cx="9144000" cy="1829444"/>
          </a:xfrm>
        </p:spPr>
        <p:txBody>
          <a:bodyPr/>
          <a:lstStyle/>
          <a:p>
            <a:r>
              <a:rPr lang="en-US" dirty="0" smtClean="0"/>
              <a:t>European Bank Loan Marketing Campaign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70" y="6090850"/>
            <a:ext cx="2669059" cy="422189"/>
          </a:xfrm>
        </p:spPr>
        <p:txBody>
          <a:bodyPr/>
          <a:lstStyle/>
          <a:p>
            <a:r>
              <a:rPr lang="en-US" dirty="0" smtClean="0"/>
              <a:t>Thomas Steiner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4611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A0A0A"/>
                </a:solidFill>
                <a:effectLst/>
                <a:latin typeface="Rocket Sans"/>
              </a:rPr>
              <a:t>Our mission: </a:t>
            </a:r>
            <a:r>
              <a:rPr lang="en-US" b="0" i="0" dirty="0" smtClean="0">
                <a:solidFill>
                  <a:srgbClr val="0A0A0A"/>
                </a:solidFill>
                <a:effectLst/>
                <a:latin typeface="Rocket Sans"/>
              </a:rPr>
              <a:t>empower you to unleash the maximum potential of your business through unmatched partnership</a:t>
            </a:r>
            <a:endParaRPr lang="en-US" dirty="0"/>
          </a:p>
        </p:txBody>
      </p:sp>
      <p:pic>
        <p:nvPicPr>
          <p:cNvPr id="2052" name="Picture 4" descr="Image result for rock cent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07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70979" y="5840280"/>
            <a:ext cx="768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ASSUMPTIONS</a:t>
            </a:r>
          </a:p>
          <a:p>
            <a:r>
              <a:rPr lang="en-US" dirty="0"/>
              <a:t> </a:t>
            </a:r>
            <a:r>
              <a:rPr lang="en-US" dirty="0" smtClean="0"/>
              <a:t>- Each row in the data is a unique client</a:t>
            </a:r>
          </a:p>
          <a:p>
            <a:r>
              <a:rPr lang="en-US" dirty="0"/>
              <a:t> </a:t>
            </a:r>
            <a:r>
              <a:rPr lang="en-US" dirty="0" smtClean="0"/>
              <a:t>- Goal is to increase net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684"/>
            <a:ext cx="10515600" cy="55386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You asked us to review your marketing campaign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0314"/>
            <a:ext cx="9117563" cy="4351338"/>
          </a:xfrm>
        </p:spPr>
        <p:txBody>
          <a:bodyPr/>
          <a:lstStyle/>
          <a:p>
            <a:r>
              <a:rPr lang="en-US" dirty="0" smtClean="0"/>
              <a:t>Which clients will be receptive to the marketing campaign?</a:t>
            </a:r>
          </a:p>
          <a:p>
            <a:pPr lvl="1"/>
            <a:r>
              <a:rPr lang="en-US" dirty="0" smtClean="0"/>
              <a:t>More term deposit loan </a:t>
            </a:r>
            <a:r>
              <a:rPr lang="en-US" dirty="0"/>
              <a:t>subscribers </a:t>
            </a:r>
            <a:r>
              <a:rPr lang="en-US" dirty="0">
                <a:sym typeface="Wingdings" panose="05000000000000000000" pitchFamily="2" charset="2"/>
              </a:rPr>
              <a:t> Increased revenues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</a:t>
            </a:r>
            <a:r>
              <a:rPr lang="en-US" dirty="0" smtClean="0">
                <a:sym typeface="Wingdings" panose="05000000000000000000" pitchFamily="2" charset="2"/>
              </a:rPr>
              <a:t>calls to clients </a:t>
            </a:r>
            <a:r>
              <a:rPr lang="en-US" dirty="0">
                <a:sym typeface="Wingdings" panose="05000000000000000000" pitchFamily="2" charset="2"/>
              </a:rPr>
              <a:t> Increased expenses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the current predictive model working?</a:t>
            </a:r>
          </a:p>
          <a:p>
            <a:pPr lvl="1"/>
            <a:r>
              <a:rPr lang="en-US" dirty="0" smtClean="0"/>
              <a:t>The model should improve accuracy of predicting Subscribers &amp; Non-Subscribers, with a higher focus on Subscribers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01693"/>
              </p:ext>
            </p:extLst>
          </p:nvPr>
        </p:nvGraphicFramePr>
        <p:xfrm>
          <a:off x="8902700" y="2593350"/>
          <a:ext cx="2908299" cy="2095500"/>
        </p:xfrm>
        <a:graphic>
          <a:graphicData uri="http://schemas.openxmlformats.org/drawingml/2006/table">
            <a:tbl>
              <a:tblPr/>
              <a:tblGrid>
                <a:gridCol w="608935"/>
                <a:gridCol w="1246414"/>
                <a:gridCol w="10529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(not subscribed)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(subscribed)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40 - 50%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60 - 70%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70 - 80%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80 - 90%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90 - 100%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1" y="1073754"/>
            <a:ext cx="8135485" cy="5134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46" y="223935"/>
            <a:ext cx="98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current model predicts if a client is NOT subscribed to a loan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47256" y="1460867"/>
            <a:ext cx="350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Number of Subscribers per </a:t>
            </a:r>
          </a:p>
          <a:p>
            <a:r>
              <a:rPr lang="en-US" sz="2000" b="1" dirty="0" smtClean="0"/>
              <a:t>current model prediction range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73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796" y="270588"/>
            <a:ext cx="896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the current model better than no model?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1012" y="989483"/>
            <a:ext cx="9218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11.3% of your clients are receptive to the marketing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predicted all clients are subscribers, we will be correct 11.3%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88.7% maximum accuracy without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639548"/>
              </p:ext>
            </p:extLst>
          </p:nvPr>
        </p:nvGraphicFramePr>
        <p:xfrm>
          <a:off x="2820422" y="3005066"/>
          <a:ext cx="5779826" cy="352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51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819" y="499635"/>
            <a:ext cx="10515600" cy="54927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current model maximizes prediction accuracy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10656" y="1113471"/>
            <a:ext cx="674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/>
              <a:t>	Accuracy = </a:t>
            </a:r>
            <a:r>
              <a:rPr lang="en-US" dirty="0" smtClean="0"/>
              <a:t>89.8%    : correct predictions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/>
              <a:t>	Sensitivity </a:t>
            </a:r>
            <a:r>
              <a:rPr lang="en-US" dirty="0" smtClean="0"/>
              <a:t>= </a:t>
            </a:r>
            <a:r>
              <a:rPr lang="en-US" dirty="0" smtClean="0"/>
              <a:t>14.7% </a:t>
            </a:r>
            <a:r>
              <a:rPr lang="en-US" dirty="0" smtClean="0"/>
              <a:t>: correct YES predictions</a:t>
            </a:r>
          </a:p>
          <a:p>
            <a:r>
              <a:rPr lang="en-US" b="1" dirty="0" smtClean="0"/>
              <a:t>	Specificity</a:t>
            </a:r>
            <a:r>
              <a:rPr lang="en-US" dirty="0" smtClean="0"/>
              <a:t> = </a:t>
            </a:r>
            <a:r>
              <a:rPr lang="en-US" dirty="0" smtClean="0"/>
              <a:t>99.3% </a:t>
            </a:r>
            <a:r>
              <a:rPr lang="en-US" dirty="0" smtClean="0"/>
              <a:t>: correct NO predictions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69598"/>
              </p:ext>
            </p:extLst>
          </p:nvPr>
        </p:nvGraphicFramePr>
        <p:xfrm>
          <a:off x="1892039" y="3093300"/>
          <a:ext cx="8127999" cy="14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9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Subscribed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Not Subscribed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497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Subscribed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Subscribed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3,960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36,291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55362" y="2570080"/>
            <a:ext cx="23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Actual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93670" y="3850787"/>
            <a:ext cx="287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Predicted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6613" y="5108210"/>
            <a:ext cx="56388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current model focuses </a:t>
            </a:r>
            <a:r>
              <a:rPr lang="en-US" dirty="0"/>
              <a:t>on </a:t>
            </a:r>
            <a:r>
              <a:rPr lang="en-US" dirty="0" smtClean="0"/>
              <a:t>maximizing </a:t>
            </a:r>
            <a:r>
              <a:rPr lang="en-US" u="sng" dirty="0" smtClean="0"/>
              <a:t>overall accuracy</a:t>
            </a:r>
          </a:p>
          <a:p>
            <a:endParaRPr lang="en-US" u="sng" dirty="0"/>
          </a:p>
          <a:p>
            <a:r>
              <a:rPr lang="en-US" dirty="0" smtClean="0"/>
              <a:t>Focus should be on maximizing </a:t>
            </a:r>
            <a:r>
              <a:rPr lang="en-US" u="sng" dirty="0" smtClean="0"/>
              <a:t>sensitivity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0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92" y="449084"/>
            <a:ext cx="10515600" cy="54927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Using a 90% split instead of 50%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10656" y="1113471"/>
            <a:ext cx="674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/>
              <a:t>	Accuracy = </a:t>
            </a:r>
            <a:r>
              <a:rPr lang="en-US" dirty="0" smtClean="0"/>
              <a:t>72.5%  </a:t>
            </a:r>
            <a:r>
              <a:rPr lang="en-US" dirty="0" smtClean="0">
                <a:solidFill>
                  <a:srgbClr val="FF0000"/>
                </a:solidFill>
              </a:rPr>
              <a:t>(-17.3%)</a:t>
            </a:r>
            <a:r>
              <a:rPr lang="en-US" dirty="0" smtClean="0"/>
              <a:t>  </a:t>
            </a:r>
            <a:r>
              <a:rPr lang="en-US" dirty="0" smtClean="0"/>
              <a:t>: correct predictions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/>
              <a:t>	Sensitivity </a:t>
            </a:r>
            <a:r>
              <a:rPr lang="en-US" dirty="0" smtClean="0"/>
              <a:t>= </a:t>
            </a:r>
            <a:r>
              <a:rPr lang="en-US" dirty="0" smtClean="0"/>
              <a:t>70.7% </a:t>
            </a:r>
            <a:r>
              <a:rPr lang="en-US" dirty="0" smtClean="0">
                <a:solidFill>
                  <a:srgbClr val="92D050"/>
                </a:solidFill>
              </a:rPr>
              <a:t>(+56.0%)</a:t>
            </a:r>
            <a:r>
              <a:rPr lang="en-US" dirty="0" smtClean="0"/>
              <a:t> : </a:t>
            </a:r>
            <a:r>
              <a:rPr lang="en-US" dirty="0" smtClean="0"/>
              <a:t>correct YES predictions</a:t>
            </a:r>
          </a:p>
          <a:p>
            <a:r>
              <a:rPr lang="en-US" b="1" dirty="0" smtClean="0"/>
              <a:t>	Specificity</a:t>
            </a:r>
            <a:r>
              <a:rPr lang="en-US" dirty="0" smtClean="0"/>
              <a:t> = </a:t>
            </a:r>
            <a:r>
              <a:rPr lang="en-US" dirty="0" smtClean="0"/>
              <a:t>72.7% </a:t>
            </a:r>
            <a:r>
              <a:rPr lang="en-US" dirty="0" smtClean="0">
                <a:solidFill>
                  <a:srgbClr val="FF0000"/>
                </a:solidFill>
              </a:rPr>
              <a:t>(-26.6%)</a:t>
            </a:r>
            <a:r>
              <a:rPr lang="en-US" dirty="0" smtClean="0"/>
              <a:t> : </a:t>
            </a:r>
            <a:r>
              <a:rPr lang="en-US" dirty="0" smtClean="0"/>
              <a:t>correct NO predictions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46215"/>
              </p:ext>
            </p:extLst>
          </p:nvPr>
        </p:nvGraphicFramePr>
        <p:xfrm>
          <a:off x="1892039" y="3093300"/>
          <a:ext cx="8127999" cy="14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9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Subscribed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Not Subscribed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497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Subscribed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3,282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9,966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Subscribed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1,358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26,582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55362" y="2570080"/>
            <a:ext cx="23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Actual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93670" y="3850787"/>
            <a:ext cx="287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6532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49" y="159852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Value added using a net profit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648" y="1168532"/>
            <a:ext cx="693419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100:1 example</a:t>
            </a:r>
          </a:p>
          <a:p>
            <a:r>
              <a:rPr lang="en-US" sz="2000" dirty="0" smtClean="0"/>
              <a:t>Average expenses from 1 phone call = $20</a:t>
            </a:r>
          </a:p>
          <a:p>
            <a:r>
              <a:rPr lang="en-US" sz="2000" dirty="0" smtClean="0"/>
              <a:t>Average revenue from 1 new Subscriber = $2,000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 smtClean="0"/>
              <a:t>Net profit focus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Accuracy of Subscriber prediction is 100x more important than accuracy of Non-Subscriber prediction</a:t>
            </a:r>
          </a:p>
        </p:txBody>
      </p:sp>
      <p:pic>
        <p:nvPicPr>
          <p:cNvPr id="2050" name="Picture 2" descr="Image result for net prof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43999" r="7490" b="20439"/>
          <a:stretch/>
        </p:blipFill>
        <p:spPr bwMode="auto">
          <a:xfrm>
            <a:off x="2920596" y="4622248"/>
            <a:ext cx="6014906" cy="179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2" y="184669"/>
            <a:ext cx="10515600" cy="717226"/>
          </a:xfrm>
        </p:spPr>
        <p:txBody>
          <a:bodyPr/>
          <a:lstStyle/>
          <a:p>
            <a:r>
              <a:rPr lang="en-US" b="1" dirty="0" smtClean="0"/>
              <a:t>Our plan to apply a net profit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392" y="1237797"/>
            <a:ext cx="10515600" cy="5172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Net </a:t>
            </a:r>
            <a:r>
              <a:rPr lang="en-US" dirty="0"/>
              <a:t>Present Value of forecasted cash </a:t>
            </a:r>
            <a:r>
              <a:rPr lang="en-US" dirty="0" smtClean="0"/>
              <a:t>flows</a:t>
            </a:r>
          </a:p>
          <a:p>
            <a:pPr lvl="1"/>
            <a:r>
              <a:rPr lang="en-US" dirty="0" smtClean="0"/>
              <a:t>Determine potential model improvements</a:t>
            </a:r>
          </a:p>
          <a:p>
            <a:pPr lvl="1"/>
            <a:r>
              <a:rPr lang="en-US" dirty="0" smtClean="0"/>
              <a:t>Work with accounting team</a:t>
            </a:r>
          </a:p>
          <a:p>
            <a:pPr lvl="2"/>
            <a:r>
              <a:rPr lang="en-US" dirty="0" smtClean="0"/>
              <a:t>Determine average cost per call</a:t>
            </a:r>
          </a:p>
          <a:p>
            <a:pPr lvl="2"/>
            <a:r>
              <a:rPr lang="en-US" dirty="0" smtClean="0"/>
              <a:t>Determine average revenue per new subscriber</a:t>
            </a:r>
          </a:p>
          <a:p>
            <a:pPr lvl="1"/>
            <a:r>
              <a:rPr lang="en-US" dirty="0" smtClean="0"/>
              <a:t>Calculate NPV of model improvements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Project Budget</a:t>
            </a:r>
          </a:p>
          <a:p>
            <a:pPr lvl="1"/>
            <a:r>
              <a:rPr lang="en-US" dirty="0" smtClean="0"/>
              <a:t>Compare to project NPV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Project timeline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ccou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01" y="1732067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ata scine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94" y="2800414"/>
            <a:ext cx="11235612" cy="230343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 for choosing Rock Central</a:t>
            </a:r>
            <a:endParaRPr lang="en-US" sz="8000" dirty="0"/>
          </a:p>
        </p:txBody>
      </p:sp>
      <p:pic>
        <p:nvPicPr>
          <p:cNvPr id="4" name="Picture 4" descr="Image result for rock cent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07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9470" y="6090850"/>
            <a:ext cx="2669059" cy="422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Thomas Steiner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420</Words>
  <Application>Microsoft Office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Rocket Sans</vt:lpstr>
      <vt:lpstr>Wingdings</vt:lpstr>
      <vt:lpstr>Office Theme</vt:lpstr>
      <vt:lpstr>European Bank Loan Marketing Campaign Insights</vt:lpstr>
      <vt:lpstr>You asked us to review your marketing campaign</vt:lpstr>
      <vt:lpstr>PowerPoint Presentation</vt:lpstr>
      <vt:lpstr>PowerPoint Presentation</vt:lpstr>
      <vt:lpstr>The current model maximizes prediction accuracy</vt:lpstr>
      <vt:lpstr>Using a 90% split instead of 50%</vt:lpstr>
      <vt:lpstr>Value added using a net profit approach</vt:lpstr>
      <vt:lpstr>Our plan to apply a net profit approach</vt:lpstr>
      <vt:lpstr>Thank you for choosing Rock Central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2021-02-16T02:55:17Z</dcterms:created>
  <dcterms:modified xsi:type="dcterms:W3CDTF">2021-02-22T00:39:28Z</dcterms:modified>
</cp:coreProperties>
</file>