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slides/slide10.xml" ContentType="application/vnd.openxmlformats-officedocument.presentationml.slide+xml"/>
  <Default Extension="jpeg" ContentType="image/jpe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65" r:id="rId1"/>
  </p:sldMasterIdLst>
  <p:notesMasterIdLst>
    <p:notesMasterId r:id="rId52"/>
  </p:notesMasterIdLst>
  <p:sldIdLst>
    <p:sldId id="263" r:id="rId2"/>
    <p:sldId id="310" r:id="rId3"/>
    <p:sldId id="312" r:id="rId4"/>
    <p:sldId id="262" r:id="rId5"/>
    <p:sldId id="269" r:id="rId6"/>
    <p:sldId id="270" r:id="rId7"/>
    <p:sldId id="264" r:id="rId8"/>
    <p:sldId id="265" r:id="rId9"/>
    <p:sldId id="295" r:id="rId10"/>
    <p:sldId id="311" r:id="rId11"/>
    <p:sldId id="266" r:id="rId12"/>
    <p:sldId id="267" r:id="rId13"/>
    <p:sldId id="276" r:id="rId14"/>
    <p:sldId id="298" r:id="rId15"/>
    <p:sldId id="272" r:id="rId16"/>
    <p:sldId id="299" r:id="rId17"/>
    <p:sldId id="300" r:id="rId18"/>
    <p:sldId id="274" r:id="rId19"/>
    <p:sldId id="275" r:id="rId20"/>
    <p:sldId id="277" r:id="rId21"/>
    <p:sldId id="278" r:id="rId22"/>
    <p:sldId id="273" r:id="rId23"/>
    <p:sldId id="317" r:id="rId24"/>
    <p:sldId id="302" r:id="rId25"/>
    <p:sldId id="301" r:id="rId26"/>
    <p:sldId id="280" r:id="rId27"/>
    <p:sldId id="303" r:id="rId28"/>
    <p:sldId id="304" r:id="rId29"/>
    <p:sldId id="282" r:id="rId30"/>
    <p:sldId id="283" r:id="rId31"/>
    <p:sldId id="306" r:id="rId32"/>
    <p:sldId id="305" r:id="rId33"/>
    <p:sldId id="307" r:id="rId34"/>
    <p:sldId id="286" r:id="rId35"/>
    <p:sldId id="287" r:id="rId36"/>
    <p:sldId id="308" r:id="rId37"/>
    <p:sldId id="268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9" r:id="rId46"/>
    <p:sldId id="315" r:id="rId47"/>
    <p:sldId id="316" r:id="rId48"/>
    <p:sldId id="313" r:id="rId49"/>
    <p:sldId id="314" r:id="rId50"/>
    <p:sldId id="26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3/8/12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Introduction to Business Analytics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685800" y="2378075"/>
            <a:ext cx="6442075" cy="1655763"/>
          </a:xfrm>
          <a:prstGeom prst="rect">
            <a:avLst/>
          </a:prstGeom>
          <a:solidFill>
            <a:schemeClr val="bg2">
              <a:alpha val="30196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82880" tIns="182880" rIns="182880" bIns="182880" anchor="ctr">
            <a:prstTxWarp prst="textNoShape">
              <a:avLst/>
            </a:prstTxWarp>
            <a:spAutoFit/>
          </a:bodyPr>
          <a:lstStyle/>
          <a:p>
            <a:r>
              <a:rPr lang="en-US" sz="2800" i="1"/>
              <a:t>Business Analytics</a:t>
            </a:r>
            <a:r>
              <a:rPr lang="en-US" sz="2800"/>
              <a:t>: </a:t>
            </a:r>
            <a:r>
              <a:rPr lang="en-US" sz="2800" i="1"/>
              <a:t>Methods, Models, </a:t>
            </a:r>
          </a:p>
          <a:p>
            <a:r>
              <a:rPr lang="en-US" sz="2800" i="1"/>
              <a:t>and Decisions</a:t>
            </a:r>
            <a:r>
              <a:rPr lang="en-US" sz="2800"/>
              <a:t>, 1</a:t>
            </a:r>
            <a:r>
              <a:rPr lang="en-US" sz="2800" baseline="30000"/>
              <a:t>st</a:t>
            </a:r>
            <a:r>
              <a:rPr lang="en-US" sz="2800"/>
              <a:t> edition</a:t>
            </a:r>
          </a:p>
          <a:p>
            <a:r>
              <a:rPr lang="en-US" sz="2800"/>
              <a:t>James R. Evans</a:t>
            </a:r>
          </a:p>
        </p:txBody>
      </p:sp>
      <p:sp>
        <p:nvSpPr>
          <p:cNvPr id="27651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7652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0A1296F5-9F6C-4AC7-A1BE-F8A6115FDC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686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686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CC41EADB-E0B0-451D-95F0-1CEC58813D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Analytics in Practice: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Harrah’s Entertainment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Harrah’s owns numerous hotels and casinos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Uses analytics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forecast demand for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segment customers by gaming activities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Uses prescriptive models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set room rates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allocate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offer perks and rewards to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collected facts and figures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DATABASE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collection of computer files containing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INFORMATION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</a:t>
            </a:r>
            <a:r>
              <a:rPr lang="en-US" dirty="0">
                <a:ea typeface="+mn-ea"/>
                <a:cs typeface="+mn-cs"/>
              </a:rPr>
              <a:t>comes from analyzing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78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78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0729C47-7195-4C96-B124-64C3458580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Examples of using DATA in business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Annual reports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Accounting audits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Financial profitability analysis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Economic trends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Marketing research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Operations management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Human resource measurements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89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3FF9A45-A8A6-4390-ABB8-62912C10B6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Metrics</a:t>
            </a:r>
            <a:r>
              <a:rPr lang="en-US" b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are used to quantify performance.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Measures</a:t>
            </a:r>
            <a:r>
              <a:rPr lang="en-US" dirty="0" smtClean="0">
                <a:ea typeface="+mn-ea"/>
                <a:cs typeface="+mn-cs"/>
              </a:rPr>
              <a:t> are numerical values of metrics.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Discrete</a:t>
            </a:r>
            <a:r>
              <a:rPr lang="en-US" dirty="0" smtClean="0">
                <a:ea typeface="+mn-ea"/>
                <a:cs typeface="+mn-cs"/>
              </a:rPr>
              <a:t> metrics involve counting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on time or not on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number or proportion of on time deliveries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Continuous</a:t>
            </a:r>
            <a:r>
              <a:rPr lang="en-US" dirty="0" smtClean="0">
                <a:ea typeface="+mn-ea"/>
                <a:cs typeface="+mn-cs"/>
              </a:rPr>
              <a:t> metrics are measured on a continuum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delivery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package weight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purchase price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99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99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D85A74E-1878-4ED2-A45C-788A2A481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1.2    A Sales Transaction Database File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09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09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B0A1086-F709-4B00-8687-37F81F3C9BC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467600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7143750" y="51355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1.1</a:t>
            </a:r>
          </a:p>
        </p:txBody>
      </p:sp>
      <p:sp>
        <p:nvSpPr>
          <p:cNvPr id="40967" name="TextBox 2"/>
          <p:cNvSpPr txBox="1">
            <a:spLocks noChangeArrowheads="1"/>
          </p:cNvSpPr>
          <p:nvPr/>
        </p:nvSpPr>
        <p:spPr bwMode="auto">
          <a:xfrm>
            <a:off x="838200" y="543242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Entities</a:t>
            </a:r>
          </a:p>
        </p:txBody>
      </p:sp>
      <p:cxnSp>
        <p:nvCxnSpPr>
          <p:cNvPr id="6" name="Straight Arrow Connector 5"/>
          <p:cNvCxnSpPr>
            <a:stCxn id="40967" idx="0"/>
          </p:cNvCxnSpPr>
          <p:nvPr/>
        </p:nvCxnSpPr>
        <p:spPr>
          <a:xfrm flipV="1">
            <a:off x="1304925" y="4937125"/>
            <a:ext cx="0" cy="495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7924800" y="2971800"/>
            <a:ext cx="1524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7958138" y="35544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Records</a:t>
            </a:r>
          </a:p>
        </p:txBody>
      </p:sp>
      <p:sp>
        <p:nvSpPr>
          <p:cNvPr id="13" name="Left Brace 12"/>
          <p:cNvSpPr/>
          <p:nvPr/>
        </p:nvSpPr>
        <p:spPr>
          <a:xfrm rot="-5400000">
            <a:off x="4572000" y="1935163"/>
            <a:ext cx="304800" cy="64008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2" name="TextBox 14"/>
          <p:cNvSpPr txBox="1">
            <a:spLocks noChangeArrowheads="1"/>
          </p:cNvSpPr>
          <p:nvPr/>
        </p:nvSpPr>
        <p:spPr bwMode="auto">
          <a:xfrm>
            <a:off x="3886200" y="5351463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Fields or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Four Types Data Based on Measurement Scale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Categorical (nominal)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 data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19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19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8655ED-4D22-4754-B038-A0F36B981B5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1.3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Classifying Data Elements in a Purchasing Database</a:t>
            </a:r>
            <a:endParaRPr lang="en-US" sz="26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30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30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71B2280-0CB9-4EF6-A23C-1E3B787A0B2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8135938" y="522287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85862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1.3  (continued)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Classifying Data Elements in a Purchasing Database</a:t>
            </a:r>
            <a:endParaRPr lang="en-US" sz="26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40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40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0095A84-A188-4B5C-85DD-245D0D80E6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9"/>
          <p:cNvSpPr txBox="1">
            <a:spLocks noChangeArrowheads="1"/>
          </p:cNvSpPr>
          <p:nvPr/>
        </p:nvSpPr>
        <p:spPr bwMode="auto">
          <a:xfrm rot="2700000">
            <a:off x="18407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39" name="TextBox 10"/>
          <p:cNvSpPr txBox="1">
            <a:spLocks noChangeArrowheads="1"/>
          </p:cNvSpPr>
          <p:nvPr/>
        </p:nvSpPr>
        <p:spPr bwMode="auto">
          <a:xfrm rot="2700000">
            <a:off x="2445544" y="547608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0" name="TextBox 11"/>
          <p:cNvSpPr txBox="1">
            <a:spLocks noChangeArrowheads="1"/>
          </p:cNvSpPr>
          <p:nvPr/>
        </p:nvSpPr>
        <p:spPr bwMode="auto">
          <a:xfrm rot="2700000">
            <a:off x="3326607" y="547131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1" name="TextBox 12"/>
          <p:cNvSpPr txBox="1">
            <a:spLocks noChangeArrowheads="1"/>
          </p:cNvSpPr>
          <p:nvPr/>
        </p:nvSpPr>
        <p:spPr bwMode="auto">
          <a:xfrm rot="2700000">
            <a:off x="4368007" y="5257006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2" name="TextBox 13"/>
          <p:cNvSpPr txBox="1">
            <a:spLocks noChangeArrowheads="1"/>
          </p:cNvSpPr>
          <p:nvPr/>
        </p:nvSpPr>
        <p:spPr bwMode="auto">
          <a:xfrm rot="2700000">
            <a:off x="9009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3" name="TextBox 14"/>
          <p:cNvSpPr txBox="1">
            <a:spLocks noChangeArrowheads="1"/>
          </p:cNvSpPr>
          <p:nvPr/>
        </p:nvSpPr>
        <p:spPr bwMode="auto">
          <a:xfrm rot="2700000">
            <a:off x="4906169" y="5291932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4" name="TextBox 15"/>
          <p:cNvSpPr txBox="1">
            <a:spLocks noChangeArrowheads="1"/>
          </p:cNvSpPr>
          <p:nvPr/>
        </p:nvSpPr>
        <p:spPr bwMode="auto">
          <a:xfrm rot="2700000">
            <a:off x="5680869" y="5282407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5" name="TextBox 16"/>
          <p:cNvSpPr txBox="1">
            <a:spLocks noChangeArrowheads="1"/>
          </p:cNvSpPr>
          <p:nvPr/>
        </p:nvSpPr>
        <p:spPr bwMode="auto">
          <a:xfrm rot="2700000">
            <a:off x="6579394" y="5271294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6" name="TextBox 18"/>
          <p:cNvSpPr txBox="1">
            <a:spLocks noChangeArrowheads="1"/>
          </p:cNvSpPr>
          <p:nvPr/>
        </p:nvSpPr>
        <p:spPr bwMode="auto">
          <a:xfrm rot="2700000">
            <a:off x="7428707" y="5377656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7" name="TextBox 19"/>
          <p:cNvSpPr txBox="1">
            <a:spLocks noChangeArrowheads="1"/>
          </p:cNvSpPr>
          <p:nvPr/>
        </p:nvSpPr>
        <p:spPr bwMode="auto">
          <a:xfrm rot="2700000">
            <a:off x="8103394" y="5371307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8" name="TextBox 17"/>
          <p:cNvSpPr txBox="1">
            <a:spLocks noChangeArrowheads="1"/>
          </p:cNvSpPr>
          <p:nvPr/>
        </p:nvSpPr>
        <p:spPr bwMode="auto">
          <a:xfrm>
            <a:off x="228600" y="51927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Categorical (nominal) Data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 placed in </a:t>
            </a:r>
            <a:r>
              <a:rPr lang="en-US" dirty="0">
                <a:ea typeface="+mn-ea"/>
                <a:cs typeface="+mn-cs"/>
              </a:rPr>
              <a:t>categories according to a specified </a:t>
            </a:r>
            <a:r>
              <a:rPr lang="en-US" dirty="0" smtClean="0">
                <a:ea typeface="+mn-ea"/>
                <a:cs typeface="+mn-cs"/>
              </a:rPr>
              <a:t>characteristic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Categories </a:t>
            </a:r>
            <a:r>
              <a:rPr lang="en-US" dirty="0">
                <a:ea typeface="+mn-ea"/>
                <a:cs typeface="+mn-cs"/>
              </a:rPr>
              <a:t>bear no quantitative relationship to one </a:t>
            </a:r>
            <a:r>
              <a:rPr lang="en-US" dirty="0" smtClean="0">
                <a:ea typeface="+mn-ea"/>
                <a:cs typeface="+mn-cs"/>
              </a:rPr>
              <a:t>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customer’s location (America, Europe, Asia)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employee classification (manager, supervisor,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associate)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50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50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6FD3EE5-512E-46F2-B0B5-7C55FD5B518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 that is ranked or ordered according to some relationship with one 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No fixed units of measurement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college football rankings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survey responses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(</a:t>
            </a:r>
            <a:r>
              <a:rPr lang="en-US" dirty="0">
                <a:ea typeface="+mn-ea"/>
                <a:cs typeface="+mn-cs"/>
              </a:rPr>
              <a:t>poor, average, good, </a:t>
            </a:r>
            <a:r>
              <a:rPr lang="en-US" dirty="0" smtClean="0">
                <a:ea typeface="+mn-ea"/>
                <a:cs typeface="+mn-cs"/>
              </a:rPr>
              <a:t>very good, excellent)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60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60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92D50E2-5B3C-497D-85EC-E8C4E54C80D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8674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34926C-6B3D-47B4-82A5-6A06BFFC39A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3" y="0"/>
            <a:ext cx="9126537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Ordinal data but with constant differences between observations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No true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Ratios are not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temperature readings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SAT scores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710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71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339325D-C40A-4BCC-AE4C-CF6A714E96A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Ratio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Continuous values and have a natural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Ratios are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monthly sales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delivery times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813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813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11284B-7D71-485D-B798-86135E23589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Model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 abstraction or representation of a real system, idea, or object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Captures the most important features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Can be a written or verbal description, a visual display, a mathematical formula, or a spreadsheet representation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4915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4915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7B2E48C-2B81-4658-97EC-959A74A2B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143000" y="381000"/>
            <a:ext cx="339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Decision Models</a:t>
            </a:r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143000"/>
            <a:ext cx="5405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/>
              <a:t>Example 1.4   Three Forms of a Model</a:t>
            </a:r>
            <a:endParaRPr lang="en-US"/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479550" y="1230313"/>
            <a:ext cx="667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981200" y="1447800"/>
            <a:ext cx="556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676400" y="144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066800" y="1676400"/>
            <a:ext cx="6981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sales of a new produce, such as a first-</a:t>
            </a:r>
          </a:p>
          <a:p>
            <a:r>
              <a:rPr lang="en-US"/>
              <a:t>generation iPad or 3D television, often follow a</a:t>
            </a:r>
          </a:p>
          <a:p>
            <a:r>
              <a:rPr lang="en-US"/>
              <a:t>common pattern.</a:t>
            </a:r>
          </a:p>
          <a:p>
            <a:pPr>
              <a:buFontTx/>
              <a:buChar char="•"/>
            </a:pPr>
            <a:r>
              <a:rPr lang="en-US"/>
              <a:t>  Sales might grow at an increasing rate over time</a:t>
            </a:r>
          </a:p>
          <a:p>
            <a:r>
              <a:rPr lang="en-US"/>
              <a:t>as positive customer feedback spreads.</a:t>
            </a:r>
          </a:p>
          <a:p>
            <a:r>
              <a:rPr lang="en-US"/>
              <a:t>(See the </a:t>
            </a:r>
            <a:r>
              <a:rPr lang="en-US" i="1"/>
              <a:t>S</a:t>
            </a:r>
            <a:r>
              <a:rPr lang="en-US"/>
              <a:t>-shaped curve on the following slide.)</a:t>
            </a:r>
          </a:p>
          <a:p>
            <a:pPr>
              <a:buFontTx/>
              <a:buChar char="•"/>
            </a:pPr>
            <a:r>
              <a:rPr lang="en-US"/>
              <a:t>  A mathematical model of the S-curve can be </a:t>
            </a:r>
          </a:p>
          <a:p>
            <a:r>
              <a:rPr lang="en-US"/>
              <a:t>identified; for example,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ae</a:t>
            </a:r>
            <a:r>
              <a:rPr lang="en-US" i="1" baseline="30000"/>
              <a:t>be</a:t>
            </a:r>
            <a:r>
              <a:rPr lang="en-US" i="1" baseline="46000"/>
              <a:t>ct</a:t>
            </a:r>
            <a:r>
              <a:rPr lang="en-US"/>
              <a:t>, where </a:t>
            </a:r>
            <a:r>
              <a:rPr lang="en-US" i="1"/>
              <a:t>S</a:t>
            </a:r>
            <a:r>
              <a:rPr lang="en-US"/>
              <a:t> is</a:t>
            </a:r>
          </a:p>
          <a:p>
            <a:r>
              <a:rPr lang="en-US"/>
              <a:t>sales, </a:t>
            </a:r>
            <a:r>
              <a:rPr lang="en-US" i="1"/>
              <a:t>t</a:t>
            </a:r>
            <a:r>
              <a:rPr lang="en-US"/>
              <a:t> is time, </a:t>
            </a:r>
            <a:r>
              <a:rPr lang="en-US" i="1"/>
              <a:t>e</a:t>
            </a:r>
            <a:r>
              <a:rPr lang="en-US"/>
              <a:t> is the base of natural logarithms,</a:t>
            </a:r>
          </a:p>
          <a:p>
            <a:r>
              <a:rPr lang="en-US"/>
              <a:t>and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are constants.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534400" y="6553200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1-23</a:t>
            </a:r>
            <a:endParaRPr lang="en-US" sz="800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33800" y="5867400"/>
            <a:ext cx="408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Copyright © 2013 Pearson Education, Inc. </a:t>
            </a:r>
          </a:p>
          <a:p>
            <a:r>
              <a:rPr lang="en-US" sz="1000"/>
              <a:t>            publishing as Prentice Hall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120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120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9CDA63C-D943-4267-A418-79CCA32AFDD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277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7127875" y="59674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u="sng" dirty="0" smtClean="0">
                <a:ea typeface="+mn-ea"/>
                <a:cs typeface="+mn-cs"/>
              </a:rPr>
              <a:t>decision model</a:t>
            </a:r>
            <a:r>
              <a:rPr lang="en-US" dirty="0" smtClean="0">
                <a:ea typeface="+mn-ea"/>
                <a:cs typeface="+mn-cs"/>
              </a:rPr>
              <a:t> is a model used to understand, analyze, or facilitate decision making.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Types of model </a:t>
            </a:r>
            <a:r>
              <a:rPr lang="en-US" u="sng" dirty="0" smtClean="0">
                <a:ea typeface="+mn-ea"/>
                <a:cs typeface="+mn-cs"/>
              </a:rPr>
              <a:t>input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uncontrollable variables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decision variables (controllable)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Types of model </a:t>
            </a:r>
            <a:r>
              <a:rPr lang="en-US" u="sng" dirty="0" smtClean="0">
                <a:ea typeface="+mn-ea"/>
                <a:cs typeface="+mn-cs"/>
              </a:rPr>
              <a:t>output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performance measures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behavioral measures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222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222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0329A75-5562-474A-B8C7-6344837BF0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                   Nature of Decision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62200"/>
            <a:ext cx="7667625" cy="239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325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EB83CC7-8F51-4C5E-952E-61C8E5FDCA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696200" y="47577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1.5   A Sales-Promotion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In the grocery industry, managers typically need to know how best to use pricing, coupons and advertising strategies to influence sales.</a:t>
            </a:r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smtClean="0"/>
              <a:t>Using Business Analytics, a grocer can develop a model that predicts sales using price, coupons and advertising.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427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427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B86FB15-217F-4059-9C7B-63C35E9FF88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5298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5299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F06B0FD-3D37-4C00-8E06-D41F820B1C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5181600"/>
            <a:ext cx="7239000" cy="1096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Sales = 500 – 0.05(price) + 30(coupons)</a:t>
            </a:r>
          </a:p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+0.08(advertising) + 0.25(price)(advertising)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668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Descriptive Decision Models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Simply tell “what is” and describe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Do not tell managers what to do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6057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6323" name="Content Placeholder 1"/>
          <p:cNvSpPr txBox="1">
            <a:spLocks/>
          </p:cNvSpPr>
          <p:nvPr/>
        </p:nvSpPr>
        <p:spPr bwMode="auto">
          <a:xfrm>
            <a:off x="739775" y="3810000"/>
            <a:ext cx="40608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0953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 sz="2700"/>
              <a:t>Influence Diagrams visually show how various model elements relate to one another.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33400" y="3028950"/>
            <a:ext cx="75692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u="sng"/>
              <a:t>Example 1.6  An Influence Diagram for Total Cost</a:t>
            </a:r>
          </a:p>
          <a:p>
            <a:endParaRPr lang="en-US" sz="1800"/>
          </a:p>
        </p:txBody>
      </p:sp>
      <p:sp>
        <p:nvSpPr>
          <p:cNvPr id="56325" name="Footer Placeholder 9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6326" name="Slide Number Placeholder 10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A684607-583E-4632-BA24-39166F3616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7712075" y="60753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1.5</a:t>
            </a: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350" y="3886200"/>
            <a:ext cx="3736975" cy="2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Business Analytics?</a:t>
            </a:r>
          </a:p>
          <a:p>
            <a:pPr eaLnBrk="1" hangingPunct="1"/>
            <a:r>
              <a:rPr lang="en-US" smtClean="0"/>
              <a:t>Evolution of Business Analytics</a:t>
            </a:r>
          </a:p>
          <a:p>
            <a:pPr eaLnBrk="1" hangingPunct="1"/>
            <a:r>
              <a:rPr lang="en-US" smtClean="0"/>
              <a:t>Scope of Business Analytics</a:t>
            </a:r>
          </a:p>
          <a:p>
            <a:pPr eaLnBrk="1" hangingPunct="1"/>
            <a:r>
              <a:rPr lang="en-US" smtClean="0"/>
              <a:t>Data for Business Analytics</a:t>
            </a:r>
          </a:p>
          <a:p>
            <a:pPr eaLnBrk="1" hangingPunct="1"/>
            <a:r>
              <a:rPr lang="en-US" smtClean="0"/>
              <a:t>Decision Models</a:t>
            </a:r>
          </a:p>
          <a:p>
            <a:pPr eaLnBrk="1" hangingPunct="1"/>
            <a:r>
              <a:rPr lang="en-US" smtClean="0"/>
              <a:t>Problem Solving and Decision Making</a:t>
            </a:r>
          </a:p>
          <a:p>
            <a:pPr eaLnBrk="1" hangingPunct="1"/>
            <a:r>
              <a:rPr lang="en-US" smtClean="0"/>
              <a:t>Fun with Analytics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Topics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2969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2970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DC0297C-6BAB-4E8A-B572-68A6317C65B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1.7  A Mathematical Model for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</a:t>
            </a:r>
            <a:r>
              <a:rPr lang="en-US" i="1" smtClean="0"/>
              <a:t>TC = F +VQ</a:t>
            </a: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 is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F</a:t>
            </a:r>
            <a:r>
              <a:rPr lang="en-US" smtClean="0"/>
              <a:t> is Fixed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V</a:t>
            </a:r>
            <a:r>
              <a:rPr lang="en-US" smtClean="0"/>
              <a:t> is Variable unit cost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Q</a:t>
            </a:r>
            <a:r>
              <a:rPr lang="en-US" smtClean="0"/>
              <a:t> is Quantity produced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4863" y="2438400"/>
            <a:ext cx="3775075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48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7349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8BDF409-904F-47EB-B3DE-91AC97CABC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7700963" y="52038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1.8   A Break-even Decision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(manufacturing) = $50,000 + $125*</a:t>
            </a:r>
            <a:r>
              <a:rPr lang="en-US" i="1" smtClean="0"/>
              <a:t>Q</a:t>
            </a: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(outsourcing) = $175*</a:t>
            </a:r>
            <a:r>
              <a:rPr lang="en-US" i="1" smtClean="0"/>
              <a:t>Q</a:t>
            </a:r>
            <a:endParaRPr lang="en-US" smtClean="0"/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 smtClean="0"/>
              <a:t>Breakeven Point</a:t>
            </a:r>
            <a:r>
              <a:rPr lang="en-US" smtClean="0"/>
              <a:t>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Set </a:t>
            </a:r>
            <a:r>
              <a:rPr lang="en-US" i="1" smtClean="0"/>
              <a:t>TC</a:t>
            </a:r>
            <a:r>
              <a:rPr lang="en-US" smtClean="0"/>
              <a:t>(manufacturing)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   = </a:t>
            </a:r>
            <a:r>
              <a:rPr lang="en-US" i="1" smtClean="0"/>
              <a:t>TC</a:t>
            </a:r>
            <a:r>
              <a:rPr lang="en-US" smtClean="0"/>
              <a:t>(outsourcing)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Solve for </a:t>
            </a:r>
            <a:r>
              <a:rPr lang="en-US" i="1" smtClean="0"/>
              <a:t>Q</a:t>
            </a:r>
            <a:r>
              <a:rPr lang="en-US" smtClean="0"/>
              <a:t> = 1000 units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83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83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991C370-EFD4-4B20-884B-7408BA79BC9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19400"/>
            <a:ext cx="4306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8037513" y="54102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1.9    A 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As price increases, demand falls.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2362200"/>
            <a:ext cx="57150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5939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5061575-0BF5-4FF7-8D8F-CA73D92AC5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6589713" y="57753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Example 1.10   A Nonlinear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smtClean="0"/>
              <a:t>Assumes price elasticity (constant ratio of % change in demand to % change in price)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04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04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37156255-925C-472C-854E-7A77F1594D7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57150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6562725" y="60626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Predictive Decision Models often incorporate uncertainty to help managers analyze risk.</a:t>
            </a:r>
          </a:p>
          <a:p>
            <a:pPr eaLnBrk="1" hangingPunct="1"/>
            <a:r>
              <a:rPr lang="en-US" smtClean="0"/>
              <a:t>Aim to predict what will happen in the future.</a:t>
            </a:r>
          </a:p>
          <a:p>
            <a:pPr eaLnBrk="1" hangingPunct="1"/>
            <a:r>
              <a:rPr lang="en-US" u="sng" smtClean="0"/>
              <a:t>Uncertainty</a:t>
            </a:r>
            <a:r>
              <a:rPr lang="en-US" smtClean="0"/>
              <a:t> is imperfect knowledge of what will happen in the future.</a:t>
            </a:r>
          </a:p>
          <a:p>
            <a:pPr eaLnBrk="1" hangingPunct="1"/>
            <a:r>
              <a:rPr lang="en-US" u="sng" smtClean="0"/>
              <a:t>Risk</a:t>
            </a:r>
            <a:r>
              <a:rPr lang="en-US" smtClean="0"/>
              <a:t> is associated with the consequences of what actually happens.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14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14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07C0465-1E8E-4D16-A8C1-F695016D33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Prescriptive Decision Models</a:t>
            </a:r>
            <a:r>
              <a:rPr lang="en-US" dirty="0" smtClean="0">
                <a:ea typeface="+mn-ea"/>
                <a:cs typeface="+mn-cs"/>
              </a:rPr>
              <a:t> help decision makers identify the best solution.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Optimization</a:t>
            </a:r>
            <a:r>
              <a:rPr lang="en-US" dirty="0" smtClean="0">
                <a:ea typeface="+mn-ea"/>
                <a:cs typeface="+mn-cs"/>
              </a:rPr>
              <a:t> - finding values of decision variables that minimize (or maximize) something such as cost (or profit).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Objective function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- the equation that minimizes (or maximizes) the quantity of interest.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Constraints</a:t>
            </a:r>
            <a:r>
              <a:rPr lang="en-US" dirty="0" smtClean="0">
                <a:ea typeface="+mn-ea"/>
                <a:cs typeface="+mn-cs"/>
              </a:rPr>
              <a:t> - limitations or restrictions.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Optimal solution</a:t>
            </a:r>
            <a:r>
              <a:rPr lang="en-US" dirty="0" smtClean="0">
                <a:ea typeface="+mn-ea"/>
                <a:cs typeface="+mn-cs"/>
              </a:rPr>
              <a:t> - values of the decision variables at the minimum (or maximum) point.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246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246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9CE56E1-8D5D-47A7-9521-6E424CD5497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1.11  A Pricing Model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firm wishes to determine the best pricing for one of its products in order to maximize revenue.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Analysts determined the following model: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Sales = -2.9485(price) + 3240.9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Total revenue = (price)(sales)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 the price that maximizes total revenue, subject to any constraints that might exist.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34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34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E821500-969E-4A15-976F-A6CDA5B5B6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Deterministic</a:t>
            </a:r>
            <a:r>
              <a:rPr lang="en-US" smtClean="0"/>
              <a:t> prescriptive models have inputs that are known with certainty.</a:t>
            </a:r>
          </a:p>
          <a:p>
            <a:pPr eaLnBrk="1" hangingPunct="1"/>
            <a:r>
              <a:rPr lang="en-US" u="sng" smtClean="0"/>
              <a:t>Stochastic</a:t>
            </a:r>
            <a:r>
              <a:rPr lang="en-US" smtClean="0"/>
              <a:t> prescriptive models have one or more inputs that are </a:t>
            </a:r>
            <a:r>
              <a:rPr lang="en-US" u="sng" smtClean="0"/>
              <a:t>not</a:t>
            </a:r>
            <a:r>
              <a:rPr lang="en-US" smtClean="0"/>
              <a:t> known with certainty.</a:t>
            </a:r>
          </a:p>
          <a:p>
            <a:pPr eaLnBrk="1" hangingPunct="1"/>
            <a:r>
              <a:rPr lang="en-US" u="sng" smtClean="0"/>
              <a:t>Algorithms</a:t>
            </a:r>
            <a:r>
              <a:rPr lang="en-US" smtClean="0"/>
              <a:t> are systematic procedures used to find optimal solutions to decision models.</a:t>
            </a:r>
          </a:p>
          <a:p>
            <a:pPr eaLnBrk="1" hangingPunct="1"/>
            <a:r>
              <a:rPr lang="en-US" u="sng" smtClean="0"/>
              <a:t>Search algorithms</a:t>
            </a:r>
            <a:r>
              <a:rPr lang="en-US" b="1" smtClean="0"/>
              <a:t> </a:t>
            </a:r>
            <a:r>
              <a:rPr lang="en-US" smtClean="0"/>
              <a:t>are used for complex problems to find a good solution without guaranteeing an optimal solution.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45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45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1873CE8-23B2-4E03-AB7C-9003A6CB975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represents only a portion of the overall problem solving and decision making process.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Six steps in the problem solving process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1. Recognizing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2. Defining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3. Structuring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4. Analyzing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5. Interpreting results and making a decision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6. Implementing the solution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55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55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7D267A-09EB-48E3-8C62-FC607211EE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1. </a:t>
            </a:r>
            <a:r>
              <a:rPr lang="en-US" u="sng" dirty="0" smtClean="0">
                <a:ea typeface="+mn-ea"/>
                <a:cs typeface="+mn-cs"/>
              </a:rPr>
              <a:t>Recognizing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Problems exist when there is a gap between what is happening and what we think should be happening.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example, costs are too high compared with competitors.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65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65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36D0EAF-C52A-4B4D-A5CD-311D6AA7CFE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800" b="1"/>
              <a:t>Analytics</a:t>
            </a:r>
            <a:r>
              <a:rPr lang="en-US" sz="2800"/>
              <a:t> is the use of: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data,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information technology,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statistical analysis,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quantitative methods, and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mathematical or computer-based models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to help managers gain improved insight about their business operations and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make better, fact-based decisions.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What is Business Analytics?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072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072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CBDD9B-04C7-4A3D-9EE2-5674522A911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2. </a:t>
            </a:r>
            <a:r>
              <a:rPr lang="en-US" u="sng" dirty="0" smtClean="0">
                <a:ea typeface="+mn-ea"/>
                <a:cs typeface="+mn-cs"/>
              </a:rPr>
              <a:t>Defining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Clearly defining the problem is not a trivial task.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Complexity increases when the following occur: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large number of courses of action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several competing objectives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external groups are affected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problem owner and problem solver are not the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same person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time constraints exist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75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75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48E6976-9CE8-476B-974C-03F781BB168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3</a:t>
            </a:r>
            <a:r>
              <a:rPr lang="en-US" dirty="0">
                <a:ea typeface="+mn-ea"/>
                <a:cs typeface="+mn-cs"/>
              </a:rPr>
              <a:t>. </a:t>
            </a:r>
            <a:r>
              <a:rPr lang="en-US" u="sng" dirty="0" smtClean="0">
                <a:ea typeface="+mn-ea"/>
                <a:cs typeface="+mn-cs"/>
              </a:rPr>
              <a:t>Structuring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Stating goals and objectives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Characterizing the possible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Identifying any constraints or restrictions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86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86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BB7B961-2DD7-40F9-802A-A92D965B93B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4. </a:t>
            </a:r>
            <a:r>
              <a:rPr lang="en-US" u="sng" dirty="0" smtClean="0">
                <a:ea typeface="+mn-ea"/>
                <a:cs typeface="+mn-cs"/>
              </a:rPr>
              <a:t>Analyzing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Identifying and applying appropriate Business Analytics techniques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Typically involves experimentation, statistical analysis, or a solution process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Much of this course is devoted to learning BA techniques for use in Step 4.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96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696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7DC80AE-7605-441D-B0E8-72812C90AB0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5. </a:t>
            </a:r>
            <a:r>
              <a:rPr lang="en-US" u="sng" dirty="0" smtClean="0">
                <a:ea typeface="+mn-ea"/>
                <a:cs typeface="+mn-cs"/>
              </a:rPr>
              <a:t>Interpreting Results </a:t>
            </a:r>
            <a:r>
              <a:rPr lang="en-US" u="sng" dirty="0">
                <a:ea typeface="+mn-ea"/>
                <a:cs typeface="+mn-cs"/>
              </a:rPr>
              <a:t>and </a:t>
            </a:r>
            <a:r>
              <a:rPr lang="en-US" u="sng" dirty="0" smtClean="0">
                <a:ea typeface="+mn-ea"/>
                <a:cs typeface="+mn-cs"/>
              </a:rPr>
              <a:t>Making </a:t>
            </a:r>
            <a:r>
              <a:rPr lang="en-US" u="sng" dirty="0">
                <a:ea typeface="+mn-ea"/>
                <a:cs typeface="+mn-cs"/>
              </a:rPr>
              <a:t>a D</a:t>
            </a:r>
            <a:r>
              <a:rPr lang="en-US" u="sng" dirty="0" smtClean="0">
                <a:ea typeface="+mn-ea"/>
                <a:cs typeface="+mn-cs"/>
              </a:rPr>
              <a:t>ecision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Managers interpret the results from the analysis phase.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Incorporate subjective judgment as needed.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Understand limitations and model assumptions.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Make a decision utilizing the above information.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06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06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DDA9C06-1985-41DD-9DAB-FD312D31AAA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6. </a:t>
            </a:r>
            <a:r>
              <a:rPr lang="en-US" u="sng" dirty="0" smtClean="0">
                <a:ea typeface="+mn-ea"/>
                <a:cs typeface="+mn-cs"/>
              </a:rPr>
              <a:t>Implementing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Solution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Translate the results of the model back to the real world.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Make the solution work in the organization by providing adequate training and resources.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16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F2CC946-9EDC-4F87-A58D-7E11889E91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>
            <a:normAutofit fontScale="92500"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Analytics in Practice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u="sng" dirty="0" smtClean="0">
                <a:ea typeface="+mn-ea"/>
                <a:cs typeface="+mn-cs"/>
              </a:rPr>
              <a:t>Developing Effective Analytical Tools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dirty="0">
                <a:ea typeface="+mn-ea"/>
                <a:cs typeface="+mn-cs"/>
              </a:rPr>
              <a:t> </a:t>
            </a:r>
            <a:r>
              <a:rPr lang="en-US" sz="2500" dirty="0" smtClean="0">
                <a:ea typeface="+mn-ea"/>
                <a:cs typeface="+mn-cs"/>
              </a:rPr>
              <a:t>   </a:t>
            </a:r>
            <a:r>
              <a:rPr lang="en-US" sz="2500" u="sng" dirty="0" smtClean="0">
                <a:ea typeface="+mn-ea"/>
                <a:cs typeface="+mn-cs"/>
              </a:rPr>
              <a:t>at Hewlett-Packard</a:t>
            </a:r>
            <a:endParaRPr lang="en-US" sz="2500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Will analytics solve the problem?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Can they leverage an existing solution?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Is a decision model really needed?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Guidelines for successful implementation: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Use prototyping.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Build insight, not black boxes.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Remove unneeded complexity.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Partner with end users in discovery and design.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Develop an analytic champion.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270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27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1252810-75CB-4AB3-A60D-2A807E8E6AD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470025"/>
            <a:ext cx="22256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3951287" cy="4648200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  <a:p>
            <a:pPr eaLnBrk="1" hangingPunct="1"/>
            <a:r>
              <a:rPr lang="en-US" smtClean="0"/>
              <a:t>Business analytics</a:t>
            </a:r>
          </a:p>
          <a:p>
            <a:pPr eaLnBrk="1" hangingPunct="1"/>
            <a:r>
              <a:rPr lang="en-US" smtClean="0"/>
              <a:t>Business intelligence</a:t>
            </a:r>
          </a:p>
          <a:p>
            <a:pPr eaLnBrk="1" hangingPunct="1"/>
            <a:r>
              <a:rPr lang="en-US" smtClean="0"/>
              <a:t>Categorical (nominal) data</a:t>
            </a:r>
          </a:p>
          <a:p>
            <a:pPr eaLnBrk="1" hangingPunct="1"/>
            <a:r>
              <a:rPr lang="en-US" smtClean="0"/>
              <a:t>Constraint</a:t>
            </a:r>
          </a:p>
          <a:p>
            <a:pPr eaLnBrk="1" hangingPunct="1"/>
            <a:r>
              <a:rPr lang="en-US" smtClean="0"/>
              <a:t>Continuous metric</a:t>
            </a:r>
          </a:p>
          <a:p>
            <a:pPr eaLnBrk="1" hangingPunct="1"/>
            <a:r>
              <a:rPr lang="en-US" smtClean="0"/>
              <a:t>Data set</a:t>
            </a:r>
          </a:p>
          <a:p>
            <a:pPr eaLnBrk="1" hangingPunct="1"/>
            <a:r>
              <a:rPr lang="en-US" smtClean="0"/>
              <a:t>Database</a:t>
            </a:r>
          </a:p>
          <a:p>
            <a:pPr eaLnBrk="1" hangingPunct="1"/>
            <a:r>
              <a:rPr lang="en-US" smtClean="0"/>
              <a:t>Decision model</a:t>
            </a:r>
          </a:p>
          <a:p>
            <a:pPr eaLnBrk="1" hangingPunct="1"/>
            <a:endParaRPr lang="en-US" smtClean="0"/>
          </a:p>
        </p:txBody>
      </p:sp>
      <p:sp>
        <p:nvSpPr>
          <p:cNvPr id="73730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6782B5B-7F36-4C9E-B838-D57318D669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1 - Key Terms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3733" name="Content Placeholder 1"/>
          <p:cNvSpPr txBox="1">
            <a:spLocks/>
          </p:cNvSpPr>
          <p:nvPr/>
        </p:nvSpPr>
        <p:spPr bwMode="auto">
          <a:xfrm>
            <a:off x="4691063" y="1371600"/>
            <a:ext cx="3952875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Decision support systems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Descriptive statistics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Deterministic model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Discrete metric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Entities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Fields (attributes)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Influence diagram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Interval data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Management science (MS)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3951287" cy="4648200"/>
          </a:xfrm>
        </p:spPr>
        <p:txBody>
          <a:bodyPr/>
          <a:lstStyle/>
          <a:p>
            <a:pPr eaLnBrk="1" hangingPunct="1"/>
            <a:r>
              <a:rPr lang="en-US" smtClean="0"/>
              <a:t>Measure</a:t>
            </a:r>
          </a:p>
          <a:p>
            <a:pPr eaLnBrk="1" hangingPunct="1"/>
            <a:r>
              <a:rPr lang="en-US" smtClean="0"/>
              <a:t>Measurement</a:t>
            </a:r>
          </a:p>
          <a:p>
            <a:pPr eaLnBrk="1" hangingPunct="1"/>
            <a:r>
              <a:rPr lang="en-US" smtClean="0"/>
              <a:t>Metric</a:t>
            </a:r>
          </a:p>
          <a:p>
            <a:pPr eaLnBrk="1" hangingPunct="1"/>
            <a:r>
              <a:rPr lang="en-US" smtClean="0"/>
              <a:t>Model</a:t>
            </a:r>
          </a:p>
          <a:p>
            <a:pPr eaLnBrk="1" hangingPunct="1"/>
            <a:r>
              <a:rPr lang="en-US" smtClean="0"/>
              <a:t>Objective function</a:t>
            </a:r>
          </a:p>
          <a:p>
            <a:pPr eaLnBrk="1" hangingPunct="1"/>
            <a:r>
              <a:rPr lang="en-US" smtClean="0"/>
              <a:t>Operations research (OR)</a:t>
            </a:r>
          </a:p>
          <a:p>
            <a:pPr eaLnBrk="1" hangingPunct="1"/>
            <a:r>
              <a:rPr lang="en-US" smtClean="0"/>
              <a:t>Optimal solution</a:t>
            </a:r>
          </a:p>
          <a:p>
            <a:pPr eaLnBrk="1" hangingPunct="1"/>
            <a:r>
              <a:rPr lang="en-US" smtClean="0"/>
              <a:t>Optimization</a:t>
            </a:r>
          </a:p>
          <a:p>
            <a:pPr eaLnBrk="1" hangingPunct="1"/>
            <a:r>
              <a:rPr lang="en-US" smtClean="0"/>
              <a:t>Ordinal data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D85A78B-8B9E-408A-BE4B-6CE21B302C0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1 - Key Terms (continued)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4757" name="Content Placeholder 1"/>
          <p:cNvSpPr txBox="1">
            <a:spLocks/>
          </p:cNvSpPr>
          <p:nvPr/>
        </p:nvSpPr>
        <p:spPr bwMode="auto">
          <a:xfrm>
            <a:off x="4691063" y="1371600"/>
            <a:ext cx="3952875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Predictive analytics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Prescriptive analytics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Problem solving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Ratio data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Risk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Search Algorithm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Stochastic model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05800" cy="45259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www.puzzlOR.com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Maintained by an analytics manager at ARAMARK.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Each month a new puzzle is posted.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Many puzzles can be solved using techniques you will learn in this course.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puzzles are fun challenges.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good one to start with is </a:t>
            </a:r>
            <a:r>
              <a:rPr lang="en-US" dirty="0" err="1" smtClean="0">
                <a:ea typeface="+mn-ea"/>
                <a:cs typeface="+mn-cs"/>
              </a:rPr>
              <a:t>SurvivOR</a:t>
            </a:r>
            <a:r>
              <a:rPr lang="en-US" dirty="0" smtClean="0">
                <a:ea typeface="+mn-ea"/>
                <a:cs typeface="+mn-cs"/>
              </a:rPr>
              <a:t> (June 2010).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Have fun!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Fun with Analytics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577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578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532D213-F80D-451E-9782-EDF2E8989C2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457200" y="1450975"/>
            <a:ext cx="8305800" cy="47974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smtClean="0"/>
              <a:t>PLE is headquartered in St. Louis and produces lawnmowers as well as a recently added a medium size diesel power lawn tractor.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The Excel workbook </a:t>
            </a:r>
            <a:r>
              <a:rPr lang="en-US" i="1" smtClean="0"/>
              <a:t>Performance Lawn Equipment </a:t>
            </a:r>
            <a:r>
              <a:rPr lang="en-US" smtClean="0"/>
              <a:t>contains performance data that is used by managers to evaluate business performance.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As chief analyst to the productions and operations manager, you need to review all of the Excel worksheets and prepare a report summarizing the sources of the data, the types of data measures used, and the characteristics of the metrics used.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Case Study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Performance Lawn Equipment (PLE)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680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680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3BE99CB-C808-4E94-AF00-99248E54594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Business Analytics Applications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Management of customer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Financial and marketing activities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Supply chain management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Human resource planning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Pricing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Sport team game strategies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174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174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D697E7A-8CB1-44A0-8BE8-262E85672F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2" descr="3293795473_47524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4864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Footer Placeholder 5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17AD82B-6456-4BC0-A4DC-D788DA8CF5A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Importance of Business Analytics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There is a strong relationship of BA with: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- profitability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revenue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shareholder return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enhances understanding of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is vital for businesses to remain competitive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enables creation of informative reports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27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27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AFBD827-F054-45EE-A042-21F777F8487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research</a:t>
            </a:r>
          </a:p>
          <a:p>
            <a:pPr eaLnBrk="1" hangingPunct="1"/>
            <a:r>
              <a:rPr lang="en-US" smtClean="0"/>
              <a:t>Management science</a:t>
            </a:r>
          </a:p>
          <a:p>
            <a:pPr eaLnBrk="1" hangingPunct="1"/>
            <a:r>
              <a:rPr lang="en-US" smtClean="0"/>
              <a:t>Business intelligence</a:t>
            </a:r>
          </a:p>
          <a:p>
            <a:pPr eaLnBrk="1" hangingPunct="1"/>
            <a:r>
              <a:rPr lang="en-US" smtClean="0"/>
              <a:t>Decision support systems</a:t>
            </a:r>
          </a:p>
          <a:p>
            <a:pPr eaLnBrk="1" hangingPunct="1"/>
            <a:r>
              <a:rPr lang="en-US" smtClean="0"/>
              <a:t>Personal computer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Evolution of Business Analytics</a:t>
            </a:r>
          </a:p>
        </p:txBody>
      </p:sp>
      <p:sp>
        <p:nvSpPr>
          <p:cNvPr id="3379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uses data to understand past and present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Predictive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analyzes past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uses optimization techniques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48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48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7252445-6B2D-47DB-AD82-C0C92F061FF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1.1    Retail Markdown Decisions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Most department stores clear seasonal inventory by reducing </a:t>
            </a:r>
            <a:r>
              <a:rPr lang="en-US" dirty="0" smtClean="0">
                <a:ea typeface="+mn-ea"/>
                <a:cs typeface="+mn-cs"/>
              </a:rPr>
              <a:t>prices.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question is: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When to reduce the price and by how much?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Descriptive analytics: examine historical data for similar products (prices, units sold, advertising, …)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Predictive analytics: predict sales based on price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Prescriptive analytics: find the best sets of pricing and advertising to maximize sales revenue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58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Copyright © 2013 Pearson Education, Inc. publishing as Prentice Hall</a:t>
            </a:r>
          </a:p>
        </p:txBody>
      </p:sp>
      <p:sp>
        <p:nvSpPr>
          <p:cNvPr id="358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5BF966-BD69-4F4A-902E-ECBD672D303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2112</Words>
  <Application>Microsoft Office PowerPoint</Application>
  <PresentationFormat>On-screen Show (4:3)</PresentationFormat>
  <Paragraphs>413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ＭＳ Ｐゴシック</vt:lpstr>
      <vt:lpstr>Wingdings 3</vt:lpstr>
      <vt:lpstr>Verdana</vt:lpstr>
      <vt:lpstr>Wingdings 2</vt:lpstr>
      <vt:lpstr>Calibri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Ann Pulido</cp:lastModifiedBy>
  <cp:revision>80</cp:revision>
  <dcterms:created xsi:type="dcterms:W3CDTF">2011-11-27T17:51:45Z</dcterms:created>
  <dcterms:modified xsi:type="dcterms:W3CDTF">2012-03-08T17:29:27Z</dcterms:modified>
</cp:coreProperties>
</file>