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65" r:id="rId2"/>
  </p:sldMasterIdLst>
  <p:notesMasterIdLst>
    <p:notesMasterId r:id="rId85"/>
  </p:notesMasterIdLst>
  <p:handoutMasterIdLst>
    <p:handoutMasterId r:id="rId86"/>
  </p:handoutMasterIdLst>
  <p:sldIdLst>
    <p:sldId id="263" r:id="rId3"/>
    <p:sldId id="345" r:id="rId4"/>
    <p:sldId id="266" r:id="rId5"/>
    <p:sldId id="376" r:id="rId6"/>
    <p:sldId id="380" r:id="rId7"/>
    <p:sldId id="267" r:id="rId8"/>
    <p:sldId id="346" r:id="rId9"/>
    <p:sldId id="381" r:id="rId10"/>
    <p:sldId id="347" r:id="rId11"/>
    <p:sldId id="348" r:id="rId12"/>
    <p:sldId id="349" r:id="rId13"/>
    <p:sldId id="383" r:id="rId14"/>
    <p:sldId id="382" r:id="rId15"/>
    <p:sldId id="363" r:id="rId16"/>
    <p:sldId id="351" r:id="rId17"/>
    <p:sldId id="423" r:id="rId18"/>
    <p:sldId id="352" r:id="rId19"/>
    <p:sldId id="384" r:id="rId20"/>
    <p:sldId id="364" r:id="rId21"/>
    <p:sldId id="365" r:id="rId22"/>
    <p:sldId id="385" r:id="rId23"/>
    <p:sldId id="366" r:id="rId24"/>
    <p:sldId id="367" r:id="rId25"/>
    <p:sldId id="388" r:id="rId26"/>
    <p:sldId id="387" r:id="rId27"/>
    <p:sldId id="389" r:id="rId28"/>
    <p:sldId id="398" r:id="rId29"/>
    <p:sldId id="390" r:id="rId30"/>
    <p:sldId id="353" r:id="rId31"/>
    <p:sldId id="391" r:id="rId32"/>
    <p:sldId id="395" r:id="rId33"/>
    <p:sldId id="394" r:id="rId34"/>
    <p:sldId id="393" r:id="rId35"/>
    <p:sldId id="392" r:id="rId36"/>
    <p:sldId id="368" r:id="rId37"/>
    <p:sldId id="354" r:id="rId38"/>
    <p:sldId id="396" r:id="rId39"/>
    <p:sldId id="399" r:id="rId40"/>
    <p:sldId id="397" r:id="rId41"/>
    <p:sldId id="400" r:id="rId42"/>
    <p:sldId id="401" r:id="rId43"/>
    <p:sldId id="356" r:id="rId44"/>
    <p:sldId id="402" r:id="rId45"/>
    <p:sldId id="403" r:id="rId46"/>
    <p:sldId id="405" r:id="rId47"/>
    <p:sldId id="369" r:id="rId48"/>
    <p:sldId id="404" r:id="rId49"/>
    <p:sldId id="355" r:id="rId50"/>
    <p:sldId id="407" r:id="rId51"/>
    <p:sldId id="408" r:id="rId52"/>
    <p:sldId id="406" r:id="rId53"/>
    <p:sldId id="357" r:id="rId54"/>
    <p:sldId id="410" r:id="rId55"/>
    <p:sldId id="411" r:id="rId56"/>
    <p:sldId id="358" r:id="rId57"/>
    <p:sldId id="412" r:id="rId58"/>
    <p:sldId id="413" r:id="rId59"/>
    <p:sldId id="414" r:id="rId60"/>
    <p:sldId id="359" r:id="rId61"/>
    <p:sldId id="409" r:id="rId62"/>
    <p:sldId id="415" r:id="rId63"/>
    <p:sldId id="416" r:id="rId64"/>
    <p:sldId id="370" r:id="rId65"/>
    <p:sldId id="417" r:id="rId66"/>
    <p:sldId id="418" r:id="rId67"/>
    <p:sldId id="360" r:id="rId68"/>
    <p:sldId id="361" r:id="rId69"/>
    <p:sldId id="419" r:id="rId70"/>
    <p:sldId id="371" r:id="rId71"/>
    <p:sldId id="372" r:id="rId72"/>
    <p:sldId id="362" r:id="rId73"/>
    <p:sldId id="420" r:id="rId74"/>
    <p:sldId id="374" r:id="rId75"/>
    <p:sldId id="421" r:id="rId76"/>
    <p:sldId id="373" r:id="rId77"/>
    <p:sldId id="422" r:id="rId78"/>
    <p:sldId id="375" r:id="rId79"/>
    <p:sldId id="319" r:id="rId80"/>
    <p:sldId id="378" r:id="rId81"/>
    <p:sldId id="379" r:id="rId82"/>
    <p:sldId id="377" r:id="rId83"/>
    <p:sldId id="265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071021B-E258-47A1-9C2E-B6631E2A4F0A}" type="datetimeFigureOut">
              <a:rPr lang="en-US"/>
              <a:pPr>
                <a:defRPr/>
              </a:pPr>
              <a:t>12-May-17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6AFCC1-2608-4791-8B58-2CDB72A82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1F08F8-5FC7-498D-9BB8-CA866AA53858}" type="datetimeFigureOut">
              <a:rPr lang="en-US"/>
              <a:pPr>
                <a:defRPr/>
              </a:pPr>
              <a:t>12-May-17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4AE829-8FBF-4F1B-A1EC-B06678747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4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638C66-9617-4B11-B475-32072F4CD01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A84A3CB-8BA5-4B1A-9477-7FC672A71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D25D5-E784-4FCC-8E88-A4AD1F47B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D87D-6254-4EBB-8E66-9D19F42BE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FD1812D-7CB9-4164-BEA6-9294D272B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8A1EC797-2594-4F90-B77E-8BAC4DF1D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E852914-4602-4874-9D31-4033F466A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B83D1AF-9BA8-43E3-AFFF-BBAB6797D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4D3B09F-D722-4FE1-8A15-E5942ED12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F0187884-033E-4397-8862-08E2E185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2F514B0-4112-4262-9465-DF5B47981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D688744-4329-4C9A-B368-27DE5438D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260CFC6-B9EB-4F7F-81E1-3C482F834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379913" y="6408738"/>
            <a:ext cx="31638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D947C42-7BB7-4E68-A296-918BAF335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AD8641-8989-48F0-8B68-7A0255DDB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23BB0F-BAA2-4F18-B395-81F7682CE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6FF6575-62F3-447F-8212-E0FFACF0F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78E0FC7-DA77-4962-8992-51EFF60D3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470FF-1795-4FEF-B545-72667557A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CCA3-AEC2-4D12-A89C-8CF8BE517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EAF8B-0809-44C9-9892-BF342FEB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FA52C43-FF69-44DC-BA0D-994CDFACB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C1ED-FC7C-4E6F-AF5A-FBB725CA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BDBA-7F6A-4A5A-8117-28CD8CB0F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E9E66B4-6F85-41BD-A3E0-9E74DF3CD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4" r:id="rId2"/>
    <p:sldLayoutId id="2147483883" r:id="rId3"/>
    <p:sldLayoutId id="2147483889" r:id="rId4"/>
    <p:sldLayoutId id="2147483890" r:id="rId5"/>
    <p:sldLayoutId id="2147483891" r:id="rId6"/>
    <p:sldLayoutId id="2147483882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2391D91-999D-4C3E-8B74-F6A441B47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8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887" r:id="rId10"/>
    <p:sldLayoutId id="2147483886" r:id="rId11"/>
    <p:sldLayoutId id="214748390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credit.vn/xe-may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rtgage-x.com/general/average_rates.asp" TargetMode="Externa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18: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Decision Analysis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609600" y="2759075"/>
            <a:ext cx="6442075" cy="1655763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Analytics: Methods, Models, </a:t>
            </a:r>
          </a:p>
          <a:p>
            <a:r>
              <a:rPr lang="en-US" sz="2800" i="1"/>
              <a:t>and Decisions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86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8676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32B3AA54-6F6E-422F-BE3D-74695311768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18.4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Mortgage Decision with the Conservative Strategy</a:t>
            </a:r>
          </a:p>
          <a:p>
            <a:pPr eaLnBrk="1" hangingPunct="1"/>
            <a:r>
              <a:rPr lang="en-US" smtClean="0"/>
              <a:t>Suppose the family decides to use the conservative </a:t>
            </a:r>
            <a:r>
              <a:rPr lang="en-US" i="1" smtClean="0"/>
              <a:t>minimax</a:t>
            </a:r>
            <a:r>
              <a:rPr lang="en-US" smtClean="0"/>
              <a:t> payoff strategy.</a:t>
            </a:r>
          </a:p>
          <a:p>
            <a:pPr eaLnBrk="1" hangingPunct="1"/>
            <a:r>
              <a:rPr lang="en-US" smtClean="0"/>
              <a:t>Determine the highest interest cost for each type of mortgage and choose the minimum.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789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AE7CE605-7518-4916-8387-39EB0A9885C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4252913"/>
            <a:ext cx="7143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870700" y="4252913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9463" y="5408613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43000" y="5446713"/>
            <a:ext cx="1219200" cy="265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18.5  Mortgage Decision with the Opportunity-Loss Strategy</a:t>
            </a:r>
          </a:p>
          <a:p>
            <a:pPr eaLnBrk="1" hangingPunct="1"/>
            <a:r>
              <a:rPr lang="en-US" smtClean="0"/>
              <a:t>Suppose the family decides to minimize their opportunity loss (</a:t>
            </a:r>
            <a:r>
              <a:rPr lang="en-US" i="1" smtClean="0"/>
              <a:t>minimax regret</a:t>
            </a:r>
            <a:r>
              <a:rPr lang="en-US" smtClean="0"/>
              <a:t> strategy).</a:t>
            </a:r>
          </a:p>
          <a:p>
            <a:pPr eaLnBrk="1" hangingPunct="1"/>
            <a:r>
              <a:rPr lang="en-US" smtClean="0"/>
              <a:t>For each outcome, compute the opportunity loss as follows: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891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ED61198-6176-418F-8131-4F67DA9D4BC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8917" name="TextBox 3"/>
          <p:cNvSpPr txBox="1">
            <a:spLocks noChangeArrowheads="1"/>
          </p:cNvSpPr>
          <p:nvPr/>
        </p:nvSpPr>
        <p:spPr bwMode="auto">
          <a:xfrm>
            <a:off x="685800" y="4379913"/>
            <a:ext cx="1600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u="sng"/>
              <a:t>Step 1</a:t>
            </a:r>
            <a:r>
              <a:rPr lang="en-US" sz="1800"/>
              <a:t>: </a:t>
            </a:r>
          </a:p>
          <a:p>
            <a:r>
              <a:rPr lang="en-US" sz="1800"/>
              <a:t>Find the minimum of each column.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379913"/>
            <a:ext cx="58102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7391400" y="4954588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6019800" y="4935538"/>
            <a:ext cx="838200" cy="3413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4648200" y="5540375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/>
          <p:cNvSpPr>
            <a:spLocks noGrp="1"/>
          </p:cNvSpPr>
          <p:nvPr>
            <p:ph idx="1"/>
          </p:nvPr>
        </p:nvSpPr>
        <p:spPr>
          <a:xfrm>
            <a:off x="438150" y="13795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18.5 (continued) Mortgage Decision with the Opportunity-Loss Strategy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993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994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2B52295-D15E-469B-A63B-C3E8DAD4CF7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724400"/>
            <a:ext cx="79057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477000" y="4700588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39000" y="5287963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944" name="TextBox 11"/>
          <p:cNvSpPr txBox="1">
            <a:spLocks noChangeArrowheads="1"/>
          </p:cNvSpPr>
          <p:nvPr/>
        </p:nvSpPr>
        <p:spPr bwMode="auto">
          <a:xfrm>
            <a:off x="6783388" y="2328863"/>
            <a:ext cx="1884362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u="sng"/>
              <a:t>Step 2</a:t>
            </a:r>
            <a:r>
              <a:rPr lang="en-US" sz="1800"/>
              <a:t>: </a:t>
            </a:r>
          </a:p>
          <a:p>
            <a:r>
              <a:rPr lang="en-US" sz="1800"/>
              <a:t>Subtract the minimum column value from each value.</a:t>
            </a:r>
          </a:p>
        </p:txBody>
      </p:sp>
      <p:pic>
        <p:nvPicPr>
          <p:cNvPr id="399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" y="2319338"/>
            <a:ext cx="58102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5543550" y="2894013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4171950" y="2876550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2800350" y="3479800"/>
            <a:ext cx="838200" cy="3413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26063"/>
            <a:ext cx="1219200" cy="263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950" name="TextBox 17"/>
          <p:cNvSpPr txBox="1">
            <a:spLocks noChangeArrowheads="1"/>
          </p:cNvSpPr>
          <p:nvPr/>
        </p:nvSpPr>
        <p:spPr bwMode="auto">
          <a:xfrm>
            <a:off x="744538" y="4078288"/>
            <a:ext cx="794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Step 3</a:t>
            </a:r>
            <a:r>
              <a:rPr lang="en-US" sz="2000"/>
              <a:t>:  Determine the maximum opportunity loss </a:t>
            </a:r>
          </a:p>
          <a:p>
            <a:r>
              <a:rPr lang="en-US" sz="2000"/>
              <a:t>             (maximum row value) and choose the minimum.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6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Decision Strategies for a MAXIMUM Objective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same basic approaches as for minimum objectives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Average Payoff Strategy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Choose the decision with the largest average payoff.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Aggressive Strategy - </a:t>
            </a:r>
            <a:r>
              <a:rPr lang="en-US" u="sng" dirty="0" err="1" smtClean="0">
                <a:ea typeface="+mn-ea"/>
                <a:cs typeface="+mn-cs"/>
              </a:rPr>
              <a:t>Maximax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Choose the strategy with maximum of the largest possible payoffs for each decision.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Conservative Strategy - </a:t>
            </a:r>
            <a:r>
              <a:rPr lang="en-US" u="sng" dirty="0" err="1" smtClean="0">
                <a:ea typeface="+mn-ea"/>
                <a:cs typeface="+mn-cs"/>
              </a:rPr>
              <a:t>Maximin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Choose the </a:t>
            </a:r>
            <a:r>
              <a:rPr lang="en-US" dirty="0">
                <a:ea typeface="+mn-ea"/>
                <a:cs typeface="+mn-cs"/>
              </a:rPr>
              <a:t>strategy with minimum of the </a:t>
            </a:r>
            <a:r>
              <a:rPr lang="en-US" dirty="0" smtClean="0">
                <a:ea typeface="+mn-ea"/>
                <a:cs typeface="+mn-cs"/>
              </a:rPr>
              <a:t>largest </a:t>
            </a:r>
            <a:r>
              <a:rPr lang="en-US" dirty="0">
                <a:ea typeface="+mn-ea"/>
                <a:cs typeface="+mn-cs"/>
              </a:rPr>
              <a:t>possible payoffs for each </a:t>
            </a:r>
            <a:r>
              <a:rPr lang="en-US" dirty="0" smtClean="0">
                <a:ea typeface="+mn-ea"/>
                <a:cs typeface="+mn-cs"/>
              </a:rPr>
              <a:t>decision.</a:t>
            </a:r>
            <a:endParaRPr lang="en-US" u="sng" dirty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Opportunity </a:t>
            </a:r>
            <a:r>
              <a:rPr lang="en-US" u="sng" dirty="0">
                <a:ea typeface="+mn-ea"/>
                <a:cs typeface="+mn-cs"/>
              </a:rPr>
              <a:t>Loss </a:t>
            </a:r>
            <a:r>
              <a:rPr lang="en-US" u="sng" dirty="0" smtClean="0">
                <a:ea typeface="+mn-ea"/>
                <a:cs typeface="+mn-cs"/>
              </a:rPr>
              <a:t>Strategy – </a:t>
            </a:r>
            <a:r>
              <a:rPr lang="en-US" u="sng" dirty="0" err="1" smtClean="0">
                <a:ea typeface="+mn-ea"/>
                <a:cs typeface="+mn-cs"/>
              </a:rPr>
              <a:t>Minimax</a:t>
            </a:r>
            <a:r>
              <a:rPr lang="en-US" u="sng" dirty="0" smtClean="0">
                <a:ea typeface="+mn-ea"/>
                <a:cs typeface="+mn-cs"/>
              </a:rPr>
              <a:t> Regret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Choose the strategy with the minimum opportunity loss: </a:t>
            </a:r>
            <a:r>
              <a:rPr lang="en-US" dirty="0" smtClean="0">
                <a:ea typeface="+mn-ea"/>
                <a:cs typeface="+mn-cs"/>
              </a:rPr>
              <a:t>best payoff for that outcome </a:t>
            </a:r>
            <a:r>
              <a:rPr lang="en-US" dirty="0">
                <a:ea typeface="+mn-ea"/>
                <a:cs typeface="+mn-cs"/>
              </a:rPr>
              <a:t>– </a:t>
            </a:r>
            <a:r>
              <a:rPr lang="en-US" dirty="0" smtClean="0">
                <a:ea typeface="+mn-ea"/>
                <a:cs typeface="+mn-cs"/>
              </a:rPr>
              <a:t>its payoff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4096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096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86FA3D09-2A6F-46D3-818B-0146C2A5345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18.6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Evaluating Risk in the Mortgage Decision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Suppose the family has obtained the standard deviations of the interest costs associated with each loan type.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While none of the previous payoff strategies chose the 3-year ARM, it may be attractive to the family due to its moderate risk level and potential upside at stable and falling interest rates.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4198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198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366C733-80F4-478B-A7E9-A3F761E3E0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200400"/>
            <a:ext cx="3800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18.7  Mortgage Decision with the Expected Value Strategy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Suppose the family has obtained probability information concerning future interest rates.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each </a:t>
            </a:r>
            <a:r>
              <a:rPr lang="en-US" dirty="0" smtClean="0">
                <a:ea typeface="+mn-ea"/>
                <a:cs typeface="+mn-cs"/>
              </a:rPr>
              <a:t>loan type, compute the expected value of the interest cost and choose the minimum.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4301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58B3071F-19FF-435D-A461-392E3EC3C94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425" y="4191000"/>
            <a:ext cx="7496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596063" y="4725988"/>
            <a:ext cx="0" cy="129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8963" y="5343525"/>
            <a:ext cx="12573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81063" y="5370513"/>
            <a:ext cx="1219200" cy="265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6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Summary of Decision Strategies Under Uncertainty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4403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20FA1CE-D5AD-4FC7-A597-35BE6B46BAE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7900988" y="6148388"/>
            <a:ext cx="784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18.1</a:t>
            </a: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82296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1905000"/>
            <a:ext cx="8229600" cy="42433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256088"/>
            <a:ext cx="8229600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smtClean="0"/>
              <a:t>Decision trees</a:t>
            </a:r>
            <a:r>
              <a:rPr lang="en-US" smtClean="0"/>
              <a:t>, which consist of nodes and branches, are a useful approach to structuring decision problems involving uncertainty.</a:t>
            </a:r>
          </a:p>
          <a:p>
            <a:pPr eaLnBrk="1" hangingPunct="1">
              <a:lnSpc>
                <a:spcPct val="90000"/>
              </a:lnSpc>
            </a:pPr>
            <a:r>
              <a:rPr lang="en-US" u="sng" smtClean="0"/>
              <a:t>Nodes</a:t>
            </a:r>
            <a:r>
              <a:rPr lang="en-US" smtClean="0"/>
              <a:t> are points in time at which events take place.</a:t>
            </a:r>
          </a:p>
          <a:p>
            <a:pPr eaLnBrk="1" hangingPunct="1">
              <a:lnSpc>
                <a:spcPct val="90000"/>
              </a:lnSpc>
            </a:pPr>
            <a:r>
              <a:rPr lang="en-US" u="sng" smtClean="0"/>
              <a:t>Decision nodes</a:t>
            </a:r>
            <a:r>
              <a:rPr lang="en-US" smtClean="0"/>
              <a:t> are nodes in which a decision takes place by choosing among several alternatives (typically denoted as squares).</a:t>
            </a:r>
          </a:p>
          <a:p>
            <a:pPr eaLnBrk="1" hangingPunct="1">
              <a:lnSpc>
                <a:spcPct val="90000"/>
              </a:lnSpc>
            </a:pPr>
            <a:r>
              <a:rPr lang="en-US" u="sng" smtClean="0"/>
              <a:t>Event nodes</a:t>
            </a:r>
            <a:r>
              <a:rPr lang="en-US" smtClean="0"/>
              <a:t> are nodes in which an event occurs not controlled by the decision-maker (typically denoted as circles).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506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5061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5FB6277-E644-4748-8D02-F37CD1002D4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/>
          <p:cNvSpPr>
            <a:spLocks noGrp="1"/>
          </p:cNvSpPr>
          <p:nvPr>
            <p:ph idx="1"/>
          </p:nvPr>
        </p:nvSpPr>
        <p:spPr>
          <a:xfrm>
            <a:off x="468313" y="101758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Decision Tree Menu in </a:t>
            </a:r>
            <a:r>
              <a:rPr lang="en-US" i="1" u="sng" smtClean="0"/>
              <a:t>Risk Solver Platforms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7575550" y="5943600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</a:t>
            </a:r>
          </a:p>
        </p:txBody>
      </p:sp>
      <p:sp>
        <p:nvSpPr>
          <p:cNvPr id="4608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6085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D500BCB-DA49-44E3-9423-EAAD3E1610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743200"/>
            <a:ext cx="77755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929438" y="3200400"/>
            <a:ext cx="646112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4572000" y="3962400"/>
            <a:ext cx="6477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463" y="1676400"/>
            <a:ext cx="7586662" cy="9366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12" name="Oval 11"/>
          <p:cNvSpPr/>
          <p:nvPr/>
        </p:nvSpPr>
        <p:spPr>
          <a:xfrm>
            <a:off x="5486400" y="1981200"/>
            <a:ext cx="457200" cy="6318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Decision Tree Node Dialogs in </a:t>
            </a:r>
            <a:r>
              <a:rPr lang="en-US" i="1" u="sng"/>
              <a:t>Risk Solver Platform</a:t>
            </a:r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7051675" y="5491163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18.2</a:t>
            </a:r>
          </a:p>
        </p:txBody>
      </p:sp>
      <p:sp>
        <p:nvSpPr>
          <p:cNvPr id="4710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7109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8E1BC2D-1416-47C6-B80D-90366D23409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33528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9138" y="2133600"/>
            <a:ext cx="33528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715000" y="2743200"/>
            <a:ext cx="646113" cy="3159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066800" y="2514600"/>
            <a:ext cx="722313" cy="5667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9698" name="Slide Number Placeholder 21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26A8697B-4F3C-446E-A478-6DEE36C37E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91440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 Creating a Decision Tree</a:t>
            </a:r>
          </a:p>
          <a:p>
            <a:pPr eaLnBrk="1" hangingPunct="1"/>
            <a:r>
              <a:rPr lang="en-US" smtClean="0"/>
              <a:t>For the mortgage selection problem, create a decision tree using </a:t>
            </a:r>
            <a:r>
              <a:rPr lang="en-US" i="1" smtClean="0"/>
              <a:t>Risk Solver.</a:t>
            </a:r>
          </a:p>
          <a:p>
            <a:pPr eaLnBrk="1" hangingPunct="1"/>
            <a:r>
              <a:rPr lang="en-US" smtClean="0"/>
              <a:t>To start the decision tree, add a node for selection of the loan type.</a:t>
            </a:r>
          </a:p>
          <a:p>
            <a:pPr eaLnBrk="1" hangingPunct="1"/>
            <a:r>
              <a:rPr lang="en-US" smtClean="0"/>
              <a:t>Then, for each type of loan, add a node for selection of the uncertain interest rate conditions.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813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DFB78E7-4660-44A9-9767-36C911CC416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025" y="4419600"/>
            <a:ext cx="54864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(continued)  Creating a Decision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7248525" y="5843588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18.3</a:t>
            </a:r>
          </a:p>
        </p:txBody>
      </p:sp>
      <p:sp>
        <p:nvSpPr>
          <p:cNvPr id="4915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9157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3D927FC-B550-411C-BECE-553855876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743200"/>
            <a:ext cx="3095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86000"/>
            <a:ext cx="3124200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0" name="TextBox 2"/>
          <p:cNvSpPr txBox="1">
            <a:spLocks noChangeArrowheads="1"/>
          </p:cNvSpPr>
          <p:nvPr/>
        </p:nvSpPr>
        <p:spPr bwMode="auto">
          <a:xfrm>
            <a:off x="990600" y="2286000"/>
            <a:ext cx="367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Decision Tree &gt; Node &gt; Add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(continued)  Creating a Decision Tree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7335838" y="5892800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18.4</a:t>
            </a:r>
          </a:p>
        </p:txBody>
      </p:sp>
      <p:sp>
        <p:nvSpPr>
          <p:cNvPr id="5018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0181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F1578FE9-3338-47F0-A7C9-756C95AC9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713" y="1905000"/>
            <a:ext cx="3352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52738"/>
            <a:ext cx="31051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892175" y="2057400"/>
            <a:ext cx="3678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Select  the 1 Year ARM end node.</a:t>
            </a:r>
          </a:p>
          <a:p>
            <a:r>
              <a:rPr lang="en-US" sz="1800" i="1"/>
              <a:t>Decision Tree &gt; Node &gt; Add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(continued)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Creating a Decision Tree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7265988" y="621347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18.5</a:t>
            </a:r>
          </a:p>
        </p:txBody>
      </p:sp>
      <p:sp>
        <p:nvSpPr>
          <p:cNvPr id="5120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1205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A73C50F2-6CCB-4C56-87A1-40944C21DCF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685800" y="2514600"/>
            <a:ext cx="3805238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Select 1 Year ARM end node.</a:t>
            </a:r>
          </a:p>
          <a:p>
            <a:r>
              <a:rPr lang="en-US" sz="1800" i="1"/>
              <a:t>Decision Tree &gt; Node &gt; Copy Node</a:t>
            </a:r>
          </a:p>
          <a:p>
            <a:pPr>
              <a:spcBef>
                <a:spcPts val="600"/>
              </a:spcBef>
            </a:pPr>
            <a:r>
              <a:rPr lang="en-US" sz="1800"/>
              <a:t>Select 3 Year ARM end node.</a:t>
            </a:r>
          </a:p>
          <a:p>
            <a:r>
              <a:rPr lang="en-US" sz="1800" i="1"/>
              <a:t>   Paste Node</a:t>
            </a:r>
          </a:p>
          <a:p>
            <a:pPr>
              <a:spcBef>
                <a:spcPts val="600"/>
              </a:spcBef>
            </a:pPr>
            <a:r>
              <a:rPr lang="en-US" sz="1800"/>
              <a:t>Select 30 Year Fixed end node.</a:t>
            </a:r>
          </a:p>
          <a:p>
            <a:r>
              <a:rPr lang="en-US" sz="1800" i="1"/>
              <a:t>   Paste Node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9288" y="457200"/>
            <a:ext cx="2663825" cy="574357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(continued)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Creating a Decision Tree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222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222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D8F2A17-3AB1-438A-8114-1504FBDE0D3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685800" y="2338388"/>
            <a:ext cx="447833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Select  the top right branch of the tree.</a:t>
            </a:r>
          </a:p>
          <a:p>
            <a:r>
              <a:rPr lang="en-US" sz="1800" i="1"/>
              <a:t>Decision Tree &gt; Branch &gt; Change Branch</a:t>
            </a:r>
          </a:p>
          <a:p>
            <a:r>
              <a:rPr lang="en-US" sz="1800"/>
              <a:t>Enter the interest costs as negative values</a:t>
            </a:r>
          </a:p>
          <a:p>
            <a:r>
              <a:rPr lang="en-US" sz="1800"/>
              <a:t>(or simply enter the values in column H).</a:t>
            </a:r>
          </a:p>
          <a:p>
            <a:pPr>
              <a:spcBef>
                <a:spcPts val="600"/>
              </a:spcBef>
            </a:pPr>
            <a:r>
              <a:rPr lang="en-US" sz="1800"/>
              <a:t>Repeat for the other two mortgage types.</a:t>
            </a:r>
          </a:p>
          <a:p>
            <a:endParaRPr lang="en-US" sz="1800"/>
          </a:p>
          <a:p>
            <a:r>
              <a:rPr lang="en-US" sz="1800"/>
              <a:t>Optional:</a:t>
            </a:r>
          </a:p>
          <a:p>
            <a:r>
              <a:rPr lang="en-US" sz="1800"/>
              <a:t>Change the objective to minimize. </a:t>
            </a:r>
          </a:p>
          <a:p>
            <a:r>
              <a:rPr lang="en-US" sz="1800"/>
              <a:t>Remove the negative signs from costs. </a:t>
            </a:r>
          </a:p>
          <a:p>
            <a:r>
              <a:rPr lang="en-US" sz="1800" i="1"/>
              <a:t>Options &gt; All Options &gt; Tree &gt; Minimize</a:t>
            </a: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4825" y="762000"/>
            <a:ext cx="31051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365625"/>
            <a:ext cx="3725863" cy="128905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18.8 (continued)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Creating a Decision Tree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7707313" y="5995988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18.5</a:t>
            </a:r>
          </a:p>
        </p:txBody>
      </p:sp>
      <p:sp>
        <p:nvSpPr>
          <p:cNvPr id="5325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3253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6E54FC7-5991-4C31-B6E4-B10A5E55EA7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79413"/>
            <a:ext cx="387667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TextBox 7"/>
          <p:cNvSpPr txBox="1">
            <a:spLocks noChangeArrowheads="1"/>
          </p:cNvSpPr>
          <p:nvPr/>
        </p:nvSpPr>
        <p:spPr bwMode="auto">
          <a:xfrm>
            <a:off x="762000" y="2362200"/>
            <a:ext cx="3352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Expected values are computed automatically for the 3 mortgage types.</a:t>
            </a:r>
          </a:p>
          <a:p>
            <a:pPr>
              <a:spcBef>
                <a:spcPts val="1200"/>
              </a:spcBef>
            </a:pPr>
            <a:r>
              <a:rPr lang="en-US" sz="2000"/>
              <a:t>The maximum expected value is provided at the start of the decision tree.</a:t>
            </a:r>
          </a:p>
          <a:p>
            <a:pPr>
              <a:spcBef>
                <a:spcPts val="1200"/>
              </a:spcBef>
            </a:pPr>
            <a:r>
              <a:rPr lang="en-US" sz="2000"/>
              <a:t>The 3 Year ARM has the minimum expected interest cost at $54,135.20.</a:t>
            </a:r>
          </a:p>
        </p:txBody>
      </p:sp>
      <p:sp>
        <p:nvSpPr>
          <p:cNvPr id="9" name="Oval 8"/>
          <p:cNvSpPr/>
          <p:nvPr/>
        </p:nvSpPr>
        <p:spPr>
          <a:xfrm>
            <a:off x="6202363" y="3352800"/>
            <a:ext cx="533400" cy="152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</a:t>
            </a:r>
            <a:r>
              <a:rPr lang="en-US" u="sng" dirty="0">
                <a:ea typeface="+mn-ea"/>
                <a:cs typeface="+mn-cs"/>
              </a:rPr>
              <a:t>18.8 (continued</a:t>
            </a:r>
            <a:r>
              <a:rPr lang="en-US" u="sng" dirty="0" smtClean="0">
                <a:ea typeface="+mn-ea"/>
                <a:cs typeface="+mn-cs"/>
              </a:rPr>
              <a:t>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Creating a Decision Tree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7361238" y="601980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18.5</a:t>
            </a:r>
          </a:p>
        </p:txBody>
      </p:sp>
      <p:sp>
        <p:nvSpPr>
          <p:cNvPr id="5427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4277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5C60BC0-6BD8-4641-B4FE-8F74D5E2AFF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4278" name="TextBox 7"/>
          <p:cNvSpPr txBox="1">
            <a:spLocks noChangeArrowheads="1"/>
          </p:cNvSpPr>
          <p:nvPr/>
        </p:nvSpPr>
        <p:spPr bwMode="auto">
          <a:xfrm>
            <a:off x="620713" y="3028950"/>
            <a:ext cx="39512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Best decision can be highlighted</a:t>
            </a:r>
          </a:p>
          <a:p>
            <a:r>
              <a:rPr lang="en-US" sz="2000"/>
              <a:t>    </a:t>
            </a:r>
            <a:r>
              <a:rPr lang="en-US" sz="2000" i="1"/>
              <a:t>Decision Tree</a:t>
            </a:r>
          </a:p>
          <a:p>
            <a:r>
              <a:rPr lang="en-US" sz="2000" i="1"/>
              <a:t>    Highlight</a:t>
            </a:r>
          </a:p>
          <a:p>
            <a:r>
              <a:rPr lang="en-US" sz="2000" i="1"/>
              <a:t>    Highlight Best</a:t>
            </a:r>
          </a:p>
        </p:txBody>
      </p: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609600" y="23336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Solved as a </a:t>
            </a:r>
            <a:r>
              <a:rPr lang="en-US" sz="2000" u="sng"/>
              <a:t>Minimization</a:t>
            </a:r>
            <a:r>
              <a:rPr lang="en-US" sz="2000"/>
              <a:t> Problem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0" y="423863"/>
            <a:ext cx="3254375" cy="5595937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1488"/>
            <a:ext cx="8229600" cy="41243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</a:t>
            </a:r>
            <a:r>
              <a:rPr lang="en-US" u="sng" dirty="0">
                <a:ea typeface="+mn-ea"/>
                <a:cs typeface="+mn-cs"/>
              </a:rPr>
              <a:t>18.8 (continued</a:t>
            </a:r>
            <a:r>
              <a:rPr lang="en-US" u="sng" dirty="0" smtClean="0">
                <a:ea typeface="+mn-ea"/>
                <a:cs typeface="+mn-cs"/>
              </a:rPr>
              <a:t>) Creating a Decision Tree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7554913" y="589597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18.5</a:t>
            </a:r>
          </a:p>
        </p:txBody>
      </p:sp>
      <p:sp>
        <p:nvSpPr>
          <p:cNvPr id="5530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530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F89DC97-F753-4E99-A558-88FEC9F7A8B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762000" y="1981200"/>
            <a:ext cx="2133600" cy="711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Viewing </a:t>
            </a:r>
            <a:r>
              <a:rPr lang="en-US" sz="2000" i="1"/>
              <a:t>Solver’s </a:t>
            </a:r>
            <a:r>
              <a:rPr lang="en-US" sz="2000"/>
              <a:t>Excel Formulas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 A Pharmaceutical R&amp;D Model</a:t>
            </a:r>
          </a:p>
          <a:p>
            <a:pPr eaLnBrk="1" hangingPunct="1"/>
            <a:r>
              <a:rPr lang="en-US" i="1" smtClean="0"/>
              <a:t>Moore Pharmaceuticals </a:t>
            </a:r>
            <a:r>
              <a:rPr lang="en-US" smtClean="0"/>
              <a:t>(Example 8.3) needs to decide whether to conduct clinical trials and seek FDA approval for a newly developed drug.</a:t>
            </a:r>
          </a:p>
          <a:p>
            <a:pPr eaLnBrk="1" hangingPunct="1"/>
            <a:r>
              <a:rPr lang="en-US" smtClean="0"/>
              <a:t>$300 million has already been spent on research.</a:t>
            </a:r>
          </a:p>
          <a:p>
            <a:pPr eaLnBrk="1" hangingPunct="1"/>
            <a:r>
              <a:rPr lang="en-US" smtClean="0"/>
              <a:t>The next decision is whether to conduct clinical trials at a cost of $250 million.</a:t>
            </a:r>
          </a:p>
          <a:p>
            <a:pPr eaLnBrk="1" hangingPunct="1"/>
            <a:r>
              <a:rPr lang="en-US" smtClean="0"/>
              <a:t>30% is the likelihood of success following trials.</a:t>
            </a:r>
          </a:p>
          <a:p>
            <a:pPr eaLnBrk="1" hangingPunct="1"/>
            <a:r>
              <a:rPr lang="en-US" smtClean="0"/>
              <a:t>If the trials are successful, the next decision is whether to seek FDA approval, costing $25 million.</a:t>
            </a:r>
          </a:p>
          <a:p>
            <a:pPr eaLnBrk="1" hangingPunct="1"/>
            <a:r>
              <a:rPr lang="en-US" smtClean="0"/>
              <a:t>60% is likelihood of FDA approval. 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63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632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AA8BB84-C233-4E84-BEEC-DD1E1D0A49F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  <a:p>
            <a:pPr eaLnBrk="1" hangingPunct="1"/>
            <a:r>
              <a:rPr lang="en-US" smtClean="0"/>
              <a:t>If the FDA approves the drug, it will be marketed</a:t>
            </a:r>
          </a:p>
          <a:p>
            <a:pPr eaLnBrk="1" hangingPunct="1"/>
            <a:r>
              <a:rPr lang="en-US" smtClean="0"/>
              <a:t>Market response is uncertain as shown below.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decision tree can be developed for this scenario.  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73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734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9F07CCA-9E33-4A93-9BEA-A1F4365DD4E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464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Making Decisions with Uncertain Information</a:t>
            </a:r>
          </a:p>
          <a:p>
            <a:pPr eaLnBrk="1" hangingPunct="1"/>
            <a:r>
              <a:rPr lang="en-US" sz="2800"/>
              <a:t>Decision Trees</a:t>
            </a:r>
          </a:p>
          <a:p>
            <a:pPr eaLnBrk="1" hangingPunct="1"/>
            <a:r>
              <a:rPr lang="en-US" sz="2800"/>
              <a:t>The Value of Information</a:t>
            </a:r>
          </a:p>
          <a:p>
            <a:pPr eaLnBrk="1" hangingPunct="1"/>
            <a:r>
              <a:rPr lang="en-US" sz="2800"/>
              <a:t>Utility and Decision Making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18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072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F61094A7-97B6-4FC2-A33D-BB42E4C6C90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837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837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1E98993-56C4-4865-9A97-766D05DE64C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24100"/>
            <a:ext cx="3143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438400"/>
            <a:ext cx="3440113" cy="188277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15" name="Rectangle 14"/>
          <p:cNvSpPr/>
          <p:nvPr/>
        </p:nvSpPr>
        <p:spPr>
          <a:xfrm>
            <a:off x="6669088" y="3048000"/>
            <a:ext cx="304800" cy="236538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6669088" y="4081463"/>
            <a:ext cx="304800" cy="236537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8377" name="TextBox 16"/>
          <p:cNvSpPr txBox="1">
            <a:spLocks noChangeArrowheads="1"/>
          </p:cNvSpPr>
          <p:nvPr/>
        </p:nvSpPr>
        <p:spPr bwMode="auto">
          <a:xfrm>
            <a:off x="6799263" y="432752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939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939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C54D22B1-80AD-4022-BF92-226CF364FA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939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90788"/>
            <a:ext cx="28146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82863"/>
            <a:ext cx="4872038" cy="28321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3" name="Rectangle 2"/>
          <p:cNvSpPr/>
          <p:nvPr/>
        </p:nvSpPr>
        <p:spPr>
          <a:xfrm>
            <a:off x="6643688" y="2565400"/>
            <a:ext cx="304800" cy="236538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643688" y="3589338"/>
            <a:ext cx="304800" cy="220662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7913" y="3211513"/>
            <a:ext cx="227012" cy="160337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7913" y="4191000"/>
            <a:ext cx="228600" cy="2286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9403" name="TextBox 13"/>
          <p:cNvSpPr txBox="1">
            <a:spLocks noChangeArrowheads="1"/>
          </p:cNvSpPr>
          <p:nvPr/>
        </p:nvSpPr>
        <p:spPr bwMode="auto">
          <a:xfrm>
            <a:off x="7427913" y="5449888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041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3B364AEF-1159-4678-8096-00C1D4ECF7F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01900"/>
            <a:ext cx="26797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9463" y="2501900"/>
            <a:ext cx="5257800" cy="2808288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7696200" y="28194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712075" y="35814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0425" name="TextBox 9"/>
          <p:cNvSpPr txBox="1">
            <a:spLocks noChangeArrowheads="1"/>
          </p:cNvSpPr>
          <p:nvPr/>
        </p:nvSpPr>
        <p:spPr bwMode="auto">
          <a:xfrm>
            <a:off x="7515225" y="531812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144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581AA6F2-B1EA-4974-AAF1-D411523593D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84175"/>
            <a:ext cx="21558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2743200"/>
            <a:ext cx="6677025" cy="327025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9" name="Rectangle 8"/>
          <p:cNvSpPr/>
          <p:nvPr/>
        </p:nvSpPr>
        <p:spPr>
          <a:xfrm>
            <a:off x="6324600" y="27432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6345238" y="34290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781800" y="31242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781800" y="3810000"/>
            <a:ext cx="228600" cy="152400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1451" name="TextBox 13"/>
          <p:cNvSpPr txBox="1">
            <a:spLocks noChangeArrowheads="1"/>
          </p:cNvSpPr>
          <p:nvPr/>
        </p:nvSpPr>
        <p:spPr bwMode="auto">
          <a:xfrm>
            <a:off x="6664325" y="6027738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246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246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E2D2E13-8F5C-4B64-9E03-6D3E733825A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30765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888" y="2941638"/>
            <a:ext cx="4171950" cy="26638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62471" name="TextBox 2"/>
          <p:cNvSpPr txBox="1">
            <a:spLocks noChangeArrowheads="1"/>
          </p:cNvSpPr>
          <p:nvPr/>
        </p:nvSpPr>
        <p:spPr bwMode="auto">
          <a:xfrm>
            <a:off x="5364163" y="2514600"/>
            <a:ext cx="2306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Partial Decision Tree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2941638"/>
            <a:ext cx="304800" cy="182562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324600" y="3898900"/>
            <a:ext cx="304800" cy="182563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6324600" y="4876800"/>
            <a:ext cx="304800" cy="182563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6934200" y="3505200"/>
            <a:ext cx="381000" cy="182563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6934200" y="4495800"/>
            <a:ext cx="381000" cy="182563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6924675" y="5422900"/>
            <a:ext cx="381000" cy="182563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78" name="TextBox 17"/>
          <p:cNvSpPr txBox="1">
            <a:spLocks noChangeArrowheads="1"/>
          </p:cNvSpPr>
          <p:nvPr/>
        </p:nvSpPr>
        <p:spPr bwMode="auto">
          <a:xfrm>
            <a:off x="7543800" y="566737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18.9 (continued) 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A Pharmaceutical R&amp;D Model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7380288" y="6170613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18.6</a:t>
            </a:r>
          </a:p>
        </p:txBody>
      </p:sp>
      <p:sp>
        <p:nvSpPr>
          <p:cNvPr id="6349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3493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82E5A344-0C4E-43C0-B108-95320778C4A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196138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Box 2"/>
          <p:cNvSpPr txBox="1">
            <a:spLocks noChangeArrowheads="1"/>
          </p:cNvSpPr>
          <p:nvPr/>
        </p:nvSpPr>
        <p:spPr bwMode="auto">
          <a:xfrm>
            <a:off x="1143000" y="2362200"/>
            <a:ext cx="3048000" cy="10795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Best decision is indicated by the two #1 node numbers.</a:t>
            </a:r>
          </a:p>
          <a:p>
            <a:r>
              <a:rPr lang="en-US" sz="1600"/>
              <a:t>Conduct clinical trials and, if successful, seek FDA approval.</a:t>
            </a:r>
          </a:p>
        </p:txBody>
      </p:sp>
      <p:sp>
        <p:nvSpPr>
          <p:cNvPr id="63496" name="TextBox 3"/>
          <p:cNvSpPr txBox="1">
            <a:spLocks noChangeArrowheads="1"/>
          </p:cNvSpPr>
          <p:nvPr/>
        </p:nvSpPr>
        <p:spPr bwMode="auto">
          <a:xfrm>
            <a:off x="4964113" y="5334000"/>
            <a:ext cx="2198687" cy="590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Expected net revenue = $74.3 million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5335588" y="1709738"/>
            <a:ext cx="2763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Completed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18.10  Simulating the Drug-Development Decision Tree Model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Suppose there are uncertainties we need to incorporate into the </a:t>
            </a:r>
            <a:r>
              <a:rPr lang="en-US" i="1" dirty="0" smtClean="0">
                <a:ea typeface="+mn-ea"/>
                <a:cs typeface="+mn-cs"/>
              </a:rPr>
              <a:t>Moore Pharmaceuticals</a:t>
            </a:r>
            <a:r>
              <a:rPr lang="en-US" dirty="0" smtClean="0">
                <a:ea typeface="+mn-ea"/>
                <a:cs typeface="+mn-cs"/>
              </a:rPr>
              <a:t> drug development decision tree.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Market payoffs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Large response: =</a:t>
            </a:r>
            <a:r>
              <a:rPr lang="en-US" dirty="0" err="1" smtClean="0">
                <a:ea typeface="+mn-ea"/>
                <a:cs typeface="+mn-cs"/>
              </a:rPr>
              <a:t>PsiLogNormal</a:t>
            </a:r>
            <a:r>
              <a:rPr lang="en-US" dirty="0" smtClean="0">
                <a:ea typeface="+mn-ea"/>
                <a:cs typeface="+mn-cs"/>
              </a:rPr>
              <a:t>(4500, 1000)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Medium response: 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dirty="0" err="1" smtClean="0">
                <a:ea typeface="+mn-ea"/>
                <a:cs typeface="+mn-cs"/>
              </a:rPr>
              <a:t>PsiLogNormal</a:t>
            </a:r>
            <a:r>
              <a:rPr lang="en-US" dirty="0" smtClean="0">
                <a:ea typeface="+mn-ea"/>
                <a:cs typeface="+mn-cs"/>
              </a:rPr>
              <a:t>(2200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500)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Small response</a:t>
            </a:r>
            <a:r>
              <a:rPr lang="en-US" dirty="0">
                <a:ea typeface="+mn-ea"/>
                <a:cs typeface="+mn-cs"/>
              </a:rPr>
              <a:t>: =</a:t>
            </a:r>
            <a:r>
              <a:rPr lang="en-US" dirty="0" err="1" smtClean="0">
                <a:ea typeface="+mn-ea"/>
                <a:cs typeface="+mn-cs"/>
              </a:rPr>
              <a:t>PsiNormal</a:t>
            </a:r>
            <a:r>
              <a:rPr lang="en-US" dirty="0" smtClean="0">
                <a:ea typeface="+mn-ea"/>
                <a:cs typeface="+mn-cs"/>
              </a:rPr>
              <a:t>(1500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200)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Clinical Trial Cost</a:t>
            </a:r>
            <a:r>
              <a:rPr lang="en-US" dirty="0" smtClean="0">
                <a:ea typeface="+mn-ea"/>
                <a:cs typeface="+mn-cs"/>
              </a:rPr>
              <a:t>: =</a:t>
            </a:r>
            <a:r>
              <a:rPr lang="en-US" dirty="0" err="1" smtClean="0">
                <a:ea typeface="+mn-ea"/>
                <a:cs typeface="+mn-cs"/>
              </a:rPr>
              <a:t>PsiTriangular</a:t>
            </a:r>
            <a:r>
              <a:rPr lang="en-US" dirty="0" smtClean="0">
                <a:ea typeface="+mn-ea"/>
                <a:cs typeface="+mn-cs"/>
              </a:rPr>
              <a:t>(-700, -550, -500)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451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451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44078D8-AC27-414A-AAB2-D914587B7D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18.10 (continued) Simulating the Drug-Development Decision Tree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553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2E10257-4DCB-4CCE-9221-41FDC64FD99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1238"/>
            <a:ext cx="3671888" cy="3332162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1238"/>
            <a:ext cx="3451225" cy="3332162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7239000" y="567055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18.10 (continued) Simulating the Drug-Development Decision Tree Model</a:t>
            </a:r>
          </a:p>
          <a:p>
            <a:pPr eaLnBrk="1" hangingPunct="1"/>
            <a:r>
              <a:rPr lang="en-US" smtClean="0"/>
              <a:t>To define the changing output cell, we </a:t>
            </a:r>
            <a:r>
              <a:rPr lang="en-US" u="sng" smtClean="0"/>
              <a:t>cannot</a:t>
            </a:r>
            <a:r>
              <a:rPr lang="en-US" smtClean="0"/>
              <a:t> use the decision tree’s net revenue cell (A29).</a:t>
            </a:r>
          </a:p>
          <a:p>
            <a:pPr eaLnBrk="1" hangingPunct="1"/>
            <a:r>
              <a:rPr lang="en-US" smtClean="0"/>
              <a:t>So, in any empty cell enter, =A29 + PsiOutput()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656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095BB32-C780-4307-8242-356A15F282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71875"/>
            <a:ext cx="3886200" cy="25781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66566" name="TextBox 7"/>
          <p:cNvSpPr txBox="1">
            <a:spLocks noChangeArrowheads="1"/>
          </p:cNvSpPr>
          <p:nvPr/>
        </p:nvSpPr>
        <p:spPr bwMode="auto">
          <a:xfrm>
            <a:off x="5334000" y="614997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18.10 (continued)  Simulating the Drug-Development Decision Tree Model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181725" y="5780088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18.7</a:t>
            </a:r>
          </a:p>
        </p:txBody>
      </p:sp>
      <p:sp>
        <p:nvSpPr>
          <p:cNvPr id="6758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7589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48629BAF-108D-4E0F-BD29-7B5782D23B4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6400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600200" y="3116263"/>
            <a:ext cx="533400" cy="31273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7592" name="TextBox 8"/>
          <p:cNvSpPr txBox="1">
            <a:spLocks noChangeArrowheads="1"/>
          </p:cNvSpPr>
          <p:nvPr/>
        </p:nvSpPr>
        <p:spPr bwMode="auto">
          <a:xfrm>
            <a:off x="7239000" y="2286000"/>
            <a:ext cx="1371600" cy="835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Expected net revenue = $47 million</a:t>
            </a:r>
          </a:p>
        </p:txBody>
      </p:sp>
      <p:sp>
        <p:nvSpPr>
          <p:cNvPr id="67593" name="TextBox 9"/>
          <p:cNvSpPr txBox="1">
            <a:spLocks noChangeArrowheads="1"/>
          </p:cNvSpPr>
          <p:nvPr/>
        </p:nvSpPr>
        <p:spPr bwMode="auto">
          <a:xfrm>
            <a:off x="7239000" y="3429000"/>
            <a:ext cx="1371600" cy="10795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40% chance of losing more money.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business analytic models is to provide decision-makers with information needed to make decisions.</a:t>
            </a:r>
          </a:p>
          <a:p>
            <a:pPr eaLnBrk="1" hangingPunct="1"/>
            <a:r>
              <a:rPr lang="en-US" smtClean="0"/>
              <a:t>There are often trade-offs to consider when making decisions.</a:t>
            </a:r>
          </a:p>
          <a:p>
            <a:pPr eaLnBrk="1" hangingPunct="1"/>
            <a:r>
              <a:rPr lang="en-US" smtClean="0"/>
              <a:t>Making decisions requires human assessment of factors not included in analytic models.</a:t>
            </a:r>
          </a:p>
          <a:p>
            <a:pPr eaLnBrk="1" hangingPunct="1"/>
            <a:r>
              <a:rPr lang="en-US" smtClean="0"/>
              <a:t>Understanding the philosophy of decision making and how to deal with uncertainty and risk is vitally important to being a good manager.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Making Decisions with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Uncertain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17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F454ADE-1662-4DB6-AFEC-9BCE0CDBE34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Decision Trees and Risk</a:t>
            </a:r>
          </a:p>
          <a:p>
            <a:pPr eaLnBrk="1" hangingPunct="1"/>
            <a:r>
              <a:rPr lang="en-US" smtClean="0"/>
              <a:t>Decision trees are an example of expected value decision making and do not explicitly consider risk.</a:t>
            </a:r>
          </a:p>
          <a:p>
            <a:pPr eaLnBrk="1" hangingPunct="1"/>
            <a:r>
              <a:rPr lang="en-US" smtClean="0"/>
              <a:t>For </a:t>
            </a:r>
            <a:r>
              <a:rPr lang="en-US" i="1" smtClean="0"/>
              <a:t>Moore Pharmaceutical’s </a:t>
            </a:r>
            <a:r>
              <a:rPr lang="en-US" smtClean="0"/>
              <a:t>decision tree, we can form a classical decision table.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can then apply aggressive, conservative, and opportunity loss decision strategies.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861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9C73097-1A1A-4736-9C34-E8EC6FE2A17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032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Decision Trees and Risk (continued)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963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CD166BEC-9970-4866-9EE8-CE738CE4306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67675" cy="464185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7361238" y="624205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18.6</a:t>
            </a:r>
          </a:p>
        </p:txBody>
      </p:sp>
      <p:sp>
        <p:nvSpPr>
          <p:cNvPr id="9" name="Oval 8"/>
          <p:cNvSpPr/>
          <p:nvPr/>
        </p:nvSpPr>
        <p:spPr>
          <a:xfrm>
            <a:off x="2209800" y="6086475"/>
            <a:ext cx="533400" cy="155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3505200" y="5410200"/>
            <a:ext cx="533400" cy="155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6248400" y="4114800"/>
            <a:ext cx="533400" cy="155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Oval 12"/>
          <p:cNvSpPr/>
          <p:nvPr/>
        </p:nvSpPr>
        <p:spPr>
          <a:xfrm>
            <a:off x="7627938" y="2057400"/>
            <a:ext cx="533400" cy="231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7620000" y="3429000"/>
            <a:ext cx="533400" cy="155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7620000" y="2743200"/>
            <a:ext cx="5334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457200" y="1290638"/>
            <a:ext cx="81534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Decision Trees and Risk (continued)</a:t>
            </a:r>
          </a:p>
          <a:p>
            <a:pPr eaLnBrk="1" hangingPunct="1"/>
            <a:r>
              <a:rPr lang="en-US"/>
              <a:t>Applying the Aggressive Maximax Strategy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Developing the new drug maximizes the maximum payoff.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065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066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5F111EB-C663-42FA-862B-8D7C4921412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066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81263"/>
            <a:ext cx="77343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2381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2209800" y="4056063"/>
            <a:ext cx="609600" cy="2190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533400" y="4081463"/>
            <a:ext cx="1190625" cy="193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1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791075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Decision Trees and Risk (continued)</a:t>
            </a:r>
          </a:p>
          <a:p>
            <a:pPr eaLnBrk="1" hangingPunct="1"/>
            <a:r>
              <a:rPr lang="en-US"/>
              <a:t>Applying the Conservative Maximin Strategy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Stopping development of the new drug maximizes the minimum payoff.</a:t>
            </a:r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168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EB66C88-E8C9-4816-AF68-2F829C934BF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652838"/>
            <a:ext cx="23622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36800"/>
            <a:ext cx="77343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2133600" y="4168775"/>
            <a:ext cx="609600" cy="2190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609600" y="4140200"/>
            <a:ext cx="13716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172075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Decision Trees and Risk (continued)</a:t>
            </a:r>
          </a:p>
          <a:p>
            <a:pPr eaLnBrk="1" hangingPunct="1"/>
            <a:r>
              <a:rPr lang="en-US"/>
              <a:t>Applying the Opportunity-Loss Strategy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Developing the new drug minimizes the maximum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/>
              <a:t>              opportunity loss.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Wingdings 3" pitchFamily="-72" charset="2"/>
              <a:buNone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270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2D1D294-570D-43DA-A28B-526DCD927D3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270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36800"/>
            <a:ext cx="77343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4006850"/>
            <a:ext cx="7620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1" name="TextBox 2"/>
          <p:cNvSpPr txBox="1">
            <a:spLocks noChangeArrowheads="1"/>
          </p:cNvSpPr>
          <p:nvPr/>
        </p:nvSpPr>
        <p:spPr bwMode="auto">
          <a:xfrm>
            <a:off x="3314700" y="3648075"/>
            <a:ext cx="2154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Opportunity Losses</a:t>
            </a:r>
          </a:p>
        </p:txBody>
      </p:sp>
      <p:sp>
        <p:nvSpPr>
          <p:cNvPr id="17" name="Oval 16"/>
          <p:cNvSpPr/>
          <p:nvPr/>
        </p:nvSpPr>
        <p:spPr>
          <a:xfrm>
            <a:off x="3303588" y="4800600"/>
            <a:ext cx="609600" cy="2190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4379913" y="5062538"/>
            <a:ext cx="609600" cy="2190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7615238" y="4813300"/>
            <a:ext cx="609600" cy="21748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67600" y="4006850"/>
            <a:ext cx="0" cy="129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8813" y="4848225"/>
            <a:ext cx="1219200" cy="214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18.11  Constructing a Risk Profile</a:t>
            </a:r>
          </a:p>
          <a:p>
            <a:pPr eaLnBrk="1" hangingPunct="1"/>
            <a:r>
              <a:rPr lang="en-US" smtClean="0"/>
              <a:t>For </a:t>
            </a:r>
            <a:r>
              <a:rPr lang="en-US" i="1" smtClean="0"/>
              <a:t>Moore Pharmaceutical’s </a:t>
            </a:r>
            <a:r>
              <a:rPr lang="en-US" smtClean="0"/>
              <a:t>drug-development decision, we can easily construct a risk profile using the decision tree probabilities.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373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373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59CA7F9-4E9A-49D6-9C4E-DB780BA853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124200"/>
            <a:ext cx="5430838" cy="31242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3" name="Right Brace 2"/>
          <p:cNvSpPr/>
          <p:nvPr/>
        </p:nvSpPr>
        <p:spPr>
          <a:xfrm>
            <a:off x="6629400" y="3124200"/>
            <a:ext cx="9144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3735" name="TextBox 3"/>
          <p:cNvSpPr txBox="1">
            <a:spLocks noChangeArrowheads="1"/>
          </p:cNvSpPr>
          <p:nvPr/>
        </p:nvSpPr>
        <p:spPr bwMode="auto">
          <a:xfrm>
            <a:off x="7620000" y="436245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Terminal</a:t>
            </a:r>
          </a:p>
          <a:p>
            <a:r>
              <a:rPr lang="en-US" sz="1800"/>
              <a:t>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5410200" y="3175000"/>
            <a:ext cx="228600" cy="141288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5410200" y="3622675"/>
            <a:ext cx="228600" cy="142875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Oval 12"/>
          <p:cNvSpPr/>
          <p:nvPr/>
        </p:nvSpPr>
        <p:spPr>
          <a:xfrm>
            <a:off x="5422900" y="4076700"/>
            <a:ext cx="228600" cy="11430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4572000" y="3621088"/>
            <a:ext cx="228600" cy="142875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Oval 14"/>
          <p:cNvSpPr/>
          <p:nvPr/>
        </p:nvSpPr>
        <p:spPr>
          <a:xfrm>
            <a:off x="4549775" y="4532313"/>
            <a:ext cx="228600" cy="142875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2667000" y="4532313"/>
            <a:ext cx="228600" cy="142875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2667000" y="5410200"/>
            <a:ext cx="228600" cy="142875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3743" name="TextBox 18"/>
          <p:cNvSpPr txBox="1">
            <a:spLocks noChangeArrowheads="1"/>
          </p:cNvSpPr>
          <p:nvPr/>
        </p:nvSpPr>
        <p:spPr bwMode="auto">
          <a:xfrm>
            <a:off x="3886200" y="6253163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18.11 (continued)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Constructing a Risk Profile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Compute the probability of each terminal outcome.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(Large market) =    (.3)(.6)(.6) = 0.108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(Medium market) = (.3)(.6)(.3) = 0.054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(Small market) =     (.3)(.6)(.1) = 0.018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(FDA not approved) = (.3)(.4)  = 0.120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(Clinical trials not successful)  = 0.700</a:t>
            </a:r>
          </a:p>
          <a:p>
            <a:pPr eaLnBrk="1" hangingPunct="1"/>
            <a:r>
              <a:rPr lang="en-US" smtClean="0"/>
              <a:t>SUM                                              1.000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475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D6FE746-9985-4C76-BCAC-243E38BB2C7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18.11 (continued)  Constructing a Risk Profile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(never to market) = 1 </a:t>
            </a:r>
            <a:r>
              <a:rPr lang="en-US" dirty="0">
                <a:ea typeface="+mn-ea"/>
                <a:cs typeface="+mn-cs"/>
              </a:rPr>
              <a:t>–</a:t>
            </a:r>
            <a:r>
              <a:rPr lang="en-US" dirty="0" smtClean="0">
                <a:ea typeface="+mn-ea"/>
                <a:cs typeface="+mn-cs"/>
              </a:rPr>
              <a:t> 0.108 – 0.054 – 0.018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                 = 82%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Should they stop now and lose $300 million or continue on and have an 82% chance of losing an additional $550-$575 million?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577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5A1B7A5-DAB3-4510-A821-7CB09E69002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1738" y="1752600"/>
            <a:ext cx="429895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18.12  Sensitivity Analysis for Airline Revenue Management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Recall Example 5.21- </a:t>
            </a:r>
            <a:r>
              <a:rPr lang="en-US" i="1" dirty="0" smtClean="0">
                <a:ea typeface="+mn-ea"/>
                <a:cs typeface="+mn-cs"/>
              </a:rPr>
              <a:t>Airline </a:t>
            </a:r>
            <a:r>
              <a:rPr lang="en-US" i="1" dirty="0">
                <a:ea typeface="+mn-ea"/>
                <a:cs typeface="+mn-cs"/>
              </a:rPr>
              <a:t>Revenue Management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Full and discount airfares are available for a </a:t>
            </a:r>
            <a:r>
              <a:rPr lang="en-US" dirty="0" smtClean="0">
                <a:ea typeface="+mn-ea"/>
                <a:cs typeface="+mn-cs"/>
              </a:rPr>
              <a:t>flight.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Full-fare ticket costs $560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Discount ticket costs $</a:t>
            </a:r>
            <a:r>
              <a:rPr lang="en-US" dirty="0" smtClean="0">
                <a:ea typeface="+mn-ea"/>
                <a:cs typeface="+mn-cs"/>
              </a:rPr>
              <a:t>400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dirty="0" smtClean="0">
                <a:ea typeface="+mn-ea"/>
                <a:cs typeface="+mn-cs"/>
              </a:rPr>
              <a:t> = selling price of a ticket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 = 0.75 (the probability of selling a full-fare ticket)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>
                <a:ea typeface="+mn-ea"/>
                <a:cs typeface="+mn-cs"/>
              </a:rPr>
              <a:t>E[X]</a:t>
            </a:r>
            <a:r>
              <a:rPr lang="en-US" dirty="0">
                <a:ea typeface="+mn-ea"/>
                <a:cs typeface="+mn-cs"/>
              </a:rPr>
              <a:t> = 0.75($560) + 0.25(0) = $</a:t>
            </a:r>
            <a:r>
              <a:rPr lang="en-US" dirty="0" smtClean="0">
                <a:ea typeface="+mn-ea"/>
                <a:cs typeface="+mn-cs"/>
              </a:rPr>
              <a:t>420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Breakeven point: $400 =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($560) or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 = 0.714</a:t>
            </a: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680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892A1003-8035-4DC9-8B01-8E27806963F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18.12 (continuity)  Sensitivity Analysis for Airline Revenue Management Decisions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7086600" y="5972175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18.8</a:t>
            </a:r>
          </a:p>
        </p:txBody>
      </p:sp>
      <p:sp>
        <p:nvSpPr>
          <p:cNvPr id="7782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7829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0485099F-11CD-4F06-A69E-35542ECB346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47938"/>
            <a:ext cx="7162800" cy="341947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Many decisions involve making a choice between a small set of decisions with uncertain consequences.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Such decisions involve: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1. a number of decision alternatives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2. outcomes that may occur (</a:t>
            </a:r>
            <a:r>
              <a:rPr lang="en-US" u="sng" dirty="0" smtClean="0">
                <a:ea typeface="+mn-ea"/>
                <a:cs typeface="+mn-cs"/>
              </a:rPr>
              <a:t>events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3. payoffs associated with the events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(often summarized in a </a:t>
            </a:r>
            <a:r>
              <a:rPr lang="en-US" u="sng" dirty="0" smtClean="0">
                <a:ea typeface="+mn-ea"/>
                <a:cs typeface="+mn-cs"/>
              </a:rPr>
              <a:t>payoff table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mtClean="0">
              <a:ea typeface="+mn-ea"/>
              <a:cs typeface="+mn-cs"/>
              <a:hlinkClick r:id="rId2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ea typeface="+mn-ea"/>
                <a:cs typeface="+mn-cs"/>
                <a:hlinkClick r:id="rId2"/>
              </a:rPr>
              <a:t>https</a:t>
            </a:r>
            <a:r>
              <a:rPr lang="en-US">
                <a:ea typeface="+mn-ea"/>
                <a:cs typeface="+mn-cs"/>
                <a:hlinkClick r:id="rId2"/>
              </a:rPr>
              <a:t>://</a:t>
            </a:r>
            <a:r>
              <a:rPr lang="en-US" smtClean="0">
                <a:ea typeface="+mn-ea"/>
                <a:cs typeface="+mn-cs"/>
                <a:hlinkClick r:id="rId2"/>
              </a:rPr>
              <a:t>www.homecredit.vn/xe-may</a:t>
            </a:r>
            <a:endParaRPr lang="en-US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Making Decisions with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Uncertain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277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277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C91B7779-1B8E-4350-AA8D-21821A0B026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18.12 (continuity)  Sensitivity Analysis for Airline Revenue Management Decisions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7543800" y="577215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18.8</a:t>
            </a:r>
          </a:p>
        </p:txBody>
      </p:sp>
      <p:sp>
        <p:nvSpPr>
          <p:cNvPr id="7885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8853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4C20BF8-B61A-48FC-ABEA-5F9F29E1430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8077200" cy="2481263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78855" name="TextBox 2"/>
          <p:cNvSpPr txBox="1">
            <a:spLocks noChangeArrowheads="1"/>
          </p:cNvSpPr>
          <p:nvPr/>
        </p:nvSpPr>
        <p:spPr bwMode="auto">
          <a:xfrm>
            <a:off x="849313" y="1981200"/>
            <a:ext cx="5521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Create a Data Table that varies full fare probabilities.</a:t>
            </a:r>
          </a:p>
          <a:p>
            <a:r>
              <a:rPr lang="en-US" sz="1800"/>
              <a:t>   Select M3:O12</a:t>
            </a:r>
          </a:p>
          <a:p>
            <a:r>
              <a:rPr lang="en-US" sz="1800" i="1"/>
              <a:t>   Data Table</a:t>
            </a:r>
          </a:p>
          <a:p>
            <a:r>
              <a:rPr lang="en-US" sz="1800" i="1"/>
              <a:t>   Column Input Cell</a:t>
            </a:r>
            <a:r>
              <a:rPr lang="en-US" sz="1800"/>
              <a:t>: H1</a:t>
            </a:r>
          </a:p>
        </p:txBody>
      </p:sp>
      <p:sp>
        <p:nvSpPr>
          <p:cNvPr id="78856" name="TextBox 3"/>
          <p:cNvSpPr txBox="1">
            <a:spLocks noChangeArrowheads="1"/>
          </p:cNvSpPr>
          <p:nvPr/>
        </p:nvSpPr>
        <p:spPr bwMode="auto">
          <a:xfrm>
            <a:off x="3048000" y="4233863"/>
            <a:ext cx="508000" cy="238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=1-H1</a:t>
            </a:r>
          </a:p>
        </p:txBody>
      </p:sp>
      <p:sp>
        <p:nvSpPr>
          <p:cNvPr id="78857" name="TextBox 12"/>
          <p:cNvSpPr txBox="1">
            <a:spLocks noChangeArrowheads="1"/>
          </p:cNvSpPr>
          <p:nvPr/>
        </p:nvSpPr>
        <p:spPr bwMode="auto">
          <a:xfrm>
            <a:off x="7315200" y="3746500"/>
            <a:ext cx="463550" cy="238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=A10</a:t>
            </a:r>
          </a:p>
        </p:txBody>
      </p:sp>
      <p:sp>
        <p:nvSpPr>
          <p:cNvPr id="78858" name="TextBox 13"/>
          <p:cNvSpPr txBox="1">
            <a:spLocks noChangeArrowheads="1"/>
          </p:cNvSpPr>
          <p:nvPr/>
        </p:nvSpPr>
        <p:spPr bwMode="auto">
          <a:xfrm>
            <a:off x="7129463" y="2819400"/>
            <a:ext cx="1552575" cy="238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=IF(B9=1,”Full”,”Discount”)</a:t>
            </a:r>
          </a:p>
        </p:txBody>
      </p:sp>
      <p:cxnSp>
        <p:nvCxnSpPr>
          <p:cNvPr id="9" name="Curved Connector 8"/>
          <p:cNvCxnSpPr>
            <a:stCxn id="78858" idx="3"/>
          </p:cNvCxnSpPr>
          <p:nvPr/>
        </p:nvCxnSpPr>
        <p:spPr>
          <a:xfrm flipH="1">
            <a:off x="8377238" y="2938463"/>
            <a:ext cx="304800" cy="927100"/>
          </a:xfrm>
          <a:prstGeom prst="curvedConnector4">
            <a:avLst>
              <a:gd name="adj1" fmla="val -75000"/>
              <a:gd name="adj2" fmla="val 56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18.12 (continued) Sensitivity Analysis for Airline Revenue Management Decisions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Decision Trees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7577138" y="4703763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18.8</a:t>
            </a:r>
          </a:p>
        </p:txBody>
      </p:sp>
      <p:sp>
        <p:nvSpPr>
          <p:cNvPr id="7987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9877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5E6609FE-51BB-4780-8926-8E8786919F3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2246313"/>
            <a:ext cx="77724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TextBox 2"/>
          <p:cNvSpPr txBox="1">
            <a:spLocks noChangeArrowheads="1"/>
          </p:cNvSpPr>
          <p:nvPr/>
        </p:nvSpPr>
        <p:spPr bwMode="auto">
          <a:xfrm>
            <a:off x="600075" y="5214938"/>
            <a:ext cx="7804150" cy="3762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Discount the price if the probability of selling a full fare ticket is 70% or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Expected Value of Perfect Information (EVPI)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value of information</a:t>
            </a:r>
            <a:r>
              <a:rPr lang="en-US" dirty="0" smtClean="0">
                <a:ea typeface="+mn-ea"/>
                <a:cs typeface="+mn-cs"/>
              </a:rPr>
              <a:t> is the improvement in return if additional information is acquired.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Perfect information</a:t>
            </a:r>
            <a:r>
              <a:rPr lang="en-US" dirty="0" smtClean="0">
                <a:ea typeface="+mn-ea"/>
                <a:cs typeface="+mn-cs"/>
              </a:rPr>
              <a:t> tell us, with certainty, which outcome will occur.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EVPI</a:t>
            </a:r>
            <a:r>
              <a:rPr lang="en-US" dirty="0" smtClean="0">
                <a:ea typeface="+mn-ea"/>
                <a:cs typeface="+mn-cs"/>
              </a:rPr>
              <a:t> is expected monetary value (EMV) with perfect information minus the EMV without it.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Expected opportunity loss</a:t>
            </a:r>
            <a:r>
              <a:rPr lang="en-US" dirty="0" smtClean="0">
                <a:ea typeface="+mn-ea"/>
                <a:cs typeface="+mn-cs"/>
              </a:rPr>
              <a:t> is the average additional amount the investor would have achieved if the correct decision had been made.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Minimizing expected opportunity loss always results in the same decision as maximizing expected value.</a:t>
            </a:r>
            <a:endParaRPr lang="en-US" i="1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089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090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E4C6B49-713F-49D4-8C63-0C869C0CA01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18.13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Finding EVPI for the Mortgage-Selection Decision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19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192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99B48C4-FB6D-449D-A475-4FE846ECEAC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19338"/>
            <a:ext cx="58102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TextBox 2"/>
          <p:cNvSpPr txBox="1">
            <a:spLocks noChangeArrowheads="1"/>
          </p:cNvSpPr>
          <p:nvPr/>
        </p:nvSpPr>
        <p:spPr bwMode="auto">
          <a:xfrm>
            <a:off x="3132138" y="4144963"/>
            <a:ext cx="2154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Opportunity Losses</a:t>
            </a:r>
          </a:p>
        </p:txBody>
      </p:sp>
      <p:pic>
        <p:nvPicPr>
          <p:cNvPr id="819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18025"/>
            <a:ext cx="74676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6648450" y="5410200"/>
            <a:ext cx="1047750" cy="3048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29" name="TextBox 3"/>
          <p:cNvSpPr txBox="1">
            <a:spLocks noChangeArrowheads="1"/>
          </p:cNvSpPr>
          <p:nvPr/>
        </p:nvSpPr>
        <p:spPr bwMode="auto">
          <a:xfrm>
            <a:off x="7772400" y="5378450"/>
            <a:ext cx="9017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= EVPI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18.13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Finding EVPI for the Mortgage-Selection Decision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29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294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D5EB59C-9563-42AC-8BE8-524ADF5C13E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362200"/>
            <a:ext cx="7496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6791325" y="3514725"/>
            <a:ext cx="12573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2951" name="TextBox 3"/>
          <p:cNvSpPr txBox="1">
            <a:spLocks noChangeArrowheads="1"/>
          </p:cNvSpPr>
          <p:nvPr/>
        </p:nvSpPr>
        <p:spPr bwMode="auto">
          <a:xfrm>
            <a:off x="733425" y="4191000"/>
            <a:ext cx="155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Best decision</a:t>
            </a:r>
          </a:p>
        </p:txBody>
      </p:sp>
      <p:sp>
        <p:nvSpPr>
          <p:cNvPr id="82952" name="TextBox 7"/>
          <p:cNvSpPr txBox="1">
            <a:spLocks noChangeArrowheads="1"/>
          </p:cNvSpPr>
          <p:nvPr/>
        </p:nvSpPr>
        <p:spPr bwMode="auto">
          <a:xfrm>
            <a:off x="2471738" y="4165600"/>
            <a:ext cx="827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$54,658</a:t>
            </a:r>
          </a:p>
        </p:txBody>
      </p:sp>
      <p:sp>
        <p:nvSpPr>
          <p:cNvPr id="82953" name="TextBox 16"/>
          <p:cNvSpPr txBox="1">
            <a:spLocks noChangeArrowheads="1"/>
          </p:cNvSpPr>
          <p:nvPr/>
        </p:nvSpPr>
        <p:spPr bwMode="auto">
          <a:xfrm>
            <a:off x="3962400" y="4183063"/>
            <a:ext cx="827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$46,443</a:t>
            </a:r>
          </a:p>
        </p:txBody>
      </p:sp>
      <p:sp>
        <p:nvSpPr>
          <p:cNvPr id="82954" name="TextBox 17"/>
          <p:cNvSpPr txBox="1">
            <a:spLocks noChangeArrowheads="1"/>
          </p:cNvSpPr>
          <p:nvPr/>
        </p:nvSpPr>
        <p:spPr bwMode="auto">
          <a:xfrm>
            <a:off x="5410200" y="4191000"/>
            <a:ext cx="827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$40,161</a:t>
            </a:r>
          </a:p>
        </p:txBody>
      </p:sp>
      <p:sp>
        <p:nvSpPr>
          <p:cNvPr id="82955" name="TextBox 18"/>
          <p:cNvSpPr txBox="1">
            <a:spLocks noChangeArrowheads="1"/>
          </p:cNvSpPr>
          <p:nvPr/>
        </p:nvSpPr>
        <p:spPr bwMode="auto">
          <a:xfrm>
            <a:off x="6880225" y="4192588"/>
            <a:ext cx="1074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$50.743.80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1200" y="4225925"/>
            <a:ext cx="1574800" cy="274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2957" name="TextBox 20"/>
          <p:cNvSpPr txBox="1">
            <a:spLocks noChangeArrowheads="1"/>
          </p:cNvSpPr>
          <p:nvPr/>
        </p:nvSpPr>
        <p:spPr bwMode="auto">
          <a:xfrm>
            <a:off x="700088" y="4560888"/>
            <a:ext cx="204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Difference = EVPI</a:t>
            </a:r>
          </a:p>
        </p:txBody>
      </p:sp>
      <p:sp>
        <p:nvSpPr>
          <p:cNvPr id="82958" name="TextBox 21"/>
          <p:cNvSpPr txBox="1">
            <a:spLocks noChangeArrowheads="1"/>
          </p:cNvSpPr>
          <p:nvPr/>
        </p:nvSpPr>
        <p:spPr bwMode="auto">
          <a:xfrm>
            <a:off x="6969125" y="4560888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$3391.40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3425" y="3579813"/>
            <a:ext cx="1171575" cy="274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5" name="Oval 24"/>
          <p:cNvSpPr/>
          <p:nvPr/>
        </p:nvSpPr>
        <p:spPr>
          <a:xfrm>
            <a:off x="6805613" y="4149725"/>
            <a:ext cx="1257300" cy="3413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2961" name="TextBox 8"/>
          <p:cNvSpPr txBox="1">
            <a:spLocks noChangeArrowheads="1"/>
          </p:cNvSpPr>
          <p:nvPr/>
        </p:nvSpPr>
        <p:spPr bwMode="auto">
          <a:xfrm>
            <a:off x="1512888" y="5257800"/>
            <a:ext cx="6324600" cy="6508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The family should not pay more than $3391.40 for any information about future interest rates, no matter how good.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Decisions with Sample Information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Sample information is the result of conducting some type of experiment.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 include marketing research studies or interviewing experts.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Sample information is always imperfect and often comes at a cost.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expected value of sample information</a:t>
            </a:r>
            <a:r>
              <a:rPr lang="en-US" dirty="0" smtClean="0">
                <a:ea typeface="+mn-ea"/>
                <a:cs typeface="+mn-cs"/>
              </a:rPr>
              <a:t> (EVSI) is the EMV of the outcome with sample information minus the EMV without it.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397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397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4DE3A789-4DA0-44CF-B278-18C769E9C9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18.14  Decisions with Sample Information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company is developing a new cell phone and currently has two models under consideration.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70% of their new phones have high consumer demand and 30% have low consumer demand.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Model 1 requires $200,000 investment.</a:t>
            </a: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If demand is high, revenue = $500,000</a:t>
            </a: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If demand is low, revenue = $160,000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Model 2 requires $175,000 investment.</a:t>
            </a: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If </a:t>
            </a:r>
            <a:r>
              <a:rPr lang="en-US" dirty="0">
                <a:ea typeface="+mn-ea"/>
                <a:cs typeface="+mn-cs"/>
              </a:rPr>
              <a:t>demand is high, revenue = </a:t>
            </a:r>
            <a:r>
              <a:rPr lang="en-US" dirty="0" smtClean="0">
                <a:ea typeface="+mn-ea"/>
                <a:cs typeface="+mn-cs"/>
              </a:rPr>
              <a:t>$450,000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If demand is low, revenue = $</a:t>
            </a:r>
            <a:r>
              <a:rPr lang="en-US" dirty="0" smtClean="0">
                <a:ea typeface="+mn-ea"/>
                <a:cs typeface="+mn-cs"/>
              </a:rPr>
              <a:t>160,000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499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499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EB04A5B-A358-48B5-8F0F-B94BACA136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0325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18.14 (continued)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Decisions with Sample Information</a:t>
            </a:r>
            <a:endParaRPr lang="en-US" i="1" dirty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6019" name="TextBox 5"/>
          <p:cNvSpPr txBox="1">
            <a:spLocks noChangeArrowheads="1"/>
          </p:cNvSpPr>
          <p:nvPr/>
        </p:nvSpPr>
        <p:spPr bwMode="auto">
          <a:xfrm>
            <a:off x="4713288" y="5943600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18.9</a:t>
            </a:r>
          </a:p>
        </p:txBody>
      </p:sp>
      <p:sp>
        <p:nvSpPr>
          <p:cNvPr id="8602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6021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D59725E-774A-4972-847B-E6B875F7BFF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60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485616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3" name="TextBox 2"/>
          <p:cNvSpPr txBox="1">
            <a:spLocks noChangeArrowheads="1"/>
          </p:cNvSpPr>
          <p:nvPr/>
        </p:nvSpPr>
        <p:spPr bwMode="auto">
          <a:xfrm>
            <a:off x="5943600" y="3048000"/>
            <a:ext cx="1981200" cy="9255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Choose Model 1</a:t>
            </a:r>
          </a:p>
          <a:p>
            <a:r>
              <a:rPr lang="en-US" sz="1800"/>
              <a:t>Expected profit  </a:t>
            </a:r>
          </a:p>
          <a:p>
            <a:r>
              <a:rPr lang="en-US" sz="1800"/>
              <a:t>  = $198,000</a:t>
            </a:r>
          </a:p>
        </p:txBody>
      </p:sp>
      <p:sp>
        <p:nvSpPr>
          <p:cNvPr id="86024" name="TextBox 3"/>
          <p:cNvSpPr txBox="1">
            <a:spLocks noChangeArrowheads="1"/>
          </p:cNvSpPr>
          <p:nvPr/>
        </p:nvSpPr>
        <p:spPr bwMode="auto">
          <a:xfrm>
            <a:off x="5932488" y="2273300"/>
            <a:ext cx="1992312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Decision tree units are $000.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429000"/>
            <a:ext cx="533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Content Placeholder 1"/>
          <p:cNvSpPr>
            <a:spLocks noGrp="1"/>
          </p:cNvSpPr>
          <p:nvPr>
            <p:ph idx="1"/>
          </p:nvPr>
        </p:nvSpPr>
        <p:spPr>
          <a:xfrm>
            <a:off x="457200" y="1330325"/>
            <a:ext cx="83058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18.14 (continued)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Decisions with Sample Information</a:t>
            </a:r>
            <a:endParaRPr lang="en-US" i="1" smtClean="0"/>
          </a:p>
          <a:p>
            <a:pPr eaLnBrk="1" hangingPunct="1"/>
            <a:r>
              <a:rPr lang="en-US" smtClean="0"/>
              <a:t>Suppose a market research study is conducted.</a:t>
            </a:r>
          </a:p>
          <a:p>
            <a:pPr eaLnBrk="1" hangingPunct="1"/>
            <a:r>
              <a:rPr lang="en-US" smtClean="0"/>
              <a:t>It is known that market research is not completely accurate since, in the past:</a:t>
            </a:r>
          </a:p>
          <a:p>
            <a:pPr eaLnBrk="1" hangingPunct="1"/>
            <a:r>
              <a:rPr lang="en-US" smtClean="0"/>
              <a:t>90% of all products that had </a:t>
            </a:r>
            <a:r>
              <a:rPr lang="en-US" u="sng" smtClean="0"/>
              <a:t>high</a:t>
            </a:r>
            <a:r>
              <a:rPr lang="en-US" smtClean="0"/>
              <a:t> consumer demand received high market survey responses.</a:t>
            </a:r>
          </a:p>
          <a:p>
            <a:pPr eaLnBrk="1" hangingPunct="1"/>
            <a:r>
              <a:rPr lang="en-US" smtClean="0"/>
              <a:t>20% of all products that had </a:t>
            </a:r>
            <a:r>
              <a:rPr lang="en-US" u="sng" smtClean="0"/>
              <a:t>low</a:t>
            </a:r>
            <a:r>
              <a:rPr lang="en-US" smtClean="0"/>
              <a:t> consumer demand received high market survey responses.</a:t>
            </a:r>
          </a:p>
          <a:p>
            <a:pPr eaLnBrk="1" hangingPunct="1"/>
            <a:r>
              <a:rPr lang="en-US" smtClean="0"/>
              <a:t>We can update the decision tree using Bayes’s rule.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704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704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16B5AF3-E9D6-49B7-B78A-7FDC5B332F7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77238" cy="47117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err="1" smtClean="0">
                <a:ea typeface="+mn-ea"/>
                <a:cs typeface="+mn-cs"/>
              </a:rPr>
              <a:t>Bayes’s</a:t>
            </a:r>
            <a:r>
              <a:rPr lang="en-US" u="sng" dirty="0" smtClean="0">
                <a:ea typeface="+mn-ea"/>
                <a:cs typeface="+mn-cs"/>
              </a:rPr>
              <a:t> Rule for Computing Conditional Probabilities</a:t>
            </a:r>
            <a:endParaRPr lang="en-US" i="1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ea typeface="+mn-ea"/>
                <a:cs typeface="+mn-cs"/>
              </a:rPr>
              <a:t>Bayes’s</a:t>
            </a:r>
            <a:r>
              <a:rPr lang="en-US" dirty="0" smtClean="0">
                <a:ea typeface="+mn-ea"/>
                <a:cs typeface="+mn-cs"/>
              </a:rPr>
              <a:t> rule allows revising historical probabilities based on new sample information.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For the cell phone example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i="1" baseline="-25000" dirty="0" smtClean="0">
                <a:ea typeface="+mn-ea"/>
                <a:cs typeface="+mn-cs"/>
              </a:rPr>
              <a:t>L </a:t>
            </a:r>
            <a:r>
              <a:rPr lang="en-US" dirty="0">
                <a:ea typeface="+mn-ea"/>
                <a:cs typeface="+mn-cs"/>
              </a:rPr>
              <a:t>= low </a:t>
            </a:r>
            <a:r>
              <a:rPr lang="en-US" dirty="0" smtClean="0">
                <a:ea typeface="+mn-ea"/>
                <a:cs typeface="+mn-cs"/>
              </a:rPr>
              <a:t>demand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i="1" baseline="-25000" dirty="0" smtClean="0">
                <a:ea typeface="+mn-ea"/>
                <a:cs typeface="+mn-cs"/>
              </a:rPr>
              <a:t>H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high demand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M</a:t>
            </a:r>
            <a:r>
              <a:rPr lang="en-US" i="1" baseline="-25000" dirty="0" smtClean="0">
                <a:ea typeface="+mn-ea"/>
                <a:cs typeface="+mn-cs"/>
              </a:rPr>
              <a:t>L </a:t>
            </a:r>
            <a:r>
              <a:rPr lang="en-US" dirty="0" smtClean="0">
                <a:ea typeface="+mn-ea"/>
                <a:cs typeface="+mn-cs"/>
              </a:rPr>
              <a:t>= low market survey response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M</a:t>
            </a:r>
            <a:r>
              <a:rPr lang="en-US" i="1" baseline="-25000" dirty="0">
                <a:ea typeface="+mn-ea"/>
                <a:cs typeface="+mn-cs"/>
              </a:rPr>
              <a:t>H</a:t>
            </a:r>
            <a:r>
              <a:rPr lang="en-US" i="1" baseline="-25000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high </a:t>
            </a:r>
            <a:r>
              <a:rPr lang="en-US" dirty="0">
                <a:ea typeface="+mn-ea"/>
                <a:cs typeface="+mn-cs"/>
              </a:rPr>
              <a:t>market survey response</a:t>
            </a:r>
            <a:endParaRPr lang="en-US" i="1" baseline="-25000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i="1" baseline="-25000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806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806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1345676-F381-468A-9B70-FCF06120F28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14625"/>
            <a:ext cx="700563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 smtClean="0"/>
              <a:t>Example 18.1  Selecting a Mortgage Instrument</a:t>
            </a:r>
          </a:p>
          <a:p>
            <a:pPr eaLnBrk="1" hangingPunct="1"/>
            <a:r>
              <a:rPr lang="en-US" dirty="0" smtClean="0"/>
              <a:t>A family is considering purchasing a new home and wants to finance $150,000.</a:t>
            </a:r>
          </a:p>
          <a:p>
            <a:pPr eaLnBrk="1" hangingPunct="1"/>
            <a:r>
              <a:rPr lang="en-US" dirty="0" smtClean="0"/>
              <a:t>Three mortgage options are available and the payoff table for the outcomes is shown below.</a:t>
            </a:r>
          </a:p>
          <a:p>
            <a:pPr eaLnBrk="1" hangingPunct="1"/>
            <a:r>
              <a:rPr lang="en-US" dirty="0" smtClean="0"/>
              <a:t>The payoffs represent total interest paid under three future interest rate situations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mortgage-x.com/general/average_rates.asp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379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026FF27-459B-4768-92B8-CFB89FD306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58102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248400" y="5145088"/>
            <a:ext cx="838200" cy="3413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876800" y="5127625"/>
            <a:ext cx="838200" cy="3413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3505200" y="5732463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360488" y="5183188"/>
            <a:ext cx="1219200" cy="265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71600" y="5770563"/>
            <a:ext cx="1219200" cy="301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18.15  Applying Bayes’s Rule to Compute Conditional Probabilities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r>
              <a:rPr lang="en-US" i="1" smtClean="0"/>
              <a:t>P(D</a:t>
            </a:r>
            <a:r>
              <a:rPr lang="en-US" i="1" baseline="-25000" smtClean="0"/>
              <a:t>H</a:t>
            </a:r>
            <a:r>
              <a:rPr lang="en-US" smtClean="0"/>
              <a:t>) = 0.70             </a:t>
            </a:r>
            <a:r>
              <a:rPr lang="en-US" i="1" smtClean="0"/>
              <a:t>P(D</a:t>
            </a:r>
            <a:r>
              <a:rPr lang="en-US" i="1" baseline="-25000" smtClean="0"/>
              <a:t>L</a:t>
            </a:r>
            <a:r>
              <a:rPr lang="en-US" smtClean="0"/>
              <a:t>) = 0.30</a:t>
            </a:r>
          </a:p>
          <a:p>
            <a:pPr eaLnBrk="1" hangingPunct="1">
              <a:lnSpc>
                <a:spcPct val="110000"/>
              </a:lnSpc>
            </a:pPr>
            <a:r>
              <a:rPr lang="en-US" i="1" smtClean="0"/>
              <a:t>P(M</a:t>
            </a:r>
            <a:r>
              <a:rPr lang="en-US" i="1" baseline="-25000" smtClean="0"/>
              <a:t>H </a:t>
            </a:r>
            <a:r>
              <a:rPr lang="en-US" smtClean="0"/>
              <a:t>|</a:t>
            </a:r>
            <a:r>
              <a:rPr lang="en-US" i="1" smtClean="0"/>
              <a:t>D</a:t>
            </a:r>
            <a:r>
              <a:rPr lang="en-US" i="1" baseline="-25000" smtClean="0"/>
              <a:t>H</a:t>
            </a:r>
            <a:r>
              <a:rPr lang="en-US" smtClean="0"/>
              <a:t>) = 0.90      </a:t>
            </a:r>
            <a:r>
              <a:rPr lang="en-US" i="1" smtClean="0"/>
              <a:t>P(M</a:t>
            </a:r>
            <a:r>
              <a:rPr lang="en-US" i="1" baseline="-25000" smtClean="0"/>
              <a:t>L </a:t>
            </a:r>
            <a:r>
              <a:rPr lang="en-US" smtClean="0"/>
              <a:t>|</a:t>
            </a:r>
            <a:r>
              <a:rPr lang="en-US" i="1" smtClean="0"/>
              <a:t>D</a:t>
            </a:r>
            <a:r>
              <a:rPr lang="en-US" i="1" baseline="-25000" smtClean="0"/>
              <a:t>H</a:t>
            </a:r>
            <a:r>
              <a:rPr lang="en-US" smtClean="0"/>
              <a:t>) = 1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smtClean="0"/>
              <a:t>0.90 = 0.10</a:t>
            </a:r>
          </a:p>
          <a:p>
            <a:pPr eaLnBrk="1" hangingPunct="1">
              <a:lnSpc>
                <a:spcPct val="110000"/>
              </a:lnSpc>
            </a:pPr>
            <a:r>
              <a:rPr lang="en-US" i="1" smtClean="0"/>
              <a:t>P(M</a:t>
            </a:r>
            <a:r>
              <a:rPr lang="en-US" i="1" baseline="-25000" smtClean="0"/>
              <a:t>H </a:t>
            </a:r>
            <a:r>
              <a:rPr lang="en-US" smtClean="0"/>
              <a:t>|</a:t>
            </a:r>
            <a:r>
              <a:rPr lang="en-US" i="1" smtClean="0"/>
              <a:t>D</a:t>
            </a:r>
            <a:r>
              <a:rPr lang="en-US" i="1" baseline="-25000" smtClean="0"/>
              <a:t>L</a:t>
            </a:r>
            <a:r>
              <a:rPr lang="en-US" smtClean="0"/>
              <a:t>) = 0.20       </a:t>
            </a:r>
            <a:r>
              <a:rPr lang="en-US" i="1" smtClean="0"/>
              <a:t>P(M</a:t>
            </a:r>
            <a:r>
              <a:rPr lang="en-US" i="1" baseline="-25000" smtClean="0"/>
              <a:t>L </a:t>
            </a:r>
            <a:r>
              <a:rPr lang="en-US" smtClean="0"/>
              <a:t>|</a:t>
            </a:r>
            <a:r>
              <a:rPr lang="en-US" i="1" smtClean="0"/>
              <a:t>D</a:t>
            </a:r>
            <a:r>
              <a:rPr lang="en-US" i="1" baseline="-25000" smtClean="0"/>
              <a:t>L</a:t>
            </a:r>
            <a:r>
              <a:rPr lang="en-US" smtClean="0"/>
              <a:t>) = 1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smtClean="0"/>
              <a:t>0.20 = 0.80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i="1" smtClean="0"/>
              <a:t>P(D</a:t>
            </a:r>
            <a:r>
              <a:rPr lang="en-US" i="1" baseline="-25000" smtClean="0"/>
              <a:t>H </a:t>
            </a:r>
            <a:r>
              <a:rPr lang="en-US" smtClean="0"/>
              <a:t>|</a:t>
            </a:r>
            <a:r>
              <a:rPr lang="en-US" i="1" smtClean="0"/>
              <a:t>M</a:t>
            </a:r>
            <a:r>
              <a:rPr lang="en-US" i="1" baseline="-25000" smtClean="0"/>
              <a:t>H</a:t>
            </a:r>
            <a:r>
              <a:rPr lang="en-US" smtClean="0"/>
              <a:t>) = (.9)(.7)/[(.9)(.7)+(.2)(.3)] = 0.913</a:t>
            </a:r>
          </a:p>
          <a:p>
            <a:pPr eaLnBrk="1" hangingPunct="1">
              <a:lnSpc>
                <a:spcPct val="110000"/>
              </a:lnSpc>
            </a:pPr>
            <a:r>
              <a:rPr lang="en-US" i="1" smtClean="0"/>
              <a:t>P(D</a:t>
            </a:r>
            <a:r>
              <a:rPr lang="en-US" i="1" baseline="-25000" smtClean="0"/>
              <a:t>L </a:t>
            </a:r>
            <a:r>
              <a:rPr lang="en-US" smtClean="0"/>
              <a:t>|</a:t>
            </a:r>
            <a:r>
              <a:rPr lang="en-US" i="1" smtClean="0"/>
              <a:t>M</a:t>
            </a:r>
            <a:r>
              <a:rPr lang="en-US" i="1" baseline="-25000" smtClean="0"/>
              <a:t>H</a:t>
            </a:r>
            <a:r>
              <a:rPr lang="en-US" smtClean="0"/>
              <a:t>) = 1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smtClean="0"/>
              <a:t>0.913 = 0.087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i="1" smtClean="0"/>
              <a:t>P(D</a:t>
            </a:r>
            <a:r>
              <a:rPr lang="en-US" i="1" baseline="-25000" smtClean="0"/>
              <a:t>H </a:t>
            </a:r>
            <a:r>
              <a:rPr lang="en-US" smtClean="0"/>
              <a:t>|</a:t>
            </a:r>
            <a:r>
              <a:rPr lang="en-US" i="1" smtClean="0"/>
              <a:t>M</a:t>
            </a:r>
            <a:r>
              <a:rPr lang="en-US" i="1" baseline="-25000" smtClean="0"/>
              <a:t>L</a:t>
            </a:r>
            <a:r>
              <a:rPr lang="en-US" smtClean="0"/>
              <a:t>) = (.1)(.7)/[(.1)(.7)+(.8)(.3)] = 0.226</a:t>
            </a:r>
          </a:p>
          <a:p>
            <a:pPr eaLnBrk="1" hangingPunct="1">
              <a:lnSpc>
                <a:spcPct val="110000"/>
              </a:lnSpc>
            </a:pPr>
            <a:r>
              <a:rPr lang="en-US" i="1" smtClean="0"/>
              <a:t>P(D</a:t>
            </a:r>
            <a:r>
              <a:rPr lang="en-US" i="1" baseline="-25000" smtClean="0"/>
              <a:t>L </a:t>
            </a:r>
            <a:r>
              <a:rPr lang="en-US" smtClean="0"/>
              <a:t>|</a:t>
            </a:r>
            <a:r>
              <a:rPr lang="en-US" i="1" smtClean="0"/>
              <a:t>M</a:t>
            </a:r>
            <a:r>
              <a:rPr lang="en-US" i="1" baseline="-25000" smtClean="0"/>
              <a:t>L</a:t>
            </a:r>
            <a:r>
              <a:rPr lang="en-US" smtClean="0"/>
              <a:t>) = 1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smtClean="0"/>
              <a:t>0.226 = 0.774</a:t>
            </a:r>
          </a:p>
          <a:p>
            <a:pPr eaLnBrk="1" hangingPunct="1">
              <a:lnSpc>
                <a:spcPct val="110000"/>
              </a:lnSpc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909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909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DD7CE2C3-A826-4B9E-B87B-760CD402B66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18.15 (continued)  Applying </a:t>
            </a:r>
            <a:r>
              <a:rPr lang="en-US" u="sng" dirty="0" err="1" smtClean="0">
                <a:ea typeface="+mn-ea"/>
                <a:cs typeface="+mn-cs"/>
              </a:rPr>
              <a:t>Bayes’s</a:t>
            </a:r>
            <a:r>
              <a:rPr lang="en-US" u="sng" dirty="0" smtClean="0">
                <a:ea typeface="+mn-ea"/>
                <a:cs typeface="+mn-cs"/>
              </a:rPr>
              <a:t> Rule to Compute Conditional Probabilities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P(M</a:t>
            </a:r>
            <a:r>
              <a:rPr lang="en-US" i="1" baseline="-25000" dirty="0" smtClean="0">
                <a:ea typeface="+mn-ea"/>
                <a:cs typeface="+mn-cs"/>
              </a:rPr>
              <a:t>H</a:t>
            </a:r>
            <a:r>
              <a:rPr lang="en-US" dirty="0">
                <a:ea typeface="+mn-ea"/>
                <a:cs typeface="+mn-cs"/>
              </a:rPr>
              <a:t>) = </a:t>
            </a:r>
            <a:r>
              <a:rPr lang="en-US" i="1" dirty="0">
                <a:ea typeface="+mn-ea"/>
                <a:cs typeface="+mn-cs"/>
              </a:rPr>
              <a:t>P(M</a:t>
            </a:r>
            <a:r>
              <a:rPr lang="en-US" i="1" baseline="-25000" dirty="0">
                <a:ea typeface="+mn-ea"/>
                <a:cs typeface="+mn-cs"/>
              </a:rPr>
              <a:t>H </a:t>
            </a:r>
            <a:r>
              <a:rPr lang="en-US" dirty="0">
                <a:ea typeface="+mn-ea"/>
                <a:cs typeface="+mn-cs"/>
              </a:rPr>
              <a:t>|</a:t>
            </a:r>
            <a:r>
              <a:rPr lang="en-US" i="1" dirty="0">
                <a:ea typeface="+mn-ea"/>
                <a:cs typeface="+mn-cs"/>
              </a:rPr>
              <a:t>D</a:t>
            </a:r>
            <a:r>
              <a:rPr lang="en-US" i="1" baseline="-25000" dirty="0">
                <a:ea typeface="+mn-ea"/>
                <a:cs typeface="+mn-cs"/>
              </a:rPr>
              <a:t>H</a:t>
            </a:r>
            <a:r>
              <a:rPr lang="en-US" dirty="0" smtClean="0">
                <a:ea typeface="+mn-ea"/>
                <a:cs typeface="+mn-cs"/>
              </a:rPr>
              <a:t>)*</a:t>
            </a:r>
            <a:r>
              <a:rPr lang="en-US" i="1" dirty="0" smtClean="0">
                <a:ea typeface="+mn-ea"/>
                <a:cs typeface="+mn-cs"/>
              </a:rPr>
              <a:t>P(D</a:t>
            </a:r>
            <a:r>
              <a:rPr lang="en-US" i="1" baseline="-25000" dirty="0" smtClean="0">
                <a:ea typeface="+mn-ea"/>
                <a:cs typeface="+mn-cs"/>
              </a:rPr>
              <a:t>H</a:t>
            </a:r>
            <a:r>
              <a:rPr lang="en-US" dirty="0" smtClean="0">
                <a:ea typeface="+mn-ea"/>
                <a:cs typeface="+mn-cs"/>
              </a:rPr>
              <a:t>) + </a:t>
            </a:r>
            <a:r>
              <a:rPr lang="en-US" i="1" dirty="0">
                <a:ea typeface="+mn-ea"/>
                <a:cs typeface="+mn-cs"/>
              </a:rPr>
              <a:t>P(M</a:t>
            </a:r>
            <a:r>
              <a:rPr lang="en-US" i="1" baseline="-25000" dirty="0">
                <a:ea typeface="+mn-ea"/>
                <a:cs typeface="+mn-cs"/>
              </a:rPr>
              <a:t>H </a:t>
            </a:r>
            <a:r>
              <a:rPr lang="en-US" dirty="0">
                <a:ea typeface="+mn-ea"/>
                <a:cs typeface="+mn-cs"/>
              </a:rPr>
              <a:t>|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i="1" baseline="-25000" dirty="0" smtClean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)*</a:t>
            </a:r>
            <a:r>
              <a:rPr lang="en-US" i="1" dirty="0" smtClean="0">
                <a:ea typeface="+mn-ea"/>
                <a:cs typeface="+mn-cs"/>
              </a:rPr>
              <a:t>P(D</a:t>
            </a:r>
            <a:r>
              <a:rPr lang="en-US" i="1" baseline="-25000" dirty="0" smtClean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=           (.9)(.7)      +          (.2)(.3)</a:t>
            </a: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= 0.69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P(M</a:t>
            </a:r>
            <a:r>
              <a:rPr lang="en-US" i="1" baseline="-25000" dirty="0" smtClean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)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i="1" dirty="0">
                <a:ea typeface="+mn-ea"/>
                <a:cs typeface="+mn-cs"/>
              </a:rPr>
              <a:t>P(M</a:t>
            </a:r>
            <a:r>
              <a:rPr lang="en-US" i="1" baseline="-25000" dirty="0">
                <a:ea typeface="+mn-ea"/>
                <a:cs typeface="+mn-cs"/>
              </a:rPr>
              <a:t>L </a:t>
            </a:r>
            <a:r>
              <a:rPr lang="en-US" dirty="0">
                <a:ea typeface="+mn-ea"/>
                <a:cs typeface="+mn-cs"/>
              </a:rPr>
              <a:t>|</a:t>
            </a:r>
            <a:r>
              <a:rPr lang="en-US" i="1" dirty="0">
                <a:ea typeface="+mn-ea"/>
                <a:cs typeface="+mn-cs"/>
              </a:rPr>
              <a:t>D</a:t>
            </a:r>
            <a:r>
              <a:rPr lang="en-US" i="1" baseline="-25000" dirty="0">
                <a:ea typeface="+mn-ea"/>
                <a:cs typeface="+mn-cs"/>
              </a:rPr>
              <a:t>H</a:t>
            </a:r>
            <a:r>
              <a:rPr lang="en-US" dirty="0">
                <a:ea typeface="+mn-ea"/>
                <a:cs typeface="+mn-cs"/>
              </a:rPr>
              <a:t>)*</a:t>
            </a:r>
            <a:r>
              <a:rPr lang="en-US" i="1" dirty="0">
                <a:ea typeface="+mn-ea"/>
                <a:cs typeface="+mn-cs"/>
              </a:rPr>
              <a:t>P(D</a:t>
            </a:r>
            <a:r>
              <a:rPr lang="en-US" i="1" baseline="-25000" dirty="0">
                <a:ea typeface="+mn-ea"/>
                <a:cs typeface="+mn-cs"/>
              </a:rPr>
              <a:t>H</a:t>
            </a:r>
            <a:r>
              <a:rPr lang="en-US" dirty="0" smtClean="0">
                <a:ea typeface="+mn-ea"/>
                <a:cs typeface="+mn-cs"/>
              </a:rPr>
              <a:t>) + </a:t>
            </a:r>
            <a:r>
              <a:rPr lang="en-US" i="1" dirty="0" smtClean="0">
                <a:ea typeface="+mn-ea"/>
                <a:cs typeface="+mn-cs"/>
              </a:rPr>
              <a:t>P(M</a:t>
            </a:r>
            <a:r>
              <a:rPr lang="en-US" i="1" baseline="-25000" dirty="0" smtClean="0">
                <a:ea typeface="+mn-ea"/>
                <a:cs typeface="+mn-cs"/>
              </a:rPr>
              <a:t>L </a:t>
            </a:r>
            <a:r>
              <a:rPr lang="en-US" dirty="0">
                <a:ea typeface="+mn-ea"/>
                <a:cs typeface="+mn-cs"/>
              </a:rPr>
              <a:t>|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i="1" baseline="-25000" dirty="0" smtClean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)*</a:t>
            </a:r>
            <a:r>
              <a:rPr lang="en-US" i="1" dirty="0" smtClean="0">
                <a:ea typeface="+mn-ea"/>
                <a:cs typeface="+mn-cs"/>
              </a:rPr>
              <a:t>P(D</a:t>
            </a:r>
            <a:r>
              <a:rPr lang="en-US" i="1" baseline="-25000" dirty="0" smtClean="0">
                <a:ea typeface="+mn-ea"/>
                <a:cs typeface="+mn-cs"/>
              </a:rPr>
              <a:t>L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=           (.1)(.7)      </a:t>
            </a:r>
            <a:r>
              <a:rPr lang="en-US" dirty="0">
                <a:ea typeface="+mn-ea"/>
                <a:cs typeface="+mn-cs"/>
              </a:rPr>
              <a:t>+          </a:t>
            </a:r>
            <a:r>
              <a:rPr lang="en-US" dirty="0" smtClean="0">
                <a:ea typeface="+mn-ea"/>
                <a:cs typeface="+mn-cs"/>
              </a:rPr>
              <a:t>(.8)(.3)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</a:t>
            </a:r>
            <a:r>
              <a:rPr lang="en-US" dirty="0">
                <a:ea typeface="+mn-ea"/>
                <a:cs typeface="+mn-cs"/>
              </a:rPr>
              <a:t>= </a:t>
            </a:r>
            <a:r>
              <a:rPr lang="en-US" dirty="0" smtClean="0">
                <a:ea typeface="+mn-ea"/>
                <a:cs typeface="+mn-cs"/>
              </a:rPr>
              <a:t>0.31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011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011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4E0BA9E-37C4-4F25-A3CA-F8269E67ACE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18.15 (continued)  Applying Bayes’s Rule to Compute Conditional Probabilities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Joint probability table for the cell phone example.</a:t>
            </a: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113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114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242C8916-5162-4274-90B1-49C58497CAE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6858000" cy="202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57"/>
                <a:gridCol w="1796143"/>
                <a:gridCol w="1577340"/>
                <a:gridCol w="1280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Survey Response</a:t>
                      </a:r>
                    </a:p>
                    <a:p>
                      <a:r>
                        <a:rPr lang="en-US" i="1" dirty="0" smtClean="0"/>
                        <a:t>        M</a:t>
                      </a:r>
                      <a:r>
                        <a:rPr lang="en-US" i="1" baseline="-25000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Survey Response</a:t>
                      </a:r>
                    </a:p>
                    <a:p>
                      <a:r>
                        <a:rPr lang="en-US" i="1" dirty="0" smtClean="0"/>
                        <a:t>        M</a:t>
                      </a:r>
                      <a:r>
                        <a:rPr lang="en-US" i="1" baseline="-25000" dirty="0" smtClean="0"/>
                        <a:t>L  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High Demand   </a:t>
                      </a:r>
                      <a:r>
                        <a:rPr lang="en-US" i="1" dirty="0" smtClean="0"/>
                        <a:t>D</a:t>
                      </a:r>
                      <a:r>
                        <a:rPr lang="en-US" i="1" baseline="-25000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Demand    </a:t>
                      </a:r>
                      <a:r>
                        <a:rPr lang="en-US" i="1" dirty="0" smtClean="0"/>
                        <a:t>D</a:t>
                      </a:r>
                      <a:r>
                        <a:rPr lang="en-US" i="1" baseline="-25000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18.15 (continued)   Applying Bayes’s Rule to Compute Conditional Probabilities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 </a:t>
            </a:r>
            <a:endParaRPr lang="en-US" u="sng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3886200" y="6364288"/>
            <a:ext cx="896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18.10</a:t>
            </a:r>
          </a:p>
        </p:txBody>
      </p:sp>
      <p:sp>
        <p:nvSpPr>
          <p:cNvPr id="9216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2165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3903D6E9-D288-43D3-AA1E-7FC8758CDF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22475"/>
            <a:ext cx="46482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7" name="TextBox 2"/>
          <p:cNvSpPr txBox="1">
            <a:spLocks noChangeArrowheads="1"/>
          </p:cNvSpPr>
          <p:nvPr/>
        </p:nvSpPr>
        <p:spPr bwMode="auto">
          <a:xfrm>
            <a:off x="5584825" y="2090738"/>
            <a:ext cx="206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0.913 = </a:t>
            </a:r>
            <a:r>
              <a:rPr lang="en-US" sz="1800" i="1"/>
              <a:t>P(D</a:t>
            </a:r>
            <a:r>
              <a:rPr lang="en-US" sz="1800" i="1" baseline="-25000"/>
              <a:t>H </a:t>
            </a:r>
            <a:r>
              <a:rPr lang="en-US" sz="1800"/>
              <a:t>|</a:t>
            </a:r>
            <a:r>
              <a:rPr lang="en-US" sz="1800" i="1"/>
              <a:t>M</a:t>
            </a:r>
            <a:r>
              <a:rPr lang="en-US" sz="1800" i="1" baseline="-25000"/>
              <a:t>H</a:t>
            </a:r>
            <a:r>
              <a:rPr lang="en-US" sz="1800"/>
              <a:t>) </a:t>
            </a:r>
          </a:p>
        </p:txBody>
      </p:sp>
      <p:sp>
        <p:nvSpPr>
          <p:cNvPr id="92168" name="TextBox 8"/>
          <p:cNvSpPr txBox="1">
            <a:spLocks noChangeArrowheads="1"/>
          </p:cNvSpPr>
          <p:nvPr/>
        </p:nvSpPr>
        <p:spPr bwMode="auto">
          <a:xfrm>
            <a:off x="5562600" y="2743200"/>
            <a:ext cx="203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0.087 = </a:t>
            </a:r>
            <a:r>
              <a:rPr lang="en-US" sz="1800" i="1"/>
              <a:t>P(D</a:t>
            </a:r>
            <a:r>
              <a:rPr lang="en-US" sz="1800" i="1" baseline="-25000"/>
              <a:t>L </a:t>
            </a:r>
            <a:r>
              <a:rPr lang="en-US" sz="1800"/>
              <a:t>|</a:t>
            </a:r>
            <a:r>
              <a:rPr lang="en-US" sz="1800" i="1"/>
              <a:t>M</a:t>
            </a:r>
            <a:r>
              <a:rPr lang="en-US" sz="1800" i="1" baseline="-25000"/>
              <a:t>H</a:t>
            </a:r>
            <a:r>
              <a:rPr lang="en-US" sz="1800"/>
              <a:t>) </a:t>
            </a:r>
          </a:p>
        </p:txBody>
      </p:sp>
      <p:sp>
        <p:nvSpPr>
          <p:cNvPr id="92169" name="TextBox 9"/>
          <p:cNvSpPr txBox="1">
            <a:spLocks noChangeArrowheads="1"/>
          </p:cNvSpPr>
          <p:nvPr/>
        </p:nvSpPr>
        <p:spPr bwMode="auto">
          <a:xfrm>
            <a:off x="5567363" y="4189413"/>
            <a:ext cx="2036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0.226 = </a:t>
            </a:r>
            <a:r>
              <a:rPr lang="en-US" sz="1800" i="1"/>
              <a:t>P(D</a:t>
            </a:r>
            <a:r>
              <a:rPr lang="en-US" sz="1800" i="1" baseline="-25000"/>
              <a:t>H </a:t>
            </a:r>
            <a:r>
              <a:rPr lang="en-US" sz="1800"/>
              <a:t>|</a:t>
            </a:r>
            <a:r>
              <a:rPr lang="en-US" sz="1800" i="1"/>
              <a:t>M</a:t>
            </a:r>
            <a:r>
              <a:rPr lang="en-US" sz="1800" i="1" baseline="-25000"/>
              <a:t>L</a:t>
            </a:r>
            <a:r>
              <a:rPr lang="en-US" sz="1800"/>
              <a:t>) </a:t>
            </a:r>
          </a:p>
        </p:txBody>
      </p:sp>
      <p:sp>
        <p:nvSpPr>
          <p:cNvPr id="92170" name="TextBox 11"/>
          <p:cNvSpPr txBox="1">
            <a:spLocks noChangeArrowheads="1"/>
          </p:cNvSpPr>
          <p:nvPr/>
        </p:nvSpPr>
        <p:spPr bwMode="auto">
          <a:xfrm>
            <a:off x="5545138" y="4841875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0.774 = </a:t>
            </a:r>
            <a:r>
              <a:rPr lang="en-US" sz="1800" i="1"/>
              <a:t>P(D</a:t>
            </a:r>
            <a:r>
              <a:rPr lang="en-US" sz="1800" i="1" baseline="-25000"/>
              <a:t>L </a:t>
            </a:r>
            <a:r>
              <a:rPr lang="en-US" sz="1800"/>
              <a:t>|</a:t>
            </a:r>
            <a:r>
              <a:rPr lang="en-US" sz="1800" i="1"/>
              <a:t>M</a:t>
            </a:r>
            <a:r>
              <a:rPr lang="en-US" sz="1800" i="1" baseline="-25000"/>
              <a:t>L</a:t>
            </a:r>
            <a:r>
              <a:rPr lang="en-US" sz="1800"/>
              <a:t>) </a:t>
            </a:r>
          </a:p>
        </p:txBody>
      </p:sp>
      <p:sp>
        <p:nvSpPr>
          <p:cNvPr id="92171" name="TextBox 12"/>
          <p:cNvSpPr txBox="1">
            <a:spLocks noChangeArrowheads="1"/>
          </p:cNvSpPr>
          <p:nvPr/>
        </p:nvSpPr>
        <p:spPr bwMode="auto">
          <a:xfrm>
            <a:off x="1371600" y="2459038"/>
            <a:ext cx="15684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0.69 = </a:t>
            </a:r>
            <a:r>
              <a:rPr lang="en-US" sz="1800" i="1"/>
              <a:t>P(M</a:t>
            </a:r>
            <a:r>
              <a:rPr lang="en-US" sz="1800" i="1" baseline="-25000"/>
              <a:t>H</a:t>
            </a:r>
            <a:r>
              <a:rPr lang="en-US" sz="1800"/>
              <a:t>) </a:t>
            </a:r>
          </a:p>
        </p:txBody>
      </p:sp>
      <p:sp>
        <p:nvSpPr>
          <p:cNvPr id="92172" name="TextBox 13"/>
          <p:cNvSpPr txBox="1">
            <a:spLocks noChangeArrowheads="1"/>
          </p:cNvSpPr>
          <p:nvPr/>
        </p:nvSpPr>
        <p:spPr bwMode="auto">
          <a:xfrm>
            <a:off x="1349375" y="5638800"/>
            <a:ext cx="15430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0.31 = </a:t>
            </a:r>
            <a:r>
              <a:rPr lang="en-US" sz="1800" i="1"/>
              <a:t>P(M</a:t>
            </a:r>
            <a:r>
              <a:rPr lang="en-US" sz="1800" i="1" baseline="-25000"/>
              <a:t>L</a:t>
            </a:r>
            <a:r>
              <a:rPr lang="en-US" sz="1800"/>
              <a:t>) </a:t>
            </a:r>
          </a:p>
        </p:txBody>
      </p:sp>
      <p:sp>
        <p:nvSpPr>
          <p:cNvPr id="92173" name="TextBox 3"/>
          <p:cNvSpPr txBox="1">
            <a:spLocks noChangeArrowheads="1"/>
          </p:cNvSpPr>
          <p:nvPr/>
        </p:nvSpPr>
        <p:spPr bwMode="auto">
          <a:xfrm>
            <a:off x="5791200" y="3473450"/>
            <a:ext cx="2868613" cy="3762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Expected profit =$202,260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18.15 (continued)   Applying Bayes’s Rule to Compute Conditional Probabilities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expected profit in Example 18.14 (without additional information) is $198,000.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expected profit in Example 18.15 (with additional information) is $202,260.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EVSI = $4260.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company should not pay more than $4260 for a market research survey.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The Value of Information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3886200" y="6364288"/>
            <a:ext cx="896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18.10</a:t>
            </a:r>
          </a:p>
        </p:txBody>
      </p:sp>
      <p:sp>
        <p:nvSpPr>
          <p:cNvPr id="9318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3189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73F2EC92-94F4-4E16-88F5-3FA07B998F8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1816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05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Utility theory</a:t>
            </a:r>
            <a:r>
              <a:rPr lang="en-US" dirty="0" smtClean="0">
                <a:ea typeface="+mn-ea"/>
                <a:cs typeface="+mn-cs"/>
              </a:rPr>
              <a:t> is an approach for assessing risk attitudes quantitatively.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05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 individual’s </a:t>
            </a:r>
            <a:r>
              <a:rPr lang="en-US" u="sng" dirty="0" smtClean="0">
                <a:ea typeface="+mn-ea"/>
                <a:cs typeface="+mn-cs"/>
              </a:rPr>
              <a:t>utility function</a:t>
            </a:r>
            <a:r>
              <a:rPr lang="en-US" dirty="0" smtClean="0">
                <a:ea typeface="+mn-ea"/>
                <a:cs typeface="+mn-cs"/>
              </a:rPr>
              <a:t> reflects their preference toward risk.</a:t>
            </a:r>
          </a:p>
          <a:p>
            <a:pPr marL="365760" indent="-256032" eaLnBrk="1" fontAlgn="auto" hangingPunct="1">
              <a:lnSpc>
                <a:spcPct val="105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risk premium</a:t>
            </a:r>
            <a:r>
              <a:rPr lang="en-US" dirty="0" smtClean="0">
                <a:ea typeface="+mn-ea"/>
                <a:cs typeface="+mn-cs"/>
              </a:rPr>
              <a:t> is the payoff amount that an individual is willing to forgo to avoid risk.</a:t>
            </a:r>
          </a:p>
          <a:p>
            <a:pPr marL="365760" indent="-256032" eaLnBrk="1" fontAlgn="auto" hangingPunct="1">
              <a:lnSpc>
                <a:spcPct val="105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break-even probability</a:t>
            </a:r>
            <a:r>
              <a:rPr lang="en-US" dirty="0" smtClean="0">
                <a:ea typeface="+mn-ea"/>
                <a:cs typeface="+mn-cs"/>
              </a:rPr>
              <a:t> is the point at which an individual is indifferent between a guaranteed payoff and taking a gamble for a higher payoff.</a:t>
            </a:r>
          </a:p>
          <a:p>
            <a:pPr marL="365760" indent="-256032" eaLnBrk="1" fontAlgn="auto" hangingPunct="1">
              <a:lnSpc>
                <a:spcPct val="105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certainty equivalent</a:t>
            </a:r>
            <a:r>
              <a:rPr lang="en-US" dirty="0" smtClean="0">
                <a:ea typeface="+mn-ea"/>
                <a:cs typeface="+mn-cs"/>
              </a:rPr>
              <a:t> is the amount an individual feels is equivalent to the payoff from an uncertain gamble.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421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421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AE225FA0-00AC-4949-92B2-8BB7008ED5E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18.16  A Personal Investment Decision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Suppose you have $10,000 to invest short-term.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You are considering 3 options: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Bank CD paying 4% </a:t>
            </a:r>
            <a:r>
              <a:rPr lang="en-US" dirty="0" smtClean="0">
                <a:ea typeface="+mn-ea"/>
                <a:cs typeface="+mn-cs"/>
              </a:rPr>
              <a:t>return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Bond </a:t>
            </a:r>
            <a:r>
              <a:rPr lang="en-US" dirty="0" smtClean="0">
                <a:ea typeface="+mn-ea"/>
                <a:cs typeface="+mn-cs"/>
              </a:rPr>
              <a:t>fund with uncertain return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Stock </a:t>
            </a:r>
            <a:r>
              <a:rPr lang="en-US" dirty="0" smtClean="0">
                <a:ea typeface="+mn-ea"/>
                <a:cs typeface="+mn-cs"/>
              </a:rPr>
              <a:t>fund </a:t>
            </a:r>
            <a:r>
              <a:rPr lang="en-US" dirty="0">
                <a:ea typeface="+mn-ea"/>
                <a:cs typeface="+mn-cs"/>
              </a:rPr>
              <a:t>with uncertain return</a:t>
            </a: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313488" y="5729288"/>
            <a:ext cx="784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18.2</a:t>
            </a:r>
          </a:p>
        </p:txBody>
      </p:sp>
      <p:sp>
        <p:nvSpPr>
          <p:cNvPr id="9626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6261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31EE6F50-9C15-4629-B2AE-89BE529FC9F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62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613" y="4481513"/>
            <a:ext cx="5372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18.17  Constructing a Utility Function for the Personal Investment Decision</a:t>
            </a:r>
            <a:endParaRPr lang="en-US" i="1" smtClean="0"/>
          </a:p>
          <a:p>
            <a:pPr eaLnBrk="1" hangingPunct="1"/>
            <a:r>
              <a:rPr lang="en-US" smtClean="0"/>
              <a:t>Sort the payoff amounts from highest to lowest.</a:t>
            </a:r>
          </a:p>
          <a:p>
            <a:pPr eaLnBrk="1" hangingPunct="1"/>
            <a:r>
              <a:rPr lang="en-US" smtClean="0"/>
              <a:t>Assign a utility to the highest payoff of U(</a:t>
            </a:r>
            <a:r>
              <a:rPr lang="en-US" i="1" smtClean="0"/>
              <a:t>X)</a:t>
            </a:r>
            <a:r>
              <a:rPr lang="en-US" smtClean="0"/>
              <a:t> = 1. </a:t>
            </a:r>
          </a:p>
          <a:p>
            <a:pPr eaLnBrk="1" hangingPunct="1"/>
            <a:r>
              <a:rPr lang="en-US" smtClean="0"/>
              <a:t>Assign a utility to the lowest payoff of U(</a:t>
            </a:r>
            <a:r>
              <a:rPr lang="en-US" i="1" smtClean="0"/>
              <a:t>X)</a:t>
            </a:r>
            <a:r>
              <a:rPr lang="en-US" smtClean="0"/>
              <a:t> = 0. 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728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728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025F88D-F4DF-44C0-9609-7F79C63A0A9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72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68738"/>
            <a:ext cx="2381250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6" name="TextBox 2"/>
          <p:cNvSpPr txBox="1">
            <a:spLocks noChangeArrowheads="1"/>
          </p:cNvSpPr>
          <p:nvPr/>
        </p:nvSpPr>
        <p:spPr bwMode="auto">
          <a:xfrm>
            <a:off x="3557588" y="41148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U(1700) = 1</a:t>
            </a:r>
          </a:p>
        </p:txBody>
      </p:sp>
      <p:sp>
        <p:nvSpPr>
          <p:cNvPr id="97287" name="TextBox 8"/>
          <p:cNvSpPr txBox="1">
            <a:spLocks noChangeArrowheads="1"/>
          </p:cNvSpPr>
          <p:nvPr/>
        </p:nvSpPr>
        <p:spPr bwMode="auto">
          <a:xfrm>
            <a:off x="3557588" y="5619750"/>
            <a:ext cx="1423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U(−900) = 0</a:t>
            </a:r>
          </a:p>
        </p:txBody>
      </p:sp>
      <p:sp>
        <p:nvSpPr>
          <p:cNvPr id="97288" name="TextBox 9"/>
          <p:cNvSpPr txBox="1">
            <a:spLocks noChangeArrowheads="1"/>
          </p:cNvSpPr>
          <p:nvPr/>
        </p:nvSpPr>
        <p:spPr bwMode="auto">
          <a:xfrm>
            <a:off x="3557588" y="4467225"/>
            <a:ext cx="4625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U(1000) = the probability you would give up </a:t>
            </a:r>
          </a:p>
          <a:p>
            <a:r>
              <a:rPr lang="en-US" sz="1800"/>
              <a:t>                 a certain $1000 to possibly win a</a:t>
            </a:r>
          </a:p>
          <a:p>
            <a:r>
              <a:rPr lang="en-US" sz="1800"/>
              <a:t>                 $1700 payoff.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18.17  Constructing a Utility Function for the Personal Investment Decision</a:t>
            </a:r>
            <a:endParaRPr lang="en-US" i="1" smtClean="0"/>
          </a:p>
          <a:p>
            <a:pPr eaLnBrk="1" hangingPunct="1"/>
            <a:r>
              <a:rPr lang="en-US" smtClean="0"/>
              <a:t>After deciding U(1000) = 0.90, continue choosing U(</a:t>
            </a:r>
            <a:r>
              <a:rPr lang="en-US" i="1" smtClean="0"/>
              <a:t>X)</a:t>
            </a:r>
            <a:r>
              <a:rPr lang="en-US" smtClean="0"/>
              <a:t> preferences for the remaining four payoffs.</a:t>
            </a:r>
            <a:endParaRPr lang="en-US" u="sng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830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830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EBC26A4B-B340-4017-BB31-8C4F915E9FB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83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51225"/>
            <a:ext cx="2428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029200" y="4343400"/>
            <a:ext cx="457200" cy="1143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18.17 (continued)  Constructing a Utility Function for the Personal Investment Decision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endParaRPr lang="en-US" u="sng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933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933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24C0F616-2CA5-44B0-853B-8ED0BBFA73B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4267200"/>
            <a:ext cx="4252913" cy="20034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99334" name="TextBox 8"/>
          <p:cNvSpPr txBox="1">
            <a:spLocks noChangeArrowheads="1"/>
          </p:cNvSpPr>
          <p:nvPr/>
        </p:nvSpPr>
        <p:spPr bwMode="auto">
          <a:xfrm>
            <a:off x="4225925" y="6270625"/>
            <a:ext cx="896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18.17</a:t>
            </a:r>
          </a:p>
        </p:txBody>
      </p:sp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2103438"/>
            <a:ext cx="4252913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990600" y="3409950"/>
            <a:ext cx="5334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Oval 12"/>
          <p:cNvSpPr/>
          <p:nvPr/>
        </p:nvSpPr>
        <p:spPr>
          <a:xfrm>
            <a:off x="990600" y="5562600"/>
            <a:ext cx="533400" cy="228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9338" name="TextBox 2"/>
          <p:cNvSpPr txBox="1">
            <a:spLocks noChangeArrowheads="1"/>
          </p:cNvSpPr>
          <p:nvPr/>
        </p:nvSpPr>
        <p:spPr bwMode="auto">
          <a:xfrm>
            <a:off x="5387975" y="2524125"/>
            <a:ext cx="3200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For the $1000 payoff with  U(1000) = 0.90</a:t>
            </a:r>
          </a:p>
          <a:p>
            <a:r>
              <a:rPr lang="en-US" sz="1800"/>
              <a:t>    Expected payoff = $1440</a:t>
            </a:r>
          </a:p>
          <a:p>
            <a:r>
              <a:rPr lang="en-US" sz="1800"/>
              <a:t>    Risk premium = $440</a:t>
            </a:r>
          </a:p>
        </p:txBody>
      </p:sp>
      <p:sp>
        <p:nvSpPr>
          <p:cNvPr id="99339" name="TextBox 13"/>
          <p:cNvSpPr txBox="1">
            <a:spLocks noChangeArrowheads="1"/>
          </p:cNvSpPr>
          <p:nvPr/>
        </p:nvSpPr>
        <p:spPr bwMode="auto">
          <a:xfrm>
            <a:off x="5540375" y="4476750"/>
            <a:ext cx="3200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For the $840 payoff with U(840) = 0.85</a:t>
            </a:r>
          </a:p>
          <a:p>
            <a:r>
              <a:rPr lang="en-US" sz="1800"/>
              <a:t>    Expected payoff = $1310</a:t>
            </a:r>
          </a:p>
          <a:p>
            <a:r>
              <a:rPr lang="en-US" sz="1800"/>
              <a:t>    Risk premium = $470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196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sz="2500" u="sng" smtClean="0"/>
              <a:t>Decision Strategies for a MINIMUM Objective</a:t>
            </a:r>
          </a:p>
          <a:p>
            <a:pPr eaLnBrk="1" hangingPunct="1">
              <a:spcBef>
                <a:spcPts val="600"/>
              </a:spcBef>
              <a:buFont typeface="Wingdings 3" pitchFamily="-72" charset="2"/>
              <a:buNone/>
            </a:pPr>
            <a:r>
              <a:rPr lang="en-US" sz="2500" u="sng" smtClean="0"/>
              <a:t>Average Payoff Strategy</a:t>
            </a:r>
          </a:p>
          <a:p>
            <a:pPr eaLnBrk="1" hangingPunct="1">
              <a:spcBef>
                <a:spcPct val="0"/>
              </a:spcBef>
            </a:pPr>
            <a:r>
              <a:rPr lang="en-US" sz="2500" smtClean="0"/>
              <a:t>Choose the decision with the smallest average payoff.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z="2500" u="sng" smtClean="0"/>
              <a:t>Aggressive Strategy - Minimin</a:t>
            </a:r>
          </a:p>
          <a:p>
            <a:pPr eaLnBrk="1" hangingPunct="1">
              <a:spcBef>
                <a:spcPct val="0"/>
              </a:spcBef>
            </a:pPr>
            <a:r>
              <a:rPr lang="en-US" sz="2500" smtClean="0"/>
              <a:t>Choose the strategy with minimum of the smallest possible payoffs for each decision.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sz="2500" u="sng" smtClean="0"/>
              <a:t>Conservative Strategy - Minimax</a:t>
            </a:r>
          </a:p>
          <a:p>
            <a:pPr eaLnBrk="1" hangingPunct="1">
              <a:spcBef>
                <a:spcPct val="0"/>
              </a:spcBef>
            </a:pPr>
            <a:r>
              <a:rPr lang="en-US" sz="2500" smtClean="0"/>
              <a:t>Choose the strategy with minimum of the largest possible payoffs for each decision.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z="2500" u="sng" smtClean="0"/>
              <a:t>Opportunity Loss Strategy - Minimax Regret</a:t>
            </a:r>
          </a:p>
          <a:p>
            <a:pPr eaLnBrk="1" hangingPunct="1">
              <a:spcBef>
                <a:spcPct val="0"/>
              </a:spcBef>
            </a:pPr>
            <a:r>
              <a:rPr lang="en-US" sz="2500" smtClean="0"/>
              <a:t>Choose the strategy with the minimum opportunity- loss: its payoff – best payoff for that outcome</a:t>
            </a:r>
          </a:p>
          <a:p>
            <a:pPr eaLnBrk="1" hangingPunct="1">
              <a:spcBef>
                <a:spcPct val="0"/>
              </a:spcBef>
            </a:pPr>
            <a:endParaRPr lang="en-US" sz="25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481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482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DE43C93-1108-4535-9353-237FC6F9090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</a:t>
            </a:r>
            <a:r>
              <a:rPr lang="en-US" u="sng" dirty="0">
                <a:ea typeface="+mn-ea"/>
                <a:cs typeface="+mn-cs"/>
              </a:rPr>
              <a:t>18.17 (continued) </a:t>
            </a:r>
            <a:r>
              <a:rPr lang="en-US" u="sng" dirty="0" smtClean="0">
                <a:ea typeface="+mn-ea"/>
                <a:cs typeface="+mn-cs"/>
              </a:rPr>
              <a:t> Constructing a Utility Function for the Personal Investment Decision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We can find the breakeven probability for each payoff by solving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Payoff = $1700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−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$900(1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−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   p</a:t>
            </a:r>
            <a:r>
              <a:rPr lang="en-US" dirty="0" smtClean="0">
                <a:ea typeface="+mn-ea"/>
                <a:cs typeface="+mn-cs"/>
              </a:rPr>
              <a:t> = (Payoff + 900)/2600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035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0356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44A8B928-9EF4-48D3-B8A5-8C4CEBA192E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821113"/>
          <a:ext cx="48641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64"/>
                <a:gridCol w="1103497"/>
                <a:gridCol w="900222"/>
                <a:gridCol w="1016379"/>
                <a:gridCol w="1059938"/>
              </a:tblGrid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Payoff, </a:t>
                      </a:r>
                      <a:r>
                        <a:rPr lang="en-US" sz="1400" i="1" u="sng" strike="noStrike" dirty="0">
                          <a:effectLst/>
                        </a:rPr>
                        <a:t>X</a:t>
                      </a:r>
                      <a:endParaRPr lang="en-US" sz="1400" b="0" i="1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Utility, U(</a:t>
                      </a:r>
                      <a:r>
                        <a:rPr lang="en-US" sz="1400" i="1" u="sng" strike="noStrike" dirty="0">
                          <a:effectLst/>
                        </a:rPr>
                        <a:t>X</a:t>
                      </a:r>
                      <a:r>
                        <a:rPr lang="en-US" sz="1400" u="sng" strike="noStrike" dirty="0">
                          <a:effectLst/>
                        </a:rPr>
                        <a:t>)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Expected Payoff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Risk Premium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Break-even Probability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$1,440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$440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$1,310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$470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$1,180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$580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$1,050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$510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6800" y="3810000"/>
            <a:ext cx="4876800" cy="21336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Content Placeholder 1"/>
          <p:cNvSpPr>
            <a:spLocks noGrp="1"/>
          </p:cNvSpPr>
          <p:nvPr>
            <p:ph idx="1"/>
          </p:nvPr>
        </p:nvSpPr>
        <p:spPr>
          <a:xfrm>
            <a:off x="439738" y="13716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/>
              <a:t>Example 18.17 (continued)  Constructing a Utility Function for the Personal Investment Decision</a:t>
            </a:r>
            <a:endParaRPr lang="en-US" i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4783138" y="5349875"/>
            <a:ext cx="896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18.12</a:t>
            </a:r>
          </a:p>
        </p:txBody>
      </p:sp>
      <p:sp>
        <p:nvSpPr>
          <p:cNvPr id="10138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1381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BA80FB7-FAA0-4247-81EF-C22E9AAA8E6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13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5225"/>
            <a:ext cx="47244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3" name="TextBox 2"/>
          <p:cNvSpPr txBox="1">
            <a:spLocks noChangeArrowheads="1"/>
          </p:cNvSpPr>
          <p:nvPr/>
        </p:nvSpPr>
        <p:spPr bwMode="auto">
          <a:xfrm>
            <a:off x="6149975" y="3124200"/>
            <a:ext cx="2201863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u="sng"/>
              <a:t>Risk Aversion</a:t>
            </a:r>
          </a:p>
          <a:p>
            <a:r>
              <a:rPr lang="en-US" sz="1800"/>
              <a:t>Risk premiums &gt; 0</a:t>
            </a:r>
          </a:p>
          <a:p>
            <a:r>
              <a:rPr lang="en-US" sz="1800"/>
              <a:t>U(</a:t>
            </a:r>
            <a:r>
              <a:rPr lang="en-US" sz="1800" i="1"/>
              <a:t>X</a:t>
            </a:r>
            <a:r>
              <a:rPr lang="en-US" sz="1800"/>
              <a:t>) &gt; Risk neutral</a:t>
            </a:r>
          </a:p>
          <a:p>
            <a:r>
              <a:rPr lang="en-US" sz="1800"/>
              <a:t>Concave downward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of a Risk Taking Utility Function</a:t>
            </a:r>
            <a:endParaRPr lang="en-US" i="1" smtClean="0"/>
          </a:p>
          <a:p>
            <a:pPr eaLnBrk="1" hangingPunct="1">
              <a:lnSpc>
                <a:spcPct val="110000"/>
              </a:lnSpc>
            </a:pPr>
            <a:endParaRPr lang="en-US" u="sng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240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240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83AF8857-9152-411E-B441-2AE22E996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240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2209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00400" y="2252663"/>
          <a:ext cx="48006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828"/>
                <a:gridCol w="1089092"/>
                <a:gridCol w="888470"/>
                <a:gridCol w="1003111"/>
                <a:gridCol w="1046101"/>
              </a:tblGrid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Payoff, </a:t>
                      </a:r>
                      <a:r>
                        <a:rPr lang="en-US" sz="1400" i="1" u="sng" strike="noStrike" dirty="0">
                          <a:effectLst/>
                        </a:rPr>
                        <a:t>X</a:t>
                      </a:r>
                      <a:endParaRPr lang="en-US" sz="1400" b="0" i="1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Utility, U(</a:t>
                      </a:r>
                      <a:r>
                        <a:rPr lang="en-US" sz="1400" i="1" u="sng" strike="noStrike" dirty="0">
                          <a:effectLst/>
                        </a:rPr>
                        <a:t>X</a:t>
                      </a:r>
                      <a:r>
                        <a:rPr lang="en-US" sz="1400" u="sng" strike="noStrike" dirty="0">
                          <a:effectLst/>
                        </a:rPr>
                        <a:t>)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Expected Payoff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Risk Premium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Break-even Probability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$1,000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$660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-$340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$140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-$260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-$640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-$900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0400" y="2295525"/>
            <a:ext cx="4800600" cy="21336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63" name="TextBox 11"/>
          <p:cNvSpPr txBox="1">
            <a:spLocks noChangeArrowheads="1"/>
          </p:cNvSpPr>
          <p:nvPr/>
        </p:nvSpPr>
        <p:spPr bwMode="auto">
          <a:xfrm>
            <a:off x="3911600" y="4572000"/>
            <a:ext cx="3357563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u="sng"/>
              <a:t>Risk Taker</a:t>
            </a:r>
          </a:p>
          <a:p>
            <a:r>
              <a:rPr lang="en-US" sz="1800"/>
              <a:t>Risk premiums &lt; 0</a:t>
            </a:r>
          </a:p>
          <a:p>
            <a:r>
              <a:rPr lang="en-US" sz="1800"/>
              <a:t>U(</a:t>
            </a:r>
            <a:r>
              <a:rPr lang="en-US" sz="1800" i="1"/>
              <a:t>X</a:t>
            </a:r>
            <a:r>
              <a:rPr lang="en-US" sz="1800"/>
              <a:t>) &lt; Break-even Probability</a:t>
            </a:r>
          </a:p>
          <a:p>
            <a:r>
              <a:rPr lang="en-US" sz="1800"/>
              <a:t>Concave upward utility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2725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Using a Utility Function Instead of Payoffs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xpected values of the </a:t>
            </a:r>
            <a:r>
              <a:rPr lang="en-US" u="sng" dirty="0" smtClean="0">
                <a:ea typeface="+mn-ea"/>
                <a:cs typeface="+mn-cs"/>
              </a:rPr>
              <a:t>risk averse</a:t>
            </a:r>
            <a:r>
              <a:rPr lang="en-US" dirty="0" smtClean="0">
                <a:ea typeface="+mn-ea"/>
                <a:cs typeface="+mn-cs"/>
              </a:rPr>
              <a:t> utilities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>
                <a:ea typeface="+mn-ea"/>
                <a:cs typeface="+mn-cs"/>
              </a:rPr>
              <a:t>Expec</a:t>
            </a:r>
            <a:r>
              <a:rPr lang="en-US" dirty="0">
                <a:ea typeface="+mn-ea"/>
                <a:cs typeface="+mn-cs"/>
              </a:rPr>
              <a:t>ted values of the </a:t>
            </a:r>
            <a:r>
              <a:rPr lang="en-US" dirty="0" smtClean="0">
                <a:ea typeface="+mn-ea"/>
                <a:cs typeface="+mn-cs"/>
              </a:rPr>
              <a:t>payoffs for </a:t>
            </a:r>
            <a:r>
              <a:rPr lang="en-US" dirty="0">
                <a:ea typeface="+mn-ea"/>
                <a:cs typeface="+mn-cs"/>
              </a:rPr>
              <a:t>each </a:t>
            </a:r>
            <a:r>
              <a:rPr lang="en-US" dirty="0" smtClean="0">
                <a:ea typeface="+mn-ea"/>
                <a:cs typeface="+mn-cs"/>
              </a:rPr>
              <a:t>decision  </a:t>
            </a:r>
            <a:endParaRPr lang="en-US" u="sng" dirty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</a:t>
            </a: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342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342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A4E81581-29FE-4E76-B794-192A9FE19CB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34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8" y="2616200"/>
            <a:ext cx="7105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0" name="TextBox 6"/>
          <p:cNvSpPr txBox="1">
            <a:spLocks noChangeArrowheads="1"/>
          </p:cNvSpPr>
          <p:nvPr/>
        </p:nvSpPr>
        <p:spPr bwMode="auto">
          <a:xfrm>
            <a:off x="5495925" y="5962650"/>
            <a:ext cx="784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18.2</a:t>
            </a:r>
          </a:p>
        </p:txBody>
      </p:sp>
      <p:pic>
        <p:nvPicPr>
          <p:cNvPr id="1034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4727575"/>
            <a:ext cx="5372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878638" y="2951163"/>
            <a:ext cx="509587" cy="3413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4" name="Straight Connector 3"/>
          <p:cNvCxnSpPr/>
          <p:nvPr/>
        </p:nvCxnSpPr>
        <p:spPr>
          <a:xfrm>
            <a:off x="6392863" y="2625725"/>
            <a:ext cx="0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4" name="TextBox 5"/>
          <p:cNvSpPr txBox="1">
            <a:spLocks noChangeArrowheads="1"/>
          </p:cNvSpPr>
          <p:nvPr/>
        </p:nvSpPr>
        <p:spPr bwMode="auto">
          <a:xfrm>
            <a:off x="6515100" y="4727575"/>
            <a:ext cx="15732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u="sng"/>
              <a:t>Average Payoff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$400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$447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$467</a:t>
            </a:r>
          </a:p>
        </p:txBody>
      </p:sp>
      <p:sp>
        <p:nvSpPr>
          <p:cNvPr id="13" name="Oval 12"/>
          <p:cNvSpPr/>
          <p:nvPr/>
        </p:nvSpPr>
        <p:spPr>
          <a:xfrm>
            <a:off x="6878638" y="5635625"/>
            <a:ext cx="741362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858838" y="2995613"/>
            <a:ext cx="1171575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41388" y="5689600"/>
            <a:ext cx="1171575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03325"/>
            <a:ext cx="85344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Using a Utility Function Instead of Payoffs (continued)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xpected values of the </a:t>
            </a:r>
            <a:r>
              <a:rPr lang="en-US" u="sng" dirty="0" smtClean="0">
                <a:ea typeface="+mn-ea"/>
                <a:cs typeface="+mn-cs"/>
              </a:rPr>
              <a:t>risk taker</a:t>
            </a:r>
            <a:r>
              <a:rPr lang="en-US" dirty="0" smtClean="0">
                <a:ea typeface="+mn-ea"/>
                <a:cs typeface="+mn-cs"/>
              </a:rPr>
              <a:t> utilities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Expected values of the </a:t>
            </a:r>
            <a:r>
              <a:rPr lang="en-US" dirty="0" smtClean="0">
                <a:ea typeface="+mn-ea"/>
                <a:cs typeface="+mn-cs"/>
              </a:rPr>
              <a:t>payoffs for </a:t>
            </a:r>
            <a:r>
              <a:rPr lang="en-US" dirty="0">
                <a:ea typeface="+mn-ea"/>
                <a:cs typeface="+mn-cs"/>
              </a:rPr>
              <a:t>each </a:t>
            </a:r>
            <a:r>
              <a:rPr lang="en-US" dirty="0" smtClean="0">
                <a:ea typeface="+mn-ea"/>
                <a:cs typeface="+mn-cs"/>
              </a:rPr>
              <a:t>decision  </a:t>
            </a:r>
            <a:endParaRPr lang="en-US" u="sng" dirty="0">
              <a:ea typeface="+mn-ea"/>
              <a:cs typeface="+mn-cs"/>
            </a:endParaRPr>
          </a:p>
          <a:p>
            <a:pPr marL="109728" indent="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</a:t>
            </a:r>
            <a:endParaRPr lang="en-US" u="sng" dirty="0" smtClean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445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4452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2336179C-C7AC-4182-9F03-BBE7AA3BF37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44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313" y="2247900"/>
            <a:ext cx="7105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4" name="TextBox 6"/>
          <p:cNvSpPr txBox="1">
            <a:spLocks noChangeArrowheads="1"/>
          </p:cNvSpPr>
          <p:nvPr/>
        </p:nvSpPr>
        <p:spPr bwMode="auto">
          <a:xfrm>
            <a:off x="5359400" y="5594350"/>
            <a:ext cx="784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18.2</a:t>
            </a:r>
          </a:p>
        </p:txBody>
      </p:sp>
      <p:pic>
        <p:nvPicPr>
          <p:cNvPr id="1044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4359275"/>
            <a:ext cx="5372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6256338" y="2257425"/>
            <a:ext cx="0" cy="134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7" name="TextBox 5"/>
          <p:cNvSpPr txBox="1">
            <a:spLocks noChangeArrowheads="1"/>
          </p:cNvSpPr>
          <p:nvPr/>
        </p:nvSpPr>
        <p:spPr bwMode="auto">
          <a:xfrm>
            <a:off x="6378575" y="4359275"/>
            <a:ext cx="15732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u="sng"/>
              <a:t>Average Payoff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$400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$447</a:t>
            </a:r>
          </a:p>
          <a:p>
            <a:pPr algn="ctr">
              <a:lnSpc>
                <a:spcPct val="120000"/>
              </a:lnSpc>
            </a:pPr>
            <a:r>
              <a:rPr lang="en-US" sz="1600"/>
              <a:t>$467</a:t>
            </a:r>
          </a:p>
        </p:txBody>
      </p:sp>
      <p:sp>
        <p:nvSpPr>
          <p:cNvPr id="13" name="Oval 12"/>
          <p:cNvSpPr/>
          <p:nvPr/>
        </p:nvSpPr>
        <p:spPr>
          <a:xfrm>
            <a:off x="6742113" y="5267325"/>
            <a:ext cx="741362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771525" y="3257550"/>
            <a:ext cx="1171575" cy="274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803275" y="5321300"/>
            <a:ext cx="1171575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4461" name="TextBox 2"/>
          <p:cNvSpPr txBox="1">
            <a:spLocks noChangeArrowheads="1"/>
          </p:cNvSpPr>
          <p:nvPr/>
        </p:nvSpPr>
        <p:spPr bwMode="auto">
          <a:xfrm>
            <a:off x="2759075" y="2673350"/>
            <a:ext cx="579438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0.40</a:t>
            </a:r>
          </a:p>
          <a:p>
            <a:r>
              <a:rPr lang="en-US" sz="1600"/>
              <a:t>0.10</a:t>
            </a:r>
          </a:p>
          <a:p>
            <a:r>
              <a:rPr lang="en-US" sz="1600"/>
              <a:t>0.00</a:t>
            </a:r>
          </a:p>
        </p:txBody>
      </p:sp>
      <p:sp>
        <p:nvSpPr>
          <p:cNvPr id="104462" name="TextBox 15"/>
          <p:cNvSpPr txBox="1">
            <a:spLocks noChangeArrowheads="1"/>
          </p:cNvSpPr>
          <p:nvPr/>
        </p:nvSpPr>
        <p:spPr bwMode="auto">
          <a:xfrm>
            <a:off x="3983038" y="2667000"/>
            <a:ext cx="579437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0.40</a:t>
            </a:r>
          </a:p>
          <a:p>
            <a:r>
              <a:rPr lang="en-US" sz="1600"/>
              <a:t>0.55</a:t>
            </a:r>
          </a:p>
          <a:p>
            <a:r>
              <a:rPr lang="en-US" sz="1600"/>
              <a:t>0.45</a:t>
            </a:r>
          </a:p>
        </p:txBody>
      </p:sp>
      <p:sp>
        <p:nvSpPr>
          <p:cNvPr id="104463" name="TextBox 16"/>
          <p:cNvSpPr txBox="1">
            <a:spLocks noChangeArrowheads="1"/>
          </p:cNvSpPr>
          <p:nvPr/>
        </p:nvSpPr>
        <p:spPr bwMode="auto">
          <a:xfrm>
            <a:off x="5359400" y="2673350"/>
            <a:ext cx="579438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0.40</a:t>
            </a:r>
          </a:p>
          <a:p>
            <a:r>
              <a:rPr lang="en-US" sz="1600"/>
              <a:t>0.60</a:t>
            </a:r>
          </a:p>
          <a:p>
            <a:r>
              <a:rPr lang="en-US" sz="1600"/>
              <a:t>1.00</a:t>
            </a:r>
          </a:p>
        </p:txBody>
      </p:sp>
      <p:sp>
        <p:nvSpPr>
          <p:cNvPr id="104464" name="TextBox 17"/>
          <p:cNvSpPr txBox="1">
            <a:spLocks noChangeArrowheads="1"/>
          </p:cNvSpPr>
          <p:nvPr/>
        </p:nvSpPr>
        <p:spPr bwMode="auto">
          <a:xfrm>
            <a:off x="6664325" y="2673350"/>
            <a:ext cx="579438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0.40</a:t>
            </a:r>
          </a:p>
          <a:p>
            <a:r>
              <a:rPr lang="en-US" sz="1600"/>
              <a:t>0.42</a:t>
            </a:r>
          </a:p>
          <a:p>
            <a:r>
              <a:rPr lang="en-US" sz="1600"/>
              <a:t>0.48</a:t>
            </a:r>
          </a:p>
        </p:txBody>
      </p:sp>
      <p:sp>
        <p:nvSpPr>
          <p:cNvPr id="9" name="Oval 8"/>
          <p:cNvSpPr/>
          <p:nvPr/>
        </p:nvSpPr>
        <p:spPr>
          <a:xfrm>
            <a:off x="6716713" y="3167063"/>
            <a:ext cx="509587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Exponential Utility Function</a:t>
            </a:r>
            <a:endParaRPr lang="en-US" i="1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Rather than asking the decision-maker to specify their utility for each payoff possibility, an exponential utility function might be used.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is a shape parameter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indicative of risk tolerance.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Smaller values of </a:t>
            </a:r>
            <a:r>
              <a:rPr lang="en-US" i="1" dirty="0" smtClean="0">
                <a:ea typeface="+mn-ea"/>
                <a:cs typeface="+mn-cs"/>
              </a:rPr>
              <a:t>R </a:t>
            </a:r>
            <a:r>
              <a:rPr lang="en-US" dirty="0" smtClean="0">
                <a:ea typeface="+mn-ea"/>
                <a:cs typeface="+mn-cs"/>
              </a:rPr>
              <a:t>have </a:t>
            </a:r>
          </a:p>
          <a:p>
            <a:pPr marL="109728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a more concave </a:t>
            </a:r>
            <a:r>
              <a:rPr lang="en-US" dirty="0">
                <a:ea typeface="+mn-ea"/>
                <a:cs typeface="+mn-cs"/>
              </a:rPr>
              <a:t>U(</a:t>
            </a:r>
            <a:r>
              <a:rPr lang="en-US" i="1" dirty="0">
                <a:ea typeface="+mn-ea"/>
                <a:cs typeface="+mn-cs"/>
              </a:rPr>
              <a:t>X)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marL="109728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and are more risk averse.</a:t>
            </a:r>
          </a:p>
          <a:p>
            <a:pPr marL="109728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5475" name="TextBox 5"/>
          <p:cNvSpPr txBox="1">
            <a:spLocks noChangeArrowheads="1"/>
          </p:cNvSpPr>
          <p:nvPr/>
        </p:nvSpPr>
        <p:spPr bwMode="auto">
          <a:xfrm>
            <a:off x="7720013" y="5532438"/>
            <a:ext cx="896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18.13</a:t>
            </a:r>
          </a:p>
        </p:txBody>
      </p:sp>
      <p:sp>
        <p:nvSpPr>
          <p:cNvPr id="10547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5477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3F223D3-941D-493B-8A10-3C4072DE761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54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1714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971800"/>
            <a:ext cx="3590925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Exponential Utility Function (continued)</a:t>
            </a:r>
            <a:endParaRPr lang="en-US" i="1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One approach to estimating an appropriate value of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for the decision maker is 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Find the maximum payoff $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for which the decision maker believes that taking a chance to win $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is equivalent to losing $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/2.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Would you take on a bet of possibly winning $10 versus losing $5?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How about risking $50 to win </a:t>
            </a:r>
            <a:r>
              <a:rPr lang="en-US" dirty="0">
                <a:ea typeface="+mn-ea"/>
                <a:cs typeface="+mn-cs"/>
              </a:rPr>
              <a:t>$</a:t>
            </a:r>
            <a:r>
              <a:rPr lang="en-US" dirty="0" smtClean="0">
                <a:ea typeface="+mn-ea"/>
                <a:cs typeface="+mn-cs"/>
              </a:rPr>
              <a:t>100?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How about risking $500 to win $1000?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measures one’s maximum risk comfort level.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649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6500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5D4D793D-FB1F-471E-98E4-9FA23C40846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18.18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Using an Exponential Utility Function</a:t>
            </a:r>
            <a:endParaRPr lang="en-US" i="1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 the $10,000 </a:t>
            </a:r>
            <a:r>
              <a:rPr lang="en-US" i="1" smtClean="0"/>
              <a:t>Personal Investment Decision</a:t>
            </a:r>
            <a:r>
              <a:rPr lang="en-US" smtClean="0"/>
              <a:t> example, suppose you use an exponential utility function with </a:t>
            </a:r>
            <a:r>
              <a:rPr lang="en-US" i="1" smtClean="0"/>
              <a:t>R</a:t>
            </a:r>
            <a:r>
              <a:rPr lang="en-US" smtClean="0"/>
              <a:t> = $400.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U(</a:t>
            </a:r>
            <a:r>
              <a:rPr lang="en-US" i="1" smtClean="0"/>
              <a:t>X)</a:t>
            </a:r>
            <a:r>
              <a:rPr lang="en-US" smtClean="0"/>
              <a:t> = 1 – e</a:t>
            </a:r>
            <a:r>
              <a:rPr lang="en-US" baseline="30000" smtClean="0"/>
              <a:t>-</a:t>
            </a:r>
            <a:r>
              <a:rPr lang="en-US" i="1" baseline="30000" smtClean="0"/>
              <a:t>X</a:t>
            </a:r>
            <a:r>
              <a:rPr lang="en-US" baseline="30000" smtClean="0"/>
              <a:t>/400</a:t>
            </a:r>
            <a:r>
              <a:rPr lang="en-US" smtClean="0"/>
              <a:t>  </a:t>
            </a:r>
            <a:endParaRPr lang="en-US" u="sng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Utility and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075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752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379D549B-2E76-41CE-8D6E-AFB6EEDA0C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75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2338" y="3114675"/>
            <a:ext cx="1731962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4876800"/>
            <a:ext cx="632460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303963" y="4876800"/>
            <a:ext cx="0" cy="120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3350" y="5211763"/>
            <a:ext cx="95885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6762750" y="5145088"/>
            <a:ext cx="70485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7530" name="TextBox 3"/>
          <p:cNvSpPr txBox="1">
            <a:spLocks noChangeArrowheads="1"/>
          </p:cNvSpPr>
          <p:nvPr/>
        </p:nvSpPr>
        <p:spPr bwMode="auto">
          <a:xfrm>
            <a:off x="3886200" y="3581400"/>
            <a:ext cx="16557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You are willing to risk $200 to win $400.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67713" cy="45259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Analytics in Practice: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Using Decision Analysis in Drug Development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ea typeface="+mn-ea"/>
                <a:cs typeface="+mn-cs"/>
              </a:rPr>
              <a:t>Pharma</a:t>
            </a:r>
            <a:r>
              <a:rPr lang="en-US" dirty="0" smtClean="0">
                <a:ea typeface="+mn-ea"/>
                <a:cs typeface="+mn-cs"/>
              </a:rPr>
              <a:t>, a business unit of Bayer Pharmaceuticals, developed a new blood-clot-busting drug.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They used a structured decision analysis approach to evaluate market potential of the drug.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decision tree with 6 decision points </a:t>
            </a:r>
            <a:r>
              <a:rPr lang="en-US" dirty="0">
                <a:ea typeface="+mn-ea"/>
                <a:cs typeface="+mn-cs"/>
              </a:rPr>
              <a:t>delivered to senior managers </a:t>
            </a:r>
            <a:r>
              <a:rPr lang="en-US" dirty="0" smtClean="0">
                <a:ea typeface="+mn-ea"/>
                <a:cs typeface="+mn-cs"/>
              </a:rPr>
              <a:t>the expected net present value, the likelihood </a:t>
            </a:r>
            <a:r>
              <a:rPr lang="en-US" smtClean="0">
                <a:ea typeface="+mn-ea"/>
                <a:cs typeface="+mn-cs"/>
              </a:rPr>
              <a:t>of success, </a:t>
            </a:r>
            <a:r>
              <a:rPr lang="en-US" dirty="0" smtClean="0">
                <a:ea typeface="+mn-ea"/>
                <a:cs typeface="+mn-cs"/>
              </a:rPr>
              <a:t>and the risks involved.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This decision tree approach set new standards for subsequent new drug developments at </a:t>
            </a:r>
            <a:r>
              <a:rPr lang="en-US" dirty="0" err="1" smtClean="0">
                <a:ea typeface="+mn-ea"/>
                <a:cs typeface="+mn-cs"/>
              </a:rPr>
              <a:t>Pharma</a:t>
            </a:r>
            <a:r>
              <a:rPr lang="en-US" dirty="0" smtClean="0">
                <a:ea typeface="+mn-ea"/>
                <a:cs typeface="+mn-cs"/>
              </a:rPr>
              <a:t>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Utility and Decision Making</a:t>
            </a:r>
          </a:p>
        </p:txBody>
      </p:sp>
      <p:sp>
        <p:nvSpPr>
          <p:cNvPr id="1085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854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2EFA836-DC51-4A41-96A0-06F4F3715BE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1085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28600"/>
            <a:ext cx="2271713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Content Placeholder 1"/>
          <p:cNvSpPr txBox="1">
            <a:spLocks/>
          </p:cNvSpPr>
          <p:nvPr/>
        </p:nvSpPr>
        <p:spPr bwMode="auto">
          <a:xfrm>
            <a:off x="4772025" y="1447800"/>
            <a:ext cx="3810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Expected value of perfect information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Expected value of sample information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Laplace, or average, payoff strategy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Maximax strategy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Maximin strategy</a:t>
            </a:r>
          </a:p>
        </p:txBody>
      </p:sp>
      <p:sp>
        <p:nvSpPr>
          <p:cNvPr id="10957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810000" cy="4525962"/>
          </a:xfrm>
        </p:spPr>
        <p:txBody>
          <a:bodyPr/>
          <a:lstStyle/>
          <a:p>
            <a:pPr eaLnBrk="1" hangingPunct="1"/>
            <a:r>
              <a:rPr lang="en-US" smtClean="0"/>
              <a:t>Branches</a:t>
            </a:r>
          </a:p>
          <a:p>
            <a:pPr eaLnBrk="1" hangingPunct="1"/>
            <a:r>
              <a:rPr lang="en-US" smtClean="0"/>
              <a:t>Certainty equivalent</a:t>
            </a:r>
          </a:p>
          <a:p>
            <a:pPr eaLnBrk="1" hangingPunct="1"/>
            <a:r>
              <a:rPr lang="en-US" smtClean="0"/>
              <a:t>Decision node</a:t>
            </a:r>
          </a:p>
          <a:p>
            <a:pPr eaLnBrk="1" hangingPunct="1"/>
            <a:r>
              <a:rPr lang="en-US" smtClean="0"/>
              <a:t>Decision strategy</a:t>
            </a:r>
          </a:p>
          <a:p>
            <a:pPr eaLnBrk="1" hangingPunct="1"/>
            <a:r>
              <a:rPr lang="en-US" smtClean="0"/>
              <a:t>Decision tree</a:t>
            </a:r>
          </a:p>
          <a:p>
            <a:pPr eaLnBrk="1" hangingPunct="1"/>
            <a:r>
              <a:rPr lang="en-US" smtClean="0"/>
              <a:t>Event</a:t>
            </a:r>
          </a:p>
          <a:p>
            <a:pPr eaLnBrk="1" hangingPunct="1"/>
            <a:r>
              <a:rPr lang="en-US" smtClean="0"/>
              <a:t>Event node</a:t>
            </a:r>
          </a:p>
          <a:p>
            <a:pPr eaLnBrk="1" hangingPunct="1"/>
            <a:r>
              <a:rPr lang="en-US" smtClean="0"/>
              <a:t>Expected opportunity loss</a:t>
            </a:r>
          </a:p>
        </p:txBody>
      </p:sp>
      <p:sp>
        <p:nvSpPr>
          <p:cNvPr id="109571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2F15E9F8-8EF1-4A92-B2A9-22C92EEE71C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18 - Key Terms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18.2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Mortgage Decision with the Average Payoff Strategy</a:t>
            </a:r>
          </a:p>
          <a:p>
            <a:pPr eaLnBrk="1" hangingPunct="1"/>
            <a:r>
              <a:rPr lang="en-US" smtClean="0"/>
              <a:t>Suppose the family decides to use the average payoff strategy.</a:t>
            </a:r>
          </a:p>
          <a:p>
            <a:pPr eaLnBrk="1" hangingPunct="1"/>
            <a:r>
              <a:rPr lang="en-US" smtClean="0"/>
              <a:t>Compute the </a:t>
            </a:r>
            <a:r>
              <a:rPr lang="en-US" i="1" smtClean="0"/>
              <a:t>average</a:t>
            </a:r>
            <a:r>
              <a:rPr lang="en-US" smtClean="0"/>
              <a:t> interest cost for each type of mortgage and choose the minimum.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15875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584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B3EE7D91-10DC-4F2F-B423-79D483DB4C0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4356100"/>
            <a:ext cx="74199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070725" y="4943475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4" name="Straight Connector 3"/>
          <p:cNvCxnSpPr/>
          <p:nvPr/>
        </p:nvCxnSpPr>
        <p:spPr>
          <a:xfrm>
            <a:off x="6553200" y="4356100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4981575"/>
            <a:ext cx="1219200" cy="265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191000" cy="4525962"/>
          </a:xfrm>
        </p:spPr>
        <p:txBody>
          <a:bodyPr/>
          <a:lstStyle/>
          <a:p>
            <a:pPr eaLnBrk="1" hangingPunct="1"/>
            <a:r>
              <a:rPr lang="en-US"/>
              <a:t>Minimax regret strategy</a:t>
            </a:r>
          </a:p>
          <a:p>
            <a:pPr eaLnBrk="1" hangingPunct="1"/>
            <a:r>
              <a:rPr lang="en-US"/>
              <a:t>Minimax strategy</a:t>
            </a:r>
          </a:p>
          <a:p>
            <a:pPr eaLnBrk="1" hangingPunct="1"/>
            <a:r>
              <a:rPr lang="en-US"/>
              <a:t>Minimin strategy</a:t>
            </a:r>
          </a:p>
          <a:p>
            <a:pPr eaLnBrk="1" hangingPunct="1"/>
            <a:r>
              <a:rPr lang="en-US"/>
              <a:t>Nodes</a:t>
            </a:r>
          </a:p>
          <a:p>
            <a:pPr eaLnBrk="1" hangingPunct="1"/>
            <a:r>
              <a:rPr lang="en-US"/>
              <a:t>Payoff table</a:t>
            </a:r>
          </a:p>
          <a:p>
            <a:pPr eaLnBrk="1" hangingPunct="1"/>
            <a:r>
              <a:rPr lang="en-US"/>
              <a:t>Perfect information</a:t>
            </a:r>
          </a:p>
          <a:p>
            <a:pPr eaLnBrk="1" hangingPunct="1"/>
            <a:r>
              <a:rPr lang="en-US"/>
              <a:t>Risk averse</a:t>
            </a:r>
          </a:p>
          <a:p>
            <a:pPr eaLnBrk="1" hangingPunct="1"/>
            <a:r>
              <a:rPr lang="en-US"/>
              <a:t>Risk premium</a:t>
            </a:r>
          </a:p>
          <a:p>
            <a:pPr eaLnBrk="1" hangingPunct="1"/>
            <a:r>
              <a:rPr lang="en-US"/>
              <a:t>Risk profile</a:t>
            </a:r>
          </a:p>
        </p:txBody>
      </p:sp>
      <p:sp>
        <p:nvSpPr>
          <p:cNvPr id="110594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1309DE3F-EFF7-4290-8B8B-B59710CD28D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18 - Key Terms (continued)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10597" name="Content Placeholder 1"/>
          <p:cNvSpPr txBox="1">
            <a:spLocks/>
          </p:cNvSpPr>
          <p:nvPr/>
        </p:nvSpPr>
        <p:spPr bwMode="auto">
          <a:xfrm>
            <a:off x="4691063" y="15240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Sample information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Utility theory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9C196A88-FDD7-46B8-B9F4-0E3397AE298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111619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/>
              <a:t>Recall that PLE produces lawnmowers and a medium size diesel power lawn tractor.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PLE has developed a prototype for a new snow blower to help balance its seasonal demand.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Management needs to decide whether to introduce the product globally or just in the North American market. 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You need to construct a decision tree, determine the optimal strategy, and develop a risk profile. 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Write a formal report summarizing your results.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</a:t>
            </a:r>
            <a:r>
              <a:rPr lang="en-US" sz="3200" smtClean="0">
                <a:ea typeface="+mj-ea"/>
                <a:cs typeface="+mj-cs"/>
              </a:rPr>
              <a:t>Equipment (18)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112643" name="Slide Number Placeholder 21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F5D5C465-FFF0-49B4-A274-969D8CD1FB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18.3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Mortgage Decision with the Aggressive Strategy</a:t>
            </a:r>
          </a:p>
          <a:p>
            <a:pPr eaLnBrk="1" hangingPunct="1"/>
            <a:r>
              <a:rPr lang="en-US" smtClean="0"/>
              <a:t>Suppose the family decides to use the aggressive </a:t>
            </a:r>
            <a:r>
              <a:rPr lang="en-US" i="1" smtClean="0"/>
              <a:t>minimin</a:t>
            </a:r>
            <a:r>
              <a:rPr lang="en-US" smtClean="0"/>
              <a:t> payoff strategy.</a:t>
            </a:r>
          </a:p>
          <a:p>
            <a:pPr eaLnBrk="1" hangingPunct="1"/>
            <a:r>
              <a:rPr lang="en-US" smtClean="0"/>
              <a:t>Determine the lowest interest cost for each type of mortgage and choose the minimum.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Making Decisions with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Uncertain Information</a:t>
            </a:r>
          </a:p>
        </p:txBody>
      </p:sp>
      <p:sp>
        <p:nvSpPr>
          <p:cNvPr id="3686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6868" name="Slide Number Placeholder 2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18-</a:t>
            </a:r>
            <a:fld id="{64B8C076-0C3D-47D6-93FD-C3E08712CB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7038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129463" y="4821238"/>
            <a:ext cx="838200" cy="33972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6870700" y="4252913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4895850"/>
            <a:ext cx="1219200" cy="265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5043</Words>
  <Application>Microsoft Office PowerPoint</Application>
  <PresentationFormat>On-screen Show (4:3)</PresentationFormat>
  <Paragraphs>841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Custom Design</vt:lpstr>
      <vt:lpstr>Concourse</vt:lpstr>
      <vt:lpstr>Chapter 18: Decision Analysis</vt:lpstr>
      <vt:lpstr>PowerPoint Presentation</vt:lpstr>
      <vt:lpstr>Chapter 18 Topics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Making Decisions with  Uncertain Information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The Value of Information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Utility and Decision Making</vt:lpstr>
      <vt:lpstr>Chapter 18 - Key Terms</vt:lpstr>
      <vt:lpstr>Chapter 18 - Key Terms (continued)</vt:lpstr>
      <vt:lpstr>Case Study  Performance Lawn Equipment (18)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Thuan Nguyen Dinh</cp:lastModifiedBy>
  <cp:revision>250</cp:revision>
  <cp:lastPrinted>2012-02-10T17:09:47Z</cp:lastPrinted>
  <dcterms:created xsi:type="dcterms:W3CDTF">2011-11-27T17:51:45Z</dcterms:created>
  <dcterms:modified xsi:type="dcterms:W3CDTF">2017-05-12T01:53:24Z</dcterms:modified>
</cp:coreProperties>
</file>