
<file path=[Content_Types].xml><?xml version="1.0" encoding="utf-8"?>
<Types xmlns="http://schemas.openxmlformats.org/package/2006/content-types">
  <Default Extension="pdf" ContentType="application/pdf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1" r:id="rId1"/>
    <p:sldMasterId id="2147483865" r:id="rId2"/>
  </p:sldMasterIdLst>
  <p:notesMasterIdLst>
    <p:notesMasterId r:id="rId50"/>
  </p:notesMasterIdLst>
  <p:handoutMasterIdLst>
    <p:handoutMasterId r:id="rId51"/>
  </p:handoutMasterIdLst>
  <p:sldIdLst>
    <p:sldId id="263" r:id="rId3"/>
    <p:sldId id="345" r:id="rId4"/>
    <p:sldId id="385" r:id="rId5"/>
    <p:sldId id="266" r:id="rId6"/>
    <p:sldId id="267" r:id="rId7"/>
    <p:sldId id="370" r:id="rId8"/>
    <p:sldId id="371" r:id="rId9"/>
    <p:sldId id="346" r:id="rId10"/>
    <p:sldId id="364" r:id="rId11"/>
    <p:sldId id="372" r:id="rId12"/>
    <p:sldId id="347" r:id="rId13"/>
    <p:sldId id="373" r:id="rId14"/>
    <p:sldId id="280" r:id="rId15"/>
    <p:sldId id="374" r:id="rId16"/>
    <p:sldId id="348" r:id="rId17"/>
    <p:sldId id="375" r:id="rId18"/>
    <p:sldId id="365" r:id="rId19"/>
    <p:sldId id="366" r:id="rId20"/>
    <p:sldId id="349" r:id="rId21"/>
    <p:sldId id="350" r:id="rId22"/>
    <p:sldId id="376" r:id="rId23"/>
    <p:sldId id="351" r:id="rId24"/>
    <p:sldId id="377" r:id="rId25"/>
    <p:sldId id="378" r:id="rId26"/>
    <p:sldId id="352" r:id="rId27"/>
    <p:sldId id="353" r:id="rId28"/>
    <p:sldId id="380" r:id="rId29"/>
    <p:sldId id="354" r:id="rId30"/>
    <p:sldId id="379" r:id="rId31"/>
    <p:sldId id="355" r:id="rId32"/>
    <p:sldId id="356" r:id="rId33"/>
    <p:sldId id="381" r:id="rId34"/>
    <p:sldId id="367" r:id="rId35"/>
    <p:sldId id="357" r:id="rId36"/>
    <p:sldId id="383" r:id="rId37"/>
    <p:sldId id="368" r:id="rId38"/>
    <p:sldId id="358" r:id="rId39"/>
    <p:sldId id="359" r:id="rId40"/>
    <p:sldId id="360" r:id="rId41"/>
    <p:sldId id="361" r:id="rId42"/>
    <p:sldId id="384" r:id="rId43"/>
    <p:sldId id="362" r:id="rId44"/>
    <p:sldId id="363" r:id="rId45"/>
    <p:sldId id="387" r:id="rId46"/>
    <p:sldId id="388" r:id="rId47"/>
    <p:sldId id="386" r:id="rId48"/>
    <p:sldId id="26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6E32AF-EDF7-4107-B124-3AC307CF44F4}" type="datetimeFigureOut">
              <a:rPr lang="en-US"/>
              <a:pPr>
                <a:defRPr/>
              </a:pPr>
              <a:t>3/1/12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01CD72-F1BB-494F-8687-49B39D88A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ECBF54-2561-43E6-A162-17051C52E1CB}" type="datetimeFigureOut">
              <a:rPr lang="en-US"/>
              <a:pPr>
                <a:defRPr/>
              </a:pPr>
              <a:t>3/1/12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7A1935-5D13-445E-A190-657F9056AB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B618C6E-E0FF-4DDE-9C68-D9DE6D1E4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1040-2D01-4700-87F2-D89F5D03E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BA2C8-1153-45FE-B59F-C061FC440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8CB0C51-0DBF-43EC-92B9-15DF01E9A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F305063-6559-41D5-816A-DFE327ECA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E50DE5C-582D-4C77-B12D-BCBFC01CC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CE1AADF-D2AD-418D-8952-7774EC780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761599-092B-4350-8095-0B10EE65E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925FCBE-92C1-453E-A1FC-A09BE3E77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5D526D1-B312-4CDD-B87E-E094AA3A8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38381B6-EDD9-4D52-BF61-1564F7826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0AFC6F3-26A4-4801-A5CD-1E710E8A9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379913" y="6408738"/>
            <a:ext cx="31638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E854292-383C-4BBD-97B3-7D4133CC3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26C321-4B0A-4C5C-AA24-AECA56F89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9BB6EA8-FB50-421D-9781-02C6EFA3B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A60BBF0-3C42-4A83-AE0F-A5C8D3E44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04C6F74-DEB5-4E29-8C6A-F344D0A5C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C7ADA-49BD-4023-B63F-7618F663C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E5D9-F301-480F-84F0-D03986594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62F0F-B4DC-4C6C-B4F2-BE48958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154905C-C4A2-4BFE-9CC0-0A712843C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FFDA-3A40-4ECF-8458-0C973BF94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CE1CA-9C91-4355-8707-74A6F0AD0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0985DD76-BE77-471E-B922-8A886FA91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6" r:id="rId2"/>
    <p:sldLayoutId id="2147483885" r:id="rId3"/>
    <p:sldLayoutId id="2147483889" r:id="rId4"/>
    <p:sldLayoutId id="2147483890" r:id="rId5"/>
    <p:sldLayoutId id="2147483891" r:id="rId6"/>
    <p:sldLayoutId id="2147483884" r:id="rId7"/>
    <p:sldLayoutId id="2147483892" r:id="rId8"/>
    <p:sldLayoutId id="2147483893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6-</a:t>
            </a:r>
            <a:fld id="{0ECCB390-0B60-4837-A038-837BC098D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888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df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d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6: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Sampling and Estimation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609600" y="2971800"/>
            <a:ext cx="5068888" cy="1228725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82880" tIns="182880" rIns="182880" bIns="182880" anchor="ctr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Business Analytics</a:t>
            </a:r>
            <a:r>
              <a:rPr lang="en-US" sz="2800"/>
              <a:t>, 1</a:t>
            </a:r>
            <a:r>
              <a:rPr lang="en-US" sz="2800" baseline="30000"/>
              <a:t>st</a:t>
            </a:r>
            <a:r>
              <a:rPr lang="en-US" sz="2800"/>
              <a:t> edition</a:t>
            </a:r>
          </a:p>
          <a:p>
            <a:r>
              <a:rPr lang="en-US" sz="2800"/>
              <a:t>James R. Evans</a:t>
            </a:r>
          </a:p>
        </p:txBody>
      </p:sp>
      <p:sp>
        <p:nvSpPr>
          <p:cNvPr id="28675" name="Footer Placeholder 1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0300B832-801D-4C7F-AE25-A5EC86CC832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Additional Probability Sampling Methods</a:t>
            </a: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Systematic (periodic) sampling</a:t>
            </a:r>
          </a:p>
          <a:p>
            <a:pPr marL="109728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Stratified sampling</a:t>
            </a:r>
          </a:p>
          <a:p>
            <a:pPr marL="109728" indent="0" fontAlgn="auto">
              <a:spcBef>
                <a:spcPts val="6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Cluster sampling</a:t>
            </a:r>
          </a:p>
          <a:p>
            <a:pPr marL="109728" indent="0" fontAlgn="auto">
              <a:spcBef>
                <a:spcPts val="6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Sampling from a continuous process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Statistical Sampling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48BBEC5A-A611-4DA8-9C6A-B13B7052DA9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Analytics in Practice: Using Sampling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Techniques to Improve Distribution</a:t>
            </a:r>
          </a:p>
          <a:p>
            <a:r>
              <a:rPr lang="en-US" smtClean="0"/>
              <a:t>MillerCoors brewery wanted to better understand distributor performance</a:t>
            </a:r>
          </a:p>
          <a:p>
            <a:r>
              <a:rPr lang="en-US" smtClean="0"/>
              <a:t>Defined 7 attributes of proper distribution</a:t>
            </a:r>
          </a:p>
          <a:p>
            <a:r>
              <a:rPr lang="en-US" smtClean="0"/>
              <a:t>Collected data from distributors using stratified sampling based on market share</a:t>
            </a:r>
          </a:p>
          <a:p>
            <a:r>
              <a:rPr lang="en-US" smtClean="0"/>
              <a:t>Developed performance rankings of distributors and identified opportunities for improvement</a:t>
            </a:r>
          </a:p>
        </p:txBody>
      </p:sp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Statistical Sampling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1966913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38B356F8-1F7D-4BD3-AC67-7F4356A23C8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81328"/>
            <a:ext cx="8229600" cy="4525963"/>
          </a:xfrm>
          <a:blipFill rotWithShape="1">
            <a:blip r:embed="rId2"/>
            <a:stretch>
              <a:fillRect t="-1078" r="-1630"/>
            </a:stretch>
          </a:blipFill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Estimating Population Parameters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F96DA98C-FEE5-41AF-A09A-7CDD1A209F3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Unbiased Estimators</a:t>
            </a:r>
            <a:r>
              <a:rPr lang="en-US" dirty="0" smtClean="0">
                <a:ea typeface="+mn-ea"/>
                <a:cs typeface="+mn-cs"/>
              </a:rPr>
              <a:t> - the expected value of the estimator equals the population parameter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Using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−</a:t>
            </a:r>
            <a:r>
              <a:rPr lang="en-US" dirty="0" smtClean="0">
                <a:ea typeface="+mn-ea"/>
                <a:cs typeface="+mn-cs"/>
              </a:rPr>
              <a:t> 1 in the denominator of the sample variance </a:t>
            </a:r>
            <a:r>
              <a:rPr lang="en-US" i="1" dirty="0" smtClean="0">
                <a:ea typeface="+mn-ea"/>
                <a:cs typeface="+mn-cs"/>
              </a:rPr>
              <a:t>s</a:t>
            </a:r>
            <a:r>
              <a:rPr lang="en-US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results in an unbiased estimator of </a:t>
            </a:r>
            <a:r>
              <a:rPr lang="el-GR" dirty="0" smtClean="0">
                <a:latin typeface="Cambria Math"/>
                <a:ea typeface="Cambria Math"/>
                <a:cs typeface="+mn-cs"/>
              </a:rPr>
              <a:t>σ</a:t>
            </a:r>
            <a:r>
              <a:rPr lang="en-US" baseline="30000" dirty="0" smtClean="0">
                <a:latin typeface="Cambria Math"/>
                <a:ea typeface="Cambria Math"/>
                <a:cs typeface="+mn-cs"/>
              </a:rPr>
              <a:t>2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Cambria Math"/>
              <a:ea typeface="Cambria Math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Cambria Math"/>
                <a:ea typeface="Cambria Math"/>
                <a:cs typeface="+mn-cs"/>
              </a:rPr>
              <a:t>                               </a:t>
            </a:r>
            <a:r>
              <a:rPr lang="en-US" dirty="0" smtClean="0">
                <a:ea typeface="Cambria Math"/>
                <a:cs typeface="+mn-cs"/>
              </a:rPr>
              <a:t>is an unbiased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Cambria Math"/>
                <a:cs typeface="+mn-cs"/>
              </a:rPr>
              <a:t> </a:t>
            </a:r>
            <a:r>
              <a:rPr lang="en-US" dirty="0" smtClean="0">
                <a:ea typeface="Cambria Math"/>
                <a:cs typeface="+mn-cs"/>
              </a:rPr>
              <a:t>                         estimator of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Estimating Population Parameters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648075"/>
            <a:ext cx="1962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98875"/>
            <a:ext cx="17621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84119523-E434-4A1F-971A-72602202FD5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Sampling (statistical) error</a:t>
            </a:r>
            <a:r>
              <a:rPr lang="en-US" smtClean="0"/>
              <a:t> occurs because samples are only a subset of the total population</a:t>
            </a:r>
          </a:p>
          <a:p>
            <a:r>
              <a:rPr lang="en-US" smtClean="0"/>
              <a:t>Sampling error depends on the size of the sample relative to the population.</a:t>
            </a:r>
          </a:p>
          <a:p>
            <a:endParaRPr lang="en-US" smtClean="0"/>
          </a:p>
          <a:p>
            <a:r>
              <a:rPr lang="en-US" u="sng" smtClean="0"/>
              <a:t>Nonsampling error</a:t>
            </a:r>
            <a:r>
              <a:rPr lang="en-US" smtClean="0"/>
              <a:t> occurs when the sample does not adequately represent the target population.</a:t>
            </a:r>
          </a:p>
          <a:p>
            <a:r>
              <a:rPr lang="en-US" smtClean="0"/>
              <a:t>Nonsampling error usually results from a poor sample design or choosing the wrong population frame.</a:t>
            </a:r>
          </a:p>
        </p:txBody>
      </p:sp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Error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352D5F4B-2212-4DF0-BA1F-CE688871141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6.3   A Sampling Experiment </a:t>
            </a:r>
          </a:p>
          <a:p>
            <a:r>
              <a:rPr lang="en-US" smtClean="0"/>
              <a:t>A population is uniformly distributed between 0 and 10.</a:t>
            </a:r>
          </a:p>
          <a:p>
            <a:r>
              <a:rPr lang="en-US" smtClean="0"/>
              <a:t>Mean = (0 + 10)/2 = 5</a:t>
            </a:r>
          </a:p>
          <a:p>
            <a:r>
              <a:rPr lang="en-US" smtClean="0"/>
              <a:t>Variance = (10 − 0)</a:t>
            </a:r>
            <a:r>
              <a:rPr lang="en-US" baseline="30000" smtClean="0"/>
              <a:t>2</a:t>
            </a:r>
            <a:r>
              <a:rPr lang="en-US" smtClean="0"/>
              <a:t>/12 = 8.333</a:t>
            </a:r>
          </a:p>
          <a:p>
            <a:r>
              <a:rPr lang="en-US" smtClean="0"/>
              <a:t>Use Excel to generate 25 samples of size 10 from this population.  Compute the mean of each.</a:t>
            </a:r>
          </a:p>
          <a:p>
            <a:r>
              <a:rPr lang="en-US" smtClean="0"/>
              <a:t>Prepare a histogram of the 25 sample means.</a:t>
            </a:r>
          </a:p>
          <a:p>
            <a:r>
              <a:rPr lang="en-US" smtClean="0"/>
              <a:t>Prepare a histogram of the 250 observations.</a:t>
            </a:r>
          </a:p>
        </p:txBody>
      </p:sp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Error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65802E72-6156-4E9C-A789-8096B0B3CC5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6.3 (continued)  A Sampling Experiment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Error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7724775" y="614362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6.3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7978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FBA6C350-4A4F-471F-9943-ADAE927DA5F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6.3 (continued)  A Sampling Experiment </a:t>
            </a:r>
          </a:p>
          <a:p>
            <a:r>
              <a:rPr lang="en-US" smtClean="0"/>
              <a:t>Repeat the sampling experiment for samples of size 25, 100, and 500</a:t>
            </a:r>
          </a:p>
        </p:txBody>
      </p:sp>
      <p:sp>
        <p:nvSpPr>
          <p:cNvPr id="4505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Error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7075488" y="4970463"/>
            <a:ext cx="7159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Table 6.1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5071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EF324C33-A0A8-47EF-86CC-2FD62034F76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0225" y="1349375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6.3 (continued)  A Sampling Experiment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608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Error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7874000" y="617537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6.4</a:t>
            </a: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696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C1B0C37B-886A-4766-9D3B-325770E2AC2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6.4   Estimating Sampling Error Using the Empirical Rules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Using the empirical rule for 3 standard deviations away from the mean, ~99.7% of sample means should be between: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[2.55, 7.45] for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= 10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[3.65, 6.35] for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= 25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[4.09, 5.91] </a:t>
            </a:r>
            <a:r>
              <a:rPr lang="en-US" dirty="0">
                <a:ea typeface="+mn-ea"/>
                <a:cs typeface="+mn-cs"/>
              </a:rPr>
              <a:t>for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dirty="0" smtClean="0">
                <a:ea typeface="+mn-ea"/>
                <a:cs typeface="+mn-cs"/>
              </a:rPr>
              <a:t>100</a:t>
            </a:r>
            <a:endParaRPr lang="en-US" dirty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[4.76, 5.24] </a:t>
            </a:r>
            <a:r>
              <a:rPr lang="en-US" dirty="0">
                <a:ea typeface="+mn-ea"/>
                <a:cs typeface="+mn-cs"/>
              </a:rPr>
              <a:t>for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dirty="0" smtClean="0">
                <a:ea typeface="+mn-ea"/>
                <a:cs typeface="+mn-cs"/>
              </a:rPr>
              <a:t>500</a:t>
            </a:r>
            <a:endParaRPr lang="en-US" dirty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710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Error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7108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3CC78245-D8DF-488E-B63D-D16D6F8B963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7785100" y="4759325"/>
            <a:ext cx="7159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Table 6.1</a:t>
            </a:r>
          </a:p>
        </p:txBody>
      </p:sp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3413" y="3578225"/>
            <a:ext cx="4067175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1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" y="11113"/>
            <a:ext cx="9121775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2AC89EFB-5082-441C-BC99-E06931FD4C2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81328"/>
            <a:ext cx="8229600" cy="4525963"/>
          </a:xfrm>
          <a:blipFill rotWithShape="1">
            <a:blip r:embed="rId2"/>
            <a:stretch>
              <a:fillRect t="-1078" r="-2296" b="-2291"/>
            </a:stretch>
          </a:blipFill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4813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Distributions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4813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F755C210-4767-472F-83C1-18C66F40792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6.5  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Computing the Standard Error of the Mean </a:t>
            </a:r>
          </a:p>
          <a:p>
            <a:r>
              <a:rPr lang="en-US" smtClean="0"/>
              <a:t>For the uniformly distributed population, we found </a:t>
            </a:r>
            <a:r>
              <a:rPr lang="en-US" smtClean="0">
                <a:latin typeface="Book Antiqua" pitchFamily="-72" charset="0"/>
              </a:rPr>
              <a:t></a:t>
            </a:r>
            <a:r>
              <a:rPr lang="en-US" baseline="30000" smtClean="0">
                <a:latin typeface="Book Antiqua" pitchFamily="-72" charset="0"/>
              </a:rPr>
              <a:t>2</a:t>
            </a:r>
            <a:r>
              <a:rPr lang="en-US" smtClean="0">
                <a:latin typeface="Book Antiqua" pitchFamily="-72" charset="0"/>
              </a:rPr>
              <a:t> </a:t>
            </a:r>
            <a:r>
              <a:rPr lang="en-US" smtClean="0"/>
              <a:t>= 8.333 and, therefore, </a:t>
            </a:r>
            <a:r>
              <a:rPr lang="en-US" smtClean="0">
                <a:latin typeface="Book Antiqua" pitchFamily="-72" charset="0"/>
              </a:rPr>
              <a:t> </a:t>
            </a:r>
            <a:r>
              <a:rPr lang="en-US" smtClean="0"/>
              <a:t>= 2.89</a:t>
            </a:r>
          </a:p>
          <a:p>
            <a:r>
              <a:rPr lang="en-US" smtClean="0"/>
              <a:t>Compute the standard error of the mean for sample sizes of 10, 25, 100, 500. </a:t>
            </a:r>
          </a:p>
        </p:txBody>
      </p:sp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Distributions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267200"/>
            <a:ext cx="45021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A1D13360-CA38-41C9-B853-134D550F4C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156075"/>
            <a:ext cx="20701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TextBox 8"/>
          <p:cNvSpPr txBox="1">
            <a:spLocks noChangeArrowheads="1"/>
          </p:cNvSpPr>
          <p:nvPr/>
        </p:nvSpPr>
        <p:spPr bwMode="auto">
          <a:xfrm>
            <a:off x="6388100" y="5895975"/>
            <a:ext cx="1930400" cy="24606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For comparison from Table 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196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Central Limit Theorem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If the sample size is large enough, then the sampling distribution of the mean is: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- approximately normally distributed </a:t>
            </a:r>
            <a:r>
              <a:rPr lang="en-US" i="1" dirty="0" smtClean="0">
                <a:ea typeface="+mn-ea"/>
                <a:cs typeface="+mn-cs"/>
              </a:rPr>
              <a:t>regardless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>
                <a:ea typeface="+mn-ea"/>
                <a:cs typeface="+mn-cs"/>
              </a:rPr>
              <a:t> </a:t>
            </a:r>
            <a:r>
              <a:rPr lang="en-US" i="1" dirty="0" smtClean="0">
                <a:ea typeface="+mn-ea"/>
                <a:cs typeface="+mn-cs"/>
              </a:rPr>
              <a:t>     </a:t>
            </a:r>
            <a:r>
              <a:rPr lang="en-US" dirty="0" smtClean="0">
                <a:ea typeface="+mn-ea"/>
                <a:cs typeface="+mn-cs"/>
              </a:rPr>
              <a:t> of the distribution of the population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- has a mean equal to the population mean</a:t>
            </a:r>
            <a:endParaRPr lang="en-US" u="sng" dirty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If </a:t>
            </a:r>
            <a:r>
              <a:rPr lang="en-US" dirty="0" smtClean="0">
                <a:ea typeface="+mn-ea"/>
                <a:cs typeface="+mn-cs"/>
              </a:rPr>
              <a:t>the population is normally distributed, then the sampling distribution is also normally distributed  for </a:t>
            </a:r>
            <a:r>
              <a:rPr lang="en-US" i="1" dirty="0" smtClean="0">
                <a:ea typeface="+mn-ea"/>
                <a:cs typeface="+mn-cs"/>
              </a:rPr>
              <a:t>any</a:t>
            </a:r>
            <a:r>
              <a:rPr lang="en-US" dirty="0" smtClean="0">
                <a:ea typeface="+mn-ea"/>
                <a:cs typeface="+mn-cs"/>
              </a:rPr>
              <a:t> sample size.</a:t>
            </a: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This theorem is one of the </a:t>
            </a:r>
            <a:r>
              <a:rPr lang="en-US" u="sng" dirty="0" smtClean="0">
                <a:ea typeface="+mn-ea"/>
                <a:cs typeface="+mn-cs"/>
              </a:rPr>
              <a:t>most</a:t>
            </a:r>
            <a:r>
              <a:rPr lang="en-US" dirty="0" smtClean="0">
                <a:ea typeface="+mn-ea"/>
                <a:cs typeface="+mn-cs"/>
              </a:rPr>
              <a:t> important practical results in statistics.</a:t>
            </a:r>
          </a:p>
        </p:txBody>
      </p:sp>
      <p:sp>
        <p:nvSpPr>
          <p:cNvPr id="5017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Distributions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98C8B733-6B7D-489B-8D81-8B583353FA2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6.6  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Using the Standard Error in Probability Calculations</a:t>
            </a:r>
          </a:p>
          <a:p>
            <a:r>
              <a:rPr lang="en-US" smtClean="0"/>
              <a:t>The purchase order amounts for books on a publisher’s Web site is normally distributed with a mean of $36 and a standard deviation of $8.</a:t>
            </a:r>
          </a:p>
          <a:p>
            <a:r>
              <a:rPr lang="en-US" smtClean="0"/>
              <a:t>Find the probability that:</a:t>
            </a:r>
          </a:p>
          <a:p>
            <a:pPr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a) someone’s purchase amount exceeds $40</a:t>
            </a:r>
          </a:p>
          <a:p>
            <a:pPr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b) the mean purchase amount for 16 customers</a:t>
            </a:r>
          </a:p>
          <a:p>
            <a:pPr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       exceeds $40</a:t>
            </a:r>
          </a:p>
        </p:txBody>
      </p:sp>
      <p:sp>
        <p:nvSpPr>
          <p:cNvPr id="5120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Distributions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BFDC9A95-CA0E-4857-A544-31BC080CFA4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8588"/>
            <a:ext cx="8229600" cy="4525962"/>
          </a:xfrm>
        </p:spPr>
        <p:txBody>
          <a:bodyPr>
            <a:normAutofit/>
          </a:bodyPr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6.6 (continued) 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Using the Standard Error in Probability Calculations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a) </a:t>
            </a:r>
            <a:r>
              <a:rPr lang="en-US" i="1" smtClean="0"/>
              <a:t>P(x</a:t>
            </a:r>
            <a:r>
              <a:rPr lang="en-US" smtClean="0"/>
              <a:t> &gt; 40) = 1− NORM.DIST(40, 36, 8, true)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                    = 0.3085</a:t>
            </a:r>
          </a:p>
          <a:p>
            <a:pPr>
              <a:spcBef>
                <a:spcPts val="500"/>
              </a:spcBef>
              <a:buFont typeface="Wingdings 3" pitchFamily="-72" charset="2"/>
              <a:buNone/>
            </a:pPr>
            <a:r>
              <a:rPr lang="en-US" smtClean="0"/>
              <a:t>b) </a:t>
            </a:r>
            <a:r>
              <a:rPr lang="en-US" i="1" smtClean="0"/>
              <a:t>P(x</a:t>
            </a:r>
            <a:r>
              <a:rPr lang="en-US" smtClean="0"/>
              <a:t> &gt; 40) = 1− NORM.DIST(40, 36, 2, true)</a:t>
            </a:r>
          </a:p>
          <a:p>
            <a:pPr>
              <a:buFont typeface="Wingdings 3" pitchFamily="-72" charset="2"/>
              <a:buNone/>
            </a:pPr>
            <a:r>
              <a:rPr lang="en-US" smtClean="0"/>
              <a:t>                    = 0.0228</a:t>
            </a:r>
          </a:p>
        </p:txBody>
      </p:sp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Sampling Distributions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0B6E3739-5827-48E2-9283-BACF4BA8B1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2229" name="TextBox 3"/>
          <p:cNvSpPr txBox="1">
            <a:spLocks noChangeArrowheads="1"/>
          </p:cNvSpPr>
          <p:nvPr/>
        </p:nvSpPr>
        <p:spPr bwMode="auto">
          <a:xfrm>
            <a:off x="1371600" y="3200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6.7  Interval Estimates in the News</a:t>
            </a:r>
          </a:p>
          <a:p>
            <a:r>
              <a:rPr lang="en-US" smtClean="0"/>
              <a:t>A Gallup poll might report that 56% of voters support a certain candidate with a margin of error of ± 3%.</a:t>
            </a:r>
          </a:p>
          <a:p>
            <a:r>
              <a:rPr lang="en-US" smtClean="0"/>
              <a:t>We would have a lot of confidence that the candidate would win.</a:t>
            </a:r>
          </a:p>
          <a:p>
            <a:endParaRPr lang="en-US" smtClean="0"/>
          </a:p>
          <a:p>
            <a:r>
              <a:rPr lang="en-US" smtClean="0"/>
              <a:t>If, instead, the poll reported a 52% level of support with a ± 4% margin of error, we would be less confident in predicting a win for the candidate.</a:t>
            </a:r>
          </a:p>
        </p:txBody>
      </p:sp>
      <p:sp>
        <p:nvSpPr>
          <p:cNvPr id="532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Interval Estimates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325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59AC056B-3956-44C3-A13A-AE285F1973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77200" cy="4525962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Interval Estimates</a:t>
            </a:r>
          </a:p>
          <a:p>
            <a:r>
              <a:rPr lang="en-US" smtClean="0"/>
              <a:t>Provide a range for a population characteristic based on a sample.</a:t>
            </a:r>
          </a:p>
          <a:p>
            <a:r>
              <a:rPr lang="en-US" smtClean="0"/>
              <a:t>A </a:t>
            </a:r>
            <a:r>
              <a:rPr lang="en-US" u="sng" smtClean="0"/>
              <a:t>confidence interval</a:t>
            </a:r>
            <a:r>
              <a:rPr lang="en-US" smtClean="0"/>
              <a:t> of 100(1 − </a:t>
            </a:r>
            <a:r>
              <a:rPr lang="el-GR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smtClean="0"/>
              <a:t>)% is an interval [</a:t>
            </a:r>
            <a:r>
              <a:rPr lang="en-US" i="1" smtClean="0"/>
              <a:t>A, B</a:t>
            </a:r>
            <a:r>
              <a:rPr lang="en-US" smtClean="0"/>
              <a:t>] such that the probability of falling between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is 1−</a:t>
            </a:r>
            <a:r>
              <a:rPr lang="el-GR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α</a:t>
            </a:r>
            <a:r>
              <a:rPr lang="en-US" smtClean="0">
                <a:latin typeface="Book Antiqua" pitchFamily="-72" charset="0"/>
              </a:rPr>
              <a:t>.</a:t>
            </a:r>
          </a:p>
          <a:p>
            <a:r>
              <a:rPr lang="en-US" smtClean="0"/>
              <a:t>1−</a:t>
            </a:r>
            <a:r>
              <a:rPr lang="el-GR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α</a:t>
            </a:r>
            <a:r>
              <a:rPr lang="en-US" smtClean="0">
                <a:latin typeface="Book Antiqua" pitchFamily="-72" charset="0"/>
              </a:rPr>
              <a:t>  </a:t>
            </a:r>
            <a:r>
              <a:rPr lang="en-US" smtClean="0"/>
              <a:t>is called the </a:t>
            </a:r>
            <a:r>
              <a:rPr lang="en-US" u="sng" smtClean="0"/>
              <a:t>level of confidence</a:t>
            </a:r>
            <a:r>
              <a:rPr lang="en-US" smtClean="0"/>
              <a:t>.</a:t>
            </a:r>
          </a:p>
          <a:p>
            <a:r>
              <a:rPr lang="en-US" smtClean="0"/>
              <a:t>90%, 95%, and 99% are common values for 1−</a:t>
            </a:r>
            <a:r>
              <a:rPr lang="el-GR" smtClean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α</a:t>
            </a:r>
            <a:r>
              <a:rPr lang="en-US" smtClean="0">
                <a:latin typeface="Book Antiqua" pitchFamily="-72" charset="0"/>
              </a:rPr>
              <a:t>.</a:t>
            </a:r>
          </a:p>
          <a:p>
            <a:r>
              <a:rPr lang="en-US" smtClean="0"/>
              <a:t>Confidence intervals provide a way of assessing the accuracy of a point estimate.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427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427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F3644709-1258-4FD9-ACE5-867637340B6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47800"/>
            <a:ext cx="71628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Confidence Interval For the Mean with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Known Population Standard Deviation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Sample mean ± margin of error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Sample </a:t>
            </a:r>
            <a:r>
              <a:rPr lang="en-US" dirty="0">
                <a:ea typeface="+mn-ea"/>
                <a:cs typeface="+mn-cs"/>
              </a:rPr>
              <a:t>mean </a:t>
            </a:r>
            <a:r>
              <a:rPr lang="en-US" dirty="0" smtClean="0">
                <a:ea typeface="+mn-ea"/>
                <a:cs typeface="+mn-cs"/>
              </a:rPr>
              <a:t>± </a:t>
            </a:r>
            <a:r>
              <a:rPr lang="en-US" i="1" dirty="0" smtClean="0">
                <a:ea typeface="+mn-ea"/>
                <a:cs typeface="+mn-cs"/>
              </a:rPr>
              <a:t>z</a:t>
            </a:r>
            <a:r>
              <a:rPr lang="el-GR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r>
              <a:rPr lang="en-US" baseline="-25000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(standard error)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where </a:t>
            </a:r>
            <a:r>
              <a:rPr lang="en-US" i="1" dirty="0">
                <a:ea typeface="+mn-ea"/>
                <a:cs typeface="+mn-cs"/>
              </a:rPr>
              <a:t>z</a:t>
            </a:r>
            <a:r>
              <a:rPr lang="el-GR" baseline="-25000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baseline="-25000" dirty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r>
              <a:rPr lang="en-US" baseline="-25000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is the value of the standard normal random variable for an upper tail area of </a:t>
            </a:r>
            <a:r>
              <a:rPr lang="el-GR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(or a lower tail area of 1 − </a:t>
            </a:r>
            <a:r>
              <a:rPr lang="el-GR" dirty="0" smtClean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r>
              <a:rPr lang="en-US" dirty="0" smtClean="0">
                <a:ea typeface="+mn-ea"/>
                <a:cs typeface="+mn-cs"/>
              </a:rPr>
              <a:t>).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F4AF0426-CB72-4927-92D7-5BDADA4E56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8375"/>
            <a:ext cx="252888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6.8  Computing a Confidence Interval with a Known Standard Deviation</a:t>
            </a:r>
          </a:p>
          <a:p>
            <a:r>
              <a:rPr lang="en-US" smtClean="0"/>
              <a:t>A production process fills bottles of liquid detergent.  </a:t>
            </a:r>
          </a:p>
          <a:p>
            <a:r>
              <a:rPr lang="en-US" smtClean="0"/>
              <a:t>The standard deviation in filling volumes is constant at 15 mls.</a:t>
            </a:r>
          </a:p>
          <a:p>
            <a:r>
              <a:rPr lang="en-US" smtClean="0"/>
              <a:t>A sample of 25 bottles revealed a mean filling volume of 796 mls.</a:t>
            </a:r>
          </a:p>
          <a:p>
            <a:r>
              <a:rPr lang="en-US" smtClean="0"/>
              <a:t>Give a 95% confidence interval estimate of the mean filling volume for the population.</a:t>
            </a:r>
          </a:p>
        </p:txBody>
      </p:sp>
      <p:sp>
        <p:nvSpPr>
          <p:cNvPr id="5632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632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411ED5AF-82A9-4C56-8D7B-2791237CB26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6.8 (continued) Computing a Confidence Interval with a Known Standard Deviation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= Mean ± CONFIDENCE.NORM(</a:t>
            </a:r>
            <a:r>
              <a:rPr lang="en-US" i="1" dirty="0" smtClean="0">
                <a:ea typeface="+mn-ea"/>
                <a:cs typeface="+mn-cs"/>
              </a:rPr>
              <a:t>alpha, </a:t>
            </a:r>
            <a:r>
              <a:rPr lang="en-US" i="1" dirty="0" err="1" smtClean="0">
                <a:ea typeface="+mn-ea"/>
                <a:cs typeface="+mn-cs"/>
              </a:rPr>
              <a:t>stdev</a:t>
            </a:r>
            <a:r>
              <a:rPr lang="en-US" i="1" dirty="0" smtClean="0">
                <a:ea typeface="+mn-ea"/>
                <a:cs typeface="+mn-cs"/>
              </a:rPr>
              <a:t>, size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=    796 ± CONFIDENCE.NORM(.05, 15, 25)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734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7348" name="TextBox 5"/>
          <p:cNvSpPr txBox="1">
            <a:spLocks noChangeArrowheads="1"/>
          </p:cNvSpPr>
          <p:nvPr/>
        </p:nvSpPr>
        <p:spPr bwMode="auto">
          <a:xfrm>
            <a:off x="6832600" y="60706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6.5</a:t>
            </a: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36788"/>
            <a:ext cx="2443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743325"/>
            <a:ext cx="5229225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C3B92470-815A-4790-9A4E-B199DDC9E11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Statistical Sampling</a:t>
            </a:r>
          </a:p>
          <a:p>
            <a:r>
              <a:rPr lang="en-US" sz="2800"/>
              <a:t>Estimating Population Parameters</a:t>
            </a:r>
          </a:p>
          <a:p>
            <a:r>
              <a:rPr lang="en-US" sz="2800"/>
              <a:t>Sampling Error</a:t>
            </a:r>
          </a:p>
          <a:p>
            <a:r>
              <a:rPr lang="en-US" sz="2800"/>
              <a:t>Sampling Distributions</a:t>
            </a:r>
          </a:p>
          <a:p>
            <a:r>
              <a:rPr lang="en-US" sz="2800"/>
              <a:t>Interval Estimates</a:t>
            </a:r>
          </a:p>
          <a:p>
            <a:r>
              <a:rPr lang="en-US" sz="2800"/>
              <a:t>Confidence Intervals</a:t>
            </a:r>
            <a:endParaRPr lang="en-US"/>
          </a:p>
          <a:p>
            <a:r>
              <a:rPr lang="en-US" sz="2800"/>
              <a:t>Using Confidence Intervals for Decision Making</a:t>
            </a:r>
          </a:p>
          <a:p>
            <a:r>
              <a:rPr lang="en-US" sz="2800"/>
              <a:t>Prediction Intervals</a:t>
            </a:r>
          </a:p>
          <a:p>
            <a:r>
              <a:rPr lang="en-US" sz="2800"/>
              <a:t>Confidence Intervals and Sample Size</a:t>
            </a:r>
          </a:p>
          <a:p>
            <a:endParaRPr lang="en-US"/>
          </a:p>
        </p:txBody>
      </p:sp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6 Topics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B6111E18-0DA7-45F8-9346-C202C088536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The </a:t>
            </a:r>
            <a:r>
              <a:rPr lang="en-US" i="1" u="sng" smtClean="0"/>
              <a:t>t</a:t>
            </a:r>
            <a:r>
              <a:rPr lang="en-US" u="sng" smtClean="0"/>
              <a:t>-Distribution</a:t>
            </a:r>
          </a:p>
          <a:p>
            <a:r>
              <a:rPr lang="en-US" smtClean="0"/>
              <a:t>Used for confidence intervals when the population standard deviation in unknown.</a:t>
            </a:r>
          </a:p>
          <a:p>
            <a:r>
              <a:rPr lang="en-US" smtClean="0"/>
              <a:t>Its only parameter is the </a:t>
            </a:r>
            <a:r>
              <a:rPr lang="en-US" u="sng" smtClean="0"/>
              <a:t>degrees of freedom</a:t>
            </a:r>
            <a:r>
              <a:rPr lang="en-US" smtClean="0"/>
              <a:t> </a:t>
            </a:r>
            <a:r>
              <a:rPr lang="en-US" i="1" smtClean="0"/>
              <a:t>(df). </a:t>
            </a:r>
          </a:p>
        </p:txBody>
      </p:sp>
      <p:sp>
        <p:nvSpPr>
          <p:cNvPr id="5837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7620000" y="60198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6.6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309938"/>
            <a:ext cx="7105650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21BF9B6F-B184-4711-B1A1-67E2FE581F2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Confidence Interval for a Population Mean with an Unknown Standard Deviation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Sample mean ± margin of error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Sample mean ± </a:t>
            </a:r>
            <a:r>
              <a:rPr lang="en-US" i="1" dirty="0" smtClean="0">
                <a:ea typeface="+mn-ea"/>
                <a:cs typeface="+mn-cs"/>
              </a:rPr>
              <a:t>t</a:t>
            </a:r>
            <a:r>
              <a:rPr lang="el-GR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baseline="-25000" dirty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r>
              <a:rPr lang="en-US" baseline="-25000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(estimated standard </a:t>
            </a:r>
            <a:r>
              <a:rPr lang="en-US" dirty="0">
                <a:ea typeface="+mn-ea"/>
                <a:cs typeface="+mn-cs"/>
              </a:rPr>
              <a:t>error)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where </a:t>
            </a:r>
            <a:r>
              <a:rPr lang="en-US" i="1" dirty="0" smtClean="0">
                <a:ea typeface="+mn-ea"/>
                <a:cs typeface="+mn-cs"/>
              </a:rPr>
              <a:t>t</a:t>
            </a:r>
            <a:r>
              <a:rPr lang="el-GR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baseline="-25000" dirty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r>
              <a:rPr lang="en-US" baseline="-25000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is the value of the </a:t>
            </a:r>
            <a:r>
              <a:rPr lang="en-US" i="1" dirty="0" smtClean="0">
                <a:ea typeface="+mn-ea"/>
                <a:cs typeface="+mn-cs"/>
              </a:rPr>
              <a:t>t</a:t>
            </a:r>
            <a:r>
              <a:rPr lang="en-US" dirty="0" smtClean="0">
                <a:ea typeface="+mn-ea"/>
                <a:cs typeface="+mn-cs"/>
              </a:rPr>
              <a:t>-distribution with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df</a:t>
            </a:r>
            <a:r>
              <a:rPr lang="en-US" dirty="0" smtClean="0">
                <a:ea typeface="+mn-ea"/>
                <a:cs typeface="+mn-cs"/>
              </a:rPr>
              <a:t> = </a:t>
            </a:r>
            <a:r>
              <a:rPr lang="en-US" i="1" dirty="0" smtClean="0">
                <a:ea typeface="+mn-ea"/>
                <a:cs typeface="+mn-cs"/>
              </a:rPr>
              <a:t>n </a:t>
            </a:r>
            <a:r>
              <a:rPr lang="en-US" dirty="0">
                <a:ea typeface="+mn-ea"/>
                <a:cs typeface="+mn-cs"/>
              </a:rPr>
              <a:t>− </a:t>
            </a:r>
            <a:r>
              <a:rPr lang="en-US" dirty="0" smtClean="0">
                <a:ea typeface="+mn-ea"/>
                <a:cs typeface="+mn-cs"/>
              </a:rPr>
              <a:t>1 for </a:t>
            </a:r>
            <a:r>
              <a:rPr lang="en-US" dirty="0">
                <a:ea typeface="+mn-ea"/>
                <a:cs typeface="+mn-cs"/>
              </a:rPr>
              <a:t>an upper tail area of </a:t>
            </a:r>
            <a:r>
              <a:rPr lang="el-GR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/2.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t</a:t>
            </a:r>
            <a:r>
              <a:rPr lang="en-US" dirty="0" smtClean="0">
                <a:ea typeface="+mn-ea"/>
                <a:cs typeface="+mn-cs"/>
              </a:rPr>
              <a:t> values are found </a:t>
            </a:r>
            <a:r>
              <a:rPr lang="en-US" dirty="0">
                <a:ea typeface="+mn-ea"/>
                <a:cs typeface="+mn-cs"/>
              </a:rPr>
              <a:t>in Table 2 of Appendix </a:t>
            </a:r>
            <a:r>
              <a:rPr lang="en-US" dirty="0" smtClean="0">
                <a:ea typeface="+mn-ea"/>
                <a:cs typeface="+mn-cs"/>
              </a:rPr>
              <a:t>B.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5425" y="3505200"/>
            <a:ext cx="265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B2645B90-A460-455E-9D65-F5F6E104E02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504825" y="1282700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6.9  Computing a Confidence Interval with an Unknown Standard Deviation</a:t>
            </a:r>
          </a:p>
          <a:p>
            <a:r>
              <a:rPr lang="en-US" smtClean="0"/>
              <a:t>A large bank has sample data used in making credit decisions.</a:t>
            </a:r>
          </a:p>
          <a:p>
            <a:pPr>
              <a:spcBef>
                <a:spcPct val="0"/>
              </a:spcBef>
            </a:pPr>
            <a:r>
              <a:rPr lang="en-US" smtClean="0"/>
              <a:t>Give a 95% confidence interval estimate of the mean revolving balance of homeowner applicants. </a:t>
            </a:r>
          </a:p>
        </p:txBody>
      </p:sp>
      <p:sp>
        <p:nvSpPr>
          <p:cNvPr id="6041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7521575" y="609917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6.7</a:t>
            </a:r>
          </a:p>
        </p:txBody>
      </p:sp>
      <p:pic>
        <p:nvPicPr>
          <p:cNvPr id="604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7500938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2AC4C25D-96CD-4DD0-9637-B8D729A5259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6.9 (continued) Computing a Confidence Interval with an Unknown Standard Deviation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= Mean ± T.INV(</a:t>
            </a:r>
            <a:r>
              <a:rPr lang="en-US" i="1" dirty="0" smtClean="0">
                <a:ea typeface="+mn-ea"/>
                <a:cs typeface="+mn-cs"/>
              </a:rPr>
              <a:t>confidence level, df</a:t>
            </a:r>
            <a:r>
              <a:rPr lang="en-US" dirty="0" smtClean="0">
                <a:ea typeface="+mn-ea"/>
                <a:cs typeface="+mn-cs"/>
              </a:rPr>
              <a:t>)*</a:t>
            </a:r>
            <a:r>
              <a:rPr lang="en-US" i="1" dirty="0" smtClean="0">
                <a:ea typeface="+mn-ea"/>
                <a:cs typeface="+mn-cs"/>
              </a:rPr>
              <a:t>s</a:t>
            </a:r>
            <a:r>
              <a:rPr lang="en-US" dirty="0" smtClean="0">
                <a:ea typeface="+mn-ea"/>
                <a:cs typeface="+mn-cs"/>
              </a:rPr>
              <a:t>/SQRT(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= </a:t>
            </a:r>
            <a:r>
              <a:rPr lang="en-US" dirty="0">
                <a:ea typeface="+mn-ea"/>
                <a:cs typeface="+mn-cs"/>
              </a:rPr>
              <a:t>Mean </a:t>
            </a:r>
            <a:r>
              <a:rPr lang="en-US" dirty="0" smtClean="0">
                <a:ea typeface="+mn-ea"/>
                <a:cs typeface="+mn-cs"/>
              </a:rPr>
              <a:t>± CONFIDENCE.T(</a:t>
            </a:r>
            <a:r>
              <a:rPr lang="en-US" i="1" dirty="0" smtClean="0">
                <a:ea typeface="+mn-ea"/>
                <a:cs typeface="+mn-cs"/>
              </a:rPr>
              <a:t>alpha, </a:t>
            </a:r>
            <a:r>
              <a:rPr lang="en-US" i="1" dirty="0" err="1" smtClean="0">
                <a:ea typeface="+mn-ea"/>
                <a:cs typeface="+mn-cs"/>
              </a:rPr>
              <a:t>stdev</a:t>
            </a:r>
            <a:r>
              <a:rPr lang="en-US" i="1" dirty="0" smtClean="0">
                <a:ea typeface="+mn-ea"/>
                <a:cs typeface="+mn-cs"/>
              </a:rPr>
              <a:t>, size</a:t>
            </a:r>
            <a:r>
              <a:rPr lang="en-US" dirty="0" smtClean="0">
                <a:ea typeface="+mn-ea"/>
                <a:cs typeface="+mn-cs"/>
              </a:rPr>
              <a:t>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4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2438400"/>
            <a:ext cx="25304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6F68177C-29F7-47E7-892A-6CD09560DA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1446" name="TextBox 8"/>
          <p:cNvSpPr txBox="1">
            <a:spLocks noChangeArrowheads="1"/>
          </p:cNvSpPr>
          <p:nvPr/>
        </p:nvSpPr>
        <p:spPr bwMode="auto">
          <a:xfrm>
            <a:off x="6327775" y="6110288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6.8</a:t>
            </a:r>
          </a:p>
        </p:txBody>
      </p:sp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8788" y="3754438"/>
            <a:ext cx="5357812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81328"/>
            <a:ext cx="8229600" cy="4525963"/>
          </a:xfrm>
          <a:blipFill rotWithShape="1">
            <a:blip r:embed="rId2"/>
            <a:stretch>
              <a:fillRect t="-1078"/>
            </a:stretch>
          </a:blipFill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6246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071813"/>
            <a:ext cx="23717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21E2B99E-1ADE-4676-866B-29213A180E9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788" y="1143000"/>
            <a:ext cx="8229600" cy="4525963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6.10  Computing a Confidence Interval for a Proportion</a:t>
            </a:r>
            <a:r>
              <a:rPr lang="en-US" dirty="0" smtClean="0">
                <a:ea typeface="+mn-ea"/>
                <a:cs typeface="+mn-cs"/>
              </a:rPr>
              <a:t> (of those willing to pay a lower health insurance premium for a lower deductible)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349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3492" name="TextBox 5"/>
          <p:cNvSpPr txBox="1">
            <a:spLocks noChangeArrowheads="1"/>
          </p:cNvSpPr>
          <p:nvPr/>
        </p:nvSpPr>
        <p:spPr bwMode="auto">
          <a:xfrm>
            <a:off x="7621588" y="5981700"/>
            <a:ext cx="7588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6.9</a:t>
            </a:r>
          </a:p>
        </p:txBody>
      </p:sp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14600"/>
            <a:ext cx="548798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4C2C6E37-D8B0-46B0-BE36-D91AC44FE9E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0325" y="2895600"/>
            <a:ext cx="1211263" cy="228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63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6.10 (continued) Computing a 95% Confidence Interval for a Proportion</a:t>
            </a: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Sample proportion ± NORM.S.INV((alpha/2)*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(standard error of the sample proportion))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451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4851400" y="5934075"/>
            <a:ext cx="830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6.10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20669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733800"/>
            <a:ext cx="286226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11B5C128-2420-498F-BD12-C8A47747CF0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6.11  Drawing a Conclusion about a Population Mean Using a Confidence Interval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 Example 6.8 we obtained a confidence interval for the bottle-filling process as [790.12, 801.88]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required volume is </a:t>
            </a:r>
            <a:r>
              <a:rPr lang="en-US" u="sng" dirty="0" smtClean="0">
                <a:ea typeface="+mn-ea"/>
                <a:cs typeface="+mn-cs"/>
              </a:rPr>
              <a:t>800</a:t>
            </a:r>
            <a:r>
              <a:rPr lang="en-US" dirty="0" smtClean="0">
                <a:ea typeface="+mn-ea"/>
                <a:cs typeface="+mn-cs"/>
              </a:rPr>
              <a:t> and the sample mean is 796 </a:t>
            </a:r>
            <a:r>
              <a:rPr lang="en-US" dirty="0" err="1" smtClean="0">
                <a:ea typeface="+mn-ea"/>
                <a:cs typeface="+mn-cs"/>
              </a:rPr>
              <a:t>mls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Should machine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adjustments be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made?</a:t>
            </a:r>
            <a:endParaRPr lang="en-US" dirty="0">
              <a:ea typeface="+mn-ea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3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Using Confidence Intervals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for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7823200" y="605472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6.5</a:t>
            </a: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0" y="3810000"/>
            <a:ext cx="505777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28C87C8E-BD14-46D3-9B99-5C29A635B05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22875" y="5591175"/>
            <a:ext cx="754063" cy="4175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81328"/>
            <a:ext cx="8229600" cy="4525963"/>
          </a:xfrm>
          <a:blipFill rotWithShape="1">
            <a:blip r:embed="rId2"/>
            <a:stretch>
              <a:fillRect t="-1078" r="-2296"/>
            </a:stretch>
          </a:blipFill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6656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Using Confidence Intervals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for Decision Making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656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10A85CCE-4E68-42E2-8F66-55E3552BF9B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Computing a Prediction Interval</a:t>
            </a:r>
          </a:p>
          <a:p>
            <a:r>
              <a:rPr lang="en-US" smtClean="0"/>
              <a:t>Confidence intervals estimate the value of a parameter such as a MEAN or PROPORTION.</a:t>
            </a:r>
          </a:p>
          <a:p>
            <a:r>
              <a:rPr lang="en-US" u="sng" smtClean="0"/>
              <a:t>Prediction intervals</a:t>
            </a:r>
            <a:r>
              <a:rPr lang="en-US" smtClean="0"/>
              <a:t> provide a range of values for a new OBSERVATION from the same population.</a:t>
            </a:r>
          </a:p>
          <a:p>
            <a:r>
              <a:rPr lang="en-US" smtClean="0"/>
              <a:t>Prediction intervals are wider than confidence intervals.</a:t>
            </a:r>
          </a:p>
          <a:p>
            <a:r>
              <a:rPr lang="en-US" smtClean="0"/>
              <a:t>Confidence interval:</a:t>
            </a:r>
          </a:p>
          <a:p>
            <a:endParaRPr lang="en-US" smtClean="0"/>
          </a:p>
          <a:p>
            <a:r>
              <a:rPr lang="en-US" smtClean="0"/>
              <a:t>Prediction interval:</a:t>
            </a:r>
          </a:p>
          <a:p>
            <a:endParaRPr lang="en-US" smtClean="0"/>
          </a:p>
        </p:txBody>
      </p:sp>
      <p:sp>
        <p:nvSpPr>
          <p:cNvPr id="6758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Prediction Intervals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5257800"/>
            <a:ext cx="25304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B6C49F1E-F07B-4AE5-B006-2559C695EE4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648200"/>
            <a:ext cx="25304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Sampling is the foundation of statistical analysis.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Sampling plan</a:t>
            </a:r>
            <a:r>
              <a:rPr lang="en-US" dirty="0" smtClean="0">
                <a:ea typeface="+mn-ea"/>
                <a:cs typeface="+mn-cs"/>
              </a:rPr>
              <a:t> - a description of the approach that is used to obtain samples from a population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sampling plan states: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its objectives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target population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population frame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operational procedures for data collection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statistical tools for data analysis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Statistical Sampling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EB811DA9-7E9B-4AE9-9603-90B07C2E0D3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6.13  Computing a Prediction Interval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Compute a 95% prediction interval for the revolving balances of customers (</a:t>
            </a:r>
            <a:r>
              <a:rPr lang="en-US" i="1" dirty="0" smtClean="0">
                <a:ea typeface="+mn-ea"/>
                <a:cs typeface="+mn-cs"/>
              </a:rPr>
              <a:t>Credit Approval Decisions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</p:txBody>
      </p:sp>
      <p:sp>
        <p:nvSpPr>
          <p:cNvPr id="68610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4876800" y="6492875"/>
            <a:ext cx="25908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Confidence Intervals and Sample Size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8612" name="TextBox 5"/>
          <p:cNvSpPr txBox="1">
            <a:spLocks noChangeArrowheads="1"/>
          </p:cNvSpPr>
          <p:nvPr/>
        </p:nvSpPr>
        <p:spPr bwMode="auto">
          <a:xfrm>
            <a:off x="6965950" y="5283200"/>
            <a:ext cx="1306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 Example 6.9</a:t>
            </a:r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2906713"/>
            <a:ext cx="20955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4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2C278DC5-21B1-4014-B775-ABCC4341E05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399" y="3396039"/>
            <a:ext cx="3929473" cy="9106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pic>
        <p:nvPicPr>
          <p:cNvPr id="686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4788" y="2890838"/>
            <a:ext cx="30210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399" y="4274131"/>
            <a:ext cx="2130711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399" y="4724400"/>
            <a:ext cx="2563522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399" y="5098261"/>
            <a:ext cx="1293944" cy="369332"/>
          </a:xfrm>
          <a:prstGeom prst="rect">
            <a:avLst/>
          </a:prstGeom>
          <a:blipFill rotWithShape="1">
            <a:blip r:embed="rId7"/>
            <a:stretch>
              <a:fillRect b="-1639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05919" y="5107582"/>
            <a:ext cx="1322798" cy="369332"/>
          </a:xfrm>
          <a:prstGeom prst="rect">
            <a:avLst/>
          </a:prstGeom>
          <a:blipFill rotWithShape="1">
            <a:blip r:embed="rId8"/>
            <a:stretch>
              <a:fillRect b="-1833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68621" name="TextBox 6"/>
          <p:cNvSpPr txBox="1">
            <a:spLocks noChangeArrowheads="1"/>
          </p:cNvSpPr>
          <p:nvPr/>
        </p:nvSpPr>
        <p:spPr bwMode="auto">
          <a:xfrm>
            <a:off x="3184525" y="51212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22" name="TextBox 9"/>
          <p:cNvSpPr txBox="1">
            <a:spLocks noChangeArrowheads="1"/>
          </p:cNvSpPr>
          <p:nvPr/>
        </p:nvSpPr>
        <p:spPr bwMode="auto">
          <a:xfrm>
            <a:off x="703263" y="5554663"/>
            <a:ext cx="3589337" cy="369887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Prediction interval width = 22,585</a:t>
            </a:r>
          </a:p>
        </p:txBody>
      </p:sp>
      <p:sp>
        <p:nvSpPr>
          <p:cNvPr id="68623" name="TextBox 16"/>
          <p:cNvSpPr txBox="1">
            <a:spLocks noChangeArrowheads="1"/>
          </p:cNvSpPr>
          <p:nvPr/>
        </p:nvSpPr>
        <p:spPr bwMode="auto">
          <a:xfrm>
            <a:off x="4876800" y="5551488"/>
            <a:ext cx="3602038" cy="369887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Confidence interval width = 4,267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81328"/>
            <a:ext cx="8229600" cy="4525963"/>
          </a:xfrm>
          <a:blipFill rotWithShape="1">
            <a:blip r:embed="rId2"/>
            <a:stretch>
              <a:fillRect t="-1078" r="-148"/>
            </a:stretch>
          </a:blipFill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Confidence Intervals and Sample Size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8188" y="2006600"/>
            <a:ext cx="12858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D6CBDD7A-A1A8-4D72-8028-8DAB39534D3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96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125" y="2962275"/>
            <a:ext cx="1943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6.14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Sample Size Determination for the Mean</a:t>
            </a:r>
          </a:p>
          <a:p>
            <a:pPr>
              <a:spcBef>
                <a:spcPct val="0"/>
              </a:spcBef>
            </a:pPr>
            <a:r>
              <a:rPr lang="en-US" smtClean="0"/>
              <a:t>In the liquid detergent example, the margin of error was 2.985 mls.</a:t>
            </a:r>
          </a:p>
          <a:p>
            <a:pPr>
              <a:spcBef>
                <a:spcPct val="0"/>
              </a:spcBef>
            </a:pPr>
            <a:r>
              <a:rPr lang="en-US" smtClean="0"/>
              <a:t>What is sample size is needed to reduce the margin of error to at most 3 mls? </a:t>
            </a:r>
          </a:p>
        </p:txBody>
      </p:sp>
      <p:sp>
        <p:nvSpPr>
          <p:cNvPr id="7065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Confidence Intervals and Sample Size</a:t>
            </a:r>
          </a:p>
        </p:txBody>
      </p:sp>
      <p:sp>
        <p:nvSpPr>
          <p:cNvPr id="70660" name="TextBox 5"/>
          <p:cNvSpPr txBox="1">
            <a:spLocks noChangeArrowheads="1"/>
          </p:cNvSpPr>
          <p:nvPr/>
        </p:nvSpPr>
        <p:spPr bwMode="auto">
          <a:xfrm>
            <a:off x="7677150" y="6092825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6.11</a:t>
            </a:r>
          </a:p>
        </p:txBody>
      </p:sp>
      <p:sp>
        <p:nvSpPr>
          <p:cNvPr id="70661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0832C0F3-EDBC-48E3-9C3E-19C456824B6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066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968750"/>
            <a:ext cx="47720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288" y="3979863"/>
            <a:ext cx="2133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TextBox 3"/>
          <p:cNvSpPr txBox="1">
            <a:spLocks noChangeArrowheads="1"/>
          </p:cNvSpPr>
          <p:nvPr/>
        </p:nvSpPr>
        <p:spPr bwMode="auto">
          <a:xfrm>
            <a:off x="903288" y="5056188"/>
            <a:ext cx="19478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Round up to </a:t>
            </a:r>
          </a:p>
          <a:p>
            <a:r>
              <a:rPr lang="en-US" sz="2400"/>
              <a:t>97 samples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81328"/>
            <a:ext cx="8229600" cy="4525963"/>
          </a:xfrm>
          <a:blipFill rotWithShape="1">
            <a:blip r:embed="rId2"/>
            <a:stretch>
              <a:fillRect t="-1078" r="-1778"/>
            </a:stretch>
          </a:blipFill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7168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Confidence Intervals and Sample Size</a:t>
            </a:r>
          </a:p>
        </p:txBody>
      </p:sp>
      <p:sp>
        <p:nvSpPr>
          <p:cNvPr id="7168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9D8E5CFC-1793-40BE-9B7A-31829B37C6A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16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343400"/>
            <a:ext cx="2838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270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95143438-6495-42D5-94A5-C73D3BD6CAB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Chapter </a:t>
            </a:r>
            <a:r>
              <a:rPr lang="en-US" sz="3200" dirty="0" smtClean="0">
                <a:ea typeface="+mj-ea"/>
                <a:cs typeface="+mj-cs"/>
              </a:rPr>
              <a:t>6 </a:t>
            </a:r>
            <a:r>
              <a:rPr lang="en-US" sz="3200" dirty="0">
                <a:ea typeface="+mj-ea"/>
                <a:cs typeface="+mj-cs"/>
              </a:rPr>
              <a:t>- Key Terms</a:t>
            </a:r>
          </a:p>
        </p:txBody>
      </p:sp>
      <p:sp>
        <p:nvSpPr>
          <p:cNvPr id="72708" name="Content Placeholder 1"/>
          <p:cNvSpPr>
            <a:spLocks noGrp="1"/>
          </p:cNvSpPr>
          <p:nvPr>
            <p:ph idx="1"/>
          </p:nvPr>
        </p:nvSpPr>
        <p:spPr>
          <a:xfrm>
            <a:off x="468313" y="1066800"/>
            <a:ext cx="4103687" cy="5334000"/>
          </a:xfrm>
        </p:spPr>
        <p:txBody>
          <a:bodyPr/>
          <a:lstStyle/>
          <a:p>
            <a:r>
              <a:rPr lang="en-US" smtClean="0"/>
              <a:t>Central limit theorem</a:t>
            </a:r>
          </a:p>
          <a:p>
            <a:r>
              <a:rPr lang="en-US" smtClean="0"/>
              <a:t>Cluster sampling</a:t>
            </a:r>
          </a:p>
          <a:p>
            <a:r>
              <a:rPr lang="en-US" smtClean="0"/>
              <a:t>Confidence interval</a:t>
            </a:r>
          </a:p>
          <a:p>
            <a:r>
              <a:rPr lang="en-US" smtClean="0"/>
              <a:t>Convenience sampling</a:t>
            </a:r>
          </a:p>
          <a:p>
            <a:r>
              <a:rPr lang="en-US" smtClean="0"/>
              <a:t>Degrees of freedom</a:t>
            </a:r>
          </a:p>
          <a:p>
            <a:r>
              <a:rPr lang="en-US" smtClean="0"/>
              <a:t>Estimation</a:t>
            </a:r>
          </a:p>
          <a:p>
            <a:r>
              <a:rPr lang="en-US" smtClean="0"/>
              <a:t>Estimators</a:t>
            </a:r>
          </a:p>
          <a:p>
            <a:r>
              <a:rPr lang="en-US" smtClean="0"/>
              <a:t>Interval estimate</a:t>
            </a:r>
          </a:p>
          <a:p>
            <a:r>
              <a:rPr lang="en-US" smtClean="0"/>
              <a:t>Judgment sampling</a:t>
            </a:r>
          </a:p>
          <a:p>
            <a:r>
              <a:rPr lang="en-US" smtClean="0"/>
              <a:t>Level of confidence</a:t>
            </a:r>
          </a:p>
          <a:p>
            <a:r>
              <a:rPr lang="en-US" smtClean="0"/>
              <a:t>Nonsampling error</a:t>
            </a:r>
          </a:p>
        </p:txBody>
      </p:sp>
      <p:sp>
        <p:nvSpPr>
          <p:cNvPr id="72709" name="Content Placeholder 1"/>
          <p:cNvSpPr txBox="1">
            <a:spLocks/>
          </p:cNvSpPr>
          <p:nvPr/>
        </p:nvSpPr>
        <p:spPr bwMode="auto">
          <a:xfrm>
            <a:off x="4691063" y="1066800"/>
            <a:ext cx="3952875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Point Estimate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Population frame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Prediction interval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Probability interval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Sample proportion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Sampling (statistical) error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Sampling distribution of the mean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Sampling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7C4AF7B5-AB2C-47F1-BF9B-03DAA0B826D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Chapter </a:t>
            </a:r>
            <a:r>
              <a:rPr lang="en-US" sz="3200" dirty="0" smtClean="0">
                <a:ea typeface="+mj-ea"/>
                <a:cs typeface="+mj-cs"/>
              </a:rPr>
              <a:t>6 </a:t>
            </a:r>
            <a:r>
              <a:rPr lang="en-US" sz="3200" dirty="0">
                <a:ea typeface="+mj-ea"/>
                <a:cs typeface="+mj-cs"/>
              </a:rPr>
              <a:t>- Key </a:t>
            </a:r>
            <a:r>
              <a:rPr lang="en-US" sz="3200" dirty="0" smtClean="0">
                <a:ea typeface="+mj-ea"/>
                <a:cs typeface="+mj-cs"/>
              </a:rPr>
              <a:t>Terms (continued)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3732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7304087" cy="5041900"/>
          </a:xfrm>
        </p:spPr>
        <p:txBody>
          <a:bodyPr/>
          <a:lstStyle/>
          <a:p>
            <a:r>
              <a:rPr lang="en-US" smtClean="0"/>
              <a:t>Simple random sampling</a:t>
            </a:r>
          </a:p>
          <a:p>
            <a:r>
              <a:rPr lang="en-US" smtClean="0"/>
              <a:t>Standard error of the mean</a:t>
            </a:r>
          </a:p>
          <a:p>
            <a:r>
              <a:rPr lang="en-US" smtClean="0"/>
              <a:t>Stratified sampling</a:t>
            </a:r>
          </a:p>
          <a:p>
            <a:r>
              <a:rPr lang="en-US" smtClean="0"/>
              <a:t>Systematic (or periodic) sampling</a:t>
            </a:r>
          </a:p>
          <a:p>
            <a:r>
              <a:rPr lang="en-US" i="1" smtClean="0"/>
              <a:t>t</a:t>
            </a:r>
            <a:r>
              <a:rPr lang="en-US" smtClean="0"/>
              <a:t>-distribution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9742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smtClean="0"/>
              <a:t>Recall that PLE produces lawnmowers and a medium size diesel power lawn tractor.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Determine the probability a customer is highly satisfied for each geographic region.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Compute a confidence interval estimate of customer service response times.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Find the required sample size for a confidence interval estimate of blade weights.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Write a formal report summarizing your results.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Case Study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Performance Lawn Equipment (6)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475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475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7D2EAFEF-1093-47CA-BC56-8D877763C54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4757" name="Picture 3" descr="C:\Documents and Settings\MSB.JSCC\Local Settings\Temporary Internet Files\Content.IE5\EWI7P9AD\MC900297203[1].wmf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7666038" y="1600200"/>
            <a:ext cx="1171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8" name="Picture 4" descr="C:\Documents and Settings\MSB.JSCC\Local Settings\Temporary Internet Files\Content.IE5\EWI7P9AD\MC900200357[1].wmf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7666038" y="331788"/>
            <a:ext cx="117157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2" descr="3293795473_47524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4864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8" name="Footer Placeholder 1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577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AFCFBAE2-E335-4DB2-ACF5-D289646B0D3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6.1  A Sampling Plan for a Market Research Study</a:t>
            </a:r>
          </a:p>
          <a:p>
            <a:r>
              <a:rPr lang="en-US" smtClean="0"/>
              <a:t>A company wants to understand how golfers might respond to a membership program that provides discounts at golf courses.</a:t>
            </a:r>
          </a:p>
          <a:p>
            <a:r>
              <a:rPr lang="en-US" smtClean="0"/>
              <a:t>Specify 5 components for a sampling plan.</a:t>
            </a:r>
          </a:p>
        </p:txBody>
      </p:sp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Statistical Sampling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3AF6AABC-6EBE-4896-A541-E5EB696BE6C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Example 6.1 (continued) </a:t>
            </a:r>
          </a:p>
          <a:p>
            <a:pPr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A Sampling Plan for a Market Research Study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u="sng" smtClean="0"/>
              <a:t>Objective</a:t>
            </a:r>
            <a:r>
              <a:rPr lang="en-US" smtClean="0"/>
              <a:t> - estimate the proportion of golfers who would join the program</a:t>
            </a:r>
          </a:p>
          <a:p>
            <a:pPr>
              <a:lnSpc>
                <a:spcPct val="90000"/>
              </a:lnSpc>
            </a:pPr>
            <a:r>
              <a:rPr lang="en-US" u="sng" smtClean="0"/>
              <a:t>Target population</a:t>
            </a:r>
            <a:r>
              <a:rPr lang="en-US" smtClean="0"/>
              <a:t> - golfers over 25 years old</a:t>
            </a:r>
          </a:p>
          <a:p>
            <a:pPr>
              <a:lnSpc>
                <a:spcPct val="90000"/>
              </a:lnSpc>
            </a:pPr>
            <a:r>
              <a:rPr lang="en-US" u="sng" smtClean="0"/>
              <a:t>Population frame</a:t>
            </a:r>
            <a:r>
              <a:rPr lang="en-US" smtClean="0"/>
              <a:t> - golfers who purchased equipment at particular stores</a:t>
            </a:r>
          </a:p>
          <a:p>
            <a:pPr>
              <a:lnSpc>
                <a:spcPct val="90000"/>
              </a:lnSpc>
            </a:pPr>
            <a:r>
              <a:rPr lang="en-US" u="sng" smtClean="0"/>
              <a:t>Operational procedures</a:t>
            </a:r>
            <a:r>
              <a:rPr lang="en-US" smtClean="0"/>
              <a:t> - e-mail link to survey or direct-mail questionnaire</a:t>
            </a:r>
          </a:p>
          <a:p>
            <a:pPr>
              <a:lnSpc>
                <a:spcPct val="90000"/>
              </a:lnSpc>
            </a:pPr>
            <a:r>
              <a:rPr lang="en-US" u="sng" smtClean="0"/>
              <a:t>Statistical tools</a:t>
            </a:r>
            <a:r>
              <a:rPr lang="en-US" smtClean="0"/>
              <a:t> - PivotTables to summarize data by demographic groups and estimate likelihood of joining the program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Statistical Sampling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52A79B14-7582-45FE-A41C-894D7B5D0A5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Sampling Methods</a:t>
            </a:r>
          </a:p>
          <a:p>
            <a:pPr marL="365760" indent="-256032" fontAlgn="auto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Subjective Methods</a:t>
            </a:r>
          </a:p>
          <a:p>
            <a:pPr marL="109728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judgment sampling</a:t>
            </a:r>
          </a:p>
          <a:p>
            <a:pPr marL="109728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convenience sampling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Probability Sampling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simple random sampling</a:t>
            </a:r>
          </a:p>
          <a:p>
            <a:pPr marL="54864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involves selecting items from a population so that every subset of a given size has an equal chance of being selected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Statistical Sampling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F9D58EC7-E6AA-4BC0-BE37-361B0764607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6.2  Simple Random Sampling with Excel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Sample from the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Excel database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</a:t>
            </a:r>
            <a:r>
              <a:rPr lang="en-US" i="1" dirty="0" smtClean="0">
                <a:ea typeface="+mn-ea"/>
                <a:cs typeface="+mn-cs"/>
              </a:rPr>
              <a:t>Sales Transactions</a:t>
            </a:r>
          </a:p>
          <a:p>
            <a:pPr marL="109728" indent="0" fontAlgn="auto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    Data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    Data Analysis </a:t>
            </a:r>
          </a:p>
          <a:p>
            <a:pPr marL="109728" indent="0" fontAlgn="auto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    Sampling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i="1" dirty="0">
              <a:ea typeface="+mn-ea"/>
              <a:cs typeface="+mn-cs"/>
            </a:endParaRP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Periodic</a:t>
            </a:r>
            <a:r>
              <a:rPr lang="en-US" dirty="0" smtClean="0">
                <a:ea typeface="+mn-ea"/>
                <a:cs typeface="+mn-cs"/>
              </a:rPr>
              <a:t> selects every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30000" dirty="0" smtClean="0">
                <a:ea typeface="+mn-ea"/>
                <a:cs typeface="+mn-cs"/>
              </a:rPr>
              <a:t>th</a:t>
            </a:r>
            <a:r>
              <a:rPr lang="en-US" dirty="0" smtClean="0">
                <a:ea typeface="+mn-ea"/>
                <a:cs typeface="+mn-cs"/>
              </a:rPr>
              <a:t> number </a:t>
            </a:r>
          </a:p>
          <a:p>
            <a:pPr marL="365760" indent="-256032" fontAlgn="auto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Random</a:t>
            </a:r>
            <a:r>
              <a:rPr lang="en-US" dirty="0" smtClean="0">
                <a:ea typeface="+mn-ea"/>
                <a:cs typeface="+mn-cs"/>
              </a:rPr>
              <a:t> selects a simple random sample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Statistical Sampling</a:t>
            </a:r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7621588" y="4949825"/>
            <a:ext cx="7588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6.1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438" y="2133600"/>
            <a:ext cx="351472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5765CFA8-3DC0-44F2-AD86-AF18946B725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6019800" cy="4525962"/>
          </a:xfrm>
        </p:spPr>
        <p:txBody>
          <a:bodyPr/>
          <a:lstStyle/>
          <a:p>
            <a:pPr>
              <a:buFont typeface="Wingdings 3" pitchFamily="-72" charset="2"/>
              <a:buNone/>
            </a:pPr>
            <a:r>
              <a:rPr lang="en-US" u="sng" smtClean="0"/>
              <a:t>Example 6.2 (continued)</a:t>
            </a:r>
          </a:p>
          <a:p>
            <a:pPr>
              <a:buFont typeface="Wingdings 3" pitchFamily="-72" charset="2"/>
              <a:buNone/>
            </a:pPr>
            <a:r>
              <a:rPr lang="en-US" u="sng" smtClean="0"/>
              <a:t>Simple Random Sampling with Excel</a:t>
            </a:r>
          </a:p>
          <a:p>
            <a:r>
              <a:rPr lang="en-US" smtClean="0"/>
              <a:t>Samples generated by Excel</a:t>
            </a:r>
          </a:p>
          <a:p>
            <a:r>
              <a:rPr lang="en-US" smtClean="0"/>
              <a:t>Sorted by customer ID </a:t>
            </a:r>
          </a:p>
          <a:p>
            <a:r>
              <a:rPr lang="en-US" smtClean="0"/>
              <a:t>Sampling is done </a:t>
            </a:r>
            <a:r>
              <a:rPr lang="en-US" i="1" smtClean="0"/>
              <a:t>with replacement </a:t>
            </a:r>
            <a:r>
              <a:rPr lang="en-US" smtClean="0"/>
              <a:t>so duplicates may occur.</a:t>
            </a:r>
          </a:p>
        </p:txBody>
      </p:sp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Statistical Sampling</a:t>
            </a: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7834313" y="5157788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6.2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0038" y="1447800"/>
            <a:ext cx="19431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6-</a:t>
            </a:r>
            <a:fld id="{76351503-78E9-4E10-88BB-88FBF1783B8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2061</Words>
  <Application>Microsoft Office PowerPoint</Application>
  <PresentationFormat>On-screen Show (4:3)</PresentationFormat>
  <Paragraphs>326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Calibri</vt:lpstr>
      <vt:lpstr>ＭＳ Ｐゴシック</vt:lpstr>
      <vt:lpstr>Arial</vt:lpstr>
      <vt:lpstr>Wingdings 3</vt:lpstr>
      <vt:lpstr>Verdana</vt:lpstr>
      <vt:lpstr>Wingdings 2</vt:lpstr>
      <vt:lpstr>Cambria Math</vt:lpstr>
      <vt:lpstr>Book Antiqua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Ann Pulido</cp:lastModifiedBy>
  <cp:revision>181</cp:revision>
  <cp:lastPrinted>2012-01-26T23:58:36Z</cp:lastPrinted>
  <dcterms:created xsi:type="dcterms:W3CDTF">2011-11-27T17:51:45Z</dcterms:created>
  <dcterms:modified xsi:type="dcterms:W3CDTF">2012-03-01T18:43:30Z</dcterms:modified>
</cp:coreProperties>
</file>