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51"/>
  </p:notesMasterIdLst>
  <p:sldIdLst>
    <p:sldId id="263" r:id="rId2"/>
    <p:sldId id="345" r:id="rId3"/>
    <p:sldId id="266" r:id="rId4"/>
    <p:sldId id="391" r:id="rId5"/>
    <p:sldId id="267" r:id="rId6"/>
    <p:sldId id="347" r:id="rId7"/>
    <p:sldId id="348" r:id="rId8"/>
    <p:sldId id="346" r:id="rId9"/>
    <p:sldId id="349" r:id="rId10"/>
    <p:sldId id="383" r:id="rId11"/>
    <p:sldId id="350" r:id="rId12"/>
    <p:sldId id="382" r:id="rId13"/>
    <p:sldId id="375" r:id="rId14"/>
    <p:sldId id="373" r:id="rId15"/>
    <p:sldId id="374" r:id="rId16"/>
    <p:sldId id="370" r:id="rId17"/>
    <p:sldId id="384" r:id="rId18"/>
    <p:sldId id="353" r:id="rId19"/>
    <p:sldId id="385" r:id="rId20"/>
    <p:sldId id="354" r:id="rId21"/>
    <p:sldId id="376" r:id="rId22"/>
    <p:sldId id="355" r:id="rId23"/>
    <p:sldId id="386" r:id="rId24"/>
    <p:sldId id="356" r:id="rId25"/>
    <p:sldId id="357" r:id="rId26"/>
    <p:sldId id="377" r:id="rId27"/>
    <p:sldId id="388" r:id="rId28"/>
    <p:sldId id="395" r:id="rId29"/>
    <p:sldId id="359" r:id="rId30"/>
    <p:sldId id="378" r:id="rId31"/>
    <p:sldId id="371" r:id="rId32"/>
    <p:sldId id="379" r:id="rId33"/>
    <p:sldId id="360" r:id="rId34"/>
    <p:sldId id="361" r:id="rId35"/>
    <p:sldId id="362" r:id="rId36"/>
    <p:sldId id="363" r:id="rId37"/>
    <p:sldId id="364" r:id="rId38"/>
    <p:sldId id="381" r:id="rId39"/>
    <p:sldId id="366" r:id="rId40"/>
    <p:sldId id="367" r:id="rId41"/>
    <p:sldId id="368" r:id="rId42"/>
    <p:sldId id="369" r:id="rId43"/>
    <p:sldId id="389" r:id="rId44"/>
    <p:sldId id="390" r:id="rId45"/>
    <p:sldId id="319" r:id="rId46"/>
    <p:sldId id="394" r:id="rId47"/>
    <p:sldId id="393" r:id="rId48"/>
    <p:sldId id="396" r:id="rId49"/>
    <p:sldId id="265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 Italic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 Italic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 Italic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 Italic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 Italic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 Narrow Italic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 Narrow Italic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 Narrow Italic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 Narrow Italic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10" autoAdjust="0"/>
  </p:normalViewPr>
  <p:slideViewPr>
    <p:cSldViewPr>
      <p:cViewPr varScale="1">
        <p:scale>
          <a:sx n="78" d="100"/>
          <a:sy n="78" d="100"/>
        </p:scale>
        <p:origin x="-149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E1B440-8032-41C6-9A77-41AACA6D6AF3}" type="datetimeFigureOut">
              <a:rPr lang="en-US"/>
              <a:pPr>
                <a:defRPr/>
              </a:pPr>
              <a:t>14-Apr-20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3F3D2B-E162-475E-A97C-5D0CEDA161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87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F3D2B-E162-475E-A97C-5D0CEDA161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4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ight Triangle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FB099371-0555-44EB-9A18-D5341E3C9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ight Triangle 4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3AF0C43-646C-400B-931F-F502C3519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itchFamily="-7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Arial" pitchFamily="-72" charset="0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Arial" pitchFamily="-72" charset="0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Arial" pitchFamily="-72" charset="0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Arial" pitchFamily="-72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Arial" pitchFamily="-72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Chapter 7: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Statistical Inference</a:t>
            </a:r>
            <a:endParaRPr lang="en-US" dirty="0">
              <a:latin typeface="+mj-lt"/>
            </a:endParaRPr>
          </a:p>
        </p:txBody>
      </p:sp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609600" y="2759075"/>
            <a:ext cx="6343650" cy="1655763"/>
          </a:xfrm>
          <a:prstGeom prst="rect">
            <a:avLst/>
          </a:prstGeom>
          <a:solidFill>
            <a:schemeClr val="bg2">
              <a:alpha val="30196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82880" tIns="182880" rIns="182880" bIns="182880" anchor="ctr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Arial" pitchFamily="-72" charset="0"/>
              </a:rPr>
              <a:t>Business Analytics: Methods, Models</a:t>
            </a:r>
            <a:r>
              <a:rPr lang="en-US" sz="2800">
                <a:latin typeface="Arial" pitchFamily="-72" charset="0"/>
              </a:rPr>
              <a:t>,</a:t>
            </a:r>
          </a:p>
          <a:p>
            <a:r>
              <a:rPr lang="en-US" sz="2800" i="1">
                <a:latin typeface="Arial" pitchFamily="-72" charset="0"/>
              </a:rPr>
              <a:t>and Decisions</a:t>
            </a:r>
            <a:r>
              <a:rPr lang="en-US" sz="2800">
                <a:latin typeface="Arial" pitchFamily="-72" charset="0"/>
              </a:rPr>
              <a:t>, 1</a:t>
            </a:r>
            <a:r>
              <a:rPr lang="en-US" sz="2800" baseline="30000">
                <a:latin typeface="Arial" pitchFamily="-72" charset="0"/>
              </a:rPr>
              <a:t>st</a:t>
            </a:r>
            <a:r>
              <a:rPr lang="en-US" sz="2800">
                <a:latin typeface="Arial" pitchFamily="-72" charset="0"/>
              </a:rPr>
              <a:t> edition</a:t>
            </a:r>
          </a:p>
          <a:p>
            <a:r>
              <a:rPr lang="en-US" sz="2800">
                <a:latin typeface="Arial" pitchFamily="-72" charset="0"/>
              </a:rPr>
              <a:t>James R. Evans</a:t>
            </a:r>
          </a:p>
        </p:txBody>
      </p:sp>
      <p:sp>
        <p:nvSpPr>
          <p:cNvPr id="27651" name="Footer Placeholder 1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publishing as Prentice Hall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66091CCF-D1C3-4DE6-8D39-0818D61E1A5E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dirty="0" smtClean="0"/>
              <a:t>Understanding Risk in Hypothesis Testing</a:t>
            </a:r>
            <a:endParaRPr lang="en-US" dirty="0" smtClean="0"/>
          </a:p>
          <a:p>
            <a:pPr marL="109538" indent="0" eaLnBrk="1" hangingPunct="1"/>
            <a:r>
              <a:rPr lang="en-US" dirty="0" smtClean="0"/>
              <a:t>The probability of making a Type I error =</a:t>
            </a:r>
            <a:r>
              <a:rPr lang="el-GR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α</a:t>
            </a:r>
            <a:endParaRPr lang="en-US" i="1" dirty="0" smtClean="0">
              <a:latin typeface="Times New Roman" pitchFamily="-72" charset="0"/>
              <a:ea typeface="Times New Roman" pitchFamily="-72" charset="0"/>
              <a:cs typeface="Times New Roman" pitchFamily="-72" charset="0"/>
            </a:endParaRPr>
          </a:p>
          <a:p>
            <a:pPr marL="109538" indent="0" eaLnBrk="1" hangingPunct="1">
              <a:spcBef>
                <a:spcPct val="0"/>
              </a:spcBef>
              <a:spcAft>
                <a:spcPts val="600"/>
              </a:spcAft>
              <a:buFont typeface="Wingdings 3" pitchFamily="-72" charset="2"/>
              <a:buNone/>
            </a:pPr>
            <a:r>
              <a:rPr lang="en-US" dirty="0" smtClean="0"/>
              <a:t>   The probability of making a Type II error =</a:t>
            </a:r>
            <a:r>
              <a:rPr lang="el-GR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β</a:t>
            </a:r>
            <a:endParaRPr lang="en-US" i="1" dirty="0" smtClean="0">
              <a:latin typeface="Times New Roman" pitchFamily="-72" charset="0"/>
              <a:ea typeface="Times New Roman" pitchFamily="-72" charset="0"/>
              <a:cs typeface="Times New Roman" pitchFamily="-72" charset="0"/>
            </a:endParaRPr>
          </a:p>
          <a:p>
            <a:pPr marL="109538" indent="0" eaLnBrk="1" hangingPunct="1"/>
            <a:r>
              <a:rPr lang="en-US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l-GR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i="1" dirty="0" smtClean="0">
                <a:ea typeface="Times New Roman" pitchFamily="-72" charset="0"/>
                <a:cs typeface="Times New Roman" pitchFamily="-72" charset="0"/>
              </a:rPr>
              <a:t> =  P( </a:t>
            </a:r>
            <a:r>
              <a:rPr lang="en-US" dirty="0" smtClean="0">
                <a:ea typeface="Times New Roman" pitchFamily="-72" charset="0"/>
                <a:cs typeface="Times New Roman" pitchFamily="-72" charset="0"/>
              </a:rPr>
              <a:t>rejecting</a:t>
            </a:r>
            <a:r>
              <a:rPr lang="en-US" i="1" dirty="0" smtClean="0"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 | </a:t>
            </a:r>
            <a:r>
              <a:rPr lang="en-US" i="1" dirty="0" smtClean="0"/>
              <a:t>H</a:t>
            </a:r>
            <a:r>
              <a:rPr lang="en-US" i="1" baseline="-25000" dirty="0" smtClean="0"/>
              <a:t>0 </a:t>
            </a:r>
            <a:r>
              <a:rPr lang="en-US" dirty="0" smtClean="0"/>
              <a:t>is true) </a:t>
            </a:r>
            <a:endParaRPr lang="en-US" i="1" dirty="0" smtClean="0">
              <a:ea typeface="Times New Roman" pitchFamily="-72" charset="0"/>
              <a:cs typeface="Times New Roman" pitchFamily="-72" charset="0"/>
            </a:endParaRPr>
          </a:p>
          <a:p>
            <a:pPr marL="109538" indent="0" eaLnBrk="1" hangingPunct="1">
              <a:spcBef>
                <a:spcPct val="0"/>
              </a:spcBef>
              <a:spcAft>
                <a:spcPts val="600"/>
              </a:spcAft>
              <a:buFont typeface="Wingdings 3" pitchFamily="-72" charset="2"/>
              <a:buNone/>
            </a:pPr>
            <a:r>
              <a:rPr lang="en-US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   </a:t>
            </a:r>
            <a:r>
              <a:rPr lang="el-GR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β</a:t>
            </a:r>
            <a:r>
              <a:rPr lang="en-US" i="1" dirty="0" smtClean="0">
                <a:ea typeface="Times New Roman" pitchFamily="-72" charset="0"/>
                <a:cs typeface="Times New Roman" pitchFamily="-72" charset="0"/>
              </a:rPr>
              <a:t> = P(</a:t>
            </a:r>
            <a:r>
              <a:rPr lang="en-US" dirty="0" smtClean="0">
                <a:latin typeface="Arial Narrow" pitchFamily="-72" charset="0"/>
                <a:ea typeface="Times New Roman" pitchFamily="-72" charset="0"/>
                <a:cs typeface="Times New Roman" pitchFamily="-72" charset="0"/>
              </a:rPr>
              <a:t>not rejecting</a:t>
            </a:r>
            <a:r>
              <a:rPr lang="en-US" i="1" dirty="0" smtClean="0">
                <a:latin typeface="Arial Narrow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 | </a:t>
            </a:r>
            <a:r>
              <a:rPr lang="en-US" i="1" dirty="0" smtClean="0"/>
              <a:t>H</a:t>
            </a:r>
            <a:r>
              <a:rPr lang="en-US" i="1" baseline="-25000" dirty="0" smtClean="0"/>
              <a:t>0 </a:t>
            </a:r>
            <a:r>
              <a:rPr lang="en-US" dirty="0" smtClean="0"/>
              <a:t>is false) </a:t>
            </a:r>
          </a:p>
          <a:p>
            <a:pPr marL="109538" indent="0" eaLnBrk="1" hangingPunct="1"/>
            <a:r>
              <a:rPr lang="en-US" dirty="0" smtClean="0">
                <a:ea typeface="Times New Roman" pitchFamily="-72" charset="0"/>
                <a:cs typeface="Times New Roman" pitchFamily="-72" charset="0"/>
              </a:rPr>
              <a:t>The value of </a:t>
            </a:r>
            <a:r>
              <a:rPr lang="el-GR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dirty="0" smtClean="0">
                <a:ea typeface="Times New Roman" pitchFamily="-72" charset="0"/>
                <a:cs typeface="Times New Roman" pitchFamily="-72" charset="0"/>
              </a:rPr>
              <a:t> can be controlled.</a:t>
            </a:r>
          </a:p>
          <a:p>
            <a:pPr marL="109538" indent="0"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  </a:t>
            </a:r>
            <a:r>
              <a:rPr lang="el-GR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dirty="0" smtClean="0">
                <a:ea typeface="Times New Roman" pitchFamily="-72" charset="0"/>
                <a:cs typeface="Times New Roman" pitchFamily="-72" charset="0"/>
              </a:rPr>
              <a:t> is typically set to 0.01, 0.05, or 0.10.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dirty="0" smtClean="0">
                <a:ea typeface="Times New Roman" pitchFamily="-72" charset="0"/>
                <a:cs typeface="Times New Roman" pitchFamily="-72" charset="0"/>
              </a:rPr>
              <a:t>The value of </a:t>
            </a:r>
            <a:r>
              <a:rPr lang="el-GR" i="1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β</a:t>
            </a:r>
            <a:r>
              <a:rPr lang="en-US" dirty="0" smtClean="0">
                <a:ea typeface="Times New Roman" pitchFamily="-72" charset="0"/>
                <a:cs typeface="Times New Roman" pitchFamily="-72" charset="0"/>
              </a:rPr>
              <a:t> cannot be specified in advance and depends on the value of the (unknown) population parameter.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One-Sample Hypothesis Tests</a:t>
            </a:r>
            <a:endParaRPr lang="en-US" sz="3200" dirty="0">
              <a:latin typeface="+mj-lt"/>
            </a:endParaRPr>
          </a:p>
        </p:txBody>
      </p:sp>
      <p:sp>
        <p:nvSpPr>
          <p:cNvPr id="36867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6868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5D7FF09A-360A-4512-84B0-11CE4F4C4729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latin typeface="Arial Narrow Italic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Example 7.3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How </a:t>
            </a:r>
            <a:r>
              <a:rPr lang="el-GR" i="1" u="sng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b="1" u="sng" dirty="0" smtClean="0">
                <a:latin typeface="+mn-lt"/>
              </a:rPr>
              <a:t> </a:t>
            </a:r>
            <a:r>
              <a:rPr lang="en-US" u="sng" dirty="0" smtClean="0">
                <a:latin typeface="+mn-lt"/>
              </a:rPr>
              <a:t>Depends on the True Population Mean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In the </a:t>
            </a:r>
            <a:r>
              <a:rPr lang="en-US" dirty="0" err="1" smtClean="0">
                <a:latin typeface="+mn-lt"/>
              </a:rPr>
              <a:t>CadSoft</a:t>
            </a:r>
            <a:r>
              <a:rPr lang="en-US" dirty="0" smtClean="0">
                <a:latin typeface="+mn-lt"/>
              </a:rPr>
              <a:t> example: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latin typeface="+mn-lt"/>
              </a:rPr>
              <a:t>   H</a:t>
            </a:r>
            <a:r>
              <a:rPr lang="en-US" i="1" baseline="-25000" dirty="0" smtClean="0">
                <a:latin typeface="+mn-lt"/>
              </a:rPr>
              <a:t>0</a:t>
            </a:r>
            <a:r>
              <a:rPr lang="en-US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mean response time </a:t>
            </a:r>
            <a:r>
              <a:rPr lang="en-US" dirty="0">
                <a:latin typeface="+mn-lt"/>
              </a:rPr>
              <a:t>≥ 25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+mn-lt"/>
              </a:rPr>
              <a:t>   </a:t>
            </a:r>
            <a:r>
              <a:rPr lang="en-US" i="1" dirty="0">
                <a:latin typeface="+mn-lt"/>
              </a:rPr>
              <a:t>H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mean response time</a:t>
            </a:r>
            <a:r>
              <a:rPr lang="en-US" i="1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&lt; </a:t>
            </a:r>
            <a:r>
              <a:rPr lang="en-US" dirty="0" smtClean="0">
                <a:latin typeface="+mn-lt"/>
              </a:rPr>
              <a:t>25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If the true mean was 15, then the sample mean will most likely be less than 25.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If the true mean is 24, then the  sample mean may or may not be less than 25.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The further away the true mean is from the hypothesized value, the smaller the value of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37891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7892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ACEE277A-D2FB-45F2-8BAA-48AE73156F63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latin typeface="Arial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Computing the test statistic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One-sample test on a mean, </a:t>
            </a:r>
            <a:r>
              <a:rPr lang="en-US" smtClean="0">
                <a:sym typeface="Symbol" pitchFamily="-72" charset="2"/>
              </a:rPr>
              <a:t> known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One-sample test on a mean, </a:t>
            </a:r>
            <a:r>
              <a:rPr lang="en-US" smtClean="0">
                <a:sym typeface="Symbol" pitchFamily="-72" charset="2"/>
              </a:rPr>
              <a:t> unknown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One-sample test on a proportion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One-Sample Hypothesis Tests</a:t>
            </a:r>
            <a:endParaRPr lang="en-US" sz="3200" dirty="0">
              <a:latin typeface="+mj-lt"/>
            </a:endParaRPr>
          </a:p>
        </p:txBody>
      </p:sp>
      <p:sp>
        <p:nvSpPr>
          <p:cNvPr id="3891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A0107091-7AE6-4187-AAD5-B73E23F725BA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Arial" pitchFamily="-72" charset="0"/>
            </a:endParaRP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514600"/>
            <a:ext cx="1371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4350" y="3941763"/>
            <a:ext cx="1200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5238" y="5240338"/>
            <a:ext cx="2238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7.4  Computing the Test Statistic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In the CadSoft example, sample data for 44 customers revealed a mean response time of 21.91 minutes and a sample standard deviation of 19.49 minutes.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3" pitchFamily="-72" charset="2"/>
              <a:buNone/>
            </a:pPr>
            <a:r>
              <a:rPr lang="en-US" i="1" smtClean="0"/>
              <a:t>t</a:t>
            </a:r>
            <a:r>
              <a:rPr lang="en-US" smtClean="0"/>
              <a:t> = -1.05 indicates that the sample mean of 21.91 is 1.05 standard errors below the hypothesized mean of 25 minutes.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3993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C8667025-5A0B-4149-BA9B-FA411D5DFD02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latin typeface="Arial" pitchFamily="-72" charset="0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733800"/>
            <a:ext cx="63150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Drawing Conclusions in a Two-tailed Test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latin typeface="+mn-lt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5156200" y="5791200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7.2a</a:t>
            </a:r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57D6D02A-C3E3-4992-B15A-ED37DBCC8628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627313"/>
            <a:ext cx="3548063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2320925" y="2017713"/>
            <a:ext cx="3546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09538"/>
            <a:r>
              <a:rPr lang="en-US" sz="1800" i="1">
                <a:latin typeface="Arial" pitchFamily="-72" charset="0"/>
              </a:rPr>
              <a:t>H</a:t>
            </a:r>
            <a:r>
              <a:rPr lang="en-US" sz="1800" i="1" baseline="-25000">
                <a:latin typeface="Arial" pitchFamily="-72" charset="0"/>
              </a:rPr>
              <a:t>0</a:t>
            </a:r>
            <a:r>
              <a:rPr lang="en-US" sz="1800">
                <a:latin typeface="Arial" pitchFamily="-72" charset="0"/>
              </a:rPr>
              <a:t>: parameter = constant</a:t>
            </a:r>
          </a:p>
          <a:p>
            <a:pPr marL="109538"/>
            <a:r>
              <a:rPr lang="en-US" sz="1800" i="1">
                <a:latin typeface="Arial" pitchFamily="-72" charset="0"/>
              </a:rPr>
              <a:t>H</a:t>
            </a:r>
            <a:r>
              <a:rPr lang="en-US" sz="1800" i="1" baseline="-25000">
                <a:latin typeface="Arial" pitchFamily="-72" charset="0"/>
              </a:rPr>
              <a:t>1</a:t>
            </a:r>
            <a:r>
              <a:rPr lang="en-US" sz="1800">
                <a:latin typeface="Arial" pitchFamily="-72" charset="0"/>
              </a:rPr>
              <a:t>: parameter ≠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Drawing Conclusions in One-tailed tests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4300538" y="5565775"/>
            <a:ext cx="827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7.2b</a:t>
            </a: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41989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543D9186-1CFB-47A9-995A-33C427D6C781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3200400"/>
            <a:ext cx="79248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5324475" y="2384425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09538">
              <a:spcBef>
                <a:spcPts val="1200"/>
              </a:spcBef>
            </a:pPr>
            <a:r>
              <a:rPr lang="en-US" sz="1800" i="1" dirty="0">
                <a:latin typeface="Arial" pitchFamily="-72" charset="0"/>
              </a:rPr>
              <a:t>H</a:t>
            </a:r>
            <a:r>
              <a:rPr lang="en-US" sz="1800" i="1" baseline="-25000" dirty="0">
                <a:latin typeface="Arial" pitchFamily="-72" charset="0"/>
              </a:rPr>
              <a:t>0</a:t>
            </a:r>
            <a:r>
              <a:rPr lang="en-US" sz="1800" dirty="0">
                <a:latin typeface="Arial" pitchFamily="-72" charset="0"/>
              </a:rPr>
              <a:t>: parameter ≤ constant</a:t>
            </a:r>
          </a:p>
          <a:p>
            <a:pPr marL="109538"/>
            <a:r>
              <a:rPr lang="en-US" sz="1800" i="1" dirty="0">
                <a:latin typeface="Arial" pitchFamily="-72" charset="0"/>
              </a:rPr>
              <a:t>H</a:t>
            </a:r>
            <a:r>
              <a:rPr lang="en-US" sz="1800" i="1" baseline="-25000" dirty="0">
                <a:latin typeface="Arial" pitchFamily="-72" charset="0"/>
              </a:rPr>
              <a:t>1</a:t>
            </a:r>
            <a:r>
              <a:rPr lang="en-US" sz="1800" dirty="0">
                <a:latin typeface="Arial" pitchFamily="-72" charset="0"/>
              </a:rPr>
              <a:t>: parameter &gt; constant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1176338" y="2384425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09538">
              <a:spcBef>
                <a:spcPts val="1200"/>
              </a:spcBef>
            </a:pPr>
            <a:r>
              <a:rPr lang="en-US" sz="1800" i="1">
                <a:latin typeface="Arial" pitchFamily="-72" charset="0"/>
              </a:rPr>
              <a:t>H</a:t>
            </a:r>
            <a:r>
              <a:rPr lang="en-US" sz="1800" i="1" baseline="-25000">
                <a:latin typeface="Arial" pitchFamily="-72" charset="0"/>
              </a:rPr>
              <a:t>0</a:t>
            </a:r>
            <a:r>
              <a:rPr lang="en-US" sz="1800">
                <a:latin typeface="Arial" pitchFamily="-72" charset="0"/>
              </a:rPr>
              <a:t>: parameter ≥ constant</a:t>
            </a:r>
          </a:p>
          <a:p>
            <a:pPr marL="109538"/>
            <a:r>
              <a:rPr lang="en-US" sz="1800" i="1">
                <a:latin typeface="Arial" pitchFamily="-72" charset="0"/>
              </a:rPr>
              <a:t>H</a:t>
            </a:r>
            <a:r>
              <a:rPr lang="en-US" sz="1800" i="1" baseline="-25000">
                <a:latin typeface="Arial" pitchFamily="-72" charset="0"/>
              </a:rPr>
              <a:t>1</a:t>
            </a:r>
            <a:r>
              <a:rPr lang="en-US" sz="1800">
                <a:latin typeface="Arial" pitchFamily="-72" charset="0"/>
              </a:rPr>
              <a:t>: parameter &lt;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 smtClean="0"/>
              <a:t>Example 7.5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dirty="0" smtClean="0"/>
              <a:t>Finding the Critical Value and Drawing a Conclusion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dirty="0" smtClean="0"/>
              <a:t>In the </a:t>
            </a:r>
            <a:r>
              <a:rPr lang="en-US" dirty="0" err="1" smtClean="0"/>
              <a:t>CadSoft</a:t>
            </a:r>
            <a:r>
              <a:rPr lang="en-US" dirty="0" smtClean="0"/>
              <a:t> example, suppose we set </a:t>
            </a:r>
            <a:r>
              <a:rPr lang="el-GR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dirty="0" smtClean="0"/>
              <a:t> = 0.05.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dirty="0" smtClean="0"/>
              <a:t>n</a:t>
            </a:r>
            <a:r>
              <a:rPr lang="en-US" dirty="0" smtClean="0"/>
              <a:t> = 44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dirty="0" err="1" smtClean="0"/>
              <a:t>df</a:t>
            </a:r>
            <a:r>
              <a:rPr lang="en-US" i="1" dirty="0" smtClean="0"/>
              <a:t> = n </a:t>
            </a:r>
            <a:r>
              <a:rPr lang="en-US" dirty="0" smtClean="0"/>
              <a:t>−1 = 43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dirty="0" smtClean="0"/>
              <a:t>t</a:t>
            </a:r>
            <a:r>
              <a:rPr lang="en-US" dirty="0" smtClean="0"/>
              <a:t> = -1.05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dirty="0" smtClean="0"/>
              <a:t>Critical value = </a:t>
            </a:r>
            <a:r>
              <a:rPr lang="en-US" i="1" dirty="0" smtClean="0"/>
              <a:t>t</a:t>
            </a:r>
            <a:r>
              <a:rPr lang="el-GR" baseline="-25000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baseline="-25000" dirty="0" smtClean="0"/>
              <a:t>/2, 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−1</a:t>
            </a:r>
            <a:r>
              <a:rPr lang="en-US" baseline="-25000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dirty="0" smtClean="0"/>
              <a:t>= T.INV(1−</a:t>
            </a:r>
            <a:r>
              <a:rPr lang="el-GR" baseline="-25000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l-GR" dirty="0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dirty="0" smtClean="0"/>
              <a:t> , </a:t>
            </a:r>
            <a:r>
              <a:rPr lang="en-US" i="1" dirty="0" smtClean="0"/>
              <a:t>n </a:t>
            </a:r>
            <a:r>
              <a:rPr lang="en-US" dirty="0" smtClean="0"/>
              <a:t>−1)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dirty="0" smtClean="0"/>
              <a:t>                                      = T.INV(0.95, 43)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dirty="0" smtClean="0"/>
              <a:t>                                      = 1.68 </a:t>
            </a:r>
            <a:endParaRPr lang="en-US" baseline="-25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43011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43012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74EEA89C-2C4B-473D-9DF6-547BB825BDE4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latin typeface="Arial Narrow Italic" pitchFamily="-72" charset="0"/>
            </a:endParaRP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343400" y="3048000"/>
            <a:ext cx="3265488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09538"/>
            <a:r>
              <a:rPr lang="en-US" sz="1800" i="1">
                <a:latin typeface="Arial" pitchFamily="-72" charset="0"/>
              </a:rPr>
              <a:t>H</a:t>
            </a:r>
            <a:r>
              <a:rPr lang="en-US" sz="1800" i="1" baseline="-25000">
                <a:latin typeface="Arial" pitchFamily="-72" charset="0"/>
              </a:rPr>
              <a:t>0</a:t>
            </a:r>
            <a:r>
              <a:rPr lang="en-US" sz="1800">
                <a:latin typeface="Arial" pitchFamily="-72" charset="0"/>
              </a:rPr>
              <a:t>: mean response time ≥ 25</a:t>
            </a:r>
          </a:p>
          <a:p>
            <a:pPr marL="109538"/>
            <a:r>
              <a:rPr lang="en-US" sz="1800" i="1">
                <a:latin typeface="Arial" pitchFamily="-72" charset="0"/>
              </a:rPr>
              <a:t>H</a:t>
            </a:r>
            <a:r>
              <a:rPr lang="en-US" sz="1800" i="1" baseline="-25000">
                <a:latin typeface="Arial" pitchFamily="-72" charset="0"/>
              </a:rPr>
              <a:t>1</a:t>
            </a:r>
            <a:r>
              <a:rPr lang="en-US" sz="1800">
                <a:latin typeface="Arial" pitchFamily="-72" charset="0"/>
              </a:rPr>
              <a:t>: mean response time</a:t>
            </a:r>
            <a:r>
              <a:rPr lang="en-US" sz="1800" i="1">
                <a:latin typeface="Arial" pitchFamily="-72" charset="0"/>
              </a:rPr>
              <a:t> </a:t>
            </a:r>
            <a:r>
              <a:rPr lang="en-US" sz="1800">
                <a:latin typeface="Arial" pitchFamily="-72" charset="0"/>
              </a:rPr>
              <a:t>&lt;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1295400"/>
            <a:ext cx="8229600" cy="48561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Example 7.5 (continued)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Finding the Critical Value and Drawing a Conclusion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4403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8CB8D0C7-3487-4763-9639-F6FD03D458AB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latin typeface="Arial" pitchFamily="-72" charset="0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319463"/>
            <a:ext cx="4648200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4224338" y="56467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7.3</a:t>
            </a:r>
          </a:p>
        </p:txBody>
      </p:sp>
      <p:sp>
        <p:nvSpPr>
          <p:cNvPr id="21511" name="TextBox 3"/>
          <p:cNvSpPr txBox="1">
            <a:spLocks noChangeArrowheads="1"/>
          </p:cNvSpPr>
          <p:nvPr/>
        </p:nvSpPr>
        <p:spPr bwMode="auto">
          <a:xfrm>
            <a:off x="5334000" y="3200400"/>
            <a:ext cx="3581400" cy="26606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Arial" pitchFamily="-72" charset="0"/>
              </a:rPr>
              <a:t>Even though the sample mean of 21.91 is well below 25, we have too much sampling error to conclude the that the true population mean is less than 25 minutes.</a:t>
            </a:r>
            <a:endParaRPr lang="en-US" sz="1800" dirty="0">
              <a:latin typeface="Arial" pitchFamily="-72" charset="0"/>
            </a:endParaRPr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596900" y="2343150"/>
            <a:ext cx="7113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Arial" pitchFamily="-72" charset="0"/>
              </a:rPr>
              <a:t>t</a:t>
            </a:r>
            <a:r>
              <a:rPr lang="en-US" sz="2800">
                <a:latin typeface="Arial" pitchFamily="-72" charset="0"/>
              </a:rPr>
              <a:t> = -1.05 does not fall in the rejection region.</a:t>
            </a:r>
          </a:p>
          <a:p>
            <a:r>
              <a:rPr lang="en-US" sz="2800">
                <a:latin typeface="Arial" pitchFamily="-72" charset="0"/>
              </a:rPr>
              <a:t>Fail to reject </a:t>
            </a:r>
            <a:r>
              <a:rPr lang="en-US" sz="2800" i="1">
                <a:latin typeface="Arial" pitchFamily="-72" charset="0"/>
              </a:rPr>
              <a:t>H</a:t>
            </a:r>
            <a:r>
              <a:rPr lang="en-US" sz="2800" i="1" baseline="-25000">
                <a:latin typeface="Arial" pitchFamily="-72" charset="0"/>
              </a:rPr>
              <a:t>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i="1" u="sng" dirty="0" smtClean="0">
                <a:latin typeface="+mn-lt"/>
              </a:rPr>
              <a:t>p</a:t>
            </a:r>
            <a:r>
              <a:rPr lang="en-US" u="sng" dirty="0" smtClean="0">
                <a:latin typeface="+mn-lt"/>
              </a:rPr>
              <a:t>-Values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An alternative approach to Step 3 of any hypothesis test (setting up a decision rule) uses the 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-value rather than the critical value.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The 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-value is the </a:t>
            </a:r>
            <a:r>
              <a:rPr lang="en-US" u="sng" dirty="0" smtClean="0">
                <a:latin typeface="+mn-lt"/>
              </a:rPr>
              <a:t>observed significance level</a:t>
            </a:r>
            <a:r>
              <a:rPr lang="en-US" dirty="0" smtClean="0">
                <a:latin typeface="+mn-lt"/>
              </a:rPr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The 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-value decision rule is to: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   Reject </a:t>
            </a:r>
            <a:r>
              <a:rPr lang="en-US" sz="2400" i="1" dirty="0">
                <a:latin typeface="+mn-lt"/>
              </a:rPr>
              <a:t>H</a:t>
            </a:r>
            <a:r>
              <a:rPr lang="en-US" sz="2400" i="1" baseline="-25000" dirty="0">
                <a:latin typeface="+mn-lt"/>
              </a:rPr>
              <a:t>0</a:t>
            </a:r>
            <a:r>
              <a:rPr lang="en-US" dirty="0" smtClean="0">
                <a:latin typeface="+mn-lt"/>
              </a:rPr>
              <a:t> if the 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-value &lt;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4505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44A1D1EA-2C51-4DA0-A63E-28BCC55D8870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latin typeface="Arial" pitchFamily="-7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3288" y="4191000"/>
            <a:ext cx="41910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Example 7.6  Using </a:t>
            </a:r>
            <a:r>
              <a:rPr lang="en-US" i="1" u="sng" dirty="0" smtClean="0">
                <a:latin typeface="+mn-lt"/>
              </a:rPr>
              <a:t>p</a:t>
            </a:r>
            <a:r>
              <a:rPr lang="en-US" u="sng" dirty="0" smtClean="0">
                <a:latin typeface="+mn-lt"/>
              </a:rPr>
              <a:t>-Values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In the </a:t>
            </a:r>
            <a:r>
              <a:rPr lang="en-US" dirty="0" err="1" smtClean="0">
                <a:latin typeface="+mn-lt"/>
              </a:rPr>
              <a:t>CadSoft</a:t>
            </a:r>
            <a:r>
              <a:rPr lang="en-US" dirty="0" smtClean="0">
                <a:latin typeface="+mn-lt"/>
              </a:rPr>
              <a:t> example, the 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-value is the left tail area of the observed test statistic, </a:t>
            </a:r>
            <a:r>
              <a:rPr lang="en-US" i="1" dirty="0" smtClean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 = -1.05.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-value =T.DIST(</a:t>
            </a:r>
            <a:r>
              <a:rPr lang="en-US" i="1" dirty="0" smtClean="0">
                <a:latin typeface="+mn-lt"/>
              </a:rPr>
              <a:t>test statistic, df, true</a:t>
            </a:r>
            <a:r>
              <a:rPr lang="en-US" dirty="0" smtClean="0">
                <a:latin typeface="+mn-lt"/>
              </a:rPr>
              <a:t>)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                =TDIST(-1.05, 43, true)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                = 0.1498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Do not reject </a:t>
            </a:r>
            <a:r>
              <a:rPr lang="en-US" sz="2800" i="1" dirty="0">
                <a:latin typeface="+mn-lt"/>
              </a:rPr>
              <a:t>H</a:t>
            </a:r>
            <a:r>
              <a:rPr lang="en-US" sz="2800" i="1" baseline="-25000" dirty="0">
                <a:latin typeface="+mn-lt"/>
              </a:rPr>
              <a:t>0</a:t>
            </a:r>
            <a:r>
              <a:rPr lang="en-US" dirty="0" smtClean="0">
                <a:latin typeface="+mn-lt"/>
              </a:rPr>
              <a:t> because the: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-value is not less than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+mn-lt"/>
              </a:rPr>
              <a:t>   </a:t>
            </a:r>
            <a:r>
              <a:rPr lang="en-US" dirty="0" smtClean="0">
                <a:latin typeface="+mn-lt"/>
              </a:rPr>
              <a:t> 0.1498 </a:t>
            </a:r>
            <a:r>
              <a:rPr lang="en-US" dirty="0">
                <a:latin typeface="+mn-lt"/>
              </a:rPr>
              <a:t>is not less than 0.05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46083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46084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20F436AD-7E74-41D7-853C-32F24192B24C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latin typeface="Arial Narrow Italic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publishing as Prentice Hall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06410E3E-0B43-4CD4-8140-01C03CB6030F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Arial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Example 7.7  Conducting a Two-Tailed Hypothesis Test for the Mean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z="2500" smtClean="0"/>
              <a:t>Use the data set </a:t>
            </a:r>
            <a:r>
              <a:rPr lang="en-US" sz="2500" i="1" smtClean="0"/>
              <a:t>Vacation Survey </a:t>
            </a:r>
            <a:r>
              <a:rPr lang="en-US" sz="2500" smtClean="0"/>
              <a:t>to test whether the average age of respondents is equal to 35.  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z="2500" smtClean="0"/>
              <a:t>Test at a 5% significance level.</a:t>
            </a:r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-72" charset="2"/>
              <a:buNone/>
            </a:pPr>
            <a:r>
              <a:rPr lang="en-US" sz="2500" smtClean="0"/>
              <a:t>For the 34 respondents we find a sample mean of 38.677 and sample standard deviation of 7.858.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7210425" y="48466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7.4</a:t>
            </a:r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47109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707ABBA9-B1CF-4C9D-941A-CE4608D71659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latin typeface="Arial" pitchFamily="-72" charset="0"/>
            </a:endParaRPr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194050"/>
            <a:ext cx="6369050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0213" y="1295400"/>
            <a:ext cx="8229600" cy="4767263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900" u="sng" dirty="0" smtClean="0">
                <a:latin typeface="+mn-lt"/>
              </a:rPr>
              <a:t>Example 7.7 (continued)  Conducting a Two-Tailed Hypothesis Test for the Mean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Critical value = T.INV.2T(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+mn-lt"/>
              </a:rPr>
              <a:t>, </a:t>
            </a:r>
            <a:r>
              <a:rPr lang="en-US" i="1" dirty="0" smtClean="0">
                <a:latin typeface="+mn-lt"/>
              </a:rPr>
              <a:t>df</a:t>
            </a:r>
            <a:r>
              <a:rPr lang="en-US" dirty="0" smtClean="0">
                <a:latin typeface="+mn-lt"/>
              </a:rPr>
              <a:t>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                = T.INV.2T(.05, 33) = 2.0345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latin typeface="+mn-lt"/>
              </a:rPr>
              <a:t>         p</a:t>
            </a:r>
            <a:r>
              <a:rPr lang="en-US" dirty="0" smtClean="0">
                <a:latin typeface="+mn-lt"/>
              </a:rPr>
              <a:t>-value = T.DIST.2T(2.73, 33) = 0.0111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         Reject </a:t>
            </a:r>
            <a:r>
              <a:rPr lang="en-US" sz="2400" i="1" dirty="0" smtClean="0">
                <a:latin typeface="+mn-lt"/>
              </a:rPr>
              <a:t>H</a:t>
            </a:r>
            <a:r>
              <a:rPr lang="en-US" sz="2400" i="1" baseline="-25000" dirty="0" smtClean="0">
                <a:latin typeface="+mn-lt"/>
              </a:rPr>
              <a:t>0</a:t>
            </a:r>
            <a:r>
              <a:rPr lang="en-US" dirty="0" smtClean="0">
                <a:latin typeface="+mn-lt"/>
              </a:rPr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8056563" y="43164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7.5</a:t>
            </a:r>
          </a:p>
        </p:txBody>
      </p:sp>
      <p:sp>
        <p:nvSpPr>
          <p:cNvPr id="48132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8BC30609-9661-43C0-A50B-C27057C75B37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101850"/>
            <a:ext cx="40878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3192463"/>
            <a:ext cx="39354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723900" y="2252663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09538"/>
            <a:r>
              <a:rPr lang="en-US" i="1">
                <a:latin typeface="Arial" pitchFamily="-72" charset="0"/>
              </a:rPr>
              <a:t>H</a:t>
            </a:r>
            <a:r>
              <a:rPr lang="en-US" i="1" baseline="-25000">
                <a:latin typeface="Arial" pitchFamily="-72" charset="0"/>
              </a:rPr>
              <a:t>0</a:t>
            </a:r>
            <a:r>
              <a:rPr lang="en-US">
                <a:latin typeface="Arial" pitchFamily="-72" charset="0"/>
              </a:rPr>
              <a:t>: mean age = 35</a:t>
            </a:r>
          </a:p>
          <a:p>
            <a:pPr marL="109538"/>
            <a:r>
              <a:rPr lang="en-US" i="1">
                <a:latin typeface="Arial" pitchFamily="-72" charset="0"/>
              </a:rPr>
              <a:t>H</a:t>
            </a:r>
            <a:r>
              <a:rPr lang="en-US" i="1" baseline="-25000">
                <a:latin typeface="Arial" pitchFamily="-72" charset="0"/>
              </a:rPr>
              <a:t>1</a:t>
            </a:r>
            <a:r>
              <a:rPr lang="en-US">
                <a:latin typeface="Arial" pitchFamily="-72" charset="0"/>
              </a:rPr>
              <a:t>: mean age ≠ 35</a:t>
            </a:r>
          </a:p>
        </p:txBody>
      </p:sp>
      <p:sp>
        <p:nvSpPr>
          <p:cNvPr id="4" name="Oval 3"/>
          <p:cNvSpPr/>
          <p:nvPr/>
        </p:nvSpPr>
        <p:spPr>
          <a:xfrm>
            <a:off x="7924800" y="3954463"/>
            <a:ext cx="457200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7.8  One-Sample Test for the Proportion</a:t>
            </a:r>
          </a:p>
          <a:p>
            <a:pPr eaLnBrk="1" hangingPunct="1"/>
            <a:r>
              <a:rPr lang="en-US" smtClean="0"/>
              <a:t>CadSoft sampled 44 customers and asked them to rate the overall quality of a software package.</a:t>
            </a:r>
          </a:p>
          <a:p>
            <a:pPr eaLnBrk="1" hangingPunct="1"/>
            <a:r>
              <a:rPr lang="en-US" smtClean="0"/>
              <a:t>Sample data revealed that 35 respondents thought the software was very good or excellent.</a:t>
            </a:r>
          </a:p>
          <a:p>
            <a:pPr eaLnBrk="1" hangingPunct="1"/>
            <a:r>
              <a:rPr lang="en-US" smtClean="0"/>
              <a:t>In the past, 75% of customers fell into that category.</a:t>
            </a:r>
          </a:p>
          <a:p>
            <a:pPr eaLnBrk="1" hangingPunct="1"/>
            <a:r>
              <a:rPr lang="en-US" smtClean="0"/>
              <a:t>At the 5% significance level, test to see whether the percentage of customers in that category is now higher than 75%.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4915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CB98618F-8205-48DB-A7E6-0334B952E049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latin typeface="Arial Narrow Italic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Example 7.8 (continued)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One-Sample Test for the Proportion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Critical value = NORM.S.INV(0.95) = 1.645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-value = 1 − NORM.S.DIST(0.69, true) = 0.24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Do not reject </a:t>
            </a:r>
            <a:r>
              <a:rPr lang="en-US" sz="2800" i="1" dirty="0" smtClean="0">
                <a:latin typeface="+mn-lt"/>
              </a:rPr>
              <a:t>H</a:t>
            </a:r>
            <a:r>
              <a:rPr lang="en-US" sz="2800" i="1" baseline="-25000" dirty="0" smtClean="0">
                <a:latin typeface="+mn-lt"/>
              </a:rPr>
              <a:t>0.</a:t>
            </a:r>
            <a:endParaRPr lang="en-US" dirty="0" smtClean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+mn-lt"/>
            </a:endParaRPr>
          </a:p>
        </p:txBody>
      </p:sp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3533775"/>
            <a:ext cx="3295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50180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50181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84A903E6-9537-4A40-B498-2997219FE146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latin typeface="Arial" pitchFamily="-72" charset="0"/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288" y="3438525"/>
            <a:ext cx="2238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750888" y="2514600"/>
            <a:ext cx="33639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09538"/>
            <a:r>
              <a:rPr lang="en-US" i="1">
                <a:latin typeface="Arial" pitchFamily="-72" charset="0"/>
              </a:rPr>
              <a:t>H</a:t>
            </a:r>
            <a:r>
              <a:rPr lang="en-US" i="1" baseline="-25000">
                <a:latin typeface="Arial" pitchFamily="-72" charset="0"/>
              </a:rPr>
              <a:t>0</a:t>
            </a:r>
            <a:r>
              <a:rPr lang="en-US">
                <a:latin typeface="Arial" pitchFamily="-72" charset="0"/>
              </a:rPr>
              <a:t>: proportion &lt; 0.75</a:t>
            </a:r>
          </a:p>
          <a:p>
            <a:pPr marL="109538"/>
            <a:r>
              <a:rPr lang="en-US" i="1">
                <a:latin typeface="Arial" pitchFamily="-72" charset="0"/>
              </a:rPr>
              <a:t>H</a:t>
            </a:r>
            <a:r>
              <a:rPr lang="en-US" i="1" baseline="-25000">
                <a:latin typeface="Arial" pitchFamily="-72" charset="0"/>
              </a:rPr>
              <a:t>1</a:t>
            </a:r>
            <a:r>
              <a:rPr lang="en-US">
                <a:latin typeface="Arial" pitchFamily="-72" charset="0"/>
              </a:rPr>
              <a:t>: proportion ≥ 0.75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Two-Sample Hypothesis Tests Available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in Excel’s </a:t>
            </a:r>
            <a:r>
              <a:rPr lang="en-US" i="1" u="sng" smtClean="0"/>
              <a:t>Analysis Toolpak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</a:t>
            </a:r>
            <a:r>
              <a:rPr lang="en-US" sz="3200" dirty="0">
                <a:latin typeface="+mj-lt"/>
              </a:rPr>
              <a:t>Hypothesis Tests</a:t>
            </a: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8023225" y="5610225"/>
            <a:ext cx="714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Table 7.1</a:t>
            </a:r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51205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CBE88B2A-96CA-4AE5-A222-1BC986B9FD38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2562225"/>
            <a:ext cx="82994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7.9  Comparing Supplier Performance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smtClean="0"/>
              <a:t>Purchase Orders </a:t>
            </a:r>
            <a:r>
              <a:rPr lang="en-US" smtClean="0"/>
              <a:t>database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Set up a hypothesis test for determining if the mean lead time for Alum Sheeting </a:t>
            </a:r>
            <a:r>
              <a:rPr lang="en-US" i="1" smtClean="0"/>
              <a:t>(µ</a:t>
            </a:r>
            <a:r>
              <a:rPr lang="en-US" baseline="-25000" smtClean="0"/>
              <a:t>1</a:t>
            </a:r>
            <a:r>
              <a:rPr lang="en-US" smtClean="0"/>
              <a:t>) is greater than the mean lead time for Durrable Products (</a:t>
            </a:r>
            <a:r>
              <a:rPr lang="en-US" i="1" smtClean="0"/>
              <a:t>µ</a:t>
            </a:r>
            <a:r>
              <a:rPr lang="en-US" baseline="-25000" smtClean="0"/>
              <a:t>2</a:t>
            </a:r>
            <a:r>
              <a:rPr lang="en-US" smtClean="0"/>
              <a:t>).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</a:t>
            </a:r>
            <a:r>
              <a:rPr lang="en-US" sz="3200" dirty="0">
                <a:latin typeface="+mj-lt"/>
              </a:rPr>
              <a:t>Hypothesis Tests</a:t>
            </a: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8077200" y="56737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7.6</a:t>
            </a:r>
          </a:p>
        </p:txBody>
      </p:sp>
      <p:sp>
        <p:nvSpPr>
          <p:cNvPr id="5222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52229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153400" y="6172200"/>
            <a:ext cx="708025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C0D0C1E5-A17D-4DA6-90BE-41564D5B1BB2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86200"/>
            <a:ext cx="8455025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</a:t>
            </a:r>
            <a:r>
              <a:rPr lang="en-US" sz="3200" dirty="0">
                <a:latin typeface="+mj-lt"/>
              </a:rPr>
              <a:t>Hypothesis Tests</a:t>
            </a:r>
          </a:p>
        </p:txBody>
      </p:sp>
      <p:sp>
        <p:nvSpPr>
          <p:cNvPr id="30722" name="TextBox 5"/>
          <p:cNvSpPr txBox="1">
            <a:spLocks noChangeArrowheads="1"/>
          </p:cNvSpPr>
          <p:nvPr/>
        </p:nvSpPr>
        <p:spPr bwMode="auto">
          <a:xfrm>
            <a:off x="7639050" y="57007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7.7</a:t>
            </a:r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5325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8FFD9EF1-D04F-44E2-B2D4-3D34DDE3EF17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819400"/>
            <a:ext cx="450850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2562225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7772400" y="3581400"/>
            <a:ext cx="609600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4688" y="1425575"/>
            <a:ext cx="47069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 pitchFamily="-72" charset="0"/>
              </a:rPr>
              <a:t>Example 7.9 (continued)</a:t>
            </a:r>
          </a:p>
          <a:p>
            <a:r>
              <a:rPr lang="en-US" u="sng">
                <a:latin typeface="Arial" pitchFamily="-72" charset="0"/>
              </a:rPr>
              <a:t>Comparing Supplier Performance</a:t>
            </a:r>
            <a:endParaRPr lang="en-US">
              <a:latin typeface="Arial" pitchFamily="-72" charset="0"/>
            </a:endParaRP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798513" y="4030663"/>
            <a:ext cx="2657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72" charset="0"/>
              </a:rPr>
              <a:t>PivotTable shows:</a:t>
            </a:r>
          </a:p>
          <a:p>
            <a:endParaRPr lang="en-US">
              <a:latin typeface="Arial" pitchFamily="-72" charset="0"/>
            </a:endParaRPr>
          </a:p>
        </p:txBody>
      </p:sp>
      <p:pic>
        <p:nvPicPr>
          <p:cNvPr id="30730" name="Picture 11" descr="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495800"/>
            <a:ext cx="1447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Excel’s Two-sample Hypothesis Tests on Means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If the population variances are </a:t>
            </a:r>
            <a:r>
              <a:rPr lang="en-US" u="sng" dirty="0" smtClean="0">
                <a:latin typeface="+mn-lt"/>
              </a:rPr>
              <a:t>known</a:t>
            </a:r>
            <a:r>
              <a:rPr lang="en-US" dirty="0" smtClean="0">
                <a:latin typeface="+mn-lt"/>
              </a:rPr>
              <a:t>, use: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latin typeface="+mn-lt"/>
              </a:rPr>
              <a:t>   z-Test: Two-Sample for Means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If the population variances are </a:t>
            </a:r>
            <a:r>
              <a:rPr lang="en-US" u="sng" dirty="0" smtClean="0">
                <a:latin typeface="+mn-lt"/>
              </a:rPr>
              <a:t>unknown</a:t>
            </a:r>
            <a:r>
              <a:rPr lang="en-US" dirty="0" smtClean="0">
                <a:latin typeface="+mn-lt"/>
              </a:rPr>
              <a:t> then, in most situations, use: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   </a:t>
            </a:r>
            <a:r>
              <a:rPr lang="en-US" i="1" dirty="0" smtClean="0">
                <a:latin typeface="+mn-lt"/>
              </a:rPr>
              <a:t>t-Test: Two-Sample Assuming Unequal Variances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latin typeface="+mn-lt"/>
              </a:rPr>
              <a:t>If the population variances are </a:t>
            </a:r>
            <a:r>
              <a:rPr lang="en-US" u="sng" dirty="0" smtClean="0">
                <a:latin typeface="+mn-lt"/>
              </a:rPr>
              <a:t>unknow</a:t>
            </a:r>
            <a:r>
              <a:rPr lang="en-US" dirty="0" smtClean="0">
                <a:latin typeface="+mn-lt"/>
              </a:rPr>
              <a:t>n but  assumed to be equal, then use: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   </a:t>
            </a:r>
            <a:r>
              <a:rPr lang="en-US" i="1" dirty="0">
                <a:latin typeface="+mn-lt"/>
              </a:rPr>
              <a:t>t-Test: Two-Sample Assuming </a:t>
            </a:r>
            <a:r>
              <a:rPr lang="en-US" i="1" dirty="0" smtClean="0">
                <a:latin typeface="+mn-lt"/>
              </a:rPr>
              <a:t>Equal </a:t>
            </a:r>
            <a:r>
              <a:rPr lang="en-US" i="1" dirty="0">
                <a:latin typeface="+mn-lt"/>
              </a:rPr>
              <a:t>Variances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</a:t>
            </a:r>
            <a:r>
              <a:rPr lang="en-US" sz="3200" dirty="0">
                <a:latin typeface="+mj-lt"/>
              </a:rPr>
              <a:t>Hypothesis Tests</a:t>
            </a:r>
          </a:p>
        </p:txBody>
      </p:sp>
      <p:sp>
        <p:nvSpPr>
          <p:cNvPr id="5427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54276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D19A7A62-B0C0-40B4-9C51-9D12F1F79354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latin typeface="Arial Narrow Italic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ChangeArrowheads="1"/>
          </p:cNvSpPr>
          <p:nvPr/>
        </p:nvSpPr>
        <p:spPr bwMode="auto">
          <a:xfrm>
            <a:off x="857250" y="169863"/>
            <a:ext cx="6056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Arial" pitchFamily="-72" charset="0"/>
              </a:rPr>
              <a:t>Two-Sample Hypothesis Tests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914400" y="838200"/>
            <a:ext cx="6621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 pitchFamily="-72" charset="0"/>
              </a:rPr>
              <a:t>Cautions when Interpreting Excel’s Two-sample</a:t>
            </a:r>
          </a:p>
          <a:p>
            <a:r>
              <a:rPr lang="en-US" u="sng">
                <a:latin typeface="Arial" pitchFamily="-72" charset="0"/>
              </a:rPr>
              <a:t>Hypothesis Test Output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990600" y="1600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pitchFamily="-72" charset="0"/>
            </a:endParaRP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8513763" y="6276975"/>
            <a:ext cx="41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Arial" pitchFamily="-72" charset="0"/>
              </a:rPr>
              <a:t>7-28</a:t>
            </a:r>
            <a:endParaRPr lang="en-US">
              <a:latin typeface="Arial" pitchFamily="-72" charset="0"/>
            </a:endParaRPr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3878263" y="6199188"/>
            <a:ext cx="25574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Copyright © 2013 Pearson Education, Inc.</a:t>
            </a:r>
          </a:p>
          <a:p>
            <a:r>
              <a:rPr lang="en-US" sz="1000">
                <a:latin typeface="Arial" pitchFamily="-72" charset="0"/>
              </a:rPr>
              <a:t>     publishing as Prentice Hall</a:t>
            </a:r>
          </a:p>
          <a:p>
            <a:endParaRPr lang="en-US">
              <a:latin typeface="Arial" pitchFamily="-72" charset="0"/>
            </a:endParaRP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914400" y="1676400"/>
            <a:ext cx="69992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Arial" pitchFamily="-72" charset="0"/>
              </a:rPr>
              <a:t>  If the test statistic is negative, Excel’s one-tail </a:t>
            </a:r>
            <a:r>
              <a:rPr lang="en-US" i="1">
                <a:latin typeface="Arial" pitchFamily="-72" charset="0"/>
              </a:rPr>
              <a:t>p</a:t>
            </a:r>
            <a:r>
              <a:rPr lang="en-US">
                <a:latin typeface="Arial" pitchFamily="-72" charset="0"/>
              </a:rPr>
              <a:t>-</a:t>
            </a:r>
          </a:p>
          <a:p>
            <a:r>
              <a:rPr lang="en-US">
                <a:latin typeface="Arial" pitchFamily="-72" charset="0"/>
              </a:rPr>
              <a:t>   value is correct for a lower tail test. For an upper</a:t>
            </a:r>
          </a:p>
          <a:p>
            <a:r>
              <a:rPr lang="en-US">
                <a:latin typeface="Arial" pitchFamily="-72" charset="0"/>
              </a:rPr>
              <a:t>   tail test, subtract the reported </a:t>
            </a:r>
            <a:r>
              <a:rPr lang="en-US" i="1">
                <a:latin typeface="Arial" pitchFamily="-72" charset="0"/>
              </a:rPr>
              <a:t>p</a:t>
            </a:r>
            <a:r>
              <a:rPr lang="en-US">
                <a:latin typeface="Arial" pitchFamily="-72" charset="0"/>
              </a:rPr>
              <a:t>-value from 1</a:t>
            </a:r>
          </a:p>
          <a:p>
            <a:pPr>
              <a:buFontTx/>
              <a:buChar char="•"/>
            </a:pPr>
            <a:r>
              <a:rPr lang="en-US">
                <a:latin typeface="Arial" pitchFamily="-72" charset="0"/>
              </a:rPr>
              <a:t>  The reverse is true when the test statistic is non-</a:t>
            </a:r>
          </a:p>
          <a:p>
            <a:r>
              <a:rPr lang="en-US">
                <a:latin typeface="Arial" pitchFamily="-72" charset="0"/>
              </a:rPr>
              <a:t>   negative</a:t>
            </a:r>
          </a:p>
          <a:p>
            <a:pPr>
              <a:buFontTx/>
              <a:buChar char="•"/>
            </a:pPr>
            <a:r>
              <a:rPr lang="en-US">
                <a:latin typeface="Arial" pitchFamily="-72" charset="0"/>
              </a:rPr>
              <a:t>  The critical value reported in Excel should be </a:t>
            </a:r>
          </a:p>
          <a:p>
            <a:r>
              <a:rPr lang="en-US">
                <a:latin typeface="Arial" pitchFamily="-72" charset="0"/>
              </a:rPr>
              <a:t>    multiplied by -1 if </a:t>
            </a:r>
          </a:p>
          <a:p>
            <a:endParaRPr lang="en-US">
              <a:latin typeface="Arial" pitchFamily="-72" charset="0"/>
            </a:endParaRPr>
          </a:p>
        </p:txBody>
      </p:sp>
      <p:pic>
        <p:nvPicPr>
          <p:cNvPr id="32775" name="Picture 11" descr="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886200"/>
            <a:ext cx="19812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7.10  Testing the Hypothesis for Supplier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Lead-Time Performance</a:t>
            </a:r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i="1" smtClean="0"/>
              <a:t>Data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i="1" smtClean="0"/>
              <a:t>Data Analysis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i="1" smtClean="0"/>
              <a:t>t-Test: Two-Sample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-72" charset="2"/>
              <a:buNone/>
            </a:pPr>
            <a:r>
              <a:rPr lang="en-US" i="1" smtClean="0"/>
              <a:t>     Assuming Unequal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 3" pitchFamily="-72" charset="2"/>
              <a:buNone/>
            </a:pPr>
            <a:r>
              <a:rPr lang="en-US" i="1" smtClean="0"/>
              <a:t>     Variances</a:t>
            </a:r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i="1" smtClean="0"/>
              <a:t>Variable 1 Range: </a:t>
            </a:r>
            <a:r>
              <a:rPr lang="en-US" smtClean="0"/>
              <a:t>Alum Sheeting data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smtClean="0"/>
              <a:t>Variable 2 Range: </a:t>
            </a:r>
            <a:r>
              <a:rPr lang="en-US" smtClean="0"/>
              <a:t>Durrable Products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</a:t>
            </a:r>
            <a:r>
              <a:rPr lang="en-US" sz="3200" dirty="0">
                <a:latin typeface="+mj-lt"/>
              </a:rPr>
              <a:t>Hypothesis Tests</a:t>
            </a: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7735888" y="464185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7.8</a:t>
            </a:r>
          </a:p>
        </p:txBody>
      </p:sp>
      <p:sp>
        <p:nvSpPr>
          <p:cNvPr id="56324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56325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27ADA217-01B0-4128-8351-AC7723A653E5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81200"/>
            <a:ext cx="4010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Hypothesis Testing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One-Sample Hypothesis Tests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Two-Sample Hypothesis Tests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Analysis of Variance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Chi-Square Test for Independence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Chapter 7 Topics</a:t>
            </a:r>
            <a:endParaRPr lang="en-US" sz="3200" dirty="0">
              <a:latin typeface="+mj-lt"/>
            </a:endParaRPr>
          </a:p>
        </p:txBody>
      </p:sp>
      <p:sp>
        <p:nvSpPr>
          <p:cNvPr id="2969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29700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D946D658-DFDF-43E3-9D16-46C3854AC305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Arial Narrow Italic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7.10 (continued) Testing the Hypothesis for Supplier Lead-Time 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</a:t>
            </a:r>
            <a:r>
              <a:rPr lang="en-US" sz="3200" dirty="0">
                <a:latin typeface="+mj-lt"/>
              </a:rPr>
              <a:t>Hypothesis Tests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7583488" y="549275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7.9</a:t>
            </a:r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57349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46286E56-FD27-4486-92A3-3DD35250F762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590800"/>
            <a:ext cx="44561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06663"/>
            <a:ext cx="225742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Box 3"/>
          <p:cNvSpPr txBox="1">
            <a:spLocks noChangeArrowheads="1"/>
          </p:cNvSpPr>
          <p:nvPr/>
        </p:nvSpPr>
        <p:spPr bwMode="auto">
          <a:xfrm>
            <a:off x="838200" y="3581400"/>
            <a:ext cx="2870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Arial" pitchFamily="-72" charset="0"/>
              </a:rPr>
              <a:t>t</a:t>
            </a:r>
            <a:r>
              <a:rPr lang="en-US">
                <a:latin typeface="Arial" pitchFamily="-72" charset="0"/>
              </a:rPr>
              <a:t> = 3.83</a:t>
            </a:r>
          </a:p>
          <a:p>
            <a:r>
              <a:rPr lang="en-US">
                <a:latin typeface="Arial" pitchFamily="-72" charset="0"/>
              </a:rPr>
              <a:t>Critical value = 1.81</a:t>
            </a:r>
          </a:p>
          <a:p>
            <a:pPr>
              <a:spcBef>
                <a:spcPts val="1200"/>
              </a:spcBef>
            </a:pPr>
            <a:r>
              <a:rPr lang="en-US" i="1">
                <a:latin typeface="Arial" pitchFamily="-72" charset="0"/>
              </a:rPr>
              <a:t>p</a:t>
            </a:r>
            <a:r>
              <a:rPr lang="en-US">
                <a:latin typeface="Arial" pitchFamily="-72" charset="0"/>
              </a:rPr>
              <a:t>-value = 0.00166</a:t>
            </a:r>
          </a:p>
          <a:p>
            <a:pPr>
              <a:spcBef>
                <a:spcPts val="1200"/>
              </a:spcBef>
            </a:pPr>
            <a:r>
              <a:rPr lang="en-US">
                <a:latin typeface="Arial" pitchFamily="-72" charset="0"/>
              </a:rPr>
              <a:t>Reject </a:t>
            </a:r>
            <a:r>
              <a:rPr lang="en-US" i="1">
                <a:latin typeface="Arial" pitchFamily="-72" charset="0"/>
              </a:rPr>
              <a:t>H</a:t>
            </a:r>
            <a:r>
              <a:rPr lang="en-US" i="1" baseline="-25000">
                <a:latin typeface="Arial" pitchFamily="-72" charset="0"/>
              </a:rPr>
              <a:t>0</a:t>
            </a:r>
            <a:r>
              <a:rPr lang="en-US">
                <a:latin typeface="Arial" pitchFamily="-7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Example 7.11  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Using the Paired Two-Sample Test for Means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Use the </a:t>
            </a:r>
            <a:r>
              <a:rPr lang="en-US" i="1" smtClean="0"/>
              <a:t>Pile Foundation</a:t>
            </a:r>
            <a:r>
              <a:rPr lang="en-US" smtClean="0"/>
              <a:t> data to test for a difference in the means of the estimated and  actual pile lengths.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Use a 5% significance level.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i="1" smtClean="0"/>
              <a:t>H</a:t>
            </a:r>
            <a:r>
              <a:rPr lang="en-US" i="1" baseline="-25000" smtClean="0"/>
              <a:t>0</a:t>
            </a:r>
            <a:r>
              <a:rPr lang="en-US" smtClean="0"/>
              <a:t>: </a:t>
            </a:r>
            <a:r>
              <a:rPr lang="el-GR" i="1" smtClean="0">
                <a:latin typeface="Cambria Math" charset="0"/>
                <a:ea typeface="Cambria Math" charset="0"/>
                <a:cs typeface="Cambria Math" charset="0"/>
              </a:rPr>
              <a:t>μ</a:t>
            </a:r>
            <a:r>
              <a:rPr lang="en-US" baseline="-2500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r>
              <a:rPr lang="en-US" smtClean="0"/>
              <a:t> = 0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i="1" smtClean="0"/>
              <a:t>   H</a:t>
            </a:r>
            <a:r>
              <a:rPr lang="en-US" i="1" baseline="-25000" smtClean="0"/>
              <a:t>1</a:t>
            </a:r>
            <a:r>
              <a:rPr lang="en-US" smtClean="0"/>
              <a:t>: </a:t>
            </a:r>
            <a:r>
              <a:rPr lang="el-GR" i="1" smtClean="0">
                <a:latin typeface="Cambria Math" charset="0"/>
                <a:ea typeface="Cambria Math" charset="0"/>
                <a:cs typeface="Cambria Math" charset="0"/>
              </a:rPr>
              <a:t>μ</a:t>
            </a:r>
            <a:r>
              <a:rPr lang="en-US" baseline="-2500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r>
              <a:rPr lang="en-US" smtClean="0"/>
              <a:t>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≠</a:t>
            </a:r>
            <a:r>
              <a:rPr lang="en-US" smtClean="0"/>
              <a:t> 0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where </a:t>
            </a:r>
            <a:r>
              <a:rPr lang="el-GR" i="1" smtClean="0">
                <a:latin typeface="Cambria Math" charset="0"/>
                <a:ea typeface="Cambria Math" charset="0"/>
                <a:cs typeface="Cambria Math" charset="0"/>
              </a:rPr>
              <a:t>μ</a:t>
            </a:r>
            <a:r>
              <a:rPr lang="en-US" baseline="-25000" smtClean="0">
                <a:latin typeface="Cambria Math" charset="0"/>
                <a:ea typeface="Cambria Math" charset="0"/>
                <a:cs typeface="Cambria Math" charset="0"/>
              </a:rPr>
              <a:t>D </a:t>
            </a:r>
            <a:r>
              <a:rPr lang="en-US" smtClean="0"/>
              <a:t>is the difference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   between the 2 population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   means.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</a:t>
            </a:r>
            <a:r>
              <a:rPr lang="en-US" sz="3200" dirty="0">
                <a:latin typeface="+mj-lt"/>
              </a:rPr>
              <a:t>Hypothesis Tests</a:t>
            </a: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7678738" y="5867400"/>
            <a:ext cx="827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7.10</a:t>
            </a:r>
          </a:p>
        </p:txBody>
      </p:sp>
      <p:sp>
        <p:nvSpPr>
          <p:cNvPr id="58372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4953000" y="6324600"/>
            <a:ext cx="25908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5837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D68A19F1-6A3C-4121-954E-064C522C84EE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4963" y="3386138"/>
            <a:ext cx="31146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7.11 (continued)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Using the Paired Two-Sample Test for Means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i="1" smtClean="0"/>
              <a:t>t-Test: Paired Two-Sample for Means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</a:t>
            </a:r>
            <a:r>
              <a:rPr lang="en-US" sz="3200" dirty="0">
                <a:latin typeface="+mj-lt"/>
              </a:rPr>
              <a:t>Hypothesis Tests</a:t>
            </a: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7678738" y="5867400"/>
            <a:ext cx="827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7.11</a:t>
            </a:r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59397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9D2EF81F-A834-42BE-A38E-2FE7F0C4797E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latin typeface="Arial" pitchFamily="-72" charset="0"/>
            </a:endParaRP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9888" y="2867025"/>
            <a:ext cx="42957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6686" y="3059161"/>
            <a:ext cx="3153043" cy="2769989"/>
          </a:xfrm>
          <a:prstGeom prst="rect">
            <a:avLst/>
          </a:prstGeom>
          <a:blipFill rotWithShape="1">
            <a:blip r:embed="rId3"/>
            <a:stretch>
              <a:fillRect l="-2896" t="-1542" b="-440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60420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A0CB6269-FFED-4159-8821-AD1868DB000C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latin typeface="Arial Narrow Italic" pitchFamily="-72" charset="0"/>
            </a:endParaRP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900113" y="490538"/>
            <a:ext cx="60563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Arial" pitchFamily="-72" charset="0"/>
              </a:rPr>
              <a:t>Two-Sample Hypothesis Tests</a:t>
            </a:r>
          </a:p>
        </p:txBody>
      </p:sp>
      <p:sp>
        <p:nvSpPr>
          <p:cNvPr id="37892" name="Rectangle 7"/>
          <p:cNvSpPr>
            <a:spLocks noChangeArrowheads="1"/>
          </p:cNvSpPr>
          <p:nvPr/>
        </p:nvSpPr>
        <p:spPr bwMode="auto">
          <a:xfrm>
            <a:off x="990600" y="1066800"/>
            <a:ext cx="416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 pitchFamily="-72" charset="0"/>
              </a:rPr>
              <a:t>Test for Equality of Variances</a:t>
            </a: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990600" y="1524000"/>
            <a:ext cx="6486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72" charset="0"/>
              </a:rPr>
              <a:t>Understanding variation in business processes</a:t>
            </a:r>
          </a:p>
          <a:p>
            <a:r>
              <a:rPr lang="en-US">
                <a:latin typeface="Arial" pitchFamily="-72" charset="0"/>
              </a:rPr>
              <a:t>is very important.</a:t>
            </a:r>
          </a:p>
          <a:p>
            <a:r>
              <a:rPr lang="en-US">
                <a:latin typeface="Arial" pitchFamily="-72" charset="0"/>
              </a:rPr>
              <a:t>We can test for equal variability of two groups:</a:t>
            </a:r>
          </a:p>
        </p:txBody>
      </p:sp>
      <p:pic>
        <p:nvPicPr>
          <p:cNvPr id="37894" name="Picture 9" descr="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7432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1143000" y="4191000"/>
            <a:ext cx="6453188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72" charset="0"/>
              </a:rPr>
              <a:t>The ratio of two population variances follow an</a:t>
            </a:r>
          </a:p>
          <a:p>
            <a:r>
              <a:rPr lang="en-US" i="1">
                <a:latin typeface="Arial" pitchFamily="-72" charset="0"/>
              </a:rPr>
              <a:t>F</a:t>
            </a:r>
            <a:r>
              <a:rPr lang="en-US">
                <a:latin typeface="Arial" pitchFamily="-72" charset="0"/>
              </a:rPr>
              <a:t> probability distribution.</a:t>
            </a:r>
          </a:p>
          <a:p>
            <a:pPr>
              <a:lnSpc>
                <a:spcPct val="160000"/>
              </a:lnSpc>
            </a:pPr>
            <a:r>
              <a:rPr lang="en-US">
                <a:latin typeface="Arial" pitchFamily="-72" charset="0"/>
              </a:rPr>
              <a:t>The test statistic is</a:t>
            </a:r>
          </a:p>
          <a:p>
            <a:endParaRPr lang="en-US">
              <a:latin typeface="Arial" pitchFamily="-72" charset="0"/>
            </a:endParaRPr>
          </a:p>
        </p:txBody>
      </p:sp>
      <p:pic>
        <p:nvPicPr>
          <p:cNvPr id="378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953000"/>
            <a:ext cx="10096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/>
          <p:cNvSpPr>
            <a:spLocks noGrp="1"/>
          </p:cNvSpPr>
          <p:nvPr>
            <p:ph idx="1"/>
          </p:nvPr>
        </p:nvSpPr>
        <p:spPr>
          <a:xfrm>
            <a:off x="457200" y="1303338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7.12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Applying the </a:t>
            </a:r>
            <a:r>
              <a:rPr lang="en-US" i="1" u="sng" smtClean="0"/>
              <a:t>F</a:t>
            </a:r>
            <a:r>
              <a:rPr lang="en-US" u="sng" smtClean="0"/>
              <a:t>-Test for Equality of Variances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Using </a:t>
            </a:r>
            <a:r>
              <a:rPr lang="el-GR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mtClean="0"/>
              <a:t>= 0.05, test for equal variances in the lead times of Alum Sheeting and Durrable Products.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</a:t>
            </a:r>
            <a:r>
              <a:rPr lang="en-US" sz="3200" dirty="0">
                <a:latin typeface="+mj-lt"/>
              </a:rPr>
              <a:t>Hypothesis Tests</a:t>
            </a:r>
          </a:p>
        </p:txBody>
      </p:sp>
      <p:sp>
        <p:nvSpPr>
          <p:cNvPr id="61443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61444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68322E93-10A8-4305-B1CB-AE63F5640A9A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latin typeface="Arial" pitchFamily="-72" charset="0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30086" y="3182271"/>
            <a:ext cx="2864887" cy="2853217"/>
          </a:xfrm>
          <a:prstGeom prst="rect">
            <a:avLst/>
          </a:prstGeom>
          <a:blipFill rotWithShape="1">
            <a:blip r:embed="rId2"/>
            <a:stretch>
              <a:fillRect l="-3404" t="-1496" r="-2553" b="-406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7543800" y="5789613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7.12</a:t>
            </a:r>
          </a:p>
        </p:txBody>
      </p:sp>
      <p:pic>
        <p:nvPicPr>
          <p:cNvPr id="389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7050" y="3275013"/>
            <a:ext cx="3987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172200" y="5257800"/>
            <a:ext cx="990600" cy="228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ANOVA</a:t>
            </a:r>
          </a:p>
          <a:p>
            <a:pPr eaLnBrk="1" hangingPunct="1"/>
            <a:r>
              <a:rPr lang="en-US" smtClean="0"/>
              <a:t>Used to compare the means of two or more population groups.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ANOVA derives its name from the fact that we are analyzing variances in the data.</a:t>
            </a:r>
          </a:p>
          <a:p>
            <a:pPr eaLnBrk="1" hangingPunct="1"/>
            <a:r>
              <a:rPr lang="en-US" smtClean="0"/>
              <a:t>ANOVA measures variation between groups relative to variation within groups.</a:t>
            </a:r>
          </a:p>
          <a:p>
            <a:pPr eaLnBrk="1" hangingPunct="1"/>
            <a:r>
              <a:rPr lang="en-US" smtClean="0"/>
              <a:t>Each of the population groups is assumed to come from a normally distributed population.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Analysis of Variance</a:t>
            </a:r>
            <a:endParaRPr lang="en-US" sz="3200" dirty="0">
              <a:latin typeface="+mj-lt"/>
            </a:endParaRPr>
          </a:p>
        </p:txBody>
      </p:sp>
      <p:sp>
        <p:nvSpPr>
          <p:cNvPr id="62467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62468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EB030C48-FBED-40D9-AE35-040443BCFB38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latin typeface="Arial" pitchFamily="-72" charset="0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09850"/>
            <a:ext cx="44672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7.13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Differences in </a:t>
            </a:r>
            <a:r>
              <a:rPr lang="en-US" i="1" u="sng" smtClean="0"/>
              <a:t>Insurance Survey </a:t>
            </a:r>
            <a:r>
              <a:rPr lang="en-US" u="sng" smtClean="0"/>
              <a:t>Data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Average health insurance satisfaction scores (1-5 scale) by education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Analysis of Variance</a:t>
            </a:r>
            <a:endParaRPr lang="en-US" sz="3200" dirty="0">
              <a:latin typeface="+mj-lt"/>
            </a:endParaRPr>
          </a:p>
        </p:txBody>
      </p:sp>
      <p:sp>
        <p:nvSpPr>
          <p:cNvPr id="63491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63492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21056B44-6DB5-4194-BD41-69A22608B8E6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67075"/>
            <a:ext cx="4814888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Example 7.14   Applying the Excel ANOVA Tool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(</a:t>
            </a:r>
            <a:r>
              <a:rPr lang="en-US" i="1" smtClean="0"/>
              <a:t>Insurance Survey</a:t>
            </a:r>
            <a:r>
              <a:rPr lang="en-US" smtClean="0"/>
              <a:t> data)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 3" pitchFamily="-72" charset="2"/>
              <a:buNone/>
            </a:pPr>
            <a:r>
              <a:rPr lang="en-US" i="1" smtClean="0"/>
              <a:t>Data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-72" charset="2"/>
              <a:buNone/>
            </a:pPr>
            <a:r>
              <a:rPr lang="en-US" i="1" smtClean="0"/>
              <a:t>Data Analysis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-72" charset="2"/>
              <a:buNone/>
            </a:pPr>
            <a:r>
              <a:rPr lang="en-US" i="1" smtClean="0"/>
              <a:t>ANOVA: Single Factor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i="1" smtClean="0"/>
              <a:t>     Input Range</a:t>
            </a:r>
            <a:r>
              <a:rPr lang="en-US" smtClean="0"/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     contiguous columns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     of insurance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     satisfaction data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 3" pitchFamily="-72" charset="2"/>
              <a:buNone/>
            </a:pPr>
            <a:r>
              <a:rPr lang="en-US" i="1" smtClean="0"/>
              <a:t>H</a:t>
            </a:r>
            <a:r>
              <a:rPr lang="en-US" i="1" baseline="-25000" smtClean="0"/>
              <a:t>0</a:t>
            </a:r>
            <a:r>
              <a:rPr lang="en-US" smtClean="0"/>
              <a:t>: </a:t>
            </a:r>
            <a:r>
              <a:rPr lang="el-GR" i="1" smtClean="0">
                <a:latin typeface="Cambria Math" charset="0"/>
                <a:ea typeface="Cambria Math" charset="0"/>
                <a:cs typeface="Cambria Math" charset="0"/>
              </a:rPr>
              <a:t>μ</a:t>
            </a:r>
            <a:r>
              <a:rPr lang="en-US" baseline="-2500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r>
              <a:rPr lang="en-US" smtClean="0"/>
              <a:t> = </a:t>
            </a:r>
            <a:r>
              <a:rPr lang="el-GR" i="1" smtClean="0">
                <a:latin typeface="Cambria Math" charset="0"/>
                <a:ea typeface="Cambria Math" charset="0"/>
                <a:cs typeface="Cambria Math" charset="0"/>
              </a:rPr>
              <a:t>μ</a:t>
            </a:r>
            <a:r>
              <a:rPr lang="en-US" baseline="-2500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en-US" smtClean="0"/>
              <a:t> = </a:t>
            </a:r>
            <a:r>
              <a:rPr lang="el-GR" i="1" smtClean="0">
                <a:latin typeface="Cambria Math" charset="0"/>
                <a:ea typeface="Cambria Math" charset="0"/>
                <a:cs typeface="Cambria Math" charset="0"/>
              </a:rPr>
              <a:t>μ</a:t>
            </a:r>
            <a:r>
              <a:rPr lang="en-US" baseline="-25000" smtClean="0">
                <a:latin typeface="Cambria Math" charset="0"/>
                <a:ea typeface="Cambria Math" charset="0"/>
                <a:cs typeface="Cambria Math" charset="0"/>
              </a:rPr>
              <a:t>3</a:t>
            </a:r>
            <a:endParaRPr lang="en-US" smtClean="0"/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i="1" smtClean="0"/>
              <a:t>   H</a:t>
            </a:r>
            <a:r>
              <a:rPr lang="en-US" i="1" baseline="-25000" smtClean="0"/>
              <a:t>1</a:t>
            </a:r>
            <a:r>
              <a:rPr lang="en-US" smtClean="0"/>
              <a:t>: </a:t>
            </a:r>
            <a:r>
              <a:rPr lang="en-US" smtClean="0">
                <a:ea typeface="Cambria Math" charset="0"/>
                <a:cs typeface="Cambria Math" charset="0"/>
              </a:rPr>
              <a:t>at least one mean is different from the others</a:t>
            </a: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Analysis of Variance</a:t>
            </a:r>
            <a:endParaRPr lang="en-US" sz="3200" dirty="0">
              <a:latin typeface="+mj-lt"/>
            </a:endParaRP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7734300" y="4899025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7.13</a:t>
            </a:r>
          </a:p>
        </p:txBody>
      </p:sp>
      <p:sp>
        <p:nvSpPr>
          <p:cNvPr id="6451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 sz="900">
              <a:latin typeface="Arial Narrow Italic" pitchFamily="-72" charset="0"/>
            </a:endParaRPr>
          </a:p>
        </p:txBody>
      </p:sp>
      <p:sp>
        <p:nvSpPr>
          <p:cNvPr id="64517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E34B2D6E-6368-40CC-AD41-BAED92B6C559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057400"/>
            <a:ext cx="3990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7.14 (continued)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Applying the Excel ANOVA Tool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>
                <a:ea typeface="Times New Roman" pitchFamily="-72" charset="0"/>
                <a:cs typeface="Times New Roman" pitchFamily="-72" charset="0"/>
              </a:rPr>
              <a:t>Use</a:t>
            </a:r>
            <a:r>
              <a:rPr lang="en-US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l-GR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mtClean="0"/>
              <a:t>= 5%.</a:t>
            </a:r>
            <a:endParaRPr lang="en-US" i="1" smtClean="0"/>
          </a:p>
          <a:p>
            <a:pPr eaLnBrk="1" hangingPunct="1">
              <a:buFont typeface="Wingdings 3" pitchFamily="-72" charset="2"/>
              <a:buNone/>
            </a:pPr>
            <a:r>
              <a:rPr lang="en-US" i="1" smtClean="0"/>
              <a:t>F &gt; F</a:t>
            </a:r>
            <a:r>
              <a:rPr lang="en-US" i="1" baseline="-25000" smtClean="0"/>
              <a:t>crit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smtClean="0"/>
              <a:t>p</a:t>
            </a:r>
            <a:r>
              <a:rPr lang="en-US" smtClean="0"/>
              <a:t>-value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   = 0.0356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Reject </a:t>
            </a:r>
            <a:r>
              <a:rPr lang="en-US" i="1" smtClean="0"/>
              <a:t>H</a:t>
            </a:r>
            <a:r>
              <a:rPr lang="en-US" i="1" baseline="-25000" smtClean="0"/>
              <a:t>0.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Analysis of Variance</a:t>
            </a:r>
            <a:endParaRPr lang="en-US" sz="3200" dirty="0">
              <a:latin typeface="+mj-lt"/>
            </a:endParaRP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7940675" y="5780088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7.14</a:t>
            </a:r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65541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643EE480-293E-4EC6-88F6-3674A52BCD13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03488"/>
            <a:ext cx="60483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086600" y="4648200"/>
            <a:ext cx="854075" cy="609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Chi-Square Test for Independence</a:t>
            </a:r>
            <a:endParaRPr lang="en-US" sz="3200" dirty="0">
              <a:latin typeface="+mj-lt"/>
            </a:endParaRPr>
          </a:p>
        </p:txBody>
      </p:sp>
      <p:sp>
        <p:nvSpPr>
          <p:cNvPr id="66563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66564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988E834A-9F86-4769-A09A-052E029E605D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72100"/>
            <a:ext cx="73914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3563" y="3733800"/>
            <a:ext cx="21431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598488" y="1350963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Test for independence of 2 categorical variables.</a:t>
            </a:r>
          </a:p>
          <a:p>
            <a:pPr fontAlgn="auto">
              <a:defRPr/>
            </a:pPr>
            <a:r>
              <a:rPr lang="en-US" dirty="0" smtClean="0"/>
              <a:t>Compute expected frequencies and compare to the observed frequencies in the sample data.</a:t>
            </a:r>
          </a:p>
          <a:p>
            <a:pPr fontAlgn="auto">
              <a:spcBef>
                <a:spcPts val="1200"/>
              </a:spcBef>
              <a:defRPr/>
            </a:pP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: two categorical variables are </a:t>
            </a:r>
            <a:r>
              <a:rPr lang="en-US" u="sng" dirty="0"/>
              <a:t>independent</a:t>
            </a:r>
          </a:p>
          <a:p>
            <a:pPr marL="109728" indent="0" fontAlgn="auto">
              <a:buFont typeface="Wingdings 3"/>
              <a:buNone/>
              <a:defRPr/>
            </a:pPr>
            <a:r>
              <a:rPr lang="en-US" i="1" dirty="0"/>
              <a:t>   H</a:t>
            </a:r>
            <a:r>
              <a:rPr lang="en-US" i="1" baseline="-25000" dirty="0"/>
              <a:t>1</a:t>
            </a:r>
            <a:r>
              <a:rPr lang="en-US" dirty="0"/>
              <a:t>: two categorical variables are </a:t>
            </a:r>
            <a:r>
              <a:rPr lang="en-US" u="sng" dirty="0" smtClean="0"/>
              <a:t>dependent</a:t>
            </a:r>
            <a:endParaRPr lang="en-US" u="sng" dirty="0"/>
          </a:p>
          <a:p>
            <a:pPr marL="109728" indent="0" fontAlgn="auto">
              <a:buFont typeface="Wingdings 3"/>
              <a:buNone/>
              <a:defRPr/>
            </a:pPr>
            <a:endParaRPr lang="en-US" dirty="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5385" y="4447784"/>
            <a:ext cx="6435223" cy="1231106"/>
          </a:xfrm>
          <a:prstGeom prst="rect">
            <a:avLst/>
          </a:prstGeom>
          <a:blipFill rotWithShape="1">
            <a:blip r:embed="rId4"/>
            <a:stretch>
              <a:fillRect l="-1705" t="-396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Involves drawing inferences about </a:t>
            </a:r>
            <a:r>
              <a:rPr lang="en-US" u="sng" dirty="0" smtClean="0">
                <a:latin typeface="+mn-lt"/>
              </a:rPr>
              <a:t>two</a:t>
            </a:r>
            <a:r>
              <a:rPr lang="en-US" dirty="0" smtClean="0">
                <a:latin typeface="+mn-lt"/>
              </a:rPr>
              <a:t> contrasting propositions (each called a </a:t>
            </a:r>
            <a:r>
              <a:rPr lang="en-US" u="sng" dirty="0" smtClean="0">
                <a:latin typeface="+mn-lt"/>
              </a:rPr>
              <a:t>hypothesis</a:t>
            </a:r>
            <a:r>
              <a:rPr lang="en-US" dirty="0" smtClean="0">
                <a:latin typeface="+mn-lt"/>
              </a:rPr>
              <a:t>) relating to the value of one or more population parameters.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latin typeface="+mn-lt"/>
              </a:rPr>
              <a:t>H</a:t>
            </a:r>
            <a:r>
              <a:rPr lang="en-US" i="1" baseline="-25000" dirty="0" smtClean="0">
                <a:latin typeface="+mn-lt"/>
              </a:rPr>
              <a:t>0 </a:t>
            </a:r>
            <a:r>
              <a:rPr lang="en-US" dirty="0" smtClean="0">
                <a:latin typeface="+mn-lt"/>
              </a:rPr>
              <a:t> </a:t>
            </a:r>
            <a:r>
              <a:rPr lang="en-US" u="sng" dirty="0" smtClean="0">
                <a:latin typeface="+mn-lt"/>
              </a:rPr>
              <a:t>Null hypothesis</a:t>
            </a:r>
            <a:r>
              <a:rPr lang="en-US" dirty="0" smtClean="0">
                <a:latin typeface="+mn-lt"/>
              </a:rPr>
              <a:t>: describes an existing theory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latin typeface="+mn-lt"/>
              </a:rPr>
              <a:t>H</a:t>
            </a:r>
            <a:r>
              <a:rPr lang="en-US" i="1" baseline="-25000" dirty="0" smtClean="0">
                <a:latin typeface="+mn-lt"/>
              </a:rPr>
              <a:t>1  </a:t>
            </a:r>
            <a:r>
              <a:rPr lang="en-US" u="sng" dirty="0" smtClean="0">
                <a:latin typeface="+mn-lt"/>
              </a:rPr>
              <a:t>Alternative hypothesis</a:t>
            </a:r>
            <a:r>
              <a:rPr lang="en-US" dirty="0" smtClean="0">
                <a:latin typeface="+mn-lt"/>
              </a:rPr>
              <a:t>: the complement of </a:t>
            </a:r>
            <a:r>
              <a:rPr lang="en-US" i="1" dirty="0">
                <a:latin typeface="+mn-lt"/>
              </a:rPr>
              <a:t>H</a:t>
            </a:r>
            <a:r>
              <a:rPr lang="en-US" i="1" baseline="-25000" dirty="0">
                <a:latin typeface="+mn-lt"/>
              </a:rPr>
              <a:t>0 </a:t>
            </a:r>
            <a:endParaRPr lang="en-US" dirty="0" smtClean="0">
              <a:latin typeface="+mn-lt"/>
            </a:endParaRP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Using sample data, we either:</a:t>
            </a:r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- </a:t>
            </a:r>
            <a:r>
              <a:rPr lang="en-US" i="1" dirty="0" smtClean="0">
                <a:latin typeface="+mn-lt"/>
              </a:rPr>
              <a:t>reject</a:t>
            </a:r>
            <a:r>
              <a:rPr lang="en-US" dirty="0" smtClean="0">
                <a:latin typeface="+mn-lt"/>
              </a:rPr>
              <a:t> </a:t>
            </a:r>
            <a:r>
              <a:rPr lang="en-US" i="1" dirty="0">
                <a:latin typeface="+mn-lt"/>
              </a:rPr>
              <a:t>H</a:t>
            </a:r>
            <a:r>
              <a:rPr lang="en-US" i="1" baseline="-25000" dirty="0">
                <a:latin typeface="+mn-lt"/>
              </a:rPr>
              <a:t>0</a:t>
            </a:r>
            <a:r>
              <a:rPr lang="en-US" dirty="0" smtClean="0">
                <a:latin typeface="+mn-lt"/>
              </a:rPr>
              <a:t> and conclude the sample data provides</a:t>
            </a:r>
          </a:p>
          <a:p>
            <a:pPr marL="109728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sufficient evidence to support </a:t>
            </a:r>
            <a:r>
              <a:rPr lang="en-US" i="1" dirty="0" smtClean="0">
                <a:latin typeface="+mn-lt"/>
              </a:rPr>
              <a:t>H</a:t>
            </a:r>
            <a:r>
              <a:rPr lang="en-US" i="1" baseline="-25000" dirty="0" smtClean="0">
                <a:latin typeface="+mn-lt"/>
              </a:rPr>
              <a:t>1,</a:t>
            </a:r>
            <a:r>
              <a:rPr lang="en-US" i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or</a:t>
            </a:r>
            <a:endParaRPr lang="en-US" baseline="-25000" dirty="0" smtClean="0">
              <a:latin typeface="+mn-lt"/>
            </a:endParaRPr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+mn-lt"/>
              </a:rPr>
              <a:t>   - </a:t>
            </a:r>
            <a:r>
              <a:rPr lang="en-US" i="1" dirty="0" smtClean="0">
                <a:latin typeface="+mn-lt"/>
              </a:rPr>
              <a:t>fail to reject </a:t>
            </a:r>
            <a:r>
              <a:rPr lang="en-US" i="1" dirty="0">
                <a:latin typeface="+mn-lt"/>
              </a:rPr>
              <a:t>H</a:t>
            </a:r>
            <a:r>
              <a:rPr lang="en-US" i="1" baseline="-25000" dirty="0">
                <a:latin typeface="+mn-lt"/>
              </a:rPr>
              <a:t>0</a:t>
            </a:r>
            <a:r>
              <a:rPr lang="en-US" dirty="0" smtClean="0">
                <a:latin typeface="+mn-lt"/>
              </a:rPr>
              <a:t> and conclude the sample data</a:t>
            </a:r>
          </a:p>
          <a:p>
            <a:pPr marL="109728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does not support </a:t>
            </a:r>
            <a:r>
              <a:rPr lang="en-US" i="1" dirty="0" smtClean="0">
                <a:latin typeface="+mn-lt"/>
              </a:rPr>
              <a:t>H</a:t>
            </a:r>
            <a:r>
              <a:rPr lang="en-US" i="1" baseline="-25000" dirty="0" smtClean="0">
                <a:latin typeface="+mn-lt"/>
              </a:rPr>
              <a:t>1.</a:t>
            </a: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Hypothesis Testing</a:t>
            </a:r>
            <a:endParaRPr lang="en-US" sz="3200" dirty="0">
              <a:latin typeface="+mj-lt"/>
            </a:endParaRPr>
          </a:p>
        </p:txBody>
      </p:sp>
      <p:sp>
        <p:nvSpPr>
          <p:cNvPr id="30723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0724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7-</a:t>
            </a:r>
            <a:fld id="{D3F52681-E5AB-44E9-8B41-F12D21E3665F}" type="slidenum">
              <a:rPr lang="en-US" sz="900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Arial Narrow Italic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442913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7.15 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Independence and Marketing Strategy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Using a 5% significance level test, determine whether gender and brand preference for energy drinks can be considered independent variables.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Chi-Square Test for Independence</a:t>
            </a:r>
            <a:endParaRPr lang="en-US" sz="3200" dirty="0">
              <a:latin typeface="+mj-lt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7772400" y="6172200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7.15</a:t>
            </a:r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67589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3D730195-1F26-436B-9F54-8841530B2C59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429000"/>
            <a:ext cx="7439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Chi-Square Test for Independence</a:t>
            </a:r>
            <a:endParaRPr lang="en-US" sz="3200" dirty="0">
              <a:latin typeface="+mj-lt"/>
            </a:endParaRPr>
          </a:p>
        </p:txBody>
      </p:sp>
      <p:sp>
        <p:nvSpPr>
          <p:cNvPr id="46082" name="TextBox 5"/>
          <p:cNvSpPr txBox="1">
            <a:spLocks noChangeArrowheads="1"/>
          </p:cNvSpPr>
          <p:nvPr/>
        </p:nvSpPr>
        <p:spPr bwMode="auto">
          <a:xfrm>
            <a:off x="7812088" y="5921375"/>
            <a:ext cx="827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7.16</a:t>
            </a:r>
          </a:p>
        </p:txBody>
      </p:sp>
      <p:sp>
        <p:nvSpPr>
          <p:cNvPr id="68612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6861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E6B8AB3E-D2FB-4D74-9D55-1B16FD6B5157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0"/>
            <a:ext cx="5399088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73914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609600" y="1143000"/>
            <a:ext cx="781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>
                <a:latin typeface="Arial" pitchFamily="-72" charset="0"/>
              </a:rPr>
              <a:t>Example 7.16 Computing Expected Frequencies</a:t>
            </a:r>
            <a:endParaRPr lang="en-US">
              <a:latin typeface="Arial" pitchFamily="-72" charset="0"/>
            </a:endParaRPr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557213" y="2936875"/>
            <a:ext cx="1692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 pitchFamily="-72" charset="0"/>
              </a:rPr>
              <a:t>Cell F12:</a:t>
            </a:r>
            <a:r>
              <a:rPr lang="en-US">
                <a:latin typeface="Arial" pitchFamily="-72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>
                <a:latin typeface="Arial" pitchFamily="-72" charset="0"/>
              </a:rPr>
              <a:t>  </a:t>
            </a:r>
            <a:r>
              <a:rPr lang="en-US" sz="1800" i="1">
                <a:latin typeface="Lucida Calligraphy" pitchFamily="-72" charset="0"/>
              </a:rPr>
              <a:t>f</a:t>
            </a:r>
            <a:r>
              <a:rPr lang="en-US" i="1" baseline="-25000">
                <a:latin typeface="Arial" pitchFamily="-72" charset="0"/>
              </a:rPr>
              <a:t>e </a:t>
            </a:r>
            <a:r>
              <a:rPr lang="en-US" i="1">
                <a:latin typeface="Arial" pitchFamily="-72" charset="0"/>
              </a:rPr>
              <a:t>= </a:t>
            </a:r>
            <a:r>
              <a:rPr lang="en-US" sz="1800" u="sng">
                <a:latin typeface="Arial" pitchFamily="-72" charset="0"/>
              </a:rPr>
              <a:t>(37)(34)</a:t>
            </a:r>
          </a:p>
          <a:p>
            <a:r>
              <a:rPr lang="en-US" sz="1800">
                <a:latin typeface="Arial" pitchFamily="-72" charset="0"/>
              </a:rPr>
              <a:t>              100</a:t>
            </a:r>
            <a:endParaRPr lang="en-US">
              <a:latin typeface="Arial" pitchFamily="-72" charset="0"/>
            </a:endParaRPr>
          </a:p>
        </p:txBody>
      </p:sp>
      <p:sp>
        <p:nvSpPr>
          <p:cNvPr id="46089" name="Rectangle 13"/>
          <p:cNvSpPr>
            <a:spLocks noChangeArrowheads="1"/>
          </p:cNvSpPr>
          <p:nvPr/>
        </p:nvSpPr>
        <p:spPr bwMode="auto">
          <a:xfrm>
            <a:off x="1066800" y="4114800"/>
            <a:ext cx="168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72" charset="0"/>
              </a:rPr>
              <a:t>=16* F8/18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3550" y="31115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Chi-Square Test for Independence</a:t>
            </a:r>
            <a:endParaRPr lang="en-US" sz="3200" dirty="0">
              <a:latin typeface="+mj-lt"/>
            </a:endParaRPr>
          </a:p>
        </p:txBody>
      </p:sp>
      <p:sp>
        <p:nvSpPr>
          <p:cNvPr id="47106" name="TextBox 5"/>
          <p:cNvSpPr txBox="1">
            <a:spLocks noChangeArrowheads="1"/>
          </p:cNvSpPr>
          <p:nvPr/>
        </p:nvSpPr>
        <p:spPr bwMode="auto">
          <a:xfrm>
            <a:off x="7943850" y="6029325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7.17</a:t>
            </a:r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69637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49001BB4-A121-4653-A400-C0C68CB26E47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21431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876425"/>
            <a:ext cx="45815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609600" y="1219200"/>
            <a:ext cx="648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 pitchFamily="-72" charset="0"/>
              </a:rPr>
              <a:t>Example 7.17 Conducting the Chi-Square Test</a:t>
            </a:r>
            <a:endParaRPr lang="en-US">
              <a:latin typeface="Arial" pitchFamily="-72" charset="0"/>
            </a:endParaRP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457200" y="2667000"/>
            <a:ext cx="2527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 pitchFamily="-72" charset="0"/>
              </a:rPr>
              <a:t>Cell F18:</a:t>
            </a:r>
            <a:endParaRPr lang="en-US">
              <a:latin typeface="Arial" pitchFamily="-72" charset="0"/>
            </a:endParaRPr>
          </a:p>
          <a:p>
            <a:r>
              <a:rPr lang="en-US">
                <a:latin typeface="Arial" pitchFamily="-72" charset="0"/>
              </a:rPr>
              <a:t>(</a:t>
            </a:r>
            <a:r>
              <a:rPr lang="en-US" sz="1800" i="1">
                <a:latin typeface="Lucida Calligraphy" pitchFamily="-72" charset="0"/>
              </a:rPr>
              <a:t>f</a:t>
            </a:r>
            <a:r>
              <a:rPr lang="en-US" i="1" baseline="-25000">
                <a:latin typeface="Lucida Calligraphy" pitchFamily="-72" charset="0"/>
              </a:rPr>
              <a:t>o</a:t>
            </a:r>
            <a:r>
              <a:rPr lang="en-US" baseline="-25000">
                <a:latin typeface="Arial" pitchFamily="-72" charset="0"/>
              </a:rPr>
              <a:t> </a:t>
            </a:r>
            <a:r>
              <a:rPr lang="en-US">
                <a:latin typeface="Arial" pitchFamily="-72" charset="0"/>
              </a:rPr>
              <a:t>- </a:t>
            </a:r>
            <a:r>
              <a:rPr lang="en-US" sz="1800" i="1">
                <a:latin typeface="Lucida Calligraphy" pitchFamily="-72" charset="0"/>
              </a:rPr>
              <a:t>f</a:t>
            </a:r>
            <a:r>
              <a:rPr lang="en-US" i="1" baseline="-25000">
                <a:latin typeface="Lucida Calligraphy" pitchFamily="-72" charset="0"/>
              </a:rPr>
              <a:t>e</a:t>
            </a:r>
            <a:r>
              <a:rPr lang="en-US">
                <a:latin typeface="Arial" pitchFamily="-72" charset="0"/>
              </a:rPr>
              <a:t>)</a:t>
            </a:r>
            <a:r>
              <a:rPr lang="en-US" baseline="30000">
                <a:latin typeface="Arial" pitchFamily="-72" charset="0"/>
              </a:rPr>
              <a:t>2</a:t>
            </a:r>
            <a:r>
              <a:rPr lang="en-US">
                <a:latin typeface="Arial" pitchFamily="-72" charset="0"/>
              </a:rPr>
              <a:t>/</a:t>
            </a:r>
            <a:r>
              <a:rPr lang="en-US" sz="1800" i="1">
                <a:latin typeface="Lucida Calligraphy" pitchFamily="-72" charset="0"/>
              </a:rPr>
              <a:t>f</a:t>
            </a:r>
            <a:r>
              <a:rPr lang="en-US" i="1" baseline="-25000">
                <a:latin typeface="Lucida Calligraphy" pitchFamily="-72" charset="0"/>
              </a:rPr>
              <a:t>e</a:t>
            </a:r>
            <a:r>
              <a:rPr lang="en-US" baseline="-25000">
                <a:latin typeface="Arial" pitchFamily="-72" charset="0"/>
              </a:rPr>
              <a:t> </a:t>
            </a:r>
            <a:r>
              <a:rPr lang="en-US">
                <a:latin typeface="Arial" pitchFamily="-72" charset="0"/>
              </a:rPr>
              <a:t>= 1.018</a:t>
            </a:r>
          </a:p>
        </p:txBody>
      </p:sp>
      <p:sp>
        <p:nvSpPr>
          <p:cNvPr id="47113" name="Rectangle 13"/>
          <p:cNvSpPr>
            <a:spLocks noChangeArrowheads="1"/>
          </p:cNvSpPr>
          <p:nvPr/>
        </p:nvSpPr>
        <p:spPr bwMode="auto">
          <a:xfrm>
            <a:off x="571500" y="3571875"/>
            <a:ext cx="2835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72" charset="0"/>
              </a:rPr>
              <a:t>Cell 120:</a:t>
            </a:r>
          </a:p>
          <a:p>
            <a:r>
              <a:rPr lang="en-US" i="1">
                <a:latin typeface="Lucida Calligraphy" pitchFamily="-72" charset="0"/>
                <a:sym typeface="Symbol" pitchFamily="-72" charset="2"/>
              </a:rPr>
              <a:t></a:t>
            </a:r>
            <a:r>
              <a:rPr lang="en-US" baseline="30000">
                <a:latin typeface="Arial" pitchFamily="-72" charset="0"/>
              </a:rPr>
              <a:t>2 </a:t>
            </a:r>
            <a:r>
              <a:rPr lang="en-US">
                <a:latin typeface="Arial" pitchFamily="-72" charset="0"/>
              </a:rPr>
              <a:t>= 6.49</a:t>
            </a:r>
          </a:p>
          <a:p>
            <a:r>
              <a:rPr lang="en-US">
                <a:latin typeface="Arial" pitchFamily="-72" charset="0"/>
              </a:rPr>
              <a:t>     =SUM(F18:H19)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3550" y="158750"/>
            <a:ext cx="8229600" cy="9445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Chi-Square Test for Independence</a:t>
            </a:r>
            <a:endParaRPr lang="en-US" sz="3200" dirty="0">
              <a:latin typeface="+mj-lt"/>
            </a:endParaRPr>
          </a:p>
        </p:txBody>
      </p:sp>
      <p:sp>
        <p:nvSpPr>
          <p:cNvPr id="48130" name="TextBox 5"/>
          <p:cNvSpPr txBox="1">
            <a:spLocks noChangeArrowheads="1"/>
          </p:cNvSpPr>
          <p:nvPr/>
        </p:nvSpPr>
        <p:spPr bwMode="auto">
          <a:xfrm>
            <a:off x="7943850" y="6029325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7.17</a:t>
            </a:r>
          </a:p>
        </p:txBody>
      </p:sp>
      <p:sp>
        <p:nvSpPr>
          <p:cNvPr id="70660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70661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B73F6AE5-B5F5-4CBC-B677-43360802B104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latin typeface="Arial" pitchFamily="-72" charset="0"/>
            </a:endParaRP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286000"/>
            <a:ext cx="412908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943850" y="5562600"/>
            <a:ext cx="828675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565150" y="892175"/>
            <a:ext cx="6145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 pitchFamily="-72" charset="0"/>
              </a:rPr>
              <a:t>Example 7.17 (continued)</a:t>
            </a:r>
          </a:p>
          <a:p>
            <a:r>
              <a:rPr lang="en-US" u="sng">
                <a:latin typeface="Arial" pitchFamily="-72" charset="0"/>
              </a:rPr>
              <a:t>Conducting the Chi-Square Test</a:t>
            </a:r>
            <a:r>
              <a:rPr lang="en-US">
                <a:latin typeface="Arial" pitchFamily="-72" charset="0"/>
              </a:rPr>
              <a:t> (at </a:t>
            </a:r>
            <a:r>
              <a:rPr lang="en-US">
                <a:latin typeface="Arial" pitchFamily="-72" charset="0"/>
                <a:sym typeface="Symbol" pitchFamily="-72" charset="2"/>
              </a:rPr>
              <a:t> = 5%)</a:t>
            </a:r>
            <a:endParaRPr lang="en-US">
              <a:latin typeface="Arial" pitchFamily="-72" charset="0"/>
            </a:endParaRP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615950" y="1827213"/>
            <a:ext cx="3800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 pitchFamily="-72" charset="0"/>
              </a:rPr>
              <a:t>Critical Value Approach:</a:t>
            </a:r>
            <a:endParaRPr lang="en-US" i="1">
              <a:latin typeface="Arial" pitchFamily="-72" charset="0"/>
            </a:endParaRPr>
          </a:p>
          <a:p>
            <a:r>
              <a:rPr lang="en-US" i="1">
                <a:latin typeface="Arial" pitchFamily="-72" charset="0"/>
              </a:rPr>
              <a:t>df</a:t>
            </a:r>
            <a:r>
              <a:rPr lang="en-US">
                <a:latin typeface="Arial" pitchFamily="-72" charset="0"/>
              </a:rPr>
              <a:t> = (r - 1)(c-1)</a:t>
            </a:r>
          </a:p>
          <a:p>
            <a:r>
              <a:rPr lang="en-US">
                <a:latin typeface="Arial" pitchFamily="-72" charset="0"/>
              </a:rPr>
              <a:t>    = (2 - 1)(3 - 1) = 2</a:t>
            </a:r>
          </a:p>
          <a:p>
            <a:endParaRPr lang="en-US">
              <a:latin typeface="Arial" pitchFamily="-72" charset="0"/>
            </a:endParaRPr>
          </a:p>
          <a:p>
            <a:r>
              <a:rPr lang="en-US" u="sng">
                <a:latin typeface="Arial" pitchFamily="-72" charset="0"/>
              </a:rPr>
              <a:t>Cell 122:</a:t>
            </a:r>
            <a:r>
              <a:rPr lang="en-US">
                <a:latin typeface="Arial" pitchFamily="-72" charset="0"/>
              </a:rPr>
              <a:t> </a:t>
            </a:r>
          </a:p>
          <a:p>
            <a:r>
              <a:rPr lang="en-US">
                <a:latin typeface="Arial" pitchFamily="-72" charset="0"/>
              </a:rPr>
              <a:t>    = CHISQ.INV.RT(</a:t>
            </a:r>
            <a:r>
              <a:rPr lang="en-US">
                <a:latin typeface="Arial" pitchFamily="-72" charset="0"/>
                <a:sym typeface="Symbol" pitchFamily="-72" charset="2"/>
              </a:rPr>
              <a:t>, </a:t>
            </a:r>
            <a:r>
              <a:rPr lang="en-US" i="1">
                <a:latin typeface="Arial" pitchFamily="-72" charset="0"/>
                <a:sym typeface="Symbol" pitchFamily="-72" charset="2"/>
              </a:rPr>
              <a:t>df</a:t>
            </a:r>
            <a:r>
              <a:rPr lang="en-US">
                <a:latin typeface="Arial" pitchFamily="-72" charset="0"/>
                <a:sym typeface="Symbol" pitchFamily="-72" charset="2"/>
              </a:rPr>
              <a:t>)</a:t>
            </a:r>
          </a:p>
          <a:p>
            <a:r>
              <a:rPr lang="en-US">
                <a:latin typeface="Arial" pitchFamily="-72" charset="0"/>
                <a:sym typeface="Symbol" pitchFamily="-72" charset="2"/>
              </a:rPr>
              <a:t>    = CHISQ.INV.RT(0.5, 2)</a:t>
            </a:r>
          </a:p>
          <a:p>
            <a:r>
              <a:rPr lang="en-US">
                <a:latin typeface="Arial" pitchFamily="-72" charset="0"/>
                <a:sym typeface="Symbol" pitchFamily="-72" charset="2"/>
              </a:rPr>
              <a:t>    Critical value = 5.99</a:t>
            </a:r>
          </a:p>
          <a:p>
            <a:r>
              <a:rPr lang="en-US">
                <a:latin typeface="Arial" pitchFamily="-72" charset="0"/>
                <a:sym typeface="Symbol" pitchFamily="-72" charset="2"/>
              </a:rPr>
              <a:t>    </a:t>
            </a:r>
            <a:r>
              <a:rPr lang="en-US" baseline="30000">
                <a:latin typeface="Arial" pitchFamily="-72" charset="0"/>
                <a:sym typeface="Symbol" pitchFamily="-72" charset="2"/>
              </a:rPr>
              <a:t>2 </a:t>
            </a:r>
            <a:r>
              <a:rPr lang="en-US">
                <a:latin typeface="Arial" pitchFamily="-72" charset="0"/>
                <a:sym typeface="Symbol" pitchFamily="-72" charset="2"/>
              </a:rPr>
              <a:t>= 6.49  5.99</a:t>
            </a:r>
          </a:p>
          <a:p>
            <a:r>
              <a:rPr lang="en-US">
                <a:latin typeface="Arial" pitchFamily="-72" charset="0"/>
                <a:sym typeface="Symbol" pitchFamily="-72" charset="2"/>
              </a:rPr>
              <a:t>    Reject H</a:t>
            </a:r>
            <a:r>
              <a:rPr lang="en-US" baseline="-25000">
                <a:latin typeface="Arial" pitchFamily="-72" charset="0"/>
                <a:sym typeface="Symbol" pitchFamily="-72" charset="2"/>
              </a:rPr>
              <a:t>0</a:t>
            </a:r>
            <a:r>
              <a:rPr lang="en-US">
                <a:latin typeface="Arial" pitchFamily="-72" charset="0"/>
                <a:sym typeface="Symbol" pitchFamily="-7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Chi-Square Test for Independence</a:t>
            </a:r>
            <a:endParaRPr lang="en-US" sz="3200" dirty="0">
              <a:latin typeface="+mj-lt"/>
            </a:endParaRPr>
          </a:p>
        </p:txBody>
      </p:sp>
      <p:sp>
        <p:nvSpPr>
          <p:cNvPr id="49154" name="TextBox 5"/>
          <p:cNvSpPr txBox="1">
            <a:spLocks noChangeArrowheads="1"/>
          </p:cNvSpPr>
          <p:nvPr/>
        </p:nvSpPr>
        <p:spPr bwMode="auto">
          <a:xfrm>
            <a:off x="7943850" y="6029325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7.17</a:t>
            </a:r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71685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6E06DFD0-265D-4623-BA85-26BB1C542043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latin typeface="Arial" pitchFamily="-72" charset="0"/>
            </a:endParaRP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286000"/>
            <a:ext cx="412908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943850" y="5786438"/>
            <a:ext cx="828675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609600" y="1219200"/>
            <a:ext cx="6145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 pitchFamily="-72" charset="0"/>
              </a:rPr>
              <a:t>Example 7.17 (continued)</a:t>
            </a:r>
          </a:p>
          <a:p>
            <a:r>
              <a:rPr lang="en-US" u="sng">
                <a:latin typeface="Arial" pitchFamily="-72" charset="0"/>
              </a:rPr>
              <a:t>Conducting the Chi-Square Test</a:t>
            </a:r>
            <a:r>
              <a:rPr lang="en-US">
                <a:latin typeface="Arial" pitchFamily="-72" charset="0"/>
              </a:rPr>
              <a:t> (at </a:t>
            </a:r>
            <a:r>
              <a:rPr lang="en-US">
                <a:latin typeface="Arial" pitchFamily="-72" charset="0"/>
                <a:sym typeface="Symbol" pitchFamily="-72" charset="2"/>
              </a:rPr>
              <a:t> = 5%)</a:t>
            </a:r>
            <a:endParaRPr lang="en-US">
              <a:latin typeface="Arial" pitchFamily="-72" charset="0"/>
            </a:endParaRP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514350" y="2352675"/>
            <a:ext cx="39100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u="sng">
                <a:latin typeface="Arial" pitchFamily="-72" charset="0"/>
              </a:rPr>
              <a:t>p</a:t>
            </a:r>
            <a:r>
              <a:rPr lang="en-US" u="sng">
                <a:latin typeface="Arial" pitchFamily="-72" charset="0"/>
              </a:rPr>
              <a:t>-Value Approach: </a:t>
            </a:r>
          </a:p>
          <a:p>
            <a:r>
              <a:rPr lang="en-US" u="sng">
                <a:latin typeface="Arial" pitchFamily="-72" charset="0"/>
              </a:rPr>
              <a:t>Cell 123:</a:t>
            </a:r>
            <a:r>
              <a:rPr lang="en-US">
                <a:latin typeface="Arial" pitchFamily="-72" charset="0"/>
              </a:rPr>
              <a:t> </a:t>
            </a:r>
          </a:p>
          <a:p>
            <a:r>
              <a:rPr lang="en-US">
                <a:latin typeface="Arial" pitchFamily="-72" charset="0"/>
              </a:rPr>
              <a:t>    =CHISQ.TEST(</a:t>
            </a:r>
            <a:r>
              <a:rPr lang="en-US" i="1">
                <a:latin typeface="Arial" pitchFamily="-72" charset="0"/>
              </a:rPr>
              <a:t>f</a:t>
            </a:r>
            <a:r>
              <a:rPr lang="en-US" i="1" baseline="-25000">
                <a:latin typeface="Arial" pitchFamily="-72" charset="0"/>
              </a:rPr>
              <a:t>o</a:t>
            </a:r>
            <a:r>
              <a:rPr lang="en-US">
                <a:latin typeface="Arial" pitchFamily="-72" charset="0"/>
              </a:rPr>
              <a:t>, </a:t>
            </a:r>
            <a:r>
              <a:rPr lang="en-US" i="1">
                <a:latin typeface="Arial" pitchFamily="-72" charset="0"/>
              </a:rPr>
              <a:t>f</a:t>
            </a:r>
            <a:r>
              <a:rPr lang="en-US" i="1" baseline="-25000">
                <a:latin typeface="Arial" pitchFamily="-72" charset="0"/>
              </a:rPr>
              <a:t>e</a:t>
            </a:r>
            <a:r>
              <a:rPr lang="en-US" baseline="-25000">
                <a:latin typeface="Arial" pitchFamily="-72" charset="0"/>
              </a:rPr>
              <a:t>)</a:t>
            </a:r>
          </a:p>
          <a:p>
            <a:r>
              <a:rPr lang="en-US" baseline="-25000">
                <a:latin typeface="Arial" pitchFamily="-72" charset="0"/>
              </a:rPr>
              <a:t>      </a:t>
            </a:r>
            <a:r>
              <a:rPr lang="en-US">
                <a:latin typeface="Arial" pitchFamily="-72" charset="0"/>
              </a:rPr>
              <a:t>=CHISQ.TEST(F6:H7,</a:t>
            </a:r>
          </a:p>
          <a:p>
            <a:r>
              <a:rPr lang="en-US">
                <a:latin typeface="Arial" pitchFamily="-72" charset="0"/>
              </a:rPr>
              <a:t>                             F12:H13)</a:t>
            </a:r>
          </a:p>
          <a:p>
            <a:r>
              <a:rPr lang="en-US" i="1">
                <a:latin typeface="Arial" pitchFamily="-72" charset="0"/>
              </a:rPr>
              <a:t>p</a:t>
            </a:r>
            <a:r>
              <a:rPr lang="en-US">
                <a:latin typeface="Arial" pitchFamily="-72" charset="0"/>
              </a:rPr>
              <a:t>-value = 0.0389</a:t>
            </a:r>
          </a:p>
          <a:p>
            <a:r>
              <a:rPr lang="en-US">
                <a:latin typeface="Arial" pitchFamily="-72" charset="0"/>
              </a:rPr>
              <a:t>Reject H</a:t>
            </a:r>
            <a:r>
              <a:rPr lang="en-US" i="1" baseline="-25000">
                <a:latin typeface="Arial" pitchFamily="-72" charset="0"/>
              </a:rPr>
              <a:t>0</a:t>
            </a:r>
            <a:r>
              <a:rPr lang="en-US">
                <a:latin typeface="Arial" pitchFamily="-72" charset="0"/>
              </a:rPr>
              <a:t>.</a:t>
            </a:r>
            <a:r>
              <a:rPr lang="en-US" baseline="-25000">
                <a:latin typeface="Arial" pitchFamily="-72" charset="0"/>
              </a:rPr>
              <a:t> </a:t>
            </a:r>
            <a:endParaRPr lang="en-US">
              <a:latin typeface="Arial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Analytics in Practice: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Using Hypothesis Tests and Business Analytics in a Help Desk Service Improvement Project</a:t>
            </a:r>
          </a:p>
          <a:p>
            <a:pPr eaLnBrk="1" hangingPunct="1"/>
            <a:r>
              <a:rPr lang="en-US" smtClean="0"/>
              <a:t>Schlumberger International is an international oilfield-services provider headquartered in Houston, Texas.</a:t>
            </a:r>
          </a:p>
          <a:p>
            <a:pPr eaLnBrk="1" hangingPunct="1"/>
            <a:r>
              <a:rPr lang="en-US" smtClean="0"/>
              <a:t>Their help desk moved from Ecuador to Houston after two-sample hypothesis tests supported it.</a:t>
            </a:r>
          </a:p>
          <a:p>
            <a:pPr eaLnBrk="1" hangingPunct="1"/>
            <a:r>
              <a:rPr lang="en-US" smtClean="0"/>
              <a:t>Use of various analytical techniques enabled their help desk service to improve dramatically.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Two-Sample Hypothesis Tests</a:t>
            </a:r>
            <a:endParaRPr lang="en-US" sz="3200" dirty="0">
              <a:latin typeface="+mj-lt"/>
            </a:endParaRPr>
          </a:p>
        </p:txBody>
      </p:sp>
      <p:sp>
        <p:nvSpPr>
          <p:cNvPr id="72707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" pitchFamily="-72" charset="0"/>
            </a:endParaRPr>
          </a:p>
        </p:txBody>
      </p:sp>
      <p:sp>
        <p:nvSpPr>
          <p:cNvPr id="72708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F8A4D97A-97C1-4806-A016-4B7D2E325F33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latin typeface="Arial Narrow Italic" pitchFamily="-72" charset="0"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28600"/>
            <a:ext cx="22637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1"/>
          <p:cNvSpPr>
            <a:spLocks noGrp="1"/>
          </p:cNvSpPr>
          <p:nvPr>
            <p:ph idx="1"/>
          </p:nvPr>
        </p:nvSpPr>
        <p:spPr>
          <a:xfrm>
            <a:off x="457200" y="1401763"/>
            <a:ext cx="5257800" cy="4525962"/>
          </a:xfrm>
        </p:spPr>
        <p:txBody>
          <a:bodyPr/>
          <a:lstStyle/>
          <a:p>
            <a:pPr eaLnBrk="1" hangingPunct="1"/>
            <a:r>
              <a:rPr lang="en-US" smtClean="0"/>
              <a:t>Alternative hypothesis</a:t>
            </a:r>
          </a:p>
          <a:p>
            <a:pPr eaLnBrk="1" hangingPunct="1"/>
            <a:r>
              <a:rPr lang="en-US" smtClean="0"/>
              <a:t>Analysis of variance (ANOVA)</a:t>
            </a:r>
          </a:p>
          <a:p>
            <a:pPr eaLnBrk="1" hangingPunct="1"/>
            <a:r>
              <a:rPr lang="en-US" smtClean="0"/>
              <a:t>Chi-square distribution</a:t>
            </a:r>
          </a:p>
          <a:p>
            <a:pPr eaLnBrk="1" hangingPunct="1"/>
            <a:r>
              <a:rPr lang="en-US" smtClean="0"/>
              <a:t>Chi-square statistic</a:t>
            </a:r>
          </a:p>
          <a:p>
            <a:pPr eaLnBrk="1" hangingPunct="1"/>
            <a:r>
              <a:rPr lang="en-US" smtClean="0"/>
              <a:t>Confidence coefficient</a:t>
            </a:r>
          </a:p>
          <a:p>
            <a:pPr eaLnBrk="1" hangingPunct="1"/>
            <a:r>
              <a:rPr lang="en-US" smtClean="0"/>
              <a:t>Factor</a:t>
            </a:r>
          </a:p>
          <a:p>
            <a:pPr eaLnBrk="1" hangingPunct="1"/>
            <a:r>
              <a:rPr lang="en-US" smtClean="0"/>
              <a:t>Hypothesis</a:t>
            </a:r>
          </a:p>
          <a:p>
            <a:pPr eaLnBrk="1" hangingPunct="1"/>
            <a:r>
              <a:rPr lang="en-US" smtClean="0"/>
              <a:t>Level of significance</a:t>
            </a:r>
          </a:p>
          <a:p>
            <a:pPr eaLnBrk="1" hangingPunct="1"/>
            <a:r>
              <a:rPr lang="en-US" smtClean="0"/>
              <a:t>Null hypothesis</a:t>
            </a:r>
          </a:p>
          <a:p>
            <a:pPr eaLnBrk="1" hangingPunct="1"/>
            <a:endParaRPr lang="en-US" smtClean="0"/>
          </a:p>
        </p:txBody>
      </p:sp>
      <p:sp>
        <p:nvSpPr>
          <p:cNvPr id="74754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01F1965F-A6CC-45A6-821C-1DC59C20C4A3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latin typeface="Arial" pitchFamily="-7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Chapter </a:t>
            </a:r>
            <a:r>
              <a:rPr lang="en-US" sz="3200" dirty="0" smtClean="0">
                <a:latin typeface="+mj-lt"/>
              </a:rPr>
              <a:t>7 </a:t>
            </a:r>
            <a:r>
              <a:rPr lang="en-US" sz="3200" dirty="0">
                <a:latin typeface="+mj-lt"/>
              </a:rPr>
              <a:t>- Key </a:t>
            </a:r>
            <a:r>
              <a:rPr lang="en-US" sz="3200" dirty="0" smtClean="0">
                <a:latin typeface="+mj-lt"/>
              </a:rPr>
              <a:t>Terms 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  <a:endParaRPr lang="en-US">
              <a:latin typeface="Arial Narrow Italic" pitchFamily="-72" charset="0"/>
            </a:endParaRP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720B6B4D-3476-4221-9C21-C4CEF63F5308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latin typeface="Arial Narrow Italic" pitchFamily="-7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Chapter </a:t>
            </a:r>
            <a:r>
              <a:rPr lang="en-US" sz="3200" dirty="0" smtClean="0">
                <a:latin typeface="+mj-lt"/>
              </a:rPr>
              <a:t>7 </a:t>
            </a:r>
            <a:r>
              <a:rPr lang="en-US" sz="3200" dirty="0">
                <a:latin typeface="+mj-lt"/>
              </a:rPr>
              <a:t>- Key </a:t>
            </a:r>
            <a:r>
              <a:rPr lang="en-US" sz="3200" dirty="0" smtClean="0">
                <a:latin typeface="+mj-lt"/>
              </a:rPr>
              <a:t>Terms (continued)</a:t>
            </a:r>
            <a:endParaRPr lang="en-US" sz="3200" dirty="0">
              <a:latin typeface="+mj-lt"/>
            </a:endParaRPr>
          </a:p>
        </p:txBody>
      </p:sp>
      <p:sp>
        <p:nvSpPr>
          <p:cNvPr id="52228" name="Content Placeholder 1"/>
          <p:cNvSpPr txBox="1">
            <a:spLocks/>
          </p:cNvSpPr>
          <p:nvPr/>
        </p:nvSpPr>
        <p:spPr bwMode="auto">
          <a:xfrm>
            <a:off x="685800" y="1414463"/>
            <a:ext cx="8305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>
                <a:latin typeface="Arial" pitchFamily="-72" charset="0"/>
              </a:rPr>
              <a:t>One-sample hypothesis tests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>
                <a:latin typeface="Arial" pitchFamily="-72" charset="0"/>
              </a:rPr>
              <a:t>One-tailed test of hypothesis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 i="1">
                <a:latin typeface="Arial" pitchFamily="-72" charset="0"/>
              </a:rPr>
              <a:t>p</a:t>
            </a:r>
            <a:r>
              <a:rPr lang="en-US" sz="2700">
                <a:latin typeface="Arial" pitchFamily="-72" charset="0"/>
              </a:rPr>
              <a:t>-value (observed significance level)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>
                <a:latin typeface="Arial" pitchFamily="-72" charset="0"/>
              </a:rPr>
              <a:t>Power of the test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>
                <a:latin typeface="Arial" pitchFamily="-72" charset="0"/>
              </a:rPr>
              <a:t>Statistical inference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>
                <a:latin typeface="Arial" pitchFamily="-72" charset="0"/>
              </a:rPr>
              <a:t>Two-tailed tests of hypothesis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>
                <a:latin typeface="Arial" pitchFamily="-72" charset="0"/>
              </a:rPr>
              <a:t>Type I error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>
                <a:latin typeface="Arial" pitchFamily="-72" charset="0"/>
              </a:rPr>
              <a:t>Type II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Titl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82423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609600" y="1295400"/>
            <a:ext cx="7967663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ts val="3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>
                <a:latin typeface="Arial" pitchFamily="-72" charset="0"/>
              </a:rPr>
              <a:t>  Recall that PLE produces lawnmowers and a medium </a:t>
            </a:r>
          </a:p>
          <a:p>
            <a:pPr>
              <a:lnSpc>
                <a:spcPts val="3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>
                <a:latin typeface="Arial" pitchFamily="-72" charset="0"/>
              </a:rPr>
              <a:t>   size diesel power lawn tractor.</a:t>
            </a: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>
                <a:latin typeface="Arial" pitchFamily="-72" charset="0"/>
              </a:rPr>
              <a:t>  Look into differences in customer satisfaction by region </a:t>
            </a: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>
                <a:latin typeface="Arial" pitchFamily="-72" charset="0"/>
              </a:rPr>
              <a:t>   and type of satisfaction measure.</a:t>
            </a: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>
                <a:latin typeface="Arial" pitchFamily="-72" charset="0"/>
              </a:rPr>
              <a:t>  Determine whether on-time deliveries, defectives, and </a:t>
            </a: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>
                <a:latin typeface="Arial" pitchFamily="-72" charset="0"/>
              </a:rPr>
              <a:t>   process costs have improved.</a:t>
            </a: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>
                <a:latin typeface="Arial" pitchFamily="-72" charset="0"/>
              </a:rPr>
              <a:t>  Investigate employee retention as a function of gender, </a:t>
            </a: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>
                <a:latin typeface="Arial" pitchFamily="-72" charset="0"/>
              </a:rPr>
              <a:t>   college graduation, and home location. </a:t>
            </a: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>
                <a:latin typeface="Arial" pitchFamily="-72" charset="0"/>
              </a:rPr>
              <a:t>  Write a formal report summarizing your results.</a:t>
            </a:r>
          </a:p>
          <a:p>
            <a:endParaRPr lang="en-US">
              <a:latin typeface="Arial" pitchFamily="-72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8747125" y="6511925"/>
            <a:ext cx="41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Arial" pitchFamily="-72" charset="0"/>
              </a:rPr>
              <a:t>7-48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4038600" y="6248400"/>
            <a:ext cx="23526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Arial" pitchFamily="-72" charset="0"/>
              </a:rPr>
              <a:t>Copyright © 2013 Pearson Education, Inc. </a:t>
            </a:r>
          </a:p>
          <a:p>
            <a:r>
              <a:rPr lang="en-US" sz="900">
                <a:latin typeface="Arial" pitchFamily="-72" charset="0"/>
              </a:rPr>
              <a:t>publishing as Prentice Hall</a:t>
            </a:r>
          </a:p>
          <a:p>
            <a:endParaRPr lang="en-US">
              <a:latin typeface="Arial" pitchFamily="-7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2" descr="3293795473_475244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4864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2" name="Footer Placeholder 1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3A320EC1-CDD0-4F12-B27C-17F5298F99B1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>
              <a:latin typeface="Arial Narrow Italic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dirty="0" smtClean="0"/>
              <a:t>Example 7.1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dirty="0" smtClean="0"/>
              <a:t>A Legal Analogy for Hypothesis Testing</a:t>
            </a:r>
          </a:p>
          <a:p>
            <a:pPr eaLnBrk="1" hangingPunct="1"/>
            <a:r>
              <a:rPr lang="en-US" dirty="0" smtClean="0"/>
              <a:t>In the U.S. legal system, a defendant is innocent until proven guilty.</a:t>
            </a:r>
          </a:p>
          <a:p>
            <a:pPr eaLnBrk="1" hangingPunct="1"/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: Innocent</a:t>
            </a:r>
          </a:p>
          <a:p>
            <a:pPr eaLnBrk="1" hangingPunct="1"/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: Guilty</a:t>
            </a:r>
          </a:p>
          <a:p>
            <a:pPr eaLnBrk="1" hangingPunct="1"/>
            <a:r>
              <a:rPr lang="en-US" dirty="0" smtClean="0"/>
              <a:t>If evidence (sample data) strongly indicates the defendant is guilty, then we reject </a:t>
            </a:r>
            <a:r>
              <a:rPr lang="en-US" i="1" dirty="0" smtClean="0"/>
              <a:t>H</a:t>
            </a:r>
            <a:r>
              <a:rPr lang="en-US" i="1" baseline="-25000" dirty="0" smtClean="0"/>
              <a:t>0.</a:t>
            </a:r>
          </a:p>
          <a:p>
            <a:pPr eaLnBrk="1" hangingPunct="1"/>
            <a:r>
              <a:rPr lang="en-US" dirty="0" smtClean="0"/>
              <a:t>Note that we have not </a:t>
            </a:r>
            <a:r>
              <a:rPr lang="en-US" i="1" dirty="0" smtClean="0"/>
              <a:t>proven</a:t>
            </a:r>
            <a:r>
              <a:rPr lang="en-US" dirty="0" smtClean="0"/>
              <a:t> guilt or innocence!</a:t>
            </a:r>
            <a:r>
              <a:rPr lang="en-US" i="1" baseline="-25000" dirty="0" smtClean="0"/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Hypothesis Testing</a:t>
            </a:r>
            <a:endParaRPr lang="en-US" sz="3200" dirty="0">
              <a:latin typeface="+mj-lt"/>
            </a:endParaRPr>
          </a:p>
        </p:txBody>
      </p:sp>
      <p:sp>
        <p:nvSpPr>
          <p:cNvPr id="31747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1748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3A6393DF-2F50-438B-9FF2-1D696029D0F4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Arial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dirty="0" smtClean="0"/>
              <a:t>Steps of hypothesis testing procedures</a:t>
            </a:r>
            <a:endParaRPr lang="en-US" dirty="0" smtClean="0"/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 smtClean="0"/>
              <a:t> Identify the population parameter and formulate  the hypotheses to test.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 smtClean="0"/>
              <a:t> Select a </a:t>
            </a:r>
            <a:r>
              <a:rPr lang="en-US" i="1" dirty="0" smtClean="0"/>
              <a:t>level of significance </a:t>
            </a:r>
            <a:r>
              <a:rPr lang="en-US" dirty="0" smtClean="0"/>
              <a:t>(related to the risk of drawing an incorrect conclusion).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 smtClean="0"/>
              <a:t> Determine the decision rule on which to base a conclusion.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 smtClean="0"/>
              <a:t> Collect data and calculate a test statistic.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 smtClean="0"/>
              <a:t> Apply the decision rule and draw a conclusion.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Hypothesis Testing</a:t>
            </a:r>
            <a:endParaRPr lang="en-US" sz="3200" dirty="0">
              <a:latin typeface="+mj-lt"/>
            </a:endParaRPr>
          </a:p>
        </p:txBody>
      </p:sp>
      <p:sp>
        <p:nvSpPr>
          <p:cNvPr id="32771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2772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E5FA84D6-292B-4070-994D-C57504316B7B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Arial Narrow Italic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dirty="0" smtClean="0"/>
              <a:t>Three forms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i="1" dirty="0" smtClean="0"/>
              <a:t>   </a:t>
            </a:r>
            <a:r>
              <a:rPr lang="en-US" dirty="0" smtClean="0"/>
              <a:t>1. 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: parameter = constant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 smtClean="0"/>
              <a:t>       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: parameter ≠ constant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 3" pitchFamily="-72" charset="2"/>
              <a:buNone/>
            </a:pPr>
            <a:r>
              <a:rPr lang="en-US" dirty="0" smtClean="0"/>
              <a:t>   2. 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: parameter ≤ constant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 smtClean="0"/>
              <a:t>       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: parameter &gt; constant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 3" pitchFamily="-72" charset="2"/>
              <a:buNone/>
            </a:pPr>
            <a:r>
              <a:rPr lang="en-US" dirty="0" smtClean="0"/>
              <a:t>   3. 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: parameter ≥ constant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 smtClean="0"/>
              <a:t>       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: parameter &lt; constant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Wingdings 3" pitchFamily="-72" charset="2"/>
              <a:buNone/>
            </a:pPr>
            <a:r>
              <a:rPr lang="en-US" dirty="0" smtClean="0"/>
              <a:t>The </a:t>
            </a:r>
            <a:r>
              <a:rPr lang="en-US" u="sng" dirty="0" smtClean="0"/>
              <a:t>equality</a:t>
            </a:r>
            <a:r>
              <a:rPr lang="en-US" dirty="0" smtClean="0"/>
              <a:t> part of the hypotheses sign is </a:t>
            </a:r>
            <a:r>
              <a:rPr lang="en-US" u="sng" dirty="0" smtClean="0"/>
              <a:t>always</a:t>
            </a:r>
            <a:r>
              <a:rPr lang="en-US" dirty="0" smtClean="0"/>
              <a:t> in the Null hypothesis.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One-Sample Hypothesis Tests</a:t>
            </a:r>
            <a:endParaRPr lang="en-US" sz="3200" dirty="0">
              <a:latin typeface="+mj-lt"/>
            </a:endParaRPr>
          </a:p>
        </p:txBody>
      </p:sp>
      <p:sp>
        <p:nvSpPr>
          <p:cNvPr id="33795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3796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3655DBD8-D23B-45F9-A196-9A969FC4BB7F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Arial Narrow Italic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Example 7.2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latin typeface="+mn-lt"/>
              </a:rPr>
              <a:t>Formulating a One-Sample Test of Hypothesis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latin typeface="+mn-lt"/>
              </a:rPr>
              <a:t>CadSoft</a:t>
            </a:r>
            <a:r>
              <a:rPr lang="en-US" dirty="0" smtClean="0">
                <a:latin typeface="+mn-lt"/>
              </a:rPr>
              <a:t> believes the average response time for technical support requests can be reduced to less than 25 minutes.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n-lt"/>
              </a:rPr>
              <a:t>Set up the hypotheses.</a:t>
            </a:r>
          </a:p>
          <a:p>
            <a:pPr marL="109728" indent="0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latin typeface="+mn-lt"/>
              </a:rPr>
              <a:t>H</a:t>
            </a:r>
            <a:r>
              <a:rPr lang="en-US" i="1" baseline="-25000" dirty="0" smtClean="0">
                <a:latin typeface="+mn-lt"/>
              </a:rPr>
              <a:t>0</a:t>
            </a:r>
            <a:r>
              <a:rPr lang="en-US" dirty="0">
                <a:latin typeface="+mn-lt"/>
              </a:rPr>
              <a:t>: mean response time ≥ 25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latin typeface="+mn-lt"/>
              </a:rPr>
              <a:t>H</a:t>
            </a:r>
            <a:r>
              <a:rPr lang="en-US" i="1" baseline="-25000" dirty="0" smtClean="0">
                <a:latin typeface="+mn-lt"/>
              </a:rPr>
              <a:t>1</a:t>
            </a:r>
            <a:r>
              <a:rPr lang="en-US" dirty="0">
                <a:latin typeface="+mn-lt"/>
              </a:rPr>
              <a:t>: mean response time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&lt; </a:t>
            </a:r>
            <a:r>
              <a:rPr lang="en-US" dirty="0" smtClean="0">
                <a:latin typeface="+mn-lt"/>
              </a:rPr>
              <a:t>25</a:t>
            </a:r>
          </a:p>
          <a:p>
            <a:pPr marL="109728" indent="0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7635875" y="594360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72" charset="0"/>
              </a:rPr>
              <a:t>Figure 7.1</a:t>
            </a:r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4821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BDC9CB48-99BE-4212-A117-25C67F3F323C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Arial" pitchFamily="-72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524250"/>
            <a:ext cx="29813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dirty="0" smtClean="0"/>
              <a:t>Understanding Risk in Hypothesis Test</a:t>
            </a:r>
            <a:r>
              <a:rPr lang="en-US" dirty="0" smtClean="0"/>
              <a:t>ing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dirty="0" smtClean="0"/>
              <a:t>We always risk drawing an incorrect conclusion.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dirty="0" smtClean="0"/>
              <a:t>Four outcomes are possible: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dirty="0" smtClean="0"/>
              <a:t> </a:t>
            </a:r>
            <a:r>
              <a:rPr lang="en-US" dirty="0" smtClean="0"/>
              <a:t>1.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 is true and the test </a:t>
            </a:r>
            <a:r>
              <a:rPr lang="en-US" u="sng" dirty="0" smtClean="0"/>
              <a:t>correctly</a:t>
            </a:r>
            <a:r>
              <a:rPr lang="en-US" dirty="0" smtClean="0"/>
              <a:t> fails to reject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dirty="0" smtClean="0"/>
              <a:t> </a:t>
            </a:r>
            <a:r>
              <a:rPr lang="en-US" dirty="0" smtClean="0"/>
              <a:t>2.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 is false and the test </a:t>
            </a:r>
            <a:r>
              <a:rPr lang="en-US" u="sng" dirty="0" smtClean="0"/>
              <a:t>correctly</a:t>
            </a:r>
            <a:r>
              <a:rPr lang="en-US" dirty="0" smtClean="0"/>
              <a:t> rejects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endParaRPr lang="en-US" dirty="0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dirty="0" smtClean="0"/>
              <a:t> </a:t>
            </a:r>
            <a:r>
              <a:rPr lang="en-US" dirty="0" smtClean="0"/>
              <a:t>3.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 is true and the test incorrectly rejects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endParaRPr lang="en-US" dirty="0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dirty="0" smtClean="0"/>
              <a:t> </a:t>
            </a:r>
            <a:r>
              <a:rPr lang="en-US" dirty="0" smtClean="0"/>
              <a:t>4.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 is false and the test incorrectly fails to reject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endParaRPr lang="en-US" dirty="0" smtClean="0"/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dirty="0" smtClean="0"/>
              <a:t>Outcome 3 is called a </a:t>
            </a:r>
            <a:r>
              <a:rPr lang="en-US" u="sng" dirty="0" smtClean="0"/>
              <a:t>Type I error.</a:t>
            </a:r>
            <a:r>
              <a:rPr lang="en-US" dirty="0" smtClean="0"/>
              <a:t> 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dirty="0" smtClean="0"/>
              <a:t>Outcome 4 is called a </a:t>
            </a:r>
            <a:r>
              <a:rPr lang="en-US" u="sng" dirty="0" smtClean="0"/>
              <a:t>Type II error</a:t>
            </a:r>
            <a:r>
              <a:rPr lang="en-US" dirty="0" smtClean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</a:rPr>
              <a:t>One-Sample Hypothesis Tests</a:t>
            </a:r>
            <a:endParaRPr lang="en-US" sz="3200" dirty="0">
              <a:latin typeface="+mj-lt"/>
            </a:endParaRPr>
          </a:p>
        </p:txBody>
      </p:sp>
      <p:sp>
        <p:nvSpPr>
          <p:cNvPr id="35843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itchFamily="-72" charset="0"/>
              </a:rPr>
              <a:t>Copyright © 2013 Pearson Education, Inc. publishing as Prentice Hall</a:t>
            </a:r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-72" charset="0"/>
              </a:rPr>
              <a:t>7-</a:t>
            </a:r>
            <a:fld id="{2C542738-E149-4C60-9410-3D82F511AAA6}" type="slidenum">
              <a:rPr lang="en-US">
                <a:latin typeface="Arial" pitchFamily="-72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latin typeface="Arial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3017</Words>
  <Application>Microsoft Office PowerPoint</Application>
  <PresentationFormat>On-screen Show (4:3)</PresentationFormat>
  <Paragraphs>491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Concourse</vt:lpstr>
      <vt:lpstr>Chapter 7: Statistical Inference</vt:lpstr>
      <vt:lpstr>PowerPoint Presentation</vt:lpstr>
      <vt:lpstr>Chapter 7 Topics</vt:lpstr>
      <vt:lpstr>Hypothesis Testing</vt:lpstr>
      <vt:lpstr>Hypothesis Testing</vt:lpstr>
      <vt:lpstr>Hypothesis Testing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One-Sample Hypothesis Tests</vt:lpstr>
      <vt:lpstr>Two-Sample Hypothesis Tests</vt:lpstr>
      <vt:lpstr>Two-Sample Hypothesis Tests</vt:lpstr>
      <vt:lpstr>Two-Sample Hypothesis Tests</vt:lpstr>
      <vt:lpstr>Two-Sample Hypothesis Tests</vt:lpstr>
      <vt:lpstr>PowerPoint Presentation</vt:lpstr>
      <vt:lpstr>Two-Sample Hypothesis Tests</vt:lpstr>
      <vt:lpstr>Two-Sample Hypothesis Tests</vt:lpstr>
      <vt:lpstr>Two-Sample Hypothesis Tests</vt:lpstr>
      <vt:lpstr>Two-Sample Hypothesis Tests</vt:lpstr>
      <vt:lpstr>PowerPoint Presentation</vt:lpstr>
      <vt:lpstr>Two-Sample Hypothesis Tests</vt:lpstr>
      <vt:lpstr>Analysis of Variance</vt:lpstr>
      <vt:lpstr>Analysis of Variance</vt:lpstr>
      <vt:lpstr>Analysis of Variance</vt:lpstr>
      <vt:lpstr>Analysis of Variance</vt:lpstr>
      <vt:lpstr>Chi-Square Test for Independence</vt:lpstr>
      <vt:lpstr>Chi-Square Test for Independence</vt:lpstr>
      <vt:lpstr>Chi-Square Test for Independence</vt:lpstr>
      <vt:lpstr>Chi-Square Test for Independence</vt:lpstr>
      <vt:lpstr>Chi-Square Test for Independence</vt:lpstr>
      <vt:lpstr>Chi-Square Test for Independence</vt:lpstr>
      <vt:lpstr>Two-Sample Hypothesis Tests</vt:lpstr>
      <vt:lpstr>Chapter 7 - Key Terms </vt:lpstr>
      <vt:lpstr>Chapter 7 - Key Terms (continued)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Thuan Nguyen Dinh</cp:lastModifiedBy>
  <cp:revision>198</cp:revision>
  <dcterms:created xsi:type="dcterms:W3CDTF">2011-11-27T17:51:45Z</dcterms:created>
  <dcterms:modified xsi:type="dcterms:W3CDTF">2020-04-14T03:28:42Z</dcterms:modified>
</cp:coreProperties>
</file>