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theme/theme4.xml" ContentType="application/vnd.openxmlformats-officedocument.theme+xml"/>
  <Override PartName="/ppt/slides/slide25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  <p:sldMasterId id="2147483865" r:id="rId2"/>
  </p:sldMasterIdLst>
  <p:notesMasterIdLst>
    <p:notesMasterId r:id="rId68"/>
  </p:notesMasterIdLst>
  <p:handoutMasterIdLst>
    <p:handoutMasterId r:id="rId69"/>
  </p:handoutMasterIdLst>
  <p:sldIdLst>
    <p:sldId id="263" r:id="rId3"/>
    <p:sldId id="345" r:id="rId4"/>
    <p:sldId id="388" r:id="rId5"/>
    <p:sldId id="399" r:id="rId6"/>
    <p:sldId id="266" r:id="rId7"/>
    <p:sldId id="267" r:id="rId8"/>
    <p:sldId id="348" r:id="rId9"/>
    <p:sldId id="365" r:id="rId10"/>
    <p:sldId id="347" r:id="rId11"/>
    <p:sldId id="368" r:id="rId12"/>
    <p:sldId id="349" r:id="rId13"/>
    <p:sldId id="370" r:id="rId14"/>
    <p:sldId id="390" r:id="rId15"/>
    <p:sldId id="366" r:id="rId16"/>
    <p:sldId id="389" r:id="rId17"/>
    <p:sldId id="350" r:id="rId18"/>
    <p:sldId id="351" r:id="rId19"/>
    <p:sldId id="391" r:id="rId20"/>
    <p:sldId id="352" r:id="rId21"/>
    <p:sldId id="353" r:id="rId22"/>
    <p:sldId id="372" r:id="rId23"/>
    <p:sldId id="392" r:id="rId24"/>
    <p:sldId id="393" r:id="rId25"/>
    <p:sldId id="394" r:id="rId26"/>
    <p:sldId id="354" r:id="rId27"/>
    <p:sldId id="355" r:id="rId28"/>
    <p:sldId id="356" r:id="rId29"/>
    <p:sldId id="374" r:id="rId30"/>
    <p:sldId id="375" r:id="rId31"/>
    <p:sldId id="376" r:id="rId32"/>
    <p:sldId id="319" r:id="rId33"/>
    <p:sldId id="377" r:id="rId34"/>
    <p:sldId id="359" r:id="rId35"/>
    <p:sldId id="378" r:id="rId36"/>
    <p:sldId id="358" r:id="rId37"/>
    <p:sldId id="395" r:id="rId38"/>
    <p:sldId id="360" r:id="rId39"/>
    <p:sldId id="407" r:id="rId40"/>
    <p:sldId id="396" r:id="rId41"/>
    <p:sldId id="409" r:id="rId42"/>
    <p:sldId id="408" r:id="rId43"/>
    <p:sldId id="410" r:id="rId44"/>
    <p:sldId id="405" r:id="rId45"/>
    <p:sldId id="404" r:id="rId46"/>
    <p:sldId id="412" r:id="rId47"/>
    <p:sldId id="406" r:id="rId48"/>
    <p:sldId id="379" r:id="rId49"/>
    <p:sldId id="361" r:id="rId50"/>
    <p:sldId id="397" r:id="rId51"/>
    <p:sldId id="380" r:id="rId52"/>
    <p:sldId id="362" r:id="rId53"/>
    <p:sldId id="381" r:id="rId54"/>
    <p:sldId id="382" r:id="rId55"/>
    <p:sldId id="363" r:id="rId56"/>
    <p:sldId id="384" r:id="rId57"/>
    <p:sldId id="385" r:id="rId58"/>
    <p:sldId id="364" r:id="rId59"/>
    <p:sldId id="398" r:id="rId60"/>
    <p:sldId id="386" r:id="rId61"/>
    <p:sldId id="387" r:id="rId62"/>
    <p:sldId id="401" r:id="rId63"/>
    <p:sldId id="402" r:id="rId64"/>
    <p:sldId id="403" r:id="rId65"/>
    <p:sldId id="400" r:id="rId66"/>
    <p:sldId id="265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8FDFE"/>
    <a:srgbClr val="E9F9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90" autoAdjust="0"/>
    <p:restoredTop sz="94660"/>
  </p:normalViewPr>
  <p:slideViewPr>
    <p:cSldViewPr>
      <p:cViewPr varScale="1">
        <p:scale>
          <a:sx n="173" d="100"/>
          <a:sy n="173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8197F6-0254-445F-8AED-8FB78382EF8C}" type="datetimeFigureOut">
              <a:rPr lang="en-US"/>
              <a:pPr>
                <a:defRPr/>
              </a:pPr>
              <a:t>3/6/12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2040C8-FC36-4AD2-9C74-8A353DBD1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B95872-4AEE-442B-A1BC-1B5E6CFFB2A5}" type="datetimeFigureOut">
              <a:rPr lang="en-US"/>
              <a:pPr>
                <a:defRPr/>
              </a:pPr>
              <a:t>3/6/12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A71AC0-B37F-4A89-82FF-87D69A5DA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A30174-7AB1-4795-9C3B-DE117294854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53268-78E2-4298-B175-7488609B54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E83EDFF-F709-44A6-BE73-9E027CD12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66375-92A7-4EC5-A99A-D46F4F0B4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9751C-7AD1-47D7-A76A-58FA4D52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4644AD0B-D877-4AA4-991A-02E4A667E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98071F4-5152-4FF1-8268-DAD0845AF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FEE9BDE-8BEB-4E6E-87F0-76672895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A3716E-64CC-4844-808D-D5612C96B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E93879E-80F6-426F-88CC-26E259FE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BA2770F0-C8E5-4960-AB27-A5206C240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7D8BDFE-1FC1-4998-959D-DA6C5F855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875889-33A3-4365-8ED0-7AB5E3B11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A141739-DC40-4789-9D46-5D963883C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379913" y="6408738"/>
            <a:ext cx="31638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6DD19EC-432E-4130-93D8-F261D3F38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2EB910-B0F0-471F-AF54-44A65B79E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F4836F-FF5C-41CA-95D6-7533E37B8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1C9FF86-86A4-4F9A-AEF4-8167F736B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48F764B-5EB1-4ACF-85C4-BE5DC5DC0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3BB5B-937B-4EE0-8065-F6BE7090A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D25D-1F71-4808-9CDA-B9D9743A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8A512-BBF3-4CC4-B2A1-C5561650F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F1E9586-EE5D-4434-B051-70F11C1A2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118A-2750-4035-89F2-66680480E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4791B-2885-4C7C-86D7-636A379E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9E49017-883D-4989-8DFA-E3D71814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5" r:id="rId2"/>
    <p:sldLayoutId id="2147483884" r:id="rId3"/>
    <p:sldLayoutId id="2147483889" r:id="rId4"/>
    <p:sldLayoutId id="2147483890" r:id="rId5"/>
    <p:sldLayoutId id="2147483891" r:id="rId6"/>
    <p:sldLayoutId id="2147483883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9-</a:t>
            </a:r>
            <a:fld id="{BCD748CA-67AE-4F8C-9452-890B8624F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88" r:id="rId6"/>
    <p:sldLayoutId id="2147483887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9: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Regression Analysis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609600" y="2759075"/>
            <a:ext cx="6705600" cy="1655763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Analytics: Methods, Models, and Decisions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86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867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E519BBBE-CE7E-462F-8331-303FA6218A1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Least-Squares Regression Equations</a:t>
            </a:r>
          </a:p>
          <a:p>
            <a:pPr eaLnBrk="1" hangingPunct="1">
              <a:buFont typeface="Wingdings 3" pitchFamily="-72" charset="2"/>
              <a:buNone/>
            </a:pPr>
            <a:endParaRPr lang="en-US" smtClean="0"/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Slope</a:t>
            </a:r>
          </a:p>
          <a:p>
            <a:pPr eaLnBrk="1" hangingPunct="1">
              <a:buFont typeface="Wingdings 3" pitchFamily="-72" charset="2"/>
              <a:buNone/>
            </a:pPr>
            <a:endParaRPr lang="en-US" smtClean="0"/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i="1" smtClean="0"/>
              <a:t>b</a:t>
            </a:r>
            <a:r>
              <a:rPr lang="en-US" baseline="-25000" smtClean="0"/>
              <a:t>1  </a:t>
            </a:r>
            <a:r>
              <a:rPr lang="en-US" smtClean="0"/>
              <a:t>=SLOPE</a:t>
            </a:r>
            <a:r>
              <a:rPr lang="en-US" i="1" smtClean="0"/>
              <a:t>(known y</a:t>
            </a:r>
            <a:r>
              <a:rPr lang="en-US" smtClean="0"/>
              <a:t>s</a:t>
            </a:r>
            <a:r>
              <a:rPr lang="en-US" i="1" smtClean="0"/>
              <a:t>, known x</a:t>
            </a:r>
            <a:r>
              <a:rPr lang="en-US" smtClean="0"/>
              <a:t>s</a:t>
            </a:r>
            <a:r>
              <a:rPr lang="en-US" i="1" smtClean="0"/>
              <a:t>)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smtClean="0"/>
              <a:t>Intercept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b</a:t>
            </a:r>
            <a:r>
              <a:rPr lang="en-US" baseline="-25000" smtClean="0"/>
              <a:t>0</a:t>
            </a:r>
            <a:r>
              <a:rPr lang="en-US" smtClean="0"/>
              <a:t> =INTERCEPT</a:t>
            </a:r>
            <a:r>
              <a:rPr lang="en-US" i="1" smtClean="0"/>
              <a:t>(known y</a:t>
            </a:r>
            <a:r>
              <a:rPr lang="en-US" smtClean="0"/>
              <a:t>s</a:t>
            </a:r>
            <a:r>
              <a:rPr lang="en-US" i="1" smtClean="0"/>
              <a:t>, known x</a:t>
            </a:r>
            <a:r>
              <a:rPr lang="en-US" smtClean="0"/>
              <a:t>s</a:t>
            </a:r>
            <a:r>
              <a:rPr lang="en-US" i="1" smtClean="0"/>
              <a:t>)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smtClean="0"/>
              <a:t>Predict </a:t>
            </a:r>
            <a:r>
              <a:rPr lang="en-US" i="1" u="sng" smtClean="0"/>
              <a:t>Y</a:t>
            </a:r>
            <a:r>
              <a:rPr lang="en-US" i="1" smtClean="0"/>
              <a:t> </a:t>
            </a:r>
            <a:r>
              <a:rPr lang="en-US" smtClean="0"/>
              <a:t>for specified </a:t>
            </a:r>
            <a:r>
              <a:rPr lang="en-US" i="1" smtClean="0"/>
              <a:t>X </a:t>
            </a:r>
            <a:r>
              <a:rPr lang="en-US" smtClean="0"/>
              <a:t>values:  </a:t>
            </a:r>
            <a:r>
              <a:rPr lang="en-US" i="1" smtClean="0"/>
              <a:t>Y</a:t>
            </a:r>
            <a:r>
              <a:rPr lang="en-US" smtClean="0"/>
              <a:t> = </a:t>
            </a:r>
            <a:r>
              <a:rPr lang="en-US" i="1" smtClean="0"/>
              <a:t>b</a:t>
            </a:r>
            <a:r>
              <a:rPr lang="en-US" baseline="-25000" smtClean="0"/>
              <a:t>0</a:t>
            </a:r>
            <a:r>
              <a:rPr lang="en-US" smtClean="0"/>
              <a:t> + </a:t>
            </a:r>
            <a:r>
              <a:rPr lang="en-US" i="1" smtClean="0"/>
              <a:t>b</a:t>
            </a:r>
            <a:r>
              <a:rPr lang="en-US" baseline="-25000" smtClean="0"/>
              <a:t>1</a:t>
            </a:r>
            <a:r>
              <a:rPr lang="en-US" i="1" smtClean="0"/>
              <a:t>X</a:t>
            </a:r>
            <a:endParaRPr lang="en-US" smtClean="0"/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Y  =</a:t>
            </a:r>
            <a:r>
              <a:rPr lang="en-US" smtClean="0"/>
              <a:t>TREND</a:t>
            </a:r>
            <a:r>
              <a:rPr lang="en-US" i="1" smtClean="0"/>
              <a:t>(known y</a:t>
            </a:r>
            <a:r>
              <a:rPr lang="en-US" smtClean="0"/>
              <a:t>s</a:t>
            </a:r>
            <a:r>
              <a:rPr lang="en-US" i="1" smtClean="0"/>
              <a:t>, known x</a:t>
            </a:r>
            <a:r>
              <a:rPr lang="en-US" smtClean="0"/>
              <a:t>s</a:t>
            </a:r>
            <a:r>
              <a:rPr lang="en-US" i="1" smtClean="0"/>
              <a:t>, new x</a:t>
            </a:r>
            <a:r>
              <a:rPr lang="en-US" smtClean="0"/>
              <a:t>s</a:t>
            </a:r>
            <a:r>
              <a:rPr lang="en-US" i="1" smtClean="0"/>
              <a:t>)</a:t>
            </a:r>
            <a:endParaRPr lang="en-US" smtClean="0"/>
          </a:p>
          <a:p>
            <a:pPr eaLnBrk="1" hangingPunct="1"/>
            <a:endParaRPr lang="en-US" i="1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789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A411AAF-DFEB-443E-8B7F-DC5A67712D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95488"/>
            <a:ext cx="1895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962400"/>
            <a:ext cx="1285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5678488" y="4795838"/>
            <a:ext cx="293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^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657225" y="52308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9.3  Using Excel Functions to Find Least-Squares Coefficients</a:t>
            </a: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Slope =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1 </a:t>
            </a:r>
            <a:r>
              <a:rPr lang="en-US" dirty="0" smtClean="0">
                <a:ea typeface="+mn-ea"/>
                <a:cs typeface="+mn-cs"/>
              </a:rPr>
              <a:t>= 35.036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=SLOPE(C4:C45, B4:B45)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3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Intercept =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baseline="-25000" dirty="0" smtClean="0">
                <a:ea typeface="+mn-ea"/>
                <a:cs typeface="+mn-cs"/>
              </a:rPr>
              <a:t>0 </a:t>
            </a:r>
            <a:r>
              <a:rPr lang="en-US" dirty="0">
                <a:ea typeface="+mn-ea"/>
                <a:cs typeface="+mn-cs"/>
              </a:rPr>
              <a:t>= 32,673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</a:t>
            </a:r>
            <a:r>
              <a:rPr lang="en-US" dirty="0">
                <a:ea typeface="+mn-ea"/>
                <a:cs typeface="+mn-cs"/>
              </a:rPr>
              <a:t>INTERCEPT(C4:C45, B4:B45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365760" indent="-256032" eaLnBrk="1" fontAlgn="auto" hangingPunct="1">
              <a:spcBef>
                <a:spcPts val="1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Estimate </a:t>
            </a:r>
            <a:r>
              <a:rPr lang="en-US" i="1" dirty="0" smtClean="0">
                <a:ea typeface="+mn-ea"/>
                <a:cs typeface="+mn-cs"/>
              </a:rPr>
              <a:t>Y</a:t>
            </a:r>
            <a:r>
              <a:rPr lang="en-US" dirty="0" smtClean="0">
                <a:ea typeface="+mn-ea"/>
                <a:cs typeface="+mn-cs"/>
              </a:rPr>
              <a:t> when </a:t>
            </a:r>
            <a:r>
              <a:rPr lang="en-US" i="1" dirty="0" smtClean="0">
                <a:ea typeface="+mn-ea"/>
                <a:cs typeface="+mn-cs"/>
              </a:rPr>
              <a:t>X </a:t>
            </a:r>
            <a:r>
              <a:rPr lang="en-US" dirty="0" smtClean="0">
                <a:ea typeface="+mn-ea"/>
                <a:cs typeface="+mn-cs"/>
              </a:rPr>
              <a:t>= 1800 square feet</a:t>
            </a:r>
          </a:p>
          <a:p>
            <a:pPr marL="109728" indent="0" eaLnBrk="1" fontAlgn="auto" hangingPunct="1">
              <a:spcBef>
                <a:spcPts val="6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   </a:t>
            </a:r>
            <a:r>
              <a:rPr lang="en-US" i="1" dirty="0" smtClean="0">
                <a:ea typeface="+mn-ea"/>
                <a:cs typeface="+mn-cs"/>
                <a:sym typeface="Wingdings" pitchFamily="2" charset="2"/>
              </a:rPr>
              <a:t>Y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 = 32,673 + 35.036(1800) = $95,737.80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=TREND(C4:C45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B4:B45, 1800)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891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17003FA9-304B-47B5-8F5F-6D00EE1503C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7620000" y="38512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7175" y="2057400"/>
            <a:ext cx="304165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935038" y="49530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4525963"/>
          </a:xfrm>
        </p:spPr>
        <p:txBody>
          <a:bodyPr>
            <a:normAutofit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Excel </a:t>
            </a:r>
            <a:r>
              <a:rPr lang="en-US" i="1" u="sng" dirty="0" smtClean="0">
                <a:ea typeface="+mn-ea"/>
                <a:cs typeface="+mn-cs"/>
              </a:rPr>
              <a:t>Regression</a:t>
            </a:r>
            <a:r>
              <a:rPr lang="en-US" u="sng" dirty="0" smtClean="0">
                <a:ea typeface="+mn-ea"/>
                <a:cs typeface="+mn-cs"/>
              </a:rPr>
              <a:t> tool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Data Analysis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Regression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Input Y Range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Input X Range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  Labels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Excel outputs a table with many useful regression statistics.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Simple Linear Regression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7772400" y="509270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9.7</a:t>
            </a:r>
          </a:p>
        </p:txBody>
      </p:sp>
      <p:sp>
        <p:nvSpPr>
          <p:cNvPr id="3994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9941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C87A16C-45BD-471D-A828-257F6123B6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363663"/>
            <a:ext cx="42100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691063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Regression Statistics in Excel’s Output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Multiple R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| </a:t>
            </a:r>
            <a:r>
              <a:rPr lang="en-US" i="1" dirty="0" smtClean="0">
                <a:ea typeface="+mn-ea"/>
                <a:cs typeface="+mn-cs"/>
              </a:rPr>
              <a:t>r </a:t>
            </a:r>
            <a:r>
              <a:rPr lang="en-US" dirty="0" smtClean="0">
                <a:ea typeface="+mn-ea"/>
                <a:cs typeface="+mn-cs"/>
              </a:rPr>
              <a:t>| where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is the sample correlation coefficient</a:t>
            </a:r>
            <a:r>
              <a:rPr lang="en-US" i="1" dirty="0" smtClean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varies from -1 to +1 (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 is negative if slope is negative)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R Square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coefficient of determination,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varies from 0 (no fit) to 1 (perfect fit)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Adjusted R Square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adjusts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for sample size and number of </a:t>
            </a:r>
            <a:r>
              <a:rPr lang="en-US" i="1" dirty="0" smtClean="0">
                <a:ea typeface="+mn-ea"/>
                <a:cs typeface="+mn-cs"/>
              </a:rPr>
              <a:t>X </a:t>
            </a:r>
            <a:r>
              <a:rPr lang="en-US" dirty="0" smtClean="0">
                <a:ea typeface="+mn-ea"/>
                <a:cs typeface="+mn-cs"/>
              </a:rPr>
              <a:t>variables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Standard Error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variability between observed &amp; predicted </a:t>
            </a:r>
            <a:r>
              <a:rPr lang="en-US" i="1" dirty="0" smtClean="0">
                <a:ea typeface="+mn-ea"/>
                <a:cs typeface="+mn-cs"/>
              </a:rPr>
              <a:t>Y</a:t>
            </a:r>
            <a:r>
              <a:rPr lang="en-US" dirty="0" smtClean="0">
                <a:ea typeface="+mn-ea"/>
                <a:cs typeface="+mn-cs"/>
              </a:rPr>
              <a:t> variables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096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096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8460828-03B5-437D-9D03-F71D3D9E334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422275" y="132238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9.4  Interpreting Regression Statistics for Simple Linear Regression</a:t>
            </a:r>
            <a:r>
              <a:rPr lang="en-US" smtClean="0"/>
              <a:t> (</a:t>
            </a:r>
            <a:r>
              <a:rPr lang="en-US" i="1" smtClean="0"/>
              <a:t>Home Market Value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198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198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ED753047-E926-4096-A8AB-D853CDC6C1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7708900" y="5859463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9.8</a:t>
            </a: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80350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Box 2"/>
          <p:cNvSpPr txBox="1">
            <a:spLocks noChangeArrowheads="1"/>
          </p:cNvSpPr>
          <p:nvPr/>
        </p:nvSpPr>
        <p:spPr bwMode="auto">
          <a:xfrm>
            <a:off x="3657600" y="2833688"/>
            <a:ext cx="4572000" cy="12763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53% of the variation in home market values can be explained by home size.</a:t>
            </a:r>
          </a:p>
          <a:p>
            <a:pPr>
              <a:spcBef>
                <a:spcPts val="600"/>
              </a:spcBef>
            </a:pPr>
            <a:r>
              <a:rPr lang="en-US" sz="1800"/>
              <a:t>The standard error of $7287 is less than standard deviation (not shown) of $10,553.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371475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Regression Analysis of Variance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ANOVA conducts an </a:t>
            </a:r>
            <a:r>
              <a:rPr lang="en-US" i="1" smtClean="0"/>
              <a:t>F</a:t>
            </a:r>
            <a:r>
              <a:rPr lang="en-US" smtClean="0"/>
              <a:t>-test to determine whether variation in </a:t>
            </a:r>
            <a:r>
              <a:rPr lang="en-US" i="1" smtClean="0"/>
              <a:t>Y</a:t>
            </a:r>
            <a:r>
              <a:rPr lang="en-US" smtClean="0"/>
              <a:t> is due to varying levels of </a:t>
            </a:r>
            <a:r>
              <a:rPr lang="en-US" i="1" smtClean="0"/>
              <a:t>X.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ANOVA is used to test for </a:t>
            </a:r>
            <a:r>
              <a:rPr lang="en-US" i="1" smtClean="0"/>
              <a:t>significance of regression: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smtClean="0"/>
              <a:t>    H</a:t>
            </a:r>
            <a:r>
              <a:rPr lang="en-US" i="1" baseline="-25000" smtClean="0"/>
              <a:t>0</a:t>
            </a:r>
            <a:r>
              <a:rPr lang="en-US" i="1" smtClean="0"/>
              <a:t>: </a:t>
            </a:r>
            <a:r>
              <a:rPr lang="en-US" smtClean="0"/>
              <a:t>population slope coefficient = 0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i="1" smtClean="0"/>
              <a:t>    H</a:t>
            </a:r>
            <a:r>
              <a:rPr lang="en-US" i="1" baseline="-25000" smtClean="0"/>
              <a:t>1</a:t>
            </a:r>
            <a:r>
              <a:rPr lang="en-US" i="1" smtClean="0"/>
              <a:t>: </a:t>
            </a:r>
            <a:r>
              <a:rPr lang="en-US" smtClean="0"/>
              <a:t>population slope coefficient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≠</a:t>
            </a:r>
            <a:r>
              <a:rPr lang="en-US" smtClean="0"/>
              <a:t> 0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Excel reports the </a:t>
            </a:r>
            <a:r>
              <a:rPr lang="en-US" i="1" smtClean="0"/>
              <a:t>p</a:t>
            </a:r>
            <a:r>
              <a:rPr lang="en-US" smtClean="0"/>
              <a:t>-value (</a:t>
            </a:r>
            <a:r>
              <a:rPr lang="en-US" i="1" smtClean="0"/>
              <a:t>Significance F</a:t>
            </a:r>
            <a:r>
              <a:rPr lang="en-US" smtClean="0"/>
              <a:t>).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Rejecting </a:t>
            </a:r>
            <a:r>
              <a:rPr lang="en-US" i="1" smtClean="0"/>
              <a:t>H</a:t>
            </a:r>
            <a:r>
              <a:rPr lang="en-US" i="1" baseline="-25000" smtClean="0"/>
              <a:t>0 </a:t>
            </a:r>
            <a:r>
              <a:rPr lang="en-US" smtClean="0"/>
              <a:t>indicates that </a:t>
            </a:r>
            <a:r>
              <a:rPr lang="en-US" i="1" smtClean="0"/>
              <a:t>X</a:t>
            </a:r>
            <a:r>
              <a:rPr lang="en-US" smtClean="0"/>
              <a:t> explains variation in </a:t>
            </a:r>
            <a:r>
              <a:rPr lang="en-US" i="1" smtClean="0"/>
              <a:t>Y</a:t>
            </a:r>
            <a:r>
              <a:rPr lang="en-US" smtClean="0"/>
              <a:t>.</a:t>
            </a:r>
          </a:p>
          <a:p>
            <a:pPr eaLnBrk="1" hangingPunct="1">
              <a:buFont typeface="Wingdings 3" pitchFamily="-7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301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80FBC8E6-1AA0-499B-8F92-B90E0008E9B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7507288" y="5981700"/>
            <a:ext cx="1093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9.8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60938"/>
            <a:ext cx="7762875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381000" y="1309688"/>
            <a:ext cx="8364538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9.5  Interpreting Significance of Regression</a:t>
            </a:r>
          </a:p>
          <a:p>
            <a:pPr eaLnBrk="1" hangingPunct="1">
              <a:spcBef>
                <a:spcPts val="600"/>
              </a:spcBef>
              <a:buFont typeface="Wingdings 3" pitchFamily="-72" charset="2"/>
              <a:buNone/>
            </a:pPr>
            <a:r>
              <a:rPr lang="en-US" smtClean="0"/>
              <a:t>                   Home size is </a:t>
            </a:r>
            <a:r>
              <a:rPr lang="en-US" u="sng" smtClean="0"/>
              <a:t>not</a:t>
            </a:r>
            <a:r>
              <a:rPr lang="en-US" smtClean="0"/>
              <a:t> a significant variable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smtClean="0"/>
              <a:t>                   Home size is a significant variable</a:t>
            </a:r>
          </a:p>
          <a:p>
            <a:pPr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i="1" smtClean="0"/>
              <a:t>p</a:t>
            </a:r>
            <a:r>
              <a:rPr lang="en-US" smtClean="0"/>
              <a:t>-value = 3.798 x 10</a:t>
            </a:r>
            <a:r>
              <a:rPr lang="en-US" baseline="30000" smtClean="0"/>
              <a:t>-8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Reject </a:t>
            </a:r>
            <a:r>
              <a:rPr lang="en-US" i="1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.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The slope is not equal to zero.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smtClean="0"/>
              <a:t>Using a linear relationship, home size is a significant variable in explaining variation in market value. 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403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D054F292-0AB7-4E60-B130-24C31F2880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7278688" y="6105525"/>
            <a:ext cx="1093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9.8</a:t>
            </a: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84763"/>
            <a:ext cx="7762875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3" y="1897063"/>
            <a:ext cx="1550987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Testing Hypotheses for Regression Coefficients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 alternate method for testing 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is to use a t-test: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Excel provides the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-values for tests on the slope and intercept.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505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B6C91EC8-2DBF-45D9-A27B-3EEC8C78DF4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819400"/>
            <a:ext cx="1562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7339013" y="5691188"/>
            <a:ext cx="1093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9.8</a:t>
            </a:r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057400"/>
            <a:ext cx="1066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3" y="4767263"/>
            <a:ext cx="81248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9.6  Interpreting Hypothesis Tests for Regression Coefficients</a:t>
            </a:r>
            <a:r>
              <a:rPr lang="en-US" smtClean="0"/>
              <a:t> (</a:t>
            </a:r>
            <a:r>
              <a:rPr lang="en-US" i="1" smtClean="0"/>
              <a:t>Home Market Value</a:t>
            </a:r>
            <a:r>
              <a:rPr lang="en-US" smtClean="0"/>
              <a:t>)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-value for test on the intercept = 0.000649</a:t>
            </a:r>
          </a:p>
          <a:p>
            <a:pPr eaLnBrk="1" hangingPunct="1"/>
            <a:r>
              <a:rPr lang="en-US" i="1" smtClean="0"/>
              <a:t>p</a:t>
            </a:r>
            <a:r>
              <a:rPr lang="en-US" smtClean="0"/>
              <a:t>-value for test on the slope = 3.798 x 10</a:t>
            </a:r>
            <a:r>
              <a:rPr lang="en-US" baseline="30000" smtClean="0"/>
              <a:t>-8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/>
              <a:t>Both tests reject their null hypotheses.</a:t>
            </a:r>
          </a:p>
          <a:p>
            <a:pPr eaLnBrk="1" hangingPunct="1"/>
            <a:r>
              <a:rPr lang="en-US" smtClean="0"/>
              <a:t>Both the intercept and slope coefficients are significantly different from zero.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608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608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EDE3062C-83B5-4AC9-9CE7-2A9358211F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876800"/>
            <a:ext cx="79708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7640638" y="5781675"/>
            <a:ext cx="1092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70294" y="1414152"/>
            <a:ext cx="8229600" cy="4525963"/>
          </a:xfrm>
          <a:blipFill rotWithShape="1">
            <a:blip r:embed="rId2"/>
            <a:stretch>
              <a:fillRect t="-1078"/>
            </a:stretch>
          </a:blipFill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4710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710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27D1773-B342-4843-B510-DCEFEB48A45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84738"/>
            <a:ext cx="8001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7429500" y="5511800"/>
            <a:ext cx="1093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9698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4FD81FA0-9D9B-4BBC-A5B0-EC8EC303EAB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0"/>
            <a:ext cx="9148763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Residual Analysis</a:t>
            </a:r>
          </a:p>
          <a:p>
            <a:pPr eaLnBrk="1" hangingPunct="1"/>
            <a:r>
              <a:rPr lang="en-US" smtClean="0"/>
              <a:t>Residuals are observed errors.</a:t>
            </a:r>
          </a:p>
          <a:p>
            <a:pPr eaLnBrk="1" hangingPunct="1"/>
            <a:r>
              <a:rPr lang="en-US" smtClean="0"/>
              <a:t>Residual = Actual </a:t>
            </a:r>
            <a:r>
              <a:rPr lang="en-US" i="1" smtClean="0"/>
              <a:t>Y</a:t>
            </a:r>
            <a:r>
              <a:rPr lang="en-US" smtClean="0"/>
              <a:t> value </a:t>
            </a:r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− </a:t>
            </a:r>
            <a:r>
              <a:rPr lang="en-US" smtClean="0"/>
              <a:t>Predicted </a:t>
            </a:r>
            <a:r>
              <a:rPr lang="en-US" i="1" smtClean="0"/>
              <a:t>Y</a:t>
            </a:r>
            <a:r>
              <a:rPr lang="en-US" smtClean="0"/>
              <a:t> value</a:t>
            </a:r>
          </a:p>
          <a:p>
            <a:pPr eaLnBrk="1" hangingPunct="1"/>
            <a:r>
              <a:rPr lang="en-US" smtClean="0"/>
              <a:t>Standard residual = residual / standard deviation</a:t>
            </a:r>
          </a:p>
          <a:p>
            <a:pPr eaLnBrk="1" hangingPunct="1"/>
            <a:r>
              <a:rPr lang="en-US" smtClean="0"/>
              <a:t>Rule of thumb: Standard residuals outside of     </a:t>
            </a:r>
            <a:r>
              <a:rPr lang="en-US" smtClean="0">
                <a:ea typeface="Cambria Math" charset="0"/>
                <a:cs typeface="Cambria Math" charset="0"/>
              </a:rPr>
              <a:t>±2 or ±3 are potential outliers.</a:t>
            </a:r>
          </a:p>
          <a:p>
            <a:pPr eaLnBrk="1" hangingPunct="1"/>
            <a:r>
              <a:rPr lang="en-US" smtClean="0">
                <a:ea typeface="Cambria Math" charset="0"/>
                <a:cs typeface="Cambria Math" charset="0"/>
              </a:rPr>
              <a:t>Excel provides a table and a plot of residuals. </a:t>
            </a: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4813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11E77EAB-D34A-4128-8933-664A4BBF719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8133" name="TextBox 14"/>
          <p:cNvSpPr txBox="1">
            <a:spLocks noChangeArrowheads="1"/>
          </p:cNvSpPr>
          <p:nvPr/>
        </p:nvSpPr>
        <p:spPr bwMode="auto">
          <a:xfrm>
            <a:off x="7397750" y="6229350"/>
            <a:ext cx="1030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9.10</a:t>
            </a:r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3713" y="4554538"/>
            <a:ext cx="287655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TextBox 16"/>
          <p:cNvSpPr txBox="1">
            <a:spLocks noChangeArrowheads="1"/>
          </p:cNvSpPr>
          <p:nvPr/>
        </p:nvSpPr>
        <p:spPr bwMode="auto">
          <a:xfrm>
            <a:off x="4648200" y="5930900"/>
            <a:ext cx="10302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9.9</a:t>
            </a:r>
          </a:p>
        </p:txBody>
      </p:sp>
      <p:pic>
        <p:nvPicPr>
          <p:cNvPr id="481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4546600"/>
            <a:ext cx="464343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397750" y="5011738"/>
            <a:ext cx="152400" cy="228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9.8  Interpreting Residual Output</a:t>
            </a:r>
          </a:p>
          <a:p>
            <a:pPr eaLnBrk="1" hangingPunct="1"/>
            <a:r>
              <a:rPr lang="en-US" smtClean="0"/>
              <a:t>None of the residuals in the table of 5 homes shown below appear to be outliers.</a:t>
            </a:r>
          </a:p>
          <a:p>
            <a:pPr eaLnBrk="1" hangingPunct="1"/>
            <a:r>
              <a:rPr lang="en-US" smtClean="0"/>
              <a:t>In the full data set of 42 homes, there is a standardized residual larger than 4.</a:t>
            </a:r>
          </a:p>
          <a:p>
            <a:pPr eaLnBrk="1" hangingPunct="1"/>
            <a:r>
              <a:rPr lang="en-US" smtClean="0"/>
              <a:t>This small home may have a pool or unusually large piece of land.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4915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915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AAA5D37-23B2-49DF-A6C1-1767193B180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4587875" y="5880100"/>
            <a:ext cx="854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9.9</a:t>
            </a: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51350"/>
            <a:ext cx="47561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8026400" y="6097588"/>
            <a:ext cx="968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</a:t>
            </a:r>
          </a:p>
        </p:txBody>
      </p:sp>
      <p:pic>
        <p:nvPicPr>
          <p:cNvPr id="491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132263"/>
            <a:ext cx="3211513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629400" y="4343400"/>
            <a:ext cx="152400" cy="228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Checking Assumptions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Linearity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examine scatter diagram (should appear linear)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examine residual plot (should appear random)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Normality of Errors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- view a histogram of standard residuals 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- regression is robust to departures from normality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Homoscedasticity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variation about the regression line is constant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>
                <a:ea typeface="+mn-ea"/>
                <a:cs typeface="+mn-cs"/>
              </a:rPr>
              <a:t>Independence of Errors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successive observations should not be related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017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018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4810723-04AE-47A2-B272-F0A1EBB81C1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9.9  Checking Regression Assumptions for the </a:t>
            </a:r>
            <a:r>
              <a:rPr lang="en-US" i="1" u="sng" dirty="0" smtClean="0">
                <a:ea typeface="+mn-ea"/>
                <a:cs typeface="+mn-cs"/>
              </a:rPr>
              <a:t>Home Market Value </a:t>
            </a:r>
            <a:r>
              <a:rPr lang="en-US" u="sng" dirty="0" smtClean="0">
                <a:ea typeface="+mn-ea"/>
                <a:cs typeface="+mn-cs"/>
              </a:rPr>
              <a:t>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Linearity - linear trend in scatterplot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             - no pattern in residual plot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120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120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78C32F5-F2F3-488D-A723-A59760ADE84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7572375" y="5699125"/>
            <a:ext cx="1028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9.10</a:t>
            </a: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29000"/>
            <a:ext cx="38989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Box 11"/>
          <p:cNvSpPr txBox="1">
            <a:spLocks noChangeArrowheads="1"/>
          </p:cNvSpPr>
          <p:nvPr/>
        </p:nvSpPr>
        <p:spPr bwMode="auto">
          <a:xfrm>
            <a:off x="3606800" y="569912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</a:t>
            </a:r>
          </a:p>
        </p:txBody>
      </p:sp>
      <p:pic>
        <p:nvPicPr>
          <p:cNvPr id="512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25" y="3429000"/>
            <a:ext cx="3709988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1"/>
          <p:cNvSpPr>
            <a:spLocks noGrp="1"/>
          </p:cNvSpPr>
          <p:nvPr>
            <p:ph idx="1"/>
          </p:nvPr>
        </p:nvSpPr>
        <p:spPr>
          <a:xfrm>
            <a:off x="457200" y="133667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9.9  (continued) Checking Regression Assumptions for the </a:t>
            </a:r>
            <a:r>
              <a:rPr lang="en-US" i="1" u="sng" smtClean="0"/>
              <a:t>Home Market Value </a:t>
            </a:r>
            <a:r>
              <a:rPr lang="en-US" u="sng" smtClean="0"/>
              <a:t>Data</a:t>
            </a:r>
          </a:p>
          <a:p>
            <a:pPr eaLnBrk="1" hangingPunct="1"/>
            <a:r>
              <a:rPr lang="en-US" smtClean="0"/>
              <a:t>Normality of Errors – residual histogram appears slightly skewed but is not a serious departure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222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222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33C11A1C-B4BC-425E-8E24-4B2B504BED3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9" name="TextBox 14"/>
          <p:cNvSpPr txBox="1">
            <a:spLocks noChangeArrowheads="1"/>
          </p:cNvSpPr>
          <p:nvPr/>
        </p:nvSpPr>
        <p:spPr bwMode="auto">
          <a:xfrm>
            <a:off x="5956300" y="596106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9.11</a:t>
            </a:r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132138"/>
            <a:ext cx="3933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9.9 (continued) Checking Regression Assumptions for the </a:t>
            </a:r>
            <a:r>
              <a:rPr lang="en-US" i="1" u="sng" smtClean="0"/>
              <a:t>Home Market Value </a:t>
            </a:r>
            <a:r>
              <a:rPr lang="en-US" u="sng" smtClean="0"/>
              <a:t>Data</a:t>
            </a:r>
          </a:p>
          <a:p>
            <a:pPr eaLnBrk="1" hangingPunct="1"/>
            <a:r>
              <a:rPr lang="en-US" smtClean="0"/>
              <a:t>Homoscedasticity – residual plot shows no serious difference in the spread of the data for different </a:t>
            </a:r>
            <a:r>
              <a:rPr lang="en-US" i="1" smtClean="0"/>
              <a:t>X</a:t>
            </a:r>
            <a:r>
              <a:rPr lang="en-US" smtClean="0"/>
              <a:t> values.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325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325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865A86D7-AB69-4046-8BB3-B6ED6EDC69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6553200" y="5945188"/>
            <a:ext cx="10302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9.10</a:t>
            </a:r>
          </a:p>
        </p:txBody>
      </p:sp>
      <p:pic>
        <p:nvPicPr>
          <p:cNvPr id="532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143250"/>
            <a:ext cx="4813300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9.9 (continued) Checking Regression Assumptions for the </a:t>
            </a:r>
            <a:r>
              <a:rPr lang="en-US" i="1" u="sng" smtClean="0"/>
              <a:t>Home Market Value </a:t>
            </a:r>
            <a:r>
              <a:rPr lang="en-US" u="sng" smtClean="0"/>
              <a:t>Data</a:t>
            </a:r>
          </a:p>
          <a:p>
            <a:pPr eaLnBrk="1" hangingPunct="1"/>
            <a:r>
              <a:rPr lang="en-US" smtClean="0"/>
              <a:t>Independence of Errors – Because the data is cross-sectional, we can assume this assumption holds.</a:t>
            </a:r>
          </a:p>
          <a:p>
            <a:pPr eaLnBrk="1" hangingPunct="1"/>
            <a:r>
              <a:rPr lang="en-US" smtClean="0"/>
              <a:t>All 4 regression assumptions are reasonable for the </a:t>
            </a:r>
            <a:r>
              <a:rPr lang="en-US" i="1" smtClean="0"/>
              <a:t>Home Market Value</a:t>
            </a:r>
            <a:r>
              <a:rPr lang="en-US" smtClean="0"/>
              <a:t> data.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ea typeface="+mj-ea"/>
                <a:cs typeface="+mj-cs"/>
              </a:rPr>
              <a:t>Residual Analysis and Regression Assumptions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427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427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3839ECF-6585-40ED-9065-6C999D98C0E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Multiple Regression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has more than one independent variable.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multiple linear regression equation is: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ANOVA test for significance of the entire model is: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3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One can also test for significance of individual regression coefficients.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Multiple </a:t>
            </a:r>
            <a:r>
              <a:rPr lang="en-US" sz="3200" dirty="0">
                <a:ea typeface="+mj-ea"/>
                <a:cs typeface="+mj-cs"/>
              </a:rPr>
              <a:t>Linear Regression</a:t>
            </a:r>
          </a:p>
        </p:txBody>
      </p:sp>
      <p:sp>
        <p:nvSpPr>
          <p:cNvPr id="5529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530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BC42658E-1EBE-41D1-B5E2-2187E97B848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20988"/>
            <a:ext cx="4610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886200"/>
            <a:ext cx="3733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9.10  Interpreting Regression Results for the </a:t>
            </a:r>
            <a:r>
              <a:rPr lang="en-US" i="1" u="sng" dirty="0" smtClean="0">
                <a:ea typeface="+mn-ea"/>
                <a:cs typeface="+mn-cs"/>
              </a:rPr>
              <a:t>Colleges and Universities </a:t>
            </a:r>
            <a:r>
              <a:rPr lang="en-US" u="sng" dirty="0" smtClean="0">
                <a:ea typeface="+mn-ea"/>
                <a:cs typeface="+mn-cs"/>
              </a:rPr>
              <a:t>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Colleges try to predict student graduation rates using a variety of characteristics, such as: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1. Median SAT                   3. Acceptance rate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2. Expenditures/student     4. Top 10% of HS class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Multiple </a:t>
            </a:r>
            <a:r>
              <a:rPr lang="en-US" sz="3200" dirty="0">
                <a:ea typeface="+mj-ea"/>
                <a:cs typeface="+mj-cs"/>
              </a:rPr>
              <a:t>Linear Regression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7313613" y="57531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9.12</a:t>
            </a:r>
          </a:p>
        </p:txBody>
      </p:sp>
      <p:sp>
        <p:nvSpPr>
          <p:cNvPr id="5632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6325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8D9F00C-D286-4943-B221-B3D1833E98A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162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2"/>
          <p:cNvSpPr txBox="1">
            <a:spLocks noChangeArrowheads="1"/>
          </p:cNvSpPr>
          <p:nvPr/>
        </p:nvSpPr>
        <p:spPr bwMode="auto">
          <a:xfrm>
            <a:off x="7388225" y="4419600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9.10 (continued) Interpreting Regression Results for the </a:t>
            </a:r>
            <a:r>
              <a:rPr lang="en-US" i="1" u="sng" smtClean="0"/>
              <a:t>Colleges and Universities </a:t>
            </a:r>
            <a:r>
              <a:rPr lang="en-US" u="sng" smtClean="0"/>
              <a:t>Data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Multiple </a:t>
            </a:r>
            <a:r>
              <a:rPr lang="en-US" sz="3200" dirty="0">
                <a:ea typeface="+mj-ea"/>
                <a:cs typeface="+mj-cs"/>
              </a:rPr>
              <a:t>Linear Regression</a:t>
            </a:r>
          </a:p>
        </p:txBody>
      </p:sp>
      <p:sp>
        <p:nvSpPr>
          <p:cNvPr id="573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734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62E8F465-B5E8-40FD-822C-12859C3FE5D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pSp>
        <p:nvGrpSpPr>
          <p:cNvPr id="57349" name="Group 2"/>
          <p:cNvGrpSpPr>
            <a:grpSpLocks/>
          </p:cNvGrpSpPr>
          <p:nvPr/>
        </p:nvGrpSpPr>
        <p:grpSpPr bwMode="auto">
          <a:xfrm>
            <a:off x="1066800" y="2297113"/>
            <a:ext cx="7567613" cy="4064000"/>
            <a:chOff x="1066800" y="2297440"/>
            <a:chExt cx="7567468" cy="4063694"/>
          </a:xfrm>
        </p:grpSpPr>
        <p:sp>
          <p:nvSpPr>
            <p:cNvPr id="57350" name="TextBox 5"/>
            <p:cNvSpPr txBox="1">
              <a:spLocks noChangeArrowheads="1"/>
            </p:cNvSpPr>
            <p:nvPr/>
          </p:nvSpPr>
          <p:spPr bwMode="auto">
            <a:xfrm>
              <a:off x="7805195" y="6114913"/>
              <a:ext cx="82907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Figure 9.13</a:t>
              </a:r>
            </a:p>
          </p:txBody>
        </p:sp>
        <p:pic>
          <p:nvPicPr>
            <p:cNvPr id="5735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297440"/>
              <a:ext cx="7567468" cy="381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7201" y="2901217"/>
              <a:ext cx="4191000" cy="74134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Regression Analysis</a:t>
            </a:r>
          </a:p>
          <a:p>
            <a:pPr eaLnBrk="1" hangingPunct="1"/>
            <a:r>
              <a:rPr lang="en-US" sz="2800"/>
              <a:t>Simple Linear Regression</a:t>
            </a:r>
          </a:p>
          <a:p>
            <a:pPr eaLnBrk="1" hangingPunct="1"/>
            <a:r>
              <a:rPr lang="en-US" sz="2800"/>
              <a:t>Residual Analysis and Regression Assumptions</a:t>
            </a:r>
          </a:p>
          <a:p>
            <a:pPr eaLnBrk="1" hangingPunct="1"/>
            <a:r>
              <a:rPr lang="en-US" sz="2800"/>
              <a:t>Multiple Linear Regression</a:t>
            </a:r>
          </a:p>
          <a:p>
            <a:pPr eaLnBrk="1" hangingPunct="1"/>
            <a:r>
              <a:rPr lang="en-US" sz="2800"/>
              <a:t>Building Good Regression Models</a:t>
            </a:r>
          </a:p>
          <a:p>
            <a:pPr eaLnBrk="1" hangingPunct="1"/>
            <a:r>
              <a:rPr lang="en-US" sz="2800"/>
              <a:t>Regression with Categorical Independent Variables</a:t>
            </a:r>
          </a:p>
          <a:p>
            <a:pPr eaLnBrk="1" hangingPunct="1"/>
            <a:r>
              <a:rPr lang="en-US" sz="2800"/>
              <a:t>Regression Models with Nonlinear Terms 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9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072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00ED76E-D5D3-487E-BE8D-6D564F1436D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9.10 (continued) Interpreting Regression Results for the </a:t>
            </a:r>
            <a:r>
              <a:rPr lang="en-US" i="1" u="sng" smtClean="0"/>
              <a:t>Colleges and Universities </a:t>
            </a:r>
            <a:r>
              <a:rPr lang="en-US" u="sng" smtClean="0"/>
              <a:t>Data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Multiple </a:t>
            </a:r>
            <a:r>
              <a:rPr lang="en-US" sz="3200" dirty="0">
                <a:ea typeface="+mj-ea"/>
                <a:cs typeface="+mj-cs"/>
              </a:rPr>
              <a:t>Linear Regression</a:t>
            </a:r>
          </a:p>
        </p:txBody>
      </p:sp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2898775" y="5929313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9.14</a:t>
            </a:r>
          </a:p>
        </p:txBody>
      </p:sp>
      <p:sp>
        <p:nvSpPr>
          <p:cNvPr id="5837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8373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9200637-AED1-434C-9523-59D0BE7ED40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71888"/>
            <a:ext cx="3270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55340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6" name="TextBox 2"/>
          <p:cNvSpPr txBox="1">
            <a:spLocks noChangeArrowheads="1"/>
          </p:cNvSpPr>
          <p:nvPr/>
        </p:nvSpPr>
        <p:spPr bwMode="auto">
          <a:xfrm>
            <a:off x="6097588" y="2524125"/>
            <a:ext cx="2476500" cy="10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All of the slope coefficient </a:t>
            </a:r>
            <a:r>
              <a:rPr lang="en-US" sz="2000" i="1"/>
              <a:t>p</a:t>
            </a:r>
            <a:r>
              <a:rPr lang="en-US" sz="2000"/>
              <a:t>-values are &lt; 0.05.</a:t>
            </a:r>
          </a:p>
        </p:txBody>
      </p:sp>
      <p:sp>
        <p:nvSpPr>
          <p:cNvPr id="58377" name="TextBox 9"/>
          <p:cNvSpPr txBox="1">
            <a:spLocks noChangeArrowheads="1"/>
          </p:cNvSpPr>
          <p:nvPr/>
        </p:nvSpPr>
        <p:spPr bwMode="auto">
          <a:xfrm>
            <a:off x="4002088" y="4102100"/>
            <a:ext cx="4572000" cy="708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The residual plots (only one shown here) show random patterns about 0.</a:t>
            </a:r>
          </a:p>
        </p:txBody>
      </p:sp>
      <p:sp>
        <p:nvSpPr>
          <p:cNvPr id="58378" name="TextBox 11"/>
          <p:cNvSpPr txBox="1">
            <a:spLocks noChangeArrowheads="1"/>
          </p:cNvSpPr>
          <p:nvPr/>
        </p:nvSpPr>
        <p:spPr bwMode="auto">
          <a:xfrm>
            <a:off x="4933950" y="3519488"/>
            <a:ext cx="1163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9.13</a:t>
            </a:r>
          </a:p>
        </p:txBody>
      </p:sp>
      <p:sp>
        <p:nvSpPr>
          <p:cNvPr id="58379" name="TextBox 12"/>
          <p:cNvSpPr txBox="1">
            <a:spLocks noChangeArrowheads="1"/>
          </p:cNvSpPr>
          <p:nvPr/>
        </p:nvSpPr>
        <p:spPr bwMode="auto">
          <a:xfrm>
            <a:off x="4002088" y="5105400"/>
            <a:ext cx="4572000" cy="708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Normal probability plots (not shown) also validate assumptions.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493713" y="1219200"/>
            <a:ext cx="8229600" cy="48768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Analytics in Practice: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Using Linear Regression and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Interactive Risk Simulators to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Predict Performance at ARAMARK</a:t>
            </a:r>
          </a:p>
          <a:p>
            <a:pPr eaLnBrk="1" hangingPunct="1"/>
            <a:r>
              <a:rPr lang="en-US" smtClean="0"/>
              <a:t>ARAMARK, located in Philadelphia, is an award-winning provider of professional services</a:t>
            </a:r>
          </a:p>
          <a:p>
            <a:pPr eaLnBrk="1" hangingPunct="1"/>
            <a:r>
              <a:rPr lang="en-US" smtClean="0"/>
              <a:t>They developed an on-line tool called “interactive risk simulators” (shown on next slide) that allows users to change various business metrics and immediately see the results.</a:t>
            </a:r>
          </a:p>
          <a:p>
            <a:pPr eaLnBrk="1" hangingPunct="1"/>
            <a:r>
              <a:rPr lang="en-US" smtClean="0"/>
              <a:t>The simulators use linear regression models.</a:t>
            </a:r>
          </a:p>
        </p:txBody>
      </p:sp>
      <p:sp>
        <p:nvSpPr>
          <p:cNvPr id="5939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939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4C21E111-2883-4455-8589-F3F59A825C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143000"/>
            <a:ext cx="217011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62000" y="304800"/>
            <a:ext cx="5378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Multiple Linear Regression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Analytics in Practice: (ARAMARK continued)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Risk metrics are adjusted using sliders.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smtClean="0"/>
              <a:t>Allows users (managers and directors) to see the impact of these risks on the business.</a:t>
            </a:r>
          </a:p>
        </p:txBody>
      </p:sp>
      <p:sp>
        <p:nvSpPr>
          <p:cNvPr id="6041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FCDD63BB-18C8-4B4E-AB9F-B1E5F240ECE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6934200" y="5562600"/>
            <a:ext cx="827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9.15</a:t>
            </a:r>
          </a:p>
        </p:txBody>
      </p:sp>
      <p:pic>
        <p:nvPicPr>
          <p:cNvPr id="60422" name="Picture 7" descr="f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24200"/>
            <a:ext cx="6883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85800" y="304800"/>
            <a:ext cx="5378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Multiple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All of the independent variables in a linear regression model are not always significant.</a:t>
            </a:r>
          </a:p>
          <a:p>
            <a:pPr eaLnBrk="1" hangingPunct="1"/>
            <a:r>
              <a:rPr lang="en-US" smtClean="0"/>
              <a:t>We will learn how to build good regression models that include the “best” set of variables.</a:t>
            </a:r>
          </a:p>
          <a:p>
            <a:pPr eaLnBrk="1" hangingPunct="1"/>
            <a:r>
              <a:rPr lang="en-US" i="1" smtClean="0"/>
              <a:t>Banking Data </a:t>
            </a:r>
            <a:r>
              <a:rPr lang="en-US" smtClean="0"/>
              <a:t>includes demographic information on customers in the bank’s current market.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530975" y="59944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9.16</a:t>
            </a:r>
          </a:p>
        </p:txBody>
      </p:sp>
      <p:sp>
        <p:nvSpPr>
          <p:cNvPr id="6144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1445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87978791-3D75-4BA6-9073-CA86D3077D8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76700"/>
            <a:ext cx="5324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6607175" y="43434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1"/>
          <p:cNvSpPr>
            <a:spLocks noGrp="1"/>
          </p:cNvSpPr>
          <p:nvPr>
            <p:ph idx="1"/>
          </p:nvPr>
        </p:nvSpPr>
        <p:spPr>
          <a:xfrm>
            <a:off x="431800" y="1328738"/>
            <a:ext cx="8229600" cy="45259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Predicting Average Bank Balance using Regression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7231063" y="5886450"/>
            <a:ext cx="8302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9.17</a:t>
            </a:r>
          </a:p>
        </p:txBody>
      </p:sp>
      <p:sp>
        <p:nvSpPr>
          <p:cNvPr id="6246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2469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AB312F33-BE4C-420D-BFB6-C77EE0BE00A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847850"/>
            <a:ext cx="700563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26063" y="517048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5326063" y="547528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667000" y="297180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4441825" y="2478088"/>
            <a:ext cx="2971800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Home Value and Education are not significant.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279525"/>
            <a:ext cx="8229600" cy="481647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Systematic Approach to Building Good Multiple Regression Models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1.  Construct a model with all available independent</a:t>
            </a:r>
          </a:p>
          <a:p>
            <a:pPr marL="109728" indent="-457200" eaLnBrk="1" fontAlgn="auto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variables and check for significance of each.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2. Identify the largest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-value that is greater than </a:t>
            </a:r>
            <a:r>
              <a:rPr lang="el-GR" dirty="0" smtClean="0">
                <a:latin typeface="Cambria Math"/>
                <a:ea typeface="Cambria Math"/>
                <a:cs typeface="+mn-cs"/>
              </a:rPr>
              <a:t>α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3. Remove </a:t>
            </a:r>
            <a:r>
              <a:rPr lang="en-US" dirty="0">
                <a:ea typeface="+mn-ea"/>
                <a:cs typeface="+mn-cs"/>
              </a:rPr>
              <a:t>that variable and evaluate adjusted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baseline="30000" dirty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4. Continue until all variables are significant.</a:t>
            </a: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 smtClean="0">
                <a:ea typeface="+mn-ea"/>
                <a:cs typeface="+mn-cs"/>
              </a:rPr>
              <a:t>Find the model with the highest </a:t>
            </a:r>
            <a:r>
              <a:rPr lang="en-US" u="sng" dirty="0" smtClean="0">
                <a:ea typeface="+mn-ea"/>
                <a:cs typeface="+mn-cs"/>
              </a:rPr>
              <a:t>adjusted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  (Do not use unadjusted </a:t>
            </a:r>
            <a:r>
              <a:rPr lang="en-US" i="1" dirty="0" smtClean="0">
                <a:ea typeface="+mn-ea"/>
                <a:cs typeface="+mn-cs"/>
              </a:rPr>
              <a:t>R</a:t>
            </a:r>
            <a:r>
              <a:rPr lang="en-US" baseline="30000" dirty="0" smtClean="0">
                <a:ea typeface="+mn-ea"/>
                <a:cs typeface="+mn-cs"/>
              </a:rPr>
              <a:t>2 </a:t>
            </a:r>
            <a:r>
              <a:rPr lang="en-US" dirty="0" smtClean="0">
                <a:ea typeface="+mn-ea"/>
                <a:cs typeface="+mn-cs"/>
              </a:rPr>
              <a:t>since it always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  increases when variables are added.</a:t>
            </a:r>
            <a:r>
              <a:rPr lang="en-US" dirty="0">
                <a:ea typeface="+mn-ea"/>
                <a:cs typeface="+mn-cs"/>
              </a:rPr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349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C5D81939-64DD-498C-BD0C-3360D110E63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>
          <a:xfrm>
            <a:off x="4826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9.11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Identifying the Best Regression Model</a:t>
            </a:r>
          </a:p>
          <a:p>
            <a:pPr eaLnBrk="1" hangingPunct="1"/>
            <a:r>
              <a:rPr lang="en-US" smtClean="0"/>
              <a:t>Bank regression after removing </a:t>
            </a:r>
            <a:r>
              <a:rPr lang="en-US" i="1" smtClean="0"/>
              <a:t>Home Value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7642225" y="6207125"/>
            <a:ext cx="865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 9.18</a:t>
            </a:r>
          </a:p>
        </p:txBody>
      </p:sp>
      <p:sp>
        <p:nvSpPr>
          <p:cNvPr id="6451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451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4F27B92C-9483-4E65-A837-06444F18839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2622550"/>
            <a:ext cx="7080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00400" y="365760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042025" y="5535613"/>
            <a:ext cx="762000" cy="636587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4521" name="TextBox 2"/>
          <p:cNvSpPr txBox="1">
            <a:spLocks noChangeArrowheads="1"/>
          </p:cNvSpPr>
          <p:nvPr/>
        </p:nvSpPr>
        <p:spPr bwMode="auto">
          <a:xfrm>
            <a:off x="4572000" y="3048000"/>
            <a:ext cx="3200400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Adjusted </a:t>
            </a:r>
            <a:r>
              <a:rPr lang="en-US" sz="1800" i="1"/>
              <a:t>R</a:t>
            </a:r>
            <a:r>
              <a:rPr lang="en-US" sz="1800" baseline="30000"/>
              <a:t>2</a:t>
            </a:r>
            <a:r>
              <a:rPr lang="en-US" sz="1800"/>
              <a:t> improves slightly.  </a:t>
            </a:r>
          </a:p>
          <a:p>
            <a:r>
              <a:rPr lang="en-US" sz="1800"/>
              <a:t>All </a:t>
            </a:r>
            <a:r>
              <a:rPr lang="en-US" sz="1800" i="1"/>
              <a:t>X</a:t>
            </a:r>
            <a:r>
              <a:rPr lang="en-US" sz="1800"/>
              <a:t> variables are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355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err="1" smtClean="0">
                <a:ea typeface="+mn-ea"/>
                <a:cs typeface="+mn-cs"/>
              </a:rPr>
              <a:t>Multicollinearity</a:t>
            </a:r>
            <a:endParaRPr lang="en-US" u="sng" dirty="0" smtClean="0">
              <a:ea typeface="+mn-ea"/>
              <a:cs typeface="+mn-cs"/>
            </a:endParaRP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 occurs when there are strong correlations among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the independent variables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 makes it difficult to isolate the effects of 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independent variables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 signs of slope coefficients may be opposite of the</a:t>
            </a:r>
          </a:p>
          <a:p>
            <a:pPr marL="109728" indent="-4572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true value and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-values can be inflated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Correlations</a:t>
            </a:r>
            <a:r>
              <a:rPr lang="en-US" dirty="0" smtClean="0">
                <a:ea typeface="+mn-ea"/>
                <a:cs typeface="+mn-cs"/>
              </a:rPr>
              <a:t> exceeding 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±</a:t>
            </a:r>
            <a:r>
              <a:rPr lang="en-US" dirty="0" smtClean="0">
                <a:ea typeface="+mn-ea"/>
                <a:cs typeface="+mn-cs"/>
              </a:rPr>
              <a:t>0.7 are an indication that </a:t>
            </a:r>
            <a:r>
              <a:rPr lang="en-US" dirty="0" err="1" smtClean="0">
                <a:ea typeface="+mn-ea"/>
                <a:cs typeface="+mn-cs"/>
              </a:rPr>
              <a:t>multicollinearity</a:t>
            </a:r>
            <a:r>
              <a:rPr lang="en-US" dirty="0" smtClean="0">
                <a:ea typeface="+mn-ea"/>
                <a:cs typeface="+mn-cs"/>
              </a:rPr>
              <a:t> might exist.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Variance Inflation Factors</a:t>
            </a:r>
            <a:r>
              <a:rPr lang="en-US" dirty="0" smtClean="0">
                <a:ea typeface="+mn-ea"/>
                <a:cs typeface="+mn-cs"/>
              </a:rPr>
              <a:t> are a better indicator.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Parsimony</a:t>
            </a:r>
            <a:r>
              <a:rPr lang="en-US" dirty="0" smtClean="0">
                <a:ea typeface="+mn-ea"/>
                <a:cs typeface="+mn-cs"/>
              </a:rPr>
              <a:t> is an age-old principle that applies here.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553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266CF7E-D12E-4D87-B62D-0882985A0CD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Identifying Potential Multicollinearity</a:t>
            </a:r>
          </a:p>
          <a:p>
            <a:pPr eaLnBrk="1" hangingPunct="1"/>
            <a:r>
              <a:rPr lang="en-US" i="1" smtClean="0"/>
              <a:t>Colleges and Universities </a:t>
            </a:r>
            <a:r>
              <a:rPr lang="en-US" smtClean="0"/>
              <a:t>(full model)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656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11922CB0-9B9B-46B0-B161-2666B73E972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890588" y="2438400"/>
            <a:ext cx="7567612" cy="4064000"/>
            <a:chOff x="1066800" y="2297440"/>
            <a:chExt cx="7567468" cy="4063694"/>
          </a:xfrm>
        </p:grpSpPr>
        <p:sp>
          <p:nvSpPr>
            <p:cNvPr id="66567" name="TextBox 9"/>
            <p:cNvSpPr txBox="1">
              <a:spLocks noChangeArrowheads="1"/>
            </p:cNvSpPr>
            <p:nvPr/>
          </p:nvSpPr>
          <p:spPr bwMode="auto">
            <a:xfrm>
              <a:off x="7805195" y="6114913"/>
              <a:ext cx="82907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Figure 9.13</a:t>
              </a:r>
            </a:p>
          </p:txBody>
        </p:sp>
        <p:pic>
          <p:nvPicPr>
            <p:cNvPr id="6656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297440"/>
              <a:ext cx="7567468" cy="3817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Full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= 0.4921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9.12 (continued)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Identifying Potential </a:t>
            </a:r>
            <a:r>
              <a:rPr lang="en-US" u="sng" dirty="0" err="1" smtClean="0">
                <a:ea typeface="+mn-ea"/>
                <a:cs typeface="+mn-cs"/>
              </a:rPr>
              <a:t>Multicollinearity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Correlation Matrix (</a:t>
            </a:r>
            <a:r>
              <a:rPr lang="en-US" i="1" dirty="0" smtClean="0">
                <a:ea typeface="+mn-ea"/>
                <a:cs typeface="+mn-cs"/>
              </a:rPr>
              <a:t>Colleges and Universities </a:t>
            </a:r>
            <a:r>
              <a:rPr lang="en-US" dirty="0" smtClean="0">
                <a:ea typeface="+mn-ea"/>
                <a:cs typeface="+mn-cs"/>
              </a:rPr>
              <a:t>data)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All of the correlations are within </a:t>
            </a:r>
            <a:r>
              <a:rPr lang="en-US" dirty="0">
                <a:latin typeface="Cambria Math"/>
                <a:ea typeface="Cambria Math"/>
                <a:cs typeface="+mn-cs"/>
              </a:rPr>
              <a:t>±</a:t>
            </a:r>
            <a:r>
              <a:rPr lang="en-US" dirty="0">
                <a:ea typeface="+mn-ea"/>
                <a:cs typeface="+mn-cs"/>
              </a:rPr>
              <a:t>0.7 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Signs of the coefficients are questionable for Expenditures and Top 10%. 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781800" y="3557588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9.19</a:t>
            </a:r>
          </a:p>
        </p:txBody>
      </p:sp>
      <p:sp>
        <p:nvSpPr>
          <p:cNvPr id="6758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7589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6CB1F8B-71FC-416F-9574-17820DD97C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759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25" y="4419600"/>
            <a:ext cx="4191000" cy="741363"/>
          </a:xfrm>
          <a:prstGeom prst="rect">
            <a:avLst/>
          </a:prstGeom>
          <a:solidFill>
            <a:schemeClr val="bg2"/>
          </a:solidFill>
          <a:ln w="19050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513" y="2335213"/>
            <a:ext cx="6910387" cy="1214437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 analysis is a tool for building statistical models that characterize relationships among a dependent variable and one or more independent variables, all of which are numerical.</a:t>
            </a:r>
          </a:p>
          <a:p>
            <a:pPr eaLnBrk="1" hangingPunct="1"/>
            <a:r>
              <a:rPr lang="en-US" u="sng" smtClean="0"/>
              <a:t>Simple linear regression</a:t>
            </a:r>
            <a:r>
              <a:rPr lang="en-US" smtClean="0"/>
              <a:t> involves a single independent variable.</a:t>
            </a:r>
          </a:p>
          <a:p>
            <a:pPr eaLnBrk="1" hangingPunct="1"/>
            <a:r>
              <a:rPr lang="en-US" u="sng" smtClean="0"/>
              <a:t>Multiple regression</a:t>
            </a:r>
            <a:r>
              <a:rPr lang="en-US" smtClean="0"/>
              <a:t> involves two or more independent variables.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Analysis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17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D4FB1805-A707-49BF-B2A6-9AABDBC3F5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772400" cy="3249613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68610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Identifying Potential Multicollinearity</a:t>
            </a:r>
          </a:p>
          <a:p>
            <a:pPr eaLnBrk="1" hangingPunct="1"/>
            <a:r>
              <a:rPr lang="en-US" i="1" smtClean="0"/>
              <a:t>Colleges and Universities </a:t>
            </a:r>
            <a:r>
              <a:rPr lang="en-US" smtClean="0"/>
              <a:t>(reduced model)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861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8613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DD80F3D6-1715-40B9-BD53-EEF1EE0977E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Top 10%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0.4559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514600"/>
            <a:ext cx="7597775" cy="3200400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69634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Identifying Potential Multicollinearity</a:t>
            </a:r>
          </a:p>
          <a:p>
            <a:pPr eaLnBrk="1" hangingPunct="1"/>
            <a:r>
              <a:rPr lang="en-US" i="1" smtClean="0"/>
              <a:t>Colleges and Universities </a:t>
            </a:r>
            <a:r>
              <a:rPr lang="en-US" smtClean="0"/>
              <a:t>(reduced model)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6963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963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F4FF46F5-3A52-413C-B459-A408FD871EC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2971800"/>
            <a:ext cx="3532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Expenditures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0.4556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924800" cy="315277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70658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Identifying Potential Multicollinearity</a:t>
            </a:r>
          </a:p>
          <a:p>
            <a:pPr eaLnBrk="1" hangingPunct="1"/>
            <a:r>
              <a:rPr lang="en-US" i="1" smtClean="0"/>
              <a:t>Colleges and Universities </a:t>
            </a:r>
            <a:r>
              <a:rPr lang="en-US" smtClean="0"/>
              <a:t>(reduced model)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066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0661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5D7BB3B-8D3E-4249-B02A-D87899A0E3D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2971800"/>
            <a:ext cx="4294188" cy="646113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Expenditures and Top 10%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0.3613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4100" y="5811838"/>
            <a:ext cx="4495800" cy="36988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  <a:sym typeface="Wingdings" pitchFamily="2" charset="2"/>
              </a:rPr>
              <a:t>Which of the 4 models would you choose?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2133600"/>
            <a:ext cx="7005637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2" name="TextBox 17"/>
          <p:cNvSpPr txBox="1">
            <a:spLocks noChangeArrowheads="1"/>
          </p:cNvSpPr>
          <p:nvPr/>
        </p:nvSpPr>
        <p:spPr bwMode="auto">
          <a:xfrm>
            <a:off x="7231063" y="6184900"/>
            <a:ext cx="830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9.17</a:t>
            </a:r>
          </a:p>
        </p:txBody>
      </p:sp>
      <p:sp>
        <p:nvSpPr>
          <p:cNvPr id="71683" name="Content Placeholder 1"/>
          <p:cNvSpPr>
            <a:spLocks noGrp="1"/>
          </p:cNvSpPr>
          <p:nvPr>
            <p:ph idx="1"/>
          </p:nvPr>
        </p:nvSpPr>
        <p:spPr>
          <a:xfrm>
            <a:off x="533400" y="1154113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 </a:t>
            </a:r>
          </a:p>
          <a:p>
            <a:pPr eaLnBrk="1" hangingPunct="1"/>
            <a:r>
              <a:rPr lang="en-US" i="1" smtClean="0"/>
              <a:t>Banking</a:t>
            </a:r>
            <a:r>
              <a:rPr lang="en-US" smtClean="0"/>
              <a:t> Data (full model)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1685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1686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C825364E-6966-4165-A1E9-9DC96FEABBB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2088" y="2514600"/>
            <a:ext cx="3532187" cy="120015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Full Model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= 0.9441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Education and Home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    are not significant.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6538" y="545623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5316538" y="5761038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655888" y="3257550"/>
            <a:ext cx="838200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</a:t>
            </a:r>
          </a:p>
          <a:p>
            <a:pPr eaLnBrk="1" hangingPunct="1">
              <a:spcBef>
                <a:spcPct val="0"/>
              </a:spcBef>
              <a:buFont typeface="Wingdings 3" pitchFamily="-72" charset="2"/>
              <a:buNone/>
            </a:pPr>
            <a:r>
              <a:rPr lang="en-US" u="sng" smtClean="0"/>
              <a:t>Identifying Potential Multicollinearity</a:t>
            </a:r>
          </a:p>
          <a:p>
            <a:pPr eaLnBrk="1" hangingPunct="1"/>
            <a:r>
              <a:rPr lang="en-US" smtClean="0"/>
              <a:t>Correlation matrix for the </a:t>
            </a:r>
            <a:r>
              <a:rPr lang="en-US" i="1" u="sng" smtClean="0"/>
              <a:t>Banking</a:t>
            </a:r>
            <a:r>
              <a:rPr lang="en-US" smtClean="0"/>
              <a:t> data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Some of the correlations exceed 0.7 for Home Value and Wealth.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Signs of the coefficients for predicting bank balance are as expected (positive).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97138"/>
            <a:ext cx="5446713" cy="1306512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2708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9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A85F5D6C-29D1-4F51-BD15-1B24D14C350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2710" name="TextBox 8"/>
          <p:cNvSpPr txBox="1">
            <a:spLocks noChangeArrowheads="1"/>
          </p:cNvSpPr>
          <p:nvPr/>
        </p:nvSpPr>
        <p:spPr bwMode="auto">
          <a:xfrm>
            <a:off x="4972050" y="3827463"/>
            <a:ext cx="1163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3429000"/>
            <a:ext cx="1844675" cy="165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914400" y="2687638"/>
            <a:ext cx="3673475" cy="741362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8113" y="2497138"/>
            <a:ext cx="1989137" cy="1330325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sp>
        <p:nvSpPr>
          <p:cNvPr id="72714" name="TextBox 18"/>
          <p:cNvSpPr txBox="1">
            <a:spLocks noChangeArrowheads="1"/>
          </p:cNvSpPr>
          <p:nvPr/>
        </p:nvSpPr>
        <p:spPr bwMode="auto">
          <a:xfrm>
            <a:off x="7402513" y="3902075"/>
            <a:ext cx="11636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From Figure 9.17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68713" y="3598863"/>
            <a:ext cx="1878012" cy="200025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609600" y="1393825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 </a:t>
            </a:r>
          </a:p>
          <a:p>
            <a:pPr eaLnBrk="1" hangingPunct="1"/>
            <a:r>
              <a:rPr lang="en-US" i="1" smtClean="0"/>
              <a:t>Banking</a:t>
            </a:r>
            <a:r>
              <a:rPr lang="en-US" smtClean="0"/>
              <a:t> Data (reduced model)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802563" cy="3240088"/>
          </a:xfrm>
          <a:prstGeom prst="rect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475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FE505D72-3137-46D4-BF58-2284177018F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3492500"/>
            <a:ext cx="785813" cy="165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4419600" y="5522913"/>
            <a:ext cx="785813" cy="152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419600" y="2971800"/>
            <a:ext cx="3733800" cy="92392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Dropping Wealth and Home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Adjusted </a:t>
            </a:r>
            <a:r>
              <a:rPr lang="en-US" sz="1800" i="1" dirty="0">
                <a:latin typeface="+mn-lt"/>
                <a:ea typeface="+mn-ea"/>
                <a:cs typeface="+mn-cs"/>
              </a:rPr>
              <a:t>R</a:t>
            </a:r>
            <a:r>
              <a:rPr lang="en-US" sz="1800" baseline="30000" dirty="0">
                <a:latin typeface="+mn-lt"/>
                <a:ea typeface="+mn-ea"/>
                <a:cs typeface="+mn-cs"/>
              </a:rPr>
              <a:t>2</a:t>
            </a:r>
            <a:r>
              <a:rPr lang="en-US" sz="1800" dirty="0">
                <a:latin typeface="+mn-lt"/>
                <a:ea typeface="+mn-ea"/>
                <a:cs typeface="+mn-cs"/>
              </a:rPr>
              <a:t> drops to 0.9201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  <a:ea typeface="+mn-ea"/>
                <a:cs typeface="+mn-cs"/>
              </a:rPr>
              <a:t>Education is not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  <a:ln w="50800"/>
          <a:extLst>
            <a:ext uri="{909E8E84-426E-40DD-AFC4-6F175D3DCCD1}"/>
            <a:ext uri="{AF507438-7753-43E0-B8FC-AC1667EBCBE1}"/>
          </a:extLst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9.12 (continued) 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Identifying Potential </a:t>
            </a:r>
            <a:r>
              <a:rPr lang="en-US" u="sng" dirty="0" err="1" smtClean="0">
                <a:ea typeface="+mn-ea"/>
                <a:cs typeface="+mn-cs"/>
              </a:rPr>
              <a:t>Multicollinearity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Re-ordered Correlation matrix for </a:t>
            </a:r>
            <a:r>
              <a:rPr lang="en-US" i="1" dirty="0" smtClean="0">
                <a:ea typeface="+mn-ea"/>
                <a:cs typeface="+mn-cs"/>
              </a:rPr>
              <a:t>Banking</a:t>
            </a:r>
            <a:r>
              <a:rPr lang="en-US" dirty="0" smtClean="0">
                <a:ea typeface="+mn-ea"/>
                <a:cs typeface="+mn-cs"/>
              </a:rPr>
              <a:t>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By re-ordering the variables, we can see the correlations for Age</a:t>
            </a:r>
            <a:r>
              <a:rPr lang="en-US" dirty="0">
                <a:ea typeface="+mn-ea"/>
                <a:cs typeface="+mn-cs"/>
              </a:rPr>
              <a:t>, Education, and </a:t>
            </a:r>
            <a:r>
              <a:rPr lang="en-US" dirty="0" smtClean="0">
                <a:ea typeface="+mn-ea"/>
                <a:cs typeface="+mn-cs"/>
              </a:rPr>
              <a:t>Wealth are all </a:t>
            </a:r>
            <a:r>
              <a:rPr lang="en-US" dirty="0">
                <a:ea typeface="+mn-ea"/>
                <a:cs typeface="+mn-cs"/>
              </a:rPr>
              <a:t>within ±</a:t>
            </a:r>
            <a:r>
              <a:rPr lang="en-US" dirty="0" smtClean="0">
                <a:latin typeface="Cambria Math"/>
                <a:ea typeface="Cambria Math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0.7.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Let’s try a reduced model with the Age, Education, and Wealth variables.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577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DD271CA-83B9-4EAE-9B48-4C85D3BDDD6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1295400" y="2360613"/>
            <a:ext cx="5757863" cy="1611312"/>
            <a:chOff x="609599" y="2464670"/>
            <a:chExt cx="5758417" cy="1611691"/>
          </a:xfrm>
        </p:grpSpPr>
        <p:sp>
          <p:nvSpPr>
            <p:cNvPr id="75782" name="TextBox 8"/>
            <p:cNvSpPr txBox="1">
              <a:spLocks noChangeArrowheads="1"/>
            </p:cNvSpPr>
            <p:nvPr/>
          </p:nvSpPr>
          <p:spPr bwMode="auto">
            <a:xfrm>
              <a:off x="5203915" y="3830140"/>
              <a:ext cx="11641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From Figure 9.20</a:t>
              </a: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599" y="2464670"/>
              <a:ext cx="5758417" cy="1335401"/>
            </a:xfrm>
            <a:prstGeom prst="rect">
              <a:avLst/>
            </a:prstGeom>
            <a:noFill/>
            <a:ln w="508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2675136" y="3406278"/>
              <a:ext cx="1844852" cy="192133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21" y="2664742"/>
              <a:ext cx="3673828" cy="74153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75136" y="3603175"/>
              <a:ext cx="2803795" cy="196896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533400" y="1154113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9.12 (continued)   </a:t>
            </a:r>
          </a:p>
          <a:p>
            <a:pPr eaLnBrk="1" hangingPunct="1"/>
            <a:r>
              <a:rPr lang="en-US" i="1" smtClean="0"/>
              <a:t>Banking</a:t>
            </a:r>
            <a:r>
              <a:rPr lang="en-US" smtClean="0"/>
              <a:t> Data (reduced model) ** best model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Building Good Regression Models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782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782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4E2DD51-F18E-4C48-B124-71B29E51CD9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grpSp>
        <p:nvGrpSpPr>
          <p:cNvPr id="77829" name="Group 3"/>
          <p:cNvGrpSpPr>
            <a:grpSpLocks/>
          </p:cNvGrpSpPr>
          <p:nvPr/>
        </p:nvGrpSpPr>
        <p:grpSpPr bwMode="auto">
          <a:xfrm>
            <a:off x="1066800" y="2295525"/>
            <a:ext cx="6799263" cy="3752850"/>
            <a:chOff x="1676400" y="2610338"/>
            <a:chExt cx="6799680" cy="3753198"/>
          </a:xfrm>
        </p:grpSpPr>
        <p:sp>
          <p:nvSpPr>
            <p:cNvPr id="77830" name="TextBox 8"/>
            <p:cNvSpPr txBox="1">
              <a:spLocks noChangeArrowheads="1"/>
            </p:cNvSpPr>
            <p:nvPr/>
          </p:nvSpPr>
          <p:spPr bwMode="auto">
            <a:xfrm>
              <a:off x="7427142" y="6117315"/>
              <a:ext cx="10489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Figure 9.21</a:t>
              </a:r>
            </a:p>
          </p:txBody>
        </p:sp>
        <p:pic>
          <p:nvPicPr>
            <p:cNvPr id="778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400" y="2610338"/>
              <a:ext cx="6543675" cy="354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3122702" y="3658185"/>
              <a:ext cx="785860" cy="165115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9043" y="5563362"/>
              <a:ext cx="785861" cy="535038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7359" y="2972322"/>
              <a:ext cx="3810234" cy="12002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Dropping Income and Home Value.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Adjusted </a:t>
              </a:r>
              <a:r>
                <a:rPr lang="en-US" sz="1800" i="1" dirty="0">
                  <a:latin typeface="+mn-lt"/>
                  <a:ea typeface="+mn-ea"/>
                  <a:cs typeface="+mn-cs"/>
                </a:rPr>
                <a:t>R</a:t>
              </a:r>
              <a:r>
                <a:rPr lang="en-US" sz="1800" baseline="30000" dirty="0">
                  <a:latin typeface="+mn-lt"/>
                  <a:ea typeface="+mn-ea"/>
                  <a:cs typeface="+mn-cs"/>
                </a:rPr>
                <a:t>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 = 0.9345.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All variables are significant. </a:t>
              </a:r>
              <a:r>
                <a:rPr lang="en-US" sz="1800" dirty="0" err="1">
                  <a:latin typeface="+mn-lt"/>
                  <a:ea typeface="+mn-ea"/>
                  <a:cs typeface="+mn-cs"/>
                </a:rPr>
                <a:t>Multicollinearity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 is not a problem.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Dealing with Categorical Variables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Must be coded numeric using </a:t>
            </a:r>
            <a:r>
              <a:rPr lang="en-US" i="1" dirty="0" smtClean="0">
                <a:ea typeface="+mn-ea"/>
                <a:cs typeface="+mn-cs"/>
              </a:rPr>
              <a:t>dummy variables.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variables with 2 categories, code as 0 and 1.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variables with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Cambria Math"/>
                <a:cs typeface="+mn-cs"/>
              </a:rPr>
              <a:t>≥</a:t>
            </a:r>
            <a:r>
              <a:rPr lang="en-US" dirty="0" smtClean="0">
                <a:ea typeface="+mn-ea"/>
                <a:cs typeface="+mn-cs"/>
              </a:rPr>
              <a:t> 3 categories, create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>
                <a:latin typeface="Cambria Math"/>
                <a:ea typeface="Cambria Math"/>
                <a:cs typeface="+mn-cs"/>
              </a:rPr>
              <a:t>−</a:t>
            </a:r>
            <a:r>
              <a:rPr lang="en-US" dirty="0" smtClean="0">
                <a:ea typeface="+mn-ea"/>
                <a:cs typeface="+mn-cs"/>
              </a:rPr>
              <a:t>1 binary (0,1) variables.</a:t>
            </a:r>
          </a:p>
          <a:p>
            <a:pPr marL="109728" indent="0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Interaction Terms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dependence between two variables is called interaction.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Test for interaction by adding a new term to the model, such as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baseline="-25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=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baseline="-25000" dirty="0" smtClean="0">
                <a:ea typeface="+mn-ea"/>
                <a:cs typeface="+mn-cs"/>
              </a:rPr>
              <a:t>1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baseline="-25000" dirty="0" smtClean="0">
                <a:ea typeface="+mn-ea"/>
                <a:cs typeface="+mn-cs"/>
              </a:rPr>
              <a:t>2.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with Categorical Variables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885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885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64D8056D-408A-4ED2-82A0-276BECF1B9E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9.13  A Model with Categorical Variables</a:t>
            </a:r>
          </a:p>
          <a:p>
            <a:pPr eaLnBrk="1" hangingPunct="1"/>
            <a:r>
              <a:rPr lang="en-US" i="1" smtClean="0"/>
              <a:t>Employee Salaries </a:t>
            </a:r>
            <a:r>
              <a:rPr lang="en-US" smtClean="0"/>
              <a:t>provides data for 35 employees</a:t>
            </a:r>
          </a:p>
          <a:p>
            <a:pPr eaLnBrk="1" hangingPunct="1"/>
            <a:r>
              <a:rPr lang="en-US" smtClean="0"/>
              <a:t>Predict </a:t>
            </a:r>
            <a:r>
              <a:rPr lang="en-US" i="1" smtClean="0"/>
              <a:t>Salary</a:t>
            </a:r>
            <a:r>
              <a:rPr lang="en-US" smtClean="0"/>
              <a:t> using </a:t>
            </a:r>
            <a:r>
              <a:rPr lang="en-US" i="1" smtClean="0"/>
              <a:t>Age</a:t>
            </a:r>
            <a:r>
              <a:rPr lang="en-US" smtClean="0"/>
              <a:t> and </a:t>
            </a:r>
            <a:r>
              <a:rPr lang="en-US" i="1" smtClean="0"/>
              <a:t>MBA</a:t>
            </a:r>
            <a:r>
              <a:rPr lang="en-US" smtClean="0"/>
              <a:t> (yes=1, no=0)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with Categorical Variables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5276850" y="5559425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9.22</a:t>
            </a:r>
          </a:p>
        </p:txBody>
      </p:sp>
      <p:sp>
        <p:nvSpPr>
          <p:cNvPr id="7987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987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DC382F68-911A-4954-9F64-9BA506F0D13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124200"/>
            <a:ext cx="2981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931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Finds a linear relationship between: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one independent variable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dirty="0" smtClean="0">
                <a:ea typeface="+mn-ea"/>
                <a:cs typeface="+mn-cs"/>
              </a:rPr>
              <a:t>  and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one dependent variable </a:t>
            </a:r>
            <a:r>
              <a:rPr lang="en-US" i="1" dirty="0" smtClean="0">
                <a:ea typeface="+mn-ea"/>
                <a:cs typeface="+mn-cs"/>
              </a:rPr>
              <a:t>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First prepare a scatter plot to verify the data has a linear trend.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alternative approaches if the data is not linear.  </a:t>
            </a:r>
            <a:endParaRPr lang="en-US" i="1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Simple Linear Regression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7494588" y="590867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9.1</a:t>
            </a:r>
          </a:p>
        </p:txBody>
      </p:sp>
      <p:sp>
        <p:nvSpPr>
          <p:cNvPr id="3277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2773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142A071-7143-45CD-BBDE-F82D37F331D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338" y="4032250"/>
            <a:ext cx="71723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9.13 (continued) 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Salary = 893.59 + 1044(Age) for those without MBA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Salary =15,660.82 + 1044(Age) for those with MBA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with Categorical Variables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7543800" y="61722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9.23</a:t>
            </a:r>
          </a:p>
        </p:txBody>
      </p:sp>
      <p:sp>
        <p:nvSpPr>
          <p:cNvPr id="8090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0901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184EAB42-3940-41A4-A97E-4842FD670BB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09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82863"/>
            <a:ext cx="694055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71800" y="5573713"/>
            <a:ext cx="862013" cy="536575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0904" name="TextBox 8"/>
          <p:cNvSpPr txBox="1">
            <a:spLocks noChangeArrowheads="1"/>
          </p:cNvSpPr>
          <p:nvPr/>
        </p:nvSpPr>
        <p:spPr bwMode="auto">
          <a:xfrm>
            <a:off x="4533900" y="3273425"/>
            <a:ext cx="2667000" cy="3698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Adjusted </a:t>
            </a:r>
            <a:r>
              <a:rPr lang="en-US" sz="1800" i="1"/>
              <a:t>R</a:t>
            </a:r>
            <a:r>
              <a:rPr lang="en-US" sz="1800" baseline="30000"/>
              <a:t>2</a:t>
            </a:r>
            <a:r>
              <a:rPr lang="en-US" sz="1800"/>
              <a:t> = 0.949858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9.14  Incorporating Interaction Terms in a Regression Model</a:t>
            </a:r>
          </a:p>
          <a:p>
            <a:pPr eaLnBrk="1" hangingPunct="1"/>
            <a:r>
              <a:rPr lang="en-US" smtClean="0"/>
              <a:t>Define an interaction between Age and MBA and include in the regression model.</a:t>
            </a:r>
          </a:p>
          <a:p>
            <a:pPr eaLnBrk="1" hangingPunct="1"/>
            <a:r>
              <a:rPr lang="en-US" smtClean="0"/>
              <a:t>Interaction = (Age)(MBA)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6191250" y="586898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9.24</a:t>
            </a:r>
          </a:p>
        </p:txBody>
      </p:sp>
      <p:sp>
        <p:nvSpPr>
          <p:cNvPr id="8192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192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13D75982-A61F-4A4B-AEAD-F1D793DAE7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654425"/>
            <a:ext cx="52673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Regression with Categorical Variables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9.14 (continued)  Incorporating Interaction Terms in a Regression Model</a:t>
            </a:r>
          </a:p>
          <a:p>
            <a:pPr eaLnBrk="1" hangingPunct="1"/>
            <a:endParaRPr lang="en-US" smtClean="0"/>
          </a:p>
        </p:txBody>
      </p:sp>
      <p:sp>
        <p:nvSpPr>
          <p:cNvPr id="82946" name="TextBox 5"/>
          <p:cNvSpPr txBox="1">
            <a:spLocks noChangeArrowheads="1"/>
          </p:cNvSpPr>
          <p:nvPr/>
        </p:nvSpPr>
        <p:spPr bwMode="auto">
          <a:xfrm>
            <a:off x="7580313" y="6157913"/>
            <a:ext cx="830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9.25</a:t>
            </a:r>
          </a:p>
        </p:txBody>
      </p:sp>
      <p:sp>
        <p:nvSpPr>
          <p:cNvPr id="8294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294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FCF2505-E8BF-416A-8A2E-9FEF1B7EDCC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2043113"/>
            <a:ext cx="7677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Regression with Categorical Variables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15000"/>
            <a:ext cx="914400" cy="1651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2952" name="TextBox 3"/>
          <p:cNvSpPr txBox="1">
            <a:spLocks noChangeArrowheads="1"/>
          </p:cNvSpPr>
          <p:nvPr/>
        </p:nvSpPr>
        <p:spPr bwMode="auto">
          <a:xfrm>
            <a:off x="4230688" y="2667000"/>
            <a:ext cx="3352800" cy="6461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MBA is now insignificant so we will drop it from the model.</a:t>
            </a:r>
          </a:p>
        </p:txBody>
      </p:sp>
      <p:sp>
        <p:nvSpPr>
          <p:cNvPr id="82953" name="TextBox 11"/>
          <p:cNvSpPr txBox="1">
            <a:spLocks noChangeArrowheads="1"/>
          </p:cNvSpPr>
          <p:nvPr/>
        </p:nvSpPr>
        <p:spPr bwMode="auto">
          <a:xfrm>
            <a:off x="4533900" y="3457575"/>
            <a:ext cx="2667000" cy="3698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Adjusted </a:t>
            </a:r>
            <a:r>
              <a:rPr lang="en-US" sz="1800" i="1"/>
              <a:t>R</a:t>
            </a:r>
            <a:r>
              <a:rPr lang="en-US" sz="1800" baseline="30000"/>
              <a:t>2</a:t>
            </a:r>
            <a:r>
              <a:rPr lang="en-US" sz="1800"/>
              <a:t> = 0.976701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9.14 (continued)</a:t>
            </a:r>
          </a:p>
          <a:p>
            <a:pPr eaLnBrk="1" hangingPunct="1">
              <a:spcBef>
                <a:spcPts val="200"/>
              </a:spcBef>
              <a:buFont typeface="Wingdings 3" pitchFamily="-72" charset="2"/>
              <a:buNone/>
            </a:pPr>
            <a:r>
              <a:rPr lang="en-US" smtClean="0"/>
              <a:t>Salary = 3,323 + 984(Age) for those without MBA</a:t>
            </a:r>
          </a:p>
          <a:p>
            <a:pPr eaLnBrk="1" hangingPunct="1">
              <a:spcBef>
                <a:spcPts val="200"/>
              </a:spcBef>
              <a:buFont typeface="Wingdings 3" pitchFamily="-72" charset="2"/>
              <a:buNone/>
            </a:pPr>
            <a:r>
              <a:rPr lang="en-US" smtClean="0"/>
              <a:t>Salary = 3,323 + 1410(Age) for those with MBA</a:t>
            </a:r>
          </a:p>
        </p:txBody>
      </p:sp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7391400" y="601980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9.26</a:t>
            </a:r>
          </a:p>
        </p:txBody>
      </p:sp>
      <p:sp>
        <p:nvSpPr>
          <p:cNvPr id="83971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3972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050C7F46-7EA3-489C-8F67-6B04E8CA65F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443163"/>
            <a:ext cx="6908800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Regression with Categorical Variables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5410200"/>
            <a:ext cx="838200" cy="5334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3976" name="TextBox 11"/>
          <p:cNvSpPr txBox="1">
            <a:spLocks noChangeArrowheads="1"/>
          </p:cNvSpPr>
          <p:nvPr/>
        </p:nvSpPr>
        <p:spPr bwMode="auto">
          <a:xfrm>
            <a:off x="4511675" y="3089275"/>
            <a:ext cx="2667000" cy="6461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Adjusted </a:t>
            </a:r>
            <a:r>
              <a:rPr lang="en-US" sz="1800" i="1"/>
              <a:t>R</a:t>
            </a:r>
            <a:r>
              <a:rPr lang="en-US" sz="1800" baseline="30000"/>
              <a:t>2</a:t>
            </a:r>
            <a:r>
              <a:rPr lang="en-US" sz="1800"/>
              <a:t> = 0.976727</a:t>
            </a:r>
          </a:p>
          <a:p>
            <a:r>
              <a:rPr lang="en-US" sz="1800"/>
              <a:t>(a slight improvement)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ontent Placeholder 1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9.15   A Regression Model with Multiple Levels of Categorical Variables</a:t>
            </a:r>
          </a:p>
          <a:p>
            <a:pPr eaLnBrk="1" hangingPunct="1"/>
            <a:r>
              <a:rPr lang="en-US" i="1" smtClean="0"/>
              <a:t>Surface Finish </a:t>
            </a:r>
            <a:r>
              <a:rPr lang="en-US" smtClean="0"/>
              <a:t>data provides measurements for 35 parts produced on a lathe.</a:t>
            </a:r>
          </a:p>
        </p:txBody>
      </p:sp>
      <p:sp>
        <p:nvSpPr>
          <p:cNvPr id="8499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4995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3DF39169-5F65-44E8-8627-64DB2CCDF9E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175" y="4541838"/>
            <a:ext cx="4143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175" y="3067050"/>
            <a:ext cx="32004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175" y="4951413"/>
            <a:ext cx="383381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Regression with Categorical Variables</a:t>
            </a:r>
            <a:endParaRPr lang="en-US" sz="3200" dirty="0"/>
          </a:p>
        </p:txBody>
      </p:sp>
      <p:sp>
        <p:nvSpPr>
          <p:cNvPr id="85000" name="TextBox 12"/>
          <p:cNvSpPr txBox="1">
            <a:spLocks noChangeArrowheads="1"/>
          </p:cNvSpPr>
          <p:nvPr/>
        </p:nvSpPr>
        <p:spPr bwMode="auto">
          <a:xfrm>
            <a:off x="7858125" y="591978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9.27</a:t>
            </a:r>
          </a:p>
        </p:txBody>
      </p:sp>
      <p:pic>
        <p:nvPicPr>
          <p:cNvPr id="8500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1125" y="2652713"/>
            <a:ext cx="33909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9.15 (continued) 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 Regression Model with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Multiple Levels of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Categorical Variables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Tool Type (A,B,C,D) is now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coded as 3 dummy variables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6018" name="TextBox 5"/>
          <p:cNvSpPr txBox="1">
            <a:spLocks noChangeArrowheads="1"/>
          </p:cNvSpPr>
          <p:nvPr/>
        </p:nvSpPr>
        <p:spPr bwMode="auto">
          <a:xfrm>
            <a:off x="7656513" y="6096000"/>
            <a:ext cx="830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9.28</a:t>
            </a:r>
          </a:p>
        </p:txBody>
      </p:sp>
      <p:sp>
        <p:nvSpPr>
          <p:cNvPr id="8601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602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FE9D71B-8089-4985-8B0C-3F8C4822E70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8163" y="1143000"/>
            <a:ext cx="28352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Regression with Categorical Variables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9.15 (continued)  A Regression Model with Multiple Levels of Categorical Variables</a:t>
            </a:r>
          </a:p>
          <a:p>
            <a:pPr eaLnBrk="1" hangingPunct="1"/>
            <a:endParaRPr lang="en-US" smtClean="0"/>
          </a:p>
        </p:txBody>
      </p:sp>
      <p:sp>
        <p:nvSpPr>
          <p:cNvPr id="87042" name="TextBox 5"/>
          <p:cNvSpPr txBox="1">
            <a:spLocks noChangeArrowheads="1"/>
          </p:cNvSpPr>
          <p:nvPr/>
        </p:nvSpPr>
        <p:spPr bwMode="auto">
          <a:xfrm>
            <a:off x="7620000" y="616108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9.29</a:t>
            </a:r>
          </a:p>
        </p:txBody>
      </p:sp>
      <p:sp>
        <p:nvSpPr>
          <p:cNvPr id="8704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704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FB37F376-8059-4621-B21F-636BF2780ED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22488"/>
            <a:ext cx="7610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Regression with Categorical Variables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5205413"/>
            <a:ext cx="914400" cy="8763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7048" name="TextBox 11"/>
          <p:cNvSpPr txBox="1">
            <a:spLocks noChangeArrowheads="1"/>
          </p:cNvSpPr>
          <p:nvPr/>
        </p:nvSpPr>
        <p:spPr bwMode="auto">
          <a:xfrm>
            <a:off x="3767138" y="2590800"/>
            <a:ext cx="44196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Tool A: Surf. Finish = 24.5 + 0.098 RPM</a:t>
            </a:r>
          </a:p>
          <a:p>
            <a:r>
              <a:rPr lang="en-US" sz="1800"/>
              <a:t>Tool B: Surf. Finish = 11.2 + 0.098 RPM</a:t>
            </a:r>
          </a:p>
          <a:p>
            <a:r>
              <a:rPr lang="en-US" sz="1800"/>
              <a:t>Tool C: Surf. Finish =   4.0 + 0.098 RPM</a:t>
            </a:r>
          </a:p>
          <a:p>
            <a:r>
              <a:rPr lang="en-US" sz="1800"/>
              <a:t>Tool D: Surf. Finish =  -1.6 + 0.098 RPM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Curvilinear Regression</a:t>
            </a:r>
          </a:p>
          <a:p>
            <a:pPr eaLnBrk="1" hangingPunct="1">
              <a:lnSpc>
                <a:spcPts val="3000"/>
              </a:lnSpc>
            </a:pPr>
            <a:r>
              <a:rPr lang="en-US" smtClean="0"/>
              <a:t>Curvilinear models may be appropriate when scatter charts or residual plots show nonlinear relationships.</a:t>
            </a:r>
          </a:p>
          <a:p>
            <a:pPr eaLnBrk="1" hangingPunct="1"/>
            <a:r>
              <a:rPr lang="en-US" smtClean="0"/>
              <a:t>A second order polynomial might be used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ts val="3000"/>
              </a:lnSpc>
              <a:spcBef>
                <a:spcPts val="1800"/>
              </a:spcBef>
            </a:pPr>
            <a:r>
              <a:rPr lang="en-US" smtClean="0"/>
              <a:t>Here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 baseline="-25000" smtClean="0"/>
              <a:t>1</a:t>
            </a:r>
            <a:r>
              <a:rPr lang="en-US" smtClean="0"/>
              <a:t> represents the linear effect of </a:t>
            </a:r>
            <a:r>
              <a:rPr lang="en-US" i="1" smtClean="0"/>
              <a:t>X</a:t>
            </a:r>
            <a:r>
              <a:rPr lang="en-US" smtClean="0"/>
              <a:t> on </a:t>
            </a:r>
            <a:r>
              <a:rPr lang="en-US" i="1" smtClean="0"/>
              <a:t>Y</a:t>
            </a:r>
            <a:r>
              <a:rPr lang="en-US" smtClean="0"/>
              <a:t> and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 baseline="-25000" smtClean="0"/>
              <a:t>2</a:t>
            </a:r>
            <a:r>
              <a:rPr lang="en-US" smtClean="0"/>
              <a:t> represents the curvilinear effect.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</a:pPr>
            <a:r>
              <a:rPr lang="en-US" smtClean="0"/>
              <a:t>This model is linear in the </a:t>
            </a:r>
            <a:r>
              <a:rPr lang="el-GR" i="1" smtClean="0">
                <a:latin typeface="Cambria Math" charset="0"/>
                <a:ea typeface="Cambria Math" charset="0"/>
                <a:cs typeface="Cambria Math" charset="0"/>
              </a:rPr>
              <a:t>β</a:t>
            </a:r>
            <a:r>
              <a:rPr lang="en-US" smtClean="0"/>
              <a:t> parameters so we can use linear regression methods.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Models with Nonlinear Terms 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8067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8068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42F18E66-94F3-40AD-B18E-25C433E2D30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733800"/>
            <a:ext cx="37052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9.16  Modeling Beverage Sales Using Curvilinear Regression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Sales of cold beverages increase when it is hotter outside.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Models with Nonlinear Terms 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9091" name="TextBox 5"/>
          <p:cNvSpPr txBox="1">
            <a:spLocks noChangeArrowheads="1"/>
          </p:cNvSpPr>
          <p:nvPr/>
        </p:nvSpPr>
        <p:spPr bwMode="auto">
          <a:xfrm>
            <a:off x="2152650" y="5505450"/>
            <a:ext cx="828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9.30</a:t>
            </a:r>
          </a:p>
        </p:txBody>
      </p:sp>
      <p:sp>
        <p:nvSpPr>
          <p:cNvPr id="89092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89093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0090133-BF60-4634-8CA6-60BBD243521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2066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971800"/>
            <a:ext cx="4500563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Content Placeholder 1"/>
          <p:cNvSpPr>
            <a:spLocks noGrp="1"/>
          </p:cNvSpPr>
          <p:nvPr>
            <p:ph idx="1"/>
          </p:nvPr>
        </p:nvSpPr>
        <p:spPr>
          <a:xfrm>
            <a:off x="342900" y="1206500"/>
            <a:ext cx="84963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9.16 (continued)  Modeling Beverage Sales Using Curvilinear Regression</a:t>
            </a:r>
          </a:p>
          <a:p>
            <a:pPr eaLnBrk="1" hangingPunct="1">
              <a:buFont typeface="Wingdings 3" pitchFamily="-72" charset="2"/>
              <a:buNone/>
            </a:pPr>
            <a:endParaRPr lang="en-US" u="sng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Models with Nonlinear Terms 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7859713" y="5837238"/>
            <a:ext cx="828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9.31</a:t>
            </a:r>
          </a:p>
        </p:txBody>
      </p:sp>
      <p:sp>
        <p:nvSpPr>
          <p:cNvPr id="9011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011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230065F4-9B34-4C32-AE99-CEA8DE0CF71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2133600"/>
            <a:ext cx="8183563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085975" y="3325813"/>
            <a:ext cx="914400" cy="182562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0120" name="TextBox 9"/>
          <p:cNvSpPr txBox="1">
            <a:spLocks noChangeArrowheads="1"/>
          </p:cNvSpPr>
          <p:nvPr/>
        </p:nvSpPr>
        <p:spPr bwMode="auto">
          <a:xfrm>
            <a:off x="6096000" y="2952750"/>
            <a:ext cx="2439988" cy="3698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U-shape residual 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74663" y="12192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i="1" u="sng" smtClean="0"/>
              <a:t>Home Market Value </a:t>
            </a:r>
            <a:r>
              <a:rPr lang="en-US" u="sng" smtClean="0"/>
              <a:t>Data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7956550" y="3267075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9.2</a:t>
            </a:r>
          </a:p>
        </p:txBody>
      </p:sp>
      <p:sp>
        <p:nvSpPr>
          <p:cNvPr id="33796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7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D009CA07-B0BB-48F5-9BFA-3E731E8AFA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2100" y="1295400"/>
            <a:ext cx="33432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945438" y="5919788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</a:t>
            </a:r>
          </a:p>
        </p:txBody>
      </p:sp>
      <p:pic>
        <p:nvPicPr>
          <p:cNvPr id="338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3636963"/>
            <a:ext cx="37592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Box 2"/>
          <p:cNvSpPr txBox="1">
            <a:spLocks noChangeArrowheads="1"/>
          </p:cNvSpPr>
          <p:nvPr/>
        </p:nvSpPr>
        <p:spPr bwMode="auto">
          <a:xfrm>
            <a:off x="615950" y="2297113"/>
            <a:ext cx="41084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700"/>
              <a:t>Size of a house is typically related to its market value.</a:t>
            </a:r>
          </a:p>
          <a:p>
            <a:pPr>
              <a:spcBef>
                <a:spcPts val="1200"/>
              </a:spcBef>
            </a:pPr>
            <a:r>
              <a:rPr lang="en-US" sz="2700" i="1"/>
              <a:t>X</a:t>
            </a:r>
            <a:r>
              <a:rPr lang="en-US" sz="2700"/>
              <a:t> = square footage</a:t>
            </a:r>
          </a:p>
          <a:p>
            <a:r>
              <a:rPr lang="en-US" sz="2700" i="1"/>
              <a:t>Y</a:t>
            </a:r>
            <a:r>
              <a:rPr lang="en-US" sz="2700"/>
              <a:t> = market value ($)</a:t>
            </a:r>
          </a:p>
          <a:p>
            <a:pPr>
              <a:spcBef>
                <a:spcPts val="1200"/>
              </a:spcBef>
            </a:pPr>
            <a:r>
              <a:rPr lang="en-US" sz="2700"/>
              <a:t>The scatter plot of the full data set (42 homes) indicates a linear trend.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9.16 (continued)  Modeling Beverage Sales Using Curvilinear Regression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Models with Nonlinear Terms 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7531100" y="5842000"/>
            <a:ext cx="830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9.32</a:t>
            </a:r>
          </a:p>
        </p:txBody>
      </p:sp>
      <p:sp>
        <p:nvSpPr>
          <p:cNvPr id="9114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1141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D9BFDC1-EA89-4214-A424-E0AFCA4786E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168525"/>
            <a:ext cx="78057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81200" y="3276600"/>
            <a:ext cx="914400" cy="18256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1144" name="TextBox 8"/>
          <p:cNvSpPr txBox="1">
            <a:spLocks noChangeArrowheads="1"/>
          </p:cNvSpPr>
          <p:nvPr/>
        </p:nvSpPr>
        <p:spPr bwMode="auto">
          <a:xfrm>
            <a:off x="6169025" y="4114800"/>
            <a:ext cx="2255838" cy="8302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Sales = 142,850</a:t>
            </a:r>
          </a:p>
          <a:p>
            <a:r>
              <a:rPr lang="en-US" sz="1600">
                <a:latin typeface="Cambria Math" charset="0"/>
                <a:ea typeface="Cambria Math" charset="0"/>
                <a:cs typeface="Cambria Math" charset="0"/>
              </a:rPr>
              <a:t>−</a:t>
            </a:r>
            <a:r>
              <a:rPr lang="en-US" sz="1600"/>
              <a:t>3643(temperature)</a:t>
            </a:r>
          </a:p>
          <a:p>
            <a:r>
              <a:rPr lang="en-US" sz="1600"/>
              <a:t>+  23.3(temperature)</a:t>
            </a:r>
            <a:r>
              <a:rPr lang="en-US" sz="1600" baseline="30000"/>
              <a:t>2</a:t>
            </a:r>
          </a:p>
        </p:txBody>
      </p:sp>
      <p:sp>
        <p:nvSpPr>
          <p:cNvPr id="91145" name="TextBox 9"/>
          <p:cNvSpPr txBox="1">
            <a:spLocks noChangeArrowheads="1"/>
          </p:cNvSpPr>
          <p:nvPr/>
        </p:nvSpPr>
        <p:spPr bwMode="auto">
          <a:xfrm>
            <a:off x="6731000" y="2686050"/>
            <a:ext cx="1600200" cy="923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Residual pattern is more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533400" y="12065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9.16 (continued)  Modeling Beverage Sales Using Curvilinear Regression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Regression Models with Nonlinear Terms 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92163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2164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366BFCDB-1FA8-4027-B06B-A89A4D2E9C9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92165" name="TextBox 8"/>
          <p:cNvSpPr txBox="1">
            <a:spLocks noChangeArrowheads="1"/>
          </p:cNvSpPr>
          <p:nvPr/>
        </p:nvSpPr>
        <p:spPr bwMode="auto">
          <a:xfrm>
            <a:off x="2895600" y="2268538"/>
            <a:ext cx="3429000" cy="338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Second Order Polynomial Trendline</a:t>
            </a:r>
            <a:endParaRPr lang="en-US" sz="1600" baseline="30000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06675"/>
            <a:ext cx="51054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pPr eaLnBrk="1" hangingPunct="1"/>
            <a:r>
              <a:rPr lang="en-US" smtClean="0"/>
              <a:t>Autocorrelation</a:t>
            </a:r>
          </a:p>
          <a:p>
            <a:pPr eaLnBrk="1" hangingPunct="1"/>
            <a:r>
              <a:rPr lang="en-US" smtClean="0"/>
              <a:t>Coefficient of determination</a:t>
            </a:r>
          </a:p>
          <a:p>
            <a:pPr eaLnBrk="1" hangingPunct="1"/>
            <a:r>
              <a:rPr lang="en-US" smtClean="0"/>
              <a:t>Coefficient of multiple determination</a:t>
            </a:r>
          </a:p>
          <a:p>
            <a:pPr eaLnBrk="1" hangingPunct="1"/>
            <a:r>
              <a:rPr lang="en-US" smtClean="0"/>
              <a:t>Curvilinear regression model</a:t>
            </a:r>
          </a:p>
          <a:p>
            <a:pPr eaLnBrk="1" hangingPunct="1"/>
            <a:r>
              <a:rPr lang="en-US" smtClean="0"/>
              <a:t>Dummy variables</a:t>
            </a:r>
          </a:p>
          <a:p>
            <a:pPr eaLnBrk="1" hangingPunct="1"/>
            <a:r>
              <a:rPr lang="en-US" smtClean="0"/>
              <a:t>Homoscedasticity</a:t>
            </a:r>
          </a:p>
          <a:p>
            <a:pPr eaLnBrk="1" hangingPunct="1"/>
            <a:r>
              <a:rPr lang="en-US" smtClean="0"/>
              <a:t>Interaction</a:t>
            </a:r>
          </a:p>
          <a:p>
            <a:pPr eaLnBrk="1" hangingPunct="1"/>
            <a:r>
              <a:rPr lang="en-US" smtClean="0"/>
              <a:t>Least-squares regression</a:t>
            </a:r>
          </a:p>
          <a:p>
            <a:pPr eaLnBrk="1" hangingPunct="1"/>
            <a:r>
              <a:rPr lang="en-US" smtClean="0"/>
              <a:t>Mulitcollinearity</a:t>
            </a:r>
          </a:p>
          <a:p>
            <a:pPr eaLnBrk="1" hangingPunct="1"/>
            <a:r>
              <a:rPr lang="en-US" smtClean="0"/>
              <a:t>Multiple correlation coefficient</a:t>
            </a:r>
          </a:p>
        </p:txBody>
      </p:sp>
      <p:sp>
        <p:nvSpPr>
          <p:cNvPr id="93186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B1691DE3-FAC4-4214-94FA-98A468D6D18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9 </a:t>
            </a:r>
            <a:r>
              <a:rPr lang="en-US" sz="3200" dirty="0">
                <a:ea typeface="+mj-ea"/>
                <a:cs typeface="+mj-cs"/>
              </a:rPr>
              <a:t>- Key </a:t>
            </a:r>
            <a:r>
              <a:rPr lang="en-US" sz="3200" dirty="0" smtClean="0">
                <a:ea typeface="+mj-ea"/>
                <a:cs typeface="+mj-cs"/>
              </a:rPr>
              <a:t>Terms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pPr eaLnBrk="1" hangingPunct="1"/>
            <a:r>
              <a:rPr lang="en-US" smtClean="0"/>
              <a:t>Multiple linear regression</a:t>
            </a:r>
          </a:p>
          <a:p>
            <a:pPr eaLnBrk="1" hangingPunct="1"/>
            <a:r>
              <a:rPr lang="en-US" smtClean="0"/>
              <a:t>Parsimony</a:t>
            </a:r>
          </a:p>
          <a:p>
            <a:pPr eaLnBrk="1" hangingPunct="1"/>
            <a:r>
              <a:rPr lang="en-US" smtClean="0"/>
              <a:t>Partial regression coefficient</a:t>
            </a:r>
          </a:p>
          <a:p>
            <a:pPr eaLnBrk="1" hangingPunct="1"/>
            <a:r>
              <a:rPr lang="en-US" smtClean="0"/>
              <a:t>Regression analysis</a:t>
            </a:r>
          </a:p>
          <a:p>
            <a:pPr eaLnBrk="1" hangingPunct="1"/>
            <a:r>
              <a:rPr lang="en-US" smtClean="0"/>
              <a:t>Residuals</a:t>
            </a:r>
          </a:p>
          <a:p>
            <a:pPr eaLnBrk="1" hangingPunct="1"/>
            <a:r>
              <a:rPr lang="en-US" smtClean="0"/>
              <a:t>Significance of regression</a:t>
            </a:r>
          </a:p>
          <a:p>
            <a:pPr eaLnBrk="1" hangingPunct="1"/>
            <a:r>
              <a:rPr lang="en-US" smtClean="0"/>
              <a:t>Simple linear regression</a:t>
            </a:r>
          </a:p>
          <a:p>
            <a:pPr eaLnBrk="1" hangingPunct="1"/>
            <a:r>
              <a:rPr lang="en-US" smtClean="0"/>
              <a:t>Standard error of the estimate</a:t>
            </a:r>
          </a:p>
          <a:p>
            <a:pPr eaLnBrk="1" hangingPunct="1"/>
            <a:r>
              <a:rPr lang="en-US" smtClean="0"/>
              <a:t>Standard residuals</a:t>
            </a:r>
          </a:p>
        </p:txBody>
      </p:sp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C1DFFA42-4CA2-49B2-BAD1-7A4C84A44B6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Chapter </a:t>
            </a:r>
            <a:r>
              <a:rPr lang="en-US" sz="3200" dirty="0" smtClean="0">
                <a:ea typeface="+mj-ea"/>
                <a:cs typeface="+mj-cs"/>
              </a:rPr>
              <a:t>9 </a:t>
            </a:r>
            <a:r>
              <a:rPr lang="en-US" sz="3200" dirty="0">
                <a:ea typeface="+mj-ea"/>
                <a:cs typeface="+mj-cs"/>
              </a:rPr>
              <a:t>- Key </a:t>
            </a:r>
            <a:r>
              <a:rPr lang="en-US" sz="3200" dirty="0" smtClean="0">
                <a:ea typeface="+mj-ea"/>
                <a:cs typeface="+mj-cs"/>
              </a:rPr>
              <a:t>Terms (continued)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EE6DF68D-8993-4CEA-B57C-5A6457B329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95235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/>
              <a:t>Recall that PLE produces lawnmowers and a medium size diesel power lawn tractor.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Predict what might have happened if PLE never implemented the 2009 defect reduction initiative.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Determine the effect of education, GPA, and age when hired on employee retention.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Investigate the rate of learning following the implementation of the new production technology. 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Write a formal report summarizing your results.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</a:t>
            </a:r>
            <a:r>
              <a:rPr lang="en-US" sz="3200" smtClean="0">
                <a:ea typeface="+mj-ea"/>
                <a:cs typeface="+mj-cs"/>
              </a:rPr>
              <a:t>Equipment (9)</a:t>
            </a:r>
            <a:endParaRPr lang="en-US" sz="32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9625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81F92E07-CDEB-4E6D-93A9-5F14BA8288C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45259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Finding the </a:t>
            </a:r>
            <a:r>
              <a:rPr lang="en-US" u="sng" dirty="0" smtClean="0">
                <a:ea typeface="+mn-ea"/>
                <a:cs typeface="+mn-cs"/>
              </a:rPr>
              <a:t>Best-Fitting Regression </a:t>
            </a:r>
            <a:r>
              <a:rPr lang="en-US" u="sng" dirty="0">
                <a:ea typeface="+mn-ea"/>
                <a:cs typeface="+mn-cs"/>
              </a:rPr>
              <a:t>L</a:t>
            </a:r>
            <a:r>
              <a:rPr lang="en-US" u="sng" dirty="0" smtClean="0">
                <a:ea typeface="+mn-ea"/>
                <a:cs typeface="+mn-cs"/>
              </a:rPr>
              <a:t>ine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Two possible lines are shown below.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Line A is clearly a better fit to the data.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We want to determine the best regression line.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Y</a:t>
            </a:r>
            <a:r>
              <a:rPr lang="en-US" dirty="0" smtClean="0">
                <a:ea typeface="+mn-ea"/>
                <a:cs typeface="+mn-cs"/>
              </a:rPr>
              <a:t> =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+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baseline="-25000" dirty="0" smtClean="0">
                <a:ea typeface="+mn-ea"/>
                <a:cs typeface="+mn-cs"/>
              </a:rPr>
              <a:t>1</a:t>
            </a:r>
            <a:r>
              <a:rPr lang="en-US" i="1" dirty="0" smtClean="0">
                <a:ea typeface="+mn-ea"/>
                <a:cs typeface="+mn-cs"/>
              </a:rPr>
              <a:t>X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  where 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is the intercept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is the slope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8032750" y="6018213"/>
            <a:ext cx="758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9.4</a:t>
            </a:r>
          </a:p>
        </p:txBody>
      </p:sp>
      <p:sp>
        <p:nvSpPr>
          <p:cNvPr id="34820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4821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AC5C24B-364B-4625-9811-1144256DED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179763"/>
            <a:ext cx="46767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Box 2"/>
          <p:cNvSpPr txBox="1">
            <a:spLocks noChangeArrowheads="1"/>
          </p:cNvSpPr>
          <p:nvPr/>
        </p:nvSpPr>
        <p:spPr bwMode="auto">
          <a:xfrm>
            <a:off x="852488" y="3048000"/>
            <a:ext cx="293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Example 9.2  </a:t>
            </a:r>
          </a:p>
          <a:p>
            <a:pPr eaLnBrk="1" hangingPunct="1">
              <a:buFont typeface="Wingdings 3" pitchFamily="-72" charset="2"/>
              <a:buNone/>
            </a:pPr>
            <a:r>
              <a:rPr lang="en-US" u="sng" smtClean="0"/>
              <a:t>Using Excel to Find the Best Regression Line</a:t>
            </a:r>
          </a:p>
          <a:p>
            <a:pPr eaLnBrk="1" hangingPunct="1"/>
            <a:r>
              <a:rPr lang="en-US" smtClean="0"/>
              <a:t>Market value = 32673 + 35.036(square feet)</a:t>
            </a:r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5048250" y="5822950"/>
            <a:ext cx="758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9.5</a:t>
            </a:r>
          </a:p>
        </p:txBody>
      </p:sp>
      <p:sp>
        <p:nvSpPr>
          <p:cNvPr id="35844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5845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9BB0FF75-2BE6-45EE-8621-D7CC8C8E0D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651125"/>
            <a:ext cx="5183188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Box 2"/>
          <p:cNvSpPr txBox="1">
            <a:spLocks noChangeArrowheads="1"/>
          </p:cNvSpPr>
          <p:nvPr/>
        </p:nvSpPr>
        <p:spPr bwMode="auto">
          <a:xfrm>
            <a:off x="5867400" y="2673350"/>
            <a:ext cx="2786063" cy="27543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The regression model explains variation in market value  due to size of the home.  </a:t>
            </a:r>
          </a:p>
          <a:p>
            <a:pPr>
              <a:spcBef>
                <a:spcPts val="600"/>
              </a:spcBef>
            </a:pPr>
            <a:r>
              <a:rPr lang="en-US" sz="2100"/>
              <a:t>It provides better estimates of market value than simply using the average.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Least-Squares Regression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Bef>
                <a:spcPts val="18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Using calculus we can solve for the slope and intercept of the least-squares regression line.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685800" y="1819275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700"/>
              <a:t>Regression analysis finds </a:t>
            </a:r>
          </a:p>
          <a:p>
            <a:r>
              <a:rPr lang="en-US" sz="2700"/>
              <a:t>the equation of the best-fitting line that minimizes</a:t>
            </a:r>
          </a:p>
          <a:p>
            <a:endParaRPr lang="en-US" sz="2700"/>
          </a:p>
          <a:p>
            <a:endParaRPr lang="en-US" sz="2700"/>
          </a:p>
          <a:p>
            <a:r>
              <a:rPr lang="en-US" sz="2700"/>
              <a:t>the sum of the squares of the observed errors (residuals).</a:t>
            </a:r>
          </a:p>
          <a:p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08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7864475" y="3903663"/>
            <a:ext cx="7588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9.6</a:t>
            </a:r>
          </a:p>
        </p:txBody>
      </p:sp>
      <p:sp>
        <p:nvSpPr>
          <p:cNvPr id="36869" name="Footer Placeholder 10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6870" name="Slide Number Placeholder 1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9-</a:t>
            </a:r>
            <a:fld id="{7798D1EC-AE96-4454-BCE4-0F3265B38D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825625"/>
            <a:ext cx="3590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088" y="3171825"/>
            <a:ext cx="2538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3013</Words>
  <Application>Microsoft Office PowerPoint</Application>
  <PresentationFormat>On-screen Show (4:3)</PresentationFormat>
  <Paragraphs>533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ＭＳ Ｐゴシック</vt:lpstr>
      <vt:lpstr>Calibri</vt:lpstr>
      <vt:lpstr>Wingdings 3</vt:lpstr>
      <vt:lpstr>Verdana</vt:lpstr>
      <vt:lpstr>Wingdings 2</vt:lpstr>
      <vt:lpstr>Wingdings</vt:lpstr>
      <vt:lpstr>Cambria Math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Ann Pulido</cp:lastModifiedBy>
  <cp:revision>230</cp:revision>
  <cp:lastPrinted>2012-01-27T00:36:04Z</cp:lastPrinted>
  <dcterms:created xsi:type="dcterms:W3CDTF">2011-11-27T17:51:45Z</dcterms:created>
  <dcterms:modified xsi:type="dcterms:W3CDTF">2012-03-06T16:40:40Z</dcterms:modified>
</cp:coreProperties>
</file>