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88950"/>
  <p:notesSz cx="6858000" cy="9144000"/>
  <p:embeddedFontLst>
    <p:embeddedFont>
      <p:font typeface="Proxima Nova"/>
      <p:regular r:id="rId20"/>
      <p:bold r:id="rId21"/>
      <p:italic r:id="rId22"/>
      <p:boldItalic r:id="rId23"/>
    </p:embeddedFont>
    <p:embeddedFont>
      <p:font typeface="Roboto"/>
      <p:regular r:id="rId24"/>
      <p:bold r:id="rId25"/>
      <p:italic r:id="rId26"/>
      <p:boldItalic r:id="rId27"/>
    </p:embeddedFont>
    <p:embeddedFont>
      <p:font typeface="Roboto Condensed"/>
      <p:regular r:id="rId28"/>
      <p:bold r:id="rId29"/>
      <p:italic r:id="rId30"/>
      <p:boldItalic r:id="rId31"/>
    </p:embeddedFont>
    <p:embeddedFont>
      <p:font typeface="Alfa Slab On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guide id="3" orient="horz" pos="12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3D86B3-F8B3-4B36-87E3-24FE136E619A}">
  <a:tblStyle styleId="{CE3D86B3-F8B3-4B36-87E3-24FE136E619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 pos="120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Roboto-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Condensed-regular.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Condense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Condensed-boldItalic.fntdata"/><Relationship Id="rId30" Type="http://schemas.openxmlformats.org/officeDocument/2006/relationships/font" Target="fonts/RobotoCondensed-italic.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AlfaSlabOne-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d0eb824bf_1_8: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d0eb824b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2baa78f70_0_12: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2baa78f7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d0eb824bf_1_62: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d0eb824bf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d0eb824bf_1_70: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d0eb824bf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cd0eb824bf_1_78: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cd0eb824bf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d0eb824bf_1_145: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d0eb824bf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e7a7461df_0_0: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e7a7461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d0eb824bf_1_14: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d0eb824bf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d0eb824bf_1_46: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d0eb824bf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d0eb824bf_1_22: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d0eb824b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d0eb824bf_1_30: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d0eb824b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215e2d131_0_12: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215e2d1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d0eb824bf_1_38:notes"/>
          <p:cNvSpPr/>
          <p:nvPr>
            <p:ph idx="2" type="sldImg"/>
          </p:nvPr>
        </p:nvSpPr>
        <p:spPr>
          <a:xfrm>
            <a:off x="382063" y="685800"/>
            <a:ext cx="60945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cd0eb824b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5702973" y="3668217"/>
            <a:ext cx="7830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415496" y="794633"/>
            <a:ext cx="11358000" cy="2610300"/>
          </a:xfrm>
          <a:prstGeom prst="rect">
            <a:avLst/>
          </a:prstGeom>
        </p:spPr>
        <p:txBody>
          <a:bodyPr anchorCtr="0" anchor="b" bIns="121875" lIns="121875" spcFirstLastPara="1" rIns="121875" wrap="square" tIns="121875">
            <a:norm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2" name="Google Shape;12;p2"/>
          <p:cNvSpPr txBox="1"/>
          <p:nvPr>
            <p:ph idx="1" type="subTitle"/>
          </p:nvPr>
        </p:nvSpPr>
        <p:spPr>
          <a:xfrm>
            <a:off x="415496" y="4221097"/>
            <a:ext cx="11358000" cy="978000"/>
          </a:xfrm>
          <a:prstGeom prst="rect">
            <a:avLst/>
          </a:prstGeom>
        </p:spPr>
        <p:txBody>
          <a:bodyPr anchorCtr="0" anchor="t" bIns="121875" lIns="121875" spcFirstLastPara="1" rIns="121875" wrap="square" tIns="12187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3" name="Google Shape;13;p2"/>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415496" y="1557233"/>
            <a:ext cx="11358000" cy="2640000"/>
          </a:xfrm>
          <a:prstGeom prst="rect">
            <a:avLst/>
          </a:prstGeom>
        </p:spPr>
        <p:txBody>
          <a:bodyPr anchorCtr="0" anchor="ctr" bIns="121875" lIns="121875" spcFirstLastPara="1" rIns="121875" wrap="square" tIns="121875">
            <a:normAutofit/>
          </a:bodyPr>
          <a:lstStyle>
            <a:lvl1pPr lvl="0" algn="ctr">
              <a:spcBef>
                <a:spcPts val="0"/>
              </a:spcBef>
              <a:spcAft>
                <a:spcPts val="0"/>
              </a:spcAft>
              <a:buClr>
                <a:schemeClr val="dk1"/>
              </a:buClr>
              <a:buSzPts val="14700"/>
              <a:buNone/>
              <a:defRPr sz="14700">
                <a:solidFill>
                  <a:schemeClr val="dk1"/>
                </a:solidFill>
              </a:defRPr>
            </a:lvl1pPr>
            <a:lvl2pPr lvl="1" algn="ctr">
              <a:spcBef>
                <a:spcPts val="0"/>
              </a:spcBef>
              <a:spcAft>
                <a:spcPts val="0"/>
              </a:spcAft>
              <a:buClr>
                <a:schemeClr val="dk1"/>
              </a:buClr>
              <a:buSzPts val="14700"/>
              <a:buNone/>
              <a:defRPr sz="14700">
                <a:solidFill>
                  <a:schemeClr val="dk1"/>
                </a:solidFill>
              </a:defRPr>
            </a:lvl2pPr>
            <a:lvl3pPr lvl="2" algn="ctr">
              <a:spcBef>
                <a:spcPts val="0"/>
              </a:spcBef>
              <a:spcAft>
                <a:spcPts val="0"/>
              </a:spcAft>
              <a:buClr>
                <a:schemeClr val="dk1"/>
              </a:buClr>
              <a:buSzPts val="14700"/>
              <a:buNone/>
              <a:defRPr sz="14700">
                <a:solidFill>
                  <a:schemeClr val="dk1"/>
                </a:solidFill>
              </a:defRPr>
            </a:lvl3pPr>
            <a:lvl4pPr lvl="3" algn="ctr">
              <a:spcBef>
                <a:spcPts val="0"/>
              </a:spcBef>
              <a:spcAft>
                <a:spcPts val="0"/>
              </a:spcAft>
              <a:buClr>
                <a:schemeClr val="dk1"/>
              </a:buClr>
              <a:buSzPts val="14700"/>
              <a:buNone/>
              <a:defRPr sz="14700">
                <a:solidFill>
                  <a:schemeClr val="dk1"/>
                </a:solidFill>
              </a:defRPr>
            </a:lvl4pPr>
            <a:lvl5pPr lvl="4" algn="ctr">
              <a:spcBef>
                <a:spcPts val="0"/>
              </a:spcBef>
              <a:spcAft>
                <a:spcPts val="0"/>
              </a:spcAft>
              <a:buClr>
                <a:schemeClr val="dk1"/>
              </a:buClr>
              <a:buSzPts val="14700"/>
              <a:buNone/>
              <a:defRPr sz="14700">
                <a:solidFill>
                  <a:schemeClr val="dk1"/>
                </a:solidFill>
              </a:defRPr>
            </a:lvl5pPr>
            <a:lvl6pPr lvl="5" algn="ctr">
              <a:spcBef>
                <a:spcPts val="0"/>
              </a:spcBef>
              <a:spcAft>
                <a:spcPts val="0"/>
              </a:spcAft>
              <a:buClr>
                <a:schemeClr val="dk1"/>
              </a:buClr>
              <a:buSzPts val="14700"/>
              <a:buNone/>
              <a:defRPr sz="14700">
                <a:solidFill>
                  <a:schemeClr val="dk1"/>
                </a:solidFill>
              </a:defRPr>
            </a:lvl6pPr>
            <a:lvl7pPr lvl="6" algn="ctr">
              <a:spcBef>
                <a:spcPts val="0"/>
              </a:spcBef>
              <a:spcAft>
                <a:spcPts val="0"/>
              </a:spcAft>
              <a:buClr>
                <a:schemeClr val="dk1"/>
              </a:buClr>
              <a:buSzPts val="14700"/>
              <a:buNone/>
              <a:defRPr sz="14700">
                <a:solidFill>
                  <a:schemeClr val="dk1"/>
                </a:solidFill>
              </a:defRPr>
            </a:lvl7pPr>
            <a:lvl8pPr lvl="7" algn="ctr">
              <a:spcBef>
                <a:spcPts val="0"/>
              </a:spcBef>
              <a:spcAft>
                <a:spcPts val="0"/>
              </a:spcAft>
              <a:buClr>
                <a:schemeClr val="dk1"/>
              </a:buClr>
              <a:buSzPts val="14700"/>
              <a:buNone/>
              <a:defRPr sz="14700">
                <a:solidFill>
                  <a:schemeClr val="dk1"/>
                </a:solidFill>
              </a:defRPr>
            </a:lvl8pPr>
            <a:lvl9pPr lvl="8" algn="ctr">
              <a:spcBef>
                <a:spcPts val="0"/>
              </a:spcBef>
              <a:spcAft>
                <a:spcPts val="0"/>
              </a:spcAft>
              <a:buClr>
                <a:schemeClr val="dk1"/>
              </a:buClr>
              <a:buSzPts val="14700"/>
              <a:buNone/>
              <a:defRPr sz="14700">
                <a:solidFill>
                  <a:schemeClr val="dk1"/>
                </a:solidFill>
              </a:defRPr>
            </a:lvl9pPr>
          </a:lstStyle>
          <a:p>
            <a:r>
              <a:t>xx%</a:t>
            </a:r>
          </a:p>
        </p:txBody>
      </p:sp>
      <p:sp>
        <p:nvSpPr>
          <p:cNvPr id="48" name="Google Shape;48;p11"/>
          <p:cNvSpPr txBox="1"/>
          <p:nvPr>
            <p:ph idx="1" type="body"/>
          </p:nvPr>
        </p:nvSpPr>
        <p:spPr>
          <a:xfrm>
            <a:off x="415496" y="4299000"/>
            <a:ext cx="11358000" cy="1428900"/>
          </a:xfrm>
          <a:prstGeom prst="rect">
            <a:avLst/>
          </a:prstGeom>
        </p:spPr>
        <p:txBody>
          <a:bodyPr anchorCtr="0" anchor="t" bIns="121875" lIns="121875" spcFirstLastPara="1" rIns="121875" wrap="square" tIns="121875">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9" name="Google Shape;49;p11"/>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2 Columns">
  <p:cSld name="BLANK_1_1">
    <p:spTree>
      <p:nvGrpSpPr>
        <p:cNvPr id="52" name="Shape 52"/>
        <p:cNvGrpSpPr/>
        <p:nvPr/>
      </p:nvGrpSpPr>
      <p:grpSpPr>
        <a:xfrm>
          <a:off x="0" y="0"/>
          <a:ext cx="0" cy="0"/>
          <a:chOff x="0" y="0"/>
          <a:chExt cx="0" cy="0"/>
        </a:xfrm>
      </p:grpSpPr>
      <p:sp>
        <p:nvSpPr>
          <p:cNvPr id="53" name="Google Shape;53;p13"/>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ph idx="1" type="body"/>
          </p:nvPr>
        </p:nvSpPr>
        <p:spPr>
          <a:xfrm>
            <a:off x="530350" y="1740400"/>
            <a:ext cx="5321700" cy="2481900"/>
          </a:xfrm>
          <a:prstGeom prst="rect">
            <a:avLst/>
          </a:prstGeom>
        </p:spPr>
        <p:txBody>
          <a:bodyPr anchorCtr="0" anchor="t" bIns="121875" lIns="121875" spcFirstLastPara="1" rIns="121875" wrap="square" tIns="121875">
            <a:norm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0"/>
              </a:spcBef>
              <a:spcAft>
                <a:spcPts val="0"/>
              </a:spcAft>
              <a:buSzPts val="1100"/>
              <a:buChar char="○"/>
              <a:defRPr sz="1100"/>
            </a:lvl2pPr>
            <a:lvl3pPr indent="-298450" lvl="2" marL="1371600" rtl="0">
              <a:lnSpc>
                <a:spcPct val="115000"/>
              </a:lnSpc>
              <a:spcBef>
                <a:spcPts val="0"/>
              </a:spcBef>
              <a:spcAft>
                <a:spcPts val="0"/>
              </a:spcAft>
              <a:buSzPts val="1100"/>
              <a:buChar char="■"/>
              <a:defRPr sz="1100"/>
            </a:lvl3pPr>
            <a:lvl4pPr indent="-298450" lvl="3" marL="1828800" rtl="0">
              <a:lnSpc>
                <a:spcPct val="115000"/>
              </a:lnSpc>
              <a:spcBef>
                <a:spcPts val="0"/>
              </a:spcBef>
              <a:spcAft>
                <a:spcPts val="0"/>
              </a:spcAft>
              <a:buSzPts val="1100"/>
              <a:buChar char="●"/>
              <a:defRPr sz="1100"/>
            </a:lvl4pPr>
            <a:lvl5pPr indent="-298450" lvl="4" marL="2286000" rtl="0">
              <a:lnSpc>
                <a:spcPct val="115000"/>
              </a:lnSpc>
              <a:spcBef>
                <a:spcPts val="0"/>
              </a:spcBef>
              <a:spcAft>
                <a:spcPts val="0"/>
              </a:spcAft>
              <a:buSzPts val="1100"/>
              <a:buChar char="○"/>
              <a:defRPr sz="11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55" name="Google Shape;55;p13"/>
          <p:cNvSpPr txBox="1"/>
          <p:nvPr>
            <p:ph idx="2" type="body"/>
          </p:nvPr>
        </p:nvSpPr>
        <p:spPr>
          <a:xfrm>
            <a:off x="6291072" y="1740400"/>
            <a:ext cx="5321700" cy="4407300"/>
          </a:xfrm>
          <a:prstGeom prst="rect">
            <a:avLst/>
          </a:prstGeom>
        </p:spPr>
        <p:txBody>
          <a:bodyPr anchorCtr="0" anchor="t" bIns="121875" lIns="121875" spcFirstLastPara="1" rIns="121875" wrap="square" tIns="121875">
            <a:norm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0"/>
              </a:spcBef>
              <a:spcAft>
                <a:spcPts val="0"/>
              </a:spcAft>
              <a:buSzPts val="1100"/>
              <a:buChar char="○"/>
              <a:defRPr sz="1100"/>
            </a:lvl2pPr>
            <a:lvl3pPr indent="-298450" lvl="2" marL="1371600" rtl="0">
              <a:lnSpc>
                <a:spcPct val="115000"/>
              </a:lnSpc>
              <a:spcBef>
                <a:spcPts val="0"/>
              </a:spcBef>
              <a:spcAft>
                <a:spcPts val="0"/>
              </a:spcAft>
              <a:buSzPts val="1100"/>
              <a:buChar char="■"/>
              <a:defRPr sz="1100"/>
            </a:lvl3pPr>
            <a:lvl4pPr indent="-298450" lvl="3" marL="1828800" rtl="0">
              <a:lnSpc>
                <a:spcPct val="115000"/>
              </a:lnSpc>
              <a:spcBef>
                <a:spcPts val="0"/>
              </a:spcBef>
              <a:spcAft>
                <a:spcPts val="0"/>
              </a:spcAft>
              <a:buSzPts val="1100"/>
              <a:buChar char="●"/>
              <a:defRPr sz="1100"/>
            </a:lvl4pPr>
            <a:lvl5pPr indent="-298450" lvl="4" marL="2286000" rtl="0">
              <a:lnSpc>
                <a:spcPct val="115000"/>
              </a:lnSpc>
              <a:spcBef>
                <a:spcPts val="0"/>
              </a:spcBef>
              <a:spcAft>
                <a:spcPts val="0"/>
              </a:spcAft>
              <a:buSzPts val="1100"/>
              <a:buChar char="○"/>
              <a:defRPr sz="11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56" name="Google Shape;56;p13"/>
          <p:cNvSpPr txBox="1"/>
          <p:nvPr>
            <p:ph type="title"/>
          </p:nvPr>
        </p:nvSpPr>
        <p:spPr>
          <a:xfrm>
            <a:off x="415496" y="194567"/>
            <a:ext cx="11358000" cy="763500"/>
          </a:xfrm>
          <a:prstGeom prst="rect">
            <a:avLst/>
          </a:prstGeom>
        </p:spPr>
        <p:txBody>
          <a:bodyPr anchorCtr="0" anchor="t" bIns="121875" lIns="121875" spcFirstLastPara="1" rIns="121875" wrap="square" tIns="121875">
            <a:normAutofit/>
          </a:bodyPr>
          <a:lstStyle>
            <a:lvl1pPr lvl="0" rtl="0">
              <a:spcBef>
                <a:spcPts val="0"/>
              </a:spcBef>
              <a:spcAft>
                <a:spcPts val="0"/>
              </a:spcAft>
              <a:buSzPts val="4000"/>
              <a:buFont typeface="Roboto Condensed"/>
              <a:buNone/>
              <a:defRPr>
                <a:latin typeface="Roboto Condensed"/>
                <a:ea typeface="Roboto Condensed"/>
                <a:cs typeface="Roboto Condensed"/>
                <a:sym typeface="Roboto Condensed"/>
              </a:defRPr>
            </a:lvl1pPr>
            <a:lvl2pPr lvl="1" rtl="0">
              <a:spcBef>
                <a:spcPts val="0"/>
              </a:spcBef>
              <a:spcAft>
                <a:spcPts val="0"/>
              </a:spcAft>
              <a:buSzPts val="4000"/>
              <a:buFont typeface="Roboto Condensed"/>
              <a:buNone/>
              <a:defRPr>
                <a:latin typeface="Roboto Condensed"/>
                <a:ea typeface="Roboto Condensed"/>
                <a:cs typeface="Roboto Condensed"/>
                <a:sym typeface="Roboto Condensed"/>
              </a:defRPr>
            </a:lvl2pPr>
            <a:lvl3pPr lvl="2" rtl="0">
              <a:spcBef>
                <a:spcPts val="0"/>
              </a:spcBef>
              <a:spcAft>
                <a:spcPts val="0"/>
              </a:spcAft>
              <a:buSzPts val="4000"/>
              <a:buFont typeface="Roboto Condensed"/>
              <a:buNone/>
              <a:defRPr>
                <a:latin typeface="Roboto Condensed"/>
                <a:ea typeface="Roboto Condensed"/>
                <a:cs typeface="Roboto Condensed"/>
                <a:sym typeface="Roboto Condensed"/>
              </a:defRPr>
            </a:lvl3pPr>
            <a:lvl4pPr lvl="3" rtl="0">
              <a:spcBef>
                <a:spcPts val="0"/>
              </a:spcBef>
              <a:spcAft>
                <a:spcPts val="0"/>
              </a:spcAft>
              <a:buSzPts val="4000"/>
              <a:buFont typeface="Roboto Condensed"/>
              <a:buNone/>
              <a:defRPr>
                <a:latin typeface="Roboto Condensed"/>
                <a:ea typeface="Roboto Condensed"/>
                <a:cs typeface="Roboto Condensed"/>
                <a:sym typeface="Roboto Condensed"/>
              </a:defRPr>
            </a:lvl4pPr>
            <a:lvl5pPr lvl="4" rtl="0">
              <a:spcBef>
                <a:spcPts val="0"/>
              </a:spcBef>
              <a:spcAft>
                <a:spcPts val="0"/>
              </a:spcAft>
              <a:buSzPts val="4000"/>
              <a:buFont typeface="Roboto Condensed"/>
              <a:buNone/>
              <a:defRPr>
                <a:latin typeface="Roboto Condensed"/>
                <a:ea typeface="Roboto Condensed"/>
                <a:cs typeface="Roboto Condensed"/>
                <a:sym typeface="Roboto Condensed"/>
              </a:defRPr>
            </a:lvl5pPr>
            <a:lvl6pPr lvl="5" rtl="0">
              <a:spcBef>
                <a:spcPts val="0"/>
              </a:spcBef>
              <a:spcAft>
                <a:spcPts val="0"/>
              </a:spcAft>
              <a:buSzPts val="4000"/>
              <a:buFont typeface="Roboto Condensed"/>
              <a:buNone/>
              <a:defRPr>
                <a:latin typeface="Roboto Condensed"/>
                <a:ea typeface="Roboto Condensed"/>
                <a:cs typeface="Roboto Condensed"/>
                <a:sym typeface="Roboto Condensed"/>
              </a:defRPr>
            </a:lvl6pPr>
            <a:lvl7pPr lvl="6" rtl="0">
              <a:spcBef>
                <a:spcPts val="0"/>
              </a:spcBef>
              <a:spcAft>
                <a:spcPts val="0"/>
              </a:spcAft>
              <a:buSzPts val="4000"/>
              <a:buFont typeface="Roboto Condensed"/>
              <a:buNone/>
              <a:defRPr>
                <a:latin typeface="Roboto Condensed"/>
                <a:ea typeface="Roboto Condensed"/>
                <a:cs typeface="Roboto Condensed"/>
                <a:sym typeface="Roboto Condensed"/>
              </a:defRPr>
            </a:lvl7pPr>
            <a:lvl8pPr lvl="7" rtl="0">
              <a:spcBef>
                <a:spcPts val="0"/>
              </a:spcBef>
              <a:spcAft>
                <a:spcPts val="0"/>
              </a:spcAft>
              <a:buSzPts val="4000"/>
              <a:buFont typeface="Roboto Condensed"/>
              <a:buNone/>
              <a:defRPr>
                <a:latin typeface="Roboto Condensed"/>
                <a:ea typeface="Roboto Condensed"/>
                <a:cs typeface="Roboto Condensed"/>
                <a:sym typeface="Roboto Condensed"/>
              </a:defRPr>
            </a:lvl8pPr>
            <a:lvl9pPr lvl="8" rtl="0">
              <a:spcBef>
                <a:spcPts val="0"/>
              </a:spcBef>
              <a:spcAft>
                <a:spcPts val="0"/>
              </a:spcAft>
              <a:buSzPts val="4000"/>
              <a:buFont typeface="Roboto Condensed"/>
              <a:buNone/>
              <a:defRPr>
                <a:latin typeface="Roboto Condensed"/>
                <a:ea typeface="Roboto Condensed"/>
                <a:cs typeface="Roboto Condensed"/>
                <a:sym typeface="Roboto Condense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4 Columns - Right Align">
  <p:cSld name="BLANK_1_2">
    <p:spTree>
      <p:nvGrpSpPr>
        <p:cNvPr id="57" name="Shape 57"/>
        <p:cNvGrpSpPr/>
        <p:nvPr/>
      </p:nvGrpSpPr>
      <p:grpSpPr>
        <a:xfrm>
          <a:off x="0" y="0"/>
          <a:ext cx="0" cy="0"/>
          <a:chOff x="0" y="0"/>
          <a:chExt cx="0" cy="0"/>
        </a:xfrm>
      </p:grpSpPr>
      <p:sp>
        <p:nvSpPr>
          <p:cNvPr id="58" name="Google Shape;58;p14"/>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1" type="body"/>
          </p:nvPr>
        </p:nvSpPr>
        <p:spPr>
          <a:xfrm>
            <a:off x="2587752" y="1740408"/>
            <a:ext cx="2286000" cy="4407300"/>
          </a:xfrm>
          <a:prstGeom prst="rect">
            <a:avLst/>
          </a:prstGeom>
        </p:spPr>
        <p:txBody>
          <a:bodyPr anchorCtr="0" anchor="t" bIns="121875" lIns="121875" spcFirstLastPara="1" rIns="121875" wrap="square" tIns="121875">
            <a:norm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0"/>
              </a:spcBef>
              <a:spcAft>
                <a:spcPts val="0"/>
              </a:spcAft>
              <a:buSzPts val="1100"/>
              <a:buChar char="○"/>
              <a:defRPr sz="1100"/>
            </a:lvl2pPr>
            <a:lvl3pPr indent="-298450" lvl="2" marL="1371600" rtl="0">
              <a:lnSpc>
                <a:spcPct val="115000"/>
              </a:lnSpc>
              <a:spcBef>
                <a:spcPts val="0"/>
              </a:spcBef>
              <a:spcAft>
                <a:spcPts val="0"/>
              </a:spcAft>
              <a:buSzPts val="1100"/>
              <a:buChar char="■"/>
              <a:defRPr sz="1100"/>
            </a:lvl3pPr>
            <a:lvl4pPr indent="-298450" lvl="3" marL="1828800" rtl="0">
              <a:lnSpc>
                <a:spcPct val="115000"/>
              </a:lnSpc>
              <a:spcBef>
                <a:spcPts val="0"/>
              </a:spcBef>
              <a:spcAft>
                <a:spcPts val="0"/>
              </a:spcAft>
              <a:buSzPts val="1100"/>
              <a:buChar char="●"/>
              <a:defRPr sz="1100"/>
            </a:lvl4pPr>
            <a:lvl5pPr indent="-298450" lvl="4" marL="2286000" rtl="0">
              <a:lnSpc>
                <a:spcPct val="115000"/>
              </a:lnSpc>
              <a:spcBef>
                <a:spcPts val="0"/>
              </a:spcBef>
              <a:spcAft>
                <a:spcPts val="0"/>
              </a:spcAft>
              <a:buSzPts val="1100"/>
              <a:buChar char="○"/>
              <a:defRPr sz="11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60" name="Google Shape;60;p14"/>
          <p:cNvSpPr txBox="1"/>
          <p:nvPr>
            <p:ph idx="2" type="body"/>
          </p:nvPr>
        </p:nvSpPr>
        <p:spPr>
          <a:xfrm>
            <a:off x="4887672" y="1741021"/>
            <a:ext cx="2286000" cy="4407300"/>
          </a:xfrm>
          <a:prstGeom prst="rect">
            <a:avLst/>
          </a:prstGeom>
        </p:spPr>
        <p:txBody>
          <a:bodyPr anchorCtr="0" anchor="t" bIns="121875" lIns="121875" spcFirstLastPara="1" rIns="121875" wrap="square" tIns="121875">
            <a:norm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0"/>
              </a:spcBef>
              <a:spcAft>
                <a:spcPts val="0"/>
              </a:spcAft>
              <a:buSzPts val="1100"/>
              <a:buChar char="○"/>
              <a:defRPr sz="1100"/>
            </a:lvl2pPr>
            <a:lvl3pPr indent="-298450" lvl="2" marL="1371600" rtl="0">
              <a:lnSpc>
                <a:spcPct val="115000"/>
              </a:lnSpc>
              <a:spcBef>
                <a:spcPts val="0"/>
              </a:spcBef>
              <a:spcAft>
                <a:spcPts val="0"/>
              </a:spcAft>
              <a:buSzPts val="1100"/>
              <a:buChar char="■"/>
              <a:defRPr sz="1100"/>
            </a:lvl3pPr>
            <a:lvl4pPr indent="-298450" lvl="3" marL="1828800" rtl="0">
              <a:lnSpc>
                <a:spcPct val="115000"/>
              </a:lnSpc>
              <a:spcBef>
                <a:spcPts val="0"/>
              </a:spcBef>
              <a:spcAft>
                <a:spcPts val="0"/>
              </a:spcAft>
              <a:buSzPts val="1100"/>
              <a:buChar char="●"/>
              <a:defRPr sz="1100"/>
            </a:lvl4pPr>
            <a:lvl5pPr indent="-298450" lvl="4" marL="2286000" rtl="0">
              <a:lnSpc>
                <a:spcPct val="115000"/>
              </a:lnSpc>
              <a:spcBef>
                <a:spcPts val="0"/>
              </a:spcBef>
              <a:spcAft>
                <a:spcPts val="0"/>
              </a:spcAft>
              <a:buSzPts val="1100"/>
              <a:buChar char="○"/>
              <a:defRPr sz="11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61" name="Google Shape;61;p14"/>
          <p:cNvSpPr txBox="1"/>
          <p:nvPr>
            <p:ph idx="3" type="body"/>
          </p:nvPr>
        </p:nvSpPr>
        <p:spPr>
          <a:xfrm>
            <a:off x="7187592" y="1741013"/>
            <a:ext cx="2286000" cy="4407300"/>
          </a:xfrm>
          <a:prstGeom prst="rect">
            <a:avLst/>
          </a:prstGeom>
        </p:spPr>
        <p:txBody>
          <a:bodyPr anchorCtr="0" anchor="t" bIns="121875" lIns="121875" spcFirstLastPara="1" rIns="121875" wrap="square" tIns="121875">
            <a:norm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0"/>
              </a:spcBef>
              <a:spcAft>
                <a:spcPts val="0"/>
              </a:spcAft>
              <a:buSzPts val="1100"/>
              <a:buChar char="○"/>
              <a:defRPr sz="1100"/>
            </a:lvl2pPr>
            <a:lvl3pPr indent="-298450" lvl="2" marL="1371600" rtl="0">
              <a:lnSpc>
                <a:spcPct val="115000"/>
              </a:lnSpc>
              <a:spcBef>
                <a:spcPts val="0"/>
              </a:spcBef>
              <a:spcAft>
                <a:spcPts val="0"/>
              </a:spcAft>
              <a:buSzPts val="1100"/>
              <a:buChar char="■"/>
              <a:defRPr sz="1100"/>
            </a:lvl3pPr>
            <a:lvl4pPr indent="-298450" lvl="3" marL="1828800" rtl="0">
              <a:lnSpc>
                <a:spcPct val="115000"/>
              </a:lnSpc>
              <a:spcBef>
                <a:spcPts val="0"/>
              </a:spcBef>
              <a:spcAft>
                <a:spcPts val="0"/>
              </a:spcAft>
              <a:buSzPts val="1100"/>
              <a:buChar char="●"/>
              <a:defRPr sz="1100"/>
            </a:lvl4pPr>
            <a:lvl5pPr indent="-298450" lvl="4" marL="2286000" rtl="0">
              <a:lnSpc>
                <a:spcPct val="115000"/>
              </a:lnSpc>
              <a:spcBef>
                <a:spcPts val="0"/>
              </a:spcBef>
              <a:spcAft>
                <a:spcPts val="0"/>
              </a:spcAft>
              <a:buSzPts val="1100"/>
              <a:buChar char="○"/>
              <a:defRPr sz="11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
        <p:nvSpPr>
          <p:cNvPr id="62" name="Google Shape;62;p14"/>
          <p:cNvSpPr txBox="1"/>
          <p:nvPr>
            <p:ph type="title"/>
          </p:nvPr>
        </p:nvSpPr>
        <p:spPr>
          <a:xfrm>
            <a:off x="415496" y="194567"/>
            <a:ext cx="11358000" cy="763500"/>
          </a:xfrm>
          <a:prstGeom prst="rect">
            <a:avLst/>
          </a:prstGeom>
        </p:spPr>
        <p:txBody>
          <a:bodyPr anchorCtr="0" anchor="t" bIns="121875" lIns="121875" spcFirstLastPara="1" rIns="121875" wrap="square" tIns="121875">
            <a:normAutofit/>
          </a:bodyPr>
          <a:lstStyle>
            <a:lvl1pPr lvl="0" rtl="0">
              <a:spcBef>
                <a:spcPts val="0"/>
              </a:spcBef>
              <a:spcAft>
                <a:spcPts val="0"/>
              </a:spcAft>
              <a:buSzPts val="4000"/>
              <a:buFont typeface="Roboto Condensed"/>
              <a:buNone/>
              <a:defRPr>
                <a:latin typeface="Roboto Condensed"/>
                <a:ea typeface="Roboto Condensed"/>
                <a:cs typeface="Roboto Condensed"/>
                <a:sym typeface="Roboto Condensed"/>
              </a:defRPr>
            </a:lvl1pPr>
            <a:lvl2pPr lvl="1" rtl="0">
              <a:spcBef>
                <a:spcPts val="0"/>
              </a:spcBef>
              <a:spcAft>
                <a:spcPts val="0"/>
              </a:spcAft>
              <a:buSzPts val="4000"/>
              <a:buFont typeface="Roboto Condensed"/>
              <a:buNone/>
              <a:defRPr>
                <a:latin typeface="Roboto Condensed"/>
                <a:ea typeface="Roboto Condensed"/>
                <a:cs typeface="Roboto Condensed"/>
                <a:sym typeface="Roboto Condensed"/>
              </a:defRPr>
            </a:lvl2pPr>
            <a:lvl3pPr lvl="2" rtl="0">
              <a:spcBef>
                <a:spcPts val="0"/>
              </a:spcBef>
              <a:spcAft>
                <a:spcPts val="0"/>
              </a:spcAft>
              <a:buSzPts val="4000"/>
              <a:buFont typeface="Roboto Condensed"/>
              <a:buNone/>
              <a:defRPr>
                <a:latin typeface="Roboto Condensed"/>
                <a:ea typeface="Roboto Condensed"/>
                <a:cs typeface="Roboto Condensed"/>
                <a:sym typeface="Roboto Condensed"/>
              </a:defRPr>
            </a:lvl3pPr>
            <a:lvl4pPr lvl="3" rtl="0">
              <a:spcBef>
                <a:spcPts val="0"/>
              </a:spcBef>
              <a:spcAft>
                <a:spcPts val="0"/>
              </a:spcAft>
              <a:buSzPts val="4000"/>
              <a:buFont typeface="Roboto Condensed"/>
              <a:buNone/>
              <a:defRPr>
                <a:latin typeface="Roboto Condensed"/>
                <a:ea typeface="Roboto Condensed"/>
                <a:cs typeface="Roboto Condensed"/>
                <a:sym typeface="Roboto Condensed"/>
              </a:defRPr>
            </a:lvl4pPr>
            <a:lvl5pPr lvl="4" rtl="0">
              <a:spcBef>
                <a:spcPts val="0"/>
              </a:spcBef>
              <a:spcAft>
                <a:spcPts val="0"/>
              </a:spcAft>
              <a:buSzPts val="4000"/>
              <a:buFont typeface="Roboto Condensed"/>
              <a:buNone/>
              <a:defRPr>
                <a:latin typeface="Roboto Condensed"/>
                <a:ea typeface="Roboto Condensed"/>
                <a:cs typeface="Roboto Condensed"/>
                <a:sym typeface="Roboto Condensed"/>
              </a:defRPr>
            </a:lvl5pPr>
            <a:lvl6pPr lvl="5" rtl="0">
              <a:spcBef>
                <a:spcPts val="0"/>
              </a:spcBef>
              <a:spcAft>
                <a:spcPts val="0"/>
              </a:spcAft>
              <a:buSzPts val="4000"/>
              <a:buFont typeface="Roboto Condensed"/>
              <a:buNone/>
              <a:defRPr>
                <a:latin typeface="Roboto Condensed"/>
                <a:ea typeface="Roboto Condensed"/>
                <a:cs typeface="Roboto Condensed"/>
                <a:sym typeface="Roboto Condensed"/>
              </a:defRPr>
            </a:lvl6pPr>
            <a:lvl7pPr lvl="6" rtl="0">
              <a:spcBef>
                <a:spcPts val="0"/>
              </a:spcBef>
              <a:spcAft>
                <a:spcPts val="0"/>
              </a:spcAft>
              <a:buSzPts val="4000"/>
              <a:buFont typeface="Roboto Condensed"/>
              <a:buNone/>
              <a:defRPr>
                <a:latin typeface="Roboto Condensed"/>
                <a:ea typeface="Roboto Condensed"/>
                <a:cs typeface="Roboto Condensed"/>
                <a:sym typeface="Roboto Condensed"/>
              </a:defRPr>
            </a:lvl7pPr>
            <a:lvl8pPr lvl="7" rtl="0">
              <a:spcBef>
                <a:spcPts val="0"/>
              </a:spcBef>
              <a:spcAft>
                <a:spcPts val="0"/>
              </a:spcAft>
              <a:buSzPts val="4000"/>
              <a:buFont typeface="Roboto Condensed"/>
              <a:buNone/>
              <a:defRPr>
                <a:latin typeface="Roboto Condensed"/>
                <a:ea typeface="Roboto Condensed"/>
                <a:cs typeface="Roboto Condensed"/>
                <a:sym typeface="Roboto Condensed"/>
              </a:defRPr>
            </a:lvl8pPr>
            <a:lvl9pPr lvl="8" rtl="0">
              <a:spcBef>
                <a:spcPts val="0"/>
              </a:spcBef>
              <a:spcAft>
                <a:spcPts val="0"/>
              </a:spcAft>
              <a:buSzPts val="4000"/>
              <a:buFont typeface="Roboto Condensed"/>
              <a:buNone/>
              <a:defRPr>
                <a:latin typeface="Roboto Condensed"/>
                <a:ea typeface="Roboto Condensed"/>
                <a:cs typeface="Roboto Condensed"/>
                <a:sym typeface="Roboto Condensed"/>
              </a:defRPr>
            </a:lvl9pPr>
          </a:lstStyle>
          <a:p/>
        </p:txBody>
      </p:sp>
      <p:sp>
        <p:nvSpPr>
          <p:cNvPr id="63" name="Google Shape;63;p14"/>
          <p:cNvSpPr txBox="1"/>
          <p:nvPr>
            <p:ph idx="4" type="body"/>
          </p:nvPr>
        </p:nvSpPr>
        <p:spPr>
          <a:xfrm>
            <a:off x="9487511" y="1741013"/>
            <a:ext cx="2286000" cy="4407300"/>
          </a:xfrm>
          <a:prstGeom prst="rect">
            <a:avLst/>
          </a:prstGeom>
        </p:spPr>
        <p:txBody>
          <a:bodyPr anchorCtr="0" anchor="t" bIns="121875" lIns="121875" spcFirstLastPara="1" rIns="121875" wrap="square" tIns="121875">
            <a:normAutofit/>
          </a:bodyPr>
          <a:lstStyle>
            <a:lvl1pPr indent="-298450" lvl="0" marL="457200" rtl="0">
              <a:lnSpc>
                <a:spcPct val="115000"/>
              </a:lnSpc>
              <a:spcBef>
                <a:spcPts val="0"/>
              </a:spcBef>
              <a:spcAft>
                <a:spcPts val="0"/>
              </a:spcAft>
              <a:buSzPts val="1100"/>
              <a:buChar char="●"/>
              <a:defRPr sz="1100"/>
            </a:lvl1pPr>
            <a:lvl2pPr indent="-298450" lvl="1" marL="914400" rtl="0">
              <a:lnSpc>
                <a:spcPct val="115000"/>
              </a:lnSpc>
              <a:spcBef>
                <a:spcPts val="0"/>
              </a:spcBef>
              <a:spcAft>
                <a:spcPts val="0"/>
              </a:spcAft>
              <a:buSzPts val="1100"/>
              <a:buChar char="○"/>
              <a:defRPr sz="1100"/>
            </a:lvl2pPr>
            <a:lvl3pPr indent="-298450" lvl="2" marL="1371600" rtl="0">
              <a:lnSpc>
                <a:spcPct val="115000"/>
              </a:lnSpc>
              <a:spcBef>
                <a:spcPts val="0"/>
              </a:spcBef>
              <a:spcAft>
                <a:spcPts val="0"/>
              </a:spcAft>
              <a:buSzPts val="1100"/>
              <a:buChar char="■"/>
              <a:defRPr sz="1100"/>
            </a:lvl3pPr>
            <a:lvl4pPr indent="-298450" lvl="3" marL="1828800" rtl="0">
              <a:lnSpc>
                <a:spcPct val="115000"/>
              </a:lnSpc>
              <a:spcBef>
                <a:spcPts val="0"/>
              </a:spcBef>
              <a:spcAft>
                <a:spcPts val="0"/>
              </a:spcAft>
              <a:buSzPts val="1100"/>
              <a:buChar char="●"/>
              <a:defRPr sz="1100"/>
            </a:lvl4pPr>
            <a:lvl5pPr indent="-298450" lvl="4" marL="2286000" rtl="0">
              <a:lnSpc>
                <a:spcPct val="115000"/>
              </a:lnSpc>
              <a:spcBef>
                <a:spcPts val="0"/>
              </a:spcBef>
              <a:spcAft>
                <a:spcPts val="0"/>
              </a:spcAft>
              <a:buSzPts val="1100"/>
              <a:buChar char="○"/>
              <a:defRPr sz="1100"/>
            </a:lvl5pPr>
            <a:lvl6pPr indent="-298450" lvl="5" marL="2743200" rtl="0">
              <a:lnSpc>
                <a:spcPct val="115000"/>
              </a:lnSpc>
              <a:spcBef>
                <a:spcPts val="0"/>
              </a:spcBef>
              <a:spcAft>
                <a:spcPts val="0"/>
              </a:spcAft>
              <a:buSzPts val="1100"/>
              <a:buChar char="■"/>
              <a:defRPr sz="1100"/>
            </a:lvl6pPr>
            <a:lvl7pPr indent="-298450" lvl="6" marL="3200400" rtl="0">
              <a:lnSpc>
                <a:spcPct val="115000"/>
              </a:lnSpc>
              <a:spcBef>
                <a:spcPts val="0"/>
              </a:spcBef>
              <a:spcAft>
                <a:spcPts val="0"/>
              </a:spcAft>
              <a:buSzPts val="1100"/>
              <a:buChar char="●"/>
              <a:defRPr sz="1100"/>
            </a:lvl7pPr>
            <a:lvl8pPr indent="-298450" lvl="7" marL="3657600" rtl="0">
              <a:lnSpc>
                <a:spcPct val="115000"/>
              </a:lnSpc>
              <a:spcBef>
                <a:spcPts val="0"/>
              </a:spcBef>
              <a:spcAft>
                <a:spcPts val="0"/>
              </a:spcAft>
              <a:buSzPts val="1100"/>
              <a:buChar char="○"/>
              <a:defRPr sz="1100"/>
            </a:lvl8pPr>
            <a:lvl9pPr indent="-298450" lvl="8" marL="4114800" rtl="0">
              <a:lnSpc>
                <a:spcPct val="115000"/>
              </a:lnSpc>
              <a:spcBef>
                <a:spcPts val="0"/>
              </a:spcBef>
              <a:spcAft>
                <a:spcPts val="0"/>
              </a:spcAft>
              <a:buSzPts val="1100"/>
              <a:buChar char="■"/>
              <a:defRPr sz="11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415496" y="3307400"/>
            <a:ext cx="10816500" cy="3261300"/>
          </a:xfrm>
          <a:prstGeom prst="rect">
            <a:avLst/>
          </a:prstGeom>
        </p:spPr>
        <p:txBody>
          <a:bodyPr anchorCtr="0" anchor="b" bIns="121875" lIns="121875" spcFirstLastPara="1" rIns="121875" wrap="square" tIns="121875">
            <a:normAutofit/>
          </a:bodyPr>
          <a:lstStyle>
            <a:lvl1pPr lvl="0">
              <a:spcBef>
                <a:spcPts val="0"/>
              </a:spcBef>
              <a:spcAft>
                <a:spcPts val="0"/>
              </a:spcAft>
              <a:buClr>
                <a:schemeClr val="lt1"/>
              </a:buClr>
              <a:buSzPts val="9100"/>
              <a:buNone/>
              <a:defRPr sz="9100">
                <a:solidFill>
                  <a:schemeClr val="lt1"/>
                </a:solidFill>
              </a:defRPr>
            </a:lvl1pPr>
            <a:lvl2pPr lvl="1">
              <a:spcBef>
                <a:spcPts val="0"/>
              </a:spcBef>
              <a:spcAft>
                <a:spcPts val="0"/>
              </a:spcAft>
              <a:buClr>
                <a:schemeClr val="lt1"/>
              </a:buClr>
              <a:buSzPts val="9100"/>
              <a:buNone/>
              <a:defRPr sz="9100">
                <a:solidFill>
                  <a:schemeClr val="lt1"/>
                </a:solidFill>
              </a:defRPr>
            </a:lvl2pPr>
            <a:lvl3pPr lvl="2">
              <a:spcBef>
                <a:spcPts val="0"/>
              </a:spcBef>
              <a:spcAft>
                <a:spcPts val="0"/>
              </a:spcAft>
              <a:buClr>
                <a:schemeClr val="lt1"/>
              </a:buClr>
              <a:buSzPts val="9100"/>
              <a:buNone/>
              <a:defRPr sz="9100">
                <a:solidFill>
                  <a:schemeClr val="lt1"/>
                </a:solidFill>
              </a:defRPr>
            </a:lvl3pPr>
            <a:lvl4pPr lvl="3">
              <a:spcBef>
                <a:spcPts val="0"/>
              </a:spcBef>
              <a:spcAft>
                <a:spcPts val="0"/>
              </a:spcAft>
              <a:buClr>
                <a:schemeClr val="lt1"/>
              </a:buClr>
              <a:buSzPts val="9100"/>
              <a:buNone/>
              <a:defRPr sz="9100">
                <a:solidFill>
                  <a:schemeClr val="lt1"/>
                </a:solidFill>
              </a:defRPr>
            </a:lvl4pPr>
            <a:lvl5pPr lvl="4">
              <a:spcBef>
                <a:spcPts val="0"/>
              </a:spcBef>
              <a:spcAft>
                <a:spcPts val="0"/>
              </a:spcAft>
              <a:buClr>
                <a:schemeClr val="lt1"/>
              </a:buClr>
              <a:buSzPts val="9100"/>
              <a:buNone/>
              <a:defRPr sz="9100">
                <a:solidFill>
                  <a:schemeClr val="lt1"/>
                </a:solidFill>
              </a:defRPr>
            </a:lvl5pPr>
            <a:lvl6pPr lvl="5">
              <a:spcBef>
                <a:spcPts val="0"/>
              </a:spcBef>
              <a:spcAft>
                <a:spcPts val="0"/>
              </a:spcAft>
              <a:buClr>
                <a:schemeClr val="lt1"/>
              </a:buClr>
              <a:buSzPts val="9100"/>
              <a:buNone/>
              <a:defRPr sz="9100">
                <a:solidFill>
                  <a:schemeClr val="lt1"/>
                </a:solidFill>
              </a:defRPr>
            </a:lvl6pPr>
            <a:lvl7pPr lvl="6">
              <a:spcBef>
                <a:spcPts val="0"/>
              </a:spcBef>
              <a:spcAft>
                <a:spcPts val="0"/>
              </a:spcAft>
              <a:buClr>
                <a:schemeClr val="lt1"/>
              </a:buClr>
              <a:buSzPts val="9100"/>
              <a:buNone/>
              <a:defRPr sz="9100">
                <a:solidFill>
                  <a:schemeClr val="lt1"/>
                </a:solidFill>
              </a:defRPr>
            </a:lvl7pPr>
            <a:lvl8pPr lvl="7">
              <a:spcBef>
                <a:spcPts val="0"/>
              </a:spcBef>
              <a:spcAft>
                <a:spcPts val="0"/>
              </a:spcAft>
              <a:buClr>
                <a:schemeClr val="lt1"/>
              </a:buClr>
              <a:buSzPts val="9100"/>
              <a:buNone/>
              <a:defRPr sz="9100">
                <a:solidFill>
                  <a:schemeClr val="lt1"/>
                </a:solidFill>
              </a:defRPr>
            </a:lvl8pPr>
            <a:lvl9pPr lvl="8">
              <a:spcBef>
                <a:spcPts val="0"/>
              </a:spcBef>
              <a:spcAft>
                <a:spcPts val="0"/>
              </a:spcAft>
              <a:buClr>
                <a:schemeClr val="lt1"/>
              </a:buClr>
              <a:buSzPts val="9100"/>
              <a:buNone/>
              <a:defRPr sz="9100">
                <a:solidFill>
                  <a:schemeClr val="lt1"/>
                </a:solidFill>
              </a:defRPr>
            </a:lvl9pPr>
          </a:lstStyle>
          <a:p/>
        </p:txBody>
      </p:sp>
      <p:sp>
        <p:nvSpPr>
          <p:cNvPr id="16" name="Google Shape;16;p3"/>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415496" y="593367"/>
            <a:ext cx="11358000" cy="763500"/>
          </a:xfrm>
          <a:prstGeom prst="rect">
            <a:avLst/>
          </a:prstGeom>
        </p:spPr>
        <p:txBody>
          <a:bodyPr anchorCtr="0" anchor="t" bIns="121875" lIns="121875" spcFirstLastPara="1" rIns="121875" wrap="square" tIns="12187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9" name="Google Shape;19;p4"/>
          <p:cNvSpPr txBox="1"/>
          <p:nvPr>
            <p:ph idx="1" type="body"/>
          </p:nvPr>
        </p:nvSpPr>
        <p:spPr>
          <a:xfrm>
            <a:off x="415496" y="1536633"/>
            <a:ext cx="11358000" cy="4555200"/>
          </a:xfrm>
          <a:prstGeom prst="rect">
            <a:avLst/>
          </a:prstGeom>
        </p:spPr>
        <p:txBody>
          <a:bodyPr anchorCtr="0" anchor="t" bIns="121875" lIns="121875" spcFirstLastPara="1" rIns="121875" wrap="square" tIns="121875">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0" name="Google Shape;20;p4"/>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415496" y="593367"/>
            <a:ext cx="11358000" cy="763500"/>
          </a:xfrm>
          <a:prstGeom prst="rect">
            <a:avLst/>
          </a:prstGeom>
        </p:spPr>
        <p:txBody>
          <a:bodyPr anchorCtr="0" anchor="t" bIns="121875" lIns="121875" spcFirstLastPara="1" rIns="121875" wrap="square" tIns="12187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p5"/>
          <p:cNvSpPr txBox="1"/>
          <p:nvPr>
            <p:ph idx="1" type="body"/>
          </p:nvPr>
        </p:nvSpPr>
        <p:spPr>
          <a:xfrm>
            <a:off x="415496" y="1536633"/>
            <a:ext cx="5331900" cy="4555200"/>
          </a:xfrm>
          <a:prstGeom prst="rect">
            <a:avLst/>
          </a:prstGeom>
        </p:spPr>
        <p:txBody>
          <a:bodyPr anchorCtr="0" anchor="t" bIns="121875" lIns="121875" spcFirstLastPara="1" rIns="121875" wrap="square" tIns="121875">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p5"/>
          <p:cNvSpPr txBox="1"/>
          <p:nvPr>
            <p:ph idx="2" type="body"/>
          </p:nvPr>
        </p:nvSpPr>
        <p:spPr>
          <a:xfrm>
            <a:off x="6441588" y="1536633"/>
            <a:ext cx="5331900" cy="4555200"/>
          </a:xfrm>
          <a:prstGeom prst="rect">
            <a:avLst/>
          </a:prstGeom>
        </p:spPr>
        <p:txBody>
          <a:bodyPr anchorCtr="0" anchor="t" bIns="121875" lIns="121875" spcFirstLastPara="1" rIns="121875" wrap="square" tIns="121875">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5" name="Google Shape;25;p5"/>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415496" y="593367"/>
            <a:ext cx="11358000" cy="763500"/>
          </a:xfrm>
          <a:prstGeom prst="rect">
            <a:avLst/>
          </a:prstGeom>
        </p:spPr>
        <p:txBody>
          <a:bodyPr anchorCtr="0" anchor="t" bIns="121875" lIns="121875" spcFirstLastPara="1" rIns="121875" wrap="square" tIns="12187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p6"/>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415496" y="842400"/>
            <a:ext cx="3743100" cy="1007700"/>
          </a:xfrm>
          <a:prstGeom prst="rect">
            <a:avLst/>
          </a:prstGeom>
        </p:spPr>
        <p:txBody>
          <a:bodyPr anchorCtr="0" anchor="b" bIns="121875" lIns="121875" spcFirstLastPara="1" rIns="121875" wrap="square" tIns="121875">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1" name="Google Shape;31;p7"/>
          <p:cNvSpPr txBox="1"/>
          <p:nvPr>
            <p:ph idx="1" type="body"/>
          </p:nvPr>
        </p:nvSpPr>
        <p:spPr>
          <a:xfrm>
            <a:off x="415496" y="1987833"/>
            <a:ext cx="3743100" cy="4104000"/>
          </a:xfrm>
          <a:prstGeom prst="rect">
            <a:avLst/>
          </a:prstGeom>
        </p:spPr>
        <p:txBody>
          <a:bodyPr anchorCtr="0" anchor="t" bIns="121875" lIns="121875" spcFirstLastPara="1" rIns="121875" wrap="square" tIns="121875">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2" name="Google Shape;32;p7"/>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653503" y="701800"/>
            <a:ext cx="7576500" cy="5454300"/>
          </a:xfrm>
          <a:prstGeom prst="rect">
            <a:avLst/>
          </a:prstGeom>
        </p:spPr>
        <p:txBody>
          <a:bodyPr anchorCtr="0" anchor="ctr" bIns="121875" lIns="121875" spcFirstLastPara="1" rIns="121875" wrap="square" tIns="121875">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p:txBody>
      </p:sp>
      <p:sp>
        <p:nvSpPr>
          <p:cNvPr id="35" name="Google Shape;35;p8"/>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6094475" y="133"/>
            <a:ext cx="6094500" cy="6858000"/>
          </a:xfrm>
          <a:prstGeom prst="rect">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cxnSp>
        <p:nvCxnSpPr>
          <p:cNvPr id="38" name="Google Shape;38;p9"/>
          <p:cNvCxnSpPr/>
          <p:nvPr/>
        </p:nvCxnSpPr>
        <p:spPr>
          <a:xfrm>
            <a:off x="6704556" y="5994000"/>
            <a:ext cx="624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353911" y="1834132"/>
            <a:ext cx="5392200" cy="2069100"/>
          </a:xfrm>
          <a:prstGeom prst="rect">
            <a:avLst/>
          </a:prstGeom>
        </p:spPr>
        <p:txBody>
          <a:bodyPr anchorCtr="0" anchor="b" bIns="121875" lIns="121875" spcFirstLastPara="1" rIns="121875" wrap="square" tIns="121875">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0" name="Google Shape;40;p9"/>
          <p:cNvSpPr txBox="1"/>
          <p:nvPr>
            <p:ph idx="1" type="subTitle"/>
          </p:nvPr>
        </p:nvSpPr>
        <p:spPr>
          <a:xfrm>
            <a:off x="353911" y="3974834"/>
            <a:ext cx="5392200" cy="1794000"/>
          </a:xfrm>
          <a:prstGeom prst="rect">
            <a:avLst/>
          </a:prstGeom>
        </p:spPr>
        <p:txBody>
          <a:bodyPr anchorCtr="0" anchor="t" bIns="121875" lIns="121875" spcFirstLastPara="1" rIns="121875" wrap="square" tIns="121875">
            <a:norm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1" name="Google Shape;41;p9"/>
          <p:cNvSpPr txBox="1"/>
          <p:nvPr>
            <p:ph idx="2" type="body"/>
          </p:nvPr>
        </p:nvSpPr>
        <p:spPr>
          <a:xfrm>
            <a:off x="6584352" y="965600"/>
            <a:ext cx="5114700" cy="4926900"/>
          </a:xfrm>
          <a:prstGeom prst="rect">
            <a:avLst/>
          </a:prstGeom>
        </p:spPr>
        <p:txBody>
          <a:bodyPr anchorCtr="0" anchor="ctr" bIns="121875" lIns="121875" spcFirstLastPara="1" rIns="121875" wrap="square" tIns="121875">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2" name="Google Shape;42;p9"/>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425893" y="5644967"/>
            <a:ext cx="7996500" cy="798300"/>
          </a:xfrm>
          <a:prstGeom prst="rect">
            <a:avLst/>
          </a:prstGeom>
        </p:spPr>
        <p:txBody>
          <a:bodyPr anchorCtr="0" anchor="ctr" bIns="121875" lIns="121875" spcFirstLastPara="1" rIns="121875" wrap="square" tIns="121875">
            <a:normAutofit/>
          </a:bodyPr>
          <a:lstStyle>
            <a:lvl1pPr indent="-228600" lvl="0" marL="457200">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496" y="593367"/>
            <a:ext cx="11358000" cy="763500"/>
          </a:xfrm>
          <a:prstGeom prst="rect">
            <a:avLst/>
          </a:prstGeom>
          <a:noFill/>
          <a:ln>
            <a:noFill/>
          </a:ln>
        </p:spPr>
        <p:txBody>
          <a:bodyPr anchorCtr="0" anchor="t" bIns="121875" lIns="121875" spcFirstLastPara="1" rIns="121875" wrap="square" tIns="121875">
            <a:normAutofit/>
          </a:bodyPr>
          <a:lstStyle>
            <a:lvl1pPr lvl="0">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4000"/>
              <a:buFont typeface="Alfa Slab One"/>
              <a:buNone/>
              <a:defRPr sz="4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415496" y="1536633"/>
            <a:ext cx="11358000" cy="4555200"/>
          </a:xfrm>
          <a:prstGeom prst="rect">
            <a:avLst/>
          </a:prstGeom>
          <a:noFill/>
          <a:ln>
            <a:noFill/>
          </a:ln>
        </p:spPr>
        <p:txBody>
          <a:bodyPr anchorCtr="0" anchor="t" bIns="121875" lIns="121875" spcFirstLastPara="1" rIns="121875" wrap="square" tIns="121875">
            <a:normAutofit/>
          </a:bodyPr>
          <a:lstStyle>
            <a:lvl1pPr indent="-381000" lvl="0" marL="457200">
              <a:lnSpc>
                <a:spcPct val="115000"/>
              </a:lnSpc>
              <a:spcBef>
                <a:spcPts val="0"/>
              </a:spcBef>
              <a:spcAft>
                <a:spcPts val="0"/>
              </a:spcAft>
              <a:buClr>
                <a:schemeClr val="dk2"/>
              </a:buClr>
              <a:buSzPts val="2400"/>
              <a:buFont typeface="Proxima Nova"/>
              <a:buChar char="●"/>
              <a:defRPr sz="2400">
                <a:solidFill>
                  <a:schemeClr val="dk2"/>
                </a:solidFill>
                <a:latin typeface="Proxima Nova"/>
                <a:ea typeface="Proxima Nova"/>
                <a:cs typeface="Proxima Nova"/>
                <a:sym typeface="Proxima Nova"/>
              </a:defRPr>
            </a:lvl1pPr>
            <a:lvl2pPr indent="-349250" lvl="1" marL="9144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2pPr>
            <a:lvl3pPr indent="-349250" lvl="2" marL="13716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3pPr>
            <a:lvl4pPr indent="-349250" lvl="3" marL="18288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4pPr>
            <a:lvl5pPr indent="-349250" lvl="4" marL="22860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5pPr>
            <a:lvl6pPr indent="-349250" lvl="5" marL="27432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6pPr>
            <a:lvl7pPr indent="-349250" lvl="6" marL="32004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7pPr>
            <a:lvl8pPr indent="-349250" lvl="7" marL="36576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8pPr>
            <a:lvl9pPr indent="-349250" lvl="8" marL="4114800">
              <a:lnSpc>
                <a:spcPct val="115000"/>
              </a:lnSpc>
              <a:spcBef>
                <a:spcPts val="0"/>
              </a:spcBef>
              <a:spcAft>
                <a:spcPts val="0"/>
              </a:spcAft>
              <a:buClr>
                <a:schemeClr val="dk2"/>
              </a:buClr>
              <a:buSzPts val="1900"/>
              <a:buFont typeface="Proxima Nova"/>
              <a:buChar char="■"/>
              <a:defRPr sz="1900">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11293784" y="6217622"/>
            <a:ext cx="731400" cy="524700"/>
          </a:xfrm>
          <a:prstGeom prst="rect">
            <a:avLst/>
          </a:prstGeom>
          <a:noFill/>
          <a:ln>
            <a:noFill/>
          </a:ln>
        </p:spPr>
        <p:txBody>
          <a:bodyPr anchorCtr="0" anchor="ctr" bIns="121875" lIns="121875" spcFirstLastPara="1" rIns="121875" wrap="square" tIns="121875">
            <a:normAutofit/>
          </a:bodyPr>
          <a:lstStyle>
            <a:lvl1pPr lvl="0" algn="r">
              <a:buNone/>
              <a:defRPr sz="1300">
                <a:solidFill>
                  <a:schemeClr val="dk2"/>
                </a:solidFill>
                <a:latin typeface="Proxima Nova"/>
                <a:ea typeface="Proxima Nova"/>
                <a:cs typeface="Proxima Nova"/>
                <a:sym typeface="Proxima Nova"/>
              </a:defRPr>
            </a:lvl1pPr>
            <a:lvl2pPr lvl="1" algn="r">
              <a:buNone/>
              <a:defRPr sz="1300">
                <a:solidFill>
                  <a:schemeClr val="dk2"/>
                </a:solidFill>
                <a:latin typeface="Proxima Nova"/>
                <a:ea typeface="Proxima Nova"/>
                <a:cs typeface="Proxima Nova"/>
                <a:sym typeface="Proxima Nova"/>
              </a:defRPr>
            </a:lvl2pPr>
            <a:lvl3pPr lvl="2" algn="r">
              <a:buNone/>
              <a:defRPr sz="1300">
                <a:solidFill>
                  <a:schemeClr val="dk2"/>
                </a:solidFill>
                <a:latin typeface="Proxima Nova"/>
                <a:ea typeface="Proxima Nova"/>
                <a:cs typeface="Proxima Nova"/>
                <a:sym typeface="Proxima Nova"/>
              </a:defRPr>
            </a:lvl3pPr>
            <a:lvl4pPr lvl="3" algn="r">
              <a:buNone/>
              <a:defRPr sz="1300">
                <a:solidFill>
                  <a:schemeClr val="dk2"/>
                </a:solidFill>
                <a:latin typeface="Proxima Nova"/>
                <a:ea typeface="Proxima Nova"/>
                <a:cs typeface="Proxima Nova"/>
                <a:sym typeface="Proxima Nova"/>
              </a:defRPr>
            </a:lvl4pPr>
            <a:lvl5pPr lvl="4" algn="r">
              <a:buNone/>
              <a:defRPr sz="1300">
                <a:solidFill>
                  <a:schemeClr val="dk2"/>
                </a:solidFill>
                <a:latin typeface="Proxima Nova"/>
                <a:ea typeface="Proxima Nova"/>
                <a:cs typeface="Proxima Nova"/>
                <a:sym typeface="Proxima Nova"/>
              </a:defRPr>
            </a:lvl5pPr>
            <a:lvl6pPr lvl="5" algn="r">
              <a:buNone/>
              <a:defRPr sz="1300">
                <a:solidFill>
                  <a:schemeClr val="dk2"/>
                </a:solidFill>
                <a:latin typeface="Proxima Nova"/>
                <a:ea typeface="Proxima Nova"/>
                <a:cs typeface="Proxima Nova"/>
                <a:sym typeface="Proxima Nova"/>
              </a:defRPr>
            </a:lvl6pPr>
            <a:lvl7pPr lvl="6" algn="r">
              <a:buNone/>
              <a:defRPr sz="1300">
                <a:solidFill>
                  <a:schemeClr val="dk2"/>
                </a:solidFill>
                <a:latin typeface="Proxima Nova"/>
                <a:ea typeface="Proxima Nova"/>
                <a:cs typeface="Proxima Nova"/>
                <a:sym typeface="Proxima Nova"/>
              </a:defRPr>
            </a:lvl7pPr>
            <a:lvl8pPr lvl="7" algn="r">
              <a:buNone/>
              <a:defRPr sz="1300">
                <a:solidFill>
                  <a:schemeClr val="dk2"/>
                </a:solidFill>
                <a:latin typeface="Proxima Nova"/>
                <a:ea typeface="Proxima Nova"/>
                <a:cs typeface="Proxima Nova"/>
                <a:sym typeface="Proxima Nova"/>
              </a:defRPr>
            </a:lvl8pPr>
            <a:lvl9pPr lvl="8" algn="r">
              <a:buNone/>
              <a:defRPr sz="13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20" Type="http://schemas.openxmlformats.org/officeDocument/2006/relationships/hyperlink" Target="https://www.hockey-reference.com/friv/birthplaces.cgi" TargetMode="External"/><Relationship Id="rId22" Type="http://schemas.openxmlformats.org/officeDocument/2006/relationships/hyperlink" Target="http://www.google.com/maps" TargetMode="External"/><Relationship Id="rId21" Type="http://schemas.openxmlformats.org/officeDocument/2006/relationships/hyperlink" Target="https://www.usahockey.com/membershipstats" TargetMode="External"/><Relationship Id="rId24" Type="http://schemas.openxmlformats.org/officeDocument/2006/relationships/hyperlink" Target="https://www.bing.com/maps?FORM=LGCYVD" TargetMode="External"/><Relationship Id="rId23" Type="http://schemas.openxmlformats.org/officeDocument/2006/relationships/hyperlink" Target="https://michigan.maps.arcgis.com/apps/webappviewer/index.html?id=f0ead3f8bc61428fbe7339eb2c51f412" TargetMode="External"/><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www.federalhockey.com/home" TargetMode="External"/><Relationship Id="rId4" Type="http://schemas.openxmlformats.org/officeDocument/2006/relationships/hyperlink" Target="https://en.wikipedia.org/wiki/Jackson,_Michigan" TargetMode="External"/><Relationship Id="rId9" Type="http://schemas.openxmlformats.org/officeDocument/2006/relationships/hyperlink" Target="https://bleacherreport.com/articles/643555-the-state-of-hockey-ranking-the-top-10-hockey-states-in-america" TargetMode="External"/><Relationship Id="rId26" Type="http://schemas.openxmlformats.org/officeDocument/2006/relationships/hyperlink" Target="https://www.census.gov/en.html" TargetMode="External"/><Relationship Id="rId25" Type="http://schemas.openxmlformats.org/officeDocument/2006/relationships/hyperlink" Target="https://commons.wikimedia.org/w/index.php?curid=3392227" TargetMode="External"/><Relationship Id="rId27" Type="http://schemas.openxmlformats.org/officeDocument/2006/relationships/hyperlink" Target="https://journaltimes.com/opinion/editorial/editorial-racine-turns-out-a-lucky-loser-in-race-to-land-bucks-affiliate-and-arena/article_54afe23b-79f2-551b-a887-f111435d8d8d.html" TargetMode="External"/><Relationship Id="rId5" Type="http://schemas.openxmlformats.org/officeDocument/2006/relationships/hyperlink" Target="https://en.wikipedia.org/wiki/Jackson,_Michigan" TargetMode="External"/><Relationship Id="rId6" Type="http://schemas.openxmlformats.org/officeDocument/2006/relationships/hyperlink" Target="https://www.optimisticearena.com/about-2/" TargetMode="External"/><Relationship Id="rId7" Type="http://schemas.openxmlformats.org/officeDocument/2006/relationships/hyperlink" Target="https://www.jahahockey.com/rinks" TargetMode="External"/><Relationship Id="rId8" Type="http://schemas.openxmlformats.org/officeDocument/2006/relationships/hyperlink" Target="https://icehockey.fandom.com/wiki/Jackson_All-Americans" TargetMode="External"/><Relationship Id="rId11" Type="http://schemas.openxmlformats.org/officeDocument/2006/relationships/hyperlink" Target="http://censusreporter.org/profiles/16000US5566000-racine-wi/" TargetMode="External"/><Relationship Id="rId10" Type="http://schemas.openxmlformats.org/officeDocument/2006/relationships/hyperlink" Target="http://censusreporter.org/profiles/16000US2641420-jackson-mi/" TargetMode="External"/><Relationship Id="rId13" Type="http://schemas.openxmlformats.org/officeDocument/2006/relationships/hyperlink" Target="https://dnow-gale-com.proxy.lib.umich.edu/dnow/?p=DNOW&amp;u=lom_umichanna#data-reports" TargetMode="External"/><Relationship Id="rId12" Type="http://schemas.openxmlformats.org/officeDocument/2006/relationships/hyperlink" Target="https://dnow-gale-com.proxy.lib.umich.edu/dnow/?p=DNOW&amp;u=lom_umichanna#data-reports" TargetMode="External"/><Relationship Id="rId15" Type="http://schemas.openxmlformats.org/officeDocument/2006/relationships/hyperlink" Target="https://dnow-gale-com.proxy.lib.umich.edu/dnow/?p=DNOW&amp;u=lom_umichanna#data-reports" TargetMode="External"/><Relationship Id="rId14" Type="http://schemas.openxmlformats.org/officeDocument/2006/relationships/hyperlink" Target="https://dnow-gale-com.proxy.lib.umich.edu/dnow/?p=DNOW&amp;u=lom_umichanna#data-reports" TargetMode="External"/><Relationship Id="rId17" Type="http://schemas.openxmlformats.org/officeDocument/2006/relationships/hyperlink" Target="https://www.yelp.com/search?find_desc=restaurants&amp;find_loc=Jackson%2C%20MI&amp;sortby=rating" TargetMode="External"/><Relationship Id="rId16" Type="http://schemas.openxmlformats.org/officeDocument/2006/relationships/hyperlink" Target="https://dnow-gale-com.proxy.lib.umich.edu/dnow/?p=DNOW&amp;u=lom_umichanna#data-reports" TargetMode="External"/><Relationship Id="rId19" Type="http://schemas.openxmlformats.org/officeDocument/2006/relationships/hyperlink" Target="https://www.quanthockey.com/nhl/state-totals/active-nhl-players-career-stats.html" TargetMode="External"/><Relationship Id="rId18" Type="http://schemas.openxmlformats.org/officeDocument/2006/relationships/hyperlink" Target="https://www.yelp.com/search?find_desc=restaurants&amp;find_loc=Racine%2C%20W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www.federalhockey.com/home" TargetMode="External"/><Relationship Id="rId4" Type="http://schemas.openxmlformats.org/officeDocument/2006/relationships/hyperlink" Target="https://censusreporter.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415496" y="794633"/>
            <a:ext cx="11358000" cy="2610300"/>
          </a:xfrm>
          <a:prstGeom prst="rect">
            <a:avLst/>
          </a:prstGeom>
        </p:spPr>
        <p:txBody>
          <a:bodyPr anchorCtr="0" anchor="b" bIns="121875" lIns="121875" spcFirstLastPara="1" rIns="121875" wrap="square" tIns="121875">
            <a:normAutofit/>
          </a:bodyPr>
          <a:lstStyle/>
          <a:p>
            <a:pPr indent="0" lvl="0" marL="0" rtl="0" algn="ctr">
              <a:spcBef>
                <a:spcPts val="0"/>
              </a:spcBef>
              <a:spcAft>
                <a:spcPts val="0"/>
              </a:spcAft>
              <a:buNone/>
            </a:pPr>
            <a:r>
              <a:rPr b="1" lang="en">
                <a:solidFill>
                  <a:srgbClr val="260D95"/>
                </a:solidFill>
                <a:latin typeface="Roboto"/>
                <a:ea typeface="Roboto"/>
                <a:cs typeface="Roboto"/>
                <a:sym typeface="Roboto"/>
              </a:rPr>
              <a:t>Federal Prospects Hockey League Expansion</a:t>
            </a:r>
            <a:endParaRPr b="1">
              <a:solidFill>
                <a:srgbClr val="260D95"/>
              </a:solidFill>
              <a:latin typeface="Roboto"/>
              <a:ea typeface="Roboto"/>
              <a:cs typeface="Roboto"/>
              <a:sym typeface="Roboto"/>
            </a:endParaRPr>
          </a:p>
        </p:txBody>
      </p:sp>
      <p:sp>
        <p:nvSpPr>
          <p:cNvPr id="69" name="Google Shape;69;p15"/>
          <p:cNvSpPr txBox="1"/>
          <p:nvPr>
            <p:ph idx="1" type="subTitle"/>
          </p:nvPr>
        </p:nvSpPr>
        <p:spPr>
          <a:xfrm>
            <a:off x="415496" y="4221097"/>
            <a:ext cx="11358000" cy="978000"/>
          </a:xfrm>
          <a:prstGeom prst="rect">
            <a:avLst/>
          </a:prstGeom>
        </p:spPr>
        <p:txBody>
          <a:bodyPr anchorCtr="0" anchor="t" bIns="121875" lIns="121875" spcFirstLastPara="1" rIns="121875" wrap="square" tIns="121875">
            <a:normAutofit/>
          </a:bodyPr>
          <a:lstStyle/>
          <a:p>
            <a:pPr indent="0" lvl="0" marL="0" rtl="0" algn="ctr">
              <a:spcBef>
                <a:spcPts val="0"/>
              </a:spcBef>
              <a:spcAft>
                <a:spcPts val="0"/>
              </a:spcAft>
              <a:buNone/>
            </a:pPr>
            <a:r>
              <a:rPr b="1" lang="en">
                <a:solidFill>
                  <a:srgbClr val="DC8C94"/>
                </a:solidFill>
                <a:latin typeface="Roboto"/>
                <a:ea typeface="Roboto"/>
                <a:cs typeface="Roboto"/>
                <a:sym typeface="Roboto"/>
              </a:rPr>
              <a:t>Jackson, MI or Racine, WI</a:t>
            </a:r>
            <a:endParaRPr b="1">
              <a:solidFill>
                <a:srgbClr val="DC8C94"/>
              </a:solidFill>
              <a:latin typeface="Roboto"/>
              <a:ea typeface="Roboto"/>
              <a:cs typeface="Roboto"/>
              <a:sym typeface="Roboto"/>
            </a:endParaRPr>
          </a:p>
        </p:txBody>
      </p:sp>
      <p:sp>
        <p:nvSpPr>
          <p:cNvPr id="70" name="Google Shape;70;p15"/>
          <p:cNvSpPr txBox="1"/>
          <p:nvPr/>
        </p:nvSpPr>
        <p:spPr>
          <a:xfrm>
            <a:off x="4851450" y="6085250"/>
            <a:ext cx="2486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Prepared by Tony Kibling</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April 18, 2021</a:t>
            </a:r>
            <a:endParaRPr>
              <a:latin typeface="Roboto"/>
              <a:ea typeface="Roboto"/>
              <a:cs typeface="Roboto"/>
              <a:sym typeface="Roboto"/>
            </a:endParaRPr>
          </a:p>
        </p:txBody>
      </p:sp>
      <p:pic>
        <p:nvPicPr>
          <p:cNvPr id="71" name="Google Shape;71;p15"/>
          <p:cNvPicPr preferRelativeResize="0"/>
          <p:nvPr/>
        </p:nvPicPr>
        <p:blipFill>
          <a:blip r:embed="rId3">
            <a:alphaModFix/>
          </a:blip>
          <a:stretch>
            <a:fillRect/>
          </a:stretch>
        </p:blipFill>
        <p:spPr>
          <a:xfrm>
            <a:off x="9650899" y="4090550"/>
            <a:ext cx="2401476" cy="2610300"/>
          </a:xfrm>
          <a:prstGeom prst="rect">
            <a:avLst/>
          </a:prstGeom>
          <a:noFill/>
          <a:ln>
            <a:noFill/>
          </a:ln>
        </p:spPr>
      </p:pic>
      <p:pic>
        <p:nvPicPr>
          <p:cNvPr id="72" name="Google Shape;72;p15"/>
          <p:cNvPicPr preferRelativeResize="0"/>
          <p:nvPr/>
        </p:nvPicPr>
        <p:blipFill rotWithShape="1">
          <a:blip r:embed="rId4">
            <a:alphaModFix/>
          </a:blip>
          <a:srcRect b="12599" l="13517" r="13966" t="12934"/>
          <a:stretch/>
        </p:blipFill>
        <p:spPr>
          <a:xfrm>
            <a:off x="0" y="4090550"/>
            <a:ext cx="2763546" cy="276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idx="1" type="body"/>
          </p:nvPr>
        </p:nvSpPr>
        <p:spPr>
          <a:xfrm>
            <a:off x="1005375" y="1384200"/>
            <a:ext cx="4966800" cy="4407300"/>
          </a:xfrm>
          <a:prstGeom prst="rect">
            <a:avLst/>
          </a:prstGeom>
          <a:ln>
            <a:noFill/>
          </a:ln>
        </p:spPr>
        <p:txBody>
          <a:bodyPr anchorCtr="0" anchor="t" bIns="121875" lIns="121875" spcFirstLastPara="1" rIns="121875" wrap="square" tIns="121875">
            <a:noAutofit/>
          </a:bodyPr>
          <a:lstStyle/>
          <a:p>
            <a:pPr indent="0" lvl="0" marL="0" rtl="0" algn="l">
              <a:lnSpc>
                <a:spcPct val="95000"/>
              </a:lnSpc>
              <a:spcBef>
                <a:spcPts val="0"/>
              </a:spcBef>
              <a:spcAft>
                <a:spcPts val="0"/>
              </a:spcAft>
              <a:buNone/>
            </a:pPr>
            <a:r>
              <a:rPr b="1" lang="en" sz="1200">
                <a:solidFill>
                  <a:srgbClr val="260D95"/>
                </a:solidFill>
                <a:latin typeface="Roboto"/>
                <a:ea typeface="Roboto"/>
                <a:cs typeface="Roboto"/>
                <a:sym typeface="Roboto"/>
              </a:rPr>
              <a:t>Demographic and Consumer Data</a:t>
            </a:r>
            <a:endParaRPr b="1" sz="1200">
              <a:solidFill>
                <a:srgbClr val="260D95"/>
              </a:solidFill>
              <a:latin typeface="Roboto"/>
              <a:ea typeface="Roboto"/>
              <a:cs typeface="Roboto"/>
              <a:sym typeface="Roboto"/>
            </a:endParaRPr>
          </a:p>
          <a:p>
            <a:pPr indent="0" lvl="0" marL="0" rtl="0" algn="l">
              <a:lnSpc>
                <a:spcPct val="95000"/>
              </a:lnSpc>
              <a:spcBef>
                <a:spcPts val="0"/>
              </a:spcBef>
              <a:spcAft>
                <a:spcPts val="0"/>
              </a:spcAft>
              <a:buNone/>
            </a:pPr>
            <a:r>
              <a:t/>
            </a:r>
            <a:endParaRPr b="1" sz="1200">
              <a:solidFill>
                <a:srgbClr val="260D95"/>
              </a:solidFill>
              <a:latin typeface="Roboto"/>
              <a:ea typeface="Roboto"/>
              <a:cs typeface="Roboto"/>
              <a:sym typeface="Roboto"/>
            </a:endParaRPr>
          </a:p>
          <a:p>
            <a:pPr indent="0" lvl="0" marL="0" rtl="0" algn="l">
              <a:lnSpc>
                <a:spcPct val="95000"/>
              </a:lnSpc>
              <a:spcBef>
                <a:spcPts val="0"/>
              </a:spcBef>
              <a:spcAft>
                <a:spcPts val="0"/>
              </a:spcAft>
              <a:buNone/>
            </a:pPr>
            <a:r>
              <a:rPr lang="en" sz="1200">
                <a:latin typeface="Roboto"/>
                <a:ea typeface="Roboto"/>
                <a:cs typeface="Roboto"/>
                <a:sym typeface="Roboto"/>
              </a:rPr>
              <a:t>Racine’s population is greater than the Jackson, MI area, albeit slowly declining at a </a:t>
            </a:r>
            <a:r>
              <a:rPr lang="en" sz="1200">
                <a:solidFill>
                  <a:srgbClr val="DC8C94"/>
                </a:solidFill>
                <a:latin typeface="Roboto"/>
                <a:ea typeface="Roboto"/>
                <a:cs typeface="Roboto"/>
                <a:sym typeface="Roboto"/>
              </a:rPr>
              <a:t>similar </a:t>
            </a:r>
            <a:r>
              <a:rPr lang="en" sz="1200">
                <a:latin typeface="Roboto"/>
                <a:ea typeface="Roboto"/>
                <a:cs typeface="Roboto"/>
                <a:sym typeface="Roboto"/>
              </a:rPr>
              <a:t>rate. The number of households is also constant and income growth is trending upward. B</a:t>
            </a:r>
            <a:r>
              <a:rPr lang="en" sz="1200">
                <a:latin typeface="Roboto"/>
                <a:ea typeface="Roboto"/>
                <a:cs typeface="Roboto"/>
                <a:sym typeface="Roboto"/>
              </a:rPr>
              <a:t>oth could be acceptable for the league’s requirements. </a:t>
            </a:r>
            <a:endParaRPr sz="1200">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a:p>
            <a:pPr indent="0" lvl="0" marL="0" rtl="0" algn="l">
              <a:lnSpc>
                <a:spcPct val="95000"/>
              </a:lnSpc>
              <a:spcBef>
                <a:spcPts val="0"/>
              </a:spcBef>
              <a:spcAft>
                <a:spcPts val="0"/>
              </a:spcAft>
              <a:buNone/>
            </a:pPr>
            <a:r>
              <a:rPr b="1" lang="en" sz="1200">
                <a:solidFill>
                  <a:srgbClr val="260D95"/>
                </a:solidFill>
                <a:latin typeface="Roboto"/>
                <a:ea typeface="Roboto"/>
                <a:cs typeface="Roboto"/>
                <a:sym typeface="Roboto"/>
              </a:rPr>
              <a:t>Consumer Data</a:t>
            </a:r>
            <a:endParaRPr b="1" sz="1200">
              <a:solidFill>
                <a:srgbClr val="260D95"/>
              </a:solidFill>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a:p>
            <a:pPr indent="0" lvl="0" marL="0" rtl="0" algn="l">
              <a:lnSpc>
                <a:spcPct val="95000"/>
              </a:lnSpc>
              <a:spcBef>
                <a:spcPts val="0"/>
              </a:spcBef>
              <a:spcAft>
                <a:spcPts val="0"/>
              </a:spcAft>
              <a:buNone/>
            </a:pPr>
            <a:r>
              <a:rPr lang="en" sz="1200">
                <a:latin typeface="Roboto"/>
                <a:ea typeface="Roboto"/>
                <a:cs typeface="Roboto"/>
                <a:sym typeface="Roboto"/>
              </a:rPr>
              <a:t>The residents of Racine have </a:t>
            </a:r>
            <a:r>
              <a:rPr lang="en" sz="1200">
                <a:solidFill>
                  <a:srgbClr val="DC8C94"/>
                </a:solidFill>
                <a:latin typeface="Roboto"/>
                <a:ea typeface="Roboto"/>
                <a:cs typeface="Roboto"/>
                <a:sym typeface="Roboto"/>
              </a:rPr>
              <a:t>similar </a:t>
            </a:r>
            <a:r>
              <a:rPr lang="en" sz="1200">
                <a:latin typeface="Roboto"/>
                <a:ea typeface="Roboto"/>
                <a:cs typeface="Roboto"/>
                <a:sym typeface="Roboto"/>
              </a:rPr>
              <a:t>spending habits as well. They eat out at almost the same clip and spend the same percentage at dinner so this is not a differentiating factor to consider. </a:t>
            </a:r>
            <a:endParaRPr sz="1200">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a:p>
            <a:pPr indent="0" lvl="0" marL="0" rtl="0" algn="l">
              <a:lnSpc>
                <a:spcPct val="95000"/>
              </a:lnSpc>
              <a:spcBef>
                <a:spcPts val="0"/>
              </a:spcBef>
              <a:spcAft>
                <a:spcPts val="0"/>
              </a:spcAft>
              <a:buNone/>
            </a:pPr>
            <a:r>
              <a:rPr b="1" lang="en" sz="1200">
                <a:solidFill>
                  <a:srgbClr val="260D95"/>
                </a:solidFill>
                <a:latin typeface="Roboto"/>
                <a:ea typeface="Roboto"/>
                <a:cs typeface="Roboto"/>
                <a:sym typeface="Roboto"/>
              </a:rPr>
              <a:t>Geography</a:t>
            </a:r>
            <a:endParaRPr b="1" sz="1200">
              <a:solidFill>
                <a:srgbClr val="260D95"/>
              </a:solidFill>
              <a:latin typeface="Roboto"/>
              <a:ea typeface="Roboto"/>
              <a:cs typeface="Roboto"/>
              <a:sym typeface="Roboto"/>
            </a:endParaRPr>
          </a:p>
          <a:p>
            <a:pPr indent="0" lvl="0" marL="0" rtl="0" algn="l">
              <a:lnSpc>
                <a:spcPct val="95000"/>
              </a:lnSpc>
              <a:spcBef>
                <a:spcPts val="0"/>
              </a:spcBef>
              <a:spcAft>
                <a:spcPts val="0"/>
              </a:spcAft>
              <a:buNone/>
            </a:pPr>
            <a:r>
              <a:t/>
            </a:r>
            <a:endParaRPr b="1" sz="1200">
              <a:solidFill>
                <a:srgbClr val="260D95"/>
              </a:solidFill>
              <a:latin typeface="Roboto"/>
              <a:ea typeface="Roboto"/>
              <a:cs typeface="Roboto"/>
              <a:sym typeface="Roboto"/>
            </a:endParaRPr>
          </a:p>
          <a:p>
            <a:pPr indent="0" lvl="0" marL="0" rtl="0" algn="l">
              <a:lnSpc>
                <a:spcPct val="95000"/>
              </a:lnSpc>
              <a:spcBef>
                <a:spcPts val="0"/>
              </a:spcBef>
              <a:spcAft>
                <a:spcPts val="0"/>
              </a:spcAft>
              <a:buNone/>
            </a:pPr>
            <a:r>
              <a:rPr lang="en" sz="1200">
                <a:latin typeface="Roboto"/>
                <a:ea typeface="Roboto"/>
                <a:cs typeface="Roboto"/>
                <a:sym typeface="Roboto"/>
              </a:rPr>
              <a:t>Overall, there are </a:t>
            </a:r>
            <a:r>
              <a:rPr lang="en" sz="1200">
                <a:solidFill>
                  <a:srgbClr val="DC8C94"/>
                </a:solidFill>
                <a:latin typeface="Roboto"/>
                <a:ea typeface="Roboto"/>
                <a:cs typeface="Roboto"/>
                <a:sym typeface="Roboto"/>
              </a:rPr>
              <a:t>fewer </a:t>
            </a:r>
            <a:r>
              <a:rPr lang="en" sz="1200">
                <a:latin typeface="Roboto"/>
                <a:ea typeface="Roboto"/>
                <a:cs typeface="Roboto"/>
                <a:sym typeface="Roboto"/>
              </a:rPr>
              <a:t>hotels in Racine and most of them are in a cluster approximately five miles west of downtown. Some shopping centers are on the west side of Racine. Both Champs Sports and Dunham’s Sports have locations here.</a:t>
            </a:r>
            <a:endParaRPr sz="1200">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a:p>
            <a:pPr indent="0" lvl="0" marL="0" rtl="0" algn="l">
              <a:lnSpc>
                <a:spcPct val="95000"/>
              </a:lnSpc>
              <a:spcBef>
                <a:spcPts val="0"/>
              </a:spcBef>
              <a:spcAft>
                <a:spcPts val="0"/>
              </a:spcAft>
              <a:buNone/>
            </a:pPr>
            <a:r>
              <a:rPr lang="en" sz="1200">
                <a:latin typeface="Roboto"/>
                <a:ea typeface="Roboto"/>
                <a:cs typeface="Roboto"/>
                <a:sym typeface="Roboto"/>
              </a:rPr>
              <a:t>Racine has many restaurant varieties including fast food and pizzerias. Being on Lake Michigan enables waterfront activities.</a:t>
            </a:r>
            <a:endParaRPr sz="1200">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a:p>
            <a:pPr indent="0" lvl="0" marL="0" rtl="0" algn="l">
              <a:lnSpc>
                <a:spcPct val="95000"/>
              </a:lnSpc>
              <a:spcBef>
                <a:spcPts val="0"/>
              </a:spcBef>
              <a:spcAft>
                <a:spcPts val="0"/>
              </a:spcAft>
              <a:buNone/>
            </a:pPr>
            <a:r>
              <a:rPr lang="en" sz="1200">
                <a:latin typeface="Roboto"/>
                <a:ea typeface="Roboto"/>
                <a:cs typeface="Roboto"/>
                <a:sym typeface="Roboto"/>
              </a:rPr>
              <a:t>The nearest hockey arena is </a:t>
            </a:r>
            <a:r>
              <a:rPr lang="en" sz="1200">
                <a:solidFill>
                  <a:srgbClr val="DC8C94"/>
                </a:solidFill>
                <a:latin typeface="Roboto"/>
                <a:ea typeface="Roboto"/>
                <a:cs typeface="Roboto"/>
                <a:sym typeface="Roboto"/>
              </a:rPr>
              <a:t>15 miles away</a:t>
            </a:r>
            <a:r>
              <a:rPr lang="en" sz="1200">
                <a:latin typeface="Roboto"/>
                <a:ea typeface="Roboto"/>
                <a:cs typeface="Roboto"/>
                <a:sym typeface="Roboto"/>
              </a:rPr>
              <a:t> to the south in Kenosha, WI. Although hockey is popular in Wisconsin, it’s not as popular as Michigan.</a:t>
            </a:r>
            <a:endParaRPr sz="1200">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164" name="Google Shape;164;p24"/>
          <p:cNvSpPr txBox="1"/>
          <p:nvPr>
            <p:ph type="title"/>
          </p:nvPr>
        </p:nvSpPr>
        <p:spPr>
          <a:xfrm>
            <a:off x="415496" y="194567"/>
            <a:ext cx="11358000" cy="763500"/>
          </a:xfrm>
          <a:prstGeom prst="rect">
            <a:avLst/>
          </a:prstGeom>
        </p:spPr>
        <p:txBody>
          <a:bodyPr anchorCtr="0" anchor="t" bIns="121875" lIns="121875" spcFirstLastPara="1" rIns="121875" wrap="square" tIns="121875">
            <a:normAutofit fontScale="90000"/>
          </a:bodyPr>
          <a:lstStyle/>
          <a:p>
            <a:pPr indent="0" lvl="0" marL="0" rtl="0" algn="l">
              <a:spcBef>
                <a:spcPts val="0"/>
              </a:spcBef>
              <a:spcAft>
                <a:spcPts val="0"/>
              </a:spcAft>
              <a:buNone/>
            </a:pPr>
            <a:r>
              <a:rPr b="1" lang="en">
                <a:solidFill>
                  <a:srgbClr val="DC8C94"/>
                </a:solidFill>
                <a:latin typeface="Roboto"/>
                <a:ea typeface="Roboto"/>
                <a:cs typeface="Roboto"/>
                <a:sym typeface="Roboto"/>
              </a:rPr>
              <a:t>No team for Racine</a:t>
            </a:r>
            <a:endParaRPr b="1">
              <a:solidFill>
                <a:srgbClr val="DC8C94"/>
              </a:solidFill>
              <a:latin typeface="Roboto"/>
              <a:ea typeface="Roboto"/>
              <a:cs typeface="Roboto"/>
              <a:sym typeface="Roboto"/>
            </a:endParaRPr>
          </a:p>
        </p:txBody>
      </p:sp>
      <p:sp>
        <p:nvSpPr>
          <p:cNvPr id="165" name="Google Shape;165;p24"/>
          <p:cNvSpPr txBox="1"/>
          <p:nvPr>
            <p:ph idx="4" type="body"/>
          </p:nvPr>
        </p:nvSpPr>
        <p:spPr>
          <a:xfrm>
            <a:off x="6094475" y="1384200"/>
            <a:ext cx="5288700" cy="4407300"/>
          </a:xfrm>
          <a:prstGeom prst="rect">
            <a:avLst/>
          </a:prstGeom>
          <a:ln>
            <a:noFill/>
          </a:ln>
        </p:spPr>
        <p:txBody>
          <a:bodyPr anchorCtr="0" anchor="t" bIns="121875" lIns="121875" spcFirstLastPara="1" rIns="121875" wrap="square" tIns="121875">
            <a:noAutofit/>
          </a:bodyPr>
          <a:lstStyle/>
          <a:p>
            <a:pPr indent="0" lvl="0" marL="0" rtl="0" algn="l">
              <a:spcBef>
                <a:spcPts val="0"/>
              </a:spcBef>
              <a:spcAft>
                <a:spcPts val="0"/>
              </a:spcAft>
              <a:buNone/>
            </a:pPr>
            <a:r>
              <a:rPr b="1" lang="en" sz="1200">
                <a:solidFill>
                  <a:srgbClr val="260D95"/>
                </a:solidFill>
                <a:latin typeface="Roboto"/>
                <a:ea typeface="Roboto"/>
                <a:cs typeface="Roboto"/>
                <a:sym typeface="Roboto"/>
              </a:rPr>
              <a:t>No arena, no team</a:t>
            </a:r>
            <a:endParaRPr b="1" sz="1200">
              <a:solidFill>
                <a:srgbClr val="260D95"/>
              </a:solidFill>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a:p>
            <a:pPr indent="0" lvl="0" marL="0" rtl="0" algn="l">
              <a:lnSpc>
                <a:spcPct val="95000"/>
              </a:lnSpc>
              <a:spcBef>
                <a:spcPts val="0"/>
              </a:spcBef>
              <a:spcAft>
                <a:spcPts val="0"/>
              </a:spcAft>
              <a:buNone/>
            </a:pPr>
            <a:r>
              <a:rPr lang="en" sz="1200">
                <a:latin typeface="Roboto"/>
                <a:ea typeface="Roboto"/>
                <a:cs typeface="Roboto"/>
                <a:sym typeface="Roboto"/>
              </a:rPr>
              <a:t>Ultimately, the decision was made to </a:t>
            </a:r>
            <a:r>
              <a:rPr lang="en" sz="1200">
                <a:solidFill>
                  <a:srgbClr val="DC8C94"/>
                </a:solidFill>
                <a:latin typeface="Roboto"/>
                <a:ea typeface="Roboto"/>
                <a:cs typeface="Roboto"/>
                <a:sym typeface="Roboto"/>
              </a:rPr>
              <a:t>deny </a:t>
            </a:r>
            <a:r>
              <a:rPr lang="en" sz="1200">
                <a:latin typeface="Roboto"/>
                <a:ea typeface="Roboto"/>
                <a:cs typeface="Roboto"/>
                <a:sym typeface="Roboto"/>
              </a:rPr>
              <a:t>Racine a team in the FPHL because </a:t>
            </a:r>
            <a:r>
              <a:rPr lang="en" sz="1200">
                <a:solidFill>
                  <a:srgbClr val="DC8C94"/>
                </a:solidFill>
                <a:latin typeface="Roboto"/>
                <a:ea typeface="Roboto"/>
                <a:cs typeface="Roboto"/>
                <a:sym typeface="Roboto"/>
              </a:rPr>
              <a:t>they do not have an arena to play at</a:t>
            </a:r>
            <a:r>
              <a:rPr lang="en" sz="1200">
                <a:latin typeface="Roboto"/>
                <a:ea typeface="Roboto"/>
                <a:cs typeface="Roboto"/>
                <a:sym typeface="Roboto"/>
              </a:rPr>
              <a:t>.</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“You may recall that in 2016, Racine was in the running to become a minor-league home of the Milwaukee Bucks. A Bucks affiliate was to be placed somewhere in Wisconsin, and there was a talk of building a Downtown arena to have that team awarded to Racine.</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Racine and other Badger State cities </a:t>
            </a:r>
            <a:r>
              <a:rPr lang="en" sz="1200">
                <a:solidFill>
                  <a:srgbClr val="DC8C94"/>
                </a:solidFill>
                <a:latin typeface="Roboto"/>
                <a:ea typeface="Roboto"/>
                <a:cs typeface="Roboto"/>
                <a:sym typeface="Roboto"/>
              </a:rPr>
              <a:t>lost out to Oshkosh</a:t>
            </a:r>
            <a:r>
              <a:rPr lang="en" sz="1200">
                <a:latin typeface="Roboto"/>
                <a:ea typeface="Roboto"/>
                <a:cs typeface="Roboto"/>
                <a:sym typeface="Roboto"/>
              </a:rPr>
              <a:t>, which became the home of the new Wisconsin Herd of the NBA Gatorade League, formerly known as the NBA Development League. In Racine, the arena plan </a:t>
            </a:r>
            <a:r>
              <a:rPr lang="en" sz="1200">
                <a:solidFill>
                  <a:srgbClr val="DC8C94"/>
                </a:solidFill>
                <a:latin typeface="Roboto"/>
                <a:ea typeface="Roboto"/>
                <a:cs typeface="Roboto"/>
                <a:sym typeface="Roboto"/>
              </a:rPr>
              <a:t>fizzled out </a:t>
            </a:r>
            <a:r>
              <a:rPr lang="en" sz="1200">
                <a:latin typeface="Roboto"/>
                <a:ea typeface="Roboto"/>
                <a:cs typeface="Roboto"/>
                <a:sym typeface="Roboto"/>
              </a:rPr>
              <a:t>and was finally squelched in one of Cory Mason’s first acts as mayor.</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0" lvl="0" marL="457200" rtl="0" algn="l">
              <a:spcBef>
                <a:spcPts val="0"/>
              </a:spcBef>
              <a:spcAft>
                <a:spcPts val="0"/>
              </a:spcAft>
              <a:buNone/>
            </a:pPr>
            <a:r>
              <a:rPr lang="en" sz="1200">
                <a:latin typeface="Roboto"/>
                <a:ea typeface="Roboto"/>
                <a:cs typeface="Roboto"/>
                <a:sym typeface="Roboto"/>
              </a:rPr>
              <a:t>Thanks for that, Mr. Mayor. We liked that decision in late 2017, and we like it even more today...The return on investment for a Racine minor-league team’s arena was iffy at best.” (JTED, 2019)</a:t>
            </a:r>
            <a:endParaRPr sz="1200">
              <a:latin typeface="Roboto"/>
              <a:ea typeface="Roboto"/>
              <a:cs typeface="Roboto"/>
              <a:sym typeface="Roboto"/>
            </a:endParaRPr>
          </a:p>
        </p:txBody>
      </p:sp>
      <p:sp>
        <p:nvSpPr>
          <p:cNvPr id="166" name="Google Shape;166;p24"/>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idx="3" type="body"/>
          </p:nvPr>
        </p:nvSpPr>
        <p:spPr>
          <a:xfrm>
            <a:off x="914401" y="1491525"/>
            <a:ext cx="10616100" cy="4407300"/>
          </a:xfrm>
          <a:prstGeom prst="rect">
            <a:avLst/>
          </a:prstGeom>
          <a:ln>
            <a:noFill/>
          </a:ln>
        </p:spPr>
        <p:txBody>
          <a:bodyPr anchorCtr="0" anchor="t" bIns="121875" lIns="121875" spcFirstLastPara="1" rIns="121875" wrap="square" tIns="121875">
            <a:noAutofit/>
          </a:bodyPr>
          <a:lstStyle/>
          <a:p>
            <a:pPr indent="0" lvl="0" marL="0" rtl="0" algn="l">
              <a:spcBef>
                <a:spcPts val="0"/>
              </a:spcBef>
              <a:spcAft>
                <a:spcPts val="0"/>
              </a:spcAft>
              <a:buNone/>
            </a:pPr>
            <a:r>
              <a:rPr b="1" lang="en" sz="1200">
                <a:solidFill>
                  <a:srgbClr val="260D95"/>
                </a:solidFill>
                <a:latin typeface="Roboto"/>
                <a:ea typeface="Roboto"/>
                <a:cs typeface="Roboto"/>
                <a:sym typeface="Roboto"/>
              </a:rPr>
              <a:t>1. Reach out to Optimist Ice Arena board for leasing opportunities.</a:t>
            </a:r>
            <a:endParaRPr b="1" sz="1200">
              <a:solidFill>
                <a:srgbClr val="260D95"/>
              </a:solidFill>
              <a:latin typeface="Roboto"/>
              <a:ea typeface="Roboto"/>
              <a:cs typeface="Roboto"/>
              <a:sym typeface="Roboto"/>
            </a:endParaRPr>
          </a:p>
          <a:p>
            <a:pPr indent="0" lvl="0" marL="0" rtl="0" algn="l">
              <a:spcBef>
                <a:spcPts val="0"/>
              </a:spcBef>
              <a:spcAft>
                <a:spcPts val="0"/>
              </a:spcAft>
              <a:buNone/>
            </a:pPr>
            <a:r>
              <a:t/>
            </a:r>
            <a:endParaRPr b="1" sz="1200">
              <a:solidFill>
                <a:srgbClr val="260D95"/>
              </a:solidFill>
              <a:latin typeface="Roboto"/>
              <a:ea typeface="Roboto"/>
              <a:cs typeface="Roboto"/>
              <a:sym typeface="Roboto"/>
            </a:endParaRPr>
          </a:p>
          <a:p>
            <a:pPr indent="0" lvl="0" marL="457200" rtl="0" algn="l">
              <a:spcBef>
                <a:spcPts val="0"/>
              </a:spcBef>
              <a:spcAft>
                <a:spcPts val="0"/>
              </a:spcAft>
              <a:buNone/>
            </a:pPr>
            <a:r>
              <a:rPr lang="en" sz="1200">
                <a:solidFill>
                  <a:srgbClr val="000000"/>
                </a:solidFill>
                <a:latin typeface="Roboto"/>
                <a:ea typeface="Roboto"/>
                <a:cs typeface="Roboto"/>
                <a:sym typeface="Roboto"/>
              </a:rPr>
              <a:t>The Optimist Ice Arena is governed by a Board of Directors made up of seven members of the Optimist Club of Jackson. Put together a pitch requesting the use of the facility for a minor league hockey team. Advise them that the intention is to increase the quality but not change the quantity of adult/youth leagues. Advanced scheduling will be key.</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260D95"/>
                </a:solidFill>
                <a:latin typeface="Roboto"/>
                <a:ea typeface="Roboto"/>
                <a:cs typeface="Roboto"/>
                <a:sym typeface="Roboto"/>
              </a:rPr>
              <a:t>2.Discuss enhancements to seating and concessions for the arena.</a:t>
            </a:r>
            <a:endParaRPr b="1" sz="1200">
              <a:solidFill>
                <a:srgbClr val="260D95"/>
              </a:solidFill>
              <a:latin typeface="Roboto"/>
              <a:ea typeface="Roboto"/>
              <a:cs typeface="Roboto"/>
              <a:sym typeface="Roboto"/>
            </a:endParaRPr>
          </a:p>
          <a:p>
            <a:pPr indent="0" lvl="0" marL="0" rtl="0" algn="l">
              <a:spcBef>
                <a:spcPts val="0"/>
              </a:spcBef>
              <a:spcAft>
                <a:spcPts val="0"/>
              </a:spcAft>
              <a:buNone/>
            </a:pPr>
            <a:r>
              <a:t/>
            </a:r>
            <a:endParaRPr b="1" sz="1200">
              <a:solidFill>
                <a:srgbClr val="260D95"/>
              </a:solidFill>
              <a:latin typeface="Roboto"/>
              <a:ea typeface="Roboto"/>
              <a:cs typeface="Roboto"/>
              <a:sym typeface="Roboto"/>
            </a:endParaRPr>
          </a:p>
          <a:p>
            <a:pPr indent="0" lvl="0" marL="457200" rtl="0" algn="l">
              <a:spcBef>
                <a:spcPts val="0"/>
              </a:spcBef>
              <a:spcAft>
                <a:spcPts val="0"/>
              </a:spcAft>
              <a:buNone/>
            </a:pPr>
            <a:r>
              <a:rPr lang="en" sz="1200">
                <a:solidFill>
                  <a:srgbClr val="000000"/>
                </a:solidFill>
                <a:latin typeface="Roboto"/>
                <a:ea typeface="Roboto"/>
                <a:cs typeface="Roboto"/>
                <a:sym typeface="Roboto"/>
              </a:rPr>
              <a:t>Current seating capacity at Optimist Ice Arena is limited to some bleachers on one side of the ice and standing room. There is also a snack bar. Most arenas in the league have a seating capacity &gt;3,000. However, a couple are smaller including the Watertown Wolves (Syracuse). They play in a 1,500 seat area.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260D95"/>
                </a:solidFill>
                <a:latin typeface="Roboto"/>
                <a:ea typeface="Roboto"/>
                <a:cs typeface="Roboto"/>
                <a:sym typeface="Roboto"/>
              </a:rPr>
              <a:t>3.Start to fundraise and look for corporate sponsors.</a:t>
            </a:r>
            <a:endParaRPr b="1" sz="1200">
              <a:solidFill>
                <a:srgbClr val="260D95"/>
              </a:solidFill>
              <a:latin typeface="Roboto"/>
              <a:ea typeface="Roboto"/>
              <a:cs typeface="Roboto"/>
              <a:sym typeface="Roboto"/>
            </a:endParaRPr>
          </a:p>
          <a:p>
            <a:pPr indent="0" lvl="0" marL="0" rtl="0" algn="l">
              <a:spcBef>
                <a:spcPts val="0"/>
              </a:spcBef>
              <a:spcAft>
                <a:spcPts val="0"/>
              </a:spcAft>
              <a:buNone/>
            </a:pPr>
            <a:r>
              <a:t/>
            </a:r>
            <a:endParaRPr b="1" sz="1200">
              <a:solidFill>
                <a:srgbClr val="260D95"/>
              </a:solidFill>
              <a:latin typeface="Roboto"/>
              <a:ea typeface="Roboto"/>
              <a:cs typeface="Roboto"/>
              <a:sym typeface="Roboto"/>
            </a:endParaRPr>
          </a:p>
          <a:p>
            <a:pPr indent="0" lvl="0" marL="457200" rtl="0" algn="l">
              <a:spcBef>
                <a:spcPts val="0"/>
              </a:spcBef>
              <a:spcAft>
                <a:spcPts val="0"/>
              </a:spcAft>
              <a:buNone/>
            </a:pPr>
            <a:r>
              <a:rPr lang="en" sz="1200">
                <a:solidFill>
                  <a:srgbClr val="000000"/>
                </a:solidFill>
                <a:latin typeface="Roboto"/>
                <a:ea typeface="Roboto"/>
                <a:cs typeface="Roboto"/>
                <a:sym typeface="Roboto"/>
              </a:rPr>
              <a:t>Contact local businesses for sponsorship opportunities such as CMS Energy which has their headquarters in downtown Jackson. This can consist of sponsoring a seating section, advertising on merchandise for game day giveaways (bobbleheads, keychains, etc.), and doing events (teddy bear toss or chuck a puck).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rPr b="1" lang="en" sz="1200">
                <a:solidFill>
                  <a:srgbClr val="260D95"/>
                </a:solidFill>
                <a:latin typeface="Roboto"/>
                <a:ea typeface="Roboto"/>
                <a:cs typeface="Roboto"/>
                <a:sym typeface="Roboto"/>
              </a:rPr>
              <a:t>4.Establish retail presence for fan merchandise (future).</a:t>
            </a:r>
            <a:endParaRPr b="1" sz="1200">
              <a:solidFill>
                <a:srgbClr val="260D95"/>
              </a:solidFill>
              <a:latin typeface="Roboto"/>
              <a:ea typeface="Roboto"/>
              <a:cs typeface="Roboto"/>
              <a:sym typeface="Roboto"/>
            </a:endParaRPr>
          </a:p>
          <a:p>
            <a:pPr indent="0" lvl="0" marL="0" rtl="0" algn="l">
              <a:spcBef>
                <a:spcPts val="0"/>
              </a:spcBef>
              <a:spcAft>
                <a:spcPts val="0"/>
              </a:spcAft>
              <a:buNone/>
            </a:pPr>
            <a:r>
              <a:t/>
            </a:r>
            <a:endParaRPr b="1" sz="1200">
              <a:solidFill>
                <a:srgbClr val="260D95"/>
              </a:solidFill>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	A fan shop at the arena is a priority, as is reaching out to the larger sporting goods locations nearby and local retailers.</a:t>
            </a:r>
            <a:endParaRPr sz="1200">
              <a:latin typeface="Roboto"/>
              <a:ea typeface="Roboto"/>
              <a:cs typeface="Roboto"/>
              <a:sym typeface="Roboto"/>
            </a:endParaRPr>
          </a:p>
          <a:p>
            <a:pPr indent="0" lvl="0" marL="0" rtl="0" algn="l">
              <a:spcBef>
                <a:spcPts val="1600"/>
              </a:spcBef>
              <a:spcAft>
                <a:spcPts val="1600"/>
              </a:spcAft>
              <a:buNone/>
            </a:pPr>
            <a:r>
              <a:t/>
            </a:r>
            <a:endParaRPr sz="1200">
              <a:latin typeface="Roboto"/>
              <a:ea typeface="Roboto"/>
              <a:cs typeface="Roboto"/>
              <a:sym typeface="Roboto"/>
            </a:endParaRPr>
          </a:p>
        </p:txBody>
      </p:sp>
      <p:sp>
        <p:nvSpPr>
          <p:cNvPr id="172" name="Google Shape;172;p25"/>
          <p:cNvSpPr txBox="1"/>
          <p:nvPr>
            <p:ph type="title"/>
          </p:nvPr>
        </p:nvSpPr>
        <p:spPr>
          <a:xfrm>
            <a:off x="415496" y="194567"/>
            <a:ext cx="11358000" cy="763500"/>
          </a:xfrm>
          <a:prstGeom prst="rect">
            <a:avLst/>
          </a:prstGeom>
        </p:spPr>
        <p:txBody>
          <a:bodyPr anchorCtr="0" anchor="t" bIns="121875" lIns="121875" spcFirstLastPara="1" rIns="121875" wrap="square" tIns="121875">
            <a:normAutofit fontScale="90000"/>
          </a:bodyPr>
          <a:lstStyle/>
          <a:p>
            <a:pPr indent="0" lvl="0" marL="0" rtl="0" algn="l">
              <a:spcBef>
                <a:spcPts val="0"/>
              </a:spcBef>
              <a:spcAft>
                <a:spcPts val="0"/>
              </a:spcAft>
              <a:buNone/>
            </a:pPr>
            <a:r>
              <a:rPr b="1" lang="en">
                <a:solidFill>
                  <a:srgbClr val="DC8C94"/>
                </a:solidFill>
                <a:latin typeface="Roboto"/>
                <a:ea typeface="Roboto"/>
                <a:cs typeface="Roboto"/>
                <a:sym typeface="Roboto"/>
              </a:rPr>
              <a:t>Action Steps</a:t>
            </a:r>
            <a:endParaRPr b="1">
              <a:solidFill>
                <a:srgbClr val="DC8C94"/>
              </a:solidFill>
              <a:latin typeface="Roboto"/>
              <a:ea typeface="Roboto"/>
              <a:cs typeface="Roboto"/>
              <a:sym typeface="Roboto"/>
            </a:endParaRPr>
          </a:p>
        </p:txBody>
      </p:sp>
      <p:sp>
        <p:nvSpPr>
          <p:cNvPr id="173" name="Google Shape;173;p25"/>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415496" y="194567"/>
            <a:ext cx="11358000" cy="763500"/>
          </a:xfrm>
          <a:prstGeom prst="rect">
            <a:avLst/>
          </a:prstGeom>
        </p:spPr>
        <p:txBody>
          <a:bodyPr anchorCtr="0" anchor="t" bIns="121875" lIns="121875" spcFirstLastPara="1" rIns="121875" wrap="square" tIns="121875">
            <a:normAutofit fontScale="90000"/>
          </a:bodyPr>
          <a:lstStyle/>
          <a:p>
            <a:pPr indent="0" lvl="0" marL="0" rtl="0" algn="l">
              <a:spcBef>
                <a:spcPts val="0"/>
              </a:spcBef>
              <a:spcAft>
                <a:spcPts val="0"/>
              </a:spcAft>
              <a:buNone/>
            </a:pPr>
            <a:r>
              <a:rPr b="1" lang="en">
                <a:solidFill>
                  <a:srgbClr val="DC8C94"/>
                </a:solidFill>
                <a:latin typeface="Roboto"/>
                <a:ea typeface="Roboto"/>
                <a:cs typeface="Roboto"/>
                <a:sym typeface="Roboto"/>
              </a:rPr>
              <a:t>Conclusion</a:t>
            </a:r>
            <a:endParaRPr b="1">
              <a:solidFill>
                <a:srgbClr val="DC8C94"/>
              </a:solidFill>
              <a:latin typeface="Roboto"/>
              <a:ea typeface="Roboto"/>
              <a:cs typeface="Roboto"/>
              <a:sym typeface="Roboto"/>
            </a:endParaRPr>
          </a:p>
        </p:txBody>
      </p:sp>
      <p:sp>
        <p:nvSpPr>
          <p:cNvPr id="179" name="Google Shape;179;p26"/>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6"/>
          <p:cNvSpPr txBox="1"/>
          <p:nvPr>
            <p:ph idx="1" type="body"/>
          </p:nvPr>
        </p:nvSpPr>
        <p:spPr>
          <a:xfrm>
            <a:off x="630375" y="1741025"/>
            <a:ext cx="6413400" cy="4407300"/>
          </a:xfrm>
          <a:prstGeom prst="rect">
            <a:avLst/>
          </a:prstGeom>
          <a:ln>
            <a:noFill/>
          </a:ln>
        </p:spPr>
        <p:txBody>
          <a:bodyPr anchorCtr="0" anchor="t" bIns="121875" lIns="121875" spcFirstLastPara="1" rIns="121875" wrap="square" tIns="121875">
            <a:noAutofit/>
          </a:bodyPr>
          <a:lstStyle/>
          <a:p>
            <a:pPr indent="0" lvl="0" marL="0" rtl="0" algn="l">
              <a:spcBef>
                <a:spcPts val="0"/>
              </a:spcBef>
              <a:spcAft>
                <a:spcPts val="0"/>
              </a:spcAft>
              <a:buNone/>
            </a:pPr>
            <a:r>
              <a:rPr b="1" lang="en" sz="1200">
                <a:solidFill>
                  <a:srgbClr val="260D95"/>
                </a:solidFill>
                <a:latin typeface="Roboto"/>
                <a:ea typeface="Roboto"/>
                <a:cs typeface="Roboto"/>
                <a:sym typeface="Roboto"/>
              </a:rPr>
              <a:t>FPHL Recommendation: Jackson, MI</a:t>
            </a:r>
            <a:endParaRPr b="1" sz="1200">
              <a:solidFill>
                <a:srgbClr val="260D95"/>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Roboto"/>
                <a:ea typeface="Roboto"/>
                <a:cs typeface="Roboto"/>
                <a:sym typeface="Roboto"/>
              </a:rPr>
              <a:t>The Federal Prospects Hockey League (FPHL) is committed to providing quality family entertainment at affordable prices in some of the most exciting new and established hockey markets in North America. (FPHL, 2021)</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Roboto"/>
                <a:ea typeface="Roboto"/>
                <a:cs typeface="Roboto"/>
                <a:sym typeface="Roboto"/>
              </a:rPr>
              <a:t>As the report illustrates, Racine and Jackson have similar metrics. Both have a variety of restaurants, retail and hotels. Neither Jackson nor Racine have a growing population; however, household numbers remain steady, income is growing and consumers are spending. In the end, there is an existing facility in Jackson that previously hosted a minor league hockey team which gives it a leg up on Racine.</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000000"/>
              </a:solidFill>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000000"/>
                </a:solidFill>
                <a:latin typeface="Roboto"/>
                <a:ea typeface="Roboto"/>
                <a:cs typeface="Roboto"/>
                <a:sym typeface="Roboto"/>
              </a:rPr>
              <a:t>The state of Michigan is a proven home for hockey and Jackson will be a great home for the next FPHL team.</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0"/>
              </a:spcAft>
              <a:buNone/>
            </a:pPr>
            <a:r>
              <a:t/>
            </a:r>
            <a:endParaRPr sz="1200">
              <a:solidFill>
                <a:srgbClr val="000000"/>
              </a:solidFill>
              <a:latin typeface="Roboto"/>
              <a:ea typeface="Roboto"/>
              <a:cs typeface="Roboto"/>
              <a:sym typeface="Roboto"/>
            </a:endParaRPr>
          </a:p>
          <a:p>
            <a:pPr indent="0" lvl="0" marL="0" rtl="0" algn="l">
              <a:spcBef>
                <a:spcPts val="0"/>
              </a:spcBef>
              <a:spcAft>
                <a:spcPts val="1600"/>
              </a:spcAft>
              <a:buNone/>
            </a:pPr>
            <a:r>
              <a:t/>
            </a:r>
            <a:endParaRPr sz="1200">
              <a:latin typeface="Roboto"/>
              <a:ea typeface="Roboto"/>
              <a:cs typeface="Roboto"/>
              <a:sym typeface="Roboto"/>
            </a:endParaRPr>
          </a:p>
        </p:txBody>
      </p:sp>
      <p:sp>
        <p:nvSpPr>
          <p:cNvPr id="181" name="Google Shape;181;p26"/>
          <p:cNvSpPr txBox="1"/>
          <p:nvPr/>
        </p:nvSpPr>
        <p:spPr>
          <a:xfrm>
            <a:off x="8196300" y="5534025"/>
            <a:ext cx="3333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latin typeface="Roboto"/>
                <a:ea typeface="Roboto"/>
                <a:cs typeface="Roboto"/>
                <a:sym typeface="Roboto"/>
              </a:rPr>
              <a:t>Jackson County Tower, Jackson’s tallest building</a:t>
            </a:r>
            <a:endParaRPr sz="900">
              <a:latin typeface="Roboto"/>
              <a:ea typeface="Roboto"/>
              <a:cs typeface="Roboto"/>
              <a:sym typeface="Roboto"/>
            </a:endParaRPr>
          </a:p>
          <a:p>
            <a:pPr indent="0" lvl="0" marL="0" rtl="0" algn="ctr">
              <a:spcBef>
                <a:spcPts val="0"/>
              </a:spcBef>
              <a:spcAft>
                <a:spcPts val="0"/>
              </a:spcAft>
              <a:buNone/>
            </a:pPr>
            <a:r>
              <a:rPr lang="en" sz="900">
                <a:latin typeface="Roboto"/>
                <a:ea typeface="Roboto"/>
                <a:cs typeface="Roboto"/>
                <a:sym typeface="Roboto"/>
              </a:rPr>
              <a:t>By Original uploader was Criticalthinker at en.wikipedia - Transferred from en.wikipedia to Commons., CC BY-SA 3.0, https://commons.wikimedia.org/w/index.php?curid=3392227</a:t>
            </a:r>
            <a:endParaRPr sz="900">
              <a:latin typeface="Roboto"/>
              <a:ea typeface="Roboto"/>
              <a:cs typeface="Roboto"/>
              <a:sym typeface="Roboto"/>
            </a:endParaRPr>
          </a:p>
        </p:txBody>
      </p:sp>
      <p:pic>
        <p:nvPicPr>
          <p:cNvPr id="182" name="Google Shape;182;p26"/>
          <p:cNvPicPr preferRelativeResize="0"/>
          <p:nvPr/>
        </p:nvPicPr>
        <p:blipFill>
          <a:blip r:embed="rId3">
            <a:alphaModFix/>
          </a:blip>
          <a:stretch>
            <a:fillRect/>
          </a:stretch>
        </p:blipFill>
        <p:spPr>
          <a:xfrm>
            <a:off x="8196300" y="897950"/>
            <a:ext cx="3333225" cy="4636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idx="1" type="body"/>
          </p:nvPr>
        </p:nvSpPr>
        <p:spPr>
          <a:xfrm>
            <a:off x="314325" y="1028725"/>
            <a:ext cx="5886600" cy="5443500"/>
          </a:xfrm>
          <a:prstGeom prst="rect">
            <a:avLst/>
          </a:prstGeom>
          <a:ln>
            <a:noFill/>
          </a:ln>
        </p:spPr>
        <p:txBody>
          <a:bodyPr anchorCtr="0" anchor="t" bIns="121875" lIns="121875" spcFirstLastPara="1" rIns="121875" wrap="square" tIns="121875">
            <a:noAutofit/>
          </a:bodyPr>
          <a:lstStyle/>
          <a:p>
            <a:pPr indent="0" lvl="0" marL="0" rtl="0" algn="l">
              <a:spcBef>
                <a:spcPts val="0"/>
              </a:spcBef>
              <a:spcAft>
                <a:spcPts val="0"/>
              </a:spcAft>
              <a:buNone/>
            </a:pPr>
            <a:r>
              <a:rPr lang="en" sz="1050">
                <a:latin typeface="Roboto"/>
                <a:ea typeface="Roboto"/>
                <a:cs typeface="Roboto"/>
                <a:sym typeface="Roboto"/>
              </a:rPr>
              <a:t>FPHL. 2021. </a:t>
            </a:r>
            <a:r>
              <a:rPr lang="en" sz="1050" u="sng">
                <a:solidFill>
                  <a:schemeClr val="accent5"/>
                </a:solidFill>
                <a:latin typeface="Roboto"/>
                <a:ea typeface="Roboto"/>
                <a:cs typeface="Roboto"/>
                <a:sym typeface="Roboto"/>
                <a:hlinkClick r:id="rId3">
                  <a:extLst>
                    <a:ext uri="{A12FA001-AC4F-418D-AE19-62706E023703}">
                      <ahyp:hlinkClr val="tx"/>
                    </a:ext>
                  </a:extLst>
                </a:hlinkClick>
              </a:rPr>
              <a:t>https://www.federalhockey.com/home</a:t>
            </a:r>
            <a:r>
              <a:rPr lang="en" sz="1050">
                <a:latin typeface="Roboto"/>
                <a:ea typeface="Roboto"/>
                <a:cs typeface="Roboto"/>
                <a:sym typeface="Roboto"/>
              </a:rPr>
              <a:t> </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a:t>
            </a:r>
            <a:r>
              <a:rPr lang="en" sz="1050">
                <a:latin typeface="Roboto"/>
                <a:ea typeface="Roboto"/>
                <a:cs typeface="Roboto"/>
                <a:sym typeface="Roboto"/>
              </a:rPr>
              <a:t>Jackson, MI”, Wikipedia. </a:t>
            </a:r>
            <a:r>
              <a:rPr lang="en" sz="1050" u="sng">
                <a:solidFill>
                  <a:schemeClr val="hlink"/>
                </a:solidFill>
                <a:latin typeface="Roboto"/>
                <a:ea typeface="Roboto"/>
                <a:cs typeface="Roboto"/>
                <a:sym typeface="Roboto"/>
                <a:hlinkClick r:id="rId4"/>
              </a:rPr>
              <a:t>https://en.wikipedia.org/wiki/Jackson,_Michigan</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“Racine</a:t>
            </a:r>
            <a:r>
              <a:rPr lang="en" sz="1050">
                <a:latin typeface="Roboto"/>
                <a:ea typeface="Roboto"/>
                <a:cs typeface="Roboto"/>
                <a:sym typeface="Roboto"/>
              </a:rPr>
              <a:t>, WI”, Wikipedia. </a:t>
            </a:r>
            <a:r>
              <a:rPr lang="en" sz="1050" u="sng">
                <a:solidFill>
                  <a:schemeClr val="accent5"/>
                </a:solidFill>
                <a:latin typeface="Roboto"/>
                <a:ea typeface="Roboto"/>
                <a:cs typeface="Roboto"/>
                <a:sym typeface="Roboto"/>
                <a:hlinkClick r:id="rId5">
                  <a:extLst>
                    <a:ext uri="{A12FA001-AC4F-418D-AE19-62706E023703}">
                      <ahyp:hlinkClr val="tx"/>
                    </a:ext>
                  </a:extLst>
                </a:hlinkClick>
              </a:rPr>
              <a:t>https://en.wikipedia.org/wiki/Jackson,_Michigan</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Optimist Ice Arena. 2021. </a:t>
            </a:r>
            <a:r>
              <a:rPr lang="en" sz="1050" u="sng">
                <a:solidFill>
                  <a:schemeClr val="hlink"/>
                </a:solidFill>
                <a:latin typeface="Roboto"/>
                <a:ea typeface="Roboto"/>
                <a:cs typeface="Roboto"/>
                <a:sym typeface="Roboto"/>
                <a:hlinkClick r:id="rId6"/>
              </a:rPr>
              <a:t>https://www.optimisticearena.com</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Jackson Area Hockey Association. 2021. </a:t>
            </a:r>
            <a:r>
              <a:rPr lang="en" sz="1050" u="sng">
                <a:solidFill>
                  <a:schemeClr val="hlink"/>
                </a:solidFill>
                <a:latin typeface="Roboto"/>
                <a:ea typeface="Roboto"/>
                <a:cs typeface="Roboto"/>
                <a:sym typeface="Roboto"/>
                <a:hlinkClick r:id="rId7"/>
              </a:rPr>
              <a:t>https://www.jahahockey.com/rinks</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Jackson All-Americans. 2021. </a:t>
            </a:r>
            <a:r>
              <a:rPr lang="en" sz="1050" u="sng">
                <a:solidFill>
                  <a:schemeClr val="hlink"/>
                </a:solidFill>
                <a:latin typeface="Roboto"/>
                <a:ea typeface="Roboto"/>
                <a:cs typeface="Roboto"/>
                <a:sym typeface="Roboto"/>
                <a:hlinkClick r:id="rId8"/>
              </a:rPr>
              <a:t>https://icehockey.fandom.com/wiki/Jackson_All-Americans</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Johnson, Erik. </a:t>
            </a:r>
            <a:r>
              <a:rPr lang="en" sz="1050">
                <a:latin typeface="Roboto"/>
                <a:ea typeface="Roboto"/>
                <a:cs typeface="Roboto"/>
                <a:sym typeface="Roboto"/>
              </a:rPr>
              <a:t>“The State of Hockey: Ranking the Top 10 Hockey States in America”. March 23, 2011. </a:t>
            </a:r>
            <a:r>
              <a:rPr lang="en" sz="1050" u="sng">
                <a:solidFill>
                  <a:schemeClr val="hlink"/>
                </a:solidFill>
                <a:latin typeface="Roboto"/>
                <a:ea typeface="Roboto"/>
                <a:cs typeface="Roboto"/>
                <a:sym typeface="Roboto"/>
                <a:hlinkClick r:id="rId9"/>
              </a:rPr>
              <a:t>https://bleacherreport.com/articles/643555-the-state-of-hockey-ranking-the-top-10-hockey-states-in-america</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U.S. Census Bureau. 2019. American Community Survey 5-year estimates. Retrieved from Census Reporter Profile page for Jackson, MI </a:t>
            </a:r>
            <a:r>
              <a:rPr lang="en" sz="1050" u="sng">
                <a:solidFill>
                  <a:schemeClr val="hlink"/>
                </a:solidFill>
                <a:latin typeface="Roboto"/>
                <a:ea typeface="Roboto"/>
                <a:cs typeface="Roboto"/>
                <a:sym typeface="Roboto"/>
                <a:hlinkClick r:id="rId10"/>
              </a:rPr>
              <a:t>http://censusreporter.org/profiles/16000US2641420-jackson-mi/</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U.S. Census Bureau. 2019. American Community Survey 5-year estimates. Retrieved from Census Reporter Profile page for Racine, WI </a:t>
            </a:r>
            <a:r>
              <a:rPr lang="en" sz="1050" u="sng">
                <a:solidFill>
                  <a:schemeClr val="hlink"/>
                </a:solidFill>
                <a:latin typeface="Roboto"/>
                <a:ea typeface="Roboto"/>
                <a:cs typeface="Roboto"/>
                <a:sym typeface="Roboto"/>
                <a:hlinkClick r:id="rId11"/>
              </a:rPr>
              <a:t>http://censusreporter.org/profiles/16000US5566000-racine-wi/</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“Jackson, MI”. 2021. Gale Business DemographicsNow. </a:t>
            </a:r>
            <a:r>
              <a:rPr lang="en" sz="1050" u="sng">
                <a:solidFill>
                  <a:schemeClr val="hlink"/>
                </a:solidFill>
                <a:latin typeface="Roboto"/>
                <a:ea typeface="Roboto"/>
                <a:cs typeface="Roboto"/>
                <a:sym typeface="Roboto"/>
                <a:hlinkClick r:id="rId12"/>
              </a:rPr>
              <a:t>h</a:t>
            </a:r>
            <a:r>
              <a:rPr lang="en" sz="1050" u="sng">
                <a:solidFill>
                  <a:schemeClr val="hlink"/>
                </a:solidFill>
                <a:latin typeface="Roboto"/>
                <a:ea typeface="Roboto"/>
                <a:cs typeface="Roboto"/>
                <a:sym typeface="Roboto"/>
                <a:hlinkClick r:id="rId13"/>
              </a:rPr>
              <a:t>ttps://dnow-gale-com.proxy.lib.umich.edu/dnow/?p=DNOW&amp;u=lom_umichanna#data-reports</a:t>
            </a:r>
            <a:r>
              <a:rPr lang="en" sz="1050">
                <a:latin typeface="Roboto"/>
                <a:ea typeface="Roboto"/>
                <a:cs typeface="Roboto"/>
                <a:sym typeface="Roboto"/>
              </a:rPr>
              <a:t> </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“Racine, WI”. 2021. Gale Business DemographicsNow. </a:t>
            </a:r>
            <a:r>
              <a:rPr lang="en" sz="1050" u="sng">
                <a:solidFill>
                  <a:schemeClr val="accent5"/>
                </a:solidFill>
                <a:latin typeface="Roboto"/>
                <a:ea typeface="Roboto"/>
                <a:cs typeface="Roboto"/>
                <a:sym typeface="Roboto"/>
                <a:hlinkClick r:id="rId14">
                  <a:extLst>
                    <a:ext uri="{A12FA001-AC4F-418D-AE19-62706E023703}">
                      <ahyp:hlinkClr val="tx"/>
                    </a:ext>
                  </a:extLst>
                </a:hlinkClick>
              </a:rPr>
              <a:t>https://dnow-gale-com.proxy.lib.umich.edu/dnow/?p=DNOW&amp;u=lom_umichanna#data-reports</a:t>
            </a:r>
            <a:r>
              <a:rPr lang="en" sz="1050">
                <a:latin typeface="Roboto"/>
                <a:ea typeface="Roboto"/>
                <a:cs typeface="Roboto"/>
                <a:sym typeface="Roboto"/>
              </a:rPr>
              <a:t> </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a:t>
            </a:r>
            <a:r>
              <a:rPr lang="en" sz="1050">
                <a:latin typeface="Roboto"/>
                <a:ea typeface="Roboto"/>
                <a:cs typeface="Roboto"/>
                <a:sym typeface="Roboto"/>
              </a:rPr>
              <a:t>Summit, MI”. </a:t>
            </a:r>
            <a:r>
              <a:rPr lang="en" sz="1050">
                <a:latin typeface="Roboto"/>
                <a:ea typeface="Roboto"/>
                <a:cs typeface="Roboto"/>
                <a:sym typeface="Roboto"/>
              </a:rPr>
              <a:t>2021. Gale Business DemographicsNow. </a:t>
            </a:r>
            <a:r>
              <a:rPr lang="en" sz="1050" u="sng">
                <a:solidFill>
                  <a:schemeClr val="accent5"/>
                </a:solidFill>
                <a:latin typeface="Roboto"/>
                <a:ea typeface="Roboto"/>
                <a:cs typeface="Roboto"/>
                <a:sym typeface="Roboto"/>
                <a:hlinkClick r:id="rId15">
                  <a:extLst>
                    <a:ext uri="{A12FA001-AC4F-418D-AE19-62706E023703}">
                      <ahyp:hlinkClr val="tx"/>
                    </a:ext>
                  </a:extLst>
                </a:hlinkClick>
              </a:rPr>
              <a:t>https://dnow-gale-com.proxy.lib.umich.edu/dnow/?p=DNOW&amp;u=lom_umichanna#data-reports</a:t>
            </a:r>
            <a:r>
              <a:rPr lang="en" sz="1050">
                <a:latin typeface="Roboto"/>
                <a:ea typeface="Roboto"/>
                <a:cs typeface="Roboto"/>
                <a:sym typeface="Roboto"/>
              </a:rPr>
              <a:t> </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a:t>
            </a:r>
            <a:r>
              <a:rPr lang="en" sz="1050">
                <a:latin typeface="Roboto"/>
                <a:ea typeface="Roboto"/>
                <a:cs typeface="Roboto"/>
                <a:sym typeface="Roboto"/>
              </a:rPr>
              <a:t>Blackman, MI”. </a:t>
            </a:r>
            <a:r>
              <a:rPr lang="en" sz="1050">
                <a:latin typeface="Roboto"/>
                <a:ea typeface="Roboto"/>
                <a:cs typeface="Roboto"/>
                <a:sym typeface="Roboto"/>
              </a:rPr>
              <a:t>2021. Gale Business DemographicsNow. </a:t>
            </a:r>
            <a:r>
              <a:rPr lang="en" sz="1050" u="sng">
                <a:solidFill>
                  <a:schemeClr val="accent5"/>
                </a:solidFill>
                <a:latin typeface="Roboto"/>
                <a:ea typeface="Roboto"/>
                <a:cs typeface="Roboto"/>
                <a:sym typeface="Roboto"/>
                <a:hlinkClick r:id="rId16">
                  <a:extLst>
                    <a:ext uri="{A12FA001-AC4F-418D-AE19-62706E023703}">
                      <ahyp:hlinkClr val="tx"/>
                    </a:ext>
                  </a:extLst>
                </a:hlinkClick>
              </a:rPr>
              <a:t>https://dnow-gale-com.proxy.lib.umich.edu/dnow/?p=DNOW&amp;u=lom_umichanna#data-reports</a:t>
            </a:r>
            <a:r>
              <a:rPr lang="en" sz="1050">
                <a:latin typeface="Roboto"/>
                <a:ea typeface="Roboto"/>
                <a:cs typeface="Roboto"/>
                <a:sym typeface="Roboto"/>
              </a:rPr>
              <a:t> </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p:txBody>
      </p:sp>
      <p:sp>
        <p:nvSpPr>
          <p:cNvPr id="188" name="Google Shape;188;p27"/>
          <p:cNvSpPr txBox="1"/>
          <p:nvPr>
            <p:ph idx="3" type="body"/>
          </p:nvPr>
        </p:nvSpPr>
        <p:spPr>
          <a:xfrm>
            <a:off x="6200925" y="1028725"/>
            <a:ext cx="5886600" cy="5443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lang="en" sz="1050">
                <a:latin typeface="Roboto"/>
                <a:ea typeface="Roboto"/>
                <a:cs typeface="Roboto"/>
                <a:sym typeface="Roboto"/>
              </a:rPr>
              <a:t>“</a:t>
            </a:r>
            <a:r>
              <a:rPr lang="en" sz="1050">
                <a:latin typeface="Roboto"/>
                <a:ea typeface="Roboto"/>
                <a:cs typeface="Roboto"/>
                <a:sym typeface="Roboto"/>
              </a:rPr>
              <a:t>Jackson, MI”. 2021. Yelp. </a:t>
            </a:r>
            <a:r>
              <a:rPr lang="en" sz="1050" u="sng">
                <a:solidFill>
                  <a:schemeClr val="accent5"/>
                </a:solidFill>
                <a:latin typeface="Roboto"/>
                <a:ea typeface="Roboto"/>
                <a:cs typeface="Roboto"/>
                <a:sym typeface="Roboto"/>
                <a:hlinkClick r:id="rId17">
                  <a:extLst>
                    <a:ext uri="{A12FA001-AC4F-418D-AE19-62706E023703}">
                      <ahyp:hlinkClr val="tx"/>
                    </a:ext>
                  </a:extLst>
                </a:hlinkClick>
              </a:rPr>
              <a:t>https://www.yelp.com/search?find_desc=restaurants&amp;find_loc=Jackson%2C%20MI&amp;sortby=rating</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“Racine, WI”. 2021. Yelp. </a:t>
            </a:r>
            <a:r>
              <a:rPr lang="en" sz="1050" u="sng">
                <a:solidFill>
                  <a:schemeClr val="accent5"/>
                </a:solidFill>
                <a:latin typeface="Roboto"/>
                <a:ea typeface="Roboto"/>
                <a:cs typeface="Roboto"/>
                <a:sym typeface="Roboto"/>
                <a:hlinkClick r:id="rId18">
                  <a:extLst>
                    <a:ext uri="{A12FA001-AC4F-418D-AE19-62706E023703}">
                      <ahyp:hlinkClr val="tx"/>
                    </a:ext>
                  </a:extLst>
                </a:hlinkClick>
              </a:rPr>
              <a:t>https://www.yelp.com/search?find_desc=restaurants&amp;find_loc=Racine%2C%20WI</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QuantHockey. “Active NHL Players by Birth State”. 2021. </a:t>
            </a:r>
            <a:r>
              <a:rPr lang="en" sz="1050" u="sng">
                <a:solidFill>
                  <a:schemeClr val="hlink"/>
                </a:solidFill>
                <a:latin typeface="Roboto"/>
                <a:ea typeface="Roboto"/>
                <a:cs typeface="Roboto"/>
                <a:sym typeface="Roboto"/>
                <a:hlinkClick r:id="rId19"/>
              </a:rPr>
              <a:t>https://www.quanthockey.com/nhl/state-totals/active-nhl-players-career-stats.html</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Hockey-Reference. “All-time NHL Players by Birth State”. 2021. </a:t>
            </a:r>
            <a:r>
              <a:rPr lang="en" sz="1050" u="sng">
                <a:solidFill>
                  <a:schemeClr val="hlink"/>
                </a:solidFill>
                <a:latin typeface="Roboto"/>
                <a:ea typeface="Roboto"/>
                <a:cs typeface="Roboto"/>
                <a:sym typeface="Roboto"/>
                <a:hlinkClick r:id="rId20"/>
              </a:rPr>
              <a:t>https://www.hockey-reference.com/friv/birthplaces.cgi</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USA Hockey. “Membership Statistics”. 2020. </a:t>
            </a:r>
            <a:r>
              <a:rPr lang="en" sz="1050" u="sng">
                <a:solidFill>
                  <a:schemeClr val="hlink"/>
                </a:solidFill>
                <a:latin typeface="Roboto"/>
                <a:ea typeface="Roboto"/>
                <a:cs typeface="Roboto"/>
                <a:sym typeface="Roboto"/>
                <a:hlinkClick r:id="rId21"/>
              </a:rPr>
              <a:t>https://www.usahockey.com/membershipstats</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Lay of the Land, slide 6. 2021. </a:t>
            </a:r>
            <a:r>
              <a:rPr lang="en" sz="1050" u="sng">
                <a:solidFill>
                  <a:schemeClr val="hlink"/>
                </a:solidFill>
                <a:latin typeface="Roboto"/>
                <a:ea typeface="Roboto"/>
                <a:cs typeface="Roboto"/>
                <a:sym typeface="Roboto"/>
                <a:hlinkClick r:id="rId22"/>
              </a:rPr>
              <a:t>www.google.com/maps</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Michigan Municipalities and Unincorporated Places, slide 7. 2021. </a:t>
            </a:r>
            <a:r>
              <a:rPr lang="en" sz="1050" u="sng">
                <a:solidFill>
                  <a:schemeClr val="hlink"/>
                </a:solidFill>
                <a:latin typeface="Roboto"/>
                <a:ea typeface="Roboto"/>
                <a:cs typeface="Roboto"/>
                <a:sym typeface="Roboto"/>
                <a:hlinkClick r:id="rId23"/>
              </a:rPr>
              <a:t>https://michigan.maps.arcgis.com/apps/webappviewer/index.html?id=f0ead3f8bc61428fbe7339eb2c51f412</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Restaurants, slide 9. “Jackson, MI”. 2021. </a:t>
            </a:r>
            <a:r>
              <a:rPr lang="en" sz="1050" u="sng">
                <a:solidFill>
                  <a:schemeClr val="hlink"/>
                </a:solidFill>
                <a:latin typeface="Roboto"/>
                <a:ea typeface="Roboto"/>
                <a:cs typeface="Roboto"/>
                <a:sym typeface="Roboto"/>
                <a:hlinkClick r:id="rId24"/>
              </a:rPr>
              <a:t>https://www.bing.com/maps?FORM=LGCYVD</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Jackson County Tower, slide 12. 2021. </a:t>
            </a:r>
            <a:r>
              <a:rPr lang="en" sz="1050" u="sng">
                <a:solidFill>
                  <a:schemeClr val="hlink"/>
                </a:solidFill>
                <a:latin typeface="Roboto"/>
                <a:ea typeface="Roboto"/>
                <a:cs typeface="Roboto"/>
                <a:sym typeface="Roboto"/>
                <a:hlinkClick r:id="rId25"/>
              </a:rPr>
              <a:t>https://commons.wikimedia.org/w/index.php?curid=3392227</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US State Population. 2021. </a:t>
            </a:r>
            <a:r>
              <a:rPr lang="en" sz="1050" u="sng">
                <a:solidFill>
                  <a:schemeClr val="hlink"/>
                </a:solidFill>
                <a:latin typeface="Roboto"/>
                <a:ea typeface="Roboto"/>
                <a:cs typeface="Roboto"/>
                <a:sym typeface="Roboto"/>
                <a:hlinkClick r:id="rId26"/>
              </a:rPr>
              <a:t>https://www.census.gov/en.html</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rPr lang="en" sz="1050">
                <a:latin typeface="Roboto"/>
                <a:ea typeface="Roboto"/>
                <a:cs typeface="Roboto"/>
                <a:sym typeface="Roboto"/>
              </a:rPr>
              <a:t>JTED. August 17, 2019. The Journal Times Editorial Board. </a:t>
            </a:r>
            <a:r>
              <a:rPr lang="en" sz="1050" u="sng">
                <a:solidFill>
                  <a:schemeClr val="accent5"/>
                </a:solidFill>
                <a:latin typeface="Roboto"/>
                <a:ea typeface="Roboto"/>
                <a:cs typeface="Roboto"/>
                <a:sym typeface="Roboto"/>
                <a:hlinkClick r:id="rId27">
                  <a:extLst>
                    <a:ext uri="{A12FA001-AC4F-418D-AE19-62706E023703}">
                      <ahyp:hlinkClr val="tx"/>
                    </a:ext>
                  </a:extLst>
                </a:hlinkClick>
              </a:rPr>
              <a:t>https://journaltimes.com/opinion/editorial/editorial-racine-turns-out-a-lucky-loser-in-race-to-land-bucks-affiliate-and-arena/article_54afe23b-79f2-551b-a887-f111435d8d8d.html</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a:p>
            <a:pPr indent="0" lvl="0" marL="0" rtl="0" algn="l">
              <a:spcBef>
                <a:spcPts val="0"/>
              </a:spcBef>
              <a:spcAft>
                <a:spcPts val="0"/>
              </a:spcAft>
              <a:buNone/>
            </a:pPr>
            <a:r>
              <a:t/>
            </a:r>
            <a:endParaRPr sz="1050">
              <a:latin typeface="Roboto"/>
              <a:ea typeface="Roboto"/>
              <a:cs typeface="Roboto"/>
              <a:sym typeface="Roboto"/>
            </a:endParaRPr>
          </a:p>
        </p:txBody>
      </p:sp>
      <p:sp>
        <p:nvSpPr>
          <p:cNvPr id="189" name="Google Shape;189;p27"/>
          <p:cNvSpPr txBox="1"/>
          <p:nvPr>
            <p:ph type="title"/>
          </p:nvPr>
        </p:nvSpPr>
        <p:spPr>
          <a:xfrm>
            <a:off x="415496" y="194567"/>
            <a:ext cx="11358000" cy="763500"/>
          </a:xfrm>
          <a:prstGeom prst="rect">
            <a:avLst/>
          </a:prstGeom>
        </p:spPr>
        <p:txBody>
          <a:bodyPr anchorCtr="0" anchor="t" bIns="121875" lIns="121875" spcFirstLastPara="1" rIns="121875" wrap="square" tIns="121875">
            <a:normAutofit fontScale="90000"/>
          </a:bodyPr>
          <a:lstStyle/>
          <a:p>
            <a:pPr indent="0" lvl="0" marL="0" rtl="0" algn="l">
              <a:spcBef>
                <a:spcPts val="0"/>
              </a:spcBef>
              <a:spcAft>
                <a:spcPts val="0"/>
              </a:spcAft>
              <a:buNone/>
            </a:pPr>
            <a:r>
              <a:rPr b="1" lang="en">
                <a:solidFill>
                  <a:srgbClr val="DC8C94"/>
                </a:solidFill>
                <a:latin typeface="Roboto"/>
                <a:ea typeface="Roboto"/>
                <a:cs typeface="Roboto"/>
                <a:sym typeface="Roboto"/>
              </a:rPr>
              <a:t>R</a:t>
            </a:r>
            <a:r>
              <a:rPr b="1" lang="en">
                <a:solidFill>
                  <a:srgbClr val="DC8C94"/>
                </a:solidFill>
                <a:latin typeface="Roboto"/>
                <a:ea typeface="Roboto"/>
                <a:cs typeface="Roboto"/>
                <a:sym typeface="Roboto"/>
              </a:rPr>
              <a:t>eferences</a:t>
            </a:r>
            <a:endParaRPr b="1">
              <a:solidFill>
                <a:srgbClr val="DC8C94"/>
              </a:solidFill>
              <a:latin typeface="Roboto"/>
              <a:ea typeface="Roboto"/>
              <a:cs typeface="Roboto"/>
              <a:sym typeface="Roboto"/>
            </a:endParaRPr>
          </a:p>
        </p:txBody>
      </p:sp>
      <p:sp>
        <p:nvSpPr>
          <p:cNvPr id="190" name="Google Shape;190;p27"/>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415496" y="194567"/>
            <a:ext cx="11358000" cy="763500"/>
          </a:xfrm>
          <a:prstGeom prst="rect">
            <a:avLst/>
          </a:prstGeom>
        </p:spPr>
        <p:txBody>
          <a:bodyPr anchorCtr="0" anchor="t" bIns="121875" lIns="121875" spcFirstLastPara="1" rIns="121875" wrap="square" tIns="121875">
            <a:normAutofit fontScale="90000"/>
          </a:bodyPr>
          <a:lstStyle/>
          <a:p>
            <a:pPr indent="0" lvl="0" marL="0" rtl="0" algn="l">
              <a:spcBef>
                <a:spcPts val="0"/>
              </a:spcBef>
              <a:spcAft>
                <a:spcPts val="0"/>
              </a:spcAft>
              <a:buNone/>
            </a:pPr>
            <a:r>
              <a:rPr b="1" lang="en">
                <a:solidFill>
                  <a:srgbClr val="DC8C94"/>
                </a:solidFill>
                <a:latin typeface="Roboto"/>
                <a:ea typeface="Roboto"/>
                <a:cs typeface="Roboto"/>
                <a:sym typeface="Roboto"/>
              </a:rPr>
              <a:t>Table of Contents</a:t>
            </a:r>
            <a:endParaRPr b="1">
              <a:solidFill>
                <a:srgbClr val="DC8C94"/>
              </a:solidFill>
              <a:latin typeface="Roboto"/>
              <a:ea typeface="Roboto"/>
              <a:cs typeface="Roboto"/>
              <a:sym typeface="Roboto"/>
            </a:endParaRPr>
          </a:p>
        </p:txBody>
      </p:sp>
      <p:sp>
        <p:nvSpPr>
          <p:cNvPr id="78" name="Google Shape;78;p16"/>
          <p:cNvSpPr txBox="1"/>
          <p:nvPr>
            <p:ph idx="1" type="body"/>
          </p:nvPr>
        </p:nvSpPr>
        <p:spPr>
          <a:xfrm>
            <a:off x="530350" y="1497500"/>
            <a:ext cx="5321700" cy="4580400"/>
          </a:xfrm>
          <a:prstGeom prst="rect">
            <a:avLst/>
          </a:prstGeom>
        </p:spPr>
        <p:txBody>
          <a:bodyPr anchorCtr="0" anchor="t" bIns="121875" lIns="121875" spcFirstLastPara="1" rIns="121875" wrap="square" tIns="121875">
            <a:noAutofit/>
          </a:bodyPr>
          <a:lstStyle/>
          <a:p>
            <a:pPr indent="-368300" lvl="0" marL="457200" rtl="0" algn="l">
              <a:spcBef>
                <a:spcPts val="0"/>
              </a:spcBef>
              <a:spcAft>
                <a:spcPts val="0"/>
              </a:spcAft>
              <a:buClr>
                <a:srgbClr val="260D95"/>
              </a:buClr>
              <a:buSzPts val="2200"/>
              <a:buFont typeface="Roboto"/>
              <a:buAutoNum type="arabicPeriod" startAt="3"/>
            </a:pPr>
            <a:r>
              <a:rPr lang="en" sz="2200">
                <a:solidFill>
                  <a:srgbClr val="260D95"/>
                </a:solidFill>
                <a:latin typeface="Roboto"/>
                <a:ea typeface="Roboto"/>
                <a:cs typeface="Roboto"/>
                <a:sym typeface="Roboto"/>
              </a:rPr>
              <a:t>Executive Summary</a:t>
            </a:r>
            <a:endParaRPr sz="2200">
              <a:solidFill>
                <a:srgbClr val="260D95"/>
              </a:solidFill>
              <a:latin typeface="Roboto"/>
              <a:ea typeface="Roboto"/>
              <a:cs typeface="Roboto"/>
              <a:sym typeface="Roboto"/>
            </a:endParaRPr>
          </a:p>
          <a:p>
            <a:pPr indent="-368300" lvl="0" marL="457200" rtl="0" algn="l">
              <a:spcBef>
                <a:spcPts val="0"/>
              </a:spcBef>
              <a:spcAft>
                <a:spcPts val="0"/>
              </a:spcAft>
              <a:buClr>
                <a:srgbClr val="260D95"/>
              </a:buClr>
              <a:buSzPts val="2200"/>
              <a:buFont typeface="Roboto"/>
              <a:buAutoNum type="arabicPeriod" startAt="3"/>
            </a:pPr>
            <a:r>
              <a:rPr lang="en" sz="2200">
                <a:solidFill>
                  <a:srgbClr val="260D95"/>
                </a:solidFill>
                <a:latin typeface="Roboto"/>
                <a:ea typeface="Roboto"/>
                <a:cs typeface="Roboto"/>
                <a:sym typeface="Roboto"/>
              </a:rPr>
              <a:t>Methodology</a:t>
            </a:r>
            <a:endParaRPr sz="2200">
              <a:solidFill>
                <a:srgbClr val="260D95"/>
              </a:solidFill>
              <a:latin typeface="Roboto"/>
              <a:ea typeface="Roboto"/>
              <a:cs typeface="Roboto"/>
              <a:sym typeface="Roboto"/>
            </a:endParaRPr>
          </a:p>
          <a:p>
            <a:pPr indent="-368300" lvl="0" marL="457200" rtl="0" algn="l">
              <a:spcBef>
                <a:spcPts val="0"/>
              </a:spcBef>
              <a:spcAft>
                <a:spcPts val="0"/>
              </a:spcAft>
              <a:buClr>
                <a:srgbClr val="260D95"/>
              </a:buClr>
              <a:buSzPts val="2200"/>
              <a:buFont typeface="Roboto"/>
              <a:buAutoNum type="arabicPeriod" startAt="3"/>
            </a:pPr>
            <a:r>
              <a:rPr lang="en" sz="2200">
                <a:solidFill>
                  <a:srgbClr val="260D95"/>
                </a:solidFill>
                <a:latin typeface="Roboto"/>
                <a:ea typeface="Roboto"/>
                <a:cs typeface="Roboto"/>
                <a:sym typeface="Roboto"/>
              </a:rPr>
              <a:t>Michigan = Hockey</a:t>
            </a:r>
            <a:endParaRPr sz="2200">
              <a:solidFill>
                <a:srgbClr val="260D95"/>
              </a:solidFill>
              <a:latin typeface="Roboto"/>
              <a:ea typeface="Roboto"/>
              <a:cs typeface="Roboto"/>
              <a:sym typeface="Roboto"/>
            </a:endParaRPr>
          </a:p>
          <a:p>
            <a:pPr indent="-368300" lvl="0" marL="457200" rtl="0" algn="l">
              <a:spcBef>
                <a:spcPts val="0"/>
              </a:spcBef>
              <a:spcAft>
                <a:spcPts val="0"/>
              </a:spcAft>
              <a:buClr>
                <a:srgbClr val="260D95"/>
              </a:buClr>
              <a:buSzPts val="2200"/>
              <a:buFont typeface="Roboto"/>
              <a:buAutoNum type="arabicPeriod" startAt="3"/>
            </a:pPr>
            <a:r>
              <a:rPr lang="en" sz="2200">
                <a:solidFill>
                  <a:srgbClr val="260D95"/>
                </a:solidFill>
                <a:latin typeface="Roboto"/>
                <a:ea typeface="Roboto"/>
                <a:cs typeface="Roboto"/>
                <a:sym typeface="Roboto"/>
              </a:rPr>
              <a:t>Lay of the Land</a:t>
            </a:r>
            <a:endParaRPr sz="2200">
              <a:solidFill>
                <a:srgbClr val="260D95"/>
              </a:solidFill>
              <a:latin typeface="Roboto"/>
              <a:ea typeface="Roboto"/>
              <a:cs typeface="Roboto"/>
              <a:sym typeface="Roboto"/>
            </a:endParaRPr>
          </a:p>
          <a:p>
            <a:pPr indent="-368300" lvl="0" marL="457200" rtl="0" algn="l">
              <a:spcBef>
                <a:spcPts val="0"/>
              </a:spcBef>
              <a:spcAft>
                <a:spcPts val="0"/>
              </a:spcAft>
              <a:buClr>
                <a:srgbClr val="260D95"/>
              </a:buClr>
              <a:buSzPts val="2200"/>
              <a:buFont typeface="Roboto"/>
              <a:buAutoNum type="arabicPeriod" startAt="3"/>
            </a:pPr>
            <a:r>
              <a:rPr lang="en" sz="2200">
                <a:solidFill>
                  <a:srgbClr val="260D95"/>
                </a:solidFill>
                <a:latin typeface="Roboto"/>
                <a:ea typeface="Roboto"/>
                <a:cs typeface="Roboto"/>
                <a:sym typeface="Roboto"/>
              </a:rPr>
              <a:t>Where is Jackson?</a:t>
            </a:r>
            <a:endParaRPr sz="2200">
              <a:solidFill>
                <a:srgbClr val="260D95"/>
              </a:solidFill>
              <a:latin typeface="Roboto"/>
              <a:ea typeface="Roboto"/>
              <a:cs typeface="Roboto"/>
              <a:sym typeface="Roboto"/>
            </a:endParaRPr>
          </a:p>
          <a:p>
            <a:pPr indent="-368300" lvl="0" marL="457200" rtl="0" algn="l">
              <a:spcBef>
                <a:spcPts val="0"/>
              </a:spcBef>
              <a:spcAft>
                <a:spcPts val="0"/>
              </a:spcAft>
              <a:buClr>
                <a:srgbClr val="260D95"/>
              </a:buClr>
              <a:buSzPts val="2200"/>
              <a:buFont typeface="Roboto"/>
              <a:buAutoNum type="arabicPeriod" startAt="3"/>
            </a:pPr>
            <a:r>
              <a:rPr lang="en" sz="2200">
                <a:solidFill>
                  <a:srgbClr val="260D95"/>
                </a:solidFill>
                <a:latin typeface="Roboto"/>
                <a:ea typeface="Roboto"/>
                <a:cs typeface="Roboto"/>
                <a:sym typeface="Roboto"/>
              </a:rPr>
              <a:t>Demographics: Jackson, MI (area)</a:t>
            </a:r>
            <a:endParaRPr sz="2200">
              <a:solidFill>
                <a:srgbClr val="260D95"/>
              </a:solidFill>
              <a:latin typeface="Roboto"/>
              <a:ea typeface="Roboto"/>
              <a:cs typeface="Roboto"/>
              <a:sym typeface="Roboto"/>
            </a:endParaRPr>
          </a:p>
          <a:p>
            <a:pPr indent="-368300" lvl="0" marL="457200" rtl="0" algn="l">
              <a:spcBef>
                <a:spcPts val="0"/>
              </a:spcBef>
              <a:spcAft>
                <a:spcPts val="0"/>
              </a:spcAft>
              <a:buClr>
                <a:srgbClr val="260D95"/>
              </a:buClr>
              <a:buSzPts val="2200"/>
              <a:buFont typeface="Roboto"/>
              <a:buAutoNum type="arabicPeriod" startAt="3"/>
            </a:pPr>
            <a:r>
              <a:rPr lang="en" sz="2200">
                <a:solidFill>
                  <a:srgbClr val="260D95"/>
                </a:solidFill>
                <a:latin typeface="Roboto"/>
                <a:ea typeface="Roboto"/>
                <a:cs typeface="Roboto"/>
                <a:sym typeface="Roboto"/>
              </a:rPr>
              <a:t>Location, Location, Location</a:t>
            </a:r>
            <a:endParaRPr sz="2200">
              <a:solidFill>
                <a:srgbClr val="260D95"/>
              </a:solidFill>
              <a:latin typeface="Roboto"/>
              <a:ea typeface="Roboto"/>
              <a:cs typeface="Roboto"/>
              <a:sym typeface="Roboto"/>
            </a:endParaRPr>
          </a:p>
          <a:p>
            <a:pPr indent="-368300" lvl="0" marL="457200" rtl="0" algn="l">
              <a:spcBef>
                <a:spcPts val="0"/>
              </a:spcBef>
              <a:spcAft>
                <a:spcPts val="0"/>
              </a:spcAft>
              <a:buClr>
                <a:srgbClr val="260D95"/>
              </a:buClr>
              <a:buSzPts val="2200"/>
              <a:buFont typeface="Roboto"/>
              <a:buAutoNum type="arabicPeriod" startAt="3"/>
            </a:pPr>
            <a:r>
              <a:rPr lang="en" sz="2200">
                <a:solidFill>
                  <a:srgbClr val="260D95"/>
                </a:solidFill>
                <a:latin typeface="Roboto"/>
                <a:ea typeface="Roboto"/>
                <a:cs typeface="Roboto"/>
                <a:sym typeface="Roboto"/>
              </a:rPr>
              <a:t>No team for Racine</a:t>
            </a:r>
            <a:endParaRPr sz="2200">
              <a:solidFill>
                <a:srgbClr val="260D95"/>
              </a:solidFill>
              <a:latin typeface="Roboto"/>
              <a:ea typeface="Roboto"/>
              <a:cs typeface="Roboto"/>
              <a:sym typeface="Roboto"/>
            </a:endParaRPr>
          </a:p>
          <a:p>
            <a:pPr indent="-368300" lvl="0" marL="457200" rtl="0" algn="l">
              <a:spcBef>
                <a:spcPts val="0"/>
              </a:spcBef>
              <a:spcAft>
                <a:spcPts val="0"/>
              </a:spcAft>
              <a:buClr>
                <a:srgbClr val="260D95"/>
              </a:buClr>
              <a:buSzPts val="2200"/>
              <a:buFont typeface="Roboto"/>
              <a:buAutoNum type="arabicPeriod" startAt="3"/>
            </a:pPr>
            <a:r>
              <a:rPr lang="en" sz="2200">
                <a:solidFill>
                  <a:srgbClr val="260D95"/>
                </a:solidFill>
                <a:latin typeface="Roboto"/>
                <a:ea typeface="Roboto"/>
                <a:cs typeface="Roboto"/>
                <a:sym typeface="Roboto"/>
              </a:rPr>
              <a:t>Action Steps</a:t>
            </a:r>
            <a:endParaRPr sz="2200">
              <a:solidFill>
                <a:srgbClr val="260D95"/>
              </a:solidFill>
              <a:latin typeface="Roboto"/>
              <a:ea typeface="Roboto"/>
              <a:cs typeface="Roboto"/>
              <a:sym typeface="Roboto"/>
            </a:endParaRPr>
          </a:p>
          <a:p>
            <a:pPr indent="-368300" lvl="0" marL="457200" rtl="0" algn="l">
              <a:spcBef>
                <a:spcPts val="0"/>
              </a:spcBef>
              <a:spcAft>
                <a:spcPts val="0"/>
              </a:spcAft>
              <a:buClr>
                <a:srgbClr val="260D95"/>
              </a:buClr>
              <a:buSzPts val="2200"/>
              <a:buFont typeface="Roboto"/>
              <a:buAutoNum type="arabicPeriod" startAt="3"/>
            </a:pPr>
            <a:r>
              <a:rPr lang="en" sz="2200">
                <a:solidFill>
                  <a:srgbClr val="260D95"/>
                </a:solidFill>
                <a:latin typeface="Roboto"/>
                <a:ea typeface="Roboto"/>
                <a:cs typeface="Roboto"/>
                <a:sym typeface="Roboto"/>
              </a:rPr>
              <a:t>Conclusion</a:t>
            </a:r>
            <a:endParaRPr sz="2200">
              <a:solidFill>
                <a:srgbClr val="260D95"/>
              </a:solidFill>
              <a:latin typeface="Roboto"/>
              <a:ea typeface="Roboto"/>
              <a:cs typeface="Roboto"/>
              <a:sym typeface="Roboto"/>
            </a:endParaRPr>
          </a:p>
          <a:p>
            <a:pPr indent="-368300" lvl="0" marL="457200" rtl="0" algn="l">
              <a:spcBef>
                <a:spcPts val="0"/>
              </a:spcBef>
              <a:spcAft>
                <a:spcPts val="0"/>
              </a:spcAft>
              <a:buClr>
                <a:srgbClr val="260D95"/>
              </a:buClr>
              <a:buSzPts val="2200"/>
              <a:buFont typeface="Roboto"/>
              <a:buAutoNum type="arabicPeriod" startAt="3"/>
            </a:pPr>
            <a:r>
              <a:rPr lang="en" sz="2200">
                <a:solidFill>
                  <a:srgbClr val="260D95"/>
                </a:solidFill>
                <a:latin typeface="Roboto"/>
                <a:ea typeface="Roboto"/>
                <a:cs typeface="Roboto"/>
                <a:sym typeface="Roboto"/>
              </a:rPr>
              <a:t>References</a:t>
            </a:r>
            <a:endParaRPr sz="2200">
              <a:solidFill>
                <a:srgbClr val="260D95"/>
              </a:solidFill>
              <a:latin typeface="Roboto"/>
              <a:ea typeface="Roboto"/>
              <a:cs typeface="Roboto"/>
              <a:sym typeface="Roboto"/>
            </a:endParaRPr>
          </a:p>
          <a:p>
            <a:pPr indent="0" lvl="0" marL="0" rtl="0" algn="l">
              <a:spcBef>
                <a:spcPts val="0"/>
              </a:spcBef>
              <a:spcAft>
                <a:spcPts val="0"/>
              </a:spcAft>
              <a:buNone/>
            </a:pPr>
            <a:r>
              <a:t/>
            </a:r>
            <a:endParaRPr sz="2200">
              <a:solidFill>
                <a:srgbClr val="260D95"/>
              </a:solidFill>
              <a:latin typeface="Roboto"/>
              <a:ea typeface="Roboto"/>
              <a:cs typeface="Roboto"/>
              <a:sym typeface="Roboto"/>
            </a:endParaRPr>
          </a:p>
          <a:p>
            <a:pPr indent="0" lvl="0" marL="0" rtl="0" algn="l">
              <a:spcBef>
                <a:spcPts val="0"/>
              </a:spcBef>
              <a:spcAft>
                <a:spcPts val="0"/>
              </a:spcAft>
              <a:buNone/>
            </a:pPr>
            <a:r>
              <a:t/>
            </a:r>
            <a:endParaRPr sz="2200">
              <a:solidFill>
                <a:srgbClr val="000000"/>
              </a:solidFill>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sp>
        <p:nvSpPr>
          <p:cNvPr id="79" name="Google Shape;79;p16"/>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2587752" y="1740408"/>
            <a:ext cx="2286000" cy="4407300"/>
          </a:xfrm>
          <a:prstGeom prst="rect">
            <a:avLst/>
          </a:prstGeom>
        </p:spPr>
        <p:txBody>
          <a:bodyPr anchorCtr="0" anchor="t" bIns="121875" lIns="121875" spcFirstLastPara="1" rIns="121875" wrap="square" tIns="121875">
            <a:normAutofit lnSpcReduction="10000"/>
          </a:bodyPr>
          <a:lstStyle/>
          <a:p>
            <a:pPr indent="0" lvl="0" marL="0" rtl="0" algn="l">
              <a:spcBef>
                <a:spcPts val="0"/>
              </a:spcBef>
              <a:spcAft>
                <a:spcPts val="0"/>
              </a:spcAft>
              <a:buClr>
                <a:schemeClr val="dk1"/>
              </a:buClr>
              <a:buSzPts val="1100"/>
              <a:buFont typeface="Arial"/>
              <a:buNone/>
            </a:pPr>
            <a:r>
              <a:rPr b="1" lang="en">
                <a:solidFill>
                  <a:srgbClr val="260D95"/>
                </a:solidFill>
                <a:latin typeface="Roboto"/>
                <a:ea typeface="Roboto"/>
                <a:cs typeface="Roboto"/>
                <a:sym typeface="Roboto"/>
              </a:rPr>
              <a:t>Background</a:t>
            </a:r>
            <a:endParaRPr b="1">
              <a:solidFill>
                <a:srgbClr val="260D95"/>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000000"/>
                </a:solidFill>
                <a:latin typeface="Roboto"/>
                <a:ea typeface="Roboto"/>
                <a:cs typeface="Roboto"/>
                <a:sym typeface="Roboto"/>
              </a:rPr>
              <a:t>The Federal Prospects Hockey League (FPHL) is looking to expand its Western Division. They have narrowed down their potential locations to two cities: Jackson, MI and Racine, WI. The league would prefer to expand into thriving, smaller cities that do not have any other professional sports presence. </a:t>
            </a:r>
            <a:endParaRPr>
              <a:solidFill>
                <a:srgbClr val="000000"/>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000000"/>
                </a:solidFill>
                <a:latin typeface="Roboto"/>
                <a:ea typeface="Roboto"/>
                <a:cs typeface="Roboto"/>
                <a:sym typeface="Roboto"/>
              </a:rPr>
              <a:t>The FPHL would also like a community with a stable or growing population and income. There should be some local dining establishments as well.</a:t>
            </a:r>
            <a:r>
              <a:rPr lang="en" sz="1100">
                <a:solidFill>
                  <a:srgbClr val="000000"/>
                </a:solidFill>
                <a:latin typeface="Roboto"/>
                <a:ea typeface="Roboto"/>
                <a:cs typeface="Roboto"/>
                <a:sym typeface="Roboto"/>
              </a:rPr>
              <a:t> Our </a:t>
            </a:r>
            <a:r>
              <a:rPr lang="en">
                <a:solidFill>
                  <a:srgbClr val="000000"/>
                </a:solidFill>
                <a:latin typeface="Roboto"/>
                <a:ea typeface="Roboto"/>
                <a:cs typeface="Roboto"/>
                <a:sym typeface="Roboto"/>
              </a:rPr>
              <a:t>goal is </a:t>
            </a:r>
            <a:r>
              <a:rPr lang="en" sz="1100">
                <a:solidFill>
                  <a:srgbClr val="000000"/>
                </a:solidFill>
                <a:latin typeface="Roboto"/>
                <a:ea typeface="Roboto"/>
                <a:cs typeface="Roboto"/>
                <a:sym typeface="Roboto"/>
              </a:rPr>
              <a:t>to </a:t>
            </a:r>
            <a:r>
              <a:rPr lang="en">
                <a:solidFill>
                  <a:srgbClr val="000000"/>
                </a:solidFill>
                <a:latin typeface="Roboto"/>
                <a:ea typeface="Roboto"/>
                <a:cs typeface="Roboto"/>
                <a:sym typeface="Roboto"/>
              </a:rPr>
              <a:t>research both cities</a:t>
            </a:r>
            <a:r>
              <a:rPr lang="en" sz="1100">
                <a:solidFill>
                  <a:srgbClr val="000000"/>
                </a:solidFill>
                <a:latin typeface="Roboto"/>
                <a:ea typeface="Roboto"/>
                <a:cs typeface="Roboto"/>
                <a:sym typeface="Roboto"/>
              </a:rPr>
              <a:t> based on the criteria </a:t>
            </a:r>
            <a:r>
              <a:rPr lang="en">
                <a:solidFill>
                  <a:srgbClr val="000000"/>
                </a:solidFill>
                <a:latin typeface="Roboto"/>
                <a:ea typeface="Roboto"/>
                <a:cs typeface="Roboto"/>
                <a:sym typeface="Roboto"/>
              </a:rPr>
              <a:t>requested by the league </a:t>
            </a:r>
            <a:r>
              <a:rPr lang="en" sz="1100">
                <a:solidFill>
                  <a:srgbClr val="000000"/>
                </a:solidFill>
                <a:latin typeface="Roboto"/>
                <a:ea typeface="Roboto"/>
                <a:cs typeface="Roboto"/>
                <a:sym typeface="Roboto"/>
              </a:rPr>
              <a:t>and </a:t>
            </a:r>
            <a:r>
              <a:rPr lang="en">
                <a:solidFill>
                  <a:srgbClr val="000000"/>
                </a:solidFill>
                <a:latin typeface="Roboto"/>
                <a:ea typeface="Roboto"/>
                <a:cs typeface="Roboto"/>
                <a:sym typeface="Roboto"/>
              </a:rPr>
              <a:t>recommend the best place for expansion.</a:t>
            </a:r>
            <a:endParaRPr sz="1100">
              <a:solidFill>
                <a:srgbClr val="000000"/>
              </a:solidFill>
              <a:latin typeface="Roboto"/>
              <a:ea typeface="Roboto"/>
              <a:cs typeface="Roboto"/>
              <a:sym typeface="Roboto"/>
            </a:endParaRPr>
          </a:p>
          <a:p>
            <a:pPr indent="0" lvl="0" marL="0" rtl="0" algn="l">
              <a:spcBef>
                <a:spcPts val="0"/>
              </a:spcBef>
              <a:spcAft>
                <a:spcPts val="1600"/>
              </a:spcAft>
              <a:buNone/>
            </a:pPr>
            <a:r>
              <a:t/>
            </a:r>
            <a:endParaRPr sz="1100">
              <a:latin typeface="Roboto"/>
              <a:ea typeface="Roboto"/>
              <a:cs typeface="Roboto"/>
              <a:sym typeface="Roboto"/>
            </a:endParaRPr>
          </a:p>
        </p:txBody>
      </p:sp>
      <p:sp>
        <p:nvSpPr>
          <p:cNvPr id="85" name="Google Shape;85;p17"/>
          <p:cNvSpPr txBox="1"/>
          <p:nvPr>
            <p:ph idx="2" type="body"/>
          </p:nvPr>
        </p:nvSpPr>
        <p:spPr>
          <a:xfrm>
            <a:off x="4887672" y="1741021"/>
            <a:ext cx="2286000" cy="4407300"/>
          </a:xfrm>
          <a:prstGeom prst="rect">
            <a:avLst/>
          </a:prstGeom>
        </p:spPr>
        <p:txBody>
          <a:bodyPr anchorCtr="0" anchor="t" bIns="121875" lIns="121875" spcFirstLastPara="1" rIns="121875" wrap="square" tIns="121875">
            <a:normAutofit lnSpcReduction="20000"/>
          </a:bodyPr>
          <a:lstStyle/>
          <a:p>
            <a:pPr indent="0" lvl="0" marL="0" rtl="0" algn="l">
              <a:spcBef>
                <a:spcPts val="0"/>
              </a:spcBef>
              <a:spcAft>
                <a:spcPts val="0"/>
              </a:spcAft>
              <a:buClr>
                <a:schemeClr val="dk1"/>
              </a:buClr>
              <a:buSzPts val="1100"/>
              <a:buFont typeface="Arial"/>
              <a:buNone/>
            </a:pPr>
            <a:r>
              <a:rPr b="1" lang="en">
                <a:solidFill>
                  <a:srgbClr val="260D95"/>
                </a:solidFill>
                <a:latin typeface="Roboto"/>
                <a:ea typeface="Roboto"/>
                <a:cs typeface="Roboto"/>
                <a:sym typeface="Roboto"/>
              </a:rPr>
              <a:t>Recommended Action</a:t>
            </a:r>
            <a:endParaRPr b="1">
              <a:solidFill>
                <a:srgbClr val="260D95"/>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000000"/>
                </a:solidFill>
                <a:latin typeface="Roboto"/>
                <a:ea typeface="Roboto"/>
                <a:cs typeface="Roboto"/>
                <a:sym typeface="Roboto"/>
              </a:rPr>
              <a:t>When comparing the two cities, Jackson, MI provides a better opportunity for expansion. First, Jackson is located along I-94   roughly 80 miles west of Detroit, home of the NHL’s Red Wings, and is equidistant to two BIG10 college programs at Michigan and Michigan State. </a:t>
            </a:r>
            <a:endParaRPr>
              <a:solidFill>
                <a:srgbClr val="000000"/>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000000"/>
                </a:solidFill>
                <a:latin typeface="Roboto"/>
                <a:ea typeface="Roboto"/>
                <a:cs typeface="Roboto"/>
                <a:sym typeface="Roboto"/>
              </a:rPr>
              <a:t>Although the population in the area has slowly decreased over the past 20 years, the average household income has increased by 21.2% and expected to grow another 17.4% by 2025. They spent roughly 6% of their income eating out and about 40% of that spending is on dinner.</a:t>
            </a:r>
            <a:endParaRPr>
              <a:solidFill>
                <a:srgbClr val="000000"/>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000000"/>
                </a:solidFill>
                <a:latin typeface="Roboto"/>
                <a:ea typeface="Roboto"/>
                <a:cs typeface="Roboto"/>
                <a:sym typeface="Roboto"/>
              </a:rPr>
              <a:t>On the Northwest side of Jackson, there is an existing arena (Optimist Ice Arena) being used for recreation hockey leagues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0" lvl="0" marL="0" rtl="0" algn="l">
              <a:spcBef>
                <a:spcPts val="0"/>
              </a:spcBef>
              <a:spcAft>
                <a:spcPts val="1600"/>
              </a:spcAft>
              <a:buNone/>
            </a:pPr>
            <a:r>
              <a:t/>
            </a:r>
            <a:endParaRPr sz="1100">
              <a:latin typeface="Roboto"/>
              <a:ea typeface="Roboto"/>
              <a:cs typeface="Roboto"/>
              <a:sym typeface="Roboto"/>
            </a:endParaRPr>
          </a:p>
        </p:txBody>
      </p:sp>
      <p:sp>
        <p:nvSpPr>
          <p:cNvPr id="86" name="Google Shape;86;p17"/>
          <p:cNvSpPr txBox="1"/>
          <p:nvPr>
            <p:ph idx="3" type="body"/>
          </p:nvPr>
        </p:nvSpPr>
        <p:spPr>
          <a:xfrm>
            <a:off x="7187592" y="1741013"/>
            <a:ext cx="2286000" cy="4407300"/>
          </a:xfrm>
          <a:prstGeom prst="rect">
            <a:avLst/>
          </a:prstGeom>
        </p:spPr>
        <p:txBody>
          <a:bodyPr anchorCtr="0" anchor="t" bIns="121875" lIns="121875" spcFirstLastPara="1" rIns="121875" wrap="square" tIns="121875">
            <a:normAutofit lnSpcReduction="10000"/>
          </a:bodyPr>
          <a:lstStyle/>
          <a:p>
            <a:pPr indent="0" lvl="0" marL="0" rtl="0" algn="l">
              <a:spcBef>
                <a:spcPts val="0"/>
              </a:spcBef>
              <a:spcAft>
                <a:spcPts val="0"/>
              </a:spcAft>
              <a:buClr>
                <a:schemeClr val="dk1"/>
              </a:buClr>
              <a:buSzPts val="1100"/>
              <a:buFont typeface="Arial"/>
              <a:buNone/>
            </a:pPr>
            <a:r>
              <a:rPr lang="en">
                <a:solidFill>
                  <a:srgbClr val="000000"/>
                </a:solidFill>
                <a:latin typeface="Roboto"/>
                <a:ea typeface="Roboto"/>
                <a:cs typeface="Roboto"/>
                <a:sym typeface="Roboto"/>
              </a:rPr>
              <a:t>This facility will need some upgrades but it can likely be used. The arena is near I-94, shopping (including retail sporting goods stores), hotels and restaurants.</a:t>
            </a:r>
            <a:endParaRPr>
              <a:solidFill>
                <a:srgbClr val="000000"/>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000000"/>
                </a:solidFill>
                <a:latin typeface="Roboto"/>
                <a:ea typeface="Roboto"/>
                <a:cs typeface="Roboto"/>
                <a:sym typeface="Roboto"/>
              </a:rPr>
              <a:t>Lastly, the state of Michigan has more hockey players per million than Wisconsin. There should be ample opportunities for players and development.</a:t>
            </a:r>
            <a:endParaRPr>
              <a:solidFill>
                <a:srgbClr val="000000"/>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rgbClr val="260D95"/>
                </a:solidFill>
                <a:latin typeface="Roboto"/>
                <a:ea typeface="Roboto"/>
                <a:cs typeface="Roboto"/>
                <a:sym typeface="Roboto"/>
              </a:rPr>
              <a:t>Rejected Option</a:t>
            </a:r>
            <a:endParaRPr b="1">
              <a:solidFill>
                <a:srgbClr val="260D95"/>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000000"/>
                </a:solidFill>
                <a:latin typeface="Roboto"/>
                <a:ea typeface="Roboto"/>
                <a:cs typeface="Roboto"/>
                <a:sym typeface="Roboto"/>
              </a:rPr>
              <a:t>Racine, WI has some good qualities as well. Although, the population has also been slowly decreasing since 2000, the median household income has increased at a higher rate. Even though they have a higher income, the average amount spent eating out is almost the same as Jackson. Racine is</a:t>
            </a:r>
            <a:endParaRPr sz="1100">
              <a:solidFill>
                <a:srgbClr val="000000"/>
              </a:solidFill>
              <a:latin typeface="Roboto"/>
              <a:ea typeface="Roboto"/>
              <a:cs typeface="Roboto"/>
              <a:sym typeface="Roboto"/>
            </a:endParaRPr>
          </a:p>
        </p:txBody>
      </p:sp>
      <p:sp>
        <p:nvSpPr>
          <p:cNvPr id="87" name="Google Shape;87;p17"/>
          <p:cNvSpPr txBox="1"/>
          <p:nvPr>
            <p:ph type="title"/>
          </p:nvPr>
        </p:nvSpPr>
        <p:spPr>
          <a:xfrm>
            <a:off x="415500" y="194579"/>
            <a:ext cx="11358000" cy="11199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Clr>
                <a:schemeClr val="dk1"/>
              </a:buClr>
              <a:buSzPts val="990"/>
              <a:buFont typeface="Arial"/>
              <a:buNone/>
            </a:pPr>
            <a:r>
              <a:rPr b="1" lang="en" sz="3600">
                <a:solidFill>
                  <a:srgbClr val="DC8C94"/>
                </a:solidFill>
                <a:latin typeface="Roboto"/>
                <a:ea typeface="Roboto"/>
                <a:cs typeface="Roboto"/>
                <a:sym typeface="Roboto"/>
              </a:rPr>
              <a:t>Executive Summary</a:t>
            </a:r>
            <a:endParaRPr b="1" sz="3600">
              <a:solidFill>
                <a:srgbClr val="DC8C94"/>
              </a:solidFill>
              <a:latin typeface="Roboto"/>
              <a:ea typeface="Roboto"/>
              <a:cs typeface="Roboto"/>
              <a:sym typeface="Roboto"/>
            </a:endParaRPr>
          </a:p>
          <a:p>
            <a:pPr indent="0" lvl="0" marL="0" rtl="0" algn="l">
              <a:spcBef>
                <a:spcPts val="0"/>
              </a:spcBef>
              <a:spcAft>
                <a:spcPts val="0"/>
              </a:spcAft>
              <a:buSzPts val="990"/>
              <a:buNone/>
            </a:pPr>
            <a:r>
              <a:rPr b="1" lang="en" sz="3600">
                <a:solidFill>
                  <a:srgbClr val="260D95"/>
                </a:solidFill>
                <a:latin typeface="Roboto"/>
                <a:ea typeface="Roboto"/>
                <a:cs typeface="Roboto"/>
                <a:sym typeface="Roboto"/>
              </a:rPr>
              <a:t>FPHL Recommendation: Jackson, MI</a:t>
            </a:r>
            <a:endParaRPr b="1" sz="3600">
              <a:solidFill>
                <a:srgbClr val="260D95"/>
              </a:solidFill>
              <a:latin typeface="Roboto"/>
              <a:ea typeface="Roboto"/>
              <a:cs typeface="Roboto"/>
              <a:sym typeface="Roboto"/>
            </a:endParaRPr>
          </a:p>
        </p:txBody>
      </p:sp>
      <p:sp>
        <p:nvSpPr>
          <p:cNvPr id="88" name="Google Shape;88;p17"/>
          <p:cNvSpPr txBox="1"/>
          <p:nvPr>
            <p:ph idx="4" type="body"/>
          </p:nvPr>
        </p:nvSpPr>
        <p:spPr>
          <a:xfrm>
            <a:off x="9487511" y="1741013"/>
            <a:ext cx="2286000" cy="4407300"/>
          </a:xfrm>
          <a:prstGeom prst="rect">
            <a:avLst/>
          </a:prstGeom>
        </p:spPr>
        <p:txBody>
          <a:bodyPr anchorCtr="0" anchor="t" bIns="121875" lIns="121875" spcFirstLastPara="1" rIns="121875" wrap="square" tIns="121875">
            <a:normAutofit/>
          </a:bodyPr>
          <a:lstStyle/>
          <a:p>
            <a:pPr indent="0" lvl="0" marL="0" rtl="0" algn="l">
              <a:spcBef>
                <a:spcPts val="0"/>
              </a:spcBef>
              <a:spcAft>
                <a:spcPts val="0"/>
              </a:spcAft>
              <a:buClr>
                <a:schemeClr val="dk1"/>
              </a:buClr>
              <a:buSzPts val="1100"/>
              <a:buFont typeface="Arial"/>
              <a:buNone/>
            </a:pPr>
            <a:r>
              <a:rPr lang="en">
                <a:solidFill>
                  <a:srgbClr val="000000"/>
                </a:solidFill>
                <a:latin typeface="Roboto"/>
                <a:ea typeface="Roboto"/>
                <a:cs typeface="Roboto"/>
                <a:sym typeface="Roboto"/>
              </a:rPr>
              <a:t>located roughy 6 miles east of I-94 b</a:t>
            </a:r>
            <a:r>
              <a:rPr lang="en">
                <a:solidFill>
                  <a:srgbClr val="000000"/>
                </a:solidFill>
                <a:latin typeface="Roboto"/>
                <a:ea typeface="Roboto"/>
                <a:cs typeface="Roboto"/>
                <a:sym typeface="Roboto"/>
              </a:rPr>
              <a:t>etween Milwaukee and </a:t>
            </a:r>
            <a:r>
              <a:rPr lang="en">
                <a:solidFill>
                  <a:srgbClr val="000000"/>
                </a:solidFill>
                <a:latin typeface="Roboto"/>
                <a:ea typeface="Roboto"/>
                <a:cs typeface="Roboto"/>
                <a:sym typeface="Roboto"/>
              </a:rPr>
              <a:t>Chicago</a:t>
            </a:r>
            <a:r>
              <a:rPr lang="en">
                <a:solidFill>
                  <a:srgbClr val="000000"/>
                </a:solidFill>
                <a:latin typeface="Roboto"/>
                <a:ea typeface="Roboto"/>
                <a:cs typeface="Roboto"/>
                <a:sym typeface="Roboto"/>
              </a:rPr>
              <a:t>. There are some restaurants near downtown. The key difference is that Racine does not have an existing arena and recent plans to build one were put to rest in 2017.</a:t>
            </a:r>
            <a:endParaRPr sz="1100">
              <a:solidFill>
                <a:srgbClr val="000000"/>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
                <a:solidFill>
                  <a:srgbClr val="260D95"/>
                </a:solidFill>
                <a:latin typeface="Roboto"/>
                <a:ea typeface="Roboto"/>
                <a:cs typeface="Roboto"/>
                <a:sym typeface="Roboto"/>
              </a:rPr>
              <a:t>Action Steps</a:t>
            </a:r>
            <a:endParaRPr b="1">
              <a:solidFill>
                <a:srgbClr val="260D95"/>
              </a:solidFill>
              <a:latin typeface="Roboto"/>
              <a:ea typeface="Roboto"/>
              <a:cs typeface="Roboto"/>
              <a:sym typeface="Roboto"/>
            </a:endParaRPr>
          </a:p>
          <a:p>
            <a:pPr indent="0" lvl="0" marL="0" rtl="0" algn="l">
              <a:spcBef>
                <a:spcPts val="0"/>
              </a:spcBef>
              <a:spcAft>
                <a:spcPts val="0"/>
              </a:spcAft>
              <a:buNone/>
            </a:pPr>
            <a:r>
              <a:rPr lang="en">
                <a:solidFill>
                  <a:srgbClr val="000000"/>
                </a:solidFill>
                <a:latin typeface="Roboto"/>
                <a:ea typeface="Roboto"/>
                <a:cs typeface="Roboto"/>
                <a:sym typeface="Roboto"/>
              </a:rPr>
              <a:t>1. Reach out to Optimist Ice Arena board for leasing opportunities.</a:t>
            </a:r>
            <a:endParaRPr>
              <a:solidFill>
                <a:srgbClr val="000000"/>
              </a:solidFill>
              <a:latin typeface="Roboto"/>
              <a:ea typeface="Roboto"/>
              <a:cs typeface="Roboto"/>
              <a:sym typeface="Roboto"/>
            </a:endParaRPr>
          </a:p>
          <a:p>
            <a:pPr indent="0" lvl="0" marL="0" rtl="0" algn="l">
              <a:spcBef>
                <a:spcPts val="0"/>
              </a:spcBef>
              <a:spcAft>
                <a:spcPts val="0"/>
              </a:spcAft>
              <a:buNone/>
            </a:pPr>
            <a:r>
              <a:rPr lang="en">
                <a:solidFill>
                  <a:srgbClr val="000000"/>
                </a:solidFill>
                <a:latin typeface="Roboto"/>
                <a:ea typeface="Roboto"/>
                <a:cs typeface="Roboto"/>
                <a:sym typeface="Roboto"/>
              </a:rPr>
              <a:t>2.Discuss enhancements to seating and concessions for the arena.</a:t>
            </a:r>
            <a:endParaRPr>
              <a:solidFill>
                <a:srgbClr val="000000"/>
              </a:solidFill>
              <a:latin typeface="Roboto"/>
              <a:ea typeface="Roboto"/>
              <a:cs typeface="Roboto"/>
              <a:sym typeface="Roboto"/>
            </a:endParaRPr>
          </a:p>
          <a:p>
            <a:pPr indent="0" lvl="0" marL="0" rtl="0" algn="l">
              <a:spcBef>
                <a:spcPts val="0"/>
              </a:spcBef>
              <a:spcAft>
                <a:spcPts val="0"/>
              </a:spcAft>
              <a:buNone/>
            </a:pPr>
            <a:r>
              <a:rPr lang="en">
                <a:solidFill>
                  <a:srgbClr val="000000"/>
                </a:solidFill>
                <a:latin typeface="Roboto"/>
                <a:ea typeface="Roboto"/>
                <a:cs typeface="Roboto"/>
                <a:sym typeface="Roboto"/>
              </a:rPr>
              <a:t>3.Start to fundraise and look for corporate sponsors.</a:t>
            </a:r>
            <a:endParaRPr>
              <a:solidFill>
                <a:srgbClr val="000000"/>
              </a:solidFill>
              <a:latin typeface="Roboto"/>
              <a:ea typeface="Roboto"/>
              <a:cs typeface="Roboto"/>
              <a:sym typeface="Roboto"/>
            </a:endParaRPr>
          </a:p>
          <a:p>
            <a:pPr indent="0" lvl="0" marL="0" rtl="0" algn="l">
              <a:spcBef>
                <a:spcPts val="0"/>
              </a:spcBef>
              <a:spcAft>
                <a:spcPts val="0"/>
              </a:spcAft>
              <a:buNone/>
            </a:pPr>
            <a:r>
              <a:rPr lang="en">
                <a:solidFill>
                  <a:srgbClr val="000000"/>
                </a:solidFill>
                <a:latin typeface="Roboto"/>
                <a:ea typeface="Roboto"/>
                <a:cs typeface="Roboto"/>
                <a:sym typeface="Roboto"/>
              </a:rPr>
              <a:t>4.Establish retail presence for fan merchandise (future).</a:t>
            </a:r>
            <a:endParaRPr>
              <a:solidFill>
                <a:srgbClr val="000000"/>
              </a:solidFill>
              <a:latin typeface="Roboto"/>
              <a:ea typeface="Roboto"/>
              <a:cs typeface="Roboto"/>
              <a:sym typeface="Roboto"/>
            </a:endParaRPr>
          </a:p>
        </p:txBody>
      </p:sp>
      <p:graphicFrame>
        <p:nvGraphicFramePr>
          <p:cNvPr id="89" name="Google Shape;89;p17"/>
          <p:cNvGraphicFramePr/>
          <p:nvPr/>
        </p:nvGraphicFramePr>
        <p:xfrm>
          <a:off x="549450" y="2368938"/>
          <a:ext cx="3000000" cy="3000000"/>
        </p:xfrm>
        <a:graphic>
          <a:graphicData uri="http://schemas.openxmlformats.org/drawingml/2006/table">
            <a:tbl>
              <a:tblPr>
                <a:noFill/>
                <a:tableStyleId>{CE3D86B3-F8B3-4B36-87E3-24FE136E619A}</a:tableStyleId>
              </a:tblPr>
              <a:tblGrid>
                <a:gridCol w="1656075"/>
              </a:tblGrid>
              <a:tr h="552550">
                <a:tc>
                  <a:txBody>
                    <a:bodyPr/>
                    <a:lstStyle/>
                    <a:p>
                      <a:pPr indent="0" lvl="0" marL="0" rtl="0" algn="l">
                        <a:lnSpc>
                          <a:spcPct val="100000"/>
                        </a:lnSpc>
                        <a:spcBef>
                          <a:spcPts val="0"/>
                        </a:spcBef>
                        <a:spcAft>
                          <a:spcPts val="0"/>
                        </a:spcAft>
                        <a:buNone/>
                      </a:pPr>
                      <a:r>
                        <a:rPr i="1" lang="en" sz="1300">
                          <a:solidFill>
                            <a:srgbClr val="DC8C94"/>
                          </a:solidFill>
                          <a:latin typeface="Roboto"/>
                          <a:ea typeface="Roboto"/>
                          <a:cs typeface="Roboto"/>
                          <a:sym typeface="Roboto"/>
                        </a:rPr>
                        <a:t>Currently</a:t>
                      </a:r>
                      <a:r>
                        <a:rPr i="1" lang="en" sz="1300">
                          <a:solidFill>
                            <a:srgbClr val="DC8C94"/>
                          </a:solidFill>
                          <a:latin typeface="Roboto"/>
                          <a:ea typeface="Roboto"/>
                          <a:cs typeface="Roboto"/>
                          <a:sym typeface="Roboto"/>
                        </a:rPr>
                        <a:t>, the FPHL has a presence in the state of Michigan with two teams (Port Huron and Battle Creek).</a:t>
                      </a:r>
                      <a:endParaRPr i="1" sz="1300">
                        <a:solidFill>
                          <a:srgbClr val="DC8C94"/>
                        </a:solidFill>
                        <a:latin typeface="Roboto"/>
                        <a:ea typeface="Roboto"/>
                        <a:cs typeface="Roboto"/>
                        <a:sym typeface="Roboto"/>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r h="931750">
                <a:tc>
                  <a:txBody>
                    <a:bodyPr/>
                    <a:lstStyle/>
                    <a:p>
                      <a:pPr indent="0" lvl="0" marL="0" rtl="0" algn="l">
                        <a:spcBef>
                          <a:spcPts val="0"/>
                        </a:spcBef>
                        <a:spcAft>
                          <a:spcPts val="0"/>
                        </a:spcAft>
                        <a:buClr>
                          <a:schemeClr val="dk1"/>
                        </a:buClr>
                        <a:buSzPts val="1100"/>
                        <a:buFont typeface="Arial"/>
                        <a:buNone/>
                      </a:pPr>
                      <a:r>
                        <a:rPr i="1" lang="en" sz="1300">
                          <a:solidFill>
                            <a:srgbClr val="DC8C94"/>
                          </a:solidFill>
                          <a:latin typeface="Roboto"/>
                          <a:ea typeface="Roboto"/>
                          <a:cs typeface="Roboto"/>
                          <a:sym typeface="Roboto"/>
                        </a:rPr>
                        <a:t>Bleacher Report ranks Michigan as the #2 hockey state.</a:t>
                      </a:r>
                      <a:endParaRPr i="1" sz="1300">
                        <a:solidFill>
                          <a:srgbClr val="DC8C94"/>
                        </a:solidFill>
                        <a:latin typeface="Roboto"/>
                        <a:ea typeface="Roboto"/>
                        <a:cs typeface="Roboto"/>
                        <a:sym typeface="Roboto"/>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r h="742150">
                <a:tc>
                  <a:txBody>
                    <a:bodyPr/>
                    <a:lstStyle/>
                    <a:p>
                      <a:pPr indent="0" lvl="0" marL="0" rtl="0" algn="l">
                        <a:lnSpc>
                          <a:spcPct val="100000"/>
                        </a:lnSpc>
                        <a:spcBef>
                          <a:spcPts val="0"/>
                        </a:spcBef>
                        <a:spcAft>
                          <a:spcPts val="0"/>
                        </a:spcAft>
                        <a:buNone/>
                      </a:pPr>
                      <a:r>
                        <a:rPr i="1" lang="en" sz="1300">
                          <a:solidFill>
                            <a:srgbClr val="DC8C94"/>
                          </a:solidFill>
                          <a:latin typeface="Roboto"/>
                          <a:ea typeface="Roboto"/>
                          <a:cs typeface="Roboto"/>
                          <a:sym typeface="Roboto"/>
                        </a:rPr>
                        <a:t>Jackson, MI is in Jackson County, and serves as the county seat.</a:t>
                      </a:r>
                      <a:endParaRPr i="1" sz="1300">
                        <a:solidFill>
                          <a:srgbClr val="DC8C94"/>
                        </a:solidFill>
                        <a:latin typeface="Roboto"/>
                        <a:ea typeface="Roboto"/>
                        <a:cs typeface="Roboto"/>
                        <a:sym typeface="Roboto"/>
                      </a:endParaRPr>
                    </a:p>
                  </a:txBody>
                  <a:tcPr marT="91425" marB="91425" marR="91425" marL="91425" anchor="ctr">
                    <a:lnT cap="flat" cmpd="sng" w="12575">
                      <a:solidFill>
                        <a:srgbClr val="3C3D3E"/>
                      </a:solidFill>
                      <a:prstDash val="solid"/>
                      <a:round/>
                      <a:headEnd len="sm" w="sm" type="none"/>
                      <a:tailEnd len="sm" w="sm" type="none"/>
                    </a:lnT>
                    <a:lnB cap="flat" cmpd="sng" w="12575">
                      <a:solidFill>
                        <a:srgbClr val="3C3D3E"/>
                      </a:solidFill>
                      <a:prstDash val="solid"/>
                      <a:round/>
                      <a:headEnd len="sm" w="sm" type="none"/>
                      <a:tailEnd len="sm" w="sm" type="none"/>
                    </a:lnB>
                  </a:tcPr>
                </a:tc>
              </a:tr>
            </a:tbl>
          </a:graphicData>
        </a:graphic>
      </p:graphicFrame>
      <p:sp>
        <p:nvSpPr>
          <p:cNvPr id="90" name="Google Shape;90;p17"/>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1005375" y="1555300"/>
            <a:ext cx="3459300" cy="4407300"/>
          </a:xfrm>
          <a:prstGeom prst="rect">
            <a:avLst/>
          </a:prstGeom>
          <a:ln>
            <a:noFill/>
          </a:ln>
        </p:spPr>
        <p:txBody>
          <a:bodyPr anchorCtr="0" anchor="t" bIns="121875" lIns="121875" spcFirstLastPara="1" rIns="121875" wrap="square" tIns="121875">
            <a:normAutofit lnSpcReduction="10000"/>
          </a:bodyPr>
          <a:lstStyle/>
          <a:p>
            <a:pPr indent="0" lvl="0" marL="0" rtl="0" algn="l">
              <a:spcBef>
                <a:spcPts val="0"/>
              </a:spcBef>
              <a:spcAft>
                <a:spcPts val="0"/>
              </a:spcAft>
              <a:buNone/>
            </a:pPr>
            <a:r>
              <a:rPr b="1" lang="en" sz="1200">
                <a:solidFill>
                  <a:srgbClr val="260D95"/>
                </a:solidFill>
                <a:latin typeface="Roboto"/>
                <a:ea typeface="Roboto"/>
                <a:cs typeface="Roboto"/>
                <a:sym typeface="Roboto"/>
              </a:rPr>
              <a:t>League informati</a:t>
            </a:r>
            <a:r>
              <a:rPr b="1" lang="en" sz="1200">
                <a:solidFill>
                  <a:srgbClr val="260D95"/>
                </a:solidFill>
                <a:latin typeface="Roboto"/>
                <a:ea typeface="Roboto"/>
                <a:cs typeface="Roboto"/>
                <a:sym typeface="Roboto"/>
              </a:rPr>
              <a:t>on</a:t>
            </a:r>
            <a:endParaRPr b="1" sz="1200">
              <a:solidFill>
                <a:srgbClr val="260D95"/>
              </a:solidFill>
              <a:latin typeface="Roboto"/>
              <a:ea typeface="Roboto"/>
              <a:cs typeface="Roboto"/>
              <a:sym typeface="Roboto"/>
            </a:endParaRPr>
          </a:p>
          <a:p>
            <a:pPr indent="0" lvl="0" marL="0" rtl="0" algn="l">
              <a:spcBef>
                <a:spcPts val="0"/>
              </a:spcBef>
              <a:spcAft>
                <a:spcPts val="0"/>
              </a:spcAft>
              <a:buNone/>
            </a:pPr>
            <a:r>
              <a:t/>
            </a:r>
            <a:endParaRPr b="1" sz="1200">
              <a:solidFill>
                <a:srgbClr val="260D95"/>
              </a:solidFill>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To become more familiar with the league, the first step I took was to review the Federal Prospects Hockey League website (</a:t>
            </a:r>
            <a:r>
              <a:rPr lang="en" sz="1200" u="sng">
                <a:solidFill>
                  <a:schemeClr val="hlink"/>
                </a:solidFill>
                <a:latin typeface="Roboto"/>
                <a:ea typeface="Roboto"/>
                <a:cs typeface="Roboto"/>
                <a:sym typeface="Roboto"/>
                <a:hlinkClick r:id="rId3"/>
              </a:rPr>
              <a:t>https://www.federalhockey.com/home</a:t>
            </a:r>
            <a:r>
              <a:rPr lang="en" sz="1200">
                <a:latin typeface="Roboto"/>
                <a:ea typeface="Roboto"/>
                <a:cs typeface="Roboto"/>
                <a:sym typeface="Roboto"/>
              </a:rPr>
              <a:t>).</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 website shows current teams (two in Michigan) and former teams. Choosing an already defunct market from the FPHL would not be beneficial for this study.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 also looked for any existing expansion plans and ruled those areas out.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Then, I compared metrics of the cities in the league to cities in Michigan to find an ideal location.</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96" name="Google Shape;96;p18"/>
          <p:cNvSpPr txBox="1"/>
          <p:nvPr>
            <p:ph idx="2" type="body"/>
          </p:nvPr>
        </p:nvSpPr>
        <p:spPr>
          <a:xfrm>
            <a:off x="4464675" y="1555300"/>
            <a:ext cx="3459300" cy="4407300"/>
          </a:xfrm>
          <a:prstGeom prst="rect">
            <a:avLst/>
          </a:prstGeom>
          <a:ln>
            <a:noFill/>
          </a:ln>
        </p:spPr>
        <p:txBody>
          <a:bodyPr anchorCtr="0" anchor="t" bIns="121875" lIns="121875" spcFirstLastPara="1" rIns="121875" wrap="square" tIns="121875">
            <a:noAutofit/>
          </a:bodyPr>
          <a:lstStyle/>
          <a:p>
            <a:pPr indent="0" lvl="0" marL="0" rtl="0" algn="l">
              <a:lnSpc>
                <a:spcPct val="95000"/>
              </a:lnSpc>
              <a:spcBef>
                <a:spcPts val="0"/>
              </a:spcBef>
              <a:spcAft>
                <a:spcPts val="0"/>
              </a:spcAft>
              <a:buNone/>
            </a:pPr>
            <a:r>
              <a:rPr b="1" lang="en" sz="1200">
                <a:solidFill>
                  <a:srgbClr val="260D95"/>
                </a:solidFill>
                <a:latin typeface="Roboto"/>
                <a:ea typeface="Roboto"/>
                <a:cs typeface="Roboto"/>
                <a:sym typeface="Roboto"/>
              </a:rPr>
              <a:t>Demographic Data</a:t>
            </a:r>
            <a:endParaRPr b="1" sz="1200">
              <a:solidFill>
                <a:srgbClr val="260D95"/>
              </a:solidFill>
              <a:latin typeface="Roboto"/>
              <a:ea typeface="Roboto"/>
              <a:cs typeface="Roboto"/>
              <a:sym typeface="Roboto"/>
            </a:endParaRPr>
          </a:p>
          <a:p>
            <a:pPr indent="0" lvl="0" marL="0" rtl="0" algn="l">
              <a:lnSpc>
                <a:spcPct val="95000"/>
              </a:lnSpc>
              <a:spcBef>
                <a:spcPts val="0"/>
              </a:spcBef>
              <a:spcAft>
                <a:spcPts val="0"/>
              </a:spcAft>
              <a:buNone/>
            </a:pPr>
            <a:r>
              <a:t/>
            </a:r>
            <a:endParaRPr b="1" sz="1200">
              <a:solidFill>
                <a:srgbClr val="260D95"/>
              </a:solidFill>
              <a:latin typeface="Roboto"/>
              <a:ea typeface="Roboto"/>
              <a:cs typeface="Roboto"/>
              <a:sym typeface="Roboto"/>
            </a:endParaRPr>
          </a:p>
          <a:p>
            <a:pPr indent="0" lvl="0" marL="0" rtl="0" algn="l">
              <a:lnSpc>
                <a:spcPct val="95000"/>
              </a:lnSpc>
              <a:spcBef>
                <a:spcPts val="0"/>
              </a:spcBef>
              <a:spcAft>
                <a:spcPts val="0"/>
              </a:spcAft>
              <a:buNone/>
            </a:pPr>
            <a:r>
              <a:rPr lang="en" sz="1200">
                <a:latin typeface="Roboto"/>
                <a:ea typeface="Roboto"/>
                <a:cs typeface="Roboto"/>
                <a:sym typeface="Roboto"/>
              </a:rPr>
              <a:t>Markets growing both in population and income would be appealing to the league. The following resources were used to understand and gather that data.</a:t>
            </a:r>
            <a:endParaRPr sz="1200">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a:p>
            <a:pPr indent="-304800" lvl="0" marL="457200" rtl="0" algn="l">
              <a:lnSpc>
                <a:spcPct val="95000"/>
              </a:lnSpc>
              <a:spcBef>
                <a:spcPts val="0"/>
              </a:spcBef>
              <a:spcAft>
                <a:spcPts val="0"/>
              </a:spcAft>
              <a:buSzPts val="1200"/>
              <a:buFont typeface="Roboto"/>
              <a:buChar char="●"/>
            </a:pPr>
            <a:r>
              <a:rPr lang="en" sz="1200">
                <a:latin typeface="Roboto"/>
                <a:ea typeface="Roboto"/>
                <a:cs typeface="Roboto"/>
                <a:sym typeface="Roboto"/>
              </a:rPr>
              <a:t>2019 American Community Survey via  </a:t>
            </a:r>
            <a:r>
              <a:rPr lang="en" sz="1200" u="sng">
                <a:solidFill>
                  <a:schemeClr val="hlink"/>
                </a:solidFill>
                <a:latin typeface="Roboto"/>
                <a:ea typeface="Roboto"/>
                <a:cs typeface="Roboto"/>
                <a:sym typeface="Roboto"/>
                <a:hlinkClick r:id="rId4"/>
              </a:rPr>
              <a:t>https://censusreporter.org/</a:t>
            </a:r>
            <a:endParaRPr sz="1200">
              <a:latin typeface="Roboto"/>
              <a:ea typeface="Roboto"/>
              <a:cs typeface="Roboto"/>
              <a:sym typeface="Roboto"/>
            </a:endParaRPr>
          </a:p>
          <a:p>
            <a:pPr indent="-304800" lvl="0" marL="457200" rtl="0" algn="l">
              <a:lnSpc>
                <a:spcPct val="95000"/>
              </a:lnSpc>
              <a:spcBef>
                <a:spcPts val="0"/>
              </a:spcBef>
              <a:spcAft>
                <a:spcPts val="0"/>
              </a:spcAft>
              <a:buSzPts val="1200"/>
              <a:buFont typeface="Roboto"/>
              <a:buChar char="●"/>
            </a:pPr>
            <a:r>
              <a:rPr lang="en" sz="1200">
                <a:latin typeface="Roboto"/>
                <a:ea typeface="Roboto"/>
                <a:cs typeface="Roboto"/>
                <a:sym typeface="Roboto"/>
              </a:rPr>
              <a:t>2000 actuals, 2020 estimated, and 2025 projected data from Gale Business: DemographicsNow</a:t>
            </a:r>
            <a:endParaRPr sz="1200">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a:p>
            <a:pPr indent="0" lvl="0" marL="0" rtl="0" algn="l">
              <a:lnSpc>
                <a:spcPct val="95000"/>
              </a:lnSpc>
              <a:spcBef>
                <a:spcPts val="0"/>
              </a:spcBef>
              <a:spcAft>
                <a:spcPts val="0"/>
              </a:spcAft>
              <a:buNone/>
            </a:pPr>
            <a:r>
              <a:rPr b="1" lang="en" sz="1200">
                <a:solidFill>
                  <a:srgbClr val="260D95"/>
                </a:solidFill>
                <a:latin typeface="Roboto"/>
                <a:ea typeface="Roboto"/>
                <a:cs typeface="Roboto"/>
                <a:sym typeface="Roboto"/>
              </a:rPr>
              <a:t>Consumer Data</a:t>
            </a:r>
            <a:endParaRPr b="1" sz="1200">
              <a:solidFill>
                <a:srgbClr val="260D95"/>
              </a:solidFill>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a:p>
            <a:pPr indent="0" lvl="0" marL="0" rtl="0" algn="l">
              <a:lnSpc>
                <a:spcPct val="95000"/>
              </a:lnSpc>
              <a:spcBef>
                <a:spcPts val="0"/>
              </a:spcBef>
              <a:spcAft>
                <a:spcPts val="0"/>
              </a:spcAft>
              <a:buNone/>
            </a:pPr>
            <a:r>
              <a:rPr lang="en" sz="1200">
                <a:latin typeface="Roboto"/>
                <a:ea typeface="Roboto"/>
                <a:cs typeface="Roboto"/>
                <a:sym typeface="Roboto"/>
              </a:rPr>
              <a:t>The league is also looking for communities with consumers that spend money eating out. Hence, the following report was used.</a:t>
            </a:r>
            <a:endParaRPr sz="1200">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a:p>
            <a:pPr indent="-304800" lvl="0" marL="457200" rtl="0" algn="l">
              <a:lnSpc>
                <a:spcPct val="95000"/>
              </a:lnSpc>
              <a:spcBef>
                <a:spcPts val="0"/>
              </a:spcBef>
              <a:spcAft>
                <a:spcPts val="0"/>
              </a:spcAft>
              <a:buSzPts val="1200"/>
              <a:buFont typeface="Roboto"/>
              <a:buChar char="●"/>
            </a:pPr>
            <a:r>
              <a:rPr lang="en" sz="1200">
                <a:latin typeface="Roboto"/>
                <a:ea typeface="Roboto"/>
                <a:cs typeface="Roboto"/>
                <a:sym typeface="Roboto"/>
              </a:rPr>
              <a:t>Consumer Expenditure Food Beverage Grocery Detail from Gale Business: DemographicsNow</a:t>
            </a:r>
            <a:endParaRPr sz="1200">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a:p>
            <a:pPr indent="0" lvl="0" marL="0" rtl="0" algn="l">
              <a:lnSpc>
                <a:spcPct val="95000"/>
              </a:lnSpc>
              <a:spcBef>
                <a:spcPts val="0"/>
              </a:spcBef>
              <a:spcAft>
                <a:spcPts val="0"/>
              </a:spcAft>
              <a:buNone/>
            </a:pPr>
            <a:r>
              <a:rPr lang="en" sz="1200">
                <a:latin typeface="Roboto"/>
                <a:ea typeface="Roboto"/>
                <a:cs typeface="Roboto"/>
                <a:sym typeface="Roboto"/>
              </a:rPr>
              <a:t>Searching Yelp was also used to determine which cities have ample dining out options for consumers. </a:t>
            </a:r>
            <a:endParaRPr sz="1200">
              <a:latin typeface="Roboto"/>
              <a:ea typeface="Roboto"/>
              <a:cs typeface="Roboto"/>
              <a:sym typeface="Roboto"/>
            </a:endParaRPr>
          </a:p>
          <a:p>
            <a:pPr indent="0" lvl="0" marL="0" rtl="0" algn="l">
              <a:lnSpc>
                <a:spcPct val="95000"/>
              </a:lnSpc>
              <a:spcBef>
                <a:spcPts val="0"/>
              </a:spcBef>
              <a:spcAft>
                <a:spcPts val="0"/>
              </a:spcAft>
              <a:buNone/>
            </a:pPr>
            <a:r>
              <a:t/>
            </a:r>
            <a:endParaRPr sz="1200">
              <a:latin typeface="Roboto"/>
              <a:ea typeface="Roboto"/>
              <a:cs typeface="Roboto"/>
              <a:sym typeface="Roboto"/>
            </a:endParaRPr>
          </a:p>
        </p:txBody>
      </p:sp>
      <p:sp>
        <p:nvSpPr>
          <p:cNvPr id="97" name="Google Shape;97;p18"/>
          <p:cNvSpPr txBox="1"/>
          <p:nvPr>
            <p:ph type="title"/>
          </p:nvPr>
        </p:nvSpPr>
        <p:spPr>
          <a:xfrm>
            <a:off x="415496" y="194567"/>
            <a:ext cx="11358000" cy="763500"/>
          </a:xfrm>
          <a:prstGeom prst="rect">
            <a:avLst/>
          </a:prstGeom>
        </p:spPr>
        <p:txBody>
          <a:bodyPr anchorCtr="0" anchor="t" bIns="121875" lIns="121875" spcFirstLastPara="1" rIns="121875" wrap="square" tIns="121875">
            <a:normAutofit fontScale="90000"/>
          </a:bodyPr>
          <a:lstStyle/>
          <a:p>
            <a:pPr indent="0" lvl="0" marL="0" rtl="0" algn="l">
              <a:spcBef>
                <a:spcPts val="0"/>
              </a:spcBef>
              <a:spcAft>
                <a:spcPts val="0"/>
              </a:spcAft>
              <a:buNone/>
            </a:pPr>
            <a:r>
              <a:rPr b="1" lang="en">
                <a:solidFill>
                  <a:srgbClr val="DC8C94"/>
                </a:solidFill>
                <a:latin typeface="Roboto"/>
                <a:ea typeface="Roboto"/>
                <a:cs typeface="Roboto"/>
                <a:sym typeface="Roboto"/>
              </a:rPr>
              <a:t>Methodology</a:t>
            </a:r>
            <a:endParaRPr b="1">
              <a:solidFill>
                <a:srgbClr val="DC8C94"/>
              </a:solidFill>
              <a:latin typeface="Roboto"/>
              <a:ea typeface="Roboto"/>
              <a:cs typeface="Roboto"/>
              <a:sym typeface="Roboto"/>
            </a:endParaRPr>
          </a:p>
        </p:txBody>
      </p:sp>
      <p:sp>
        <p:nvSpPr>
          <p:cNvPr id="98" name="Google Shape;98;p18"/>
          <p:cNvSpPr txBox="1"/>
          <p:nvPr>
            <p:ph idx="4" type="body"/>
          </p:nvPr>
        </p:nvSpPr>
        <p:spPr>
          <a:xfrm>
            <a:off x="7923975" y="1555300"/>
            <a:ext cx="3459300" cy="4407300"/>
          </a:xfrm>
          <a:prstGeom prst="rect">
            <a:avLst/>
          </a:prstGeom>
          <a:ln>
            <a:noFill/>
          </a:ln>
        </p:spPr>
        <p:txBody>
          <a:bodyPr anchorCtr="0" anchor="t" bIns="121875" lIns="121875" spcFirstLastPara="1" rIns="121875" wrap="square" tIns="121875">
            <a:normAutofit/>
          </a:bodyPr>
          <a:lstStyle/>
          <a:p>
            <a:pPr indent="0" lvl="0" marL="0" rtl="0" algn="l">
              <a:spcBef>
                <a:spcPts val="0"/>
              </a:spcBef>
              <a:spcAft>
                <a:spcPts val="0"/>
              </a:spcAft>
              <a:buNone/>
            </a:pPr>
            <a:r>
              <a:rPr b="1" lang="en" sz="1200">
                <a:solidFill>
                  <a:srgbClr val="260D95"/>
                </a:solidFill>
                <a:latin typeface="Roboto"/>
                <a:ea typeface="Roboto"/>
                <a:cs typeface="Roboto"/>
                <a:sym typeface="Roboto"/>
              </a:rPr>
              <a:t>Other Research</a:t>
            </a:r>
            <a:endParaRPr b="1" sz="1200">
              <a:solidFill>
                <a:srgbClr val="260D95"/>
              </a:solidFill>
              <a:latin typeface="Roboto"/>
              <a:ea typeface="Roboto"/>
              <a:cs typeface="Roboto"/>
              <a:sym typeface="Roboto"/>
            </a:endParaRPr>
          </a:p>
          <a:p>
            <a:pPr indent="0" lvl="0" marL="0" rtl="0" algn="l">
              <a:spcBef>
                <a:spcPts val="0"/>
              </a:spcBef>
              <a:spcAft>
                <a:spcPts val="0"/>
              </a:spcAft>
              <a:buNone/>
            </a:pPr>
            <a:r>
              <a:t/>
            </a:r>
            <a:endParaRPr b="1" sz="1200">
              <a:solidFill>
                <a:srgbClr val="260D95"/>
              </a:solidFill>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Additional information was pulled from the following sources.</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Wikipedia to research the cities and their areas for interesting information.</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The Journal Times in Racine for previous stories about their sports teams.</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Numerous websites that contain data about where hockey players are from to compare Michigan vs. Wisconsin.</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en" sz="1200">
                <a:latin typeface="Roboto"/>
                <a:ea typeface="Roboto"/>
                <a:cs typeface="Roboto"/>
                <a:sym typeface="Roboto"/>
              </a:rPr>
              <a:t>Maps from Google, Bing, Michigan.gov and Yelp to better understand each city’s layout.</a:t>
            </a:r>
            <a:endParaRPr sz="1200">
              <a:latin typeface="Roboto"/>
              <a:ea typeface="Roboto"/>
              <a:cs typeface="Roboto"/>
              <a:sym typeface="Roboto"/>
            </a:endParaRPr>
          </a:p>
          <a:p>
            <a:pPr indent="0" lvl="0" marL="457200" rtl="0" algn="l">
              <a:spcBef>
                <a:spcPts val="0"/>
              </a:spcBef>
              <a:spcAft>
                <a:spcPts val="0"/>
              </a:spcAft>
              <a:buNone/>
            </a:pPr>
            <a:r>
              <a:t/>
            </a:r>
            <a:endParaRPr sz="1200">
              <a:latin typeface="Roboto"/>
              <a:ea typeface="Roboto"/>
              <a:cs typeface="Roboto"/>
              <a:sym typeface="Roboto"/>
            </a:endParaRPr>
          </a:p>
        </p:txBody>
      </p:sp>
      <p:sp>
        <p:nvSpPr>
          <p:cNvPr id="99" name="Google Shape;99;p18"/>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6291075" y="2945025"/>
            <a:ext cx="5321701" cy="3388325"/>
          </a:xfrm>
          <a:prstGeom prst="rect">
            <a:avLst/>
          </a:prstGeom>
          <a:noFill/>
          <a:ln>
            <a:noFill/>
          </a:ln>
        </p:spPr>
      </p:pic>
      <p:sp>
        <p:nvSpPr>
          <p:cNvPr id="105" name="Google Shape;105;p19"/>
          <p:cNvSpPr txBox="1"/>
          <p:nvPr>
            <p:ph idx="1" type="body"/>
          </p:nvPr>
        </p:nvSpPr>
        <p:spPr>
          <a:xfrm>
            <a:off x="530350" y="1266650"/>
            <a:ext cx="5321700" cy="50667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b="1" lang="en" sz="1200">
                <a:solidFill>
                  <a:srgbClr val="260D95"/>
                </a:solidFill>
                <a:latin typeface="Roboto"/>
                <a:ea typeface="Roboto"/>
                <a:cs typeface="Roboto"/>
                <a:sym typeface="Roboto"/>
              </a:rPr>
              <a:t>Hockey is popular in the state of Michigan. </a:t>
            </a:r>
            <a:endParaRPr b="1" sz="1200">
              <a:solidFill>
                <a:srgbClr val="260D95"/>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The Bleacher Report ranked Michigan as the </a:t>
            </a:r>
            <a:r>
              <a:rPr lang="en" sz="1200">
                <a:solidFill>
                  <a:srgbClr val="DC8C94"/>
                </a:solidFill>
                <a:latin typeface="Roboto"/>
                <a:ea typeface="Roboto"/>
                <a:cs typeface="Roboto"/>
                <a:sym typeface="Roboto"/>
              </a:rPr>
              <a:t>#2 hockey</a:t>
            </a:r>
            <a:r>
              <a:rPr lang="en" sz="1200">
                <a:latin typeface="Roboto"/>
                <a:ea typeface="Roboto"/>
                <a:cs typeface="Roboto"/>
                <a:sym typeface="Roboto"/>
              </a:rPr>
              <a:t> state in the United States behind only Minnesota. Along with the great traditions at Michigan State and the University of Michigan, the Detroit Red Wings are quite possibly the most popular hockey team in America. (Johnson, 2011) Wisconsin came in at #6.</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The National Hockey League (NHL) brings in players from all over the world. While Canada has by far the most players in the league, the United States has a fair share. Within the U.S., players born in the state of Michigan come in second in the league with 39. Fun fact, current NHL player, </a:t>
            </a:r>
            <a:r>
              <a:rPr lang="en" sz="1200">
                <a:solidFill>
                  <a:srgbClr val="DC8C94"/>
                </a:solidFill>
                <a:latin typeface="Roboto"/>
                <a:ea typeface="Roboto"/>
                <a:cs typeface="Roboto"/>
                <a:sym typeface="Roboto"/>
              </a:rPr>
              <a:t>Steven Kampfer</a:t>
            </a:r>
            <a:r>
              <a:rPr lang="en" sz="1200">
                <a:latin typeface="Roboto"/>
                <a:ea typeface="Roboto"/>
                <a:cs typeface="Roboto"/>
                <a:sym typeface="Roboto"/>
              </a:rPr>
              <a:t> from the 2011 Stanley Cup champion Boston Bruins, was born in Ann Arbor and </a:t>
            </a:r>
            <a:r>
              <a:rPr lang="en" sz="1200">
                <a:solidFill>
                  <a:srgbClr val="DC8C94"/>
                </a:solidFill>
                <a:latin typeface="Roboto"/>
                <a:ea typeface="Roboto"/>
                <a:cs typeface="Roboto"/>
                <a:sym typeface="Roboto"/>
              </a:rPr>
              <a:t>grew up </a:t>
            </a:r>
            <a:r>
              <a:rPr lang="en" sz="1200">
                <a:latin typeface="Roboto"/>
                <a:ea typeface="Roboto"/>
                <a:cs typeface="Roboto"/>
                <a:sym typeface="Roboto"/>
              </a:rPr>
              <a:t>in </a:t>
            </a:r>
            <a:r>
              <a:rPr lang="en" sz="1200">
                <a:solidFill>
                  <a:srgbClr val="DC8C94"/>
                </a:solidFill>
                <a:latin typeface="Roboto"/>
                <a:ea typeface="Roboto"/>
                <a:cs typeface="Roboto"/>
                <a:sym typeface="Roboto"/>
              </a:rPr>
              <a:t>Jackson, MI</a:t>
            </a:r>
            <a:r>
              <a:rPr lang="en" sz="1200">
                <a:latin typeface="Roboto"/>
                <a:ea typeface="Roboto"/>
                <a:cs typeface="Roboto"/>
                <a:sym typeface="Roboto"/>
              </a:rPr>
              <a:t>. (Wikipedia, 2021) Although Wisconsin is respectable in seventh, Michigan has three times as many players. (QuantHockey, 2021) From an all-time NHL perspective, the state of Michigan has the third most players with 180. This is more than four and a half times as many as Wisconsin. (Hockey Reference, 2021)</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Aside from the major college programs at the University of Michigan and Michigan State University, and the NHL’s Detroit Red Wings, the FPHL’s Western Division has two teams currently operating in the state of Michigan – Battle Creek and Port Huron.</a:t>
            </a:r>
            <a:endParaRPr sz="1200">
              <a:latin typeface="Roboto"/>
              <a:ea typeface="Roboto"/>
              <a:cs typeface="Roboto"/>
              <a:sym typeface="Roboto"/>
            </a:endParaRPr>
          </a:p>
          <a:p>
            <a:pPr indent="0" lvl="0" marL="0" rtl="0" algn="l">
              <a:spcBef>
                <a:spcPts val="1600"/>
              </a:spcBef>
              <a:spcAft>
                <a:spcPts val="1600"/>
              </a:spcAft>
              <a:buNone/>
            </a:pPr>
            <a:r>
              <a:t/>
            </a:r>
            <a:endParaRPr sz="1200">
              <a:latin typeface="Roboto"/>
              <a:ea typeface="Roboto"/>
              <a:cs typeface="Roboto"/>
              <a:sym typeface="Roboto"/>
            </a:endParaRPr>
          </a:p>
        </p:txBody>
      </p:sp>
      <p:sp>
        <p:nvSpPr>
          <p:cNvPr id="106" name="Google Shape;106;p19"/>
          <p:cNvSpPr txBox="1"/>
          <p:nvPr>
            <p:ph idx="2" type="body"/>
          </p:nvPr>
        </p:nvSpPr>
        <p:spPr>
          <a:xfrm>
            <a:off x="6291075" y="1266650"/>
            <a:ext cx="5321700" cy="13698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lang="en" sz="1200">
                <a:latin typeface="Roboto"/>
                <a:ea typeface="Roboto"/>
                <a:cs typeface="Roboto"/>
                <a:sym typeface="Roboto"/>
              </a:rPr>
              <a:t>The nationally recognized USA Hockey organization is divided into 12 districts and multiple age groups. Of the 12 districts, there are only four states with their own district, and Michigan is one of them. According to the total registered member counts, the Michigan district accounts for approximately 47,000 players or 8.3%.  Wisconsin, on the other hand, has 20,000 members and is grouped with five other states in the Central district. (USA Hockey, 2020) </a:t>
            </a:r>
            <a:endParaRPr sz="1200">
              <a:latin typeface="Roboto"/>
              <a:ea typeface="Roboto"/>
              <a:cs typeface="Roboto"/>
              <a:sym typeface="Roboto"/>
            </a:endParaRPr>
          </a:p>
        </p:txBody>
      </p:sp>
      <p:sp>
        <p:nvSpPr>
          <p:cNvPr id="107" name="Google Shape;107;p19"/>
          <p:cNvSpPr txBox="1"/>
          <p:nvPr>
            <p:ph type="title"/>
          </p:nvPr>
        </p:nvSpPr>
        <p:spPr>
          <a:xfrm>
            <a:off x="415496" y="194567"/>
            <a:ext cx="11358000" cy="763500"/>
          </a:xfrm>
          <a:prstGeom prst="rect">
            <a:avLst/>
          </a:prstGeom>
        </p:spPr>
        <p:txBody>
          <a:bodyPr anchorCtr="0" anchor="t" bIns="121875" lIns="121875" spcFirstLastPara="1" rIns="121875" wrap="square" tIns="121875">
            <a:normAutofit fontScale="90000"/>
          </a:bodyPr>
          <a:lstStyle/>
          <a:p>
            <a:pPr indent="0" lvl="0" marL="0" rtl="0" algn="l">
              <a:spcBef>
                <a:spcPts val="0"/>
              </a:spcBef>
              <a:spcAft>
                <a:spcPts val="0"/>
              </a:spcAft>
              <a:buNone/>
            </a:pPr>
            <a:r>
              <a:rPr b="1" lang="en">
                <a:solidFill>
                  <a:srgbClr val="DC8C94"/>
                </a:solidFill>
                <a:latin typeface="Roboto"/>
                <a:ea typeface="Roboto"/>
                <a:cs typeface="Roboto"/>
                <a:sym typeface="Roboto"/>
              </a:rPr>
              <a:t>Michigan = Hockey</a:t>
            </a:r>
            <a:endParaRPr b="1">
              <a:solidFill>
                <a:srgbClr val="DC8C94"/>
              </a:solidFill>
              <a:latin typeface="Roboto"/>
              <a:ea typeface="Roboto"/>
              <a:cs typeface="Roboto"/>
              <a:sym typeface="Roboto"/>
            </a:endParaRPr>
          </a:p>
        </p:txBody>
      </p:sp>
      <p:sp>
        <p:nvSpPr>
          <p:cNvPr id="108" name="Google Shape;108;p19"/>
          <p:cNvSpPr txBox="1"/>
          <p:nvPr>
            <p:ph idx="2" type="body"/>
          </p:nvPr>
        </p:nvSpPr>
        <p:spPr>
          <a:xfrm>
            <a:off x="6291075" y="6333350"/>
            <a:ext cx="5321700" cy="524700"/>
          </a:xfrm>
          <a:prstGeom prst="rect">
            <a:avLst/>
          </a:prstGeom>
        </p:spPr>
        <p:txBody>
          <a:bodyPr anchorCtr="0" anchor="t" bIns="121875" lIns="121875" spcFirstLastPara="1" rIns="121875" wrap="square" tIns="121875">
            <a:normAutofit fontScale="85000" lnSpcReduction="20000"/>
          </a:bodyPr>
          <a:lstStyle/>
          <a:p>
            <a:pPr indent="0" lvl="0" marL="0" rtl="0" algn="r">
              <a:spcBef>
                <a:spcPts val="0"/>
              </a:spcBef>
              <a:spcAft>
                <a:spcPts val="0"/>
              </a:spcAft>
              <a:buNone/>
            </a:pPr>
            <a:r>
              <a:rPr lang="en">
                <a:latin typeface="Roboto"/>
                <a:ea typeface="Roboto"/>
                <a:cs typeface="Roboto"/>
                <a:sym typeface="Roboto"/>
              </a:rPr>
              <a:t>Data sources: USA Hockey and United States Census Bureau  </a:t>
            </a:r>
            <a:endParaRPr>
              <a:latin typeface="Roboto"/>
              <a:ea typeface="Roboto"/>
              <a:cs typeface="Roboto"/>
              <a:sym typeface="Roboto"/>
            </a:endParaRPr>
          </a:p>
          <a:p>
            <a:pPr indent="0" lvl="0" marL="0" rtl="0" algn="r">
              <a:spcBef>
                <a:spcPts val="0"/>
              </a:spcBef>
              <a:spcAft>
                <a:spcPts val="0"/>
              </a:spcAft>
              <a:buNone/>
            </a:pPr>
            <a:r>
              <a:rPr lang="en">
                <a:latin typeface="Roboto"/>
                <a:ea typeface="Roboto"/>
                <a:cs typeface="Roboto"/>
                <a:sym typeface="Roboto"/>
              </a:rPr>
              <a:t>Adapted by Tony Kibling</a:t>
            </a:r>
            <a:endParaRPr>
              <a:latin typeface="Roboto"/>
              <a:ea typeface="Roboto"/>
              <a:cs typeface="Roboto"/>
              <a:sym typeface="Roboto"/>
            </a:endParaRPr>
          </a:p>
        </p:txBody>
      </p:sp>
      <p:sp>
        <p:nvSpPr>
          <p:cNvPr id="109" name="Google Shape;109;p19"/>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9"/>
          <p:cNvSpPr/>
          <p:nvPr/>
        </p:nvSpPr>
        <p:spPr>
          <a:xfrm rot="-2701141">
            <a:off x="8965734" y="5670299"/>
            <a:ext cx="639154" cy="225284"/>
          </a:xfrm>
          <a:prstGeom prst="rect">
            <a:avLst/>
          </a:prstGeom>
          <a:noFill/>
          <a:ln cap="flat" cmpd="sng" w="9525">
            <a:solidFill>
              <a:srgbClr val="260D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2701159">
            <a:off x="10771051" y="5670310"/>
            <a:ext cx="629396" cy="225284"/>
          </a:xfrm>
          <a:prstGeom prst="rect">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500075" y="180275"/>
            <a:ext cx="10123200" cy="763500"/>
          </a:xfrm>
          <a:prstGeom prst="rect">
            <a:avLst/>
          </a:prstGeom>
        </p:spPr>
        <p:txBody>
          <a:bodyPr anchorCtr="0" anchor="t" bIns="121875" lIns="121875" spcFirstLastPara="1" rIns="121875" wrap="square" tIns="121875">
            <a:normAutofit fontScale="90000"/>
          </a:bodyPr>
          <a:lstStyle/>
          <a:p>
            <a:pPr indent="0" lvl="0" marL="0" rtl="0" algn="l">
              <a:spcBef>
                <a:spcPts val="0"/>
              </a:spcBef>
              <a:spcAft>
                <a:spcPts val="0"/>
              </a:spcAft>
              <a:buNone/>
            </a:pPr>
            <a:r>
              <a:rPr b="1" lang="en">
                <a:solidFill>
                  <a:srgbClr val="DC8C94"/>
                </a:solidFill>
                <a:latin typeface="Roboto"/>
                <a:ea typeface="Roboto"/>
                <a:cs typeface="Roboto"/>
                <a:sym typeface="Roboto"/>
              </a:rPr>
              <a:t>Lay of the Land</a:t>
            </a:r>
            <a:endParaRPr b="1">
              <a:solidFill>
                <a:srgbClr val="DC8C94"/>
              </a:solidFill>
              <a:latin typeface="Roboto"/>
              <a:ea typeface="Roboto"/>
              <a:cs typeface="Roboto"/>
              <a:sym typeface="Roboto"/>
            </a:endParaRPr>
          </a:p>
        </p:txBody>
      </p:sp>
      <p:pic>
        <p:nvPicPr>
          <p:cNvPr id="117" name="Google Shape;117;p20"/>
          <p:cNvPicPr preferRelativeResize="0"/>
          <p:nvPr/>
        </p:nvPicPr>
        <p:blipFill rotWithShape="1">
          <a:blip r:embed="rId3">
            <a:alphaModFix/>
          </a:blip>
          <a:srcRect b="14693" l="16633" r="51567" t="16125"/>
          <a:stretch/>
        </p:blipFill>
        <p:spPr>
          <a:xfrm>
            <a:off x="1565613" y="1041250"/>
            <a:ext cx="9057725" cy="5477074"/>
          </a:xfrm>
          <a:prstGeom prst="rect">
            <a:avLst/>
          </a:prstGeom>
          <a:noFill/>
          <a:ln>
            <a:noFill/>
          </a:ln>
        </p:spPr>
      </p:pic>
      <p:sp>
        <p:nvSpPr>
          <p:cNvPr id="118" name="Google Shape;118;p20"/>
          <p:cNvSpPr/>
          <p:nvPr/>
        </p:nvSpPr>
        <p:spPr>
          <a:xfrm>
            <a:off x="8245698" y="4480350"/>
            <a:ext cx="1165200" cy="453000"/>
          </a:xfrm>
          <a:prstGeom prst="wedgeRoundRectCallout">
            <a:avLst>
              <a:gd fmla="val -20833" name="adj1"/>
              <a:gd fmla="val 62500" name="adj2"/>
              <a:gd fmla="val 0" name="adj3"/>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NHL - Detroit Red Wings</a:t>
            </a:r>
            <a:endParaRPr b="1" sz="1200">
              <a:solidFill>
                <a:srgbClr val="FFFFFF"/>
              </a:solidFill>
              <a:latin typeface="Roboto"/>
              <a:ea typeface="Roboto"/>
              <a:cs typeface="Roboto"/>
              <a:sym typeface="Roboto"/>
            </a:endParaRPr>
          </a:p>
        </p:txBody>
      </p:sp>
      <p:sp>
        <p:nvSpPr>
          <p:cNvPr id="119" name="Google Shape;119;p20"/>
          <p:cNvSpPr/>
          <p:nvPr/>
        </p:nvSpPr>
        <p:spPr>
          <a:xfrm>
            <a:off x="4125988" y="2902075"/>
            <a:ext cx="1095000" cy="453000"/>
          </a:xfrm>
          <a:prstGeom prst="wedgeRoundRectCallout">
            <a:avLst>
              <a:gd fmla="val -20833" name="adj1"/>
              <a:gd fmla="val 62500" name="adj2"/>
              <a:gd fmla="val 0" name="adj3"/>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Roboto"/>
                <a:ea typeface="Roboto"/>
                <a:cs typeface="Roboto"/>
                <a:sym typeface="Roboto"/>
              </a:rPr>
              <a:t>B10</a:t>
            </a:r>
            <a:r>
              <a:rPr b="1" lang="en" sz="1200">
                <a:solidFill>
                  <a:srgbClr val="FFFFFF"/>
                </a:solidFill>
                <a:latin typeface="Roboto"/>
                <a:ea typeface="Roboto"/>
                <a:cs typeface="Roboto"/>
                <a:sym typeface="Roboto"/>
              </a:rPr>
              <a:t> - MSU Spartans</a:t>
            </a:r>
            <a:endParaRPr b="1" sz="1200">
              <a:solidFill>
                <a:srgbClr val="FFFFFF"/>
              </a:solidFill>
              <a:latin typeface="Roboto"/>
              <a:ea typeface="Roboto"/>
              <a:cs typeface="Roboto"/>
              <a:sym typeface="Roboto"/>
            </a:endParaRPr>
          </a:p>
        </p:txBody>
      </p:sp>
      <p:sp>
        <p:nvSpPr>
          <p:cNvPr id="120" name="Google Shape;120;p20"/>
          <p:cNvSpPr/>
          <p:nvPr/>
        </p:nvSpPr>
        <p:spPr>
          <a:xfrm>
            <a:off x="6348738" y="4704275"/>
            <a:ext cx="1095000" cy="453000"/>
          </a:xfrm>
          <a:prstGeom prst="wedgeRoundRectCallout">
            <a:avLst>
              <a:gd fmla="val -20833" name="adj1"/>
              <a:gd fmla="val 62500" name="adj2"/>
              <a:gd fmla="val 0" name="adj3"/>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00"/>
                </a:solidFill>
                <a:latin typeface="Roboto"/>
                <a:ea typeface="Roboto"/>
                <a:cs typeface="Roboto"/>
                <a:sym typeface="Roboto"/>
              </a:rPr>
              <a:t>B10 - UM Wolverines</a:t>
            </a:r>
            <a:endParaRPr b="1" sz="1200">
              <a:solidFill>
                <a:srgbClr val="FFFF00"/>
              </a:solidFill>
              <a:latin typeface="Roboto"/>
              <a:ea typeface="Roboto"/>
              <a:cs typeface="Roboto"/>
              <a:sym typeface="Roboto"/>
            </a:endParaRPr>
          </a:p>
        </p:txBody>
      </p:sp>
      <p:sp>
        <p:nvSpPr>
          <p:cNvPr id="121" name="Google Shape;121;p20"/>
          <p:cNvSpPr/>
          <p:nvPr/>
        </p:nvSpPr>
        <p:spPr>
          <a:xfrm flipH="1">
            <a:off x="9693950" y="1905000"/>
            <a:ext cx="929400" cy="567900"/>
          </a:xfrm>
          <a:prstGeom prst="wedgeRoundRectCallout">
            <a:avLst>
              <a:gd fmla="val -20833" name="adj1"/>
              <a:gd fmla="val 62500" name="adj2"/>
              <a:gd fmla="val 0" name="adj3"/>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CC0000"/>
                </a:solidFill>
                <a:latin typeface="Roboto"/>
                <a:ea typeface="Roboto"/>
                <a:cs typeface="Roboto"/>
                <a:sym typeface="Roboto"/>
              </a:rPr>
              <a:t>FPHL</a:t>
            </a:r>
            <a:r>
              <a:rPr b="1" lang="en" sz="1100">
                <a:solidFill>
                  <a:srgbClr val="CC0000"/>
                </a:solidFill>
                <a:latin typeface="Roboto"/>
                <a:ea typeface="Roboto"/>
                <a:cs typeface="Roboto"/>
                <a:sym typeface="Roboto"/>
              </a:rPr>
              <a:t>- </a:t>
            </a:r>
            <a:endParaRPr b="1" sz="1100">
              <a:solidFill>
                <a:srgbClr val="CC0000"/>
              </a:solidFill>
              <a:latin typeface="Roboto"/>
              <a:ea typeface="Roboto"/>
              <a:cs typeface="Roboto"/>
              <a:sym typeface="Roboto"/>
            </a:endParaRPr>
          </a:p>
          <a:p>
            <a:pPr indent="0" lvl="0" marL="0" rtl="0" algn="ctr">
              <a:spcBef>
                <a:spcPts val="0"/>
              </a:spcBef>
              <a:spcAft>
                <a:spcPts val="0"/>
              </a:spcAft>
              <a:buNone/>
            </a:pPr>
            <a:r>
              <a:rPr b="1" lang="en" sz="1100">
                <a:solidFill>
                  <a:srgbClr val="CC0000"/>
                </a:solidFill>
                <a:latin typeface="Roboto"/>
                <a:ea typeface="Roboto"/>
                <a:cs typeface="Roboto"/>
                <a:sym typeface="Roboto"/>
              </a:rPr>
              <a:t>Port Huron Prowlers</a:t>
            </a:r>
            <a:endParaRPr b="1" sz="1100">
              <a:solidFill>
                <a:srgbClr val="CC0000"/>
              </a:solidFill>
              <a:latin typeface="Roboto"/>
              <a:ea typeface="Roboto"/>
              <a:cs typeface="Roboto"/>
              <a:sym typeface="Roboto"/>
            </a:endParaRPr>
          </a:p>
        </p:txBody>
      </p:sp>
      <p:sp>
        <p:nvSpPr>
          <p:cNvPr id="122" name="Google Shape;122;p20"/>
          <p:cNvSpPr/>
          <p:nvPr/>
        </p:nvSpPr>
        <p:spPr>
          <a:xfrm>
            <a:off x="1836113" y="4279850"/>
            <a:ext cx="1165200" cy="567900"/>
          </a:xfrm>
          <a:prstGeom prst="wedgeRoundRectCallout">
            <a:avLst>
              <a:gd fmla="val -20833" name="adj1"/>
              <a:gd fmla="val 62500" name="adj2"/>
              <a:gd fmla="val 0" name="adj3"/>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00"/>
                </a:solidFill>
                <a:latin typeface="Roboto"/>
                <a:ea typeface="Roboto"/>
                <a:cs typeface="Roboto"/>
                <a:sym typeface="Roboto"/>
              </a:rPr>
              <a:t>FPHL- </a:t>
            </a:r>
            <a:endParaRPr b="1" sz="1100">
              <a:solidFill>
                <a:srgbClr val="FFFF00"/>
              </a:solidFill>
              <a:latin typeface="Roboto"/>
              <a:ea typeface="Roboto"/>
              <a:cs typeface="Roboto"/>
              <a:sym typeface="Roboto"/>
            </a:endParaRPr>
          </a:p>
          <a:p>
            <a:pPr indent="0" lvl="0" marL="0" rtl="0" algn="ctr">
              <a:spcBef>
                <a:spcPts val="0"/>
              </a:spcBef>
              <a:spcAft>
                <a:spcPts val="0"/>
              </a:spcAft>
              <a:buNone/>
            </a:pPr>
            <a:r>
              <a:rPr b="1" lang="en" sz="1100">
                <a:solidFill>
                  <a:srgbClr val="FFFF00"/>
                </a:solidFill>
                <a:latin typeface="Roboto"/>
                <a:ea typeface="Roboto"/>
                <a:cs typeface="Roboto"/>
                <a:sym typeface="Roboto"/>
              </a:rPr>
              <a:t>Battle Creek Rumble Bees</a:t>
            </a:r>
            <a:endParaRPr b="1" sz="1100">
              <a:solidFill>
                <a:srgbClr val="FFFF00"/>
              </a:solidFill>
              <a:latin typeface="Roboto"/>
              <a:ea typeface="Roboto"/>
              <a:cs typeface="Roboto"/>
              <a:sym typeface="Roboto"/>
            </a:endParaRPr>
          </a:p>
        </p:txBody>
      </p:sp>
      <p:sp>
        <p:nvSpPr>
          <p:cNvPr id="123" name="Google Shape;123;p20"/>
          <p:cNvSpPr txBox="1"/>
          <p:nvPr/>
        </p:nvSpPr>
        <p:spPr>
          <a:xfrm>
            <a:off x="3864325" y="5227650"/>
            <a:ext cx="1446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highlight>
                  <a:srgbClr val="FFFFFF"/>
                </a:highlight>
                <a:latin typeface="Roboto"/>
                <a:ea typeface="Roboto"/>
                <a:cs typeface="Roboto"/>
                <a:sym typeface="Roboto"/>
              </a:rPr>
              <a:t>Jackson, MI</a:t>
            </a:r>
            <a:endParaRPr b="1" sz="1800">
              <a:highlight>
                <a:srgbClr val="FFFFFF"/>
              </a:highlight>
              <a:latin typeface="Roboto"/>
              <a:ea typeface="Roboto"/>
              <a:cs typeface="Roboto"/>
              <a:sym typeface="Roboto"/>
            </a:endParaRPr>
          </a:p>
        </p:txBody>
      </p:sp>
      <p:sp>
        <p:nvSpPr>
          <p:cNvPr id="124" name="Google Shape;124;p20"/>
          <p:cNvSpPr txBox="1"/>
          <p:nvPr/>
        </p:nvSpPr>
        <p:spPr>
          <a:xfrm>
            <a:off x="7662650" y="6463775"/>
            <a:ext cx="29607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900">
                <a:latin typeface="Roboto"/>
                <a:ea typeface="Roboto"/>
                <a:cs typeface="Roboto"/>
                <a:sym typeface="Roboto"/>
              </a:rPr>
              <a:t>Image source: google.com/maps</a:t>
            </a:r>
            <a:endParaRPr sz="900">
              <a:latin typeface="Roboto"/>
              <a:ea typeface="Roboto"/>
              <a:cs typeface="Roboto"/>
              <a:sym typeface="Roboto"/>
            </a:endParaRPr>
          </a:p>
          <a:p>
            <a:pPr indent="0" lvl="0" marL="0" rtl="0" algn="r">
              <a:spcBef>
                <a:spcPts val="0"/>
              </a:spcBef>
              <a:spcAft>
                <a:spcPts val="0"/>
              </a:spcAft>
              <a:buNone/>
            </a:pPr>
            <a:r>
              <a:rPr lang="en" sz="900">
                <a:latin typeface="Roboto"/>
                <a:ea typeface="Roboto"/>
                <a:cs typeface="Roboto"/>
                <a:sym typeface="Roboto"/>
              </a:rPr>
              <a:t>Adapted by Tony Kibling</a:t>
            </a:r>
            <a:endParaRPr sz="900">
              <a:latin typeface="Roboto"/>
              <a:ea typeface="Roboto"/>
              <a:cs typeface="Roboto"/>
              <a:sym typeface="Roboto"/>
            </a:endParaRPr>
          </a:p>
        </p:txBody>
      </p:sp>
      <p:sp>
        <p:nvSpPr>
          <p:cNvPr id="125" name="Google Shape;125;p20"/>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4347075" y="1523525"/>
            <a:ext cx="6599700" cy="4624800"/>
          </a:xfrm>
          <a:prstGeom prst="rect">
            <a:avLst/>
          </a:prstGeom>
          <a:ln>
            <a:noFill/>
          </a:ln>
        </p:spPr>
        <p:txBody>
          <a:bodyPr anchorCtr="0" anchor="t" bIns="121875" lIns="121875" spcFirstLastPara="1" rIns="121875" wrap="square" tIns="121875">
            <a:noAutofit/>
          </a:bodyPr>
          <a:lstStyle/>
          <a:p>
            <a:pPr indent="0" lvl="0" marL="0" rtl="0" algn="l">
              <a:spcBef>
                <a:spcPts val="0"/>
              </a:spcBef>
              <a:spcAft>
                <a:spcPts val="0"/>
              </a:spcAft>
              <a:buNone/>
            </a:pPr>
            <a:r>
              <a:rPr b="1" lang="en" sz="1200">
                <a:solidFill>
                  <a:srgbClr val="260D95"/>
                </a:solidFill>
                <a:latin typeface="Roboto"/>
                <a:ea typeface="Roboto"/>
                <a:cs typeface="Roboto"/>
                <a:sym typeface="Roboto"/>
              </a:rPr>
              <a:t>Let’s go to the maps</a:t>
            </a:r>
            <a:endParaRPr b="1" sz="1200">
              <a:solidFill>
                <a:srgbClr val="260D95"/>
              </a:solidFill>
              <a:latin typeface="Roboto"/>
              <a:ea typeface="Roboto"/>
              <a:cs typeface="Roboto"/>
              <a:sym typeface="Roboto"/>
            </a:endParaRPr>
          </a:p>
          <a:p>
            <a:pPr indent="0" lvl="0" marL="0" rtl="0" algn="l">
              <a:spcBef>
                <a:spcPts val="0"/>
              </a:spcBef>
              <a:spcAft>
                <a:spcPts val="0"/>
              </a:spcAft>
              <a:buNone/>
            </a:pPr>
            <a:r>
              <a:t/>
            </a:r>
            <a:endParaRPr b="1" sz="1200">
              <a:solidFill>
                <a:srgbClr val="260D95"/>
              </a:solidFill>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In southern Michigan, the city of Jackson can be found in central Jackson County and serves as its county seat. The city is located at the junction of four major highways: I-94, US 127, M50 and M60. Jackson is almost equal distance to Ann Arbor to the East, Battle Creek to the West and Lansing to the North. Detroit is roughly 80 miles to the East.</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The city of Jackson has a vibrant downtown with parks, coffee shops, restaurants and other businesses. Most of the residential neighborhoods surround the downtown area. While continuing with the research, many more residential and commercial areas were found to the west and northwest. These areas include shopping centers, restaurants and more.</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After looking at the maps more closely, the neighborhoods and businesses continue into the adjacent townships of Blackman and Summit. This includes the Jackson County Airport which is located in Blackman Township.</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Therefore, when considering Jackson, MI, we have to include these two neighboring townships with our data and analysis since they contribute to the area.</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1600"/>
              </a:spcBef>
              <a:spcAft>
                <a:spcPts val="0"/>
              </a:spcAft>
              <a:buNone/>
            </a:pPr>
            <a:r>
              <a:t/>
            </a:r>
            <a:endParaRPr sz="1200">
              <a:latin typeface="Roboto"/>
              <a:ea typeface="Roboto"/>
              <a:cs typeface="Roboto"/>
              <a:sym typeface="Roboto"/>
            </a:endParaRPr>
          </a:p>
        </p:txBody>
      </p:sp>
      <p:sp>
        <p:nvSpPr>
          <p:cNvPr id="131" name="Google Shape;131;p21"/>
          <p:cNvSpPr txBox="1"/>
          <p:nvPr>
            <p:ph type="title"/>
          </p:nvPr>
        </p:nvSpPr>
        <p:spPr>
          <a:xfrm>
            <a:off x="4347075" y="294575"/>
            <a:ext cx="6599700" cy="763500"/>
          </a:xfrm>
          <a:prstGeom prst="rect">
            <a:avLst/>
          </a:prstGeom>
        </p:spPr>
        <p:txBody>
          <a:bodyPr anchorCtr="0" anchor="t" bIns="121875" lIns="121875" spcFirstLastPara="1" rIns="121875" wrap="square" tIns="121875">
            <a:normAutofit fontScale="90000"/>
          </a:bodyPr>
          <a:lstStyle/>
          <a:p>
            <a:pPr indent="0" lvl="0" marL="0" rtl="0" algn="l">
              <a:spcBef>
                <a:spcPts val="0"/>
              </a:spcBef>
              <a:spcAft>
                <a:spcPts val="0"/>
              </a:spcAft>
              <a:buNone/>
            </a:pPr>
            <a:r>
              <a:rPr b="1" lang="en">
                <a:solidFill>
                  <a:srgbClr val="DC8C94"/>
                </a:solidFill>
                <a:latin typeface="Roboto"/>
                <a:ea typeface="Roboto"/>
                <a:cs typeface="Roboto"/>
                <a:sym typeface="Roboto"/>
              </a:rPr>
              <a:t>Where is Jackson?</a:t>
            </a:r>
            <a:endParaRPr b="1">
              <a:solidFill>
                <a:srgbClr val="DC8C94"/>
              </a:solidFill>
              <a:latin typeface="Roboto"/>
              <a:ea typeface="Roboto"/>
              <a:cs typeface="Roboto"/>
              <a:sym typeface="Roboto"/>
            </a:endParaRPr>
          </a:p>
        </p:txBody>
      </p:sp>
      <p:pic>
        <p:nvPicPr>
          <p:cNvPr id="132" name="Google Shape;132;p21"/>
          <p:cNvPicPr preferRelativeResize="0"/>
          <p:nvPr/>
        </p:nvPicPr>
        <p:blipFill>
          <a:blip r:embed="rId3">
            <a:alphaModFix/>
          </a:blip>
          <a:stretch>
            <a:fillRect/>
          </a:stretch>
        </p:blipFill>
        <p:spPr>
          <a:xfrm>
            <a:off x="218025" y="428625"/>
            <a:ext cx="3182400" cy="5719700"/>
          </a:xfrm>
          <a:prstGeom prst="rect">
            <a:avLst/>
          </a:prstGeom>
          <a:noFill/>
          <a:ln>
            <a:noFill/>
          </a:ln>
        </p:spPr>
      </p:pic>
      <p:sp>
        <p:nvSpPr>
          <p:cNvPr id="133" name="Google Shape;133;p21"/>
          <p:cNvSpPr/>
          <p:nvPr/>
        </p:nvSpPr>
        <p:spPr>
          <a:xfrm>
            <a:off x="1516225" y="3541500"/>
            <a:ext cx="928800" cy="257100"/>
          </a:xfrm>
          <a:prstGeom prst="flowChartAlternateProcess">
            <a:avLst/>
          </a:prstGeom>
          <a:noFill/>
          <a:ln cap="flat" cmpd="sng" w="28575">
            <a:solidFill>
              <a:srgbClr val="DC8C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938000" y="5067275"/>
            <a:ext cx="1005000" cy="257100"/>
          </a:xfrm>
          <a:prstGeom prst="flowChartAlternateProcess">
            <a:avLst/>
          </a:prstGeom>
          <a:noFill/>
          <a:ln cap="flat" cmpd="sng" w="28575">
            <a:solidFill>
              <a:srgbClr val="DC8C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Roboto"/>
                <a:ea typeface="Roboto"/>
                <a:cs typeface="Roboto"/>
                <a:sym typeface="Roboto"/>
              </a:rPr>
              <a:t>Summit Twp</a:t>
            </a:r>
            <a:endParaRPr b="1" sz="1000">
              <a:latin typeface="Roboto"/>
              <a:ea typeface="Roboto"/>
              <a:cs typeface="Roboto"/>
              <a:sym typeface="Roboto"/>
            </a:endParaRPr>
          </a:p>
        </p:txBody>
      </p:sp>
      <p:sp>
        <p:nvSpPr>
          <p:cNvPr id="135" name="Google Shape;135;p21"/>
          <p:cNvSpPr/>
          <p:nvPr/>
        </p:nvSpPr>
        <p:spPr>
          <a:xfrm>
            <a:off x="895250" y="1423500"/>
            <a:ext cx="1090500" cy="257100"/>
          </a:xfrm>
          <a:prstGeom prst="flowChartAlternateProcess">
            <a:avLst/>
          </a:prstGeom>
          <a:noFill/>
          <a:ln cap="flat" cmpd="sng" w="28575">
            <a:solidFill>
              <a:srgbClr val="DC8C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Roboto"/>
                <a:ea typeface="Roboto"/>
                <a:cs typeface="Roboto"/>
                <a:sym typeface="Roboto"/>
              </a:rPr>
              <a:t>Blackman Twp</a:t>
            </a:r>
            <a:endParaRPr b="1" sz="1000">
              <a:latin typeface="Roboto"/>
              <a:ea typeface="Roboto"/>
              <a:cs typeface="Roboto"/>
              <a:sym typeface="Roboto"/>
            </a:endParaRPr>
          </a:p>
        </p:txBody>
      </p:sp>
      <p:sp>
        <p:nvSpPr>
          <p:cNvPr id="136" name="Google Shape;136;p21"/>
          <p:cNvSpPr txBox="1"/>
          <p:nvPr/>
        </p:nvSpPr>
        <p:spPr>
          <a:xfrm>
            <a:off x="218025" y="6218375"/>
            <a:ext cx="306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Image source: Michigan.maps.arcgis.com</a:t>
            </a:r>
            <a:endParaRPr sz="900">
              <a:latin typeface="Roboto"/>
              <a:ea typeface="Roboto"/>
              <a:cs typeface="Roboto"/>
              <a:sym typeface="Roboto"/>
            </a:endParaRPr>
          </a:p>
          <a:p>
            <a:pPr indent="0" lvl="0" marL="0" rtl="0" algn="l">
              <a:spcBef>
                <a:spcPts val="0"/>
              </a:spcBef>
              <a:spcAft>
                <a:spcPts val="0"/>
              </a:spcAft>
              <a:buNone/>
            </a:pPr>
            <a:r>
              <a:rPr lang="en" sz="900">
                <a:latin typeface="Roboto"/>
                <a:ea typeface="Roboto"/>
                <a:cs typeface="Roboto"/>
                <a:sym typeface="Roboto"/>
              </a:rPr>
              <a:t>Adapted by Tony Kibling</a:t>
            </a:r>
            <a:endParaRPr sz="900">
              <a:latin typeface="Roboto"/>
              <a:ea typeface="Roboto"/>
              <a:cs typeface="Roboto"/>
              <a:sym typeface="Roboto"/>
            </a:endParaRPr>
          </a:p>
        </p:txBody>
      </p:sp>
      <p:sp>
        <p:nvSpPr>
          <p:cNvPr id="137" name="Google Shape;137;p21"/>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2"/>
          <p:cNvPicPr preferRelativeResize="0"/>
          <p:nvPr/>
        </p:nvPicPr>
        <p:blipFill>
          <a:blip r:embed="rId3">
            <a:alphaModFix/>
          </a:blip>
          <a:stretch>
            <a:fillRect/>
          </a:stretch>
        </p:blipFill>
        <p:spPr>
          <a:xfrm>
            <a:off x="7077225" y="1474500"/>
            <a:ext cx="4145000" cy="2221425"/>
          </a:xfrm>
          <a:prstGeom prst="rect">
            <a:avLst/>
          </a:prstGeom>
          <a:noFill/>
          <a:ln>
            <a:noFill/>
          </a:ln>
        </p:spPr>
      </p:pic>
      <p:sp>
        <p:nvSpPr>
          <p:cNvPr id="143" name="Google Shape;143;p22"/>
          <p:cNvSpPr txBox="1"/>
          <p:nvPr>
            <p:ph idx="1" type="body"/>
          </p:nvPr>
        </p:nvSpPr>
        <p:spPr>
          <a:xfrm>
            <a:off x="1045625" y="1411025"/>
            <a:ext cx="4926600" cy="2348400"/>
          </a:xfrm>
          <a:prstGeom prst="rect">
            <a:avLst/>
          </a:prstGeom>
          <a:ln>
            <a:noFill/>
          </a:ln>
        </p:spPr>
        <p:txBody>
          <a:bodyPr anchorCtr="0" anchor="t" bIns="121875" lIns="121875" spcFirstLastPara="1" rIns="121875" wrap="square" tIns="121875">
            <a:noAutofit/>
          </a:bodyPr>
          <a:lstStyle/>
          <a:p>
            <a:pPr indent="0" lvl="0" marL="0" rtl="0" algn="l">
              <a:spcBef>
                <a:spcPts val="0"/>
              </a:spcBef>
              <a:spcAft>
                <a:spcPts val="0"/>
              </a:spcAft>
              <a:buNone/>
            </a:pPr>
            <a:r>
              <a:rPr b="1" lang="en" sz="1200">
                <a:solidFill>
                  <a:srgbClr val="260D95"/>
                </a:solidFill>
                <a:latin typeface="Roboto"/>
                <a:ea typeface="Roboto"/>
                <a:cs typeface="Roboto"/>
                <a:sym typeface="Roboto"/>
              </a:rPr>
              <a:t>Household Income</a:t>
            </a:r>
            <a:endParaRPr b="1" sz="1200">
              <a:solidFill>
                <a:srgbClr val="260D95"/>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As previously discussed, the townships of Blackman and Summit that border Jackson, MI, must be included in our analysis and data since they contribute to the overall geographical area.</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The FPHL prefers a market that has income growth. This area meets those requirements. Since 2000, the average household income has </a:t>
            </a:r>
            <a:r>
              <a:rPr lang="en" sz="1200">
                <a:solidFill>
                  <a:srgbClr val="DC8C94"/>
                </a:solidFill>
                <a:latin typeface="Roboto"/>
                <a:ea typeface="Roboto"/>
                <a:cs typeface="Roboto"/>
                <a:sym typeface="Roboto"/>
              </a:rPr>
              <a:t>increased by more than 21% </a:t>
            </a:r>
            <a:r>
              <a:rPr lang="en" sz="1200">
                <a:latin typeface="Roboto"/>
                <a:ea typeface="Roboto"/>
                <a:cs typeface="Roboto"/>
                <a:sym typeface="Roboto"/>
              </a:rPr>
              <a:t>and a projection to 2025 by the Gale Business DemographicsNow predicts continued income growth in the area.</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144" name="Google Shape;144;p22"/>
          <p:cNvSpPr txBox="1"/>
          <p:nvPr>
            <p:ph idx="1" type="body"/>
          </p:nvPr>
        </p:nvSpPr>
        <p:spPr>
          <a:xfrm>
            <a:off x="1045625" y="3986150"/>
            <a:ext cx="4926600" cy="2348400"/>
          </a:xfrm>
          <a:prstGeom prst="rect">
            <a:avLst/>
          </a:prstGeom>
          <a:ln>
            <a:noFill/>
          </a:ln>
        </p:spPr>
        <p:txBody>
          <a:bodyPr anchorCtr="0" anchor="t" bIns="121875" lIns="121875" spcFirstLastPara="1" rIns="121875" wrap="square" tIns="121875">
            <a:noAutofit/>
          </a:bodyPr>
          <a:lstStyle/>
          <a:p>
            <a:pPr indent="0" lvl="0" marL="0" rtl="0" algn="l">
              <a:spcBef>
                <a:spcPts val="0"/>
              </a:spcBef>
              <a:spcAft>
                <a:spcPts val="0"/>
              </a:spcAft>
              <a:buNone/>
            </a:pPr>
            <a:r>
              <a:rPr b="1" lang="en" sz="1200">
                <a:solidFill>
                  <a:srgbClr val="260D95"/>
                </a:solidFill>
                <a:latin typeface="Roboto"/>
                <a:ea typeface="Roboto"/>
                <a:cs typeface="Roboto"/>
                <a:sym typeface="Roboto"/>
              </a:rPr>
              <a:t>Steady Population and Households</a:t>
            </a:r>
            <a:endParaRPr b="1" sz="1200">
              <a:solidFill>
                <a:srgbClr val="260D95"/>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A new team should also be, ideally, in a market with a growing population. Although the total population for Jackson, Blackman and Summit has decreased over the last 20 years, the total number of </a:t>
            </a:r>
            <a:r>
              <a:rPr lang="en" sz="1200">
                <a:solidFill>
                  <a:srgbClr val="DC8C94"/>
                </a:solidFill>
                <a:latin typeface="Roboto"/>
                <a:ea typeface="Roboto"/>
                <a:cs typeface="Roboto"/>
                <a:sym typeface="Roboto"/>
              </a:rPr>
              <a:t>households </a:t>
            </a:r>
            <a:r>
              <a:rPr lang="en" sz="1200">
                <a:latin typeface="Roboto"/>
                <a:ea typeface="Roboto"/>
                <a:cs typeface="Roboto"/>
                <a:sym typeface="Roboto"/>
              </a:rPr>
              <a:t>for all three cities combined remains </a:t>
            </a:r>
            <a:r>
              <a:rPr lang="en" sz="1200">
                <a:solidFill>
                  <a:srgbClr val="DC8C94"/>
                </a:solidFill>
                <a:latin typeface="Roboto"/>
                <a:ea typeface="Roboto"/>
                <a:cs typeface="Roboto"/>
                <a:sym typeface="Roboto"/>
              </a:rPr>
              <a:t>steady</a:t>
            </a:r>
            <a:r>
              <a:rPr lang="en" sz="1200">
                <a:latin typeface="Roboto"/>
                <a:ea typeface="Roboto"/>
                <a:cs typeface="Roboto"/>
                <a:sym typeface="Roboto"/>
              </a:rPr>
              <a:t>.</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When looking at all of Jackson County as a comparison, the population remains relatively flat. This suggests that people are moving out of the cities but still staying in the area by moving to a surrounding community.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145" name="Google Shape;145;p22"/>
          <p:cNvSpPr txBox="1"/>
          <p:nvPr>
            <p:ph type="title"/>
          </p:nvPr>
        </p:nvSpPr>
        <p:spPr>
          <a:xfrm>
            <a:off x="415496" y="194567"/>
            <a:ext cx="11358000" cy="763500"/>
          </a:xfrm>
          <a:prstGeom prst="rect">
            <a:avLst/>
          </a:prstGeom>
        </p:spPr>
        <p:txBody>
          <a:bodyPr anchorCtr="0" anchor="t" bIns="121875" lIns="121875" spcFirstLastPara="1" rIns="121875" wrap="square" tIns="121875">
            <a:normAutofit fontScale="90000"/>
          </a:bodyPr>
          <a:lstStyle/>
          <a:p>
            <a:pPr indent="0" lvl="0" marL="0" rtl="0" algn="l">
              <a:spcBef>
                <a:spcPts val="0"/>
              </a:spcBef>
              <a:spcAft>
                <a:spcPts val="0"/>
              </a:spcAft>
              <a:buNone/>
            </a:pPr>
            <a:r>
              <a:rPr b="1" lang="en">
                <a:solidFill>
                  <a:srgbClr val="DC8C94"/>
                </a:solidFill>
                <a:latin typeface="Roboto"/>
                <a:ea typeface="Roboto"/>
                <a:cs typeface="Roboto"/>
                <a:sym typeface="Roboto"/>
              </a:rPr>
              <a:t>Demographics: Jackson, MI (area)</a:t>
            </a:r>
            <a:endParaRPr b="1">
              <a:solidFill>
                <a:srgbClr val="DC8C94"/>
              </a:solidFill>
              <a:latin typeface="Roboto"/>
              <a:ea typeface="Roboto"/>
              <a:cs typeface="Roboto"/>
              <a:sym typeface="Roboto"/>
            </a:endParaRPr>
          </a:p>
        </p:txBody>
      </p:sp>
      <p:sp>
        <p:nvSpPr>
          <p:cNvPr id="146" name="Google Shape;146;p22"/>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2"/>
          <p:cNvPicPr preferRelativeResize="0"/>
          <p:nvPr/>
        </p:nvPicPr>
        <p:blipFill>
          <a:blip r:embed="rId4">
            <a:alphaModFix/>
          </a:blip>
          <a:stretch>
            <a:fillRect/>
          </a:stretch>
        </p:blipFill>
        <p:spPr>
          <a:xfrm>
            <a:off x="7352600" y="4103079"/>
            <a:ext cx="3257550" cy="2114550"/>
          </a:xfrm>
          <a:prstGeom prst="rect">
            <a:avLst/>
          </a:prstGeom>
          <a:noFill/>
          <a:ln>
            <a:noFill/>
          </a:ln>
        </p:spPr>
      </p:pic>
      <p:sp>
        <p:nvSpPr>
          <p:cNvPr id="148" name="Google Shape;148;p22"/>
          <p:cNvSpPr txBox="1"/>
          <p:nvPr>
            <p:ph idx="2" type="body"/>
          </p:nvPr>
        </p:nvSpPr>
        <p:spPr>
          <a:xfrm>
            <a:off x="6886175" y="3695925"/>
            <a:ext cx="4336200" cy="490800"/>
          </a:xfrm>
          <a:prstGeom prst="rect">
            <a:avLst/>
          </a:prstGeom>
        </p:spPr>
        <p:txBody>
          <a:bodyPr anchorCtr="0" anchor="t" bIns="121875" lIns="121875" spcFirstLastPara="1" rIns="121875" wrap="square" tIns="121875">
            <a:noAutofit/>
          </a:bodyPr>
          <a:lstStyle/>
          <a:p>
            <a:pPr indent="0" lvl="0" marL="0" rtl="0" algn="r">
              <a:lnSpc>
                <a:spcPct val="95000"/>
              </a:lnSpc>
              <a:spcBef>
                <a:spcPts val="0"/>
              </a:spcBef>
              <a:spcAft>
                <a:spcPts val="0"/>
              </a:spcAft>
              <a:buSzPts val="852"/>
              <a:buNone/>
            </a:pPr>
            <a:r>
              <a:rPr lang="en" sz="900">
                <a:latin typeface="Roboto"/>
                <a:ea typeface="Roboto"/>
                <a:cs typeface="Roboto"/>
                <a:sym typeface="Roboto"/>
              </a:rPr>
              <a:t>Data source: Gale Business Demographics April 15, 2021</a:t>
            </a:r>
            <a:endParaRPr sz="900">
              <a:latin typeface="Roboto"/>
              <a:ea typeface="Roboto"/>
              <a:cs typeface="Roboto"/>
              <a:sym typeface="Roboto"/>
            </a:endParaRPr>
          </a:p>
          <a:p>
            <a:pPr indent="0" lvl="0" marL="0" rtl="0" algn="r">
              <a:lnSpc>
                <a:spcPct val="95000"/>
              </a:lnSpc>
              <a:spcBef>
                <a:spcPts val="0"/>
              </a:spcBef>
              <a:spcAft>
                <a:spcPts val="0"/>
              </a:spcAft>
              <a:buSzPts val="852"/>
              <a:buNone/>
            </a:pPr>
            <a:r>
              <a:rPr lang="en" sz="900">
                <a:latin typeface="Roboto"/>
                <a:ea typeface="Roboto"/>
                <a:cs typeface="Roboto"/>
                <a:sym typeface="Roboto"/>
              </a:rPr>
              <a:t>Adapted by Tony Kibling</a:t>
            </a:r>
            <a:endParaRPr sz="9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idx="1" type="body"/>
          </p:nvPr>
        </p:nvSpPr>
        <p:spPr>
          <a:xfrm>
            <a:off x="530350" y="1297500"/>
            <a:ext cx="5321700" cy="5179500"/>
          </a:xfrm>
          <a:prstGeom prst="rect">
            <a:avLst/>
          </a:prstGeom>
        </p:spPr>
        <p:txBody>
          <a:bodyPr anchorCtr="0" anchor="t" bIns="121875" lIns="121875" spcFirstLastPara="1" rIns="121875" wrap="square" tIns="121875">
            <a:noAutofit/>
          </a:bodyPr>
          <a:lstStyle/>
          <a:p>
            <a:pPr indent="0" lvl="0" marL="0" rtl="0" algn="l">
              <a:spcBef>
                <a:spcPts val="0"/>
              </a:spcBef>
              <a:spcAft>
                <a:spcPts val="0"/>
              </a:spcAft>
              <a:buNone/>
            </a:pPr>
            <a:r>
              <a:rPr b="1" lang="en" sz="1200">
                <a:solidFill>
                  <a:srgbClr val="260D95"/>
                </a:solidFill>
                <a:latin typeface="Roboto"/>
                <a:ea typeface="Roboto"/>
                <a:cs typeface="Roboto"/>
                <a:sym typeface="Roboto"/>
              </a:rPr>
              <a:t>Existing facilities</a:t>
            </a:r>
            <a:endParaRPr b="1" sz="1200">
              <a:solidFill>
                <a:srgbClr val="260D95"/>
              </a:solidFill>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One of many advantages with the Jackson area is the </a:t>
            </a:r>
            <a:r>
              <a:rPr lang="en" sz="1200">
                <a:solidFill>
                  <a:srgbClr val="DC8C94"/>
                </a:solidFill>
                <a:latin typeface="Roboto"/>
                <a:ea typeface="Roboto"/>
                <a:cs typeface="Roboto"/>
                <a:sym typeface="Roboto"/>
              </a:rPr>
              <a:t>existing hockey arena called Optimist Ice Arena</a:t>
            </a:r>
            <a:r>
              <a:rPr lang="en" sz="1200">
                <a:latin typeface="Roboto"/>
                <a:ea typeface="Roboto"/>
                <a:cs typeface="Roboto"/>
                <a:sym typeface="Roboto"/>
              </a:rPr>
              <a:t>. The arena currently hosts adult and youth hockey leagues. The banquet hall and facility can be rented for events as well. In addition, </a:t>
            </a:r>
            <a:r>
              <a:rPr lang="en" sz="1200">
                <a:latin typeface="Roboto"/>
                <a:ea typeface="Roboto"/>
                <a:cs typeface="Roboto"/>
                <a:sym typeface="Roboto"/>
              </a:rPr>
              <a:t>Optimist Ice Arena was the home to the minor pro hockey team, the Jackson All-Americans, that played 1986-1989. Since a team has not played here for over 30 years, upgrades to the arena are likely.</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There are </a:t>
            </a:r>
            <a:r>
              <a:rPr lang="en" sz="1200">
                <a:solidFill>
                  <a:srgbClr val="DC8C94"/>
                </a:solidFill>
                <a:latin typeface="Roboto"/>
                <a:ea typeface="Roboto"/>
                <a:cs typeface="Roboto"/>
                <a:sym typeface="Roboto"/>
              </a:rPr>
              <a:t>12 hotels</a:t>
            </a:r>
            <a:r>
              <a:rPr lang="en" sz="1200">
                <a:latin typeface="Roboto"/>
                <a:ea typeface="Roboto"/>
                <a:cs typeface="Roboto"/>
                <a:sym typeface="Roboto"/>
              </a:rPr>
              <a:t> within 2.5 miles of the arena. There should be no issues for teams traveling to play in Jackson and for incoming fans that want to stay.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Concessions at the arena will be a necessity. However, if the attendees want to grab a bite before, or after, the game, there are more than a </a:t>
            </a:r>
            <a:r>
              <a:rPr lang="en" sz="1200">
                <a:solidFill>
                  <a:srgbClr val="DC8C94"/>
                </a:solidFill>
                <a:latin typeface="Roboto"/>
                <a:ea typeface="Roboto"/>
                <a:cs typeface="Roboto"/>
                <a:sym typeface="Roboto"/>
              </a:rPr>
              <a:t>dozen rest</a:t>
            </a:r>
            <a:r>
              <a:rPr lang="en" sz="1200">
                <a:solidFill>
                  <a:srgbClr val="DC8C94"/>
                </a:solidFill>
                <a:latin typeface="Roboto"/>
                <a:ea typeface="Roboto"/>
                <a:cs typeface="Roboto"/>
                <a:sym typeface="Roboto"/>
              </a:rPr>
              <a:t>aurants </a:t>
            </a:r>
            <a:r>
              <a:rPr lang="en" sz="1200">
                <a:latin typeface="Roboto"/>
                <a:ea typeface="Roboto"/>
                <a:cs typeface="Roboto"/>
                <a:sym typeface="Roboto"/>
              </a:rPr>
              <a:t>of varying cuisine plus fast food chains and pizzerias in the vicinity. According to Gale Business DemographicsNow reports, the residents utilize 40% of the money they allocate for eating out at dinner, having many nearby options is a plus.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In addition, there are </a:t>
            </a:r>
            <a:r>
              <a:rPr lang="en" sz="1200">
                <a:solidFill>
                  <a:srgbClr val="DC8C94"/>
                </a:solidFill>
                <a:latin typeface="Roboto"/>
                <a:ea typeface="Roboto"/>
                <a:cs typeface="Roboto"/>
                <a:sym typeface="Roboto"/>
              </a:rPr>
              <a:t>two </a:t>
            </a:r>
            <a:r>
              <a:rPr lang="en" sz="1200">
                <a:solidFill>
                  <a:srgbClr val="DC8C94"/>
                </a:solidFill>
                <a:latin typeface="Roboto"/>
                <a:ea typeface="Roboto"/>
                <a:cs typeface="Roboto"/>
                <a:sym typeface="Roboto"/>
              </a:rPr>
              <a:t>shopping centers</a:t>
            </a:r>
            <a:r>
              <a:rPr lang="en" sz="1200">
                <a:latin typeface="Roboto"/>
                <a:ea typeface="Roboto"/>
                <a:cs typeface="Roboto"/>
                <a:sym typeface="Roboto"/>
              </a:rPr>
              <a:t> within one mile of the arena, Westwood Mall to the South and Jackson Crossing to the North. Both shopping centers boast a variety of places including sporting goods stores, Champs Sports and Dunham’s Sports respectively. </a:t>
            </a:r>
            <a:endParaRPr sz="1200">
              <a:latin typeface="Roboto"/>
              <a:ea typeface="Roboto"/>
              <a:cs typeface="Roboto"/>
              <a:sym typeface="Roboto"/>
            </a:endParaRPr>
          </a:p>
          <a:p>
            <a:pPr indent="0" lvl="0" marL="0" rtl="0" algn="l">
              <a:spcBef>
                <a:spcPts val="0"/>
              </a:spcBef>
              <a:spcAft>
                <a:spcPts val="0"/>
              </a:spcAft>
              <a:buNone/>
            </a:pPr>
            <a:r>
              <a:t/>
            </a:r>
            <a:endParaRPr sz="1200">
              <a:latin typeface="Roboto"/>
              <a:ea typeface="Roboto"/>
              <a:cs typeface="Roboto"/>
              <a:sym typeface="Roboto"/>
            </a:endParaRPr>
          </a:p>
        </p:txBody>
      </p:sp>
      <p:sp>
        <p:nvSpPr>
          <p:cNvPr id="154" name="Google Shape;154;p23"/>
          <p:cNvSpPr txBox="1"/>
          <p:nvPr>
            <p:ph idx="2" type="body"/>
          </p:nvPr>
        </p:nvSpPr>
        <p:spPr>
          <a:xfrm>
            <a:off x="6348250" y="6147700"/>
            <a:ext cx="5035200" cy="489900"/>
          </a:xfrm>
          <a:prstGeom prst="rect">
            <a:avLst/>
          </a:prstGeom>
        </p:spPr>
        <p:txBody>
          <a:bodyPr anchorCtr="0" anchor="t" bIns="121875" lIns="121875" spcFirstLastPara="1" rIns="121875" wrap="square" tIns="121875">
            <a:normAutofit/>
          </a:bodyPr>
          <a:lstStyle/>
          <a:p>
            <a:pPr indent="0" lvl="0" marL="0" rtl="0" algn="r">
              <a:spcBef>
                <a:spcPts val="0"/>
              </a:spcBef>
              <a:spcAft>
                <a:spcPts val="1600"/>
              </a:spcAft>
              <a:buNone/>
            </a:pPr>
            <a:r>
              <a:rPr lang="en" sz="900">
                <a:latin typeface="Roboto"/>
                <a:ea typeface="Roboto"/>
                <a:cs typeface="Roboto"/>
                <a:sym typeface="Roboto"/>
              </a:rPr>
              <a:t>Image source: bing.com/maps</a:t>
            </a:r>
            <a:endParaRPr sz="900">
              <a:latin typeface="Roboto"/>
              <a:ea typeface="Roboto"/>
              <a:cs typeface="Roboto"/>
              <a:sym typeface="Roboto"/>
            </a:endParaRPr>
          </a:p>
        </p:txBody>
      </p:sp>
      <p:sp>
        <p:nvSpPr>
          <p:cNvPr id="155" name="Google Shape;155;p23"/>
          <p:cNvSpPr txBox="1"/>
          <p:nvPr>
            <p:ph type="title"/>
          </p:nvPr>
        </p:nvSpPr>
        <p:spPr>
          <a:xfrm>
            <a:off x="415496" y="194567"/>
            <a:ext cx="11358000" cy="763500"/>
          </a:xfrm>
          <a:prstGeom prst="rect">
            <a:avLst/>
          </a:prstGeom>
        </p:spPr>
        <p:txBody>
          <a:bodyPr anchorCtr="0" anchor="t" bIns="121875" lIns="121875" spcFirstLastPara="1" rIns="121875" wrap="square" tIns="121875">
            <a:normAutofit fontScale="90000"/>
          </a:bodyPr>
          <a:lstStyle/>
          <a:p>
            <a:pPr indent="0" lvl="0" marL="0" rtl="0" algn="l">
              <a:spcBef>
                <a:spcPts val="0"/>
              </a:spcBef>
              <a:spcAft>
                <a:spcPts val="0"/>
              </a:spcAft>
              <a:buNone/>
            </a:pPr>
            <a:r>
              <a:rPr b="1" lang="en">
                <a:solidFill>
                  <a:srgbClr val="DC8C94"/>
                </a:solidFill>
                <a:latin typeface="Roboto"/>
                <a:ea typeface="Roboto"/>
                <a:cs typeface="Roboto"/>
                <a:sym typeface="Roboto"/>
              </a:rPr>
              <a:t>Location, Location, Location</a:t>
            </a:r>
            <a:endParaRPr b="1">
              <a:solidFill>
                <a:srgbClr val="DC8C94"/>
              </a:solidFill>
              <a:latin typeface="Roboto"/>
              <a:ea typeface="Roboto"/>
              <a:cs typeface="Roboto"/>
              <a:sym typeface="Roboto"/>
            </a:endParaRPr>
          </a:p>
        </p:txBody>
      </p:sp>
      <p:pic>
        <p:nvPicPr>
          <p:cNvPr id="156" name="Google Shape;156;p23"/>
          <p:cNvPicPr preferRelativeResize="0"/>
          <p:nvPr/>
        </p:nvPicPr>
        <p:blipFill>
          <a:blip r:embed="rId3">
            <a:alphaModFix/>
          </a:blip>
          <a:stretch>
            <a:fillRect/>
          </a:stretch>
        </p:blipFill>
        <p:spPr>
          <a:xfrm>
            <a:off x="6348250" y="1297500"/>
            <a:ext cx="5035247" cy="4850200"/>
          </a:xfrm>
          <a:prstGeom prst="rect">
            <a:avLst/>
          </a:prstGeom>
          <a:noFill/>
          <a:ln>
            <a:noFill/>
          </a:ln>
        </p:spPr>
      </p:pic>
      <p:sp>
        <p:nvSpPr>
          <p:cNvPr id="157" name="Google Shape;157;p23"/>
          <p:cNvSpPr txBox="1"/>
          <p:nvPr>
            <p:ph idx="12" type="sldNum"/>
          </p:nvPr>
        </p:nvSpPr>
        <p:spPr>
          <a:xfrm>
            <a:off x="11293784" y="6217622"/>
            <a:ext cx="731400" cy="524700"/>
          </a:xfrm>
          <a:prstGeom prst="rect">
            <a:avLst/>
          </a:prstGeom>
        </p:spPr>
        <p:txBody>
          <a:bodyPr anchorCtr="0" anchor="ctr" bIns="121875" lIns="121875" spcFirstLastPara="1" rIns="121875" wrap="square" tIns="121875">
            <a:norm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3"/>
          <p:cNvSpPr txBox="1"/>
          <p:nvPr/>
        </p:nvSpPr>
        <p:spPr>
          <a:xfrm>
            <a:off x="6348250" y="1297500"/>
            <a:ext cx="2144400" cy="5850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rgbClr val="FFFFFF"/>
                </a:highlight>
                <a:latin typeface="Roboto"/>
                <a:ea typeface="Roboto"/>
                <a:cs typeface="Roboto"/>
                <a:sym typeface="Roboto"/>
              </a:rPr>
              <a:t>Restaurants and shopping near Optimist Ice Arena</a:t>
            </a:r>
            <a:endParaRPr b="1" sz="1300">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