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Teko"/>
      <p:regular r:id="rId23"/>
      <p:bold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Fira Sans Condensed Medium"/>
      <p:regular r:id="rId33"/>
      <p:bold r:id="rId34"/>
      <p:italic r:id="rId35"/>
      <p:boldItalic r:id="rId36"/>
    </p:embeddedFont>
    <p:embeddedFont>
      <p:font typeface="Antic"/>
      <p:regular r:id="rId37"/>
    </p:embeddedFont>
    <p:embeddedFont>
      <p:font typeface="Nanum Gothic Coding"/>
      <p:regular r:id="rId38"/>
      <p:bold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53CF2B-68A7-4C3A-B26A-D34F5FDF4078}">
  <a:tblStyle styleId="{9F53CF2B-68A7-4C3A-B26A-D34F5FDF4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eko-bold.fntdata"/><Relationship Id="rId23" Type="http://schemas.openxmlformats.org/officeDocument/2006/relationships/font" Target="fonts/Tek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Medium-regular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FiraSansCondensedMedium-italic.fntdata"/><Relationship Id="rId12" Type="http://schemas.openxmlformats.org/officeDocument/2006/relationships/slide" Target="slides/slide6.xml"/><Relationship Id="rId34" Type="http://schemas.openxmlformats.org/officeDocument/2006/relationships/font" Target="fonts/FiraSansCondensedMedium-bold.fntdata"/><Relationship Id="rId15" Type="http://schemas.openxmlformats.org/officeDocument/2006/relationships/slide" Target="slides/slide9.xml"/><Relationship Id="rId37" Type="http://schemas.openxmlformats.org/officeDocument/2006/relationships/font" Target="fonts/Antic-regular.fntdata"/><Relationship Id="rId14" Type="http://schemas.openxmlformats.org/officeDocument/2006/relationships/slide" Target="slides/slide8.xml"/><Relationship Id="rId36" Type="http://schemas.openxmlformats.org/officeDocument/2006/relationships/font" Target="fonts/FiraSansCondensedMedium-boldItalic.fntdata"/><Relationship Id="rId17" Type="http://schemas.openxmlformats.org/officeDocument/2006/relationships/slide" Target="slides/slide11.xml"/><Relationship Id="rId39" Type="http://schemas.openxmlformats.org/officeDocument/2006/relationships/font" Target="fonts/NanumGothicCoding-bold.fntdata"/><Relationship Id="rId16" Type="http://schemas.openxmlformats.org/officeDocument/2006/relationships/slide" Target="slides/slide10.xml"/><Relationship Id="rId38" Type="http://schemas.openxmlformats.org/officeDocument/2006/relationships/font" Target="fonts/NanumGothicCoding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0dca8dae7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0dca8dae7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0dca8dae7_1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0dca8dae7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0dca8dae7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90dca8dae7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1348c00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1348c00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1348c00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1348c00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d1affa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d1affa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6d1affa139_0_24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6d1affa139_0_24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d4d7b85ed_0_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d4d7b85ed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90dca8dae7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90dca8dae7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0dca8da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0dca8da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0dca8dae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0dca8dae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90dca8dae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90dca8dae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0dca8dae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0dca8dae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0dca8dae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0dca8dae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427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r>
              <a:rPr lang="en" sz="1000">
                <a:solidFill>
                  <a:schemeClr val="accent2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and illustrations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5"/>
              </a:rPr>
              <a:t>Stories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3B96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39243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4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53" name="Google Shape;253;p24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24"/>
          <p:cNvSpPr txBox="1"/>
          <p:nvPr>
            <p:ph idx="1" type="subTitle"/>
          </p:nvPr>
        </p:nvSpPr>
        <p:spPr>
          <a:xfrm>
            <a:off x="6083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 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Boccardi - Puig</a:t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8" name="Google Shape;268;p24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4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N°1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SIA - 20202Q</a:t>
            </a:r>
            <a:endParaRPr sz="7200"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5495733" y="3271125"/>
            <a:ext cx="1159989" cy="978975"/>
            <a:chOff x="5495733" y="3271125"/>
            <a:chExt cx="1159989" cy="978975"/>
          </a:xfrm>
        </p:grpSpPr>
        <p:sp>
          <p:nvSpPr>
            <p:cNvPr id="278" name="Google Shape;278;p2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4"/>
          <p:cNvGrpSpPr/>
          <p:nvPr/>
        </p:nvGrpSpPr>
        <p:grpSpPr>
          <a:xfrm>
            <a:off x="5887241" y="1110522"/>
            <a:ext cx="2652258" cy="3691033"/>
            <a:chOff x="5165975" y="1320625"/>
            <a:chExt cx="2208375" cy="3073300"/>
          </a:xfrm>
        </p:grpSpPr>
        <p:sp>
          <p:nvSpPr>
            <p:cNvPr id="283" name="Google Shape;283;p24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4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403" name="Google Shape;403;p2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3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3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51" name="Google Shape;651;p33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52" name="Google Shape;652;p33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6" name="Google Shape;656;p33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7" name="Google Shape;657;p33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H2</a:t>
            </a:r>
            <a:endParaRPr/>
          </a:p>
        </p:txBody>
      </p:sp>
      <p:graphicFrame>
        <p:nvGraphicFramePr>
          <p:cNvPr id="658" name="Google Shape;658;p33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{9F53CF2B-68A7-4C3A-B26A-D34F5FDF4078}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0.01s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121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621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0.14s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11685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129.87s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13155807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36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34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65" name="Google Shape;665;p34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70" name="Google Shape;670;p34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1" name="Google Shape;671;p34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H3</a:t>
            </a:r>
            <a:endParaRPr/>
          </a:p>
        </p:txBody>
      </p:sp>
      <p:graphicFrame>
        <p:nvGraphicFramePr>
          <p:cNvPr id="672" name="Google Shape;672;p34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{9F53CF2B-68A7-4C3A-B26A-D34F5FDF4078}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0.48s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181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22921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0.36s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NO ENCONTRADA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23339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31.52s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3170775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tiempos entre soluciones. *</a:t>
            </a:r>
            <a:endParaRPr/>
          </a:p>
        </p:txBody>
      </p:sp>
      <p:sp>
        <p:nvSpPr>
          <p:cNvPr id="678" name="Google Shape;678;p35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</a:t>
            </a: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Para las informadas tomamos la heurística con mejor resultado.</a:t>
            </a:r>
            <a:endParaRPr sz="1000"/>
          </a:p>
        </p:txBody>
      </p:sp>
      <p:pic>
        <p:nvPicPr>
          <p:cNvPr id="679" name="Google Shape;6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900" y="220650"/>
            <a:ext cx="5943600" cy="35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6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profundidad entre soluciones. *</a:t>
            </a:r>
            <a:endParaRPr/>
          </a:p>
        </p:txBody>
      </p:sp>
      <p:sp>
        <p:nvSpPr>
          <p:cNvPr id="685" name="Google Shape;685;p36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Para las informadas tomamos la heurística con mejor resultado.</a:t>
            </a:r>
            <a:endParaRPr sz="1000"/>
          </a:p>
        </p:txBody>
      </p:sp>
      <p:pic>
        <p:nvPicPr>
          <p:cNvPr id="686" name="Google Shape;6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25" y="242817"/>
            <a:ext cx="5916976" cy="35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7"/>
          <p:cNvSpPr txBox="1"/>
          <p:nvPr>
            <p:ph idx="1" type="body"/>
          </p:nvPr>
        </p:nvSpPr>
        <p:spPr>
          <a:xfrm>
            <a:off x="2563500" y="3966000"/>
            <a:ext cx="40170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Comparación de nodos expandidos entre soluciones. *</a:t>
            </a:r>
            <a:endParaRPr/>
          </a:p>
        </p:txBody>
      </p:sp>
      <p:sp>
        <p:nvSpPr>
          <p:cNvPr id="692" name="Google Shape;692;p37"/>
          <p:cNvSpPr txBox="1"/>
          <p:nvPr/>
        </p:nvSpPr>
        <p:spPr>
          <a:xfrm>
            <a:off x="3116900" y="4715100"/>
            <a:ext cx="60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* Para las informadas tomamos la heurística con mejor resultado.</a:t>
            </a:r>
            <a:endParaRPr sz="1000"/>
          </a:p>
        </p:txBody>
      </p:sp>
      <p:pic>
        <p:nvPicPr>
          <p:cNvPr id="693" name="Google Shape;6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00" y="176392"/>
            <a:ext cx="6027300" cy="36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"/>
          <p:cNvSpPr txBox="1"/>
          <p:nvPr>
            <p:ph idx="8" type="title"/>
          </p:nvPr>
        </p:nvSpPr>
        <p:spPr>
          <a:xfrm>
            <a:off x="4239425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&amp; Demo</a:t>
            </a:r>
            <a:endParaRPr/>
          </a:p>
        </p:txBody>
      </p:sp>
      <p:sp>
        <p:nvSpPr>
          <p:cNvPr id="699" name="Google Shape;699;p38"/>
          <p:cNvSpPr txBox="1"/>
          <p:nvPr>
            <p:ph type="ctrTitle"/>
          </p:nvPr>
        </p:nvSpPr>
        <p:spPr>
          <a:xfrm>
            <a:off x="3937825" y="21576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¿Hay un método perfecto?</a:t>
            </a:r>
            <a:endParaRPr/>
          </a:p>
        </p:txBody>
      </p:sp>
      <p:grpSp>
        <p:nvGrpSpPr>
          <p:cNvPr id="700" name="Google Shape;700;p38"/>
          <p:cNvGrpSpPr/>
          <p:nvPr/>
        </p:nvGrpSpPr>
        <p:grpSpPr>
          <a:xfrm>
            <a:off x="-459364" y="1052338"/>
            <a:ext cx="4177948" cy="3427468"/>
            <a:chOff x="235600" y="1774125"/>
            <a:chExt cx="3113225" cy="2554000"/>
          </a:xfrm>
        </p:grpSpPr>
        <p:sp>
          <p:nvSpPr>
            <p:cNvPr id="701" name="Google Shape;701;p38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38"/>
          <p:cNvSpPr txBox="1"/>
          <p:nvPr>
            <p:ph type="ctrTitle"/>
          </p:nvPr>
        </p:nvSpPr>
        <p:spPr>
          <a:xfrm>
            <a:off x="6343325" y="1550375"/>
            <a:ext cx="20739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tan importante es conocer el problema?</a:t>
            </a:r>
            <a:endParaRPr/>
          </a:p>
        </p:txBody>
      </p:sp>
      <p:sp>
        <p:nvSpPr>
          <p:cNvPr id="932" name="Google Shape;932;p38"/>
          <p:cNvSpPr txBox="1"/>
          <p:nvPr>
            <p:ph type="ctrTitle"/>
          </p:nvPr>
        </p:nvSpPr>
        <p:spPr>
          <a:xfrm>
            <a:off x="3937825" y="3755050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elegir el “mejor método”?</a:t>
            </a:r>
            <a:endParaRPr/>
          </a:p>
        </p:txBody>
      </p:sp>
      <p:sp>
        <p:nvSpPr>
          <p:cNvPr id="933" name="Google Shape;933;p38"/>
          <p:cNvSpPr txBox="1"/>
          <p:nvPr>
            <p:ph type="ctrTitle"/>
          </p:nvPr>
        </p:nvSpPr>
        <p:spPr>
          <a:xfrm>
            <a:off x="6343325" y="3200200"/>
            <a:ext cx="20169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escenarios es mejor la información?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8" name="Google Shape;938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9"/>
          <p:cNvSpPr txBox="1"/>
          <p:nvPr/>
        </p:nvSpPr>
        <p:spPr>
          <a:xfrm>
            <a:off x="2634450" y="1064650"/>
            <a:ext cx="38751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cortesía de: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Desinformados</a:t>
            </a:r>
            <a:endParaRPr/>
          </a:p>
        </p:txBody>
      </p:sp>
      <p:sp>
        <p:nvSpPr>
          <p:cNvPr id="417" name="Google Shape;417;p25"/>
          <p:cNvSpPr txBox="1"/>
          <p:nvPr>
            <p:ph type="ctrTitle"/>
          </p:nvPr>
        </p:nvSpPr>
        <p:spPr>
          <a:xfrm>
            <a:off x="1691871" y="16333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18" name="Google Shape;418;p25"/>
          <p:cNvSpPr txBox="1"/>
          <p:nvPr>
            <p:ph idx="1" type="subTitle"/>
          </p:nvPr>
        </p:nvSpPr>
        <p:spPr>
          <a:xfrm>
            <a:off x="1650782" y="210542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BFS/DFS/IDDFS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 txBox="1"/>
          <p:nvPr>
            <p:ph idx="6" type="ctrTitle"/>
          </p:nvPr>
        </p:nvSpPr>
        <p:spPr>
          <a:xfrm>
            <a:off x="2312467" y="3666824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Informados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5"/>
          <p:cNvSpPr txBox="1"/>
          <p:nvPr>
            <p:ph idx="7" type="subTitle"/>
          </p:nvPr>
        </p:nvSpPr>
        <p:spPr>
          <a:xfrm>
            <a:off x="2312481" y="36695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GREEDY/A*/IDA*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Google Shape;422;p25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" name="Google Shape;423;p25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424" name="Google Shape;424;p25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COMENTARIOS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25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6" name="Google Shape;426;p25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44006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5"/>
          <p:cNvSpPr txBox="1"/>
          <p:nvPr>
            <p:ph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6066350" y="295000"/>
            <a:ext cx="24474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cxnSp>
        <p:nvCxnSpPr>
          <p:cNvPr id="434" name="Google Shape;434;p26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5" name="Google Shape;435;p26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 txBox="1"/>
          <p:nvPr>
            <p:ph idx="4294967295" type="ctrTitle"/>
          </p:nvPr>
        </p:nvSpPr>
        <p:spPr>
          <a:xfrm>
            <a:off x="5239175" y="1389950"/>
            <a:ext cx="174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TECNOLOGIAS</a:t>
            </a:r>
            <a:endParaRPr sz="3000"/>
          </a:p>
        </p:txBody>
      </p:sp>
      <p:sp>
        <p:nvSpPr>
          <p:cNvPr id="442" name="Google Shape;442;p26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PROBLEMA</a:t>
            </a:r>
            <a:endParaRPr sz="3000"/>
          </a:p>
        </p:txBody>
      </p:sp>
      <p:sp>
        <p:nvSpPr>
          <p:cNvPr id="443" name="Google Shape;443;p26"/>
          <p:cNvSpPr txBox="1"/>
          <p:nvPr>
            <p:ph idx="4294967295" type="subTitle"/>
          </p:nvPr>
        </p:nvSpPr>
        <p:spPr>
          <a:xfrm>
            <a:off x="2113313" y="1257251"/>
            <a:ext cx="17499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Sokoban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44" name="Google Shape;444;p26"/>
          <p:cNvSpPr txBox="1"/>
          <p:nvPr>
            <p:ph idx="4294967295" type="subTitle"/>
          </p:nvPr>
        </p:nvSpPr>
        <p:spPr>
          <a:xfrm>
            <a:off x="5234374" y="1735336"/>
            <a:ext cx="1894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Java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 txBox="1"/>
          <p:nvPr>
            <p:ph idx="4294967295" type="subTitle"/>
          </p:nvPr>
        </p:nvSpPr>
        <p:spPr>
          <a:xfrm>
            <a:off x="5191249" y="3573748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 Tableros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3 Heuristicas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Demostración Visual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Costo = Profundidad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448" name="Google Shape;448;p26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" name="Google Shape;449;p26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0" name="Google Shape;450;p26"/>
          <p:cNvSpPr txBox="1"/>
          <p:nvPr>
            <p:ph idx="4294967295" type="ctrTitle"/>
          </p:nvPr>
        </p:nvSpPr>
        <p:spPr>
          <a:xfrm>
            <a:off x="5052575" y="3216350"/>
            <a:ext cx="2123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ESPECIFICACIONES</a:t>
            </a:r>
            <a:endParaRPr sz="2500"/>
          </a:p>
        </p:txBody>
      </p:sp>
      <p:grpSp>
        <p:nvGrpSpPr>
          <p:cNvPr id="451" name="Google Shape;451;p26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452" name="Google Shape;452;p26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6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12700" y="2258422"/>
            <a:ext cx="384900" cy="163220"/>
            <a:chOff x="7212700" y="2258422"/>
            <a:chExt cx="384900" cy="163220"/>
          </a:xfrm>
        </p:grpSpPr>
        <p:sp>
          <p:nvSpPr>
            <p:cNvPr id="456" name="Google Shape;456;p26"/>
            <p:cNvSpPr/>
            <p:nvPr/>
          </p:nvSpPr>
          <p:spPr>
            <a:xfrm>
              <a:off x="7434400" y="225842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12700" y="225844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6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6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461" name="Google Shape;461;p26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6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26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465" name="Google Shape;465;p26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26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subTitle"/>
          </p:nvPr>
        </p:nvSpPr>
        <p:spPr>
          <a:xfrm>
            <a:off x="2135613" y="3078457"/>
            <a:ext cx="18180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POO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Heuristicas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Función de Costo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ctrTitle"/>
          </p:nvPr>
        </p:nvSpPr>
        <p:spPr>
          <a:xfrm>
            <a:off x="2135613" y="2847395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SOLUCION</a:t>
            </a:r>
            <a:endParaRPr sz="3000"/>
          </a:p>
        </p:txBody>
      </p:sp>
      <p:sp>
        <p:nvSpPr>
          <p:cNvPr id="470" name="Google Shape;470;p26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1" name="Google Shape;471;p26"/>
          <p:cNvGrpSpPr/>
          <p:nvPr/>
        </p:nvGrpSpPr>
        <p:grpSpPr>
          <a:xfrm>
            <a:off x="1590575" y="3747188"/>
            <a:ext cx="384900" cy="163220"/>
            <a:chOff x="1587183" y="3747188"/>
            <a:chExt cx="384900" cy="163220"/>
          </a:xfrm>
        </p:grpSpPr>
        <p:sp>
          <p:nvSpPr>
            <p:cNvPr id="472" name="Google Shape;472;p26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1682383" y="2987724"/>
            <a:ext cx="201268" cy="284290"/>
            <a:chOff x="1333682" y="3344330"/>
            <a:chExt cx="271213" cy="383088"/>
          </a:xfrm>
        </p:grpSpPr>
        <p:sp>
          <p:nvSpPr>
            <p:cNvPr id="475" name="Google Shape;475;p26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/>
          <p:nvPr/>
        </p:nvSpPr>
        <p:spPr>
          <a:xfrm rot="5400000">
            <a:off x="4772000" y="813700"/>
            <a:ext cx="3116700" cy="45228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7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ELEGIDO PARA EL ANÁLISIS</a:t>
            </a:r>
            <a:endParaRPr/>
          </a:p>
        </p:txBody>
      </p:sp>
      <p:pic>
        <p:nvPicPr>
          <p:cNvPr id="492" name="Google Shape;492;p27"/>
          <p:cNvPicPr preferRelativeResize="0"/>
          <p:nvPr/>
        </p:nvPicPr>
        <p:blipFill rotWithShape="1">
          <a:blip r:embed="rId3">
            <a:alphaModFix/>
          </a:blip>
          <a:srcRect b="57102" l="593" r="66786" t="4837"/>
          <a:stretch/>
        </p:blipFill>
        <p:spPr>
          <a:xfrm>
            <a:off x="4219300" y="1599225"/>
            <a:ext cx="4267275" cy="27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7"/>
          <p:cNvSpPr txBox="1"/>
          <p:nvPr>
            <p:ph idx="1" type="subTitle"/>
          </p:nvPr>
        </p:nvSpPr>
        <p:spPr>
          <a:xfrm>
            <a:off x="1448950" y="2845475"/>
            <a:ext cx="1411500" cy="12261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Player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Box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Goal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 Wall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28"/>
          <p:cNvCxnSpPr/>
          <p:nvPr/>
        </p:nvCxnSpPr>
        <p:spPr>
          <a:xfrm rot="10800000">
            <a:off x="457200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Desinformada</a:t>
            </a:r>
            <a:endParaRPr/>
          </a:p>
        </p:txBody>
      </p:sp>
      <p:sp>
        <p:nvSpPr>
          <p:cNvPr id="500" name="Google Shape;500;p28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</a:t>
            </a:r>
            <a:endParaRPr/>
          </a:p>
        </p:txBody>
      </p:sp>
      <p:sp>
        <p:nvSpPr>
          <p:cNvPr id="501" name="Google Shape;501;p28"/>
          <p:cNvSpPr txBox="1"/>
          <p:nvPr>
            <p:ph idx="1" type="subTitle"/>
          </p:nvPr>
        </p:nvSpPr>
        <p:spPr>
          <a:xfrm>
            <a:off x="738600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y memoria exponenciales</a:t>
            </a:r>
            <a:endParaRPr/>
          </a:p>
        </p:txBody>
      </p:sp>
      <p:sp>
        <p:nvSpPr>
          <p:cNvPr id="502" name="Google Shape;502;p28"/>
          <p:cNvSpPr txBox="1"/>
          <p:nvPr>
            <p:ph type="ctrTitle"/>
          </p:nvPr>
        </p:nvSpPr>
        <p:spPr>
          <a:xfrm>
            <a:off x="1071923" y="2372550"/>
            <a:ext cx="1459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</a:t>
            </a:r>
            <a:endParaRPr/>
          </a:p>
        </p:txBody>
      </p:sp>
      <p:sp>
        <p:nvSpPr>
          <p:cNvPr id="503" name="Google Shape;503;p28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IDDFS</a:t>
            </a:r>
            <a:endParaRPr/>
          </a:p>
        </p:txBody>
      </p:sp>
      <p:cxnSp>
        <p:nvCxnSpPr>
          <p:cNvPr id="504" name="Google Shape;504;p28"/>
          <p:cNvCxnSpPr/>
          <p:nvPr/>
        </p:nvCxnSpPr>
        <p:spPr>
          <a:xfrm rot="10800000">
            <a:off x="1803675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8"/>
          <p:cNvCxnSpPr/>
          <p:nvPr/>
        </p:nvCxnSpPr>
        <p:spPr>
          <a:xfrm rot="10800000">
            <a:off x="73697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28"/>
          <p:cNvSpPr txBox="1"/>
          <p:nvPr>
            <p:ph idx="1" type="subTitle"/>
          </p:nvPr>
        </p:nvSpPr>
        <p:spPr>
          <a:xfrm>
            <a:off x="3522763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Stack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no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exponencial, menor uso de memoria</a:t>
            </a:r>
            <a:endParaRPr/>
          </a:p>
        </p:txBody>
      </p:sp>
      <p:sp>
        <p:nvSpPr>
          <p:cNvPr id="507" name="Google Shape;507;p28"/>
          <p:cNvSpPr txBox="1"/>
          <p:nvPr>
            <p:ph idx="1" type="subTitle"/>
          </p:nvPr>
        </p:nvSpPr>
        <p:spPr>
          <a:xfrm>
            <a:off x="6258288" y="2983575"/>
            <a:ext cx="2127900" cy="14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Similar a DFS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Tiempo exponencial, pero aún menor uso de memoria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1379625" y="1061400"/>
            <a:ext cx="773100" cy="773100"/>
            <a:chOff x="1379625" y="1061400"/>
            <a:chExt cx="773100" cy="773100"/>
          </a:xfrm>
        </p:grpSpPr>
        <p:sp>
          <p:nvSpPr>
            <p:cNvPr id="509" name="Google Shape;509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11" name="Google Shape;511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8"/>
          <p:cNvGrpSpPr/>
          <p:nvPr/>
        </p:nvGrpSpPr>
        <p:grpSpPr>
          <a:xfrm>
            <a:off x="4200163" y="1061400"/>
            <a:ext cx="773100" cy="773100"/>
            <a:chOff x="1379625" y="1061400"/>
            <a:chExt cx="773100" cy="773100"/>
          </a:xfrm>
        </p:grpSpPr>
        <p:sp>
          <p:nvSpPr>
            <p:cNvPr id="517" name="Google Shape;517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" name="Google Shape;518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19" name="Google Shape;519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28"/>
          <p:cNvGrpSpPr/>
          <p:nvPr/>
        </p:nvGrpSpPr>
        <p:grpSpPr>
          <a:xfrm>
            <a:off x="7020725" y="1061400"/>
            <a:ext cx="773100" cy="773100"/>
            <a:chOff x="1379625" y="1061400"/>
            <a:chExt cx="773100" cy="773100"/>
          </a:xfrm>
        </p:grpSpPr>
        <p:sp>
          <p:nvSpPr>
            <p:cNvPr id="525" name="Google Shape;525;p28"/>
            <p:cNvSpPr/>
            <p:nvPr/>
          </p:nvSpPr>
          <p:spPr>
            <a:xfrm>
              <a:off x="1379625" y="10614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28"/>
            <p:cNvGrpSpPr/>
            <p:nvPr/>
          </p:nvGrpSpPr>
          <p:grpSpPr>
            <a:xfrm>
              <a:off x="1429683" y="1170491"/>
              <a:ext cx="672983" cy="554925"/>
              <a:chOff x="3074027" y="1983777"/>
              <a:chExt cx="380604" cy="313854"/>
            </a:xfrm>
          </p:grpSpPr>
          <p:sp>
            <p:nvSpPr>
              <p:cNvPr id="527" name="Google Shape;527;p28"/>
              <p:cNvSpPr/>
              <p:nvPr/>
            </p:nvSpPr>
            <p:spPr>
              <a:xfrm>
                <a:off x="3130608" y="1984886"/>
                <a:ext cx="324023" cy="312745"/>
              </a:xfrm>
              <a:custGeom>
                <a:rect b="b" l="l" r="r" t="t"/>
                <a:pathLst>
                  <a:path extrusionOk="0" h="9872" w="10228">
                    <a:moveTo>
                      <a:pt x="3918" y="5704"/>
                    </a:moveTo>
                    <a:cubicBezTo>
                      <a:pt x="3941" y="5752"/>
                      <a:pt x="3989" y="5811"/>
                      <a:pt x="4049" y="5847"/>
                    </a:cubicBezTo>
                    <a:cubicBezTo>
                      <a:pt x="4096" y="5895"/>
                      <a:pt x="4156" y="5942"/>
                      <a:pt x="4203" y="5990"/>
                    </a:cubicBezTo>
                    <a:lnTo>
                      <a:pt x="3430" y="6764"/>
                    </a:lnTo>
                    <a:lnTo>
                      <a:pt x="3144" y="6478"/>
                    </a:lnTo>
                    <a:lnTo>
                      <a:pt x="3918" y="5704"/>
                    </a:lnTo>
                    <a:close/>
                    <a:moveTo>
                      <a:pt x="6466" y="1"/>
                    </a:moveTo>
                    <a:cubicBezTo>
                      <a:pt x="5537" y="1"/>
                      <a:pt x="4692" y="358"/>
                      <a:pt x="4037" y="1001"/>
                    </a:cubicBezTo>
                    <a:cubicBezTo>
                      <a:pt x="3394" y="1644"/>
                      <a:pt x="3037" y="2501"/>
                      <a:pt x="3037" y="3430"/>
                    </a:cubicBezTo>
                    <a:cubicBezTo>
                      <a:pt x="3037" y="4156"/>
                      <a:pt x="3263" y="4859"/>
                      <a:pt x="3691" y="5430"/>
                    </a:cubicBezTo>
                    <a:lnTo>
                      <a:pt x="2894" y="6240"/>
                    </a:lnTo>
                    <a:lnTo>
                      <a:pt x="2846" y="6192"/>
                    </a:lnTo>
                    <a:cubicBezTo>
                      <a:pt x="2816" y="6162"/>
                      <a:pt x="2772" y="6148"/>
                      <a:pt x="2727" y="6148"/>
                    </a:cubicBezTo>
                    <a:cubicBezTo>
                      <a:pt x="2682" y="6148"/>
                      <a:pt x="2638" y="6162"/>
                      <a:pt x="2608" y="6192"/>
                    </a:cubicBezTo>
                    <a:lnTo>
                      <a:pt x="1501" y="7288"/>
                    </a:lnTo>
                    <a:cubicBezTo>
                      <a:pt x="1441" y="7347"/>
                      <a:pt x="1441" y="7466"/>
                      <a:pt x="1501" y="7538"/>
                    </a:cubicBezTo>
                    <a:cubicBezTo>
                      <a:pt x="1530" y="7561"/>
                      <a:pt x="1575" y="7573"/>
                      <a:pt x="1620" y="7573"/>
                    </a:cubicBezTo>
                    <a:cubicBezTo>
                      <a:pt x="1664" y="7573"/>
                      <a:pt x="1709" y="7561"/>
                      <a:pt x="1739" y="7538"/>
                    </a:cubicBezTo>
                    <a:lnTo>
                      <a:pt x="2727" y="6549"/>
                    </a:lnTo>
                    <a:lnTo>
                      <a:pt x="2775" y="6597"/>
                    </a:lnTo>
                    <a:lnTo>
                      <a:pt x="3287" y="7121"/>
                    </a:lnTo>
                    <a:lnTo>
                      <a:pt x="3334" y="7157"/>
                    </a:lnTo>
                    <a:lnTo>
                      <a:pt x="1048" y="9455"/>
                    </a:lnTo>
                    <a:lnTo>
                      <a:pt x="417" y="8824"/>
                    </a:lnTo>
                    <a:lnTo>
                      <a:pt x="1251" y="7990"/>
                    </a:lnTo>
                    <a:cubicBezTo>
                      <a:pt x="1310" y="7931"/>
                      <a:pt x="1310" y="7811"/>
                      <a:pt x="1251" y="7752"/>
                    </a:cubicBezTo>
                    <a:cubicBezTo>
                      <a:pt x="1221" y="7722"/>
                      <a:pt x="1176" y="7707"/>
                      <a:pt x="1132" y="7707"/>
                    </a:cubicBezTo>
                    <a:cubicBezTo>
                      <a:pt x="1087" y="7707"/>
                      <a:pt x="1042" y="7722"/>
                      <a:pt x="1013" y="7752"/>
                    </a:cubicBezTo>
                    <a:lnTo>
                      <a:pt x="48" y="8716"/>
                    </a:lnTo>
                    <a:cubicBezTo>
                      <a:pt x="12" y="8752"/>
                      <a:pt x="1" y="8800"/>
                      <a:pt x="1" y="8835"/>
                    </a:cubicBezTo>
                    <a:cubicBezTo>
                      <a:pt x="1" y="8883"/>
                      <a:pt x="12" y="8931"/>
                      <a:pt x="48" y="8954"/>
                    </a:cubicBezTo>
                    <a:lnTo>
                      <a:pt x="905" y="9824"/>
                    </a:lnTo>
                    <a:cubicBezTo>
                      <a:pt x="941" y="9847"/>
                      <a:pt x="989" y="9871"/>
                      <a:pt x="1024" y="9871"/>
                    </a:cubicBezTo>
                    <a:cubicBezTo>
                      <a:pt x="1072" y="9871"/>
                      <a:pt x="1120" y="9847"/>
                      <a:pt x="1144" y="9824"/>
                    </a:cubicBezTo>
                    <a:lnTo>
                      <a:pt x="3691" y="7276"/>
                    </a:lnTo>
                    <a:cubicBezTo>
                      <a:pt x="3727" y="7252"/>
                      <a:pt x="3739" y="7204"/>
                      <a:pt x="3739" y="7157"/>
                    </a:cubicBezTo>
                    <a:cubicBezTo>
                      <a:pt x="3739" y="7109"/>
                      <a:pt x="3715" y="7073"/>
                      <a:pt x="3691" y="7038"/>
                    </a:cubicBezTo>
                    <a:lnTo>
                      <a:pt x="3644" y="6990"/>
                    </a:lnTo>
                    <a:lnTo>
                      <a:pt x="4453" y="6192"/>
                    </a:lnTo>
                    <a:cubicBezTo>
                      <a:pt x="4942" y="6549"/>
                      <a:pt x="5537" y="6776"/>
                      <a:pt x="6144" y="6835"/>
                    </a:cubicBezTo>
                    <a:lnTo>
                      <a:pt x="6168" y="6835"/>
                    </a:lnTo>
                    <a:cubicBezTo>
                      <a:pt x="6251" y="6835"/>
                      <a:pt x="6323" y="6776"/>
                      <a:pt x="6323" y="6680"/>
                    </a:cubicBezTo>
                    <a:cubicBezTo>
                      <a:pt x="6347" y="6597"/>
                      <a:pt x="6263" y="6502"/>
                      <a:pt x="6180" y="6502"/>
                    </a:cubicBezTo>
                    <a:cubicBezTo>
                      <a:pt x="5465" y="6442"/>
                      <a:pt x="4799" y="6121"/>
                      <a:pt x="4287" y="5609"/>
                    </a:cubicBezTo>
                    <a:cubicBezTo>
                      <a:pt x="4192" y="5525"/>
                      <a:pt x="4120" y="5430"/>
                      <a:pt x="4049" y="5347"/>
                    </a:cubicBezTo>
                    <a:cubicBezTo>
                      <a:pt x="3620" y="4787"/>
                      <a:pt x="3382" y="4132"/>
                      <a:pt x="3382" y="3418"/>
                    </a:cubicBezTo>
                    <a:cubicBezTo>
                      <a:pt x="3382" y="2608"/>
                      <a:pt x="3703" y="1835"/>
                      <a:pt x="4287" y="1239"/>
                    </a:cubicBezTo>
                    <a:cubicBezTo>
                      <a:pt x="4870" y="656"/>
                      <a:pt x="5644" y="322"/>
                      <a:pt x="6478" y="322"/>
                    </a:cubicBezTo>
                    <a:cubicBezTo>
                      <a:pt x="7299" y="322"/>
                      <a:pt x="8073" y="656"/>
                      <a:pt x="8668" y="1239"/>
                    </a:cubicBezTo>
                    <a:cubicBezTo>
                      <a:pt x="9871" y="2442"/>
                      <a:pt x="9871" y="4394"/>
                      <a:pt x="8668" y="5597"/>
                    </a:cubicBezTo>
                    <a:cubicBezTo>
                      <a:pt x="8156" y="6097"/>
                      <a:pt x="7537" y="6395"/>
                      <a:pt x="6835" y="6478"/>
                    </a:cubicBezTo>
                    <a:cubicBezTo>
                      <a:pt x="6739" y="6490"/>
                      <a:pt x="6668" y="6561"/>
                      <a:pt x="6680" y="6668"/>
                    </a:cubicBezTo>
                    <a:cubicBezTo>
                      <a:pt x="6702" y="6757"/>
                      <a:pt x="6765" y="6825"/>
                      <a:pt x="6859" y="6825"/>
                    </a:cubicBezTo>
                    <a:cubicBezTo>
                      <a:pt x="6867" y="6825"/>
                      <a:pt x="6874" y="6824"/>
                      <a:pt x="6882" y="6823"/>
                    </a:cubicBezTo>
                    <a:cubicBezTo>
                      <a:pt x="7656" y="6728"/>
                      <a:pt x="8371" y="6383"/>
                      <a:pt x="8918" y="5835"/>
                    </a:cubicBezTo>
                    <a:cubicBezTo>
                      <a:pt x="10228" y="4513"/>
                      <a:pt x="10228" y="2335"/>
                      <a:pt x="8883" y="1001"/>
                    </a:cubicBezTo>
                    <a:cubicBezTo>
                      <a:pt x="8252" y="358"/>
                      <a:pt x="7382" y="1"/>
                      <a:pt x="64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3243008" y="2008678"/>
                <a:ext cx="185613" cy="169741"/>
              </a:xfrm>
              <a:custGeom>
                <a:rect b="b" l="l" r="r" t="t"/>
                <a:pathLst>
                  <a:path extrusionOk="0" h="5358" w="5859">
                    <a:moveTo>
                      <a:pt x="2918" y="333"/>
                    </a:moveTo>
                    <a:cubicBezTo>
                      <a:pt x="3513" y="333"/>
                      <a:pt x="4108" y="560"/>
                      <a:pt x="4561" y="1024"/>
                    </a:cubicBezTo>
                    <a:cubicBezTo>
                      <a:pt x="5489" y="1929"/>
                      <a:pt x="5489" y="3417"/>
                      <a:pt x="4561" y="4322"/>
                    </a:cubicBezTo>
                    <a:cubicBezTo>
                      <a:pt x="4108" y="4780"/>
                      <a:pt x="3510" y="5010"/>
                      <a:pt x="2912" y="5010"/>
                    </a:cubicBezTo>
                    <a:cubicBezTo>
                      <a:pt x="2313" y="5010"/>
                      <a:pt x="1715" y="4780"/>
                      <a:pt x="1263" y="4322"/>
                    </a:cubicBezTo>
                    <a:cubicBezTo>
                      <a:pt x="346" y="3417"/>
                      <a:pt x="346" y="1929"/>
                      <a:pt x="1263" y="1024"/>
                    </a:cubicBezTo>
                    <a:cubicBezTo>
                      <a:pt x="1727" y="560"/>
                      <a:pt x="2322" y="333"/>
                      <a:pt x="2918" y="333"/>
                    </a:cubicBezTo>
                    <a:close/>
                    <a:moveTo>
                      <a:pt x="2930" y="0"/>
                    </a:moveTo>
                    <a:cubicBezTo>
                      <a:pt x="2245" y="0"/>
                      <a:pt x="1560" y="262"/>
                      <a:pt x="1036" y="786"/>
                    </a:cubicBezTo>
                    <a:cubicBezTo>
                      <a:pt x="1" y="1822"/>
                      <a:pt x="1" y="3524"/>
                      <a:pt x="1036" y="4560"/>
                    </a:cubicBezTo>
                    <a:cubicBezTo>
                      <a:pt x="1560" y="5084"/>
                      <a:pt x="2239" y="5358"/>
                      <a:pt x="2930" y="5358"/>
                    </a:cubicBezTo>
                    <a:cubicBezTo>
                      <a:pt x="3608" y="5358"/>
                      <a:pt x="4299" y="5084"/>
                      <a:pt x="4823" y="4560"/>
                    </a:cubicBezTo>
                    <a:cubicBezTo>
                      <a:pt x="5858" y="3524"/>
                      <a:pt x="5858" y="1822"/>
                      <a:pt x="4823" y="786"/>
                    </a:cubicBezTo>
                    <a:cubicBezTo>
                      <a:pt x="4299" y="262"/>
                      <a:pt x="3614" y="0"/>
                      <a:pt x="29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3074027" y="1983777"/>
                <a:ext cx="155802" cy="163342"/>
              </a:xfrm>
              <a:custGeom>
                <a:rect b="b" l="l" r="r" t="t"/>
                <a:pathLst>
                  <a:path extrusionOk="0" h="5156" w="4918">
                    <a:moveTo>
                      <a:pt x="2370" y="0"/>
                    </a:moveTo>
                    <a:cubicBezTo>
                      <a:pt x="1917" y="24"/>
                      <a:pt x="1489" y="155"/>
                      <a:pt x="1120" y="405"/>
                    </a:cubicBezTo>
                    <a:cubicBezTo>
                      <a:pt x="596" y="750"/>
                      <a:pt x="239" y="1286"/>
                      <a:pt x="120" y="1893"/>
                    </a:cubicBezTo>
                    <a:cubicBezTo>
                      <a:pt x="1" y="2501"/>
                      <a:pt x="120" y="3132"/>
                      <a:pt x="477" y="3655"/>
                    </a:cubicBezTo>
                    <a:cubicBezTo>
                      <a:pt x="913" y="4319"/>
                      <a:pt x="1643" y="4696"/>
                      <a:pt x="2409" y="4696"/>
                    </a:cubicBezTo>
                    <a:cubicBezTo>
                      <a:pt x="2605" y="4696"/>
                      <a:pt x="2804" y="4671"/>
                      <a:pt x="3001" y="4620"/>
                    </a:cubicBezTo>
                    <a:lnTo>
                      <a:pt x="4108" y="5144"/>
                    </a:lnTo>
                    <a:cubicBezTo>
                      <a:pt x="4132" y="5156"/>
                      <a:pt x="4156" y="5156"/>
                      <a:pt x="4180" y="5156"/>
                    </a:cubicBezTo>
                    <a:cubicBezTo>
                      <a:pt x="4215" y="5156"/>
                      <a:pt x="4239" y="5144"/>
                      <a:pt x="4275" y="5120"/>
                    </a:cubicBezTo>
                    <a:cubicBezTo>
                      <a:pt x="4311" y="5096"/>
                      <a:pt x="4346" y="5037"/>
                      <a:pt x="4346" y="4977"/>
                    </a:cubicBezTo>
                    <a:lnTo>
                      <a:pt x="4287" y="3751"/>
                    </a:lnTo>
                    <a:cubicBezTo>
                      <a:pt x="4882" y="2989"/>
                      <a:pt x="4918" y="1893"/>
                      <a:pt x="4358" y="1084"/>
                    </a:cubicBezTo>
                    <a:cubicBezTo>
                      <a:pt x="4061" y="631"/>
                      <a:pt x="3608" y="286"/>
                      <a:pt x="3084" y="143"/>
                    </a:cubicBezTo>
                    <a:cubicBezTo>
                      <a:pt x="3065" y="136"/>
                      <a:pt x="3047" y="133"/>
                      <a:pt x="3029" y="133"/>
                    </a:cubicBezTo>
                    <a:cubicBezTo>
                      <a:pt x="2958" y="133"/>
                      <a:pt x="2899" y="186"/>
                      <a:pt x="2870" y="262"/>
                    </a:cubicBezTo>
                    <a:cubicBezTo>
                      <a:pt x="2846" y="346"/>
                      <a:pt x="2906" y="441"/>
                      <a:pt x="2989" y="465"/>
                    </a:cubicBezTo>
                    <a:cubicBezTo>
                      <a:pt x="3441" y="607"/>
                      <a:pt x="3822" y="881"/>
                      <a:pt x="4096" y="1274"/>
                    </a:cubicBezTo>
                    <a:cubicBezTo>
                      <a:pt x="4584" y="2001"/>
                      <a:pt x="4537" y="2941"/>
                      <a:pt x="4001" y="3620"/>
                    </a:cubicBezTo>
                    <a:cubicBezTo>
                      <a:pt x="3977" y="3655"/>
                      <a:pt x="3965" y="3703"/>
                      <a:pt x="3977" y="3739"/>
                    </a:cubicBezTo>
                    <a:lnTo>
                      <a:pt x="4013" y="4739"/>
                    </a:lnTo>
                    <a:lnTo>
                      <a:pt x="3108" y="4310"/>
                    </a:lnTo>
                    <a:cubicBezTo>
                      <a:pt x="3084" y="4298"/>
                      <a:pt x="3037" y="4298"/>
                      <a:pt x="2989" y="4298"/>
                    </a:cubicBezTo>
                    <a:cubicBezTo>
                      <a:pt x="2810" y="4346"/>
                      <a:pt x="2620" y="4370"/>
                      <a:pt x="2441" y="4370"/>
                    </a:cubicBezTo>
                    <a:cubicBezTo>
                      <a:pt x="1787" y="4370"/>
                      <a:pt x="1155" y="4036"/>
                      <a:pt x="774" y="3477"/>
                    </a:cubicBezTo>
                    <a:cubicBezTo>
                      <a:pt x="477" y="3024"/>
                      <a:pt x="370" y="2489"/>
                      <a:pt x="477" y="1965"/>
                    </a:cubicBezTo>
                    <a:cubicBezTo>
                      <a:pt x="584" y="1453"/>
                      <a:pt x="882" y="988"/>
                      <a:pt x="1322" y="691"/>
                    </a:cubicBezTo>
                    <a:cubicBezTo>
                      <a:pt x="1632" y="477"/>
                      <a:pt x="2013" y="357"/>
                      <a:pt x="2382" y="346"/>
                    </a:cubicBezTo>
                    <a:cubicBezTo>
                      <a:pt x="2465" y="346"/>
                      <a:pt x="2549" y="274"/>
                      <a:pt x="2549" y="167"/>
                    </a:cubicBezTo>
                    <a:cubicBezTo>
                      <a:pt x="2549" y="84"/>
                      <a:pt x="2465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3135518" y="2038077"/>
                <a:ext cx="28322" cy="54363"/>
              </a:xfrm>
              <a:custGeom>
                <a:rect b="b" l="l" r="r" t="t"/>
                <a:pathLst>
                  <a:path extrusionOk="0" h="1716" w="894">
                    <a:moveTo>
                      <a:pt x="179" y="1"/>
                    </a:moveTo>
                    <a:cubicBezTo>
                      <a:pt x="84" y="1"/>
                      <a:pt x="12" y="84"/>
                      <a:pt x="12" y="167"/>
                    </a:cubicBezTo>
                    <a:cubicBezTo>
                      <a:pt x="12" y="263"/>
                      <a:pt x="84" y="334"/>
                      <a:pt x="179" y="334"/>
                    </a:cubicBezTo>
                    <a:lnTo>
                      <a:pt x="262" y="334"/>
                    </a:lnTo>
                    <a:lnTo>
                      <a:pt x="262" y="1394"/>
                    </a:lnTo>
                    <a:lnTo>
                      <a:pt x="155" y="1394"/>
                    </a:lnTo>
                    <a:cubicBezTo>
                      <a:pt x="72" y="1394"/>
                      <a:pt x="0" y="1465"/>
                      <a:pt x="0" y="1549"/>
                    </a:cubicBezTo>
                    <a:cubicBezTo>
                      <a:pt x="0" y="1644"/>
                      <a:pt x="72" y="1715"/>
                      <a:pt x="155" y="1715"/>
                    </a:cubicBezTo>
                    <a:lnTo>
                      <a:pt x="727" y="1715"/>
                    </a:lnTo>
                    <a:cubicBezTo>
                      <a:pt x="810" y="1715"/>
                      <a:pt x="893" y="1644"/>
                      <a:pt x="893" y="1549"/>
                    </a:cubicBezTo>
                    <a:cubicBezTo>
                      <a:pt x="893" y="1465"/>
                      <a:pt x="834" y="1394"/>
                      <a:pt x="727" y="1394"/>
                    </a:cubicBezTo>
                    <a:lnTo>
                      <a:pt x="608" y="1394"/>
                    </a:lnTo>
                    <a:lnTo>
                      <a:pt x="608" y="167"/>
                    </a:lnTo>
                    <a:cubicBezTo>
                      <a:pt x="608" y="84"/>
                      <a:pt x="536" y="1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3138908" y="2021096"/>
                <a:ext cx="16252" cy="16252"/>
              </a:xfrm>
              <a:custGeom>
                <a:rect b="b" l="l" r="r" t="t"/>
                <a:pathLst>
                  <a:path extrusionOk="0" h="513" w="513">
                    <a:moveTo>
                      <a:pt x="262" y="1"/>
                    </a:moveTo>
                    <a:cubicBezTo>
                      <a:pt x="131" y="1"/>
                      <a:pt x="0" y="120"/>
                      <a:pt x="0" y="263"/>
                    </a:cubicBezTo>
                    <a:cubicBezTo>
                      <a:pt x="0" y="394"/>
                      <a:pt x="120" y="513"/>
                      <a:pt x="262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/>
          <p:nvPr/>
        </p:nvSpPr>
        <p:spPr>
          <a:xfrm>
            <a:off x="571525" y="1275300"/>
            <a:ext cx="77571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9"/>
          <p:cNvGrpSpPr/>
          <p:nvPr/>
        </p:nvGrpSpPr>
        <p:grpSpPr>
          <a:xfrm>
            <a:off x="641137" y="1137100"/>
            <a:ext cx="7873070" cy="3466500"/>
            <a:chOff x="702300" y="1123300"/>
            <a:chExt cx="7050300" cy="3466500"/>
          </a:xfrm>
        </p:grpSpPr>
        <p:grpSp>
          <p:nvGrpSpPr>
            <p:cNvPr id="538" name="Google Shape;538;p29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539" name="Google Shape;539;p29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3" name="Google Shape;543;p29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544" name="Google Shape;544;p29"/>
          <p:cNvGraphicFramePr/>
          <p:nvPr/>
        </p:nvGraphicFramePr>
        <p:xfrm>
          <a:off x="650161" y="1335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{9F53CF2B-68A7-4C3A-B26A-D34F5FDF4078}</a:tableStyleId>
              </a:tblPr>
              <a:tblGrid>
                <a:gridCol w="1583675"/>
                <a:gridCol w="1547375"/>
                <a:gridCol w="1547375"/>
                <a:gridCol w="1500025"/>
                <a:gridCol w="1500025"/>
              </a:tblGrid>
              <a:tr h="8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25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BFS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0.30s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23474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17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15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DFS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0.11s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1479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11653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629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6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IDDFS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73.84s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254604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29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Desinformada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Informada</a:t>
            </a:r>
            <a:endParaRPr/>
          </a:p>
        </p:txBody>
      </p:sp>
      <p:sp>
        <p:nvSpPr>
          <p:cNvPr id="551" name="Google Shape;551;p30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IDA*</a:t>
            </a:r>
            <a:endParaRPr/>
          </a:p>
        </p:txBody>
      </p:sp>
      <p:cxnSp>
        <p:nvCxnSpPr>
          <p:cNvPr id="552" name="Google Shape;552;p30"/>
          <p:cNvCxnSpPr/>
          <p:nvPr/>
        </p:nvCxnSpPr>
        <p:spPr>
          <a:xfrm rot="10800000">
            <a:off x="73697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0"/>
          <p:cNvSpPr txBox="1"/>
          <p:nvPr>
            <p:ph idx="1" type="subTitle"/>
          </p:nvPr>
        </p:nvSpPr>
        <p:spPr>
          <a:xfrm>
            <a:off x="6258300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Stack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Requiere menos memoria</a:t>
            </a:r>
            <a:endParaRPr/>
          </a:p>
        </p:txBody>
      </p:sp>
      <p:sp>
        <p:nvSpPr>
          <p:cNvPr id="554" name="Google Shape;554;p30"/>
          <p:cNvSpPr txBox="1"/>
          <p:nvPr>
            <p:ph idx="1" type="subTitle"/>
          </p:nvPr>
        </p:nvSpPr>
        <p:spPr>
          <a:xfrm>
            <a:off x="3508275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Priority 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La complejidad depende de la heurística</a:t>
            </a:r>
            <a:endParaRPr/>
          </a:p>
        </p:txBody>
      </p:sp>
      <p:sp>
        <p:nvSpPr>
          <p:cNvPr id="555" name="Google Shape;555;p30"/>
          <p:cNvSpPr txBox="1"/>
          <p:nvPr>
            <p:ph type="ctrTitle"/>
          </p:nvPr>
        </p:nvSpPr>
        <p:spPr>
          <a:xfrm>
            <a:off x="3841598" y="2372550"/>
            <a:ext cx="14592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</p:txBody>
      </p:sp>
      <p:cxnSp>
        <p:nvCxnSpPr>
          <p:cNvPr id="556" name="Google Shape;556;p30"/>
          <p:cNvCxnSpPr/>
          <p:nvPr/>
        </p:nvCxnSpPr>
        <p:spPr>
          <a:xfrm rot="10800000">
            <a:off x="4573350" y="16650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0"/>
          <p:cNvCxnSpPr/>
          <p:nvPr/>
        </p:nvCxnSpPr>
        <p:spPr>
          <a:xfrm rot="10800000">
            <a:off x="1776600" y="1757394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0"/>
          <p:cNvSpPr txBox="1"/>
          <p:nvPr>
            <p:ph idx="3" type="ctrTitle"/>
          </p:nvPr>
        </p:nvSpPr>
        <p:spPr>
          <a:xfrm>
            <a:off x="863600" y="2347200"/>
            <a:ext cx="1818000" cy="4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Greedy</a:t>
            </a:r>
            <a:endParaRPr/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>
            <a:off x="758250" y="2893425"/>
            <a:ext cx="2127900" cy="16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Priority Queue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Solución no óptima</a:t>
            </a:r>
            <a:endParaRPr/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La complejidad depende la heurística</a:t>
            </a:r>
            <a:endParaRPr/>
          </a:p>
        </p:txBody>
      </p:sp>
      <p:grpSp>
        <p:nvGrpSpPr>
          <p:cNvPr id="560" name="Google Shape;560;p30"/>
          <p:cNvGrpSpPr/>
          <p:nvPr/>
        </p:nvGrpSpPr>
        <p:grpSpPr>
          <a:xfrm>
            <a:off x="1390050" y="984300"/>
            <a:ext cx="773100" cy="773100"/>
            <a:chOff x="1390050" y="984300"/>
            <a:chExt cx="773100" cy="773100"/>
          </a:xfrm>
        </p:grpSpPr>
        <p:sp>
          <p:nvSpPr>
            <p:cNvPr id="561" name="Google Shape;561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63" name="Google Shape;563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30"/>
          <p:cNvGrpSpPr/>
          <p:nvPr/>
        </p:nvGrpSpPr>
        <p:grpSpPr>
          <a:xfrm>
            <a:off x="4184650" y="984300"/>
            <a:ext cx="773100" cy="773100"/>
            <a:chOff x="1390050" y="984300"/>
            <a:chExt cx="773100" cy="773100"/>
          </a:xfrm>
        </p:grpSpPr>
        <p:sp>
          <p:nvSpPr>
            <p:cNvPr id="575" name="Google Shape;575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77" name="Google Shape;577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8" name="Google Shape;588;p30"/>
          <p:cNvGrpSpPr/>
          <p:nvPr/>
        </p:nvGrpSpPr>
        <p:grpSpPr>
          <a:xfrm>
            <a:off x="6979250" y="984300"/>
            <a:ext cx="773100" cy="773100"/>
            <a:chOff x="1390050" y="984300"/>
            <a:chExt cx="773100" cy="773100"/>
          </a:xfrm>
        </p:grpSpPr>
        <p:sp>
          <p:nvSpPr>
            <p:cNvPr id="589" name="Google Shape;589;p30"/>
            <p:cNvSpPr/>
            <p:nvPr/>
          </p:nvSpPr>
          <p:spPr>
            <a:xfrm>
              <a:off x="1390050" y="984300"/>
              <a:ext cx="773100" cy="77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30"/>
            <p:cNvGrpSpPr/>
            <p:nvPr/>
          </p:nvGrpSpPr>
          <p:grpSpPr>
            <a:xfrm>
              <a:off x="1531285" y="1077291"/>
              <a:ext cx="482637" cy="587105"/>
              <a:chOff x="1768821" y="3361108"/>
              <a:chExt cx="278739" cy="339073"/>
            </a:xfrm>
          </p:grpSpPr>
          <p:sp>
            <p:nvSpPr>
              <p:cNvPr id="591" name="Google Shape;591;p30"/>
              <p:cNvSpPr/>
              <p:nvPr/>
            </p:nvSpPr>
            <p:spPr>
              <a:xfrm>
                <a:off x="1784374" y="3549744"/>
                <a:ext cx="32218" cy="21564"/>
              </a:xfrm>
              <a:custGeom>
                <a:rect b="b" l="l" r="r" t="t"/>
                <a:pathLst>
                  <a:path extrusionOk="0" h="678" w="1013">
                    <a:moveTo>
                      <a:pt x="830" y="1"/>
                    </a:moveTo>
                    <a:cubicBezTo>
                      <a:pt x="804" y="1"/>
                      <a:pt x="776" y="8"/>
                      <a:pt x="750" y="23"/>
                    </a:cubicBezTo>
                    <a:lnTo>
                      <a:pt x="143" y="380"/>
                    </a:lnTo>
                    <a:cubicBezTo>
                      <a:pt x="0" y="451"/>
                      <a:pt x="48" y="677"/>
                      <a:pt x="214" y="677"/>
                    </a:cubicBezTo>
                    <a:cubicBezTo>
                      <a:pt x="238" y="677"/>
                      <a:pt x="274" y="677"/>
                      <a:pt x="286" y="665"/>
                    </a:cubicBezTo>
                    <a:lnTo>
                      <a:pt x="893" y="308"/>
                    </a:lnTo>
                    <a:cubicBezTo>
                      <a:pt x="1000" y="261"/>
                      <a:pt x="1012" y="154"/>
                      <a:pt x="976" y="82"/>
                    </a:cubicBezTo>
                    <a:cubicBezTo>
                      <a:pt x="944" y="33"/>
                      <a:pt x="889" y="1"/>
                      <a:pt x="8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1998326" y="3551652"/>
                <a:ext cx="32218" cy="21532"/>
              </a:xfrm>
              <a:custGeom>
                <a:rect b="b" l="l" r="r" t="t"/>
                <a:pathLst>
                  <a:path extrusionOk="0" h="677" w="1013">
                    <a:moveTo>
                      <a:pt x="199" y="0"/>
                    </a:moveTo>
                    <a:cubicBezTo>
                      <a:pt x="141" y="0"/>
                      <a:pt x="80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cubicBezTo>
                      <a:pt x="726" y="665"/>
                      <a:pt x="714" y="677"/>
                      <a:pt x="810" y="677"/>
                    </a:cubicBezTo>
                    <a:cubicBezTo>
                      <a:pt x="953" y="677"/>
                      <a:pt x="1012" y="451"/>
                      <a:pt x="881" y="379"/>
                    </a:cubicBezTo>
                    <a:lnTo>
                      <a:pt x="274" y="22"/>
                    </a:lnTo>
                    <a:cubicBezTo>
                      <a:pt x="251" y="7"/>
                      <a:pt x="226" y="0"/>
                      <a:pt x="1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1826007" y="3466383"/>
                <a:ext cx="142041" cy="233799"/>
              </a:xfrm>
              <a:custGeom>
                <a:rect b="b" l="l" r="r" t="t"/>
                <a:pathLst>
                  <a:path extrusionOk="0" h="7351" w="4466">
                    <a:moveTo>
                      <a:pt x="1715" y="346"/>
                    </a:moveTo>
                    <a:cubicBezTo>
                      <a:pt x="1882" y="346"/>
                      <a:pt x="2013" y="489"/>
                      <a:pt x="2013" y="643"/>
                    </a:cubicBezTo>
                    <a:lnTo>
                      <a:pt x="2013" y="941"/>
                    </a:lnTo>
                    <a:lnTo>
                      <a:pt x="1668" y="941"/>
                    </a:lnTo>
                    <a:cubicBezTo>
                      <a:pt x="1501" y="941"/>
                      <a:pt x="1370" y="810"/>
                      <a:pt x="1370" y="643"/>
                    </a:cubicBezTo>
                    <a:cubicBezTo>
                      <a:pt x="1370" y="489"/>
                      <a:pt x="1501" y="346"/>
                      <a:pt x="1668" y="346"/>
                    </a:cubicBezTo>
                    <a:close/>
                    <a:moveTo>
                      <a:pt x="3573" y="346"/>
                    </a:moveTo>
                    <a:cubicBezTo>
                      <a:pt x="3739" y="346"/>
                      <a:pt x="3870" y="489"/>
                      <a:pt x="3870" y="643"/>
                    </a:cubicBezTo>
                    <a:cubicBezTo>
                      <a:pt x="3870" y="810"/>
                      <a:pt x="3739" y="941"/>
                      <a:pt x="3573" y="941"/>
                    </a:cubicBezTo>
                    <a:lnTo>
                      <a:pt x="3239" y="941"/>
                    </a:lnTo>
                    <a:lnTo>
                      <a:pt x="3239" y="643"/>
                    </a:lnTo>
                    <a:cubicBezTo>
                      <a:pt x="3239" y="489"/>
                      <a:pt x="3370" y="346"/>
                      <a:pt x="3537" y="346"/>
                    </a:cubicBezTo>
                    <a:close/>
                    <a:moveTo>
                      <a:pt x="3727" y="4370"/>
                    </a:moveTo>
                    <a:lnTo>
                      <a:pt x="3727" y="5049"/>
                    </a:lnTo>
                    <a:lnTo>
                      <a:pt x="1513" y="5049"/>
                    </a:lnTo>
                    <a:lnTo>
                      <a:pt x="1513" y="4370"/>
                    </a:lnTo>
                    <a:close/>
                    <a:moveTo>
                      <a:pt x="3739" y="5370"/>
                    </a:moveTo>
                    <a:lnTo>
                      <a:pt x="3739" y="5799"/>
                    </a:lnTo>
                    <a:lnTo>
                      <a:pt x="3727" y="5799"/>
                    </a:lnTo>
                    <a:cubicBezTo>
                      <a:pt x="3727" y="5930"/>
                      <a:pt x="3620" y="6037"/>
                      <a:pt x="3489" y="6037"/>
                    </a:cubicBezTo>
                    <a:lnTo>
                      <a:pt x="1763" y="6037"/>
                    </a:lnTo>
                    <a:cubicBezTo>
                      <a:pt x="1620" y="6037"/>
                      <a:pt x="1525" y="5930"/>
                      <a:pt x="1525" y="5799"/>
                    </a:cubicBezTo>
                    <a:lnTo>
                      <a:pt x="1525" y="5370"/>
                    </a:lnTo>
                    <a:close/>
                    <a:moveTo>
                      <a:pt x="1656" y="0"/>
                    </a:moveTo>
                    <a:cubicBezTo>
                      <a:pt x="1310" y="0"/>
                      <a:pt x="1037" y="286"/>
                      <a:pt x="1037" y="631"/>
                    </a:cubicBezTo>
                    <a:cubicBezTo>
                      <a:pt x="1037" y="977"/>
                      <a:pt x="1310" y="1262"/>
                      <a:pt x="1656" y="1262"/>
                    </a:cubicBezTo>
                    <a:lnTo>
                      <a:pt x="2001" y="1262"/>
                    </a:lnTo>
                    <a:lnTo>
                      <a:pt x="2001" y="2548"/>
                    </a:lnTo>
                    <a:cubicBezTo>
                      <a:pt x="2001" y="2644"/>
                      <a:pt x="2072" y="2715"/>
                      <a:pt x="2168" y="2715"/>
                    </a:cubicBezTo>
                    <a:cubicBezTo>
                      <a:pt x="2251" y="2715"/>
                      <a:pt x="2322" y="2644"/>
                      <a:pt x="2322" y="2548"/>
                    </a:cubicBezTo>
                    <a:lnTo>
                      <a:pt x="2322" y="1262"/>
                    </a:lnTo>
                    <a:lnTo>
                      <a:pt x="2906" y="1262"/>
                    </a:lnTo>
                    <a:lnTo>
                      <a:pt x="2906" y="4037"/>
                    </a:lnTo>
                    <a:lnTo>
                      <a:pt x="2322" y="4037"/>
                    </a:lnTo>
                    <a:lnTo>
                      <a:pt x="2322" y="3191"/>
                    </a:lnTo>
                    <a:cubicBezTo>
                      <a:pt x="2322" y="3108"/>
                      <a:pt x="2251" y="3025"/>
                      <a:pt x="2168" y="3025"/>
                    </a:cubicBezTo>
                    <a:cubicBezTo>
                      <a:pt x="2072" y="3025"/>
                      <a:pt x="2001" y="3108"/>
                      <a:pt x="2001" y="3191"/>
                    </a:cubicBezTo>
                    <a:lnTo>
                      <a:pt x="2001" y="4060"/>
                    </a:lnTo>
                    <a:lnTo>
                      <a:pt x="1513" y="4060"/>
                    </a:lnTo>
                    <a:cubicBezTo>
                      <a:pt x="1489" y="3596"/>
                      <a:pt x="1298" y="3167"/>
                      <a:pt x="941" y="2846"/>
                    </a:cubicBezTo>
                    <a:cubicBezTo>
                      <a:pt x="679" y="2608"/>
                      <a:pt x="465" y="2310"/>
                      <a:pt x="334" y="1989"/>
                    </a:cubicBezTo>
                    <a:cubicBezTo>
                      <a:pt x="305" y="1930"/>
                      <a:pt x="235" y="1887"/>
                      <a:pt x="165" y="1887"/>
                    </a:cubicBezTo>
                    <a:cubicBezTo>
                      <a:pt x="150" y="1887"/>
                      <a:pt x="135" y="1889"/>
                      <a:pt x="120" y="1893"/>
                    </a:cubicBezTo>
                    <a:cubicBezTo>
                      <a:pt x="48" y="1929"/>
                      <a:pt x="1" y="2036"/>
                      <a:pt x="36" y="2108"/>
                    </a:cubicBezTo>
                    <a:cubicBezTo>
                      <a:pt x="179" y="2477"/>
                      <a:pt x="417" y="2810"/>
                      <a:pt x="715" y="3084"/>
                    </a:cubicBezTo>
                    <a:cubicBezTo>
                      <a:pt x="1001" y="3358"/>
                      <a:pt x="1179" y="3727"/>
                      <a:pt x="1179" y="4120"/>
                    </a:cubicBezTo>
                    <a:lnTo>
                      <a:pt x="1179" y="5823"/>
                    </a:lnTo>
                    <a:cubicBezTo>
                      <a:pt x="1179" y="6096"/>
                      <a:pt x="1358" y="6311"/>
                      <a:pt x="1608" y="6382"/>
                    </a:cubicBezTo>
                    <a:cubicBezTo>
                      <a:pt x="1608" y="6513"/>
                      <a:pt x="1644" y="6644"/>
                      <a:pt x="1703" y="6775"/>
                    </a:cubicBezTo>
                    <a:cubicBezTo>
                      <a:pt x="1738" y="6837"/>
                      <a:pt x="1793" y="6872"/>
                      <a:pt x="1848" y="6872"/>
                    </a:cubicBezTo>
                    <a:cubicBezTo>
                      <a:pt x="1868" y="6872"/>
                      <a:pt x="1887" y="6868"/>
                      <a:pt x="1906" y="6858"/>
                    </a:cubicBezTo>
                    <a:cubicBezTo>
                      <a:pt x="1989" y="6811"/>
                      <a:pt x="2025" y="6715"/>
                      <a:pt x="1989" y="6644"/>
                    </a:cubicBezTo>
                    <a:cubicBezTo>
                      <a:pt x="1953" y="6573"/>
                      <a:pt x="1930" y="6477"/>
                      <a:pt x="1930" y="6394"/>
                    </a:cubicBezTo>
                    <a:lnTo>
                      <a:pt x="3263" y="6394"/>
                    </a:lnTo>
                    <a:cubicBezTo>
                      <a:pt x="3243" y="6759"/>
                      <a:pt x="2922" y="7025"/>
                      <a:pt x="2575" y="7025"/>
                    </a:cubicBezTo>
                    <a:cubicBezTo>
                      <a:pt x="2503" y="7025"/>
                      <a:pt x="2430" y="7014"/>
                      <a:pt x="2358" y="6989"/>
                    </a:cubicBezTo>
                    <a:cubicBezTo>
                      <a:pt x="2336" y="6981"/>
                      <a:pt x="2314" y="6977"/>
                      <a:pt x="2294" y="6977"/>
                    </a:cubicBezTo>
                    <a:cubicBezTo>
                      <a:pt x="2227" y="6977"/>
                      <a:pt x="2171" y="7018"/>
                      <a:pt x="2144" y="7073"/>
                    </a:cubicBezTo>
                    <a:cubicBezTo>
                      <a:pt x="2120" y="7168"/>
                      <a:pt x="2168" y="7251"/>
                      <a:pt x="2239" y="7287"/>
                    </a:cubicBezTo>
                    <a:cubicBezTo>
                      <a:pt x="2356" y="7330"/>
                      <a:pt x="2473" y="7350"/>
                      <a:pt x="2588" y="7350"/>
                    </a:cubicBezTo>
                    <a:cubicBezTo>
                      <a:pt x="3106" y="7350"/>
                      <a:pt x="3563" y="6940"/>
                      <a:pt x="3573" y="6394"/>
                    </a:cubicBezTo>
                    <a:cubicBezTo>
                      <a:pt x="3835" y="6334"/>
                      <a:pt x="4013" y="6108"/>
                      <a:pt x="4013" y="5846"/>
                    </a:cubicBezTo>
                    <a:lnTo>
                      <a:pt x="4013" y="4156"/>
                    </a:lnTo>
                    <a:cubicBezTo>
                      <a:pt x="4013" y="3798"/>
                      <a:pt x="4144" y="3465"/>
                      <a:pt x="4370" y="3203"/>
                    </a:cubicBezTo>
                    <a:cubicBezTo>
                      <a:pt x="4466" y="3108"/>
                      <a:pt x="4454" y="3001"/>
                      <a:pt x="4394" y="2941"/>
                    </a:cubicBezTo>
                    <a:cubicBezTo>
                      <a:pt x="4366" y="2913"/>
                      <a:pt x="4326" y="2898"/>
                      <a:pt x="4287" y="2898"/>
                    </a:cubicBezTo>
                    <a:cubicBezTo>
                      <a:pt x="4243" y="2898"/>
                      <a:pt x="4199" y="2916"/>
                      <a:pt x="4168" y="2953"/>
                    </a:cubicBezTo>
                    <a:cubicBezTo>
                      <a:pt x="3906" y="3251"/>
                      <a:pt x="3739" y="3644"/>
                      <a:pt x="3727" y="4060"/>
                    </a:cubicBezTo>
                    <a:lnTo>
                      <a:pt x="3239" y="4060"/>
                    </a:lnTo>
                    <a:lnTo>
                      <a:pt x="3239" y="1262"/>
                    </a:lnTo>
                    <a:lnTo>
                      <a:pt x="3573" y="1262"/>
                    </a:lnTo>
                    <a:cubicBezTo>
                      <a:pt x="3918" y="1262"/>
                      <a:pt x="4204" y="977"/>
                      <a:pt x="4204" y="631"/>
                    </a:cubicBezTo>
                    <a:cubicBezTo>
                      <a:pt x="4204" y="286"/>
                      <a:pt x="3918" y="0"/>
                      <a:pt x="3573" y="0"/>
                    </a:cubicBezTo>
                    <a:lnTo>
                      <a:pt x="3537" y="0"/>
                    </a:lnTo>
                    <a:cubicBezTo>
                      <a:pt x="3192" y="0"/>
                      <a:pt x="2906" y="286"/>
                      <a:pt x="2906" y="631"/>
                    </a:cubicBezTo>
                    <a:lnTo>
                      <a:pt x="2906" y="929"/>
                    </a:lnTo>
                    <a:lnTo>
                      <a:pt x="2322" y="929"/>
                    </a:lnTo>
                    <a:lnTo>
                      <a:pt x="2322" y="631"/>
                    </a:lnTo>
                    <a:cubicBezTo>
                      <a:pt x="2322" y="286"/>
                      <a:pt x="2049" y="0"/>
                      <a:pt x="1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1820345" y="3409706"/>
                <a:ext cx="177631" cy="144236"/>
              </a:xfrm>
              <a:custGeom>
                <a:rect b="b" l="l" r="r" t="t"/>
                <a:pathLst>
                  <a:path extrusionOk="0" h="4535" w="5585">
                    <a:moveTo>
                      <a:pt x="2818" y="1"/>
                    </a:moveTo>
                    <a:cubicBezTo>
                      <a:pt x="1382" y="1"/>
                      <a:pt x="0" y="1113"/>
                      <a:pt x="0" y="2782"/>
                    </a:cubicBezTo>
                    <a:cubicBezTo>
                      <a:pt x="0" y="2937"/>
                      <a:pt x="24" y="3080"/>
                      <a:pt x="36" y="3223"/>
                    </a:cubicBezTo>
                    <a:cubicBezTo>
                      <a:pt x="47" y="3299"/>
                      <a:pt x="107" y="3355"/>
                      <a:pt x="190" y="3355"/>
                    </a:cubicBezTo>
                    <a:cubicBezTo>
                      <a:pt x="198" y="3355"/>
                      <a:pt x="206" y="3355"/>
                      <a:pt x="214" y="3354"/>
                    </a:cubicBezTo>
                    <a:cubicBezTo>
                      <a:pt x="298" y="3342"/>
                      <a:pt x="357" y="3259"/>
                      <a:pt x="345" y="3175"/>
                    </a:cubicBezTo>
                    <a:cubicBezTo>
                      <a:pt x="333" y="3044"/>
                      <a:pt x="310" y="2925"/>
                      <a:pt x="310" y="2782"/>
                    </a:cubicBezTo>
                    <a:cubicBezTo>
                      <a:pt x="310" y="1416"/>
                      <a:pt x="1429" y="318"/>
                      <a:pt x="2779" y="318"/>
                    </a:cubicBezTo>
                    <a:cubicBezTo>
                      <a:pt x="2793" y="318"/>
                      <a:pt x="2807" y="318"/>
                      <a:pt x="2822" y="318"/>
                    </a:cubicBezTo>
                    <a:cubicBezTo>
                      <a:pt x="4143" y="330"/>
                      <a:pt x="5227" y="1437"/>
                      <a:pt x="5239" y="2759"/>
                    </a:cubicBezTo>
                    <a:lnTo>
                      <a:pt x="5239" y="2782"/>
                    </a:lnTo>
                    <a:cubicBezTo>
                      <a:pt x="5239" y="3318"/>
                      <a:pt x="5060" y="3842"/>
                      <a:pt x="4751" y="4271"/>
                    </a:cubicBezTo>
                    <a:cubicBezTo>
                      <a:pt x="4691" y="4354"/>
                      <a:pt x="4703" y="4437"/>
                      <a:pt x="4775" y="4497"/>
                    </a:cubicBezTo>
                    <a:cubicBezTo>
                      <a:pt x="4809" y="4522"/>
                      <a:pt x="4844" y="4534"/>
                      <a:pt x="4877" y="4534"/>
                    </a:cubicBezTo>
                    <a:cubicBezTo>
                      <a:pt x="4923" y="4534"/>
                      <a:pt x="4966" y="4510"/>
                      <a:pt x="5001" y="4461"/>
                    </a:cubicBezTo>
                    <a:cubicBezTo>
                      <a:pt x="5370" y="3973"/>
                      <a:pt x="5572" y="3390"/>
                      <a:pt x="5572" y="2782"/>
                    </a:cubicBezTo>
                    <a:cubicBezTo>
                      <a:pt x="5584" y="2782"/>
                      <a:pt x="5584" y="2771"/>
                      <a:pt x="5584" y="2759"/>
                    </a:cubicBezTo>
                    <a:cubicBezTo>
                      <a:pt x="5572" y="2032"/>
                      <a:pt x="5286" y="1342"/>
                      <a:pt x="4763" y="818"/>
                    </a:cubicBezTo>
                    <a:cubicBezTo>
                      <a:pt x="4198" y="253"/>
                      <a:pt x="3502" y="1"/>
                      <a:pt x="2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1904406" y="3361108"/>
                <a:ext cx="10241" cy="32982"/>
              </a:xfrm>
              <a:custGeom>
                <a:rect b="b" l="l" r="r" t="t"/>
                <a:pathLst>
                  <a:path extrusionOk="0" h="1037" w="322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870"/>
                    </a:lnTo>
                    <a:cubicBezTo>
                      <a:pt x="0" y="965"/>
                      <a:pt x="72" y="1036"/>
                      <a:pt x="155" y="1036"/>
                    </a:cubicBezTo>
                    <a:cubicBezTo>
                      <a:pt x="250" y="1036"/>
                      <a:pt x="322" y="965"/>
                      <a:pt x="322" y="870"/>
                    </a:cubicBezTo>
                    <a:lnTo>
                      <a:pt x="322" y="167"/>
                    </a:lnTo>
                    <a:cubicBezTo>
                      <a:pt x="310" y="60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1836248" y="3378219"/>
                <a:ext cx="23504" cy="29865"/>
              </a:xfrm>
              <a:custGeom>
                <a:rect b="b" l="l" r="r" t="t"/>
                <a:pathLst>
                  <a:path extrusionOk="0" h="939" w="739">
                    <a:moveTo>
                      <a:pt x="181" y="0"/>
                    </a:moveTo>
                    <a:cubicBezTo>
                      <a:pt x="154" y="0"/>
                      <a:pt x="125" y="7"/>
                      <a:pt x="95" y="22"/>
                    </a:cubicBezTo>
                    <a:cubicBezTo>
                      <a:pt x="24" y="70"/>
                      <a:pt x="0" y="165"/>
                      <a:pt x="36" y="248"/>
                    </a:cubicBezTo>
                    <a:lnTo>
                      <a:pt x="393" y="855"/>
                    </a:lnTo>
                    <a:cubicBezTo>
                      <a:pt x="429" y="903"/>
                      <a:pt x="488" y="939"/>
                      <a:pt x="536" y="939"/>
                    </a:cubicBezTo>
                    <a:cubicBezTo>
                      <a:pt x="667" y="939"/>
                      <a:pt x="738" y="796"/>
                      <a:pt x="679" y="701"/>
                    </a:cubicBezTo>
                    <a:lnTo>
                      <a:pt x="322" y="82"/>
                    </a:lnTo>
                    <a:cubicBezTo>
                      <a:pt x="289" y="33"/>
                      <a:pt x="239" y="0"/>
                      <a:pt x="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1787014" y="3427072"/>
                <a:ext cx="31073" cy="21691"/>
              </a:xfrm>
              <a:custGeom>
                <a:rect b="b" l="l" r="r" t="t"/>
                <a:pathLst>
                  <a:path extrusionOk="0" h="682" w="977">
                    <a:moveTo>
                      <a:pt x="187" y="0"/>
                    </a:moveTo>
                    <a:cubicBezTo>
                      <a:pt x="129" y="0"/>
                      <a:pt x="69" y="32"/>
                      <a:pt x="36" y="81"/>
                    </a:cubicBezTo>
                    <a:cubicBezTo>
                      <a:pt x="0" y="153"/>
                      <a:pt x="24" y="260"/>
                      <a:pt x="96" y="308"/>
                    </a:cubicBezTo>
                    <a:lnTo>
                      <a:pt x="715" y="665"/>
                    </a:lnTo>
                    <a:cubicBezTo>
                      <a:pt x="737" y="676"/>
                      <a:pt x="762" y="681"/>
                      <a:pt x="788" y="681"/>
                    </a:cubicBezTo>
                    <a:cubicBezTo>
                      <a:pt x="846" y="681"/>
                      <a:pt x="904" y="655"/>
                      <a:pt x="929" y="605"/>
                    </a:cubicBezTo>
                    <a:cubicBezTo>
                      <a:pt x="977" y="510"/>
                      <a:pt x="953" y="427"/>
                      <a:pt x="870" y="379"/>
                    </a:cubicBezTo>
                    <a:lnTo>
                      <a:pt x="262" y="22"/>
                    </a:lnTo>
                    <a:cubicBezTo>
                      <a:pt x="240" y="7"/>
                      <a:pt x="214" y="0"/>
                      <a:pt x="1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1768821" y="3494021"/>
                <a:ext cx="33363" cy="10623"/>
              </a:xfrm>
              <a:custGeom>
                <a:rect b="b" l="l" r="r" t="t"/>
                <a:pathLst>
                  <a:path extrusionOk="0" h="334" w="1049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882" y="334"/>
                    </a:lnTo>
                    <a:cubicBezTo>
                      <a:pt x="965" y="334"/>
                      <a:pt x="1049" y="251"/>
                      <a:pt x="1049" y="167"/>
                    </a:cubicBezTo>
                    <a:cubicBezTo>
                      <a:pt x="1049" y="72"/>
                      <a:pt x="965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2014610" y="3495930"/>
                <a:ext cx="32950" cy="10623"/>
              </a:xfrm>
              <a:custGeom>
                <a:rect b="b" l="l" r="r" t="t"/>
                <a:pathLst>
                  <a:path extrusionOk="0" h="334" w="1036">
                    <a:moveTo>
                      <a:pt x="167" y="0"/>
                    </a:moveTo>
                    <a:cubicBezTo>
                      <a:pt x="71" y="0"/>
                      <a:pt x="0" y="71"/>
                      <a:pt x="0" y="167"/>
                    </a:cubicBezTo>
                    <a:cubicBezTo>
                      <a:pt x="0" y="250"/>
                      <a:pt x="71" y="333"/>
                      <a:pt x="167" y="333"/>
                    </a:cubicBezTo>
                    <a:lnTo>
                      <a:pt x="881" y="333"/>
                    </a:lnTo>
                    <a:cubicBezTo>
                      <a:pt x="964" y="333"/>
                      <a:pt x="1036" y="250"/>
                      <a:pt x="1036" y="167"/>
                    </a:cubicBezTo>
                    <a:cubicBezTo>
                      <a:pt x="1024" y="71"/>
                      <a:pt x="953" y="0"/>
                      <a:pt x="8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1999439" y="3428948"/>
                <a:ext cx="31105" cy="21882"/>
              </a:xfrm>
              <a:custGeom>
                <a:rect b="b" l="l" r="r" t="t"/>
                <a:pathLst>
                  <a:path extrusionOk="0" h="688" w="978">
                    <a:moveTo>
                      <a:pt x="795" y="1"/>
                    </a:moveTo>
                    <a:cubicBezTo>
                      <a:pt x="769" y="1"/>
                      <a:pt x="741" y="8"/>
                      <a:pt x="715" y="22"/>
                    </a:cubicBezTo>
                    <a:lnTo>
                      <a:pt x="108" y="380"/>
                    </a:lnTo>
                    <a:cubicBezTo>
                      <a:pt x="25" y="427"/>
                      <a:pt x="1" y="511"/>
                      <a:pt x="48" y="606"/>
                    </a:cubicBezTo>
                    <a:cubicBezTo>
                      <a:pt x="73" y="655"/>
                      <a:pt x="125" y="687"/>
                      <a:pt x="183" y="687"/>
                    </a:cubicBezTo>
                    <a:cubicBezTo>
                      <a:pt x="209" y="687"/>
                      <a:pt x="237" y="680"/>
                      <a:pt x="263" y="665"/>
                    </a:cubicBezTo>
                    <a:lnTo>
                      <a:pt x="882" y="308"/>
                    </a:lnTo>
                    <a:cubicBezTo>
                      <a:pt x="953" y="249"/>
                      <a:pt x="977" y="153"/>
                      <a:pt x="941" y="82"/>
                    </a:cubicBezTo>
                    <a:cubicBezTo>
                      <a:pt x="909" y="33"/>
                      <a:pt x="854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1958156" y="3379269"/>
                <a:ext cx="23917" cy="29579"/>
              </a:xfrm>
              <a:custGeom>
                <a:rect b="b" l="l" r="r" t="t"/>
                <a:pathLst>
                  <a:path extrusionOk="0" h="930" w="752">
                    <a:moveTo>
                      <a:pt x="562" y="0"/>
                    </a:moveTo>
                    <a:cubicBezTo>
                      <a:pt x="506" y="0"/>
                      <a:pt x="449" y="30"/>
                      <a:pt x="418" y="84"/>
                    </a:cubicBezTo>
                    <a:lnTo>
                      <a:pt x="61" y="691"/>
                    </a:lnTo>
                    <a:cubicBezTo>
                      <a:pt x="1" y="799"/>
                      <a:pt x="72" y="930"/>
                      <a:pt x="191" y="930"/>
                    </a:cubicBezTo>
                    <a:cubicBezTo>
                      <a:pt x="251" y="930"/>
                      <a:pt x="299" y="894"/>
                      <a:pt x="334" y="858"/>
                    </a:cubicBezTo>
                    <a:lnTo>
                      <a:pt x="692" y="239"/>
                    </a:lnTo>
                    <a:cubicBezTo>
                      <a:pt x="751" y="168"/>
                      <a:pt x="715" y="72"/>
                      <a:pt x="644" y="25"/>
                    </a:cubicBezTo>
                    <a:cubicBezTo>
                      <a:pt x="619" y="8"/>
                      <a:pt x="591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31"/>
          <p:cNvGrpSpPr/>
          <p:nvPr/>
        </p:nvGrpSpPr>
        <p:grpSpPr>
          <a:xfrm flipH="1">
            <a:off x="5826582" y="1652025"/>
            <a:ext cx="2659500" cy="543000"/>
            <a:chOff x="738793" y="2578425"/>
            <a:chExt cx="2659500" cy="543000"/>
          </a:xfrm>
        </p:grpSpPr>
        <p:sp>
          <p:nvSpPr>
            <p:cNvPr id="607" name="Google Shape;607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8" name="Google Shape;608;p31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609" name="Google Shape;609;p31"/>
          <p:cNvGrpSpPr/>
          <p:nvPr/>
        </p:nvGrpSpPr>
        <p:grpSpPr>
          <a:xfrm>
            <a:off x="731738" y="3188025"/>
            <a:ext cx="2591400" cy="543000"/>
            <a:chOff x="738793" y="2578425"/>
            <a:chExt cx="2591400" cy="543000"/>
          </a:xfrm>
        </p:grpSpPr>
        <p:sp>
          <p:nvSpPr>
            <p:cNvPr id="610" name="Google Shape;610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31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612" name="Google Shape;612;p31"/>
          <p:cNvSpPr txBox="1"/>
          <p:nvPr>
            <p:ph idx="1" type="subTitle"/>
          </p:nvPr>
        </p:nvSpPr>
        <p:spPr>
          <a:xfrm>
            <a:off x="7839289" y="1652025"/>
            <a:ext cx="6597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H2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3" name="Google Shape;613;p31"/>
          <p:cNvSpPr txBox="1"/>
          <p:nvPr>
            <p:ph idx="1" type="subTitle"/>
          </p:nvPr>
        </p:nvSpPr>
        <p:spPr>
          <a:xfrm>
            <a:off x="717633" y="32966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H3</a:t>
            </a: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4" name="Google Shape;614;p31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Heurísticas</a:t>
            </a:r>
            <a:endParaRPr/>
          </a:p>
        </p:txBody>
      </p:sp>
      <p:sp>
        <p:nvSpPr>
          <p:cNvPr id="615" name="Google Shape;615;p31"/>
          <p:cNvSpPr txBox="1"/>
          <p:nvPr>
            <p:ph idx="2" type="subTitle"/>
          </p:nvPr>
        </p:nvSpPr>
        <p:spPr>
          <a:xfrm>
            <a:off x="317550" y="1098200"/>
            <a:ext cx="270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de una caja al objetivo LIBRE más cercano</a:t>
            </a:r>
            <a:endParaRPr/>
          </a:p>
        </p:txBody>
      </p:sp>
      <p:grpSp>
        <p:nvGrpSpPr>
          <p:cNvPr id="616" name="Google Shape;616;p31"/>
          <p:cNvGrpSpPr/>
          <p:nvPr/>
        </p:nvGrpSpPr>
        <p:grpSpPr>
          <a:xfrm>
            <a:off x="884138" y="597225"/>
            <a:ext cx="2591400" cy="543000"/>
            <a:chOff x="738793" y="2578425"/>
            <a:chExt cx="2591400" cy="543000"/>
          </a:xfrm>
        </p:grpSpPr>
        <p:sp>
          <p:nvSpPr>
            <p:cNvPr id="617" name="Google Shape;617;p31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8" name="Google Shape;618;p31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619" name="Google Shape;619;p31"/>
          <p:cNvSpPr txBox="1"/>
          <p:nvPr>
            <p:ph idx="1" type="subTitle"/>
          </p:nvPr>
        </p:nvSpPr>
        <p:spPr>
          <a:xfrm>
            <a:off x="870033" y="7058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eko"/>
                <a:ea typeface="Teko"/>
                <a:cs typeface="Teko"/>
                <a:sym typeface="Teko"/>
              </a:rPr>
              <a:t>H1</a:t>
            </a: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620" name="Google Shape;620;p31"/>
          <p:cNvGrpSpPr/>
          <p:nvPr/>
        </p:nvGrpSpPr>
        <p:grpSpPr>
          <a:xfrm>
            <a:off x="3449218" y="1404418"/>
            <a:ext cx="2702763" cy="2655788"/>
            <a:chOff x="3323155" y="1461318"/>
            <a:chExt cx="2702763" cy="2655788"/>
          </a:xfrm>
        </p:grpSpPr>
        <p:grpSp>
          <p:nvGrpSpPr>
            <p:cNvPr id="621" name="Google Shape;621;p31"/>
            <p:cNvGrpSpPr/>
            <p:nvPr/>
          </p:nvGrpSpPr>
          <p:grpSpPr>
            <a:xfrm rot="6300261">
              <a:off x="5064088" y="3176477"/>
              <a:ext cx="927481" cy="782749"/>
              <a:chOff x="5495733" y="3271125"/>
              <a:chExt cx="1159989" cy="978975"/>
            </a:xfrm>
          </p:grpSpPr>
          <p:sp>
            <p:nvSpPr>
              <p:cNvPr id="622" name="Google Shape;622;p31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3323155" y="1461318"/>
              <a:ext cx="2221033" cy="2220864"/>
            </a:xfrm>
            <a:custGeom>
              <a:rect b="b" l="l" r="r" t="t"/>
              <a:pathLst>
                <a:path extrusionOk="0" h="11252" w="11253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914481" y="2062325"/>
              <a:ext cx="1035614" cy="1019047"/>
            </a:xfrm>
            <a:custGeom>
              <a:rect b="b" l="l" r="r" t="t"/>
              <a:pathLst>
                <a:path extrusionOk="0" h="5163" w="5247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494869" y="1632837"/>
              <a:ext cx="1873065" cy="1875457"/>
            </a:xfrm>
            <a:custGeom>
              <a:rect b="b" l="l" r="r" t="t"/>
              <a:pathLst>
                <a:path extrusionOk="0" h="9502" w="949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31"/>
          <p:cNvSpPr txBox="1"/>
          <p:nvPr>
            <p:ph idx="2" type="subTitle"/>
          </p:nvPr>
        </p:nvSpPr>
        <p:spPr>
          <a:xfrm>
            <a:off x="6151975" y="2411300"/>
            <a:ext cx="27027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al objetivo más cercano (ocupado o no)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Analiza estados deadlock</a:t>
            </a:r>
            <a:endParaRPr/>
          </a:p>
        </p:txBody>
      </p:sp>
      <p:sp>
        <p:nvSpPr>
          <p:cNvPr id="630" name="Google Shape;630;p31"/>
          <p:cNvSpPr txBox="1"/>
          <p:nvPr>
            <p:ph idx="2" type="subTitle"/>
          </p:nvPr>
        </p:nvSpPr>
        <p:spPr>
          <a:xfrm>
            <a:off x="676100" y="3798900"/>
            <a:ext cx="27027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Manhattan entre cajas y objetivos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/>
              <a:t>Camino más corto del jugador a una caja.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/>
          <p:nvPr/>
        </p:nvSpPr>
        <p:spPr>
          <a:xfrm>
            <a:off x="571525" y="1275300"/>
            <a:ext cx="7896600" cy="34137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" name="Google Shape;636;p32"/>
          <p:cNvGrpSpPr/>
          <p:nvPr/>
        </p:nvGrpSpPr>
        <p:grpSpPr>
          <a:xfrm>
            <a:off x="641231" y="1137100"/>
            <a:ext cx="7937933" cy="3466500"/>
            <a:chOff x="702300" y="1123300"/>
            <a:chExt cx="7050300" cy="3466500"/>
          </a:xfrm>
        </p:grpSpPr>
        <p:grpSp>
          <p:nvGrpSpPr>
            <p:cNvPr id="637" name="Google Shape;637;p32"/>
            <p:cNvGrpSpPr/>
            <p:nvPr/>
          </p:nvGrpSpPr>
          <p:grpSpPr>
            <a:xfrm>
              <a:off x="712500" y="1123300"/>
              <a:ext cx="7029900" cy="3466500"/>
              <a:chOff x="712500" y="1123300"/>
              <a:chExt cx="7029900" cy="3466500"/>
            </a:xfrm>
          </p:grpSpPr>
          <p:sp>
            <p:nvSpPr>
              <p:cNvPr id="638" name="Google Shape;638;p32"/>
              <p:cNvSpPr/>
              <p:nvPr/>
            </p:nvSpPr>
            <p:spPr>
              <a:xfrm>
                <a:off x="712500" y="1123300"/>
                <a:ext cx="7029900" cy="3466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2" name="Google Shape;642;p3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3" name="Google Shape;643;p32"/>
          <p:cNvSpPr txBox="1"/>
          <p:nvPr>
            <p:ph type="title"/>
          </p:nvPr>
        </p:nvSpPr>
        <p:spPr>
          <a:xfrm>
            <a:off x="1239300" y="295000"/>
            <a:ext cx="7228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Búsqueda Informada - H1</a:t>
            </a:r>
            <a:endParaRPr/>
          </a:p>
        </p:txBody>
      </p:sp>
      <p:graphicFrame>
        <p:nvGraphicFramePr>
          <p:cNvPr id="644" name="Google Shape;644;p32"/>
          <p:cNvGraphicFramePr/>
          <p:nvPr/>
        </p:nvGraphicFramePr>
        <p:xfrm>
          <a:off x="682611" y="1392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{9F53CF2B-68A7-4C3A-B26A-D34F5FDF4078}</a:tableStyleId>
              </a:tblPr>
              <a:tblGrid>
                <a:gridCol w="1628675"/>
                <a:gridCol w="1591325"/>
                <a:gridCol w="1591325"/>
                <a:gridCol w="1542625"/>
                <a:gridCol w="1542625"/>
              </a:tblGrid>
              <a:tr h="84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Algoritmo</a:t>
                      </a:r>
                      <a:endParaRPr>
                        <a:solidFill>
                          <a:schemeClr val="dk1"/>
                        </a:solidFill>
                        <a:latin typeface="Antic"/>
                        <a:ea typeface="Antic"/>
                        <a:cs typeface="Antic"/>
                        <a:sym typeface="Antic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Tiempo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Profundidad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Exp.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Nodos Front.</a:t>
                      </a:r>
                      <a:endParaRPr sz="24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75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Global Greedy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0.02s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121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671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88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20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0.38s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22589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49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200">
                <a:tc>
                  <a:txBody>
                    <a:bodyPr/>
                    <a:lstStyle/>
                    <a:p>
                      <a:pPr indent="0" lvl="0" marL="0" marR="57997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IDA*</a:t>
                      </a:r>
                      <a:endParaRPr sz="1600"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35.20s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79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3512241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39</a:t>
                      </a:r>
                      <a:endParaRPr>
                        <a:solidFill>
                          <a:schemeClr val="lt1"/>
                        </a:solidFill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34C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