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ubik Light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Abel"/>
      <p:regular r:id="rId36"/>
    </p:embeddedFont>
    <p:embeddedFont>
      <p:font typeface="Proxima Nova Semibold"/>
      <p:regular r:id="rId37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1BF02A-5BB3-4BA7-B704-67517CF4E305}">
  <a:tblStyle styleId="{D21BF02A-5BB3-4BA7-B704-67517CF4E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ubikLigh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ubikLight-italic.fntdata"/><Relationship Id="rId25" Type="http://schemas.openxmlformats.org/officeDocument/2006/relationships/font" Target="fonts/RubikLight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ubik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ProximaNova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Abel-regular.fntdata"/><Relationship Id="rId17" Type="http://schemas.openxmlformats.org/officeDocument/2006/relationships/slide" Target="slides/slide11.xml"/><Relationship Id="rId39" Type="http://schemas.openxmlformats.org/officeDocument/2006/relationships/font" Target="fonts/ProximaNova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1437cafa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1437cafa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1437cafa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1437cafa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1437cafa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1437cafa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1437cafa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1437cafa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9cc87b0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9cc87b0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9cc87b0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9cc87b0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9cc87b0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a9cc87b0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aea31311b_6_24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aea31311b_6_24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1437caf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1437caf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98d72262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98d7226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1437cafa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1437cafa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1437caf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1437caf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8b56f8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8b56f8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1437cafa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1437cafa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1437cafa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1437cafa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1437cafa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1437cafa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22" name="Google Shape;322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TP N°5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SIA - 20202Q - Grupo 5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Redes Neuronales</a:t>
            </a:r>
            <a:endParaRPr sz="3800"/>
          </a:p>
        </p:txBody>
      </p:sp>
      <p:sp>
        <p:nvSpPr>
          <p:cNvPr id="329" name="Google Shape;329;p29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Luciano Boccardi - Tamara Puig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type="title"/>
          </p:nvPr>
        </p:nvSpPr>
        <p:spPr>
          <a:xfrm>
            <a:off x="1996975" y="539500"/>
            <a:ext cx="5150100" cy="7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Básico - Font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Letra no perteneciente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8"/>
          <p:cNvPicPr preferRelativeResize="0"/>
          <p:nvPr/>
        </p:nvPicPr>
        <p:blipFill rotWithShape="1">
          <a:blip r:embed="rId3">
            <a:alphaModFix/>
          </a:blip>
          <a:srcRect b="0" l="19243" r="12150" t="0"/>
          <a:stretch/>
        </p:blipFill>
        <p:spPr>
          <a:xfrm>
            <a:off x="1633575" y="1258000"/>
            <a:ext cx="5031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8"/>
          <p:cNvPicPr preferRelativeResize="0"/>
          <p:nvPr/>
        </p:nvPicPr>
        <p:blipFill rotWithShape="1">
          <a:blip r:embed="rId4">
            <a:alphaModFix/>
          </a:blip>
          <a:srcRect b="0" l="18999" r="15076" t="0"/>
          <a:stretch/>
        </p:blipFill>
        <p:spPr>
          <a:xfrm>
            <a:off x="3319500" y="1258000"/>
            <a:ext cx="4350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8"/>
          <p:cNvPicPr preferRelativeResize="0"/>
          <p:nvPr/>
        </p:nvPicPr>
        <p:blipFill rotWithShape="1">
          <a:blip r:embed="rId4">
            <a:alphaModFix/>
          </a:blip>
          <a:srcRect b="0" l="18999" r="15076" t="0"/>
          <a:stretch/>
        </p:blipFill>
        <p:spPr>
          <a:xfrm>
            <a:off x="3319475" y="3242738"/>
            <a:ext cx="4350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8"/>
          <p:cNvPicPr preferRelativeResize="0"/>
          <p:nvPr/>
        </p:nvPicPr>
        <p:blipFill rotWithShape="1">
          <a:blip r:embed="rId5">
            <a:alphaModFix/>
          </a:blip>
          <a:srcRect b="0" l="22345" r="12431" t="0"/>
          <a:stretch/>
        </p:blipFill>
        <p:spPr>
          <a:xfrm>
            <a:off x="1702475" y="3241600"/>
            <a:ext cx="365375" cy="15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8"/>
          <p:cNvSpPr/>
          <p:nvPr/>
        </p:nvSpPr>
        <p:spPr>
          <a:xfrm rot="-5400000">
            <a:off x="2364674" y="1701033"/>
            <a:ext cx="726900" cy="6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"/>
          <p:cNvSpPr/>
          <p:nvPr/>
        </p:nvSpPr>
        <p:spPr>
          <a:xfrm rot="-5400000">
            <a:off x="2364674" y="3685783"/>
            <a:ext cx="726900" cy="6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8"/>
          <p:cNvPicPr preferRelativeResize="0"/>
          <p:nvPr/>
        </p:nvPicPr>
        <p:blipFill rotWithShape="1">
          <a:blip r:embed="rId3">
            <a:alphaModFix/>
          </a:blip>
          <a:srcRect b="0" l="19243" r="12150" t="0"/>
          <a:stretch/>
        </p:blipFill>
        <p:spPr>
          <a:xfrm>
            <a:off x="4791000" y="1927550"/>
            <a:ext cx="5031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8"/>
          <p:cNvPicPr preferRelativeResize="0"/>
          <p:nvPr/>
        </p:nvPicPr>
        <p:blipFill rotWithShape="1">
          <a:blip r:embed="rId4">
            <a:alphaModFix/>
          </a:blip>
          <a:srcRect b="0" l="18999" r="15076" t="0"/>
          <a:stretch/>
        </p:blipFill>
        <p:spPr>
          <a:xfrm>
            <a:off x="6476925" y="1927550"/>
            <a:ext cx="4350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8"/>
          <p:cNvSpPr/>
          <p:nvPr/>
        </p:nvSpPr>
        <p:spPr>
          <a:xfrm rot="-5400000">
            <a:off x="5522099" y="2370583"/>
            <a:ext cx="726900" cy="6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8"/>
          <p:cNvPicPr preferRelativeResize="0"/>
          <p:nvPr/>
        </p:nvPicPr>
        <p:blipFill rotWithShape="1">
          <a:blip r:embed="rId5">
            <a:alphaModFix/>
          </a:blip>
          <a:srcRect b="0" l="22345" r="12431" t="0"/>
          <a:stretch/>
        </p:blipFill>
        <p:spPr>
          <a:xfrm>
            <a:off x="8270300" y="1926413"/>
            <a:ext cx="365375" cy="15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8"/>
          <p:cNvSpPr/>
          <p:nvPr/>
        </p:nvSpPr>
        <p:spPr>
          <a:xfrm rot="5400000">
            <a:off x="7309799" y="2370583"/>
            <a:ext cx="726900" cy="6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/>
          <p:nvPr/>
        </p:nvSpPr>
        <p:spPr>
          <a:xfrm>
            <a:off x="3874600" y="820825"/>
            <a:ext cx="1394746" cy="1394746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1 - B</a:t>
            </a:r>
            <a:endParaRPr/>
          </a:p>
        </p:txBody>
      </p:sp>
      <p:sp>
        <p:nvSpPr>
          <p:cNvPr id="431" name="Google Shape;431;p39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Denoising Autoencoder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 txBox="1"/>
          <p:nvPr>
            <p:ph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>
            <p:ph type="title"/>
          </p:nvPr>
        </p:nvSpPr>
        <p:spPr>
          <a:xfrm>
            <a:off x="1996950" y="3857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Denoising Autoencoder</a:t>
            </a:r>
            <a:r>
              <a:rPr lang="en"/>
              <a:t> - Font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{30, 20, 2, 20, 30}</a:t>
            </a:r>
            <a:endParaRPr/>
          </a:p>
        </p:txBody>
      </p:sp>
      <p:sp>
        <p:nvSpPr>
          <p:cNvPr id="438" name="Google Shape;438;p40"/>
          <p:cNvSpPr txBox="1"/>
          <p:nvPr>
            <p:ph idx="1" type="body"/>
          </p:nvPr>
        </p:nvSpPr>
        <p:spPr>
          <a:xfrm>
            <a:off x="332675" y="1195575"/>
            <a:ext cx="5859000" cy="6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noiseProbability = noiseLevel / </a:t>
            </a:r>
            <a:r>
              <a:rPr lang="en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lang="en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39" name="Google Shape;439;p40"/>
          <p:cNvCxnSpPr>
            <a:stCxn id="438" idx="3"/>
          </p:cNvCxnSpPr>
          <p:nvPr/>
        </p:nvCxnSpPr>
        <p:spPr>
          <a:xfrm flipH="1" rot="10800000">
            <a:off x="6191675" y="1481625"/>
            <a:ext cx="1006500" cy="17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40"/>
          <p:cNvSpPr txBox="1"/>
          <p:nvPr/>
        </p:nvSpPr>
        <p:spPr>
          <a:xfrm>
            <a:off x="7147050" y="772275"/>
            <a:ext cx="15801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Similar a….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Mutación multigen uniforme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1" name="Google Shape;441;p40"/>
          <p:cNvPicPr preferRelativeResize="0"/>
          <p:nvPr/>
        </p:nvPicPr>
        <p:blipFill rotWithShape="1">
          <a:blip r:embed="rId3">
            <a:alphaModFix/>
          </a:blip>
          <a:srcRect b="50072" l="0" r="0" t="0"/>
          <a:stretch/>
        </p:blipFill>
        <p:spPr>
          <a:xfrm>
            <a:off x="332675" y="1579425"/>
            <a:ext cx="1006500" cy="15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 txBox="1"/>
          <p:nvPr/>
        </p:nvSpPr>
        <p:spPr>
          <a:xfrm>
            <a:off x="1820500" y="2058350"/>
            <a:ext cx="15096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Nivel 1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Error :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0.244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038" y="2794100"/>
            <a:ext cx="1088523" cy="156362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0"/>
          <p:cNvSpPr txBox="1"/>
          <p:nvPr/>
        </p:nvSpPr>
        <p:spPr>
          <a:xfrm>
            <a:off x="4125325" y="2058350"/>
            <a:ext cx="15096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Nivel 3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Error :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0.092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0"/>
          <p:cNvSpPr txBox="1"/>
          <p:nvPr/>
        </p:nvSpPr>
        <p:spPr>
          <a:xfrm>
            <a:off x="6191675" y="2058350"/>
            <a:ext cx="15096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Nivel 5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Error :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0.085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6" name="Google Shape;4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875" y="2798064"/>
            <a:ext cx="1116044" cy="156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0150" y="2798064"/>
            <a:ext cx="985083" cy="156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9875" y="2102500"/>
            <a:ext cx="799549" cy="7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/>
          <p:nvPr/>
        </p:nvSpPr>
        <p:spPr>
          <a:xfrm>
            <a:off x="3874600" y="820825"/>
            <a:ext cx="1394746" cy="1394746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455" name="Google Shape;455;p41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generador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1"/>
          <p:cNvSpPr txBox="1"/>
          <p:nvPr>
            <p:ph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 txBox="1"/>
          <p:nvPr>
            <p:ph type="title"/>
          </p:nvPr>
        </p:nvSpPr>
        <p:spPr>
          <a:xfrm>
            <a:off x="1996975" y="539500"/>
            <a:ext cx="5150100" cy="7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generador - Font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¿Cómo?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"/>
          <p:cNvSpPr txBox="1"/>
          <p:nvPr/>
        </p:nvSpPr>
        <p:spPr>
          <a:xfrm>
            <a:off x="904500" y="145235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 partir de los valores en x,y que se obtienen luego de entrenar la red en la capa central del autoencoder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Buscamos el punto medio entre dos puntos 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(x1+x2)/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(y1+y2)/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Buscamos los puntos intermedios entre el original y el punto medio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(x2 + midX)/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(y2 + midY)/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(x1 + midX)/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(y1 + midY)/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title"/>
          </p:nvPr>
        </p:nvSpPr>
        <p:spPr>
          <a:xfrm>
            <a:off x="1996975" y="539500"/>
            <a:ext cx="5150100" cy="7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generador - Font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Elección del 9 y el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8" name="Google Shape;468;p43"/>
          <p:cNvGraphicFramePr/>
          <p:nvPr/>
        </p:nvGraphicFramePr>
        <p:xfrm>
          <a:off x="321875" y="160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1165275"/>
                <a:gridCol w="1165275"/>
                <a:gridCol w="1165275"/>
              </a:tblGrid>
              <a:tr h="70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Represented Letter</a:t>
                      </a:r>
                      <a:endParaRPr sz="160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X</a:t>
                      </a:r>
                      <a:endParaRPr sz="160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</a:t>
                      </a:r>
                      <a:endParaRPr sz="160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0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0.518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0.798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Primer 1/4</a:t>
                      </a:r>
                      <a:endParaRPr sz="10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0.596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0.848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Punto Medio</a:t>
                      </a:r>
                      <a:endParaRPr sz="10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0.674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0.899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Tercer 1/4</a:t>
                      </a:r>
                      <a:endParaRPr sz="10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0.753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0.949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0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0.831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0.999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0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0.586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0.999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0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0.694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0.842</a:t>
                      </a:r>
                      <a:endParaRPr sz="10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69" name="Google Shape;4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45" y="1737750"/>
            <a:ext cx="4774129" cy="3030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"/>
          <p:cNvSpPr txBox="1"/>
          <p:nvPr>
            <p:ph type="title"/>
          </p:nvPr>
        </p:nvSpPr>
        <p:spPr>
          <a:xfrm>
            <a:off x="1996975" y="539500"/>
            <a:ext cx="5150100" cy="7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generador</a:t>
            </a:r>
            <a:r>
              <a:rPr lang="en"/>
              <a:t> - Font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4"/>
          <p:cNvSpPr/>
          <p:nvPr/>
        </p:nvSpPr>
        <p:spPr>
          <a:xfrm rot="-5400000">
            <a:off x="2364674" y="1882038"/>
            <a:ext cx="726900" cy="6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"/>
          <p:cNvSpPr/>
          <p:nvPr/>
        </p:nvSpPr>
        <p:spPr>
          <a:xfrm flipH="1" rot="5400000">
            <a:off x="5638786" y="1881383"/>
            <a:ext cx="726900" cy="6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13" y="1257988"/>
            <a:ext cx="11525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625" y="3257175"/>
            <a:ext cx="1143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326" y="1296088"/>
            <a:ext cx="12096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9579" y="3291225"/>
            <a:ext cx="1085293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4454" y="1257988"/>
            <a:ext cx="1085300" cy="171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>
            <a:off x="3874600" y="820825"/>
            <a:ext cx="1394746" cy="1394746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1 - A</a:t>
            </a:r>
            <a:endParaRPr/>
          </a:p>
        </p:txBody>
      </p:sp>
      <p:sp>
        <p:nvSpPr>
          <p:cNvPr id="336" name="Google Shape;336;p30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Autoencoder básico</a:t>
            </a:r>
            <a:endParaRPr/>
          </a:p>
        </p:txBody>
      </p:sp>
      <p:sp>
        <p:nvSpPr>
          <p:cNvPr id="337" name="Google Shape;337;p30"/>
          <p:cNvSpPr txBox="1"/>
          <p:nvPr>
            <p:ph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Básico - Font 1</a:t>
            </a:r>
            <a:endParaRPr/>
          </a:p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528350" y="1964325"/>
            <a:ext cx="1468500" cy="14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800"/>
              <a:t>0x0</a:t>
            </a:r>
            <a:r>
              <a:rPr lang="en" sz="1800"/>
              <a:t>4</a:t>
            </a:r>
            <a:r>
              <a:rPr lang="en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0x04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0x04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0x0</a:t>
            </a:r>
            <a:r>
              <a:rPr lang="en" sz="1800"/>
              <a:t>4</a:t>
            </a:r>
            <a:r>
              <a:rPr lang="en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0x04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0x00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0x04</a:t>
            </a:r>
            <a:endParaRPr sz="1800"/>
          </a:p>
        </p:txBody>
      </p:sp>
      <p:sp>
        <p:nvSpPr>
          <p:cNvPr id="344" name="Google Shape;344;p31"/>
          <p:cNvSpPr txBox="1"/>
          <p:nvPr>
            <p:ph type="title"/>
          </p:nvPr>
        </p:nvSpPr>
        <p:spPr>
          <a:xfrm>
            <a:off x="7474575" y="1915800"/>
            <a:ext cx="1468500" cy="13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!</a:t>
            </a:r>
            <a:endParaRPr sz="8000"/>
          </a:p>
        </p:txBody>
      </p:sp>
      <p:sp>
        <p:nvSpPr>
          <p:cNvPr id="345" name="Google Shape;345;p31"/>
          <p:cNvSpPr/>
          <p:nvPr/>
        </p:nvSpPr>
        <p:spPr>
          <a:xfrm rot="-5400000">
            <a:off x="2116824" y="2364083"/>
            <a:ext cx="726900" cy="6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4865550" y="1334775"/>
            <a:ext cx="2821800" cy="27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800"/>
              <a:t>0.0  0.0   1.0   0.0   0.0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0.0   0.0   1.0   0.0   0.0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0.0   0.0   1.0   0.0   0.0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0.0   0.0   1.0   0.0   0.0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0.0   0.0   1.0   0.0   0.0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0.0   0.0   0.0  0.0   0.0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0.0   0.0   1.0   0.0   0.0 </a:t>
            </a:r>
            <a:endParaRPr sz="1800"/>
          </a:p>
        </p:txBody>
      </p:sp>
      <p:sp>
        <p:nvSpPr>
          <p:cNvPr id="347" name="Google Shape;347;p31"/>
          <p:cNvSpPr txBox="1"/>
          <p:nvPr>
            <p:ph idx="1" type="body"/>
          </p:nvPr>
        </p:nvSpPr>
        <p:spPr>
          <a:xfrm>
            <a:off x="2696950" y="1964325"/>
            <a:ext cx="1468500" cy="14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0 0 1 0 0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0 0 1 0 0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0 0 1 0 0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0 0 1 0 0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0 0 1 0 0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0 0 0 0 0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0 0 1 0 0</a:t>
            </a:r>
            <a:r>
              <a:rPr lang="en" sz="1800"/>
              <a:t> </a:t>
            </a:r>
            <a:endParaRPr sz="1800"/>
          </a:p>
        </p:txBody>
      </p:sp>
      <p:sp>
        <p:nvSpPr>
          <p:cNvPr id="348" name="Google Shape;348;p31"/>
          <p:cNvSpPr/>
          <p:nvPr/>
        </p:nvSpPr>
        <p:spPr>
          <a:xfrm rot="-5400000">
            <a:off x="4208549" y="2364083"/>
            <a:ext cx="726900" cy="6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Básico - Font 1</a:t>
            </a:r>
            <a:endParaRPr/>
          </a:p>
        </p:txBody>
      </p:sp>
      <p:sp>
        <p:nvSpPr>
          <p:cNvPr id="354" name="Google Shape;354;p32"/>
          <p:cNvSpPr txBox="1"/>
          <p:nvPr>
            <p:ph type="title"/>
          </p:nvPr>
        </p:nvSpPr>
        <p:spPr>
          <a:xfrm>
            <a:off x="950425" y="970900"/>
            <a:ext cx="7351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¿Cómo resolverlo? Buscamos que el error sea lo más pequeño posible.</a:t>
            </a:r>
            <a:endParaRPr sz="2000"/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248800" y="1698775"/>
            <a:ext cx="31197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Primeras pruebas...</a:t>
            </a:r>
            <a:endParaRPr sz="2300"/>
          </a:p>
        </p:txBody>
      </p:sp>
      <p:sp>
        <p:nvSpPr>
          <p:cNvPr id="356" name="Google Shape;356;p32"/>
          <p:cNvSpPr txBox="1"/>
          <p:nvPr>
            <p:ph idx="4294967295" type="subTitle"/>
          </p:nvPr>
        </p:nvSpPr>
        <p:spPr>
          <a:xfrm>
            <a:off x="3341275" y="2728450"/>
            <a:ext cx="18834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0.75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7" name="Google Shape;357;p32"/>
          <p:cNvSpPr txBox="1"/>
          <p:nvPr>
            <p:ph idx="4294967295" type="subTitle"/>
          </p:nvPr>
        </p:nvSpPr>
        <p:spPr>
          <a:xfrm>
            <a:off x="3341225" y="2369050"/>
            <a:ext cx="18834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MOMENTUM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8" name="Google Shape;358;p32"/>
          <p:cNvSpPr txBox="1"/>
          <p:nvPr>
            <p:ph idx="4294967295" type="subTitle"/>
          </p:nvPr>
        </p:nvSpPr>
        <p:spPr>
          <a:xfrm>
            <a:off x="1059125" y="2369046"/>
            <a:ext cx="23490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EPOCHS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9" name="Google Shape;359;p32"/>
          <p:cNvSpPr txBox="1"/>
          <p:nvPr>
            <p:ph idx="4294967295" type="subTitle"/>
          </p:nvPr>
        </p:nvSpPr>
        <p:spPr>
          <a:xfrm>
            <a:off x="1059125" y="2728450"/>
            <a:ext cx="23490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</a:t>
            </a:r>
            <a:endParaRPr/>
          </a:p>
        </p:txBody>
      </p:sp>
      <p:sp>
        <p:nvSpPr>
          <p:cNvPr id="360" name="Google Shape;360;p32"/>
          <p:cNvSpPr txBox="1"/>
          <p:nvPr>
            <p:ph idx="4294967295" type="subTitle"/>
          </p:nvPr>
        </p:nvSpPr>
        <p:spPr>
          <a:xfrm>
            <a:off x="2886975" y="3375425"/>
            <a:ext cx="30594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FUNCIÓN DE ACTIVACIÓN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61" name="Google Shape;361;p32"/>
          <p:cNvSpPr txBox="1"/>
          <p:nvPr>
            <p:ph idx="4294967295" type="subTitle"/>
          </p:nvPr>
        </p:nvSpPr>
        <p:spPr>
          <a:xfrm>
            <a:off x="3242175" y="3734825"/>
            <a:ext cx="23490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Tangencial</a:t>
            </a:r>
            <a:endParaRPr/>
          </a:p>
        </p:txBody>
      </p:sp>
      <p:sp>
        <p:nvSpPr>
          <p:cNvPr id="362" name="Google Shape;362;p32"/>
          <p:cNvSpPr txBox="1"/>
          <p:nvPr>
            <p:ph idx="4294967295" type="subTitle"/>
          </p:nvPr>
        </p:nvSpPr>
        <p:spPr>
          <a:xfrm>
            <a:off x="5305825" y="2369050"/>
            <a:ext cx="24684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COEF. DE APRENDIZAJE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63" name="Google Shape;363;p32"/>
          <p:cNvSpPr txBox="1"/>
          <p:nvPr>
            <p:ph idx="4294967295" type="subTitle"/>
          </p:nvPr>
        </p:nvSpPr>
        <p:spPr>
          <a:xfrm>
            <a:off x="5305825" y="2696350"/>
            <a:ext cx="23490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0.012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Básico - Font 1</a:t>
            </a:r>
            <a:endParaRPr/>
          </a:p>
        </p:txBody>
      </p:sp>
      <p:sp>
        <p:nvSpPr>
          <p:cNvPr id="369" name="Google Shape;369;p33"/>
          <p:cNvSpPr txBox="1"/>
          <p:nvPr>
            <p:ph type="title"/>
          </p:nvPr>
        </p:nvSpPr>
        <p:spPr>
          <a:xfrm>
            <a:off x="950425" y="970900"/>
            <a:ext cx="7351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¿Cómo resolverlo? Buscamos que el error sea lo más pequeño posible.</a:t>
            </a:r>
            <a:endParaRPr sz="2000"/>
          </a:p>
        </p:txBody>
      </p:sp>
      <p:sp>
        <p:nvSpPr>
          <p:cNvPr id="370" name="Google Shape;370;p33"/>
          <p:cNvSpPr txBox="1"/>
          <p:nvPr>
            <p:ph idx="1" type="body"/>
          </p:nvPr>
        </p:nvSpPr>
        <p:spPr>
          <a:xfrm>
            <a:off x="220850" y="1334838"/>
            <a:ext cx="31197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Primeras pruebas...</a:t>
            </a:r>
            <a:endParaRPr sz="2300"/>
          </a:p>
        </p:txBody>
      </p:sp>
      <p:graphicFrame>
        <p:nvGraphicFramePr>
          <p:cNvPr id="371" name="Google Shape;371;p33"/>
          <p:cNvGraphicFramePr/>
          <p:nvPr/>
        </p:nvGraphicFramePr>
        <p:xfrm>
          <a:off x="1385825" y="219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1756675"/>
                <a:gridCol w="124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AUTOENCODER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ERROR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{10,2,10}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2.305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{20, 2, 20}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0.777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{17, 7, 2, 7, 17}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1.353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{20, 15, 2, 15, 20}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0.467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3, 2, 3,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3.074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20, 2, 20,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0.115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Google Shape;372;p33"/>
          <p:cNvGraphicFramePr/>
          <p:nvPr/>
        </p:nvGraphicFramePr>
        <p:xfrm>
          <a:off x="4822800" y="219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1756675"/>
                <a:gridCol w="124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AUTOENCODER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ERROR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{10,2,10}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2.581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{20, 2, 20}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1.714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{17, 7, 2, 7, 17}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4.987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{20, 15, 2, 15, 20}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2.337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3, 2, 3,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3.203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20, 2, 20,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3.919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1324750" y="1698788"/>
            <a:ext cx="31197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 momentum</a:t>
            </a:r>
            <a:endParaRPr sz="1200"/>
          </a:p>
        </p:txBody>
      </p:sp>
      <p:sp>
        <p:nvSpPr>
          <p:cNvPr id="374" name="Google Shape;374;p33"/>
          <p:cNvSpPr txBox="1"/>
          <p:nvPr>
            <p:ph idx="1" type="body"/>
          </p:nvPr>
        </p:nvSpPr>
        <p:spPr>
          <a:xfrm>
            <a:off x="4761725" y="1698788"/>
            <a:ext cx="31197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</a:t>
            </a:r>
            <a:r>
              <a:rPr lang="en" sz="1200"/>
              <a:t> momentum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Básico - Font 1</a:t>
            </a:r>
            <a:endParaRPr/>
          </a:p>
        </p:txBody>
      </p:sp>
      <p:sp>
        <p:nvSpPr>
          <p:cNvPr id="380" name="Google Shape;380;p34"/>
          <p:cNvSpPr txBox="1"/>
          <p:nvPr>
            <p:ph type="title"/>
          </p:nvPr>
        </p:nvSpPr>
        <p:spPr>
          <a:xfrm>
            <a:off x="950425" y="970900"/>
            <a:ext cx="7351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Buscamos la mejor combinación con el formato que mejor nos dio.</a:t>
            </a:r>
            <a:endParaRPr sz="2000"/>
          </a:p>
        </p:txBody>
      </p:sp>
      <p:graphicFrame>
        <p:nvGraphicFramePr>
          <p:cNvPr id="381" name="Google Shape;381;p34"/>
          <p:cNvGraphicFramePr/>
          <p:nvPr/>
        </p:nvGraphicFramePr>
        <p:xfrm>
          <a:off x="4780875" y="16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AUTOENCODER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ERROR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{30, 18, 2, 18, 30}</a:t>
                      </a:r>
                      <a:endParaRPr sz="18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0.023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{30, 20, 2, 20, 30}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0.038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22, 2, 22,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0.291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24, 2, 24,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0.074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{30, 26, 2, 26, 30}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0.022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28, 2, 28,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0.430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34"/>
          <p:cNvGraphicFramePr/>
          <p:nvPr/>
        </p:nvGraphicFramePr>
        <p:xfrm>
          <a:off x="728925" y="16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AUTOENCODER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ERROR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2, 2, 2, 30}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5.944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6, 2, 6,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1.895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8, 2, 8,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1.111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10, 2, 10,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0.919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{30, 13, 2, 13, 30}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0.069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15, 2, 15,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0.070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1996950" y="3578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Básico - Font 1</a:t>
            </a:r>
            <a:endParaRPr/>
          </a:p>
        </p:txBody>
      </p:sp>
      <p:graphicFrame>
        <p:nvGraphicFramePr>
          <p:cNvPr id="388" name="Google Shape;388;p35"/>
          <p:cNvGraphicFramePr/>
          <p:nvPr/>
        </p:nvGraphicFramePr>
        <p:xfrm>
          <a:off x="1367650" y="9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1484850"/>
                <a:gridCol w="133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AUTOENCODER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ERROR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13, 2, 13, 30}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0.056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13, 2, 13, 30}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0.201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13, 2, 13, 30}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0.700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9" name="Google Shape;389;p35"/>
          <p:cNvGraphicFramePr/>
          <p:nvPr/>
        </p:nvGraphicFramePr>
        <p:xfrm>
          <a:off x="4958375" y="9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1484850"/>
                <a:gridCol w="133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AUTOENCODER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ERROR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18, 2, 18, 30}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0.080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18, 2, 18, 30}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0.036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18, 2, 18, 30}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1.111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0" name="Google Shape;390;p35"/>
          <p:cNvGraphicFramePr/>
          <p:nvPr/>
        </p:nvGraphicFramePr>
        <p:xfrm>
          <a:off x="1367650" y="304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1484850"/>
                <a:gridCol w="133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AUTOENCODER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ERROR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20, 2, 20, 30}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0.090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20, 2, 20, 30}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0.029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</a:rPr>
                        <a:t>{30, 20, 2, 20, 30}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0.031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1" name="Google Shape;391;p35"/>
          <p:cNvGraphicFramePr/>
          <p:nvPr/>
        </p:nvGraphicFramePr>
        <p:xfrm>
          <a:off x="4958375" y="304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1484850"/>
                <a:gridCol w="133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AUTOENCODER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ERROR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26, 2, 26, 3</a:t>
                      </a: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0}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0.100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26, 2, 26, 30}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0.019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{30, 26, 2, 26, 30}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 0.916</a:t>
                      </a:r>
                      <a:endParaRPr sz="12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35"/>
          <p:cNvSpPr txBox="1"/>
          <p:nvPr/>
        </p:nvSpPr>
        <p:spPr>
          <a:xfrm>
            <a:off x="2852500" y="2501025"/>
            <a:ext cx="1333200" cy="363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0.319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6443225" y="2501025"/>
            <a:ext cx="1333200" cy="363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0.409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2852500" y="4576150"/>
            <a:ext cx="1333200" cy="363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0.05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6443225" y="4576150"/>
            <a:ext cx="1333200" cy="363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0.345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1996975" y="539500"/>
            <a:ext cx="5150100" cy="7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Autoencoder Básico - Font 2?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{30, 20, 2, 20, 30}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1" name="Google Shape;401;p36"/>
          <p:cNvGraphicFramePr/>
          <p:nvPr/>
        </p:nvGraphicFramePr>
        <p:xfrm>
          <a:off x="2569675" y="144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{D21BF02A-5BB3-4BA7-B704-67517CF4E305}</a:tableStyleId>
              </a:tblPr>
              <a:tblGrid>
                <a:gridCol w="2191875"/>
                <a:gridCol w="1967900"/>
              </a:tblGrid>
              <a:tr h="49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AUTOENCODER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ERROR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20, 2, 20, 30}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0.720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20, 2, 20, 30}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1.361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20, 2, 20, 30}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1.719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{30, 20, 2, 20, 30}</a:t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2.090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p36"/>
          <p:cNvSpPr txBox="1"/>
          <p:nvPr/>
        </p:nvSpPr>
        <p:spPr>
          <a:xfrm>
            <a:off x="4761550" y="3890550"/>
            <a:ext cx="1968000" cy="489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1.47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1996975" y="539500"/>
            <a:ext cx="5150100" cy="7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Básico - Font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Distribución de letras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676" y="1192650"/>
            <a:ext cx="5562650" cy="3531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