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Abel" panose="020B0604020202020204" charset="0"/>
      <p:regular r:id="rId25"/>
    </p:embeddedFont>
    <p:embeddedFont>
      <p:font typeface="Palanquin" panose="020B0604020202020204" charset="0"/>
      <p:regular r:id="rId26"/>
      <p:bold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Signika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CD3F8E-9B5D-4A48-956B-A4E37BFBD61C}">
  <a:tblStyle styleId="{45CD3F8E-9B5D-4A48-956B-A4E37BFBD6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37a67799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37a67799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37a67799f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37a67799f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37a67799f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37a67799f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9a4131d8ad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9a4131d8ad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9b137833d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9b137833d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93ee93297a_0_24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93ee93297a_0_24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9a4131d8a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9a4131d8a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93ee93297a_0_24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93ee93297a_0_24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a4131d8a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9a4131d8a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93ee93297a_0_24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93ee93297a_0_24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32104ddb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32104ddb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9a4131d8ad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9a4131d8ad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9a4131d8a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9a4131d8a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932104ddb9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932104ddb9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4111add4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4111add4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a4131d8a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a4131d8a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a4131d8ad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9a4131d8ad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3ee93297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3ee93297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37a67799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37a67799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37a67799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37a67799f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37a6779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37a6779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1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884750" y="987975"/>
            <a:ext cx="4546200" cy="25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84875" y="3455700"/>
            <a:ext cx="45462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102075" y="4669125"/>
            <a:ext cx="1157700" cy="115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920850" y="234100"/>
            <a:ext cx="610800" cy="6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484250" y="4604000"/>
            <a:ext cx="357600" cy="35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125375" y="234100"/>
            <a:ext cx="610800" cy="6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1" name="Google Shape;61;p13">
            <a:hlinkClick r:id="rId2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1636585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36576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5"/>
          </p:nvPr>
        </p:nvSpPr>
        <p:spPr>
          <a:xfrm>
            <a:off x="1636585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6"/>
          </p:nvPr>
        </p:nvSpPr>
        <p:spPr>
          <a:xfrm>
            <a:off x="1636576" y="39051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>
            <a:hlinkClick r:id="rId3" action="ppaction://hlinksldjump"/>
          </p:cNvPr>
          <p:cNvSpPr txBox="1">
            <a:spLocks noGrp="1"/>
          </p:cNvSpPr>
          <p:nvPr>
            <p:ph type="title" idx="7" hasCustomPrompt="1"/>
          </p:nvPr>
        </p:nvSpPr>
        <p:spPr>
          <a:xfrm>
            <a:off x="332117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7" name="Google Shape;67;p13">
            <a:hlinkClick r:id="rId3" action="ppaction://hlinksldjump"/>
          </p:cNvPr>
          <p:cNvSpPr txBox="1">
            <a:spLocks noGrp="1"/>
          </p:cNvSpPr>
          <p:nvPr>
            <p:ph type="title" idx="8"/>
          </p:nvPr>
        </p:nvSpPr>
        <p:spPr>
          <a:xfrm>
            <a:off x="4244527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>
            <a:hlinkClick r:id="rId3" action="ppaction://hlinksldjump"/>
          </p:cNvPr>
          <p:cNvSpPr txBox="1">
            <a:spLocks noGrp="1"/>
          </p:cNvSpPr>
          <p:nvPr>
            <p:ph type="subTitle" idx="9"/>
          </p:nvPr>
        </p:nvSpPr>
        <p:spPr>
          <a:xfrm>
            <a:off x="4244526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3" hasCustomPrompt="1"/>
          </p:nvPr>
        </p:nvSpPr>
        <p:spPr>
          <a:xfrm>
            <a:off x="332117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4"/>
          </p:nvPr>
        </p:nvSpPr>
        <p:spPr>
          <a:xfrm>
            <a:off x="4244527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5"/>
          </p:nvPr>
        </p:nvSpPr>
        <p:spPr>
          <a:xfrm>
            <a:off x="4244526" y="39051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>
            <a:hlinkClick r:id="rId4" action="ppaction://hlinksldjump"/>
          </p:cNvPr>
          <p:cNvSpPr txBox="1">
            <a:spLocks noGrp="1"/>
          </p:cNvSpPr>
          <p:nvPr>
            <p:ph type="title" idx="16" hasCustomPrompt="1"/>
          </p:nvPr>
        </p:nvSpPr>
        <p:spPr>
          <a:xfrm>
            <a:off x="592912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3" name="Google Shape;73;p13">
            <a:hlinkClick r:id="rId4" action="ppaction://hlinksldjump"/>
          </p:cNvPr>
          <p:cNvSpPr txBox="1">
            <a:spLocks noGrp="1"/>
          </p:cNvSpPr>
          <p:nvPr>
            <p:ph type="title" idx="17"/>
          </p:nvPr>
        </p:nvSpPr>
        <p:spPr>
          <a:xfrm>
            <a:off x="6852450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>
            <a:hlinkClick r:id="rId4" action="ppaction://hlinksldjump"/>
          </p:cNvPr>
          <p:cNvSpPr txBox="1">
            <a:spLocks noGrp="1"/>
          </p:cNvSpPr>
          <p:nvPr>
            <p:ph type="subTitle" idx="18"/>
          </p:nvPr>
        </p:nvSpPr>
        <p:spPr>
          <a:xfrm>
            <a:off x="6852456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9" hasCustomPrompt="1"/>
          </p:nvPr>
        </p:nvSpPr>
        <p:spPr>
          <a:xfrm>
            <a:off x="592912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20"/>
          </p:nvPr>
        </p:nvSpPr>
        <p:spPr>
          <a:xfrm>
            <a:off x="6852450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21"/>
          </p:nvPr>
        </p:nvSpPr>
        <p:spPr>
          <a:xfrm>
            <a:off x="6852456" y="39051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flipH="1">
            <a:off x="1538827" y="1324175"/>
            <a:ext cx="3502500" cy="9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 flipH="1">
            <a:off x="1538827" y="2131875"/>
            <a:ext cx="3502500" cy="12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/>
          <p:nvPr/>
        </p:nvSpPr>
        <p:spPr>
          <a:xfrm flipH="1">
            <a:off x="1538825" y="3416175"/>
            <a:ext cx="35025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CREDITS</a:t>
            </a:r>
            <a:r>
              <a:rPr lang="en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,</a:t>
            </a:r>
            <a:r>
              <a:rPr lang="en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.</a:t>
            </a:r>
            <a:endParaRPr sz="12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288854" y="3668725"/>
            <a:ext cx="26052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1288850" y="3948105"/>
            <a:ext cx="26052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 idx="3"/>
          </p:nvPr>
        </p:nvSpPr>
        <p:spPr>
          <a:xfrm>
            <a:off x="5249904" y="3668725"/>
            <a:ext cx="26052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4"/>
          </p:nvPr>
        </p:nvSpPr>
        <p:spPr>
          <a:xfrm>
            <a:off x="5249900" y="3948105"/>
            <a:ext cx="26052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 idx="5"/>
          </p:nvPr>
        </p:nvSpPr>
        <p:spPr>
          <a:xfrm>
            <a:off x="1288854" y="1858200"/>
            <a:ext cx="26052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6"/>
          </p:nvPr>
        </p:nvSpPr>
        <p:spPr>
          <a:xfrm>
            <a:off x="1288850" y="2142475"/>
            <a:ext cx="26052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 idx="7"/>
          </p:nvPr>
        </p:nvSpPr>
        <p:spPr>
          <a:xfrm>
            <a:off x="5249904" y="1858200"/>
            <a:ext cx="26052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8"/>
          </p:nvPr>
        </p:nvSpPr>
        <p:spPr>
          <a:xfrm>
            <a:off x="5249900" y="2142475"/>
            <a:ext cx="26052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2"/>
          </p:nvPr>
        </p:nvSpPr>
        <p:spPr>
          <a:xfrm>
            <a:off x="1300279" y="3616075"/>
            <a:ext cx="26052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1300275" y="3900350"/>
            <a:ext cx="26052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3"/>
          </p:nvPr>
        </p:nvSpPr>
        <p:spPr>
          <a:xfrm>
            <a:off x="5238529" y="3616075"/>
            <a:ext cx="26052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4"/>
          </p:nvPr>
        </p:nvSpPr>
        <p:spPr>
          <a:xfrm>
            <a:off x="5238525" y="3900350"/>
            <a:ext cx="26052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257025" y="4604009"/>
            <a:ext cx="793800" cy="809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 rot="10800000" flipH="1">
            <a:off x="8430725" y="2388000"/>
            <a:ext cx="367500" cy="367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/>
          <p:nvPr/>
        </p:nvSpPr>
        <p:spPr>
          <a:xfrm rot="10800000" flipH="1">
            <a:off x="227875" y="3759775"/>
            <a:ext cx="318300" cy="2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 rot="10800000" flipH="1">
            <a:off x="5238525" y="-207725"/>
            <a:ext cx="759300" cy="69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713347" y="1928053"/>
            <a:ext cx="46995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620840"/>
            <a:ext cx="4699800" cy="14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713325" y="3204490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3"/>
          </p:nvPr>
        </p:nvSpPr>
        <p:spPr>
          <a:xfrm>
            <a:off x="713325" y="2759665"/>
            <a:ext cx="46995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3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2635025" y="1710253"/>
            <a:ext cx="38739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 idx="2" hasCustomPrompt="1"/>
          </p:nvPr>
        </p:nvSpPr>
        <p:spPr>
          <a:xfrm>
            <a:off x="2634925" y="532738"/>
            <a:ext cx="3874200" cy="14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1"/>
          </p:nvPr>
        </p:nvSpPr>
        <p:spPr>
          <a:xfrm>
            <a:off x="2222200" y="2986690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3"/>
          </p:nvPr>
        </p:nvSpPr>
        <p:spPr>
          <a:xfrm>
            <a:off x="2635007" y="2541865"/>
            <a:ext cx="38739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3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4143975" y="3079988"/>
            <a:ext cx="38739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 idx="2" hasCustomPrompt="1"/>
          </p:nvPr>
        </p:nvSpPr>
        <p:spPr>
          <a:xfrm>
            <a:off x="4143875" y="2054175"/>
            <a:ext cx="3874200" cy="11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3731150" y="1245375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3"/>
          </p:nvPr>
        </p:nvSpPr>
        <p:spPr>
          <a:xfrm>
            <a:off x="4143957" y="800550"/>
            <a:ext cx="38739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3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861175" y="3080000"/>
            <a:ext cx="44037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 idx="2" hasCustomPrompt="1"/>
          </p:nvPr>
        </p:nvSpPr>
        <p:spPr>
          <a:xfrm>
            <a:off x="1125950" y="2054175"/>
            <a:ext cx="3874200" cy="11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713225" y="1245375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3"/>
          </p:nvPr>
        </p:nvSpPr>
        <p:spPr>
          <a:xfrm>
            <a:off x="1126032" y="800550"/>
            <a:ext cx="38739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731172" y="1943338"/>
            <a:ext cx="46995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31050" y="636125"/>
            <a:ext cx="4699800" cy="14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731150" y="3219775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3"/>
          </p:nvPr>
        </p:nvSpPr>
        <p:spPr>
          <a:xfrm>
            <a:off x="3731150" y="2774950"/>
            <a:ext cx="46995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CUSTOM_3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2314125" y="3062549"/>
            <a:ext cx="45159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 idx="2" hasCustomPrompt="1"/>
          </p:nvPr>
        </p:nvSpPr>
        <p:spPr>
          <a:xfrm>
            <a:off x="2634975" y="2042949"/>
            <a:ext cx="3874200" cy="11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1"/>
          </p:nvPr>
        </p:nvSpPr>
        <p:spPr>
          <a:xfrm>
            <a:off x="2222250" y="1245375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3"/>
          </p:nvPr>
        </p:nvSpPr>
        <p:spPr>
          <a:xfrm>
            <a:off x="2635057" y="800550"/>
            <a:ext cx="38739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8482675" y="2888050"/>
            <a:ext cx="456300" cy="45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114675" y="2086400"/>
            <a:ext cx="418800" cy="418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7489825" y="173500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4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8504975" y="938850"/>
            <a:ext cx="307800" cy="30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2637450" y="77475"/>
            <a:ext cx="418800" cy="4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231425" y="3841425"/>
            <a:ext cx="418800" cy="4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8524150" y="1232025"/>
            <a:ext cx="1088100" cy="108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-431825" y="3851325"/>
            <a:ext cx="1088100" cy="1087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1363550" y="84175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676950" y="151150"/>
            <a:ext cx="776700" cy="77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2390225" y="4293125"/>
            <a:ext cx="1601700" cy="1602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8030725" y="1257250"/>
            <a:ext cx="912000" cy="91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7539900" y="3535550"/>
            <a:ext cx="965700" cy="9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6274125" y="-381700"/>
            <a:ext cx="1647600" cy="164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-223100" y="3504650"/>
            <a:ext cx="1463100" cy="146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592125" y="328975"/>
            <a:ext cx="609900" cy="6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94825" y="3204550"/>
            <a:ext cx="456300" cy="4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216525" y="54475"/>
            <a:ext cx="418800" cy="4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4254275" y="4670050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3622800" cy="3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07780" y="1152475"/>
            <a:ext cx="3622800" cy="3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2771100" y="4775975"/>
            <a:ext cx="278700" cy="27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2209350" y="80425"/>
            <a:ext cx="418800" cy="4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8482800" y="1952800"/>
            <a:ext cx="418800" cy="418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40750" y="4072000"/>
            <a:ext cx="291600" cy="29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065075" y="60275"/>
            <a:ext cx="429900" cy="42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103750" y="2539350"/>
            <a:ext cx="291600" cy="29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591550" y="1470395"/>
            <a:ext cx="3960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591550" y="2048721"/>
            <a:ext cx="3960900" cy="14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375650" y="2648760"/>
            <a:ext cx="63678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1375650" y="2003695"/>
            <a:ext cx="6392700" cy="7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/>
          <p:nvPr/>
        </p:nvSpPr>
        <p:spPr>
          <a:xfrm>
            <a:off x="-254026" y="942947"/>
            <a:ext cx="1193400" cy="1217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10800000" flipH="1">
            <a:off x="7141550" y="131850"/>
            <a:ext cx="1289100" cy="118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 rot="10800000" flipH="1">
            <a:off x="1570500" y="4290650"/>
            <a:ext cx="681000" cy="62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 rot="10800000" flipH="1">
            <a:off x="6693450" y="3885750"/>
            <a:ext cx="793800" cy="7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/>
          <p:nvPr/>
        </p:nvSpPr>
        <p:spPr>
          <a:xfrm>
            <a:off x="-120850" y="1414875"/>
            <a:ext cx="1633200" cy="163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ctrTitle"/>
          </p:nvPr>
        </p:nvSpPr>
        <p:spPr>
          <a:xfrm>
            <a:off x="3884750" y="987975"/>
            <a:ext cx="4546200" cy="25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 N°2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SIA - 20202Q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>
                <a:latin typeface="Abel"/>
                <a:ea typeface="Abel"/>
                <a:cs typeface="Abel"/>
                <a:sym typeface="Abel"/>
              </a:rPr>
              <a:t>Redes Neuronales</a:t>
            </a:r>
            <a:endParaRPr sz="2000" b="0">
              <a:latin typeface="Abel"/>
              <a:ea typeface="Abel"/>
              <a:cs typeface="Abel"/>
              <a:sym typeface="Abe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>
                <a:latin typeface="Abel"/>
                <a:ea typeface="Abel"/>
                <a:cs typeface="Abel"/>
                <a:sym typeface="Abel"/>
              </a:rPr>
              <a:t>Boccardi - Puig</a:t>
            </a:r>
            <a:endParaRPr/>
          </a:p>
        </p:txBody>
      </p:sp>
      <p:grpSp>
        <p:nvGrpSpPr>
          <p:cNvPr id="158" name="Google Shape;158;p28"/>
          <p:cNvGrpSpPr/>
          <p:nvPr/>
        </p:nvGrpSpPr>
        <p:grpSpPr>
          <a:xfrm>
            <a:off x="305498" y="2315002"/>
            <a:ext cx="3598324" cy="2117088"/>
            <a:chOff x="305498" y="2315002"/>
            <a:chExt cx="3598324" cy="2117088"/>
          </a:xfrm>
        </p:grpSpPr>
        <p:grpSp>
          <p:nvGrpSpPr>
            <p:cNvPr id="159" name="Google Shape;159;p28"/>
            <p:cNvGrpSpPr/>
            <p:nvPr/>
          </p:nvGrpSpPr>
          <p:grpSpPr>
            <a:xfrm flipH="1">
              <a:off x="305498" y="2315002"/>
              <a:ext cx="3598324" cy="2014420"/>
              <a:chOff x="266475" y="728850"/>
              <a:chExt cx="6979900" cy="3907500"/>
            </a:xfrm>
          </p:grpSpPr>
          <p:sp>
            <p:nvSpPr>
              <p:cNvPr id="160" name="Google Shape;160;p28"/>
              <p:cNvSpPr/>
              <p:nvPr/>
            </p:nvSpPr>
            <p:spPr>
              <a:xfrm>
                <a:off x="3798950" y="4009225"/>
                <a:ext cx="1191175" cy="627125"/>
              </a:xfrm>
              <a:custGeom>
                <a:avLst/>
                <a:gdLst/>
                <a:ahLst/>
                <a:cxnLst/>
                <a:rect l="l" t="t" r="r" b="b"/>
                <a:pathLst>
                  <a:path w="47647" h="25085" fill="none" extrusionOk="0">
                    <a:moveTo>
                      <a:pt x="1" y="25084"/>
                    </a:moveTo>
                    <a:lnTo>
                      <a:pt x="7690" y="1"/>
                    </a:lnTo>
                    <a:lnTo>
                      <a:pt x="38950" y="1"/>
                    </a:lnTo>
                    <a:lnTo>
                      <a:pt x="47647" y="25084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8"/>
              <p:cNvSpPr/>
              <p:nvPr/>
            </p:nvSpPr>
            <p:spPr>
              <a:xfrm>
                <a:off x="1627800" y="908475"/>
                <a:ext cx="5448425" cy="2924325"/>
              </a:xfrm>
              <a:custGeom>
                <a:avLst/>
                <a:gdLst/>
                <a:ahLst/>
                <a:cxnLst/>
                <a:rect l="l" t="t" r="r" b="b"/>
                <a:pathLst>
                  <a:path w="217937" h="116973" fill="none" extrusionOk="0">
                    <a:moveTo>
                      <a:pt x="5924" y="0"/>
                    </a:moveTo>
                    <a:lnTo>
                      <a:pt x="212012" y="0"/>
                    </a:lnTo>
                    <a:cubicBezTo>
                      <a:pt x="215289" y="0"/>
                      <a:pt x="217936" y="2647"/>
                      <a:pt x="217936" y="5924"/>
                    </a:cubicBezTo>
                    <a:lnTo>
                      <a:pt x="217936" y="111048"/>
                    </a:lnTo>
                    <a:cubicBezTo>
                      <a:pt x="217936" y="114325"/>
                      <a:pt x="215289" y="116972"/>
                      <a:pt x="212012" y="116972"/>
                    </a:cubicBezTo>
                    <a:lnTo>
                      <a:pt x="5924" y="116972"/>
                    </a:lnTo>
                    <a:cubicBezTo>
                      <a:pt x="2647" y="116972"/>
                      <a:pt x="0" y="114325"/>
                      <a:pt x="0" y="111048"/>
                    </a:cubicBezTo>
                    <a:lnTo>
                      <a:pt x="0" y="5924"/>
                    </a:lnTo>
                    <a:cubicBezTo>
                      <a:pt x="0" y="2647"/>
                      <a:pt x="2647" y="0"/>
                      <a:pt x="5924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8"/>
              <p:cNvSpPr/>
              <p:nvPr/>
            </p:nvSpPr>
            <p:spPr>
              <a:xfrm>
                <a:off x="1457625" y="728850"/>
                <a:ext cx="5788750" cy="3280400"/>
              </a:xfrm>
              <a:custGeom>
                <a:avLst/>
                <a:gdLst/>
                <a:ahLst/>
                <a:cxnLst/>
                <a:rect l="l" t="t" r="r" b="b"/>
                <a:pathLst>
                  <a:path w="231550" h="131216" fill="none" extrusionOk="0">
                    <a:moveTo>
                      <a:pt x="6429" y="0"/>
                    </a:moveTo>
                    <a:lnTo>
                      <a:pt x="225122" y="0"/>
                    </a:lnTo>
                    <a:cubicBezTo>
                      <a:pt x="228651" y="0"/>
                      <a:pt x="231550" y="2900"/>
                      <a:pt x="231550" y="6429"/>
                    </a:cubicBezTo>
                    <a:lnTo>
                      <a:pt x="231550" y="124787"/>
                    </a:lnTo>
                    <a:cubicBezTo>
                      <a:pt x="231550" y="128443"/>
                      <a:pt x="228651" y="131216"/>
                      <a:pt x="225122" y="131216"/>
                    </a:cubicBezTo>
                    <a:lnTo>
                      <a:pt x="6429" y="131216"/>
                    </a:lnTo>
                    <a:cubicBezTo>
                      <a:pt x="2773" y="131216"/>
                      <a:pt x="0" y="128443"/>
                      <a:pt x="0" y="124787"/>
                    </a:cubicBezTo>
                    <a:lnTo>
                      <a:pt x="0" y="6429"/>
                    </a:lnTo>
                    <a:cubicBezTo>
                      <a:pt x="0" y="2900"/>
                      <a:pt x="2773" y="0"/>
                      <a:pt x="6429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8"/>
              <p:cNvSpPr/>
              <p:nvPr/>
            </p:nvSpPr>
            <p:spPr>
              <a:xfrm>
                <a:off x="2141425" y="1450475"/>
                <a:ext cx="24582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2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8"/>
              <p:cNvSpPr/>
              <p:nvPr/>
            </p:nvSpPr>
            <p:spPr>
              <a:xfrm>
                <a:off x="2141425" y="1781350"/>
                <a:ext cx="24582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2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8"/>
              <p:cNvSpPr/>
              <p:nvPr/>
            </p:nvSpPr>
            <p:spPr>
              <a:xfrm>
                <a:off x="2141425" y="2115375"/>
                <a:ext cx="245825" cy="245825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3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5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5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8"/>
              <p:cNvSpPr/>
              <p:nvPr/>
            </p:nvSpPr>
            <p:spPr>
              <a:xfrm>
                <a:off x="2141425" y="2446250"/>
                <a:ext cx="245825" cy="245825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3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8"/>
              <p:cNvSpPr/>
              <p:nvPr/>
            </p:nvSpPr>
            <p:spPr>
              <a:xfrm flipH="1">
                <a:off x="2077065" y="1456775"/>
                <a:ext cx="208000" cy="14497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799" fill="none" extrusionOk="0">
                    <a:moveTo>
                      <a:pt x="1" y="3404"/>
                    </a:moveTo>
                    <a:lnTo>
                      <a:pt x="2396" y="5799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8"/>
              <p:cNvSpPr/>
              <p:nvPr/>
            </p:nvSpPr>
            <p:spPr>
              <a:xfrm flipH="1">
                <a:off x="2077065" y="1784500"/>
                <a:ext cx="208000" cy="14812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925" fill="none" extrusionOk="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8"/>
              <p:cNvSpPr/>
              <p:nvPr/>
            </p:nvSpPr>
            <p:spPr>
              <a:xfrm flipH="1">
                <a:off x="2077065" y="2115375"/>
                <a:ext cx="208000" cy="14812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925" fill="none" extrusionOk="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8"/>
              <p:cNvSpPr/>
              <p:nvPr/>
            </p:nvSpPr>
            <p:spPr>
              <a:xfrm>
                <a:off x="2595200" y="1573375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8"/>
              <p:cNvSpPr/>
              <p:nvPr/>
            </p:nvSpPr>
            <p:spPr>
              <a:xfrm>
                <a:off x="2595200" y="1904250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8"/>
              <p:cNvSpPr/>
              <p:nvPr/>
            </p:nvSpPr>
            <p:spPr>
              <a:xfrm>
                <a:off x="2595200" y="2238275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8"/>
              <p:cNvSpPr/>
              <p:nvPr/>
            </p:nvSpPr>
            <p:spPr>
              <a:xfrm>
                <a:off x="2595200" y="2569150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8"/>
              <p:cNvSpPr/>
              <p:nvPr/>
            </p:nvSpPr>
            <p:spPr>
              <a:xfrm>
                <a:off x="5617200" y="3397900"/>
                <a:ext cx="642875" cy="1068600"/>
              </a:xfrm>
              <a:custGeom>
                <a:avLst/>
                <a:gdLst/>
                <a:ahLst/>
                <a:cxnLst/>
                <a:rect l="l" t="t" r="r" b="b"/>
                <a:pathLst>
                  <a:path w="25715" h="42744" extrusionOk="0">
                    <a:moveTo>
                      <a:pt x="1891" y="1"/>
                    </a:moveTo>
                    <a:cubicBezTo>
                      <a:pt x="631" y="1261"/>
                      <a:pt x="0" y="3152"/>
                      <a:pt x="505" y="4917"/>
                    </a:cubicBezTo>
                    <a:lnTo>
                      <a:pt x="9580" y="38949"/>
                    </a:lnTo>
                    <a:cubicBezTo>
                      <a:pt x="10200" y="41431"/>
                      <a:pt x="12291" y="42744"/>
                      <a:pt x="14409" y="42744"/>
                    </a:cubicBezTo>
                    <a:cubicBezTo>
                      <a:pt x="16163" y="42744"/>
                      <a:pt x="17937" y="41842"/>
                      <a:pt x="18907" y="39958"/>
                    </a:cubicBezTo>
                    <a:lnTo>
                      <a:pt x="24201" y="29496"/>
                    </a:lnTo>
                    <a:cubicBezTo>
                      <a:pt x="24454" y="28739"/>
                      <a:pt x="25084" y="28109"/>
                      <a:pt x="25714" y="27731"/>
                    </a:cubicBezTo>
                    <a:lnTo>
                      <a:pt x="1891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8"/>
              <p:cNvSpPr/>
              <p:nvPr/>
            </p:nvSpPr>
            <p:spPr>
              <a:xfrm>
                <a:off x="5604600" y="3325425"/>
                <a:ext cx="1099775" cy="1169125"/>
              </a:xfrm>
              <a:custGeom>
                <a:avLst/>
                <a:gdLst/>
                <a:ahLst/>
                <a:cxnLst/>
                <a:rect l="l" t="t" r="r" b="b"/>
                <a:pathLst>
                  <a:path w="43991" h="46765" fill="none" extrusionOk="0">
                    <a:moveTo>
                      <a:pt x="39831" y="17143"/>
                    </a:moveTo>
                    <a:lnTo>
                      <a:pt x="8067" y="1891"/>
                    </a:lnTo>
                    <a:cubicBezTo>
                      <a:pt x="4160" y="1"/>
                      <a:pt x="0" y="3530"/>
                      <a:pt x="1009" y="7689"/>
                    </a:cubicBezTo>
                    <a:lnTo>
                      <a:pt x="10084" y="41722"/>
                    </a:lnTo>
                    <a:cubicBezTo>
                      <a:pt x="11218" y="46134"/>
                      <a:pt x="17269" y="46764"/>
                      <a:pt x="19411" y="42605"/>
                    </a:cubicBezTo>
                    <a:lnTo>
                      <a:pt x="24705" y="32143"/>
                    </a:lnTo>
                    <a:cubicBezTo>
                      <a:pt x="24958" y="31512"/>
                      <a:pt x="25588" y="30882"/>
                      <a:pt x="26218" y="30378"/>
                    </a:cubicBezTo>
                    <a:cubicBezTo>
                      <a:pt x="26722" y="30000"/>
                      <a:pt x="27226" y="29748"/>
                      <a:pt x="27731" y="29622"/>
                    </a:cubicBezTo>
                    <a:lnTo>
                      <a:pt x="38949" y="26471"/>
                    </a:lnTo>
                    <a:cubicBezTo>
                      <a:pt x="43487" y="25210"/>
                      <a:pt x="43991" y="19034"/>
                      <a:pt x="39831" y="17143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8"/>
              <p:cNvSpPr/>
              <p:nvPr/>
            </p:nvSpPr>
            <p:spPr>
              <a:xfrm>
                <a:off x="5021625" y="1475675"/>
                <a:ext cx="1632325" cy="1629200"/>
              </a:xfrm>
              <a:custGeom>
                <a:avLst/>
                <a:gdLst/>
                <a:ahLst/>
                <a:cxnLst/>
                <a:rect l="l" t="t" r="r" b="b"/>
                <a:pathLst>
                  <a:path w="65293" h="65168" fill="none" extrusionOk="0">
                    <a:moveTo>
                      <a:pt x="53697" y="11597"/>
                    </a:moveTo>
                    <a:cubicBezTo>
                      <a:pt x="65293" y="23193"/>
                      <a:pt x="65293" y="41974"/>
                      <a:pt x="53697" y="53571"/>
                    </a:cubicBezTo>
                    <a:cubicBezTo>
                      <a:pt x="42100" y="65167"/>
                      <a:pt x="23193" y="65167"/>
                      <a:pt x="11597" y="53571"/>
                    </a:cubicBezTo>
                    <a:cubicBezTo>
                      <a:pt x="0" y="41974"/>
                      <a:pt x="0" y="23193"/>
                      <a:pt x="11597" y="11597"/>
                    </a:cubicBezTo>
                    <a:cubicBezTo>
                      <a:pt x="23193" y="1"/>
                      <a:pt x="42100" y="1"/>
                      <a:pt x="53697" y="1159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8"/>
              <p:cNvSpPr/>
              <p:nvPr/>
            </p:nvSpPr>
            <p:spPr>
              <a:xfrm flipH="1">
                <a:off x="5511874" y="1995625"/>
                <a:ext cx="510525" cy="589300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3572" fill="none" extrusionOk="0">
                    <a:moveTo>
                      <a:pt x="20421" y="11723"/>
                    </a:moveTo>
                    <a:lnTo>
                      <a:pt x="1" y="1"/>
                    </a:lnTo>
                    <a:lnTo>
                      <a:pt x="1" y="2357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8"/>
              <p:cNvSpPr/>
              <p:nvPr/>
            </p:nvSpPr>
            <p:spPr>
              <a:xfrm>
                <a:off x="2141425" y="3167875"/>
                <a:ext cx="1188025" cy="327750"/>
              </a:xfrm>
              <a:custGeom>
                <a:avLst/>
                <a:gdLst/>
                <a:ahLst/>
                <a:cxnLst/>
                <a:rect l="l" t="t" r="r" b="b"/>
                <a:pathLst>
                  <a:path w="47521" h="13110" extrusionOk="0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496" y="13109"/>
                      <a:pt x="47521" y="10084"/>
                      <a:pt x="47521" y="6555"/>
                    </a:cubicBezTo>
                    <a:cubicBezTo>
                      <a:pt x="47521" y="2899"/>
                      <a:pt x="44496" y="0"/>
                      <a:pt x="409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8"/>
              <p:cNvSpPr/>
              <p:nvPr/>
            </p:nvSpPr>
            <p:spPr>
              <a:xfrm>
                <a:off x="3395600" y="3167875"/>
                <a:ext cx="1188025" cy="327750"/>
              </a:xfrm>
              <a:custGeom>
                <a:avLst/>
                <a:gdLst/>
                <a:ahLst/>
                <a:cxnLst/>
                <a:rect l="l" t="t" r="r" b="b"/>
                <a:pathLst>
                  <a:path w="47521" h="13110" extrusionOk="0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622" y="13109"/>
                      <a:pt x="47521" y="10084"/>
                      <a:pt x="47521" y="6555"/>
                    </a:cubicBezTo>
                    <a:cubicBezTo>
                      <a:pt x="47521" y="2899"/>
                      <a:pt x="44622" y="0"/>
                      <a:pt x="40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8"/>
              <p:cNvSpPr/>
              <p:nvPr/>
            </p:nvSpPr>
            <p:spPr>
              <a:xfrm>
                <a:off x="266475" y="1078625"/>
                <a:ext cx="822475" cy="1329825"/>
              </a:xfrm>
              <a:custGeom>
                <a:avLst/>
                <a:gdLst/>
                <a:ahLst/>
                <a:cxnLst/>
                <a:rect l="l" t="t" r="r" b="b"/>
                <a:pathLst>
                  <a:path w="32899" h="53193" fill="none" extrusionOk="0">
                    <a:moveTo>
                      <a:pt x="16513" y="53193"/>
                    </a:moveTo>
                    <a:lnTo>
                      <a:pt x="16513" y="53193"/>
                    </a:lnTo>
                    <a:cubicBezTo>
                      <a:pt x="7437" y="53193"/>
                      <a:pt x="0" y="45756"/>
                      <a:pt x="0" y="36681"/>
                    </a:cubicBezTo>
                    <a:lnTo>
                      <a:pt x="0" y="16513"/>
                    </a:lnTo>
                    <a:cubicBezTo>
                      <a:pt x="0" y="7438"/>
                      <a:pt x="7437" y="1"/>
                      <a:pt x="16513" y="127"/>
                    </a:cubicBezTo>
                    <a:lnTo>
                      <a:pt x="16513" y="127"/>
                    </a:lnTo>
                    <a:cubicBezTo>
                      <a:pt x="25588" y="127"/>
                      <a:pt x="32899" y="7438"/>
                      <a:pt x="32899" y="16513"/>
                    </a:cubicBezTo>
                    <a:lnTo>
                      <a:pt x="32899" y="36681"/>
                    </a:lnTo>
                    <a:cubicBezTo>
                      <a:pt x="32899" y="45756"/>
                      <a:pt x="25588" y="53193"/>
                      <a:pt x="16513" y="53193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8"/>
              <p:cNvSpPr/>
              <p:nvPr/>
            </p:nvSpPr>
            <p:spPr>
              <a:xfrm>
                <a:off x="266475" y="1516650"/>
                <a:ext cx="822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899" h="1" fill="none" extrusionOk="0">
                    <a:moveTo>
                      <a:pt x="0" y="0"/>
                    </a:moveTo>
                    <a:lnTo>
                      <a:pt x="32899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8"/>
              <p:cNvSpPr/>
              <p:nvPr/>
            </p:nvSpPr>
            <p:spPr>
              <a:xfrm>
                <a:off x="679275" y="1081775"/>
                <a:ext cx="25" cy="431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270" fill="none" extrusionOk="0">
                    <a:moveTo>
                      <a:pt x="1" y="1"/>
                    </a:moveTo>
                    <a:lnTo>
                      <a:pt x="1" y="1726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8"/>
              <p:cNvSpPr/>
              <p:nvPr/>
            </p:nvSpPr>
            <p:spPr>
              <a:xfrm>
                <a:off x="654075" y="2408425"/>
                <a:ext cx="3252050" cy="1878150"/>
              </a:xfrm>
              <a:custGeom>
                <a:avLst/>
                <a:gdLst/>
                <a:ahLst/>
                <a:cxnLst/>
                <a:rect l="l" t="t" r="r" b="b"/>
                <a:pathLst>
                  <a:path w="130082" h="75126" fill="none" extrusionOk="0">
                    <a:moveTo>
                      <a:pt x="0" y="1"/>
                    </a:moveTo>
                    <a:lnTo>
                      <a:pt x="0" y="43739"/>
                    </a:lnTo>
                    <a:cubicBezTo>
                      <a:pt x="0" y="47016"/>
                      <a:pt x="2521" y="49663"/>
                      <a:pt x="5798" y="49663"/>
                    </a:cubicBezTo>
                    <a:lnTo>
                      <a:pt x="5798" y="49663"/>
                    </a:lnTo>
                    <a:cubicBezTo>
                      <a:pt x="9076" y="49663"/>
                      <a:pt x="11723" y="52310"/>
                      <a:pt x="11723" y="55462"/>
                    </a:cubicBezTo>
                    <a:lnTo>
                      <a:pt x="11723" y="69201"/>
                    </a:lnTo>
                    <a:cubicBezTo>
                      <a:pt x="11723" y="72478"/>
                      <a:pt x="14370" y="75125"/>
                      <a:pt x="17647" y="75125"/>
                    </a:cubicBezTo>
                    <a:lnTo>
                      <a:pt x="130081" y="75125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" name="Google Shape;184;p28"/>
            <p:cNvSpPr/>
            <p:nvPr/>
          </p:nvSpPr>
          <p:spPr>
            <a:xfrm flipH="1">
              <a:off x="1145474" y="4329419"/>
              <a:ext cx="1270334" cy="10267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28">
            <a:hlinkClick r:id="" action="ppaction://noaction"/>
          </p:cNvPr>
          <p:cNvSpPr txBox="1"/>
          <p:nvPr/>
        </p:nvSpPr>
        <p:spPr>
          <a:xfrm>
            <a:off x="6148677" y="3881400"/>
            <a:ext cx="2282100" cy="52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Start Now</a:t>
            </a:r>
            <a:endParaRPr sz="30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Variación en función de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η</a:t>
            </a:r>
            <a:endParaRPr/>
          </a:p>
        </p:txBody>
      </p:sp>
      <p:sp>
        <p:nvSpPr>
          <p:cNvPr id="359" name="Google Shape;359;p37"/>
          <p:cNvSpPr txBox="1"/>
          <p:nvPr/>
        </p:nvSpPr>
        <p:spPr>
          <a:xfrm>
            <a:off x="713225" y="1112200"/>
            <a:ext cx="77175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Con 160 elementos para entrenar y 40 para testear. Promedio de 5 iteraciones.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360" name="Google Shape;360;p37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61" name="Google Shape;361;p37">
            <a:hlinkClick r:id="" action="ppaction://noaction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7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graphicFrame>
        <p:nvGraphicFramePr>
          <p:cNvPr id="364" name="Google Shape;364;p37"/>
          <p:cNvGraphicFramePr/>
          <p:nvPr/>
        </p:nvGraphicFramePr>
        <p:xfrm>
          <a:off x="1151850" y="1781037"/>
          <a:ext cx="6482425" cy="2332910"/>
        </p:xfrm>
        <a:graphic>
          <a:graphicData uri="http://schemas.openxmlformats.org/drawingml/2006/table">
            <a:tbl>
              <a:tblPr>
                <a:noFill/>
                <a:tableStyleId>{45CD3F8E-9B5D-4A48-956B-A4E37BFBD61C}</a:tableStyleId>
              </a:tblPr>
              <a:tblGrid>
                <a:gridCol w="20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Parámetros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C3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ECM Lineal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C3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ECM No Lineal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C3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η = 0.01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Cota = 80000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β = 2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0.0138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0.00012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η = 0.0001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Cota = 100000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β = 4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0.0093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0.00011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"/>
          <p:cNvSpPr txBox="1">
            <a:spLocks noGrp="1"/>
          </p:cNvSpPr>
          <p:nvPr>
            <p:ph type="title"/>
          </p:nvPr>
        </p:nvSpPr>
        <p:spPr>
          <a:xfrm>
            <a:off x="713250" y="4257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Evolución del Aprendizaje (Lineal)</a:t>
            </a:r>
            <a:endParaRPr/>
          </a:p>
        </p:txBody>
      </p:sp>
      <p:sp>
        <p:nvSpPr>
          <p:cNvPr id="370" name="Google Shape;370;p38"/>
          <p:cNvSpPr txBox="1"/>
          <p:nvPr/>
        </p:nvSpPr>
        <p:spPr>
          <a:xfrm>
            <a:off x="1066800" y="1074663"/>
            <a:ext cx="582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160 para entrenar. 40 para testear. Valor en la iteración mediana de las 5.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pic>
        <p:nvPicPr>
          <p:cNvPr id="371" name="Google Shape;3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875" y="1719050"/>
            <a:ext cx="6299950" cy="33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"/>
          <p:cNvSpPr txBox="1">
            <a:spLocks noGrp="1"/>
          </p:cNvSpPr>
          <p:nvPr>
            <p:ph type="title"/>
          </p:nvPr>
        </p:nvSpPr>
        <p:spPr>
          <a:xfrm>
            <a:off x="713250" y="4257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Evolución del Aprendizaje (No Lineal)</a:t>
            </a:r>
            <a:endParaRPr/>
          </a:p>
        </p:txBody>
      </p:sp>
      <p:sp>
        <p:nvSpPr>
          <p:cNvPr id="377" name="Google Shape;377;p39"/>
          <p:cNvSpPr txBox="1"/>
          <p:nvPr/>
        </p:nvSpPr>
        <p:spPr>
          <a:xfrm>
            <a:off x="1055525" y="1091150"/>
            <a:ext cx="59394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160 para entrenar. 40 para testear. Valor en la iteración mediana de las 5. Valor de Beta = 4.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pic>
        <p:nvPicPr>
          <p:cNvPr id="378" name="Google Shape;3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550" y="1789025"/>
            <a:ext cx="6205341" cy="32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 txBox="1">
            <a:spLocks noGrp="1"/>
          </p:cNvSpPr>
          <p:nvPr>
            <p:ph type="title"/>
          </p:nvPr>
        </p:nvSpPr>
        <p:spPr>
          <a:xfrm>
            <a:off x="573450" y="3158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podría escoger el mejor conjunto de entrenamiento?</a:t>
            </a:r>
            <a:endParaRPr/>
          </a:p>
        </p:txBody>
      </p:sp>
      <p:sp>
        <p:nvSpPr>
          <p:cNvPr id="384" name="Google Shape;384;p40"/>
          <p:cNvSpPr txBox="1"/>
          <p:nvPr/>
        </p:nvSpPr>
        <p:spPr>
          <a:xfrm>
            <a:off x="713225" y="2414725"/>
            <a:ext cx="38433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Conociendo mejor el conjunto de entrenamiento deberíamos evaluar puntos notables de la función: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Derivada se anula. 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Los puntos border.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Los de relevancia al problema.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En el gráfico, los puntos donde se separan las dos muestras aportarían datos valiosos al perceptrón.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385" name="Google Shape;385;p40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86" name="Google Shape;386;p40">
            <a:hlinkClick r:id="" action="ppaction://noaction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0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0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pic>
        <p:nvPicPr>
          <p:cNvPr id="389" name="Google Shape;3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050" y="1530550"/>
            <a:ext cx="2813571" cy="225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"/>
          <p:cNvSpPr txBox="1">
            <a:spLocks noGrp="1"/>
          </p:cNvSpPr>
          <p:nvPr>
            <p:ph type="title"/>
          </p:nvPr>
        </p:nvSpPr>
        <p:spPr>
          <a:xfrm>
            <a:off x="398300" y="544275"/>
            <a:ext cx="34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maximizar la generalización?</a:t>
            </a:r>
            <a:endParaRPr/>
          </a:p>
        </p:txBody>
      </p:sp>
      <p:sp>
        <p:nvSpPr>
          <p:cNvPr id="395" name="Google Shape;395;p41"/>
          <p:cNvSpPr txBox="1"/>
          <p:nvPr/>
        </p:nvSpPr>
        <p:spPr>
          <a:xfrm>
            <a:off x="713225" y="2018450"/>
            <a:ext cx="2922900" cy="14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Partiendo de un conjunto de 200 valores iniciales, se puede probar la generalización de la siguiente manera. (Algoritmo propuesto por nosotros).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396" name="Google Shape;396;p41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97" name="Google Shape;397;p41">
            <a:hlinkClick r:id="" action="ppaction://noaction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pic>
        <p:nvPicPr>
          <p:cNvPr id="400" name="Google Shape;400;p41"/>
          <p:cNvPicPr preferRelativeResize="0"/>
          <p:nvPr/>
        </p:nvPicPr>
        <p:blipFill rotWithShape="1">
          <a:blip r:embed="rId3">
            <a:alphaModFix/>
          </a:blip>
          <a:srcRect l="4191" t="16191" r="55350" b="24149"/>
          <a:stretch/>
        </p:blipFill>
        <p:spPr>
          <a:xfrm>
            <a:off x="3844800" y="544275"/>
            <a:ext cx="5115499" cy="418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2"/>
          <p:cNvSpPr txBox="1">
            <a:spLocks noGrp="1"/>
          </p:cNvSpPr>
          <p:nvPr>
            <p:ph type="title"/>
          </p:nvPr>
        </p:nvSpPr>
        <p:spPr>
          <a:xfrm>
            <a:off x="2635025" y="1710253"/>
            <a:ext cx="38739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Perceptrón Multicapa</a:t>
            </a:r>
            <a:endParaRPr/>
          </a:p>
        </p:txBody>
      </p:sp>
      <p:sp>
        <p:nvSpPr>
          <p:cNvPr id="406" name="Google Shape;406;p42"/>
          <p:cNvSpPr txBox="1">
            <a:spLocks noGrp="1"/>
          </p:cNvSpPr>
          <p:nvPr>
            <p:ph type="title" idx="2"/>
          </p:nvPr>
        </p:nvSpPr>
        <p:spPr>
          <a:xfrm>
            <a:off x="2634925" y="532738"/>
            <a:ext cx="3874200" cy="14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</a:t>
            </a: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-486803" y="-343225"/>
            <a:ext cx="2709000" cy="270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/>
          <p:cNvSpPr/>
          <p:nvPr/>
        </p:nvSpPr>
        <p:spPr>
          <a:xfrm>
            <a:off x="7951401" y="1895000"/>
            <a:ext cx="2709000" cy="270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42"/>
          <p:cNvGrpSpPr/>
          <p:nvPr/>
        </p:nvGrpSpPr>
        <p:grpSpPr>
          <a:xfrm>
            <a:off x="1402300" y="1546900"/>
            <a:ext cx="718900" cy="1085700"/>
            <a:chOff x="248275" y="3381125"/>
            <a:chExt cx="718900" cy="1085700"/>
          </a:xfrm>
        </p:grpSpPr>
        <p:sp>
          <p:nvSpPr>
            <p:cNvPr id="410" name="Google Shape;410;p42"/>
            <p:cNvSpPr/>
            <p:nvPr/>
          </p:nvSpPr>
          <p:spPr>
            <a:xfrm>
              <a:off x="248275" y="3381125"/>
              <a:ext cx="718900" cy="1085700"/>
            </a:xfrm>
            <a:custGeom>
              <a:avLst/>
              <a:gdLst/>
              <a:ahLst/>
              <a:cxnLst/>
              <a:rect l="l" t="t" r="r" b="b"/>
              <a:pathLst>
                <a:path w="28756" h="43428" fill="none" extrusionOk="0">
                  <a:moveTo>
                    <a:pt x="28756" y="9932"/>
                  </a:moveTo>
                  <a:lnTo>
                    <a:pt x="28756" y="1"/>
                  </a:lnTo>
                  <a:lnTo>
                    <a:pt x="0" y="1"/>
                  </a:lnTo>
                  <a:lnTo>
                    <a:pt x="0" y="9345"/>
                  </a:lnTo>
                  <a:cubicBezTo>
                    <a:pt x="1355" y="11918"/>
                    <a:pt x="2257" y="16523"/>
                    <a:pt x="2257" y="21714"/>
                  </a:cubicBezTo>
                  <a:cubicBezTo>
                    <a:pt x="2257" y="26951"/>
                    <a:pt x="1400" y="31510"/>
                    <a:pt x="0" y="34083"/>
                  </a:cubicBezTo>
                  <a:lnTo>
                    <a:pt x="0" y="43428"/>
                  </a:lnTo>
                  <a:lnTo>
                    <a:pt x="28756" y="43428"/>
                  </a:lnTo>
                  <a:lnTo>
                    <a:pt x="28756" y="33496"/>
                  </a:lnTo>
                  <a:cubicBezTo>
                    <a:pt x="27582" y="30878"/>
                    <a:pt x="26770" y="26590"/>
                    <a:pt x="26770" y="21714"/>
                  </a:cubicBezTo>
                  <a:cubicBezTo>
                    <a:pt x="26770" y="16884"/>
                    <a:pt x="27582" y="12596"/>
                    <a:pt x="28756" y="9932"/>
                  </a:cubicBezTo>
                  <a:close/>
                  <a:moveTo>
                    <a:pt x="7990" y="29930"/>
                  </a:moveTo>
                  <a:lnTo>
                    <a:pt x="7990" y="1"/>
                  </a:lnTo>
                  <a:lnTo>
                    <a:pt x="20766" y="1"/>
                  </a:lnTo>
                  <a:lnTo>
                    <a:pt x="20766" y="29930"/>
                  </a:lnTo>
                  <a:cubicBezTo>
                    <a:pt x="20766" y="33451"/>
                    <a:pt x="17922" y="36295"/>
                    <a:pt x="14401" y="36295"/>
                  </a:cubicBezTo>
                  <a:lnTo>
                    <a:pt x="14401" y="36295"/>
                  </a:lnTo>
                  <a:cubicBezTo>
                    <a:pt x="10880" y="36295"/>
                    <a:pt x="7990" y="33451"/>
                    <a:pt x="7990" y="2993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451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2"/>
            <p:cNvSpPr/>
            <p:nvPr/>
          </p:nvSpPr>
          <p:spPr>
            <a:xfrm>
              <a:off x="448025" y="3381125"/>
              <a:ext cx="58700" cy="871275"/>
            </a:xfrm>
            <a:custGeom>
              <a:avLst/>
              <a:gdLst/>
              <a:ahLst/>
              <a:cxnLst/>
              <a:rect l="l" t="t" r="r" b="b"/>
              <a:pathLst>
                <a:path w="2348" h="34851" fill="none" extrusionOk="0">
                  <a:moveTo>
                    <a:pt x="2348" y="1"/>
                  </a:moveTo>
                  <a:lnTo>
                    <a:pt x="0" y="1"/>
                  </a:lnTo>
                  <a:lnTo>
                    <a:pt x="0" y="29930"/>
                  </a:lnTo>
                  <a:cubicBezTo>
                    <a:pt x="0" y="31826"/>
                    <a:pt x="858" y="33632"/>
                    <a:pt x="2348" y="3485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451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2"/>
            <p:cNvSpPr/>
            <p:nvPr/>
          </p:nvSpPr>
          <p:spPr>
            <a:xfrm>
              <a:off x="608275" y="3381125"/>
              <a:ext cx="159150" cy="907400"/>
            </a:xfrm>
            <a:custGeom>
              <a:avLst/>
              <a:gdLst/>
              <a:ahLst/>
              <a:cxnLst/>
              <a:rect l="l" t="t" r="r" b="b"/>
              <a:pathLst>
                <a:path w="6366" h="36296" fill="none" extrusionOk="0">
                  <a:moveTo>
                    <a:pt x="6366" y="29930"/>
                  </a:moveTo>
                  <a:lnTo>
                    <a:pt x="6366" y="1"/>
                  </a:lnTo>
                  <a:lnTo>
                    <a:pt x="1" y="1"/>
                  </a:lnTo>
                  <a:lnTo>
                    <a:pt x="1" y="36295"/>
                  </a:lnTo>
                  <a:cubicBezTo>
                    <a:pt x="3522" y="36295"/>
                    <a:pt x="6366" y="33451"/>
                    <a:pt x="6366" y="2993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451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2"/>
            <p:cNvSpPr/>
            <p:nvPr/>
          </p:nvSpPr>
          <p:spPr>
            <a:xfrm>
              <a:off x="506700" y="3381125"/>
              <a:ext cx="101600" cy="907400"/>
            </a:xfrm>
            <a:custGeom>
              <a:avLst/>
              <a:gdLst/>
              <a:ahLst/>
              <a:cxnLst/>
              <a:rect l="l" t="t" r="r" b="b"/>
              <a:pathLst>
                <a:path w="4064" h="36296" fill="none" extrusionOk="0">
                  <a:moveTo>
                    <a:pt x="4064" y="36295"/>
                  </a:moveTo>
                  <a:lnTo>
                    <a:pt x="4064" y="1"/>
                  </a:lnTo>
                  <a:lnTo>
                    <a:pt x="1" y="1"/>
                  </a:lnTo>
                  <a:lnTo>
                    <a:pt x="1" y="34851"/>
                  </a:lnTo>
                  <a:cubicBezTo>
                    <a:pt x="1129" y="35799"/>
                    <a:pt x="2574" y="36295"/>
                    <a:pt x="4064" y="36295"/>
                  </a:cubicBezTo>
                  <a:close/>
                  <a:moveTo>
                    <a:pt x="1716" y="15710"/>
                  </a:moveTo>
                  <a:cubicBezTo>
                    <a:pt x="2755" y="15710"/>
                    <a:pt x="3251" y="16974"/>
                    <a:pt x="2529" y="17697"/>
                  </a:cubicBezTo>
                  <a:cubicBezTo>
                    <a:pt x="1761" y="18419"/>
                    <a:pt x="543" y="17877"/>
                    <a:pt x="543" y="16839"/>
                  </a:cubicBezTo>
                  <a:cubicBezTo>
                    <a:pt x="543" y="16207"/>
                    <a:pt x="1084" y="15665"/>
                    <a:pt x="1716" y="1571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451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2"/>
            <p:cNvSpPr/>
            <p:nvPr/>
          </p:nvSpPr>
          <p:spPr>
            <a:xfrm>
              <a:off x="520250" y="3763725"/>
              <a:ext cx="67750" cy="67725"/>
            </a:xfrm>
            <a:custGeom>
              <a:avLst/>
              <a:gdLst/>
              <a:ahLst/>
              <a:cxnLst/>
              <a:rect l="l" t="t" r="r" b="b"/>
              <a:pathLst>
                <a:path w="2710" h="2709" fill="none" extrusionOk="0">
                  <a:moveTo>
                    <a:pt x="1174" y="2709"/>
                  </a:moveTo>
                  <a:cubicBezTo>
                    <a:pt x="2213" y="2709"/>
                    <a:pt x="2709" y="1445"/>
                    <a:pt x="1987" y="722"/>
                  </a:cubicBezTo>
                  <a:cubicBezTo>
                    <a:pt x="1219" y="0"/>
                    <a:pt x="1" y="542"/>
                    <a:pt x="1" y="1535"/>
                  </a:cubicBezTo>
                  <a:cubicBezTo>
                    <a:pt x="1" y="2212"/>
                    <a:pt x="542" y="2709"/>
                    <a:pt x="1174" y="270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451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" name="Google Shape;415;p42"/>
          <p:cNvSpPr/>
          <p:nvPr/>
        </p:nvSpPr>
        <p:spPr>
          <a:xfrm>
            <a:off x="7893150" y="1750900"/>
            <a:ext cx="537489" cy="1343746"/>
          </a:xfrm>
          <a:custGeom>
            <a:avLst/>
            <a:gdLst/>
            <a:ahLst/>
            <a:cxnLst/>
            <a:rect l="l" t="t" r="r" b="b"/>
            <a:pathLst>
              <a:path w="11361" h="28403" fill="none" extrusionOk="0">
                <a:moveTo>
                  <a:pt x="0" y="5334"/>
                </a:moveTo>
                <a:lnTo>
                  <a:pt x="0" y="22115"/>
                </a:lnTo>
                <a:lnTo>
                  <a:pt x="1214" y="22115"/>
                </a:lnTo>
                <a:lnTo>
                  <a:pt x="1214" y="5334"/>
                </a:lnTo>
                <a:cubicBezTo>
                  <a:pt x="1214" y="2863"/>
                  <a:pt x="3209" y="868"/>
                  <a:pt x="5680" y="868"/>
                </a:cubicBezTo>
                <a:cubicBezTo>
                  <a:pt x="8152" y="868"/>
                  <a:pt x="10147" y="2863"/>
                  <a:pt x="10147" y="5334"/>
                </a:cubicBezTo>
                <a:lnTo>
                  <a:pt x="10147" y="23849"/>
                </a:lnTo>
                <a:cubicBezTo>
                  <a:pt x="10147" y="25692"/>
                  <a:pt x="8651" y="27188"/>
                  <a:pt x="6808" y="27188"/>
                </a:cubicBezTo>
                <a:cubicBezTo>
                  <a:pt x="4965" y="27188"/>
                  <a:pt x="3469" y="25692"/>
                  <a:pt x="3469" y="23849"/>
                </a:cubicBezTo>
                <a:lnTo>
                  <a:pt x="3512" y="6288"/>
                </a:lnTo>
                <a:cubicBezTo>
                  <a:pt x="3512" y="4987"/>
                  <a:pt x="4596" y="3903"/>
                  <a:pt x="5897" y="3903"/>
                </a:cubicBezTo>
                <a:cubicBezTo>
                  <a:pt x="7220" y="3903"/>
                  <a:pt x="8304" y="4987"/>
                  <a:pt x="8304" y="6288"/>
                </a:cubicBezTo>
                <a:lnTo>
                  <a:pt x="8304" y="16196"/>
                </a:lnTo>
                <a:lnTo>
                  <a:pt x="9518" y="16196"/>
                </a:lnTo>
                <a:lnTo>
                  <a:pt x="9518" y="6288"/>
                </a:lnTo>
                <a:cubicBezTo>
                  <a:pt x="9496" y="4315"/>
                  <a:pt x="7892" y="2689"/>
                  <a:pt x="5897" y="2689"/>
                </a:cubicBezTo>
                <a:cubicBezTo>
                  <a:pt x="3924" y="2689"/>
                  <a:pt x="2298" y="4315"/>
                  <a:pt x="2298" y="6288"/>
                </a:cubicBezTo>
                <a:lnTo>
                  <a:pt x="2255" y="23849"/>
                </a:lnTo>
                <a:cubicBezTo>
                  <a:pt x="2255" y="26364"/>
                  <a:pt x="4293" y="28402"/>
                  <a:pt x="6808" y="28402"/>
                </a:cubicBezTo>
                <a:cubicBezTo>
                  <a:pt x="9323" y="28402"/>
                  <a:pt x="11361" y="26364"/>
                  <a:pt x="11361" y="23849"/>
                </a:cubicBezTo>
                <a:lnTo>
                  <a:pt x="11361" y="5334"/>
                </a:lnTo>
                <a:cubicBezTo>
                  <a:pt x="11187" y="2342"/>
                  <a:pt x="8694" y="1"/>
                  <a:pt x="5680" y="1"/>
                </a:cubicBezTo>
                <a:cubicBezTo>
                  <a:pt x="2688" y="1"/>
                  <a:pt x="195" y="2342"/>
                  <a:pt x="0" y="5334"/>
                </a:cubicBez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 lim="2168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2"/>
          <p:cNvSpPr/>
          <p:nvPr/>
        </p:nvSpPr>
        <p:spPr>
          <a:xfrm>
            <a:off x="7174350" y="242125"/>
            <a:ext cx="718800" cy="7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2"/>
          <p:cNvSpPr/>
          <p:nvPr/>
        </p:nvSpPr>
        <p:spPr>
          <a:xfrm>
            <a:off x="650600" y="3565700"/>
            <a:ext cx="537600" cy="53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2"/>
          <p:cNvSpPr/>
          <p:nvPr/>
        </p:nvSpPr>
        <p:spPr>
          <a:xfrm>
            <a:off x="4065075" y="60275"/>
            <a:ext cx="429900" cy="42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2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420" name="Google Shape;420;p42">
            <a:hlinkClick r:id="" action="ppaction://noaction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2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2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"/>
          <p:cNvSpPr/>
          <p:nvPr/>
        </p:nvSpPr>
        <p:spPr>
          <a:xfrm rot="10800000" flipH="1">
            <a:off x="547325" y="3039169"/>
            <a:ext cx="331800" cy="331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3"/>
          <p:cNvSpPr/>
          <p:nvPr/>
        </p:nvSpPr>
        <p:spPr>
          <a:xfrm rot="10800000" flipH="1">
            <a:off x="8256225" y="190475"/>
            <a:ext cx="453300" cy="45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43"/>
          <p:cNvSpPr/>
          <p:nvPr/>
        </p:nvSpPr>
        <p:spPr>
          <a:xfrm rot="10800000" flipH="1">
            <a:off x="5989800" y="4801825"/>
            <a:ext cx="262800" cy="26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3"/>
          <p:cNvSpPr/>
          <p:nvPr/>
        </p:nvSpPr>
        <p:spPr>
          <a:xfrm rot="10800000" flipH="1">
            <a:off x="8430725" y="3370975"/>
            <a:ext cx="582300" cy="58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3"/>
          <p:cNvSpPr txBox="1">
            <a:spLocks noGrp="1"/>
          </p:cNvSpPr>
          <p:nvPr>
            <p:ph type="title"/>
          </p:nvPr>
        </p:nvSpPr>
        <p:spPr>
          <a:xfrm>
            <a:off x="1270092" y="3443238"/>
            <a:ext cx="26052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Activación</a:t>
            </a:r>
            <a:endParaRPr/>
          </a:p>
        </p:txBody>
      </p:sp>
      <p:sp>
        <p:nvSpPr>
          <p:cNvPr id="432" name="Google Shape;432;p43"/>
          <p:cNvSpPr txBox="1">
            <a:spLocks noGrp="1"/>
          </p:cNvSpPr>
          <p:nvPr>
            <p:ph type="subTitle" idx="1"/>
          </p:nvPr>
        </p:nvSpPr>
        <p:spPr>
          <a:xfrm>
            <a:off x="1270088" y="3722618"/>
            <a:ext cx="26052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Tanh(bx) con b=3 y se inicializa con pesos entre -0.5 y 0.5.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3"/>
          <p:cNvSpPr txBox="1">
            <a:spLocks noGrp="1"/>
          </p:cNvSpPr>
          <p:nvPr>
            <p:ph type="title" idx="3"/>
          </p:nvPr>
        </p:nvSpPr>
        <p:spPr>
          <a:xfrm>
            <a:off x="5268704" y="3250538"/>
            <a:ext cx="26052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Capas</a:t>
            </a:r>
            <a:endParaRPr/>
          </a:p>
        </p:txBody>
      </p:sp>
      <p:sp>
        <p:nvSpPr>
          <p:cNvPr id="434" name="Google Shape;434;p43"/>
          <p:cNvSpPr txBox="1">
            <a:spLocks noGrp="1"/>
          </p:cNvSpPr>
          <p:nvPr>
            <p:ph type="subTitle" idx="4"/>
          </p:nvPr>
        </p:nvSpPr>
        <p:spPr>
          <a:xfrm>
            <a:off x="5268700" y="3529918"/>
            <a:ext cx="26052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trabajó con una única capa oculta con 3 perceptrones. </a:t>
            </a:r>
            <a:endParaRPr/>
          </a:p>
        </p:txBody>
      </p:sp>
      <p:sp>
        <p:nvSpPr>
          <p:cNvPr id="435" name="Google Shape;435;p43"/>
          <p:cNvSpPr txBox="1">
            <a:spLocks noGrp="1"/>
          </p:cNvSpPr>
          <p:nvPr>
            <p:ph type="title" idx="5"/>
          </p:nvPr>
        </p:nvSpPr>
        <p:spPr>
          <a:xfrm>
            <a:off x="1270092" y="1632713"/>
            <a:ext cx="26052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Threshold</a:t>
            </a:r>
            <a:endParaRPr/>
          </a:p>
        </p:txBody>
      </p:sp>
      <p:sp>
        <p:nvSpPr>
          <p:cNvPr id="436" name="Google Shape;436;p43"/>
          <p:cNvSpPr txBox="1">
            <a:spLocks noGrp="1"/>
          </p:cNvSpPr>
          <p:nvPr>
            <p:ph type="subTitle" idx="6"/>
          </p:nvPr>
        </p:nvSpPr>
        <p:spPr>
          <a:xfrm>
            <a:off x="1270088" y="1916988"/>
            <a:ext cx="26052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Umbral considerado como entrada fija en W[0] y de valor de entrada = -1</a:t>
            </a:r>
            <a:endParaRPr/>
          </a:p>
        </p:txBody>
      </p:sp>
      <p:sp>
        <p:nvSpPr>
          <p:cNvPr id="437" name="Google Shape;437;p43"/>
          <p:cNvSpPr txBox="1">
            <a:spLocks noGrp="1"/>
          </p:cNvSpPr>
          <p:nvPr>
            <p:ph type="title" idx="7"/>
          </p:nvPr>
        </p:nvSpPr>
        <p:spPr>
          <a:xfrm>
            <a:off x="5231142" y="1632713"/>
            <a:ext cx="26052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Entrenamiento</a:t>
            </a:r>
            <a:endParaRPr/>
          </a:p>
        </p:txBody>
      </p:sp>
      <p:sp>
        <p:nvSpPr>
          <p:cNvPr id="438" name="Google Shape;438;p43"/>
          <p:cNvSpPr txBox="1">
            <a:spLocks noGrp="1"/>
          </p:cNvSpPr>
          <p:nvPr>
            <p:ph type="subTitle" idx="8"/>
          </p:nvPr>
        </p:nvSpPr>
        <p:spPr>
          <a:xfrm>
            <a:off x="5231138" y="1916988"/>
            <a:ext cx="26052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Cota de 100. Tasa de aprendizaje de 0.01.</a:t>
            </a:r>
            <a:endParaRPr/>
          </a:p>
        </p:txBody>
      </p:sp>
      <p:grpSp>
        <p:nvGrpSpPr>
          <p:cNvPr id="439" name="Google Shape;439;p43"/>
          <p:cNvGrpSpPr/>
          <p:nvPr/>
        </p:nvGrpSpPr>
        <p:grpSpPr>
          <a:xfrm>
            <a:off x="4454742" y="1557508"/>
            <a:ext cx="275906" cy="2516804"/>
            <a:chOff x="4405525" y="1402427"/>
            <a:chExt cx="332898" cy="3036684"/>
          </a:xfrm>
        </p:grpSpPr>
        <p:sp>
          <p:nvSpPr>
            <p:cNvPr id="440" name="Google Shape;440;p43"/>
            <p:cNvSpPr/>
            <p:nvPr/>
          </p:nvSpPr>
          <p:spPr>
            <a:xfrm>
              <a:off x="4405525" y="1750200"/>
              <a:ext cx="255000" cy="2316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43"/>
            <p:cNvGrpSpPr/>
            <p:nvPr/>
          </p:nvGrpSpPr>
          <p:grpSpPr>
            <a:xfrm>
              <a:off x="4405536" y="1402427"/>
              <a:ext cx="332887" cy="3036684"/>
              <a:chOff x="3057125" y="3030375"/>
              <a:chExt cx="197325" cy="1800050"/>
            </a:xfrm>
          </p:grpSpPr>
          <p:sp>
            <p:nvSpPr>
              <p:cNvPr id="442" name="Google Shape;442;p43"/>
              <p:cNvSpPr/>
              <p:nvPr/>
            </p:nvSpPr>
            <p:spPr>
              <a:xfrm>
                <a:off x="3094525" y="3030375"/>
                <a:ext cx="86200" cy="170750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6830" fill="none" extrusionOk="0">
                    <a:moveTo>
                      <a:pt x="1735" y="1"/>
                    </a:moveTo>
                    <a:lnTo>
                      <a:pt x="1735" y="1"/>
                    </a:lnTo>
                    <a:cubicBezTo>
                      <a:pt x="2689" y="1"/>
                      <a:pt x="3448" y="781"/>
                      <a:pt x="3448" y="1713"/>
                    </a:cubicBezTo>
                    <a:lnTo>
                      <a:pt x="3426" y="6830"/>
                    </a:lnTo>
                    <a:lnTo>
                      <a:pt x="1" y="6830"/>
                    </a:lnTo>
                    <a:lnTo>
                      <a:pt x="1" y="1713"/>
                    </a:lnTo>
                    <a:cubicBezTo>
                      <a:pt x="1" y="759"/>
                      <a:pt x="781" y="1"/>
                      <a:pt x="1735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16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43"/>
              <p:cNvSpPr/>
              <p:nvPr/>
            </p:nvSpPr>
            <p:spPr>
              <a:xfrm>
                <a:off x="3057125" y="3239600"/>
                <a:ext cx="156675" cy="1372400"/>
              </a:xfrm>
              <a:custGeom>
                <a:avLst/>
                <a:gdLst/>
                <a:ahLst/>
                <a:cxnLst/>
                <a:rect l="l" t="t" r="r" b="b"/>
                <a:pathLst>
                  <a:path w="6267" h="54896" fill="none" extrusionOk="0">
                    <a:moveTo>
                      <a:pt x="6136" y="54895"/>
                    </a:moveTo>
                    <a:lnTo>
                      <a:pt x="1" y="54874"/>
                    </a:lnTo>
                    <a:lnTo>
                      <a:pt x="131" y="0"/>
                    </a:lnTo>
                    <a:lnTo>
                      <a:pt x="6266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16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43"/>
              <p:cNvSpPr/>
              <p:nvPr/>
            </p:nvSpPr>
            <p:spPr>
              <a:xfrm>
                <a:off x="3057675" y="4614150"/>
                <a:ext cx="153400" cy="165325"/>
              </a:xfrm>
              <a:custGeom>
                <a:avLst/>
                <a:gdLst/>
                <a:ahLst/>
                <a:cxnLst/>
                <a:rect l="l" t="t" r="r" b="b"/>
                <a:pathLst>
                  <a:path w="6136" h="6613" fill="none" extrusionOk="0">
                    <a:moveTo>
                      <a:pt x="2190" y="6613"/>
                    </a:moveTo>
                    <a:lnTo>
                      <a:pt x="3838" y="6613"/>
                    </a:lnTo>
                    <a:lnTo>
                      <a:pt x="6136" y="2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16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43"/>
              <p:cNvSpPr/>
              <p:nvPr/>
            </p:nvSpPr>
            <p:spPr>
              <a:xfrm>
                <a:off x="3060283" y="3201486"/>
                <a:ext cx="153400" cy="38500"/>
              </a:xfrm>
              <a:custGeom>
                <a:avLst/>
                <a:gdLst/>
                <a:ahLst/>
                <a:cxnLst/>
                <a:rect l="l" t="t" r="r" b="b"/>
                <a:pathLst>
                  <a:path w="6136" h="1540" fill="none" extrusionOk="0">
                    <a:moveTo>
                      <a:pt x="6136" y="1539"/>
                    </a:moveTo>
                    <a:lnTo>
                      <a:pt x="0" y="1539"/>
                    </a:lnTo>
                    <a:lnTo>
                      <a:pt x="0" y="0"/>
                    </a:lnTo>
                    <a:lnTo>
                      <a:pt x="6136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16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43"/>
              <p:cNvSpPr/>
              <p:nvPr/>
            </p:nvSpPr>
            <p:spPr>
              <a:xfrm>
                <a:off x="3214850" y="3201100"/>
                <a:ext cx="39600" cy="533375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21335" fill="none" extrusionOk="0">
                    <a:moveTo>
                      <a:pt x="1540" y="21335"/>
                    </a:moveTo>
                    <a:lnTo>
                      <a:pt x="1540" y="21335"/>
                    </a:lnTo>
                    <a:cubicBezTo>
                      <a:pt x="673" y="21335"/>
                      <a:pt x="1" y="20641"/>
                      <a:pt x="1" y="19795"/>
                    </a:cubicBezTo>
                    <a:lnTo>
                      <a:pt x="44" y="1"/>
                    </a:lnTo>
                    <a:lnTo>
                      <a:pt x="1583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16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43"/>
              <p:cNvSpPr/>
              <p:nvPr/>
            </p:nvSpPr>
            <p:spPr>
              <a:xfrm>
                <a:off x="3115125" y="4781075"/>
                <a:ext cx="34175" cy="49350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974" fill="none" extrusionOk="0">
                    <a:moveTo>
                      <a:pt x="694" y="1974"/>
                    </a:moveTo>
                    <a:lnTo>
                      <a:pt x="694" y="1974"/>
                    </a:lnTo>
                    <a:cubicBezTo>
                      <a:pt x="1063" y="1974"/>
                      <a:pt x="1366" y="1670"/>
                      <a:pt x="1366" y="1302"/>
                    </a:cubicBezTo>
                    <a:lnTo>
                      <a:pt x="1366" y="1"/>
                    </a:lnTo>
                    <a:lnTo>
                      <a:pt x="1" y="1"/>
                    </a:lnTo>
                    <a:lnTo>
                      <a:pt x="1" y="1302"/>
                    </a:lnTo>
                    <a:cubicBezTo>
                      <a:pt x="1" y="1670"/>
                      <a:pt x="304" y="1974"/>
                      <a:pt x="694" y="197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16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8" name="Google Shape;448;p43"/>
          <p:cNvSpPr txBox="1"/>
          <p:nvPr/>
        </p:nvSpPr>
        <p:spPr>
          <a:xfrm>
            <a:off x="3655225" y="409091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XOR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grpSp>
        <p:nvGrpSpPr>
          <p:cNvPr id="449" name="Google Shape;449;p43"/>
          <p:cNvGrpSpPr/>
          <p:nvPr/>
        </p:nvGrpSpPr>
        <p:grpSpPr>
          <a:xfrm>
            <a:off x="6297822" y="989077"/>
            <a:ext cx="509394" cy="509374"/>
            <a:chOff x="1190625" y="238325"/>
            <a:chExt cx="5219200" cy="5219000"/>
          </a:xfrm>
        </p:grpSpPr>
        <p:sp>
          <p:nvSpPr>
            <p:cNvPr id="450" name="Google Shape;450;p43"/>
            <p:cNvSpPr/>
            <p:nvPr/>
          </p:nvSpPr>
          <p:spPr>
            <a:xfrm>
              <a:off x="1190625" y="961450"/>
              <a:ext cx="5219200" cy="4495875"/>
            </a:xfrm>
            <a:custGeom>
              <a:avLst/>
              <a:gdLst/>
              <a:ahLst/>
              <a:cxnLst/>
              <a:rect l="l" t="t" r="r" b="b"/>
              <a:pathLst>
                <a:path w="208768" h="179835" extrusionOk="0">
                  <a:moveTo>
                    <a:pt x="120498" y="148813"/>
                  </a:moveTo>
                  <a:lnTo>
                    <a:pt x="124641" y="161502"/>
                  </a:lnTo>
                  <a:lnTo>
                    <a:pt x="104742" y="161502"/>
                  </a:lnTo>
                  <a:cubicBezTo>
                    <a:pt x="103079" y="161502"/>
                    <a:pt x="101709" y="162872"/>
                    <a:pt x="101709" y="164535"/>
                  </a:cubicBezTo>
                  <a:cubicBezTo>
                    <a:pt x="101709" y="166232"/>
                    <a:pt x="103079" y="167602"/>
                    <a:pt x="104742" y="167602"/>
                  </a:cubicBezTo>
                  <a:lnTo>
                    <a:pt x="139646" y="167602"/>
                  </a:lnTo>
                  <a:cubicBezTo>
                    <a:pt x="142125" y="167602"/>
                    <a:pt x="144147" y="169624"/>
                    <a:pt x="144147" y="172103"/>
                  </a:cubicBezTo>
                  <a:cubicBezTo>
                    <a:pt x="144147" y="172984"/>
                    <a:pt x="143430" y="173702"/>
                    <a:pt x="142516" y="173702"/>
                  </a:cubicBezTo>
                  <a:lnTo>
                    <a:pt x="66251" y="173702"/>
                  </a:lnTo>
                  <a:cubicBezTo>
                    <a:pt x="65338" y="173702"/>
                    <a:pt x="64620" y="172984"/>
                    <a:pt x="64620" y="172103"/>
                  </a:cubicBezTo>
                  <a:cubicBezTo>
                    <a:pt x="64620" y="169624"/>
                    <a:pt x="66642" y="167602"/>
                    <a:pt x="69121" y="167602"/>
                  </a:cubicBezTo>
                  <a:lnTo>
                    <a:pt x="90651" y="167602"/>
                  </a:lnTo>
                  <a:cubicBezTo>
                    <a:pt x="92347" y="167602"/>
                    <a:pt x="93717" y="166232"/>
                    <a:pt x="93717" y="164535"/>
                  </a:cubicBezTo>
                  <a:cubicBezTo>
                    <a:pt x="93717" y="162872"/>
                    <a:pt x="92347" y="161502"/>
                    <a:pt x="90651" y="161502"/>
                  </a:cubicBezTo>
                  <a:lnTo>
                    <a:pt x="84127" y="161502"/>
                  </a:lnTo>
                  <a:lnTo>
                    <a:pt x="88269" y="148813"/>
                  </a:lnTo>
                  <a:close/>
                  <a:moveTo>
                    <a:pt x="8416" y="1"/>
                  </a:moveTo>
                  <a:cubicBezTo>
                    <a:pt x="3784" y="1"/>
                    <a:pt x="0" y="3785"/>
                    <a:pt x="0" y="8449"/>
                  </a:cubicBezTo>
                  <a:lnTo>
                    <a:pt x="0" y="140397"/>
                  </a:lnTo>
                  <a:cubicBezTo>
                    <a:pt x="0" y="145029"/>
                    <a:pt x="3784" y="148813"/>
                    <a:pt x="8416" y="148813"/>
                  </a:cubicBezTo>
                  <a:lnTo>
                    <a:pt x="81811" y="148813"/>
                  </a:lnTo>
                  <a:lnTo>
                    <a:pt x="77701" y="161502"/>
                  </a:lnTo>
                  <a:lnTo>
                    <a:pt x="69121" y="161502"/>
                  </a:lnTo>
                  <a:cubicBezTo>
                    <a:pt x="63283" y="161502"/>
                    <a:pt x="58520" y="166264"/>
                    <a:pt x="58520" y="172103"/>
                  </a:cubicBezTo>
                  <a:cubicBezTo>
                    <a:pt x="58520" y="176376"/>
                    <a:pt x="61978" y="179834"/>
                    <a:pt x="66251" y="179834"/>
                  </a:cubicBezTo>
                  <a:lnTo>
                    <a:pt x="142516" y="179834"/>
                  </a:lnTo>
                  <a:cubicBezTo>
                    <a:pt x="146789" y="179834"/>
                    <a:pt x="150247" y="176376"/>
                    <a:pt x="150247" y="172103"/>
                  </a:cubicBezTo>
                  <a:cubicBezTo>
                    <a:pt x="150247" y="166264"/>
                    <a:pt x="145485" y="161502"/>
                    <a:pt x="139646" y="161502"/>
                  </a:cubicBezTo>
                  <a:lnTo>
                    <a:pt x="131067" y="161502"/>
                  </a:lnTo>
                  <a:lnTo>
                    <a:pt x="126957" y="148813"/>
                  </a:lnTo>
                  <a:lnTo>
                    <a:pt x="200351" y="148813"/>
                  </a:lnTo>
                  <a:cubicBezTo>
                    <a:pt x="204983" y="148813"/>
                    <a:pt x="208767" y="145029"/>
                    <a:pt x="208767" y="140397"/>
                  </a:cubicBezTo>
                  <a:lnTo>
                    <a:pt x="208767" y="8449"/>
                  </a:lnTo>
                  <a:cubicBezTo>
                    <a:pt x="208767" y="3785"/>
                    <a:pt x="204983" y="1"/>
                    <a:pt x="200351" y="1"/>
                  </a:cubicBezTo>
                  <a:lnTo>
                    <a:pt x="187434" y="1"/>
                  </a:lnTo>
                  <a:cubicBezTo>
                    <a:pt x="185738" y="1"/>
                    <a:pt x="184367" y="1371"/>
                    <a:pt x="184367" y="3067"/>
                  </a:cubicBezTo>
                  <a:cubicBezTo>
                    <a:pt x="184367" y="4763"/>
                    <a:pt x="185738" y="6133"/>
                    <a:pt x="187434" y="6133"/>
                  </a:cubicBezTo>
                  <a:lnTo>
                    <a:pt x="200351" y="6133"/>
                  </a:lnTo>
                  <a:cubicBezTo>
                    <a:pt x="201623" y="6133"/>
                    <a:pt x="202667" y="7177"/>
                    <a:pt x="202667" y="8449"/>
                  </a:cubicBezTo>
                  <a:lnTo>
                    <a:pt x="202667" y="24466"/>
                  </a:lnTo>
                  <a:lnTo>
                    <a:pt x="165546" y="24466"/>
                  </a:lnTo>
                  <a:cubicBezTo>
                    <a:pt x="163850" y="24466"/>
                    <a:pt x="162480" y="25836"/>
                    <a:pt x="162480" y="27532"/>
                  </a:cubicBezTo>
                  <a:cubicBezTo>
                    <a:pt x="162480" y="29228"/>
                    <a:pt x="163850" y="30598"/>
                    <a:pt x="165546" y="30598"/>
                  </a:cubicBezTo>
                  <a:lnTo>
                    <a:pt x="202667" y="30598"/>
                  </a:lnTo>
                  <a:lnTo>
                    <a:pt x="202667" y="118248"/>
                  </a:lnTo>
                  <a:lnTo>
                    <a:pt x="179507" y="118248"/>
                  </a:lnTo>
                  <a:cubicBezTo>
                    <a:pt x="177811" y="118248"/>
                    <a:pt x="176441" y="119618"/>
                    <a:pt x="176441" y="121281"/>
                  </a:cubicBezTo>
                  <a:cubicBezTo>
                    <a:pt x="176441" y="122978"/>
                    <a:pt x="177811" y="124348"/>
                    <a:pt x="179507" y="124348"/>
                  </a:cubicBezTo>
                  <a:lnTo>
                    <a:pt x="202667" y="124348"/>
                  </a:lnTo>
                  <a:lnTo>
                    <a:pt x="202667" y="140397"/>
                  </a:lnTo>
                  <a:cubicBezTo>
                    <a:pt x="202667" y="141669"/>
                    <a:pt x="201623" y="142713"/>
                    <a:pt x="200351" y="142713"/>
                  </a:cubicBezTo>
                  <a:lnTo>
                    <a:pt x="8416" y="142713"/>
                  </a:lnTo>
                  <a:cubicBezTo>
                    <a:pt x="7144" y="142713"/>
                    <a:pt x="6133" y="141669"/>
                    <a:pt x="6133" y="140397"/>
                  </a:cubicBezTo>
                  <a:lnTo>
                    <a:pt x="6133" y="124348"/>
                  </a:lnTo>
                  <a:lnTo>
                    <a:pt x="165448" y="124348"/>
                  </a:lnTo>
                  <a:cubicBezTo>
                    <a:pt x="167144" y="124348"/>
                    <a:pt x="168514" y="122978"/>
                    <a:pt x="168514" y="121281"/>
                  </a:cubicBezTo>
                  <a:cubicBezTo>
                    <a:pt x="168514" y="119618"/>
                    <a:pt x="167144" y="118248"/>
                    <a:pt x="165448" y="118248"/>
                  </a:cubicBezTo>
                  <a:lnTo>
                    <a:pt x="6133" y="118248"/>
                  </a:lnTo>
                  <a:lnTo>
                    <a:pt x="6133" y="30598"/>
                  </a:lnTo>
                  <a:lnTo>
                    <a:pt x="43221" y="30598"/>
                  </a:lnTo>
                  <a:cubicBezTo>
                    <a:pt x="44918" y="30598"/>
                    <a:pt x="46288" y="29228"/>
                    <a:pt x="46288" y="27532"/>
                  </a:cubicBezTo>
                  <a:cubicBezTo>
                    <a:pt x="46288" y="25836"/>
                    <a:pt x="44918" y="24466"/>
                    <a:pt x="43221" y="24466"/>
                  </a:cubicBezTo>
                  <a:lnTo>
                    <a:pt x="6133" y="24466"/>
                  </a:lnTo>
                  <a:lnTo>
                    <a:pt x="6133" y="8449"/>
                  </a:lnTo>
                  <a:cubicBezTo>
                    <a:pt x="6133" y="7177"/>
                    <a:pt x="7144" y="6133"/>
                    <a:pt x="8416" y="6133"/>
                  </a:cubicBezTo>
                  <a:lnTo>
                    <a:pt x="21236" y="6133"/>
                  </a:lnTo>
                  <a:cubicBezTo>
                    <a:pt x="22899" y="6133"/>
                    <a:pt x="24269" y="4763"/>
                    <a:pt x="24269" y="3067"/>
                  </a:cubicBezTo>
                  <a:cubicBezTo>
                    <a:pt x="24269" y="1371"/>
                    <a:pt x="22899" y="1"/>
                    <a:pt x="21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1948200" y="238325"/>
              <a:ext cx="3704025" cy="3296050"/>
            </a:xfrm>
            <a:custGeom>
              <a:avLst/>
              <a:gdLst/>
              <a:ahLst/>
              <a:cxnLst/>
              <a:rect l="l" t="t" r="r" b="b"/>
              <a:pathLst>
                <a:path w="148161" h="131842" extrusionOk="0">
                  <a:moveTo>
                    <a:pt x="28217" y="45562"/>
                  </a:moveTo>
                  <a:lnTo>
                    <a:pt x="37481" y="49313"/>
                  </a:lnTo>
                  <a:lnTo>
                    <a:pt x="37481" y="85423"/>
                  </a:lnTo>
                  <a:lnTo>
                    <a:pt x="28217" y="81640"/>
                  </a:lnTo>
                  <a:lnTo>
                    <a:pt x="28217" y="45562"/>
                  </a:lnTo>
                  <a:close/>
                  <a:moveTo>
                    <a:pt x="74081" y="6353"/>
                  </a:moveTo>
                  <a:lnTo>
                    <a:pt x="137004" y="31992"/>
                  </a:lnTo>
                  <a:lnTo>
                    <a:pt x="104384" y="45301"/>
                  </a:lnTo>
                  <a:cubicBezTo>
                    <a:pt x="102819" y="45921"/>
                    <a:pt x="102068" y="47715"/>
                    <a:pt x="102688" y="49281"/>
                  </a:cubicBezTo>
                  <a:cubicBezTo>
                    <a:pt x="103181" y="50463"/>
                    <a:pt x="104305" y="51180"/>
                    <a:pt x="105500" y="51180"/>
                  </a:cubicBezTo>
                  <a:cubicBezTo>
                    <a:pt x="105888" y="51180"/>
                    <a:pt x="106284" y="51104"/>
                    <a:pt x="106668" y="50944"/>
                  </a:cubicBezTo>
                  <a:lnTo>
                    <a:pt x="119944" y="45562"/>
                  </a:lnTo>
                  <a:lnTo>
                    <a:pt x="119944" y="81640"/>
                  </a:lnTo>
                  <a:lnTo>
                    <a:pt x="74081" y="100331"/>
                  </a:lnTo>
                  <a:lnTo>
                    <a:pt x="43581" y="87903"/>
                  </a:lnTo>
                  <a:lnTo>
                    <a:pt x="43581" y="51825"/>
                  </a:lnTo>
                  <a:lnTo>
                    <a:pt x="72939" y="63764"/>
                  </a:lnTo>
                  <a:cubicBezTo>
                    <a:pt x="73298" y="63927"/>
                    <a:pt x="73689" y="63992"/>
                    <a:pt x="74081" y="63992"/>
                  </a:cubicBezTo>
                  <a:cubicBezTo>
                    <a:pt x="74472" y="63992"/>
                    <a:pt x="74863" y="63927"/>
                    <a:pt x="75222" y="63764"/>
                  </a:cubicBezTo>
                  <a:lnTo>
                    <a:pt x="93424" y="56359"/>
                  </a:lnTo>
                  <a:cubicBezTo>
                    <a:pt x="94990" y="55739"/>
                    <a:pt x="95740" y="53945"/>
                    <a:pt x="95088" y="52380"/>
                  </a:cubicBezTo>
                  <a:cubicBezTo>
                    <a:pt x="94615" y="51186"/>
                    <a:pt x="93460" y="50466"/>
                    <a:pt x="92244" y="50466"/>
                  </a:cubicBezTo>
                  <a:cubicBezTo>
                    <a:pt x="91865" y="50466"/>
                    <a:pt x="91480" y="50536"/>
                    <a:pt x="91108" y="50683"/>
                  </a:cubicBezTo>
                  <a:lnTo>
                    <a:pt x="74081" y="57631"/>
                  </a:lnTo>
                  <a:lnTo>
                    <a:pt x="48637" y="47258"/>
                  </a:lnTo>
                  <a:lnTo>
                    <a:pt x="75222" y="36428"/>
                  </a:lnTo>
                  <a:cubicBezTo>
                    <a:pt x="76788" y="35776"/>
                    <a:pt x="77538" y="34015"/>
                    <a:pt x="76918" y="32449"/>
                  </a:cubicBezTo>
                  <a:cubicBezTo>
                    <a:pt x="76421" y="31255"/>
                    <a:pt x="75279" y="30535"/>
                    <a:pt x="74071" y="30535"/>
                  </a:cubicBezTo>
                  <a:cubicBezTo>
                    <a:pt x="73694" y="30535"/>
                    <a:pt x="73311" y="30605"/>
                    <a:pt x="72939" y="30753"/>
                  </a:cubicBezTo>
                  <a:lnTo>
                    <a:pt x="40515" y="43964"/>
                  </a:lnTo>
                  <a:lnTo>
                    <a:pt x="11157" y="31992"/>
                  </a:lnTo>
                  <a:lnTo>
                    <a:pt x="74081" y="6353"/>
                  </a:lnTo>
                  <a:close/>
                  <a:moveTo>
                    <a:pt x="28217" y="88229"/>
                  </a:moveTo>
                  <a:lnTo>
                    <a:pt x="37481" y="92013"/>
                  </a:lnTo>
                  <a:lnTo>
                    <a:pt x="37481" y="109269"/>
                  </a:lnTo>
                  <a:lnTo>
                    <a:pt x="28217" y="105485"/>
                  </a:lnTo>
                  <a:lnTo>
                    <a:pt x="28217" y="88229"/>
                  </a:lnTo>
                  <a:close/>
                  <a:moveTo>
                    <a:pt x="119944" y="88229"/>
                  </a:moveTo>
                  <a:lnTo>
                    <a:pt x="119944" y="105485"/>
                  </a:lnTo>
                  <a:lnTo>
                    <a:pt x="74081" y="124176"/>
                  </a:lnTo>
                  <a:lnTo>
                    <a:pt x="43581" y="111748"/>
                  </a:lnTo>
                  <a:lnTo>
                    <a:pt x="43581" y="94492"/>
                  </a:lnTo>
                  <a:lnTo>
                    <a:pt x="72939" y="106463"/>
                  </a:lnTo>
                  <a:cubicBezTo>
                    <a:pt x="73298" y="106626"/>
                    <a:pt x="73689" y="106692"/>
                    <a:pt x="74081" y="106692"/>
                  </a:cubicBezTo>
                  <a:cubicBezTo>
                    <a:pt x="74472" y="106692"/>
                    <a:pt x="74863" y="106626"/>
                    <a:pt x="75222" y="106463"/>
                  </a:cubicBezTo>
                  <a:lnTo>
                    <a:pt x="119944" y="88229"/>
                  </a:lnTo>
                  <a:close/>
                  <a:moveTo>
                    <a:pt x="74081" y="0"/>
                  </a:moveTo>
                  <a:cubicBezTo>
                    <a:pt x="73689" y="0"/>
                    <a:pt x="73298" y="74"/>
                    <a:pt x="72939" y="220"/>
                  </a:cubicBezTo>
                  <a:lnTo>
                    <a:pt x="1893" y="29154"/>
                  </a:lnTo>
                  <a:cubicBezTo>
                    <a:pt x="751" y="29643"/>
                    <a:pt x="1" y="30753"/>
                    <a:pt x="1" y="31992"/>
                  </a:cubicBezTo>
                  <a:cubicBezTo>
                    <a:pt x="1" y="33232"/>
                    <a:pt x="751" y="34373"/>
                    <a:pt x="1893" y="34830"/>
                  </a:cubicBezTo>
                  <a:lnTo>
                    <a:pt x="22085" y="43050"/>
                  </a:lnTo>
                  <a:lnTo>
                    <a:pt x="22085" y="107540"/>
                  </a:lnTo>
                  <a:cubicBezTo>
                    <a:pt x="22085" y="108779"/>
                    <a:pt x="22835" y="109888"/>
                    <a:pt x="24009" y="110378"/>
                  </a:cubicBezTo>
                  <a:lnTo>
                    <a:pt x="37481" y="115858"/>
                  </a:lnTo>
                  <a:lnTo>
                    <a:pt x="37481" y="128808"/>
                  </a:lnTo>
                  <a:cubicBezTo>
                    <a:pt x="37481" y="130471"/>
                    <a:pt x="38818" y="131841"/>
                    <a:pt x="40515" y="131841"/>
                  </a:cubicBezTo>
                  <a:cubicBezTo>
                    <a:pt x="42211" y="131841"/>
                    <a:pt x="43581" y="130471"/>
                    <a:pt x="43581" y="128808"/>
                  </a:cubicBezTo>
                  <a:lnTo>
                    <a:pt x="43581" y="118337"/>
                  </a:lnTo>
                  <a:lnTo>
                    <a:pt x="72939" y="130308"/>
                  </a:lnTo>
                  <a:cubicBezTo>
                    <a:pt x="73298" y="130471"/>
                    <a:pt x="73689" y="130537"/>
                    <a:pt x="74081" y="130537"/>
                  </a:cubicBezTo>
                  <a:cubicBezTo>
                    <a:pt x="74472" y="130537"/>
                    <a:pt x="74863" y="130471"/>
                    <a:pt x="75222" y="130308"/>
                  </a:cubicBezTo>
                  <a:lnTo>
                    <a:pt x="124152" y="110378"/>
                  </a:lnTo>
                  <a:cubicBezTo>
                    <a:pt x="125326" y="109888"/>
                    <a:pt x="126077" y="108779"/>
                    <a:pt x="126077" y="107540"/>
                  </a:cubicBezTo>
                  <a:lnTo>
                    <a:pt x="126077" y="43050"/>
                  </a:lnTo>
                  <a:lnTo>
                    <a:pt x="146268" y="34830"/>
                  </a:lnTo>
                  <a:cubicBezTo>
                    <a:pt x="147410" y="34373"/>
                    <a:pt x="148160" y="33232"/>
                    <a:pt x="148160" y="31992"/>
                  </a:cubicBezTo>
                  <a:cubicBezTo>
                    <a:pt x="148160" y="30753"/>
                    <a:pt x="147410" y="29643"/>
                    <a:pt x="146268" y="29154"/>
                  </a:cubicBezTo>
                  <a:lnTo>
                    <a:pt x="75222" y="220"/>
                  </a:lnTo>
                  <a:cubicBezTo>
                    <a:pt x="74863" y="74"/>
                    <a:pt x="74472" y="0"/>
                    <a:pt x="74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43"/>
          <p:cNvGrpSpPr/>
          <p:nvPr/>
        </p:nvGrpSpPr>
        <p:grpSpPr>
          <a:xfrm>
            <a:off x="6333167" y="2790512"/>
            <a:ext cx="438714" cy="531127"/>
            <a:chOff x="5184517" y="2459481"/>
            <a:chExt cx="252062" cy="305122"/>
          </a:xfrm>
        </p:grpSpPr>
        <p:sp>
          <p:nvSpPr>
            <p:cNvPr id="453" name="Google Shape;453;p43"/>
            <p:cNvSpPr/>
            <p:nvPr/>
          </p:nvSpPr>
          <p:spPr>
            <a:xfrm>
              <a:off x="5383486" y="2674747"/>
              <a:ext cx="13273" cy="13305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3" y="0"/>
                  </a:moveTo>
                  <a:cubicBezTo>
                    <a:pt x="107" y="0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3"/>
            <p:cNvSpPr/>
            <p:nvPr/>
          </p:nvSpPr>
          <p:spPr>
            <a:xfrm>
              <a:off x="5350128" y="2724402"/>
              <a:ext cx="11395" cy="11395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62"/>
                    <a:pt x="96" y="357"/>
                    <a:pt x="179" y="357"/>
                  </a:cubicBezTo>
                  <a:cubicBezTo>
                    <a:pt x="274" y="357"/>
                    <a:pt x="358" y="286"/>
                    <a:pt x="358" y="179"/>
                  </a:cubicBezTo>
                  <a:cubicBezTo>
                    <a:pt x="358" y="84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3"/>
            <p:cNvSpPr/>
            <p:nvPr/>
          </p:nvSpPr>
          <p:spPr>
            <a:xfrm>
              <a:off x="5254638" y="2666376"/>
              <a:ext cx="11395" cy="11427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93" y="1"/>
                  </a:moveTo>
                  <a:cubicBezTo>
                    <a:pt x="188" y="1"/>
                    <a:pt x="183" y="1"/>
                    <a:pt x="179" y="2"/>
                  </a:cubicBezTo>
                  <a:cubicBezTo>
                    <a:pt x="83" y="2"/>
                    <a:pt x="0" y="97"/>
                    <a:pt x="0" y="180"/>
                  </a:cubicBezTo>
                  <a:cubicBezTo>
                    <a:pt x="0" y="275"/>
                    <a:pt x="71" y="359"/>
                    <a:pt x="179" y="359"/>
                  </a:cubicBezTo>
                  <a:cubicBezTo>
                    <a:pt x="262" y="359"/>
                    <a:pt x="357" y="287"/>
                    <a:pt x="357" y="180"/>
                  </a:cubicBezTo>
                  <a:cubicBezTo>
                    <a:pt x="357" y="90"/>
                    <a:pt x="273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3"/>
            <p:cNvSpPr/>
            <p:nvPr/>
          </p:nvSpPr>
          <p:spPr>
            <a:xfrm>
              <a:off x="5273959" y="2724402"/>
              <a:ext cx="11395" cy="11395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cubicBezTo>
                    <a:pt x="0" y="262"/>
                    <a:pt x="84" y="357"/>
                    <a:pt x="179" y="357"/>
                  </a:cubicBezTo>
                  <a:cubicBezTo>
                    <a:pt x="274" y="357"/>
                    <a:pt x="357" y="286"/>
                    <a:pt x="357" y="179"/>
                  </a:cubicBezTo>
                  <a:cubicBezTo>
                    <a:pt x="357" y="84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3"/>
            <p:cNvSpPr/>
            <p:nvPr/>
          </p:nvSpPr>
          <p:spPr>
            <a:xfrm>
              <a:off x="5308049" y="2678917"/>
              <a:ext cx="14451" cy="14037"/>
            </a:xfrm>
            <a:custGeom>
              <a:avLst/>
              <a:gdLst/>
              <a:ahLst/>
              <a:cxnLst/>
              <a:rect l="l" t="t" r="r" b="b"/>
              <a:pathLst>
                <a:path w="454" h="441" extrusionOk="0">
                  <a:moveTo>
                    <a:pt x="227" y="0"/>
                  </a:moveTo>
                  <a:cubicBezTo>
                    <a:pt x="108" y="0"/>
                    <a:pt x="1" y="108"/>
                    <a:pt x="1" y="227"/>
                  </a:cubicBezTo>
                  <a:cubicBezTo>
                    <a:pt x="1" y="346"/>
                    <a:pt x="108" y="441"/>
                    <a:pt x="227" y="441"/>
                  </a:cubicBezTo>
                  <a:cubicBezTo>
                    <a:pt x="346" y="441"/>
                    <a:pt x="453" y="346"/>
                    <a:pt x="453" y="227"/>
                  </a:cubicBezTo>
                  <a:cubicBezTo>
                    <a:pt x="453" y="84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3"/>
            <p:cNvSpPr/>
            <p:nvPr/>
          </p:nvSpPr>
          <p:spPr>
            <a:xfrm>
              <a:off x="5184517" y="2459481"/>
              <a:ext cx="252062" cy="305122"/>
            </a:xfrm>
            <a:custGeom>
              <a:avLst/>
              <a:gdLst/>
              <a:ahLst/>
              <a:cxnLst/>
              <a:rect l="l" t="t" r="r" b="b"/>
              <a:pathLst>
                <a:path w="7919" h="9586" extrusionOk="0">
                  <a:moveTo>
                    <a:pt x="2597" y="5657"/>
                  </a:moveTo>
                  <a:cubicBezTo>
                    <a:pt x="3126" y="5657"/>
                    <a:pt x="3630" y="5793"/>
                    <a:pt x="4096" y="6061"/>
                  </a:cubicBezTo>
                  <a:cubicBezTo>
                    <a:pt x="4607" y="6347"/>
                    <a:pt x="5099" y="6442"/>
                    <a:pt x="5531" y="6442"/>
                  </a:cubicBezTo>
                  <a:cubicBezTo>
                    <a:pt x="5853" y="6442"/>
                    <a:pt x="6143" y="6389"/>
                    <a:pt x="6382" y="6323"/>
                  </a:cubicBezTo>
                  <a:cubicBezTo>
                    <a:pt x="6751" y="6228"/>
                    <a:pt x="7037" y="6061"/>
                    <a:pt x="7204" y="5954"/>
                  </a:cubicBezTo>
                  <a:lnTo>
                    <a:pt x="7204" y="5954"/>
                  </a:lnTo>
                  <a:cubicBezTo>
                    <a:pt x="7525" y="7037"/>
                    <a:pt x="7263" y="8204"/>
                    <a:pt x="6442" y="9038"/>
                  </a:cubicBezTo>
                  <a:cubicBezTo>
                    <a:pt x="6275" y="9204"/>
                    <a:pt x="6037" y="9299"/>
                    <a:pt x="5799" y="9299"/>
                  </a:cubicBezTo>
                  <a:lnTo>
                    <a:pt x="2560" y="9299"/>
                  </a:lnTo>
                  <a:cubicBezTo>
                    <a:pt x="2322" y="9299"/>
                    <a:pt x="2084" y="9204"/>
                    <a:pt x="1917" y="9038"/>
                  </a:cubicBezTo>
                  <a:cubicBezTo>
                    <a:pt x="1179" y="8276"/>
                    <a:pt x="834" y="7180"/>
                    <a:pt x="1120" y="6025"/>
                  </a:cubicBezTo>
                  <a:cubicBezTo>
                    <a:pt x="1239" y="5966"/>
                    <a:pt x="1560" y="5811"/>
                    <a:pt x="1989" y="5716"/>
                  </a:cubicBezTo>
                  <a:cubicBezTo>
                    <a:pt x="2195" y="5677"/>
                    <a:pt x="2398" y="5657"/>
                    <a:pt x="2597" y="5657"/>
                  </a:cubicBezTo>
                  <a:close/>
                  <a:moveTo>
                    <a:pt x="2834" y="1"/>
                  </a:moveTo>
                  <a:cubicBezTo>
                    <a:pt x="2632" y="1"/>
                    <a:pt x="2465" y="167"/>
                    <a:pt x="2465" y="370"/>
                  </a:cubicBezTo>
                  <a:lnTo>
                    <a:pt x="2465" y="703"/>
                  </a:lnTo>
                  <a:cubicBezTo>
                    <a:pt x="2465" y="906"/>
                    <a:pt x="2632" y="1072"/>
                    <a:pt x="2834" y="1072"/>
                  </a:cubicBezTo>
                  <a:lnTo>
                    <a:pt x="3036" y="1072"/>
                  </a:lnTo>
                  <a:lnTo>
                    <a:pt x="3036" y="2239"/>
                  </a:lnTo>
                  <a:cubicBezTo>
                    <a:pt x="3036" y="2311"/>
                    <a:pt x="3096" y="2370"/>
                    <a:pt x="3167" y="2370"/>
                  </a:cubicBezTo>
                  <a:cubicBezTo>
                    <a:pt x="3239" y="2370"/>
                    <a:pt x="3298" y="2311"/>
                    <a:pt x="3298" y="2239"/>
                  </a:cubicBezTo>
                  <a:lnTo>
                    <a:pt x="3298" y="1072"/>
                  </a:lnTo>
                  <a:lnTo>
                    <a:pt x="4977" y="1072"/>
                  </a:lnTo>
                  <a:lnTo>
                    <a:pt x="4977" y="3406"/>
                  </a:lnTo>
                  <a:cubicBezTo>
                    <a:pt x="4977" y="3620"/>
                    <a:pt x="5096" y="3799"/>
                    <a:pt x="5311" y="3882"/>
                  </a:cubicBezTo>
                  <a:cubicBezTo>
                    <a:pt x="6144" y="4216"/>
                    <a:pt x="6763" y="4882"/>
                    <a:pt x="7097" y="5692"/>
                  </a:cubicBezTo>
                  <a:cubicBezTo>
                    <a:pt x="6966" y="5775"/>
                    <a:pt x="6668" y="5954"/>
                    <a:pt x="6275" y="6061"/>
                  </a:cubicBezTo>
                  <a:cubicBezTo>
                    <a:pt x="6015" y="6135"/>
                    <a:pt x="5758" y="6172"/>
                    <a:pt x="5506" y="6172"/>
                  </a:cubicBezTo>
                  <a:cubicBezTo>
                    <a:pt x="5064" y="6172"/>
                    <a:pt x="4636" y="6058"/>
                    <a:pt x="4227" y="5823"/>
                  </a:cubicBezTo>
                  <a:cubicBezTo>
                    <a:pt x="3710" y="5528"/>
                    <a:pt x="3145" y="5385"/>
                    <a:pt x="2580" y="5385"/>
                  </a:cubicBezTo>
                  <a:cubicBezTo>
                    <a:pt x="2117" y="5385"/>
                    <a:pt x="1654" y="5481"/>
                    <a:pt x="1215" y="5668"/>
                  </a:cubicBezTo>
                  <a:cubicBezTo>
                    <a:pt x="1524" y="4870"/>
                    <a:pt x="2155" y="4216"/>
                    <a:pt x="2989" y="3882"/>
                  </a:cubicBezTo>
                  <a:cubicBezTo>
                    <a:pt x="3179" y="3811"/>
                    <a:pt x="3322" y="3620"/>
                    <a:pt x="3322" y="3406"/>
                  </a:cubicBezTo>
                  <a:lnTo>
                    <a:pt x="3322" y="2930"/>
                  </a:lnTo>
                  <a:cubicBezTo>
                    <a:pt x="3322" y="2858"/>
                    <a:pt x="3263" y="2799"/>
                    <a:pt x="3179" y="2799"/>
                  </a:cubicBezTo>
                  <a:cubicBezTo>
                    <a:pt x="3108" y="2799"/>
                    <a:pt x="3048" y="2858"/>
                    <a:pt x="3048" y="2930"/>
                  </a:cubicBezTo>
                  <a:lnTo>
                    <a:pt x="3048" y="3406"/>
                  </a:lnTo>
                  <a:cubicBezTo>
                    <a:pt x="3048" y="3501"/>
                    <a:pt x="2989" y="3585"/>
                    <a:pt x="2894" y="3620"/>
                  </a:cubicBezTo>
                  <a:cubicBezTo>
                    <a:pt x="608" y="4525"/>
                    <a:pt x="0" y="7490"/>
                    <a:pt x="1703" y="9228"/>
                  </a:cubicBezTo>
                  <a:cubicBezTo>
                    <a:pt x="1929" y="9454"/>
                    <a:pt x="2227" y="9585"/>
                    <a:pt x="2560" y="9585"/>
                  </a:cubicBezTo>
                  <a:lnTo>
                    <a:pt x="5799" y="9585"/>
                  </a:lnTo>
                  <a:cubicBezTo>
                    <a:pt x="6108" y="9585"/>
                    <a:pt x="6430" y="9454"/>
                    <a:pt x="6656" y="9228"/>
                  </a:cubicBezTo>
                  <a:cubicBezTo>
                    <a:pt x="7870" y="7990"/>
                    <a:pt x="7918" y="6132"/>
                    <a:pt x="6989" y="4835"/>
                  </a:cubicBezTo>
                  <a:cubicBezTo>
                    <a:pt x="6608" y="4287"/>
                    <a:pt x="6073" y="3870"/>
                    <a:pt x="5442" y="3620"/>
                  </a:cubicBezTo>
                  <a:cubicBezTo>
                    <a:pt x="5358" y="3585"/>
                    <a:pt x="5299" y="3501"/>
                    <a:pt x="5299" y="3406"/>
                  </a:cubicBezTo>
                  <a:lnTo>
                    <a:pt x="5299" y="1072"/>
                  </a:lnTo>
                  <a:lnTo>
                    <a:pt x="5489" y="1072"/>
                  </a:lnTo>
                  <a:cubicBezTo>
                    <a:pt x="5692" y="1072"/>
                    <a:pt x="5858" y="906"/>
                    <a:pt x="5858" y="703"/>
                  </a:cubicBezTo>
                  <a:lnTo>
                    <a:pt x="5858" y="370"/>
                  </a:lnTo>
                  <a:cubicBezTo>
                    <a:pt x="5858" y="167"/>
                    <a:pt x="5692" y="1"/>
                    <a:pt x="5489" y="1"/>
                  </a:cubicBezTo>
                  <a:lnTo>
                    <a:pt x="4739" y="1"/>
                  </a:lnTo>
                  <a:cubicBezTo>
                    <a:pt x="4668" y="1"/>
                    <a:pt x="4608" y="60"/>
                    <a:pt x="4608" y="132"/>
                  </a:cubicBezTo>
                  <a:cubicBezTo>
                    <a:pt x="4608" y="215"/>
                    <a:pt x="4668" y="275"/>
                    <a:pt x="4739" y="275"/>
                  </a:cubicBezTo>
                  <a:lnTo>
                    <a:pt x="5489" y="275"/>
                  </a:lnTo>
                  <a:cubicBezTo>
                    <a:pt x="5537" y="275"/>
                    <a:pt x="5573" y="310"/>
                    <a:pt x="5573" y="358"/>
                  </a:cubicBezTo>
                  <a:lnTo>
                    <a:pt x="5573" y="691"/>
                  </a:lnTo>
                  <a:cubicBezTo>
                    <a:pt x="5573" y="727"/>
                    <a:pt x="5537" y="775"/>
                    <a:pt x="5489" y="775"/>
                  </a:cubicBezTo>
                  <a:lnTo>
                    <a:pt x="2834" y="775"/>
                  </a:lnTo>
                  <a:cubicBezTo>
                    <a:pt x="2798" y="775"/>
                    <a:pt x="2751" y="727"/>
                    <a:pt x="2751" y="691"/>
                  </a:cubicBezTo>
                  <a:lnTo>
                    <a:pt x="2751" y="358"/>
                  </a:lnTo>
                  <a:cubicBezTo>
                    <a:pt x="2751" y="310"/>
                    <a:pt x="2798" y="275"/>
                    <a:pt x="2834" y="275"/>
                  </a:cubicBezTo>
                  <a:lnTo>
                    <a:pt x="4060" y="275"/>
                  </a:lnTo>
                  <a:cubicBezTo>
                    <a:pt x="4132" y="275"/>
                    <a:pt x="4191" y="215"/>
                    <a:pt x="4191" y="132"/>
                  </a:cubicBezTo>
                  <a:cubicBezTo>
                    <a:pt x="4191" y="60"/>
                    <a:pt x="4132" y="1"/>
                    <a:pt x="4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43"/>
          <p:cNvGrpSpPr/>
          <p:nvPr/>
        </p:nvGrpSpPr>
        <p:grpSpPr>
          <a:xfrm>
            <a:off x="2350098" y="2813916"/>
            <a:ext cx="482757" cy="484319"/>
            <a:chOff x="5779408" y="3699191"/>
            <a:chExt cx="317645" cy="318757"/>
          </a:xfrm>
        </p:grpSpPr>
        <p:sp>
          <p:nvSpPr>
            <p:cNvPr id="460" name="Google Shape;460;p43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3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43"/>
          <p:cNvGrpSpPr/>
          <p:nvPr/>
        </p:nvGrpSpPr>
        <p:grpSpPr>
          <a:xfrm>
            <a:off x="2336768" y="989541"/>
            <a:ext cx="509417" cy="508467"/>
            <a:chOff x="1421638" y="4125629"/>
            <a:chExt cx="374709" cy="374010"/>
          </a:xfrm>
        </p:grpSpPr>
        <p:sp>
          <p:nvSpPr>
            <p:cNvPr id="463" name="Google Shape;463;p43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4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470" name="Google Shape;470;p44">
            <a:hlinkClick r:id="" action="ppaction://noaction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4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4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pic>
        <p:nvPicPr>
          <p:cNvPr id="473" name="Google Shape;473;p44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200" y="1089525"/>
            <a:ext cx="4700101" cy="2972872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4"/>
          <p:cNvSpPr txBox="1"/>
          <p:nvPr/>
        </p:nvSpPr>
        <p:spPr>
          <a:xfrm>
            <a:off x="3655225" y="409091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XOR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475" name="Google Shape;475;p44"/>
          <p:cNvSpPr txBox="1"/>
          <p:nvPr/>
        </p:nvSpPr>
        <p:spPr>
          <a:xfrm>
            <a:off x="503200" y="1614925"/>
            <a:ext cx="3214800" cy="28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alanquin"/>
              <a:buChar char="●"/>
            </a:pPr>
            <a:r>
              <a:rPr lang="en">
                <a:latin typeface="Palanquin"/>
                <a:ea typeface="Palanquin"/>
                <a:cs typeface="Palanquin"/>
                <a:sym typeface="Palanquin"/>
              </a:rPr>
              <a:t>Se entrenó 1000 veces.</a:t>
            </a:r>
            <a:endParaRPr>
              <a:latin typeface="Palanquin"/>
              <a:ea typeface="Palanquin"/>
              <a:cs typeface="Palanquin"/>
              <a:sym typeface="Palanqu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alanquin"/>
              <a:buChar char="●"/>
            </a:pPr>
            <a:r>
              <a:rPr lang="en">
                <a:latin typeface="Palanquin"/>
                <a:ea typeface="Palanquin"/>
                <a:cs typeface="Palanquin"/>
                <a:sym typeface="Palanquin"/>
              </a:rPr>
              <a:t>Se ve que en pocas iteraciones logra resolverlo.</a:t>
            </a:r>
            <a:endParaRPr>
              <a:latin typeface="Palanquin"/>
              <a:ea typeface="Palanquin"/>
              <a:cs typeface="Palanquin"/>
              <a:sym typeface="Palanqu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alanquin"/>
              <a:buChar char="●"/>
            </a:pPr>
            <a:r>
              <a:rPr lang="en">
                <a:latin typeface="Palanquin"/>
                <a:ea typeface="Palanquin"/>
                <a:cs typeface="Palanquin"/>
                <a:sym typeface="Palanquin"/>
              </a:rPr>
              <a:t>En menos de 10 iteraciones logra llegar a un error muy cercano a 0.</a:t>
            </a:r>
            <a:endParaRPr>
              <a:latin typeface="Palanquin"/>
              <a:ea typeface="Palanquin"/>
              <a:cs typeface="Palanquin"/>
              <a:sym typeface="Palanqu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nquin"/>
                <a:ea typeface="Palanquin"/>
                <a:cs typeface="Palanquin"/>
                <a:sym typeface="Palanquin"/>
              </a:rPr>
              <a:t> </a:t>
            </a:r>
            <a:endParaRPr>
              <a:latin typeface="Palanquin"/>
              <a:ea typeface="Palanquin"/>
              <a:cs typeface="Palanquin"/>
              <a:sym typeface="Palanqu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5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481" name="Google Shape;481;p45">
            <a:hlinkClick r:id="" action="ppaction://noaction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45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5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484" name="Google Shape;484;p45"/>
          <p:cNvSpPr txBox="1"/>
          <p:nvPr/>
        </p:nvSpPr>
        <p:spPr>
          <a:xfrm>
            <a:off x="3655225" y="409091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XOR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485" name="Google Shape;485;p45"/>
          <p:cNvSpPr txBox="1"/>
          <p:nvPr/>
        </p:nvSpPr>
        <p:spPr>
          <a:xfrm>
            <a:off x="440425" y="1838550"/>
            <a:ext cx="3214800" cy="28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alanquin"/>
              <a:buChar char="●"/>
            </a:pPr>
            <a:r>
              <a:rPr lang="en">
                <a:latin typeface="Palanquin"/>
                <a:ea typeface="Palanquin"/>
                <a:cs typeface="Palanquin"/>
                <a:sym typeface="Palanquin"/>
              </a:rPr>
              <a:t>Cota de 20 y una tasa de aprendizaje de 0.01 en el aprendizaje se entrenó 1000 veces.</a:t>
            </a:r>
            <a:endParaRPr>
              <a:latin typeface="Palanquin"/>
              <a:ea typeface="Palanquin"/>
              <a:cs typeface="Palanquin"/>
              <a:sym typeface="Palanquin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400" y="933191"/>
            <a:ext cx="4954845" cy="307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6"/>
          <p:cNvSpPr txBox="1"/>
          <p:nvPr/>
        </p:nvSpPr>
        <p:spPr>
          <a:xfrm>
            <a:off x="713225" y="1112200"/>
            <a:ext cx="77175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Con cota: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492" name="Google Shape;492;p46"/>
          <p:cNvSpPr txBox="1"/>
          <p:nvPr/>
        </p:nvSpPr>
        <p:spPr>
          <a:xfrm>
            <a:off x="1563075" y="1596563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100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493" name="Google Shape;493;p46"/>
          <p:cNvSpPr txBox="1"/>
          <p:nvPr/>
        </p:nvSpPr>
        <p:spPr>
          <a:xfrm>
            <a:off x="5713975" y="1596563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20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494" name="Google Shape;494;p46"/>
          <p:cNvSpPr/>
          <p:nvPr/>
        </p:nvSpPr>
        <p:spPr>
          <a:xfrm>
            <a:off x="922125" y="2104825"/>
            <a:ext cx="3168900" cy="1556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0 XOR 1 = 1 (0.9998674505125361)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1 XOR 0 = 1 (0.9998181378510773)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0 XOR 0 = 0 (5.795630201352E-5)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1 XOR 1 = 0 (2.090639644298E-5)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495" name="Google Shape;495;p46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496" name="Google Shape;496;p46">
            <a:hlinkClick r:id="" action="ppaction://noaction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46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46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499" name="Google Shape;499;p46"/>
          <p:cNvSpPr/>
          <p:nvPr/>
        </p:nvSpPr>
        <p:spPr>
          <a:xfrm>
            <a:off x="5073025" y="2104825"/>
            <a:ext cx="3168900" cy="1556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0 XOR 1 = 1 (0.999724573426754)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1 XOR 0 = 1 (0.999724394730480)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0 XOR 0 = 0 (-1.226089733293E-5)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1 XOR 1 = 0 (1.2657460490895E-5)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00" name="Google Shape;500;p46"/>
          <p:cNvSpPr txBox="1"/>
          <p:nvPr/>
        </p:nvSpPr>
        <p:spPr>
          <a:xfrm>
            <a:off x="3655225" y="409091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XOR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/>
          <p:nvPr/>
        </p:nvSpPr>
        <p:spPr>
          <a:xfrm>
            <a:off x="-988975" y="-346275"/>
            <a:ext cx="4253100" cy="425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3731172" y="1943338"/>
            <a:ext cx="46995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4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Perceptrón Simple</a:t>
            </a:r>
            <a:endParaRPr sz="4400"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 idx="2"/>
          </p:nvPr>
        </p:nvSpPr>
        <p:spPr>
          <a:xfrm>
            <a:off x="3731050" y="636125"/>
            <a:ext cx="4699800" cy="14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"/>
          </p:nvPr>
        </p:nvSpPr>
        <p:spPr>
          <a:xfrm>
            <a:off x="3731150" y="3219775"/>
            <a:ext cx="46995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Perceptrón simple con función de activación escalón.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" name="Google Shape;194;p29"/>
          <p:cNvGrpSpPr/>
          <p:nvPr/>
        </p:nvGrpSpPr>
        <p:grpSpPr>
          <a:xfrm flipH="1">
            <a:off x="1463563" y="1087764"/>
            <a:ext cx="2510290" cy="2510290"/>
            <a:chOff x="6807950" y="3072775"/>
            <a:chExt cx="2165350" cy="2165350"/>
          </a:xfrm>
        </p:grpSpPr>
        <p:sp>
          <p:nvSpPr>
            <p:cNvPr id="195" name="Google Shape;195;p29"/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29"/>
          <p:cNvSpPr/>
          <p:nvPr/>
        </p:nvSpPr>
        <p:spPr>
          <a:xfrm>
            <a:off x="2593325" y="4450275"/>
            <a:ext cx="433500" cy="43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9"/>
          <p:cNvSpPr/>
          <p:nvPr/>
        </p:nvSpPr>
        <p:spPr>
          <a:xfrm>
            <a:off x="4949450" y="-242475"/>
            <a:ext cx="1056300" cy="10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8804225" y="2637600"/>
            <a:ext cx="433500" cy="43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9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04" name="Google Shape;204;p29">
            <a:hlinkClick r:id="" action="ppaction://noaction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9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7"/>
          <p:cNvSpPr/>
          <p:nvPr/>
        </p:nvSpPr>
        <p:spPr>
          <a:xfrm rot="10800000" flipH="1">
            <a:off x="547325" y="3039169"/>
            <a:ext cx="331800" cy="331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47"/>
          <p:cNvSpPr/>
          <p:nvPr/>
        </p:nvSpPr>
        <p:spPr>
          <a:xfrm rot="10800000" flipH="1">
            <a:off x="8256225" y="190475"/>
            <a:ext cx="453300" cy="45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7"/>
          <p:cNvSpPr/>
          <p:nvPr/>
        </p:nvSpPr>
        <p:spPr>
          <a:xfrm rot="10800000" flipH="1">
            <a:off x="5989800" y="4801825"/>
            <a:ext cx="262800" cy="26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47"/>
          <p:cNvSpPr/>
          <p:nvPr/>
        </p:nvSpPr>
        <p:spPr>
          <a:xfrm rot="10800000" flipH="1">
            <a:off x="8430725" y="3370975"/>
            <a:ext cx="582300" cy="58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7"/>
          <p:cNvSpPr txBox="1">
            <a:spLocks noGrp="1"/>
          </p:cNvSpPr>
          <p:nvPr>
            <p:ph type="title"/>
          </p:nvPr>
        </p:nvSpPr>
        <p:spPr>
          <a:xfrm>
            <a:off x="1270092" y="3443238"/>
            <a:ext cx="26052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Activación</a:t>
            </a:r>
            <a:endParaRPr/>
          </a:p>
        </p:txBody>
      </p:sp>
      <p:sp>
        <p:nvSpPr>
          <p:cNvPr id="510" name="Google Shape;510;p47"/>
          <p:cNvSpPr txBox="1">
            <a:spLocks noGrp="1"/>
          </p:cNvSpPr>
          <p:nvPr>
            <p:ph type="subTitle" idx="1"/>
          </p:nvPr>
        </p:nvSpPr>
        <p:spPr>
          <a:xfrm>
            <a:off x="1270088" y="3722618"/>
            <a:ext cx="26052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Tanh(bx) con b=3 y se inicializa con pesos entre -0.5 y 0.5.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7"/>
          <p:cNvSpPr txBox="1">
            <a:spLocks noGrp="1"/>
          </p:cNvSpPr>
          <p:nvPr>
            <p:ph type="title" idx="3"/>
          </p:nvPr>
        </p:nvSpPr>
        <p:spPr>
          <a:xfrm>
            <a:off x="5268704" y="3250538"/>
            <a:ext cx="26052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Capas</a:t>
            </a:r>
            <a:endParaRPr/>
          </a:p>
        </p:txBody>
      </p:sp>
      <p:sp>
        <p:nvSpPr>
          <p:cNvPr id="512" name="Google Shape;512;p47"/>
          <p:cNvSpPr txBox="1">
            <a:spLocks noGrp="1"/>
          </p:cNvSpPr>
          <p:nvPr>
            <p:ph type="subTitle" idx="4"/>
          </p:nvPr>
        </p:nvSpPr>
        <p:spPr>
          <a:xfrm>
            <a:off x="5268700" y="3529918"/>
            <a:ext cx="26052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trabajó con una única capa oculta con 40 perceptrones. </a:t>
            </a:r>
            <a:endParaRPr/>
          </a:p>
        </p:txBody>
      </p:sp>
      <p:sp>
        <p:nvSpPr>
          <p:cNvPr id="513" name="Google Shape;513;p47"/>
          <p:cNvSpPr txBox="1">
            <a:spLocks noGrp="1"/>
          </p:cNvSpPr>
          <p:nvPr>
            <p:ph type="title" idx="5"/>
          </p:nvPr>
        </p:nvSpPr>
        <p:spPr>
          <a:xfrm>
            <a:off x="1270092" y="1632713"/>
            <a:ext cx="26052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Threshold</a:t>
            </a:r>
            <a:endParaRPr/>
          </a:p>
        </p:txBody>
      </p:sp>
      <p:sp>
        <p:nvSpPr>
          <p:cNvPr id="514" name="Google Shape;514;p47"/>
          <p:cNvSpPr txBox="1">
            <a:spLocks noGrp="1"/>
          </p:cNvSpPr>
          <p:nvPr>
            <p:ph type="subTitle" idx="6"/>
          </p:nvPr>
        </p:nvSpPr>
        <p:spPr>
          <a:xfrm>
            <a:off x="1270088" y="1916988"/>
            <a:ext cx="26052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Umbral considerado como entrada fija en W[0] y de valor de entrada = -1</a:t>
            </a:r>
            <a:endParaRPr/>
          </a:p>
        </p:txBody>
      </p:sp>
      <p:sp>
        <p:nvSpPr>
          <p:cNvPr id="515" name="Google Shape;515;p47"/>
          <p:cNvSpPr txBox="1">
            <a:spLocks noGrp="1"/>
          </p:cNvSpPr>
          <p:nvPr>
            <p:ph type="title" idx="7"/>
          </p:nvPr>
        </p:nvSpPr>
        <p:spPr>
          <a:xfrm>
            <a:off x="5231142" y="1632713"/>
            <a:ext cx="26052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Entrenamiento</a:t>
            </a:r>
            <a:endParaRPr/>
          </a:p>
        </p:txBody>
      </p:sp>
      <p:sp>
        <p:nvSpPr>
          <p:cNvPr id="516" name="Google Shape;516;p47"/>
          <p:cNvSpPr txBox="1">
            <a:spLocks noGrp="1"/>
          </p:cNvSpPr>
          <p:nvPr>
            <p:ph type="subTitle" idx="8"/>
          </p:nvPr>
        </p:nvSpPr>
        <p:spPr>
          <a:xfrm>
            <a:off x="5231138" y="1916988"/>
            <a:ext cx="26052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Cota de 100. Tasa de aprendizaje de 0.01.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 iteraciones.</a:t>
            </a:r>
            <a:endParaRPr/>
          </a:p>
        </p:txBody>
      </p:sp>
      <p:grpSp>
        <p:nvGrpSpPr>
          <p:cNvPr id="517" name="Google Shape;517;p47"/>
          <p:cNvGrpSpPr/>
          <p:nvPr/>
        </p:nvGrpSpPr>
        <p:grpSpPr>
          <a:xfrm>
            <a:off x="4454742" y="1557508"/>
            <a:ext cx="275906" cy="2516804"/>
            <a:chOff x="4405525" y="1402427"/>
            <a:chExt cx="332898" cy="3036684"/>
          </a:xfrm>
        </p:grpSpPr>
        <p:sp>
          <p:nvSpPr>
            <p:cNvPr id="518" name="Google Shape;518;p47"/>
            <p:cNvSpPr/>
            <p:nvPr/>
          </p:nvSpPr>
          <p:spPr>
            <a:xfrm>
              <a:off x="4405525" y="1750200"/>
              <a:ext cx="255000" cy="2316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9" name="Google Shape;519;p47"/>
            <p:cNvGrpSpPr/>
            <p:nvPr/>
          </p:nvGrpSpPr>
          <p:grpSpPr>
            <a:xfrm>
              <a:off x="4405536" y="1402427"/>
              <a:ext cx="332887" cy="3036684"/>
              <a:chOff x="3057125" y="3030375"/>
              <a:chExt cx="197325" cy="1800050"/>
            </a:xfrm>
          </p:grpSpPr>
          <p:sp>
            <p:nvSpPr>
              <p:cNvPr id="520" name="Google Shape;520;p47"/>
              <p:cNvSpPr/>
              <p:nvPr/>
            </p:nvSpPr>
            <p:spPr>
              <a:xfrm>
                <a:off x="3094525" y="3030375"/>
                <a:ext cx="86200" cy="170750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6830" fill="none" extrusionOk="0">
                    <a:moveTo>
                      <a:pt x="1735" y="1"/>
                    </a:moveTo>
                    <a:lnTo>
                      <a:pt x="1735" y="1"/>
                    </a:lnTo>
                    <a:cubicBezTo>
                      <a:pt x="2689" y="1"/>
                      <a:pt x="3448" y="781"/>
                      <a:pt x="3448" y="1713"/>
                    </a:cubicBezTo>
                    <a:lnTo>
                      <a:pt x="3426" y="6830"/>
                    </a:lnTo>
                    <a:lnTo>
                      <a:pt x="1" y="6830"/>
                    </a:lnTo>
                    <a:lnTo>
                      <a:pt x="1" y="1713"/>
                    </a:lnTo>
                    <a:cubicBezTo>
                      <a:pt x="1" y="759"/>
                      <a:pt x="781" y="1"/>
                      <a:pt x="1735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16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47"/>
              <p:cNvSpPr/>
              <p:nvPr/>
            </p:nvSpPr>
            <p:spPr>
              <a:xfrm>
                <a:off x="3057125" y="3239600"/>
                <a:ext cx="156675" cy="1372400"/>
              </a:xfrm>
              <a:custGeom>
                <a:avLst/>
                <a:gdLst/>
                <a:ahLst/>
                <a:cxnLst/>
                <a:rect l="l" t="t" r="r" b="b"/>
                <a:pathLst>
                  <a:path w="6267" h="54896" fill="none" extrusionOk="0">
                    <a:moveTo>
                      <a:pt x="6136" y="54895"/>
                    </a:moveTo>
                    <a:lnTo>
                      <a:pt x="1" y="54874"/>
                    </a:lnTo>
                    <a:lnTo>
                      <a:pt x="131" y="0"/>
                    </a:lnTo>
                    <a:lnTo>
                      <a:pt x="6266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16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47"/>
              <p:cNvSpPr/>
              <p:nvPr/>
            </p:nvSpPr>
            <p:spPr>
              <a:xfrm>
                <a:off x="3057675" y="4614150"/>
                <a:ext cx="153400" cy="165325"/>
              </a:xfrm>
              <a:custGeom>
                <a:avLst/>
                <a:gdLst/>
                <a:ahLst/>
                <a:cxnLst/>
                <a:rect l="l" t="t" r="r" b="b"/>
                <a:pathLst>
                  <a:path w="6136" h="6613" fill="none" extrusionOk="0">
                    <a:moveTo>
                      <a:pt x="2190" y="6613"/>
                    </a:moveTo>
                    <a:lnTo>
                      <a:pt x="3838" y="6613"/>
                    </a:lnTo>
                    <a:lnTo>
                      <a:pt x="6136" y="2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16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47"/>
              <p:cNvSpPr/>
              <p:nvPr/>
            </p:nvSpPr>
            <p:spPr>
              <a:xfrm>
                <a:off x="3060283" y="3201486"/>
                <a:ext cx="153400" cy="38500"/>
              </a:xfrm>
              <a:custGeom>
                <a:avLst/>
                <a:gdLst/>
                <a:ahLst/>
                <a:cxnLst/>
                <a:rect l="l" t="t" r="r" b="b"/>
                <a:pathLst>
                  <a:path w="6136" h="1540" fill="none" extrusionOk="0">
                    <a:moveTo>
                      <a:pt x="6136" y="1539"/>
                    </a:moveTo>
                    <a:lnTo>
                      <a:pt x="0" y="1539"/>
                    </a:lnTo>
                    <a:lnTo>
                      <a:pt x="0" y="0"/>
                    </a:lnTo>
                    <a:lnTo>
                      <a:pt x="6136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16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47"/>
              <p:cNvSpPr/>
              <p:nvPr/>
            </p:nvSpPr>
            <p:spPr>
              <a:xfrm>
                <a:off x="3214850" y="3201100"/>
                <a:ext cx="39600" cy="533375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21335" fill="none" extrusionOk="0">
                    <a:moveTo>
                      <a:pt x="1540" y="21335"/>
                    </a:moveTo>
                    <a:lnTo>
                      <a:pt x="1540" y="21335"/>
                    </a:lnTo>
                    <a:cubicBezTo>
                      <a:pt x="673" y="21335"/>
                      <a:pt x="1" y="20641"/>
                      <a:pt x="1" y="19795"/>
                    </a:cubicBezTo>
                    <a:lnTo>
                      <a:pt x="44" y="1"/>
                    </a:lnTo>
                    <a:lnTo>
                      <a:pt x="1583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16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47"/>
              <p:cNvSpPr/>
              <p:nvPr/>
            </p:nvSpPr>
            <p:spPr>
              <a:xfrm>
                <a:off x="3115125" y="4781075"/>
                <a:ext cx="34175" cy="49350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974" fill="none" extrusionOk="0">
                    <a:moveTo>
                      <a:pt x="694" y="1974"/>
                    </a:moveTo>
                    <a:lnTo>
                      <a:pt x="694" y="1974"/>
                    </a:lnTo>
                    <a:cubicBezTo>
                      <a:pt x="1063" y="1974"/>
                      <a:pt x="1366" y="1670"/>
                      <a:pt x="1366" y="1302"/>
                    </a:cubicBezTo>
                    <a:lnTo>
                      <a:pt x="1366" y="1"/>
                    </a:lnTo>
                    <a:lnTo>
                      <a:pt x="1" y="1"/>
                    </a:lnTo>
                    <a:lnTo>
                      <a:pt x="1" y="1302"/>
                    </a:lnTo>
                    <a:cubicBezTo>
                      <a:pt x="1" y="1670"/>
                      <a:pt x="304" y="1974"/>
                      <a:pt x="694" y="197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16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6" name="Google Shape;526;p47"/>
          <p:cNvSpPr txBox="1"/>
          <p:nvPr/>
        </p:nvSpPr>
        <p:spPr>
          <a:xfrm>
            <a:off x="3655225" y="409091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DÍGITOS PAR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grpSp>
        <p:nvGrpSpPr>
          <p:cNvPr id="527" name="Google Shape;527;p47"/>
          <p:cNvGrpSpPr/>
          <p:nvPr/>
        </p:nvGrpSpPr>
        <p:grpSpPr>
          <a:xfrm>
            <a:off x="6297822" y="1085427"/>
            <a:ext cx="509394" cy="509374"/>
            <a:chOff x="1190625" y="238325"/>
            <a:chExt cx="5219200" cy="5219000"/>
          </a:xfrm>
        </p:grpSpPr>
        <p:sp>
          <p:nvSpPr>
            <p:cNvPr id="528" name="Google Shape;528;p47"/>
            <p:cNvSpPr/>
            <p:nvPr/>
          </p:nvSpPr>
          <p:spPr>
            <a:xfrm>
              <a:off x="1190625" y="961450"/>
              <a:ext cx="5219200" cy="4495875"/>
            </a:xfrm>
            <a:custGeom>
              <a:avLst/>
              <a:gdLst/>
              <a:ahLst/>
              <a:cxnLst/>
              <a:rect l="l" t="t" r="r" b="b"/>
              <a:pathLst>
                <a:path w="208768" h="179835" extrusionOk="0">
                  <a:moveTo>
                    <a:pt x="120498" y="148813"/>
                  </a:moveTo>
                  <a:lnTo>
                    <a:pt x="124641" y="161502"/>
                  </a:lnTo>
                  <a:lnTo>
                    <a:pt x="104742" y="161502"/>
                  </a:lnTo>
                  <a:cubicBezTo>
                    <a:pt x="103079" y="161502"/>
                    <a:pt x="101709" y="162872"/>
                    <a:pt x="101709" y="164535"/>
                  </a:cubicBezTo>
                  <a:cubicBezTo>
                    <a:pt x="101709" y="166232"/>
                    <a:pt x="103079" y="167602"/>
                    <a:pt x="104742" y="167602"/>
                  </a:cubicBezTo>
                  <a:lnTo>
                    <a:pt x="139646" y="167602"/>
                  </a:lnTo>
                  <a:cubicBezTo>
                    <a:pt x="142125" y="167602"/>
                    <a:pt x="144147" y="169624"/>
                    <a:pt x="144147" y="172103"/>
                  </a:cubicBezTo>
                  <a:cubicBezTo>
                    <a:pt x="144147" y="172984"/>
                    <a:pt x="143430" y="173702"/>
                    <a:pt x="142516" y="173702"/>
                  </a:cubicBezTo>
                  <a:lnTo>
                    <a:pt x="66251" y="173702"/>
                  </a:lnTo>
                  <a:cubicBezTo>
                    <a:pt x="65338" y="173702"/>
                    <a:pt x="64620" y="172984"/>
                    <a:pt x="64620" y="172103"/>
                  </a:cubicBezTo>
                  <a:cubicBezTo>
                    <a:pt x="64620" y="169624"/>
                    <a:pt x="66642" y="167602"/>
                    <a:pt x="69121" y="167602"/>
                  </a:cubicBezTo>
                  <a:lnTo>
                    <a:pt x="90651" y="167602"/>
                  </a:lnTo>
                  <a:cubicBezTo>
                    <a:pt x="92347" y="167602"/>
                    <a:pt x="93717" y="166232"/>
                    <a:pt x="93717" y="164535"/>
                  </a:cubicBezTo>
                  <a:cubicBezTo>
                    <a:pt x="93717" y="162872"/>
                    <a:pt x="92347" y="161502"/>
                    <a:pt x="90651" y="161502"/>
                  </a:cubicBezTo>
                  <a:lnTo>
                    <a:pt x="84127" y="161502"/>
                  </a:lnTo>
                  <a:lnTo>
                    <a:pt x="88269" y="148813"/>
                  </a:lnTo>
                  <a:close/>
                  <a:moveTo>
                    <a:pt x="8416" y="1"/>
                  </a:moveTo>
                  <a:cubicBezTo>
                    <a:pt x="3784" y="1"/>
                    <a:pt x="0" y="3785"/>
                    <a:pt x="0" y="8449"/>
                  </a:cubicBezTo>
                  <a:lnTo>
                    <a:pt x="0" y="140397"/>
                  </a:lnTo>
                  <a:cubicBezTo>
                    <a:pt x="0" y="145029"/>
                    <a:pt x="3784" y="148813"/>
                    <a:pt x="8416" y="148813"/>
                  </a:cubicBezTo>
                  <a:lnTo>
                    <a:pt x="81811" y="148813"/>
                  </a:lnTo>
                  <a:lnTo>
                    <a:pt x="77701" y="161502"/>
                  </a:lnTo>
                  <a:lnTo>
                    <a:pt x="69121" y="161502"/>
                  </a:lnTo>
                  <a:cubicBezTo>
                    <a:pt x="63283" y="161502"/>
                    <a:pt x="58520" y="166264"/>
                    <a:pt x="58520" y="172103"/>
                  </a:cubicBezTo>
                  <a:cubicBezTo>
                    <a:pt x="58520" y="176376"/>
                    <a:pt x="61978" y="179834"/>
                    <a:pt x="66251" y="179834"/>
                  </a:cubicBezTo>
                  <a:lnTo>
                    <a:pt x="142516" y="179834"/>
                  </a:lnTo>
                  <a:cubicBezTo>
                    <a:pt x="146789" y="179834"/>
                    <a:pt x="150247" y="176376"/>
                    <a:pt x="150247" y="172103"/>
                  </a:cubicBezTo>
                  <a:cubicBezTo>
                    <a:pt x="150247" y="166264"/>
                    <a:pt x="145485" y="161502"/>
                    <a:pt x="139646" y="161502"/>
                  </a:cubicBezTo>
                  <a:lnTo>
                    <a:pt x="131067" y="161502"/>
                  </a:lnTo>
                  <a:lnTo>
                    <a:pt x="126957" y="148813"/>
                  </a:lnTo>
                  <a:lnTo>
                    <a:pt x="200351" y="148813"/>
                  </a:lnTo>
                  <a:cubicBezTo>
                    <a:pt x="204983" y="148813"/>
                    <a:pt x="208767" y="145029"/>
                    <a:pt x="208767" y="140397"/>
                  </a:cubicBezTo>
                  <a:lnTo>
                    <a:pt x="208767" y="8449"/>
                  </a:lnTo>
                  <a:cubicBezTo>
                    <a:pt x="208767" y="3785"/>
                    <a:pt x="204983" y="1"/>
                    <a:pt x="200351" y="1"/>
                  </a:cubicBezTo>
                  <a:lnTo>
                    <a:pt x="187434" y="1"/>
                  </a:lnTo>
                  <a:cubicBezTo>
                    <a:pt x="185738" y="1"/>
                    <a:pt x="184367" y="1371"/>
                    <a:pt x="184367" y="3067"/>
                  </a:cubicBezTo>
                  <a:cubicBezTo>
                    <a:pt x="184367" y="4763"/>
                    <a:pt x="185738" y="6133"/>
                    <a:pt x="187434" y="6133"/>
                  </a:cubicBezTo>
                  <a:lnTo>
                    <a:pt x="200351" y="6133"/>
                  </a:lnTo>
                  <a:cubicBezTo>
                    <a:pt x="201623" y="6133"/>
                    <a:pt x="202667" y="7177"/>
                    <a:pt x="202667" y="8449"/>
                  </a:cubicBezTo>
                  <a:lnTo>
                    <a:pt x="202667" y="24466"/>
                  </a:lnTo>
                  <a:lnTo>
                    <a:pt x="165546" y="24466"/>
                  </a:lnTo>
                  <a:cubicBezTo>
                    <a:pt x="163850" y="24466"/>
                    <a:pt x="162480" y="25836"/>
                    <a:pt x="162480" y="27532"/>
                  </a:cubicBezTo>
                  <a:cubicBezTo>
                    <a:pt x="162480" y="29228"/>
                    <a:pt x="163850" y="30598"/>
                    <a:pt x="165546" y="30598"/>
                  </a:cubicBezTo>
                  <a:lnTo>
                    <a:pt x="202667" y="30598"/>
                  </a:lnTo>
                  <a:lnTo>
                    <a:pt x="202667" y="118248"/>
                  </a:lnTo>
                  <a:lnTo>
                    <a:pt x="179507" y="118248"/>
                  </a:lnTo>
                  <a:cubicBezTo>
                    <a:pt x="177811" y="118248"/>
                    <a:pt x="176441" y="119618"/>
                    <a:pt x="176441" y="121281"/>
                  </a:cubicBezTo>
                  <a:cubicBezTo>
                    <a:pt x="176441" y="122978"/>
                    <a:pt x="177811" y="124348"/>
                    <a:pt x="179507" y="124348"/>
                  </a:cubicBezTo>
                  <a:lnTo>
                    <a:pt x="202667" y="124348"/>
                  </a:lnTo>
                  <a:lnTo>
                    <a:pt x="202667" y="140397"/>
                  </a:lnTo>
                  <a:cubicBezTo>
                    <a:pt x="202667" y="141669"/>
                    <a:pt x="201623" y="142713"/>
                    <a:pt x="200351" y="142713"/>
                  </a:cubicBezTo>
                  <a:lnTo>
                    <a:pt x="8416" y="142713"/>
                  </a:lnTo>
                  <a:cubicBezTo>
                    <a:pt x="7144" y="142713"/>
                    <a:pt x="6133" y="141669"/>
                    <a:pt x="6133" y="140397"/>
                  </a:cubicBezTo>
                  <a:lnTo>
                    <a:pt x="6133" y="124348"/>
                  </a:lnTo>
                  <a:lnTo>
                    <a:pt x="165448" y="124348"/>
                  </a:lnTo>
                  <a:cubicBezTo>
                    <a:pt x="167144" y="124348"/>
                    <a:pt x="168514" y="122978"/>
                    <a:pt x="168514" y="121281"/>
                  </a:cubicBezTo>
                  <a:cubicBezTo>
                    <a:pt x="168514" y="119618"/>
                    <a:pt x="167144" y="118248"/>
                    <a:pt x="165448" y="118248"/>
                  </a:cubicBezTo>
                  <a:lnTo>
                    <a:pt x="6133" y="118248"/>
                  </a:lnTo>
                  <a:lnTo>
                    <a:pt x="6133" y="30598"/>
                  </a:lnTo>
                  <a:lnTo>
                    <a:pt x="43221" y="30598"/>
                  </a:lnTo>
                  <a:cubicBezTo>
                    <a:pt x="44918" y="30598"/>
                    <a:pt x="46288" y="29228"/>
                    <a:pt x="46288" y="27532"/>
                  </a:cubicBezTo>
                  <a:cubicBezTo>
                    <a:pt x="46288" y="25836"/>
                    <a:pt x="44918" y="24466"/>
                    <a:pt x="43221" y="24466"/>
                  </a:cubicBezTo>
                  <a:lnTo>
                    <a:pt x="6133" y="24466"/>
                  </a:lnTo>
                  <a:lnTo>
                    <a:pt x="6133" y="8449"/>
                  </a:lnTo>
                  <a:cubicBezTo>
                    <a:pt x="6133" y="7177"/>
                    <a:pt x="7144" y="6133"/>
                    <a:pt x="8416" y="6133"/>
                  </a:cubicBezTo>
                  <a:lnTo>
                    <a:pt x="21236" y="6133"/>
                  </a:lnTo>
                  <a:cubicBezTo>
                    <a:pt x="22899" y="6133"/>
                    <a:pt x="24269" y="4763"/>
                    <a:pt x="24269" y="3067"/>
                  </a:cubicBezTo>
                  <a:cubicBezTo>
                    <a:pt x="24269" y="1371"/>
                    <a:pt x="22899" y="1"/>
                    <a:pt x="21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7"/>
            <p:cNvSpPr/>
            <p:nvPr/>
          </p:nvSpPr>
          <p:spPr>
            <a:xfrm>
              <a:off x="1948200" y="238325"/>
              <a:ext cx="3704025" cy="3296050"/>
            </a:xfrm>
            <a:custGeom>
              <a:avLst/>
              <a:gdLst/>
              <a:ahLst/>
              <a:cxnLst/>
              <a:rect l="l" t="t" r="r" b="b"/>
              <a:pathLst>
                <a:path w="148161" h="131842" extrusionOk="0">
                  <a:moveTo>
                    <a:pt x="28217" y="45562"/>
                  </a:moveTo>
                  <a:lnTo>
                    <a:pt x="37481" y="49313"/>
                  </a:lnTo>
                  <a:lnTo>
                    <a:pt x="37481" y="85423"/>
                  </a:lnTo>
                  <a:lnTo>
                    <a:pt x="28217" y="81640"/>
                  </a:lnTo>
                  <a:lnTo>
                    <a:pt x="28217" y="45562"/>
                  </a:lnTo>
                  <a:close/>
                  <a:moveTo>
                    <a:pt x="74081" y="6353"/>
                  </a:moveTo>
                  <a:lnTo>
                    <a:pt x="137004" y="31992"/>
                  </a:lnTo>
                  <a:lnTo>
                    <a:pt x="104384" y="45301"/>
                  </a:lnTo>
                  <a:cubicBezTo>
                    <a:pt x="102819" y="45921"/>
                    <a:pt x="102068" y="47715"/>
                    <a:pt x="102688" y="49281"/>
                  </a:cubicBezTo>
                  <a:cubicBezTo>
                    <a:pt x="103181" y="50463"/>
                    <a:pt x="104305" y="51180"/>
                    <a:pt x="105500" y="51180"/>
                  </a:cubicBezTo>
                  <a:cubicBezTo>
                    <a:pt x="105888" y="51180"/>
                    <a:pt x="106284" y="51104"/>
                    <a:pt x="106668" y="50944"/>
                  </a:cubicBezTo>
                  <a:lnTo>
                    <a:pt x="119944" y="45562"/>
                  </a:lnTo>
                  <a:lnTo>
                    <a:pt x="119944" y="81640"/>
                  </a:lnTo>
                  <a:lnTo>
                    <a:pt x="74081" y="100331"/>
                  </a:lnTo>
                  <a:lnTo>
                    <a:pt x="43581" y="87903"/>
                  </a:lnTo>
                  <a:lnTo>
                    <a:pt x="43581" y="51825"/>
                  </a:lnTo>
                  <a:lnTo>
                    <a:pt x="72939" y="63764"/>
                  </a:lnTo>
                  <a:cubicBezTo>
                    <a:pt x="73298" y="63927"/>
                    <a:pt x="73689" y="63992"/>
                    <a:pt x="74081" y="63992"/>
                  </a:cubicBezTo>
                  <a:cubicBezTo>
                    <a:pt x="74472" y="63992"/>
                    <a:pt x="74863" y="63927"/>
                    <a:pt x="75222" y="63764"/>
                  </a:cubicBezTo>
                  <a:lnTo>
                    <a:pt x="93424" y="56359"/>
                  </a:lnTo>
                  <a:cubicBezTo>
                    <a:pt x="94990" y="55739"/>
                    <a:pt x="95740" y="53945"/>
                    <a:pt x="95088" y="52380"/>
                  </a:cubicBezTo>
                  <a:cubicBezTo>
                    <a:pt x="94615" y="51186"/>
                    <a:pt x="93460" y="50466"/>
                    <a:pt x="92244" y="50466"/>
                  </a:cubicBezTo>
                  <a:cubicBezTo>
                    <a:pt x="91865" y="50466"/>
                    <a:pt x="91480" y="50536"/>
                    <a:pt x="91108" y="50683"/>
                  </a:cubicBezTo>
                  <a:lnTo>
                    <a:pt x="74081" y="57631"/>
                  </a:lnTo>
                  <a:lnTo>
                    <a:pt x="48637" y="47258"/>
                  </a:lnTo>
                  <a:lnTo>
                    <a:pt x="75222" y="36428"/>
                  </a:lnTo>
                  <a:cubicBezTo>
                    <a:pt x="76788" y="35776"/>
                    <a:pt x="77538" y="34015"/>
                    <a:pt x="76918" y="32449"/>
                  </a:cubicBezTo>
                  <a:cubicBezTo>
                    <a:pt x="76421" y="31255"/>
                    <a:pt x="75279" y="30535"/>
                    <a:pt x="74071" y="30535"/>
                  </a:cubicBezTo>
                  <a:cubicBezTo>
                    <a:pt x="73694" y="30535"/>
                    <a:pt x="73311" y="30605"/>
                    <a:pt x="72939" y="30753"/>
                  </a:cubicBezTo>
                  <a:lnTo>
                    <a:pt x="40515" y="43964"/>
                  </a:lnTo>
                  <a:lnTo>
                    <a:pt x="11157" y="31992"/>
                  </a:lnTo>
                  <a:lnTo>
                    <a:pt x="74081" y="6353"/>
                  </a:lnTo>
                  <a:close/>
                  <a:moveTo>
                    <a:pt x="28217" y="88229"/>
                  </a:moveTo>
                  <a:lnTo>
                    <a:pt x="37481" y="92013"/>
                  </a:lnTo>
                  <a:lnTo>
                    <a:pt x="37481" y="109269"/>
                  </a:lnTo>
                  <a:lnTo>
                    <a:pt x="28217" y="105485"/>
                  </a:lnTo>
                  <a:lnTo>
                    <a:pt x="28217" y="88229"/>
                  </a:lnTo>
                  <a:close/>
                  <a:moveTo>
                    <a:pt x="119944" y="88229"/>
                  </a:moveTo>
                  <a:lnTo>
                    <a:pt x="119944" y="105485"/>
                  </a:lnTo>
                  <a:lnTo>
                    <a:pt x="74081" y="124176"/>
                  </a:lnTo>
                  <a:lnTo>
                    <a:pt x="43581" y="111748"/>
                  </a:lnTo>
                  <a:lnTo>
                    <a:pt x="43581" y="94492"/>
                  </a:lnTo>
                  <a:lnTo>
                    <a:pt x="72939" y="106463"/>
                  </a:lnTo>
                  <a:cubicBezTo>
                    <a:pt x="73298" y="106626"/>
                    <a:pt x="73689" y="106692"/>
                    <a:pt x="74081" y="106692"/>
                  </a:cubicBezTo>
                  <a:cubicBezTo>
                    <a:pt x="74472" y="106692"/>
                    <a:pt x="74863" y="106626"/>
                    <a:pt x="75222" y="106463"/>
                  </a:cubicBezTo>
                  <a:lnTo>
                    <a:pt x="119944" y="88229"/>
                  </a:lnTo>
                  <a:close/>
                  <a:moveTo>
                    <a:pt x="74081" y="0"/>
                  </a:moveTo>
                  <a:cubicBezTo>
                    <a:pt x="73689" y="0"/>
                    <a:pt x="73298" y="74"/>
                    <a:pt x="72939" y="220"/>
                  </a:cubicBezTo>
                  <a:lnTo>
                    <a:pt x="1893" y="29154"/>
                  </a:lnTo>
                  <a:cubicBezTo>
                    <a:pt x="751" y="29643"/>
                    <a:pt x="1" y="30753"/>
                    <a:pt x="1" y="31992"/>
                  </a:cubicBezTo>
                  <a:cubicBezTo>
                    <a:pt x="1" y="33232"/>
                    <a:pt x="751" y="34373"/>
                    <a:pt x="1893" y="34830"/>
                  </a:cubicBezTo>
                  <a:lnTo>
                    <a:pt x="22085" y="43050"/>
                  </a:lnTo>
                  <a:lnTo>
                    <a:pt x="22085" y="107540"/>
                  </a:lnTo>
                  <a:cubicBezTo>
                    <a:pt x="22085" y="108779"/>
                    <a:pt x="22835" y="109888"/>
                    <a:pt x="24009" y="110378"/>
                  </a:cubicBezTo>
                  <a:lnTo>
                    <a:pt x="37481" y="115858"/>
                  </a:lnTo>
                  <a:lnTo>
                    <a:pt x="37481" y="128808"/>
                  </a:lnTo>
                  <a:cubicBezTo>
                    <a:pt x="37481" y="130471"/>
                    <a:pt x="38818" y="131841"/>
                    <a:pt x="40515" y="131841"/>
                  </a:cubicBezTo>
                  <a:cubicBezTo>
                    <a:pt x="42211" y="131841"/>
                    <a:pt x="43581" y="130471"/>
                    <a:pt x="43581" y="128808"/>
                  </a:cubicBezTo>
                  <a:lnTo>
                    <a:pt x="43581" y="118337"/>
                  </a:lnTo>
                  <a:lnTo>
                    <a:pt x="72939" y="130308"/>
                  </a:lnTo>
                  <a:cubicBezTo>
                    <a:pt x="73298" y="130471"/>
                    <a:pt x="73689" y="130537"/>
                    <a:pt x="74081" y="130537"/>
                  </a:cubicBezTo>
                  <a:cubicBezTo>
                    <a:pt x="74472" y="130537"/>
                    <a:pt x="74863" y="130471"/>
                    <a:pt x="75222" y="130308"/>
                  </a:cubicBezTo>
                  <a:lnTo>
                    <a:pt x="124152" y="110378"/>
                  </a:lnTo>
                  <a:cubicBezTo>
                    <a:pt x="125326" y="109888"/>
                    <a:pt x="126077" y="108779"/>
                    <a:pt x="126077" y="107540"/>
                  </a:cubicBezTo>
                  <a:lnTo>
                    <a:pt x="126077" y="43050"/>
                  </a:lnTo>
                  <a:lnTo>
                    <a:pt x="146268" y="34830"/>
                  </a:lnTo>
                  <a:cubicBezTo>
                    <a:pt x="147410" y="34373"/>
                    <a:pt x="148160" y="33232"/>
                    <a:pt x="148160" y="31992"/>
                  </a:cubicBezTo>
                  <a:cubicBezTo>
                    <a:pt x="148160" y="30753"/>
                    <a:pt x="147410" y="29643"/>
                    <a:pt x="146268" y="29154"/>
                  </a:cubicBezTo>
                  <a:lnTo>
                    <a:pt x="75222" y="220"/>
                  </a:lnTo>
                  <a:cubicBezTo>
                    <a:pt x="74863" y="74"/>
                    <a:pt x="74472" y="0"/>
                    <a:pt x="74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47"/>
          <p:cNvGrpSpPr/>
          <p:nvPr/>
        </p:nvGrpSpPr>
        <p:grpSpPr>
          <a:xfrm>
            <a:off x="6352542" y="2783399"/>
            <a:ext cx="438714" cy="531127"/>
            <a:chOff x="5184517" y="2459481"/>
            <a:chExt cx="252062" cy="305122"/>
          </a:xfrm>
        </p:grpSpPr>
        <p:sp>
          <p:nvSpPr>
            <p:cNvPr id="531" name="Google Shape;531;p47"/>
            <p:cNvSpPr/>
            <p:nvPr/>
          </p:nvSpPr>
          <p:spPr>
            <a:xfrm>
              <a:off x="5383486" y="2674747"/>
              <a:ext cx="13273" cy="13305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3" y="0"/>
                  </a:moveTo>
                  <a:cubicBezTo>
                    <a:pt x="107" y="0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7"/>
            <p:cNvSpPr/>
            <p:nvPr/>
          </p:nvSpPr>
          <p:spPr>
            <a:xfrm>
              <a:off x="5350128" y="2724402"/>
              <a:ext cx="11395" cy="11395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62"/>
                    <a:pt x="96" y="357"/>
                    <a:pt x="179" y="357"/>
                  </a:cubicBezTo>
                  <a:cubicBezTo>
                    <a:pt x="274" y="357"/>
                    <a:pt x="358" y="286"/>
                    <a:pt x="358" y="179"/>
                  </a:cubicBezTo>
                  <a:cubicBezTo>
                    <a:pt x="358" y="84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7"/>
            <p:cNvSpPr/>
            <p:nvPr/>
          </p:nvSpPr>
          <p:spPr>
            <a:xfrm>
              <a:off x="5254638" y="2666376"/>
              <a:ext cx="11395" cy="11427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93" y="1"/>
                  </a:moveTo>
                  <a:cubicBezTo>
                    <a:pt x="188" y="1"/>
                    <a:pt x="183" y="1"/>
                    <a:pt x="179" y="2"/>
                  </a:cubicBezTo>
                  <a:cubicBezTo>
                    <a:pt x="83" y="2"/>
                    <a:pt x="0" y="97"/>
                    <a:pt x="0" y="180"/>
                  </a:cubicBezTo>
                  <a:cubicBezTo>
                    <a:pt x="0" y="275"/>
                    <a:pt x="71" y="359"/>
                    <a:pt x="179" y="359"/>
                  </a:cubicBezTo>
                  <a:cubicBezTo>
                    <a:pt x="262" y="359"/>
                    <a:pt x="357" y="287"/>
                    <a:pt x="357" y="180"/>
                  </a:cubicBezTo>
                  <a:cubicBezTo>
                    <a:pt x="357" y="90"/>
                    <a:pt x="273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7"/>
            <p:cNvSpPr/>
            <p:nvPr/>
          </p:nvSpPr>
          <p:spPr>
            <a:xfrm>
              <a:off x="5273959" y="2724402"/>
              <a:ext cx="11395" cy="11395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cubicBezTo>
                    <a:pt x="0" y="262"/>
                    <a:pt x="84" y="357"/>
                    <a:pt x="179" y="357"/>
                  </a:cubicBezTo>
                  <a:cubicBezTo>
                    <a:pt x="274" y="357"/>
                    <a:pt x="357" y="286"/>
                    <a:pt x="357" y="179"/>
                  </a:cubicBezTo>
                  <a:cubicBezTo>
                    <a:pt x="357" y="84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7"/>
            <p:cNvSpPr/>
            <p:nvPr/>
          </p:nvSpPr>
          <p:spPr>
            <a:xfrm>
              <a:off x="5308049" y="2678917"/>
              <a:ext cx="14451" cy="14037"/>
            </a:xfrm>
            <a:custGeom>
              <a:avLst/>
              <a:gdLst/>
              <a:ahLst/>
              <a:cxnLst/>
              <a:rect l="l" t="t" r="r" b="b"/>
              <a:pathLst>
                <a:path w="454" h="441" extrusionOk="0">
                  <a:moveTo>
                    <a:pt x="227" y="0"/>
                  </a:moveTo>
                  <a:cubicBezTo>
                    <a:pt x="108" y="0"/>
                    <a:pt x="1" y="108"/>
                    <a:pt x="1" y="227"/>
                  </a:cubicBezTo>
                  <a:cubicBezTo>
                    <a:pt x="1" y="346"/>
                    <a:pt x="108" y="441"/>
                    <a:pt x="227" y="441"/>
                  </a:cubicBezTo>
                  <a:cubicBezTo>
                    <a:pt x="346" y="441"/>
                    <a:pt x="453" y="346"/>
                    <a:pt x="453" y="227"/>
                  </a:cubicBezTo>
                  <a:cubicBezTo>
                    <a:pt x="453" y="84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7"/>
            <p:cNvSpPr/>
            <p:nvPr/>
          </p:nvSpPr>
          <p:spPr>
            <a:xfrm>
              <a:off x="5184517" y="2459481"/>
              <a:ext cx="252062" cy="305122"/>
            </a:xfrm>
            <a:custGeom>
              <a:avLst/>
              <a:gdLst/>
              <a:ahLst/>
              <a:cxnLst/>
              <a:rect l="l" t="t" r="r" b="b"/>
              <a:pathLst>
                <a:path w="7919" h="9586" extrusionOk="0">
                  <a:moveTo>
                    <a:pt x="2597" y="5657"/>
                  </a:moveTo>
                  <a:cubicBezTo>
                    <a:pt x="3126" y="5657"/>
                    <a:pt x="3630" y="5793"/>
                    <a:pt x="4096" y="6061"/>
                  </a:cubicBezTo>
                  <a:cubicBezTo>
                    <a:pt x="4607" y="6347"/>
                    <a:pt x="5099" y="6442"/>
                    <a:pt x="5531" y="6442"/>
                  </a:cubicBezTo>
                  <a:cubicBezTo>
                    <a:pt x="5853" y="6442"/>
                    <a:pt x="6143" y="6389"/>
                    <a:pt x="6382" y="6323"/>
                  </a:cubicBezTo>
                  <a:cubicBezTo>
                    <a:pt x="6751" y="6228"/>
                    <a:pt x="7037" y="6061"/>
                    <a:pt x="7204" y="5954"/>
                  </a:cubicBezTo>
                  <a:lnTo>
                    <a:pt x="7204" y="5954"/>
                  </a:lnTo>
                  <a:cubicBezTo>
                    <a:pt x="7525" y="7037"/>
                    <a:pt x="7263" y="8204"/>
                    <a:pt x="6442" y="9038"/>
                  </a:cubicBezTo>
                  <a:cubicBezTo>
                    <a:pt x="6275" y="9204"/>
                    <a:pt x="6037" y="9299"/>
                    <a:pt x="5799" y="9299"/>
                  </a:cubicBezTo>
                  <a:lnTo>
                    <a:pt x="2560" y="9299"/>
                  </a:lnTo>
                  <a:cubicBezTo>
                    <a:pt x="2322" y="9299"/>
                    <a:pt x="2084" y="9204"/>
                    <a:pt x="1917" y="9038"/>
                  </a:cubicBezTo>
                  <a:cubicBezTo>
                    <a:pt x="1179" y="8276"/>
                    <a:pt x="834" y="7180"/>
                    <a:pt x="1120" y="6025"/>
                  </a:cubicBezTo>
                  <a:cubicBezTo>
                    <a:pt x="1239" y="5966"/>
                    <a:pt x="1560" y="5811"/>
                    <a:pt x="1989" y="5716"/>
                  </a:cubicBezTo>
                  <a:cubicBezTo>
                    <a:pt x="2195" y="5677"/>
                    <a:pt x="2398" y="5657"/>
                    <a:pt x="2597" y="5657"/>
                  </a:cubicBezTo>
                  <a:close/>
                  <a:moveTo>
                    <a:pt x="2834" y="1"/>
                  </a:moveTo>
                  <a:cubicBezTo>
                    <a:pt x="2632" y="1"/>
                    <a:pt x="2465" y="167"/>
                    <a:pt x="2465" y="370"/>
                  </a:cubicBezTo>
                  <a:lnTo>
                    <a:pt x="2465" y="703"/>
                  </a:lnTo>
                  <a:cubicBezTo>
                    <a:pt x="2465" y="906"/>
                    <a:pt x="2632" y="1072"/>
                    <a:pt x="2834" y="1072"/>
                  </a:cubicBezTo>
                  <a:lnTo>
                    <a:pt x="3036" y="1072"/>
                  </a:lnTo>
                  <a:lnTo>
                    <a:pt x="3036" y="2239"/>
                  </a:lnTo>
                  <a:cubicBezTo>
                    <a:pt x="3036" y="2311"/>
                    <a:pt x="3096" y="2370"/>
                    <a:pt x="3167" y="2370"/>
                  </a:cubicBezTo>
                  <a:cubicBezTo>
                    <a:pt x="3239" y="2370"/>
                    <a:pt x="3298" y="2311"/>
                    <a:pt x="3298" y="2239"/>
                  </a:cubicBezTo>
                  <a:lnTo>
                    <a:pt x="3298" y="1072"/>
                  </a:lnTo>
                  <a:lnTo>
                    <a:pt x="4977" y="1072"/>
                  </a:lnTo>
                  <a:lnTo>
                    <a:pt x="4977" y="3406"/>
                  </a:lnTo>
                  <a:cubicBezTo>
                    <a:pt x="4977" y="3620"/>
                    <a:pt x="5096" y="3799"/>
                    <a:pt x="5311" y="3882"/>
                  </a:cubicBezTo>
                  <a:cubicBezTo>
                    <a:pt x="6144" y="4216"/>
                    <a:pt x="6763" y="4882"/>
                    <a:pt x="7097" y="5692"/>
                  </a:cubicBezTo>
                  <a:cubicBezTo>
                    <a:pt x="6966" y="5775"/>
                    <a:pt x="6668" y="5954"/>
                    <a:pt x="6275" y="6061"/>
                  </a:cubicBezTo>
                  <a:cubicBezTo>
                    <a:pt x="6015" y="6135"/>
                    <a:pt x="5758" y="6172"/>
                    <a:pt x="5506" y="6172"/>
                  </a:cubicBezTo>
                  <a:cubicBezTo>
                    <a:pt x="5064" y="6172"/>
                    <a:pt x="4636" y="6058"/>
                    <a:pt x="4227" y="5823"/>
                  </a:cubicBezTo>
                  <a:cubicBezTo>
                    <a:pt x="3710" y="5528"/>
                    <a:pt x="3145" y="5385"/>
                    <a:pt x="2580" y="5385"/>
                  </a:cubicBezTo>
                  <a:cubicBezTo>
                    <a:pt x="2117" y="5385"/>
                    <a:pt x="1654" y="5481"/>
                    <a:pt x="1215" y="5668"/>
                  </a:cubicBezTo>
                  <a:cubicBezTo>
                    <a:pt x="1524" y="4870"/>
                    <a:pt x="2155" y="4216"/>
                    <a:pt x="2989" y="3882"/>
                  </a:cubicBezTo>
                  <a:cubicBezTo>
                    <a:pt x="3179" y="3811"/>
                    <a:pt x="3322" y="3620"/>
                    <a:pt x="3322" y="3406"/>
                  </a:cubicBezTo>
                  <a:lnTo>
                    <a:pt x="3322" y="2930"/>
                  </a:lnTo>
                  <a:cubicBezTo>
                    <a:pt x="3322" y="2858"/>
                    <a:pt x="3263" y="2799"/>
                    <a:pt x="3179" y="2799"/>
                  </a:cubicBezTo>
                  <a:cubicBezTo>
                    <a:pt x="3108" y="2799"/>
                    <a:pt x="3048" y="2858"/>
                    <a:pt x="3048" y="2930"/>
                  </a:cubicBezTo>
                  <a:lnTo>
                    <a:pt x="3048" y="3406"/>
                  </a:lnTo>
                  <a:cubicBezTo>
                    <a:pt x="3048" y="3501"/>
                    <a:pt x="2989" y="3585"/>
                    <a:pt x="2894" y="3620"/>
                  </a:cubicBezTo>
                  <a:cubicBezTo>
                    <a:pt x="608" y="4525"/>
                    <a:pt x="0" y="7490"/>
                    <a:pt x="1703" y="9228"/>
                  </a:cubicBezTo>
                  <a:cubicBezTo>
                    <a:pt x="1929" y="9454"/>
                    <a:pt x="2227" y="9585"/>
                    <a:pt x="2560" y="9585"/>
                  </a:cubicBezTo>
                  <a:lnTo>
                    <a:pt x="5799" y="9585"/>
                  </a:lnTo>
                  <a:cubicBezTo>
                    <a:pt x="6108" y="9585"/>
                    <a:pt x="6430" y="9454"/>
                    <a:pt x="6656" y="9228"/>
                  </a:cubicBezTo>
                  <a:cubicBezTo>
                    <a:pt x="7870" y="7990"/>
                    <a:pt x="7918" y="6132"/>
                    <a:pt x="6989" y="4835"/>
                  </a:cubicBezTo>
                  <a:cubicBezTo>
                    <a:pt x="6608" y="4287"/>
                    <a:pt x="6073" y="3870"/>
                    <a:pt x="5442" y="3620"/>
                  </a:cubicBezTo>
                  <a:cubicBezTo>
                    <a:pt x="5358" y="3585"/>
                    <a:pt x="5299" y="3501"/>
                    <a:pt x="5299" y="3406"/>
                  </a:cubicBezTo>
                  <a:lnTo>
                    <a:pt x="5299" y="1072"/>
                  </a:lnTo>
                  <a:lnTo>
                    <a:pt x="5489" y="1072"/>
                  </a:lnTo>
                  <a:cubicBezTo>
                    <a:pt x="5692" y="1072"/>
                    <a:pt x="5858" y="906"/>
                    <a:pt x="5858" y="703"/>
                  </a:cubicBezTo>
                  <a:lnTo>
                    <a:pt x="5858" y="370"/>
                  </a:lnTo>
                  <a:cubicBezTo>
                    <a:pt x="5858" y="167"/>
                    <a:pt x="5692" y="1"/>
                    <a:pt x="5489" y="1"/>
                  </a:cubicBezTo>
                  <a:lnTo>
                    <a:pt x="4739" y="1"/>
                  </a:lnTo>
                  <a:cubicBezTo>
                    <a:pt x="4668" y="1"/>
                    <a:pt x="4608" y="60"/>
                    <a:pt x="4608" y="132"/>
                  </a:cubicBezTo>
                  <a:cubicBezTo>
                    <a:pt x="4608" y="215"/>
                    <a:pt x="4668" y="275"/>
                    <a:pt x="4739" y="275"/>
                  </a:cubicBezTo>
                  <a:lnTo>
                    <a:pt x="5489" y="275"/>
                  </a:lnTo>
                  <a:cubicBezTo>
                    <a:pt x="5537" y="275"/>
                    <a:pt x="5573" y="310"/>
                    <a:pt x="5573" y="358"/>
                  </a:cubicBezTo>
                  <a:lnTo>
                    <a:pt x="5573" y="691"/>
                  </a:lnTo>
                  <a:cubicBezTo>
                    <a:pt x="5573" y="727"/>
                    <a:pt x="5537" y="775"/>
                    <a:pt x="5489" y="775"/>
                  </a:cubicBezTo>
                  <a:lnTo>
                    <a:pt x="2834" y="775"/>
                  </a:lnTo>
                  <a:cubicBezTo>
                    <a:pt x="2798" y="775"/>
                    <a:pt x="2751" y="727"/>
                    <a:pt x="2751" y="691"/>
                  </a:cubicBezTo>
                  <a:lnTo>
                    <a:pt x="2751" y="358"/>
                  </a:lnTo>
                  <a:cubicBezTo>
                    <a:pt x="2751" y="310"/>
                    <a:pt x="2798" y="275"/>
                    <a:pt x="2834" y="275"/>
                  </a:cubicBezTo>
                  <a:lnTo>
                    <a:pt x="4060" y="275"/>
                  </a:lnTo>
                  <a:cubicBezTo>
                    <a:pt x="4132" y="275"/>
                    <a:pt x="4191" y="215"/>
                    <a:pt x="4191" y="132"/>
                  </a:cubicBezTo>
                  <a:cubicBezTo>
                    <a:pt x="4191" y="60"/>
                    <a:pt x="4132" y="1"/>
                    <a:pt x="4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47"/>
          <p:cNvGrpSpPr/>
          <p:nvPr/>
        </p:nvGrpSpPr>
        <p:grpSpPr>
          <a:xfrm>
            <a:off x="2350098" y="2910266"/>
            <a:ext cx="482757" cy="484319"/>
            <a:chOff x="5779408" y="3699191"/>
            <a:chExt cx="317645" cy="318757"/>
          </a:xfrm>
        </p:grpSpPr>
        <p:sp>
          <p:nvSpPr>
            <p:cNvPr id="538" name="Google Shape;538;p47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7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47"/>
          <p:cNvGrpSpPr/>
          <p:nvPr/>
        </p:nvGrpSpPr>
        <p:grpSpPr>
          <a:xfrm>
            <a:off x="2336768" y="1085891"/>
            <a:ext cx="509417" cy="508467"/>
            <a:chOff x="1421638" y="4125629"/>
            <a:chExt cx="374709" cy="374010"/>
          </a:xfrm>
        </p:grpSpPr>
        <p:sp>
          <p:nvSpPr>
            <p:cNvPr id="541" name="Google Shape;541;p47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7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8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548" name="Google Shape;548;p48">
            <a:hlinkClick r:id="" action="ppaction://noaction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8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8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551" name="Google Shape;551;p48"/>
          <p:cNvSpPr txBox="1"/>
          <p:nvPr/>
        </p:nvSpPr>
        <p:spPr>
          <a:xfrm>
            <a:off x="3655225" y="409091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DIGITOS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552" name="Google Shape;552;p48"/>
          <p:cNvSpPr txBox="1"/>
          <p:nvPr/>
        </p:nvSpPr>
        <p:spPr>
          <a:xfrm>
            <a:off x="1494413" y="1584963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1,2,3,4,5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553" name="Google Shape;553;p48"/>
          <p:cNvSpPr txBox="1"/>
          <p:nvPr/>
        </p:nvSpPr>
        <p:spPr>
          <a:xfrm>
            <a:off x="3740313" y="1584967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0.6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554" name="Google Shape;554;p48"/>
          <p:cNvSpPr txBox="1"/>
          <p:nvPr/>
        </p:nvSpPr>
        <p:spPr>
          <a:xfrm>
            <a:off x="5986213" y="1584971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0.2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555" name="Google Shape;555;p48"/>
          <p:cNvSpPr txBox="1"/>
          <p:nvPr/>
        </p:nvSpPr>
        <p:spPr>
          <a:xfrm>
            <a:off x="1494413" y="2286813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1,3,4,8,9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556" name="Google Shape;556;p48"/>
          <p:cNvSpPr txBox="1"/>
          <p:nvPr/>
        </p:nvSpPr>
        <p:spPr>
          <a:xfrm>
            <a:off x="3740313" y="2286817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0.8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557" name="Google Shape;557;p48"/>
          <p:cNvSpPr txBox="1"/>
          <p:nvPr/>
        </p:nvSpPr>
        <p:spPr>
          <a:xfrm>
            <a:off x="5986213" y="2286821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0.8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558" name="Google Shape;558;p48"/>
          <p:cNvSpPr txBox="1"/>
          <p:nvPr/>
        </p:nvSpPr>
        <p:spPr>
          <a:xfrm>
            <a:off x="1494413" y="2988663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0,3,5,6,7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559" name="Google Shape;559;p48"/>
          <p:cNvSpPr txBox="1"/>
          <p:nvPr/>
        </p:nvSpPr>
        <p:spPr>
          <a:xfrm>
            <a:off x="3740313" y="2988667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0.8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560" name="Google Shape;560;p48"/>
          <p:cNvSpPr txBox="1"/>
          <p:nvPr/>
        </p:nvSpPr>
        <p:spPr>
          <a:xfrm>
            <a:off x="5986213" y="2988671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0.4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561" name="Google Shape;561;p48"/>
          <p:cNvSpPr txBox="1"/>
          <p:nvPr/>
        </p:nvSpPr>
        <p:spPr>
          <a:xfrm>
            <a:off x="1641725" y="1062250"/>
            <a:ext cx="15924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Training</a:t>
            </a:r>
            <a:endParaRPr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62" name="Google Shape;562;p48"/>
          <p:cNvSpPr txBox="1"/>
          <p:nvPr/>
        </p:nvSpPr>
        <p:spPr>
          <a:xfrm>
            <a:off x="3740325" y="1062250"/>
            <a:ext cx="1887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Training Result</a:t>
            </a:r>
            <a:endParaRPr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63" name="Google Shape;563;p48"/>
          <p:cNvSpPr txBox="1"/>
          <p:nvPr/>
        </p:nvSpPr>
        <p:spPr>
          <a:xfrm>
            <a:off x="5986225" y="1062250"/>
            <a:ext cx="1887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Testing Result</a:t>
            </a:r>
            <a:endParaRPr>
              <a:latin typeface="Palanquin"/>
              <a:ea typeface="Palanquin"/>
              <a:cs typeface="Palanquin"/>
              <a:sym typeface="Palanqui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9"/>
          <p:cNvSpPr/>
          <p:nvPr/>
        </p:nvSpPr>
        <p:spPr>
          <a:xfrm rot="10800000">
            <a:off x="6795150" y="2905051"/>
            <a:ext cx="696000" cy="69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9"/>
          <p:cNvSpPr/>
          <p:nvPr/>
        </p:nvSpPr>
        <p:spPr>
          <a:xfrm rot="10800000">
            <a:off x="5825800" y="2905651"/>
            <a:ext cx="694800" cy="69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9"/>
          <p:cNvSpPr/>
          <p:nvPr/>
        </p:nvSpPr>
        <p:spPr>
          <a:xfrm rot="10800000" flipH="1">
            <a:off x="6796350" y="1884801"/>
            <a:ext cx="694800" cy="69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9"/>
          <p:cNvSpPr txBox="1">
            <a:spLocks noGrp="1"/>
          </p:cNvSpPr>
          <p:nvPr>
            <p:ph type="title"/>
          </p:nvPr>
        </p:nvSpPr>
        <p:spPr>
          <a:xfrm flipH="1">
            <a:off x="1538827" y="1324175"/>
            <a:ext cx="3502500" cy="9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572" name="Google Shape;572;p49"/>
          <p:cNvSpPr txBox="1">
            <a:spLocks noGrp="1"/>
          </p:cNvSpPr>
          <p:nvPr>
            <p:ph type="subTitle" idx="1"/>
          </p:nvPr>
        </p:nvSpPr>
        <p:spPr>
          <a:xfrm flipH="1">
            <a:off x="1538827" y="2131875"/>
            <a:ext cx="3502500" cy="12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9"/>
          <p:cNvSpPr txBox="1"/>
          <p:nvPr/>
        </p:nvSpPr>
        <p:spPr>
          <a:xfrm flipH="1">
            <a:off x="1538827" y="4087575"/>
            <a:ext cx="3502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Please keep this slide for attribution.</a:t>
            </a:r>
            <a:endParaRPr sz="12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grpSp>
        <p:nvGrpSpPr>
          <p:cNvPr id="574" name="Google Shape;574;p49"/>
          <p:cNvGrpSpPr/>
          <p:nvPr/>
        </p:nvGrpSpPr>
        <p:grpSpPr>
          <a:xfrm>
            <a:off x="6970922" y="3100511"/>
            <a:ext cx="346056" cy="345674"/>
            <a:chOff x="3303268" y="3817349"/>
            <a:chExt cx="346056" cy="345674"/>
          </a:xfrm>
        </p:grpSpPr>
        <p:sp>
          <p:nvSpPr>
            <p:cNvPr id="575" name="Google Shape;575;p49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9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9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9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9" name="Google Shape;579;p49"/>
          <p:cNvSpPr/>
          <p:nvPr/>
        </p:nvSpPr>
        <p:spPr>
          <a:xfrm>
            <a:off x="3381963" y="132854"/>
            <a:ext cx="694800" cy="70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9"/>
          <p:cNvSpPr/>
          <p:nvPr/>
        </p:nvSpPr>
        <p:spPr>
          <a:xfrm rot="10800000" flipH="1">
            <a:off x="5825800" y="1884201"/>
            <a:ext cx="696000" cy="69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9"/>
          <p:cNvSpPr/>
          <p:nvPr/>
        </p:nvSpPr>
        <p:spPr>
          <a:xfrm rot="10800000" flipH="1">
            <a:off x="1965375" y="4669369"/>
            <a:ext cx="331800" cy="331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9"/>
          <p:cNvSpPr/>
          <p:nvPr/>
        </p:nvSpPr>
        <p:spPr>
          <a:xfrm>
            <a:off x="6000959" y="2059174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3" name="Google Shape;583;p49"/>
          <p:cNvGrpSpPr/>
          <p:nvPr/>
        </p:nvGrpSpPr>
        <p:grpSpPr>
          <a:xfrm>
            <a:off x="6000979" y="3080209"/>
            <a:ext cx="346056" cy="345674"/>
            <a:chOff x="3752358" y="3817349"/>
            <a:chExt cx="346056" cy="345674"/>
          </a:xfrm>
        </p:grpSpPr>
        <p:sp>
          <p:nvSpPr>
            <p:cNvPr id="584" name="Google Shape;584;p49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9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9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9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49"/>
          <p:cNvGrpSpPr/>
          <p:nvPr/>
        </p:nvGrpSpPr>
        <p:grpSpPr>
          <a:xfrm>
            <a:off x="6970936" y="2059359"/>
            <a:ext cx="345642" cy="345674"/>
            <a:chOff x="5549861" y="3817349"/>
            <a:chExt cx="345642" cy="345674"/>
          </a:xfrm>
        </p:grpSpPr>
        <p:sp>
          <p:nvSpPr>
            <p:cNvPr id="589" name="Google Shape;589;p49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9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9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49"/>
          <p:cNvSpPr/>
          <p:nvPr/>
        </p:nvSpPr>
        <p:spPr>
          <a:xfrm rot="10800000" flipH="1">
            <a:off x="-264350" y="1032624"/>
            <a:ext cx="1399500" cy="128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Perceptrón Simple</a:t>
            </a:r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1553025" y="1198416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AND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5703925" y="1198416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XOR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14" name="Google Shape;214;p30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15" name="Google Shape;215;p30">
            <a:hlinkClick r:id="" action="ppaction://noaction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grpSp>
        <p:nvGrpSpPr>
          <p:cNvPr id="218" name="Google Shape;218;p30"/>
          <p:cNvGrpSpPr/>
          <p:nvPr/>
        </p:nvGrpSpPr>
        <p:grpSpPr>
          <a:xfrm>
            <a:off x="1582125" y="1723975"/>
            <a:ext cx="1828800" cy="1828800"/>
            <a:chOff x="3428975" y="1657350"/>
            <a:chExt cx="2286000" cy="1828800"/>
          </a:xfrm>
        </p:grpSpPr>
        <p:cxnSp>
          <p:nvCxnSpPr>
            <p:cNvPr id="219" name="Google Shape;219;p30"/>
            <p:cNvCxnSpPr/>
            <p:nvPr/>
          </p:nvCxnSpPr>
          <p:spPr>
            <a:xfrm flipH="1">
              <a:off x="3428975" y="2557800"/>
              <a:ext cx="2286000" cy="27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30"/>
            <p:cNvCxnSpPr/>
            <p:nvPr/>
          </p:nvCxnSpPr>
          <p:spPr>
            <a:xfrm>
              <a:off x="4564925" y="1657350"/>
              <a:ext cx="14100" cy="18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1" name="Google Shape;221;p30"/>
          <p:cNvSpPr/>
          <p:nvPr/>
        </p:nvSpPr>
        <p:spPr>
          <a:xfrm>
            <a:off x="1972250" y="2103450"/>
            <a:ext cx="137100" cy="137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1972250" y="3078200"/>
            <a:ext cx="137100" cy="137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2886500" y="3078200"/>
            <a:ext cx="137100" cy="137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30"/>
          <p:cNvGrpSpPr/>
          <p:nvPr/>
        </p:nvGrpSpPr>
        <p:grpSpPr>
          <a:xfrm>
            <a:off x="5733025" y="1723975"/>
            <a:ext cx="1828800" cy="1828800"/>
            <a:chOff x="3428975" y="1657350"/>
            <a:chExt cx="2286000" cy="1828800"/>
          </a:xfrm>
        </p:grpSpPr>
        <p:cxnSp>
          <p:nvCxnSpPr>
            <p:cNvPr id="225" name="Google Shape;225;p30"/>
            <p:cNvCxnSpPr/>
            <p:nvPr/>
          </p:nvCxnSpPr>
          <p:spPr>
            <a:xfrm flipH="1">
              <a:off x="3428975" y="2557800"/>
              <a:ext cx="2286000" cy="27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30"/>
            <p:cNvCxnSpPr/>
            <p:nvPr/>
          </p:nvCxnSpPr>
          <p:spPr>
            <a:xfrm>
              <a:off x="4564925" y="1657350"/>
              <a:ext cx="14100" cy="18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7" name="Google Shape;227;p30"/>
          <p:cNvSpPr/>
          <p:nvPr/>
        </p:nvSpPr>
        <p:spPr>
          <a:xfrm>
            <a:off x="2886500" y="2103450"/>
            <a:ext cx="137100" cy="137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0"/>
          <p:cNvSpPr/>
          <p:nvPr/>
        </p:nvSpPr>
        <p:spPr>
          <a:xfrm>
            <a:off x="6121750" y="2082450"/>
            <a:ext cx="137100" cy="137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0"/>
          <p:cNvSpPr/>
          <p:nvPr/>
        </p:nvSpPr>
        <p:spPr>
          <a:xfrm>
            <a:off x="6121750" y="3057200"/>
            <a:ext cx="137100" cy="137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0"/>
          <p:cNvSpPr/>
          <p:nvPr/>
        </p:nvSpPr>
        <p:spPr>
          <a:xfrm>
            <a:off x="7036000" y="3057200"/>
            <a:ext cx="137100" cy="137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0"/>
          <p:cNvSpPr/>
          <p:nvPr/>
        </p:nvSpPr>
        <p:spPr>
          <a:xfrm>
            <a:off x="7036000" y="2082450"/>
            <a:ext cx="137100" cy="137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1914825" y="1817000"/>
            <a:ext cx="1621200" cy="1244100"/>
          </a:xfrm>
          <a:prstGeom prst="straightConnector1">
            <a:avLst/>
          </a:prstGeom>
          <a:noFill/>
          <a:ln w="19050" cap="flat" cmpd="sng">
            <a:solidFill>
              <a:srgbClr val="93C47D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6121750" y="1691613"/>
            <a:ext cx="1621200" cy="1244100"/>
          </a:xfrm>
          <a:prstGeom prst="straightConnector1">
            <a:avLst/>
          </a:prstGeom>
          <a:noFill/>
          <a:ln w="19050" cap="flat" cmpd="sng">
            <a:solidFill>
              <a:srgbClr val="93C47D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0"/>
          <p:cNvCxnSpPr/>
          <p:nvPr/>
        </p:nvCxnSpPr>
        <p:spPr>
          <a:xfrm>
            <a:off x="5551900" y="2240550"/>
            <a:ext cx="1621200" cy="1244100"/>
          </a:xfrm>
          <a:prstGeom prst="straightConnector1">
            <a:avLst/>
          </a:prstGeom>
          <a:noFill/>
          <a:ln w="19050" cap="flat" cmpd="sng">
            <a:solidFill>
              <a:srgbClr val="93C47D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Perceptrón Simple</a:t>
            </a:r>
            <a:endParaRPr/>
          </a:p>
        </p:txBody>
      </p:sp>
      <p:sp>
        <p:nvSpPr>
          <p:cNvPr id="240" name="Google Shape;240;p31"/>
          <p:cNvSpPr txBox="1"/>
          <p:nvPr/>
        </p:nvSpPr>
        <p:spPr>
          <a:xfrm>
            <a:off x="1553025" y="1198416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AND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5703925" y="1198416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XOR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42" name="Google Shape;242;p31"/>
          <p:cNvSpPr/>
          <p:nvPr/>
        </p:nvSpPr>
        <p:spPr>
          <a:xfrm>
            <a:off x="1120875" y="1719625"/>
            <a:ext cx="2751300" cy="18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El perceptrón logró aprender el problema en pocas iteraciones. 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243" name="Google Shape;243;p31"/>
          <p:cNvSpPr/>
          <p:nvPr/>
        </p:nvSpPr>
        <p:spPr>
          <a:xfrm>
            <a:off x="5271775" y="1719625"/>
            <a:ext cx="2751300" cy="18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El perceptrón no logró resolver el problema. 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244" name="Google Shape;244;p31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45" name="Google Shape;245;p31">
            <a:hlinkClick r:id="" action="ppaction://noaction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1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1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1120875" y="355712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El perceptrón simple sólo puede resolver problemas de separabilidad lineal.  </a:t>
            </a:r>
            <a:endParaRPr b="1">
              <a:latin typeface="Palanquin"/>
              <a:ea typeface="Palanquin"/>
              <a:cs typeface="Palanquin"/>
              <a:sym typeface="Palanqu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Perceptrón Simple</a:t>
            </a:r>
            <a:endParaRPr/>
          </a:p>
        </p:txBody>
      </p:sp>
      <p:sp>
        <p:nvSpPr>
          <p:cNvPr id="254" name="Google Shape;254;p32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55" name="Google Shape;255;p32">
            <a:hlinkClick r:id="" action="ppaction://noaction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2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847375" y="1921825"/>
            <a:ext cx="3150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en" sz="1600" b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100 iteraciones</a:t>
            </a:r>
            <a:endParaRPr sz="1600" b="1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en" sz="1600" b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Tasa de aprendizaje de 0.2</a:t>
            </a:r>
            <a:endParaRPr sz="1600" b="1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en" sz="1600" b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Cota de 40</a:t>
            </a:r>
            <a:endParaRPr sz="1600" b="1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4284350" y="1643600"/>
            <a:ext cx="3150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</a:pPr>
            <a:r>
              <a:rPr lang="en" sz="1200" b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A partir de la segunda iteración puede verse que el perceptrón cumple con los resultados esperados</a:t>
            </a:r>
            <a:endParaRPr sz="1200" b="1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4521975" y="3149425"/>
            <a:ext cx="3150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</a:pPr>
            <a:r>
              <a:rPr lang="en" sz="1200" b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Los resultados son azarosos, generalmente de los 4 elementos a testear logra definir correctamente 1</a:t>
            </a:r>
            <a:endParaRPr sz="1200" b="1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5153475" y="1271903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AND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62" name="Google Shape;262;p32"/>
          <p:cNvSpPr txBox="1"/>
          <p:nvPr/>
        </p:nvSpPr>
        <p:spPr>
          <a:xfrm>
            <a:off x="5153475" y="2777728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XOR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>
            <a:spLocks noGrp="1"/>
          </p:cNvSpPr>
          <p:nvPr>
            <p:ph type="title"/>
          </p:nvPr>
        </p:nvSpPr>
        <p:spPr>
          <a:xfrm>
            <a:off x="713351" y="1928050"/>
            <a:ext cx="54108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Perceptrón Lineal y No Lineal</a:t>
            </a:r>
            <a:endParaRPr/>
          </a:p>
        </p:txBody>
      </p:sp>
      <p:sp>
        <p:nvSpPr>
          <p:cNvPr id="268" name="Google Shape;268;p33"/>
          <p:cNvSpPr txBox="1">
            <a:spLocks noGrp="1"/>
          </p:cNvSpPr>
          <p:nvPr>
            <p:ph type="title" idx="2"/>
          </p:nvPr>
        </p:nvSpPr>
        <p:spPr>
          <a:xfrm>
            <a:off x="713175" y="147165"/>
            <a:ext cx="4699800" cy="14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713325" y="3204490"/>
            <a:ext cx="46995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 teniendo en cuenta la función de activación lineal y una función logística</a:t>
            </a:r>
            <a:endParaRPr/>
          </a:p>
        </p:txBody>
      </p:sp>
      <p:sp>
        <p:nvSpPr>
          <p:cNvPr id="270" name="Google Shape;270;p33"/>
          <p:cNvSpPr/>
          <p:nvPr/>
        </p:nvSpPr>
        <p:spPr>
          <a:xfrm>
            <a:off x="6309875" y="0"/>
            <a:ext cx="2834100" cy="341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33"/>
          <p:cNvGrpSpPr/>
          <p:nvPr/>
        </p:nvGrpSpPr>
        <p:grpSpPr>
          <a:xfrm>
            <a:off x="6531607" y="1208674"/>
            <a:ext cx="430841" cy="2916262"/>
            <a:chOff x="3419800" y="255950"/>
            <a:chExt cx="762550" cy="5161525"/>
          </a:xfrm>
        </p:grpSpPr>
        <p:sp>
          <p:nvSpPr>
            <p:cNvPr id="272" name="Google Shape;272;p33"/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3"/>
          <p:cNvSpPr/>
          <p:nvPr/>
        </p:nvSpPr>
        <p:spPr>
          <a:xfrm>
            <a:off x="127575" y="2482450"/>
            <a:ext cx="368700" cy="36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3"/>
          <p:cNvSpPr/>
          <p:nvPr/>
        </p:nvSpPr>
        <p:spPr>
          <a:xfrm>
            <a:off x="3485050" y="408325"/>
            <a:ext cx="891000" cy="89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3"/>
          <p:cNvSpPr/>
          <p:nvPr/>
        </p:nvSpPr>
        <p:spPr>
          <a:xfrm>
            <a:off x="8349775" y="3795688"/>
            <a:ext cx="433500" cy="43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3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87" name="Google Shape;287;p33">
            <a:hlinkClick r:id="" action="ppaction://noaction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3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3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Diferencias entre ambas</a:t>
            </a:r>
            <a:endParaRPr/>
          </a:p>
        </p:txBody>
      </p:sp>
      <p:sp>
        <p:nvSpPr>
          <p:cNvPr id="295" name="Google Shape;295;p34"/>
          <p:cNvSpPr/>
          <p:nvPr/>
        </p:nvSpPr>
        <p:spPr>
          <a:xfrm rot="10800000" flipH="1">
            <a:off x="8256225" y="190475"/>
            <a:ext cx="453300" cy="45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4"/>
          <p:cNvSpPr/>
          <p:nvPr/>
        </p:nvSpPr>
        <p:spPr>
          <a:xfrm rot="10800000" flipH="1">
            <a:off x="5989800" y="4801825"/>
            <a:ext cx="262800" cy="26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4"/>
          <p:cNvSpPr/>
          <p:nvPr/>
        </p:nvSpPr>
        <p:spPr>
          <a:xfrm rot="10800000" flipH="1">
            <a:off x="8430725" y="3370975"/>
            <a:ext cx="582300" cy="58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8" name="Google Shape;2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675" y="1521850"/>
            <a:ext cx="5402650" cy="25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Función No Lineal</a:t>
            </a:r>
            <a:endParaRPr/>
          </a:p>
        </p:txBody>
      </p:sp>
      <p:sp>
        <p:nvSpPr>
          <p:cNvPr id="304" name="Google Shape;304;p35"/>
          <p:cNvSpPr/>
          <p:nvPr/>
        </p:nvSpPr>
        <p:spPr>
          <a:xfrm rot="10800000" flipH="1">
            <a:off x="8256225" y="190475"/>
            <a:ext cx="453300" cy="45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5"/>
          <p:cNvSpPr/>
          <p:nvPr/>
        </p:nvSpPr>
        <p:spPr>
          <a:xfrm rot="10800000" flipH="1">
            <a:off x="5989800" y="4801825"/>
            <a:ext cx="262800" cy="26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5"/>
          <p:cNvSpPr/>
          <p:nvPr/>
        </p:nvSpPr>
        <p:spPr>
          <a:xfrm rot="10800000" flipH="1">
            <a:off x="8430725" y="3370975"/>
            <a:ext cx="582300" cy="58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5"/>
          <p:cNvSpPr txBox="1">
            <a:spLocks noGrp="1"/>
          </p:cNvSpPr>
          <p:nvPr>
            <p:ph type="subTitle" idx="4294967295"/>
          </p:nvPr>
        </p:nvSpPr>
        <p:spPr>
          <a:xfrm>
            <a:off x="5038775" y="1800750"/>
            <a:ext cx="28989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poder analizar los datos de manera correcta, para el caso No Lineal empleamos una normalización del tipo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8" name="Google Shape;3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313" y="3342750"/>
            <a:ext cx="2289850" cy="7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5"/>
          <p:cNvSpPr txBox="1">
            <a:spLocks noGrp="1"/>
          </p:cNvSpPr>
          <p:nvPr>
            <p:ph type="subTitle" idx="4294967295"/>
          </p:nvPr>
        </p:nvSpPr>
        <p:spPr>
          <a:xfrm>
            <a:off x="462500" y="1632858"/>
            <a:ext cx="16638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función escogida fue: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0" name="Google Shape;31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4000" y="1673900"/>
            <a:ext cx="2032300" cy="61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425" y="2459550"/>
            <a:ext cx="3123024" cy="23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Implementaciones</a:t>
            </a:r>
            <a:endParaRPr/>
          </a:p>
        </p:txBody>
      </p:sp>
      <p:sp>
        <p:nvSpPr>
          <p:cNvPr id="317" name="Google Shape;317;p36"/>
          <p:cNvSpPr/>
          <p:nvPr/>
        </p:nvSpPr>
        <p:spPr>
          <a:xfrm rot="10800000" flipH="1">
            <a:off x="547325" y="3039169"/>
            <a:ext cx="331800" cy="331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6"/>
          <p:cNvSpPr/>
          <p:nvPr/>
        </p:nvSpPr>
        <p:spPr>
          <a:xfrm rot="10800000" flipH="1">
            <a:off x="8256225" y="190475"/>
            <a:ext cx="453300" cy="45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6"/>
          <p:cNvSpPr/>
          <p:nvPr/>
        </p:nvSpPr>
        <p:spPr>
          <a:xfrm rot="10800000" flipH="1">
            <a:off x="5989800" y="4801825"/>
            <a:ext cx="262800" cy="26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6"/>
          <p:cNvSpPr/>
          <p:nvPr/>
        </p:nvSpPr>
        <p:spPr>
          <a:xfrm rot="10800000" flipH="1">
            <a:off x="8430725" y="3370975"/>
            <a:ext cx="582300" cy="58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6"/>
          <p:cNvSpPr txBox="1">
            <a:spLocks noGrp="1"/>
          </p:cNvSpPr>
          <p:nvPr>
            <p:ph type="title"/>
          </p:nvPr>
        </p:nvSpPr>
        <p:spPr>
          <a:xfrm>
            <a:off x="1288854" y="3668725"/>
            <a:ext cx="26052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</a:t>
            </a:r>
            <a:endParaRPr/>
          </a:p>
        </p:txBody>
      </p:sp>
      <p:sp>
        <p:nvSpPr>
          <p:cNvPr id="322" name="Google Shape;322;p36"/>
          <p:cNvSpPr txBox="1">
            <a:spLocks noGrp="1"/>
          </p:cNvSpPr>
          <p:nvPr>
            <p:ph type="subTitle" idx="1"/>
          </p:nvPr>
        </p:nvSpPr>
        <p:spPr>
          <a:xfrm>
            <a:off x="1288850" y="3948105"/>
            <a:ext cx="26052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consideró el error cuadrático medio para las aproximaciones</a:t>
            </a:r>
            <a:endParaRPr/>
          </a:p>
        </p:txBody>
      </p:sp>
      <p:sp>
        <p:nvSpPr>
          <p:cNvPr id="323" name="Google Shape;323;p36"/>
          <p:cNvSpPr txBox="1">
            <a:spLocks noGrp="1"/>
          </p:cNvSpPr>
          <p:nvPr>
            <p:ph type="title" idx="3"/>
          </p:nvPr>
        </p:nvSpPr>
        <p:spPr>
          <a:xfrm>
            <a:off x="5249904" y="3668725"/>
            <a:ext cx="26052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Testeo</a:t>
            </a:r>
            <a:endParaRPr/>
          </a:p>
        </p:txBody>
      </p:sp>
      <p:sp>
        <p:nvSpPr>
          <p:cNvPr id="324" name="Google Shape;324;p36"/>
          <p:cNvSpPr txBox="1">
            <a:spLocks noGrp="1"/>
          </p:cNvSpPr>
          <p:nvPr>
            <p:ph type="subTitle" idx="4"/>
          </p:nvPr>
        </p:nvSpPr>
        <p:spPr>
          <a:xfrm>
            <a:off x="5249900" y="3948105"/>
            <a:ext cx="26052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evaluó el aprendizaje con el 20% de los datos restantes.</a:t>
            </a:r>
            <a:endParaRPr/>
          </a:p>
        </p:txBody>
      </p:sp>
      <p:sp>
        <p:nvSpPr>
          <p:cNvPr id="325" name="Google Shape;325;p36"/>
          <p:cNvSpPr txBox="1">
            <a:spLocks noGrp="1"/>
          </p:cNvSpPr>
          <p:nvPr>
            <p:ph type="title" idx="5"/>
          </p:nvPr>
        </p:nvSpPr>
        <p:spPr>
          <a:xfrm>
            <a:off x="1288854" y="1858200"/>
            <a:ext cx="26052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Threshold</a:t>
            </a:r>
            <a:endParaRPr/>
          </a:p>
        </p:txBody>
      </p:sp>
      <p:sp>
        <p:nvSpPr>
          <p:cNvPr id="326" name="Google Shape;326;p36"/>
          <p:cNvSpPr txBox="1">
            <a:spLocks noGrp="1"/>
          </p:cNvSpPr>
          <p:nvPr>
            <p:ph type="subTitle" idx="6"/>
          </p:nvPr>
        </p:nvSpPr>
        <p:spPr>
          <a:xfrm>
            <a:off x="1288850" y="2142475"/>
            <a:ext cx="26052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Umbral considerado como entrada fija en W[0] y de valor de entrada = -1</a:t>
            </a:r>
            <a:endParaRPr/>
          </a:p>
        </p:txBody>
      </p:sp>
      <p:sp>
        <p:nvSpPr>
          <p:cNvPr id="327" name="Google Shape;327;p36"/>
          <p:cNvSpPr txBox="1">
            <a:spLocks noGrp="1"/>
          </p:cNvSpPr>
          <p:nvPr>
            <p:ph type="title" idx="7"/>
          </p:nvPr>
        </p:nvSpPr>
        <p:spPr>
          <a:xfrm>
            <a:off x="5249904" y="1858200"/>
            <a:ext cx="26052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Entrenamiento</a:t>
            </a:r>
            <a:endParaRPr/>
          </a:p>
        </p:txBody>
      </p:sp>
      <p:sp>
        <p:nvSpPr>
          <p:cNvPr id="328" name="Google Shape;328;p36"/>
          <p:cNvSpPr txBox="1">
            <a:spLocks noGrp="1"/>
          </p:cNvSpPr>
          <p:nvPr>
            <p:ph type="subTitle" idx="8"/>
          </p:nvPr>
        </p:nvSpPr>
        <p:spPr>
          <a:xfrm>
            <a:off x="5249900" y="2142475"/>
            <a:ext cx="26052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tomaron un 80% de los datos para aprender.</a:t>
            </a:r>
            <a:endParaRPr/>
          </a:p>
        </p:txBody>
      </p:sp>
      <p:grpSp>
        <p:nvGrpSpPr>
          <p:cNvPr id="329" name="Google Shape;329;p36"/>
          <p:cNvGrpSpPr/>
          <p:nvPr/>
        </p:nvGrpSpPr>
        <p:grpSpPr>
          <a:xfrm rot="694864">
            <a:off x="4473749" y="1783218"/>
            <a:ext cx="275931" cy="2517030"/>
            <a:chOff x="4405525" y="1402427"/>
            <a:chExt cx="332898" cy="3036684"/>
          </a:xfrm>
        </p:grpSpPr>
        <p:sp>
          <p:nvSpPr>
            <p:cNvPr id="330" name="Google Shape;330;p36"/>
            <p:cNvSpPr/>
            <p:nvPr/>
          </p:nvSpPr>
          <p:spPr>
            <a:xfrm>
              <a:off x="4405525" y="1750200"/>
              <a:ext cx="255000" cy="2316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" name="Google Shape;331;p36"/>
            <p:cNvGrpSpPr/>
            <p:nvPr/>
          </p:nvGrpSpPr>
          <p:grpSpPr>
            <a:xfrm>
              <a:off x="4405536" y="1402427"/>
              <a:ext cx="332887" cy="3036684"/>
              <a:chOff x="3057125" y="3030375"/>
              <a:chExt cx="197325" cy="1800050"/>
            </a:xfrm>
          </p:grpSpPr>
          <p:sp>
            <p:nvSpPr>
              <p:cNvPr id="332" name="Google Shape;332;p36"/>
              <p:cNvSpPr/>
              <p:nvPr/>
            </p:nvSpPr>
            <p:spPr>
              <a:xfrm>
                <a:off x="3094525" y="3030375"/>
                <a:ext cx="86200" cy="170750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6830" fill="none" extrusionOk="0">
                    <a:moveTo>
                      <a:pt x="1735" y="1"/>
                    </a:moveTo>
                    <a:lnTo>
                      <a:pt x="1735" y="1"/>
                    </a:lnTo>
                    <a:cubicBezTo>
                      <a:pt x="2689" y="1"/>
                      <a:pt x="3448" y="781"/>
                      <a:pt x="3448" y="1713"/>
                    </a:cubicBezTo>
                    <a:lnTo>
                      <a:pt x="3426" y="6830"/>
                    </a:lnTo>
                    <a:lnTo>
                      <a:pt x="1" y="6830"/>
                    </a:lnTo>
                    <a:lnTo>
                      <a:pt x="1" y="1713"/>
                    </a:lnTo>
                    <a:cubicBezTo>
                      <a:pt x="1" y="759"/>
                      <a:pt x="781" y="1"/>
                      <a:pt x="1735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16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6"/>
              <p:cNvSpPr/>
              <p:nvPr/>
            </p:nvSpPr>
            <p:spPr>
              <a:xfrm>
                <a:off x="3057125" y="3239600"/>
                <a:ext cx="156675" cy="1372400"/>
              </a:xfrm>
              <a:custGeom>
                <a:avLst/>
                <a:gdLst/>
                <a:ahLst/>
                <a:cxnLst/>
                <a:rect l="l" t="t" r="r" b="b"/>
                <a:pathLst>
                  <a:path w="6267" h="54896" fill="none" extrusionOk="0">
                    <a:moveTo>
                      <a:pt x="6136" y="54895"/>
                    </a:moveTo>
                    <a:lnTo>
                      <a:pt x="1" y="54874"/>
                    </a:lnTo>
                    <a:lnTo>
                      <a:pt x="131" y="0"/>
                    </a:lnTo>
                    <a:lnTo>
                      <a:pt x="6266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16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6"/>
              <p:cNvSpPr/>
              <p:nvPr/>
            </p:nvSpPr>
            <p:spPr>
              <a:xfrm>
                <a:off x="3057675" y="4614150"/>
                <a:ext cx="153400" cy="165325"/>
              </a:xfrm>
              <a:custGeom>
                <a:avLst/>
                <a:gdLst/>
                <a:ahLst/>
                <a:cxnLst/>
                <a:rect l="l" t="t" r="r" b="b"/>
                <a:pathLst>
                  <a:path w="6136" h="6613" fill="none" extrusionOk="0">
                    <a:moveTo>
                      <a:pt x="2190" y="6613"/>
                    </a:moveTo>
                    <a:lnTo>
                      <a:pt x="3838" y="6613"/>
                    </a:lnTo>
                    <a:lnTo>
                      <a:pt x="6136" y="2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16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6"/>
              <p:cNvSpPr/>
              <p:nvPr/>
            </p:nvSpPr>
            <p:spPr>
              <a:xfrm>
                <a:off x="3060283" y="3201486"/>
                <a:ext cx="153400" cy="38500"/>
              </a:xfrm>
              <a:custGeom>
                <a:avLst/>
                <a:gdLst/>
                <a:ahLst/>
                <a:cxnLst/>
                <a:rect l="l" t="t" r="r" b="b"/>
                <a:pathLst>
                  <a:path w="6136" h="1540" fill="none" extrusionOk="0">
                    <a:moveTo>
                      <a:pt x="6136" y="1539"/>
                    </a:moveTo>
                    <a:lnTo>
                      <a:pt x="0" y="1539"/>
                    </a:lnTo>
                    <a:lnTo>
                      <a:pt x="0" y="0"/>
                    </a:lnTo>
                    <a:lnTo>
                      <a:pt x="6136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16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6"/>
              <p:cNvSpPr/>
              <p:nvPr/>
            </p:nvSpPr>
            <p:spPr>
              <a:xfrm>
                <a:off x="3214850" y="3201100"/>
                <a:ext cx="39600" cy="533375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21335" fill="none" extrusionOk="0">
                    <a:moveTo>
                      <a:pt x="1540" y="21335"/>
                    </a:moveTo>
                    <a:lnTo>
                      <a:pt x="1540" y="21335"/>
                    </a:lnTo>
                    <a:cubicBezTo>
                      <a:pt x="673" y="21335"/>
                      <a:pt x="1" y="20641"/>
                      <a:pt x="1" y="19795"/>
                    </a:cubicBezTo>
                    <a:lnTo>
                      <a:pt x="44" y="1"/>
                    </a:lnTo>
                    <a:lnTo>
                      <a:pt x="1583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16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6"/>
              <p:cNvSpPr/>
              <p:nvPr/>
            </p:nvSpPr>
            <p:spPr>
              <a:xfrm>
                <a:off x="3115125" y="4781075"/>
                <a:ext cx="34175" cy="49350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974" fill="none" extrusionOk="0">
                    <a:moveTo>
                      <a:pt x="694" y="1974"/>
                    </a:moveTo>
                    <a:lnTo>
                      <a:pt x="694" y="1974"/>
                    </a:lnTo>
                    <a:cubicBezTo>
                      <a:pt x="1063" y="1974"/>
                      <a:pt x="1366" y="1670"/>
                      <a:pt x="1366" y="1302"/>
                    </a:cubicBezTo>
                    <a:lnTo>
                      <a:pt x="1366" y="1"/>
                    </a:lnTo>
                    <a:lnTo>
                      <a:pt x="1" y="1"/>
                    </a:lnTo>
                    <a:lnTo>
                      <a:pt x="1" y="1302"/>
                    </a:lnTo>
                    <a:cubicBezTo>
                      <a:pt x="1" y="1670"/>
                      <a:pt x="304" y="1974"/>
                      <a:pt x="694" y="197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16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8" name="Google Shape;338;p36"/>
          <p:cNvGrpSpPr/>
          <p:nvPr/>
        </p:nvGrpSpPr>
        <p:grpSpPr>
          <a:xfrm>
            <a:off x="6297797" y="1322639"/>
            <a:ext cx="509394" cy="509374"/>
            <a:chOff x="1190625" y="238325"/>
            <a:chExt cx="5219200" cy="5219000"/>
          </a:xfrm>
        </p:grpSpPr>
        <p:sp>
          <p:nvSpPr>
            <p:cNvPr id="339" name="Google Shape;339;p36"/>
            <p:cNvSpPr/>
            <p:nvPr/>
          </p:nvSpPr>
          <p:spPr>
            <a:xfrm>
              <a:off x="1190625" y="961450"/>
              <a:ext cx="5219200" cy="4495875"/>
            </a:xfrm>
            <a:custGeom>
              <a:avLst/>
              <a:gdLst/>
              <a:ahLst/>
              <a:cxnLst/>
              <a:rect l="l" t="t" r="r" b="b"/>
              <a:pathLst>
                <a:path w="208768" h="179835" extrusionOk="0">
                  <a:moveTo>
                    <a:pt x="120498" y="148813"/>
                  </a:moveTo>
                  <a:lnTo>
                    <a:pt x="124641" y="161502"/>
                  </a:lnTo>
                  <a:lnTo>
                    <a:pt x="104742" y="161502"/>
                  </a:lnTo>
                  <a:cubicBezTo>
                    <a:pt x="103079" y="161502"/>
                    <a:pt x="101709" y="162872"/>
                    <a:pt x="101709" y="164535"/>
                  </a:cubicBezTo>
                  <a:cubicBezTo>
                    <a:pt x="101709" y="166232"/>
                    <a:pt x="103079" y="167602"/>
                    <a:pt x="104742" y="167602"/>
                  </a:cubicBezTo>
                  <a:lnTo>
                    <a:pt x="139646" y="167602"/>
                  </a:lnTo>
                  <a:cubicBezTo>
                    <a:pt x="142125" y="167602"/>
                    <a:pt x="144147" y="169624"/>
                    <a:pt x="144147" y="172103"/>
                  </a:cubicBezTo>
                  <a:cubicBezTo>
                    <a:pt x="144147" y="172984"/>
                    <a:pt x="143430" y="173702"/>
                    <a:pt x="142516" y="173702"/>
                  </a:cubicBezTo>
                  <a:lnTo>
                    <a:pt x="66251" y="173702"/>
                  </a:lnTo>
                  <a:cubicBezTo>
                    <a:pt x="65338" y="173702"/>
                    <a:pt x="64620" y="172984"/>
                    <a:pt x="64620" y="172103"/>
                  </a:cubicBezTo>
                  <a:cubicBezTo>
                    <a:pt x="64620" y="169624"/>
                    <a:pt x="66642" y="167602"/>
                    <a:pt x="69121" y="167602"/>
                  </a:cubicBezTo>
                  <a:lnTo>
                    <a:pt x="90651" y="167602"/>
                  </a:lnTo>
                  <a:cubicBezTo>
                    <a:pt x="92347" y="167602"/>
                    <a:pt x="93717" y="166232"/>
                    <a:pt x="93717" y="164535"/>
                  </a:cubicBezTo>
                  <a:cubicBezTo>
                    <a:pt x="93717" y="162872"/>
                    <a:pt x="92347" y="161502"/>
                    <a:pt x="90651" y="161502"/>
                  </a:cubicBezTo>
                  <a:lnTo>
                    <a:pt x="84127" y="161502"/>
                  </a:lnTo>
                  <a:lnTo>
                    <a:pt x="88269" y="148813"/>
                  </a:lnTo>
                  <a:close/>
                  <a:moveTo>
                    <a:pt x="8416" y="1"/>
                  </a:moveTo>
                  <a:cubicBezTo>
                    <a:pt x="3784" y="1"/>
                    <a:pt x="0" y="3785"/>
                    <a:pt x="0" y="8449"/>
                  </a:cubicBezTo>
                  <a:lnTo>
                    <a:pt x="0" y="140397"/>
                  </a:lnTo>
                  <a:cubicBezTo>
                    <a:pt x="0" y="145029"/>
                    <a:pt x="3784" y="148813"/>
                    <a:pt x="8416" y="148813"/>
                  </a:cubicBezTo>
                  <a:lnTo>
                    <a:pt x="81811" y="148813"/>
                  </a:lnTo>
                  <a:lnTo>
                    <a:pt x="77701" y="161502"/>
                  </a:lnTo>
                  <a:lnTo>
                    <a:pt x="69121" y="161502"/>
                  </a:lnTo>
                  <a:cubicBezTo>
                    <a:pt x="63283" y="161502"/>
                    <a:pt x="58520" y="166264"/>
                    <a:pt x="58520" y="172103"/>
                  </a:cubicBezTo>
                  <a:cubicBezTo>
                    <a:pt x="58520" y="176376"/>
                    <a:pt x="61978" y="179834"/>
                    <a:pt x="66251" y="179834"/>
                  </a:cubicBezTo>
                  <a:lnTo>
                    <a:pt x="142516" y="179834"/>
                  </a:lnTo>
                  <a:cubicBezTo>
                    <a:pt x="146789" y="179834"/>
                    <a:pt x="150247" y="176376"/>
                    <a:pt x="150247" y="172103"/>
                  </a:cubicBezTo>
                  <a:cubicBezTo>
                    <a:pt x="150247" y="166264"/>
                    <a:pt x="145485" y="161502"/>
                    <a:pt x="139646" y="161502"/>
                  </a:cubicBezTo>
                  <a:lnTo>
                    <a:pt x="131067" y="161502"/>
                  </a:lnTo>
                  <a:lnTo>
                    <a:pt x="126957" y="148813"/>
                  </a:lnTo>
                  <a:lnTo>
                    <a:pt x="200351" y="148813"/>
                  </a:lnTo>
                  <a:cubicBezTo>
                    <a:pt x="204983" y="148813"/>
                    <a:pt x="208767" y="145029"/>
                    <a:pt x="208767" y="140397"/>
                  </a:cubicBezTo>
                  <a:lnTo>
                    <a:pt x="208767" y="8449"/>
                  </a:lnTo>
                  <a:cubicBezTo>
                    <a:pt x="208767" y="3785"/>
                    <a:pt x="204983" y="1"/>
                    <a:pt x="200351" y="1"/>
                  </a:cubicBezTo>
                  <a:lnTo>
                    <a:pt x="187434" y="1"/>
                  </a:lnTo>
                  <a:cubicBezTo>
                    <a:pt x="185738" y="1"/>
                    <a:pt x="184367" y="1371"/>
                    <a:pt x="184367" y="3067"/>
                  </a:cubicBezTo>
                  <a:cubicBezTo>
                    <a:pt x="184367" y="4763"/>
                    <a:pt x="185738" y="6133"/>
                    <a:pt x="187434" y="6133"/>
                  </a:cubicBezTo>
                  <a:lnTo>
                    <a:pt x="200351" y="6133"/>
                  </a:lnTo>
                  <a:cubicBezTo>
                    <a:pt x="201623" y="6133"/>
                    <a:pt x="202667" y="7177"/>
                    <a:pt x="202667" y="8449"/>
                  </a:cubicBezTo>
                  <a:lnTo>
                    <a:pt x="202667" y="24466"/>
                  </a:lnTo>
                  <a:lnTo>
                    <a:pt x="165546" y="24466"/>
                  </a:lnTo>
                  <a:cubicBezTo>
                    <a:pt x="163850" y="24466"/>
                    <a:pt x="162480" y="25836"/>
                    <a:pt x="162480" y="27532"/>
                  </a:cubicBezTo>
                  <a:cubicBezTo>
                    <a:pt x="162480" y="29228"/>
                    <a:pt x="163850" y="30598"/>
                    <a:pt x="165546" y="30598"/>
                  </a:cubicBezTo>
                  <a:lnTo>
                    <a:pt x="202667" y="30598"/>
                  </a:lnTo>
                  <a:lnTo>
                    <a:pt x="202667" y="118248"/>
                  </a:lnTo>
                  <a:lnTo>
                    <a:pt x="179507" y="118248"/>
                  </a:lnTo>
                  <a:cubicBezTo>
                    <a:pt x="177811" y="118248"/>
                    <a:pt x="176441" y="119618"/>
                    <a:pt x="176441" y="121281"/>
                  </a:cubicBezTo>
                  <a:cubicBezTo>
                    <a:pt x="176441" y="122978"/>
                    <a:pt x="177811" y="124348"/>
                    <a:pt x="179507" y="124348"/>
                  </a:cubicBezTo>
                  <a:lnTo>
                    <a:pt x="202667" y="124348"/>
                  </a:lnTo>
                  <a:lnTo>
                    <a:pt x="202667" y="140397"/>
                  </a:lnTo>
                  <a:cubicBezTo>
                    <a:pt x="202667" y="141669"/>
                    <a:pt x="201623" y="142713"/>
                    <a:pt x="200351" y="142713"/>
                  </a:cubicBezTo>
                  <a:lnTo>
                    <a:pt x="8416" y="142713"/>
                  </a:lnTo>
                  <a:cubicBezTo>
                    <a:pt x="7144" y="142713"/>
                    <a:pt x="6133" y="141669"/>
                    <a:pt x="6133" y="140397"/>
                  </a:cubicBezTo>
                  <a:lnTo>
                    <a:pt x="6133" y="124348"/>
                  </a:lnTo>
                  <a:lnTo>
                    <a:pt x="165448" y="124348"/>
                  </a:lnTo>
                  <a:cubicBezTo>
                    <a:pt x="167144" y="124348"/>
                    <a:pt x="168514" y="122978"/>
                    <a:pt x="168514" y="121281"/>
                  </a:cubicBezTo>
                  <a:cubicBezTo>
                    <a:pt x="168514" y="119618"/>
                    <a:pt x="167144" y="118248"/>
                    <a:pt x="165448" y="118248"/>
                  </a:cubicBezTo>
                  <a:lnTo>
                    <a:pt x="6133" y="118248"/>
                  </a:lnTo>
                  <a:lnTo>
                    <a:pt x="6133" y="30598"/>
                  </a:lnTo>
                  <a:lnTo>
                    <a:pt x="43221" y="30598"/>
                  </a:lnTo>
                  <a:cubicBezTo>
                    <a:pt x="44918" y="30598"/>
                    <a:pt x="46288" y="29228"/>
                    <a:pt x="46288" y="27532"/>
                  </a:cubicBezTo>
                  <a:cubicBezTo>
                    <a:pt x="46288" y="25836"/>
                    <a:pt x="44918" y="24466"/>
                    <a:pt x="43221" y="24466"/>
                  </a:cubicBezTo>
                  <a:lnTo>
                    <a:pt x="6133" y="24466"/>
                  </a:lnTo>
                  <a:lnTo>
                    <a:pt x="6133" y="8449"/>
                  </a:lnTo>
                  <a:cubicBezTo>
                    <a:pt x="6133" y="7177"/>
                    <a:pt x="7144" y="6133"/>
                    <a:pt x="8416" y="6133"/>
                  </a:cubicBezTo>
                  <a:lnTo>
                    <a:pt x="21236" y="6133"/>
                  </a:lnTo>
                  <a:cubicBezTo>
                    <a:pt x="22899" y="6133"/>
                    <a:pt x="24269" y="4763"/>
                    <a:pt x="24269" y="3067"/>
                  </a:cubicBezTo>
                  <a:cubicBezTo>
                    <a:pt x="24269" y="1371"/>
                    <a:pt x="22899" y="1"/>
                    <a:pt x="21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1948200" y="238325"/>
              <a:ext cx="3704025" cy="3296050"/>
            </a:xfrm>
            <a:custGeom>
              <a:avLst/>
              <a:gdLst/>
              <a:ahLst/>
              <a:cxnLst/>
              <a:rect l="l" t="t" r="r" b="b"/>
              <a:pathLst>
                <a:path w="148161" h="131842" extrusionOk="0">
                  <a:moveTo>
                    <a:pt x="28217" y="45562"/>
                  </a:moveTo>
                  <a:lnTo>
                    <a:pt x="37481" y="49313"/>
                  </a:lnTo>
                  <a:lnTo>
                    <a:pt x="37481" y="85423"/>
                  </a:lnTo>
                  <a:lnTo>
                    <a:pt x="28217" y="81640"/>
                  </a:lnTo>
                  <a:lnTo>
                    <a:pt x="28217" y="45562"/>
                  </a:lnTo>
                  <a:close/>
                  <a:moveTo>
                    <a:pt x="74081" y="6353"/>
                  </a:moveTo>
                  <a:lnTo>
                    <a:pt x="137004" y="31992"/>
                  </a:lnTo>
                  <a:lnTo>
                    <a:pt x="104384" y="45301"/>
                  </a:lnTo>
                  <a:cubicBezTo>
                    <a:pt x="102819" y="45921"/>
                    <a:pt x="102068" y="47715"/>
                    <a:pt x="102688" y="49281"/>
                  </a:cubicBezTo>
                  <a:cubicBezTo>
                    <a:pt x="103181" y="50463"/>
                    <a:pt x="104305" y="51180"/>
                    <a:pt x="105500" y="51180"/>
                  </a:cubicBezTo>
                  <a:cubicBezTo>
                    <a:pt x="105888" y="51180"/>
                    <a:pt x="106284" y="51104"/>
                    <a:pt x="106668" y="50944"/>
                  </a:cubicBezTo>
                  <a:lnTo>
                    <a:pt x="119944" y="45562"/>
                  </a:lnTo>
                  <a:lnTo>
                    <a:pt x="119944" y="81640"/>
                  </a:lnTo>
                  <a:lnTo>
                    <a:pt x="74081" y="100331"/>
                  </a:lnTo>
                  <a:lnTo>
                    <a:pt x="43581" y="87903"/>
                  </a:lnTo>
                  <a:lnTo>
                    <a:pt x="43581" y="51825"/>
                  </a:lnTo>
                  <a:lnTo>
                    <a:pt x="72939" y="63764"/>
                  </a:lnTo>
                  <a:cubicBezTo>
                    <a:pt x="73298" y="63927"/>
                    <a:pt x="73689" y="63992"/>
                    <a:pt x="74081" y="63992"/>
                  </a:cubicBezTo>
                  <a:cubicBezTo>
                    <a:pt x="74472" y="63992"/>
                    <a:pt x="74863" y="63927"/>
                    <a:pt x="75222" y="63764"/>
                  </a:cubicBezTo>
                  <a:lnTo>
                    <a:pt x="93424" y="56359"/>
                  </a:lnTo>
                  <a:cubicBezTo>
                    <a:pt x="94990" y="55739"/>
                    <a:pt x="95740" y="53945"/>
                    <a:pt x="95088" y="52380"/>
                  </a:cubicBezTo>
                  <a:cubicBezTo>
                    <a:pt x="94615" y="51186"/>
                    <a:pt x="93460" y="50466"/>
                    <a:pt x="92244" y="50466"/>
                  </a:cubicBezTo>
                  <a:cubicBezTo>
                    <a:pt x="91865" y="50466"/>
                    <a:pt x="91480" y="50536"/>
                    <a:pt x="91108" y="50683"/>
                  </a:cubicBezTo>
                  <a:lnTo>
                    <a:pt x="74081" y="57631"/>
                  </a:lnTo>
                  <a:lnTo>
                    <a:pt x="48637" y="47258"/>
                  </a:lnTo>
                  <a:lnTo>
                    <a:pt x="75222" y="36428"/>
                  </a:lnTo>
                  <a:cubicBezTo>
                    <a:pt x="76788" y="35776"/>
                    <a:pt x="77538" y="34015"/>
                    <a:pt x="76918" y="32449"/>
                  </a:cubicBezTo>
                  <a:cubicBezTo>
                    <a:pt x="76421" y="31255"/>
                    <a:pt x="75279" y="30535"/>
                    <a:pt x="74071" y="30535"/>
                  </a:cubicBezTo>
                  <a:cubicBezTo>
                    <a:pt x="73694" y="30535"/>
                    <a:pt x="73311" y="30605"/>
                    <a:pt x="72939" y="30753"/>
                  </a:cubicBezTo>
                  <a:lnTo>
                    <a:pt x="40515" y="43964"/>
                  </a:lnTo>
                  <a:lnTo>
                    <a:pt x="11157" y="31992"/>
                  </a:lnTo>
                  <a:lnTo>
                    <a:pt x="74081" y="6353"/>
                  </a:lnTo>
                  <a:close/>
                  <a:moveTo>
                    <a:pt x="28217" y="88229"/>
                  </a:moveTo>
                  <a:lnTo>
                    <a:pt x="37481" y="92013"/>
                  </a:lnTo>
                  <a:lnTo>
                    <a:pt x="37481" y="109269"/>
                  </a:lnTo>
                  <a:lnTo>
                    <a:pt x="28217" y="105485"/>
                  </a:lnTo>
                  <a:lnTo>
                    <a:pt x="28217" y="88229"/>
                  </a:lnTo>
                  <a:close/>
                  <a:moveTo>
                    <a:pt x="119944" y="88229"/>
                  </a:moveTo>
                  <a:lnTo>
                    <a:pt x="119944" y="105485"/>
                  </a:lnTo>
                  <a:lnTo>
                    <a:pt x="74081" y="124176"/>
                  </a:lnTo>
                  <a:lnTo>
                    <a:pt x="43581" y="111748"/>
                  </a:lnTo>
                  <a:lnTo>
                    <a:pt x="43581" y="94492"/>
                  </a:lnTo>
                  <a:lnTo>
                    <a:pt x="72939" y="106463"/>
                  </a:lnTo>
                  <a:cubicBezTo>
                    <a:pt x="73298" y="106626"/>
                    <a:pt x="73689" y="106692"/>
                    <a:pt x="74081" y="106692"/>
                  </a:cubicBezTo>
                  <a:cubicBezTo>
                    <a:pt x="74472" y="106692"/>
                    <a:pt x="74863" y="106626"/>
                    <a:pt x="75222" y="106463"/>
                  </a:cubicBezTo>
                  <a:lnTo>
                    <a:pt x="119944" y="88229"/>
                  </a:lnTo>
                  <a:close/>
                  <a:moveTo>
                    <a:pt x="74081" y="0"/>
                  </a:moveTo>
                  <a:cubicBezTo>
                    <a:pt x="73689" y="0"/>
                    <a:pt x="73298" y="74"/>
                    <a:pt x="72939" y="220"/>
                  </a:cubicBezTo>
                  <a:lnTo>
                    <a:pt x="1893" y="29154"/>
                  </a:lnTo>
                  <a:cubicBezTo>
                    <a:pt x="751" y="29643"/>
                    <a:pt x="1" y="30753"/>
                    <a:pt x="1" y="31992"/>
                  </a:cubicBezTo>
                  <a:cubicBezTo>
                    <a:pt x="1" y="33232"/>
                    <a:pt x="751" y="34373"/>
                    <a:pt x="1893" y="34830"/>
                  </a:cubicBezTo>
                  <a:lnTo>
                    <a:pt x="22085" y="43050"/>
                  </a:lnTo>
                  <a:lnTo>
                    <a:pt x="22085" y="107540"/>
                  </a:lnTo>
                  <a:cubicBezTo>
                    <a:pt x="22085" y="108779"/>
                    <a:pt x="22835" y="109888"/>
                    <a:pt x="24009" y="110378"/>
                  </a:cubicBezTo>
                  <a:lnTo>
                    <a:pt x="37481" y="115858"/>
                  </a:lnTo>
                  <a:lnTo>
                    <a:pt x="37481" y="128808"/>
                  </a:lnTo>
                  <a:cubicBezTo>
                    <a:pt x="37481" y="130471"/>
                    <a:pt x="38818" y="131841"/>
                    <a:pt x="40515" y="131841"/>
                  </a:cubicBezTo>
                  <a:cubicBezTo>
                    <a:pt x="42211" y="131841"/>
                    <a:pt x="43581" y="130471"/>
                    <a:pt x="43581" y="128808"/>
                  </a:cubicBezTo>
                  <a:lnTo>
                    <a:pt x="43581" y="118337"/>
                  </a:lnTo>
                  <a:lnTo>
                    <a:pt x="72939" y="130308"/>
                  </a:lnTo>
                  <a:cubicBezTo>
                    <a:pt x="73298" y="130471"/>
                    <a:pt x="73689" y="130537"/>
                    <a:pt x="74081" y="130537"/>
                  </a:cubicBezTo>
                  <a:cubicBezTo>
                    <a:pt x="74472" y="130537"/>
                    <a:pt x="74863" y="130471"/>
                    <a:pt x="75222" y="130308"/>
                  </a:cubicBezTo>
                  <a:lnTo>
                    <a:pt x="124152" y="110378"/>
                  </a:lnTo>
                  <a:cubicBezTo>
                    <a:pt x="125326" y="109888"/>
                    <a:pt x="126077" y="108779"/>
                    <a:pt x="126077" y="107540"/>
                  </a:cubicBezTo>
                  <a:lnTo>
                    <a:pt x="126077" y="43050"/>
                  </a:lnTo>
                  <a:lnTo>
                    <a:pt x="146268" y="34830"/>
                  </a:lnTo>
                  <a:cubicBezTo>
                    <a:pt x="147410" y="34373"/>
                    <a:pt x="148160" y="33232"/>
                    <a:pt x="148160" y="31992"/>
                  </a:cubicBezTo>
                  <a:cubicBezTo>
                    <a:pt x="148160" y="30753"/>
                    <a:pt x="147410" y="29643"/>
                    <a:pt x="146268" y="29154"/>
                  </a:cubicBezTo>
                  <a:lnTo>
                    <a:pt x="75222" y="220"/>
                  </a:lnTo>
                  <a:cubicBezTo>
                    <a:pt x="74863" y="74"/>
                    <a:pt x="74472" y="0"/>
                    <a:pt x="74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36"/>
          <p:cNvGrpSpPr/>
          <p:nvPr/>
        </p:nvGrpSpPr>
        <p:grpSpPr>
          <a:xfrm>
            <a:off x="6333142" y="3124074"/>
            <a:ext cx="438714" cy="531127"/>
            <a:chOff x="5184517" y="2459481"/>
            <a:chExt cx="252062" cy="305122"/>
          </a:xfrm>
        </p:grpSpPr>
        <p:sp>
          <p:nvSpPr>
            <p:cNvPr id="342" name="Google Shape;342;p36"/>
            <p:cNvSpPr/>
            <p:nvPr/>
          </p:nvSpPr>
          <p:spPr>
            <a:xfrm>
              <a:off x="5383486" y="2674747"/>
              <a:ext cx="13273" cy="13305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3" y="0"/>
                  </a:moveTo>
                  <a:cubicBezTo>
                    <a:pt x="107" y="0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5350128" y="2724402"/>
              <a:ext cx="11395" cy="11395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62"/>
                    <a:pt x="96" y="357"/>
                    <a:pt x="179" y="357"/>
                  </a:cubicBezTo>
                  <a:cubicBezTo>
                    <a:pt x="274" y="357"/>
                    <a:pt x="358" y="286"/>
                    <a:pt x="358" y="179"/>
                  </a:cubicBezTo>
                  <a:cubicBezTo>
                    <a:pt x="358" y="84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5254638" y="2666376"/>
              <a:ext cx="11395" cy="11427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93" y="1"/>
                  </a:moveTo>
                  <a:cubicBezTo>
                    <a:pt x="188" y="1"/>
                    <a:pt x="183" y="1"/>
                    <a:pt x="179" y="2"/>
                  </a:cubicBezTo>
                  <a:cubicBezTo>
                    <a:pt x="83" y="2"/>
                    <a:pt x="0" y="97"/>
                    <a:pt x="0" y="180"/>
                  </a:cubicBezTo>
                  <a:cubicBezTo>
                    <a:pt x="0" y="275"/>
                    <a:pt x="71" y="359"/>
                    <a:pt x="179" y="359"/>
                  </a:cubicBezTo>
                  <a:cubicBezTo>
                    <a:pt x="262" y="359"/>
                    <a:pt x="357" y="287"/>
                    <a:pt x="357" y="180"/>
                  </a:cubicBezTo>
                  <a:cubicBezTo>
                    <a:pt x="357" y="90"/>
                    <a:pt x="273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5273959" y="2724402"/>
              <a:ext cx="11395" cy="11395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cubicBezTo>
                    <a:pt x="0" y="262"/>
                    <a:pt x="84" y="357"/>
                    <a:pt x="179" y="357"/>
                  </a:cubicBezTo>
                  <a:cubicBezTo>
                    <a:pt x="274" y="357"/>
                    <a:pt x="357" y="286"/>
                    <a:pt x="357" y="179"/>
                  </a:cubicBezTo>
                  <a:cubicBezTo>
                    <a:pt x="357" y="84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5308049" y="2678917"/>
              <a:ext cx="14451" cy="14037"/>
            </a:xfrm>
            <a:custGeom>
              <a:avLst/>
              <a:gdLst/>
              <a:ahLst/>
              <a:cxnLst/>
              <a:rect l="l" t="t" r="r" b="b"/>
              <a:pathLst>
                <a:path w="454" h="441" extrusionOk="0">
                  <a:moveTo>
                    <a:pt x="227" y="0"/>
                  </a:moveTo>
                  <a:cubicBezTo>
                    <a:pt x="108" y="0"/>
                    <a:pt x="1" y="108"/>
                    <a:pt x="1" y="227"/>
                  </a:cubicBezTo>
                  <a:cubicBezTo>
                    <a:pt x="1" y="346"/>
                    <a:pt x="108" y="441"/>
                    <a:pt x="227" y="441"/>
                  </a:cubicBezTo>
                  <a:cubicBezTo>
                    <a:pt x="346" y="441"/>
                    <a:pt x="453" y="346"/>
                    <a:pt x="453" y="227"/>
                  </a:cubicBezTo>
                  <a:cubicBezTo>
                    <a:pt x="453" y="84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5184517" y="2459481"/>
              <a:ext cx="252062" cy="305122"/>
            </a:xfrm>
            <a:custGeom>
              <a:avLst/>
              <a:gdLst/>
              <a:ahLst/>
              <a:cxnLst/>
              <a:rect l="l" t="t" r="r" b="b"/>
              <a:pathLst>
                <a:path w="7919" h="9586" extrusionOk="0">
                  <a:moveTo>
                    <a:pt x="2597" y="5657"/>
                  </a:moveTo>
                  <a:cubicBezTo>
                    <a:pt x="3126" y="5657"/>
                    <a:pt x="3630" y="5793"/>
                    <a:pt x="4096" y="6061"/>
                  </a:cubicBezTo>
                  <a:cubicBezTo>
                    <a:pt x="4607" y="6347"/>
                    <a:pt x="5099" y="6442"/>
                    <a:pt x="5531" y="6442"/>
                  </a:cubicBezTo>
                  <a:cubicBezTo>
                    <a:pt x="5853" y="6442"/>
                    <a:pt x="6143" y="6389"/>
                    <a:pt x="6382" y="6323"/>
                  </a:cubicBezTo>
                  <a:cubicBezTo>
                    <a:pt x="6751" y="6228"/>
                    <a:pt x="7037" y="6061"/>
                    <a:pt x="7204" y="5954"/>
                  </a:cubicBezTo>
                  <a:lnTo>
                    <a:pt x="7204" y="5954"/>
                  </a:lnTo>
                  <a:cubicBezTo>
                    <a:pt x="7525" y="7037"/>
                    <a:pt x="7263" y="8204"/>
                    <a:pt x="6442" y="9038"/>
                  </a:cubicBezTo>
                  <a:cubicBezTo>
                    <a:pt x="6275" y="9204"/>
                    <a:pt x="6037" y="9299"/>
                    <a:pt x="5799" y="9299"/>
                  </a:cubicBezTo>
                  <a:lnTo>
                    <a:pt x="2560" y="9299"/>
                  </a:lnTo>
                  <a:cubicBezTo>
                    <a:pt x="2322" y="9299"/>
                    <a:pt x="2084" y="9204"/>
                    <a:pt x="1917" y="9038"/>
                  </a:cubicBezTo>
                  <a:cubicBezTo>
                    <a:pt x="1179" y="8276"/>
                    <a:pt x="834" y="7180"/>
                    <a:pt x="1120" y="6025"/>
                  </a:cubicBezTo>
                  <a:cubicBezTo>
                    <a:pt x="1239" y="5966"/>
                    <a:pt x="1560" y="5811"/>
                    <a:pt x="1989" y="5716"/>
                  </a:cubicBezTo>
                  <a:cubicBezTo>
                    <a:pt x="2195" y="5677"/>
                    <a:pt x="2398" y="5657"/>
                    <a:pt x="2597" y="5657"/>
                  </a:cubicBezTo>
                  <a:close/>
                  <a:moveTo>
                    <a:pt x="2834" y="1"/>
                  </a:moveTo>
                  <a:cubicBezTo>
                    <a:pt x="2632" y="1"/>
                    <a:pt x="2465" y="167"/>
                    <a:pt x="2465" y="370"/>
                  </a:cubicBezTo>
                  <a:lnTo>
                    <a:pt x="2465" y="703"/>
                  </a:lnTo>
                  <a:cubicBezTo>
                    <a:pt x="2465" y="906"/>
                    <a:pt x="2632" y="1072"/>
                    <a:pt x="2834" y="1072"/>
                  </a:cubicBezTo>
                  <a:lnTo>
                    <a:pt x="3036" y="1072"/>
                  </a:lnTo>
                  <a:lnTo>
                    <a:pt x="3036" y="2239"/>
                  </a:lnTo>
                  <a:cubicBezTo>
                    <a:pt x="3036" y="2311"/>
                    <a:pt x="3096" y="2370"/>
                    <a:pt x="3167" y="2370"/>
                  </a:cubicBezTo>
                  <a:cubicBezTo>
                    <a:pt x="3239" y="2370"/>
                    <a:pt x="3298" y="2311"/>
                    <a:pt x="3298" y="2239"/>
                  </a:cubicBezTo>
                  <a:lnTo>
                    <a:pt x="3298" y="1072"/>
                  </a:lnTo>
                  <a:lnTo>
                    <a:pt x="4977" y="1072"/>
                  </a:lnTo>
                  <a:lnTo>
                    <a:pt x="4977" y="3406"/>
                  </a:lnTo>
                  <a:cubicBezTo>
                    <a:pt x="4977" y="3620"/>
                    <a:pt x="5096" y="3799"/>
                    <a:pt x="5311" y="3882"/>
                  </a:cubicBezTo>
                  <a:cubicBezTo>
                    <a:pt x="6144" y="4216"/>
                    <a:pt x="6763" y="4882"/>
                    <a:pt x="7097" y="5692"/>
                  </a:cubicBezTo>
                  <a:cubicBezTo>
                    <a:pt x="6966" y="5775"/>
                    <a:pt x="6668" y="5954"/>
                    <a:pt x="6275" y="6061"/>
                  </a:cubicBezTo>
                  <a:cubicBezTo>
                    <a:pt x="6015" y="6135"/>
                    <a:pt x="5758" y="6172"/>
                    <a:pt x="5506" y="6172"/>
                  </a:cubicBezTo>
                  <a:cubicBezTo>
                    <a:pt x="5064" y="6172"/>
                    <a:pt x="4636" y="6058"/>
                    <a:pt x="4227" y="5823"/>
                  </a:cubicBezTo>
                  <a:cubicBezTo>
                    <a:pt x="3710" y="5528"/>
                    <a:pt x="3145" y="5385"/>
                    <a:pt x="2580" y="5385"/>
                  </a:cubicBezTo>
                  <a:cubicBezTo>
                    <a:pt x="2117" y="5385"/>
                    <a:pt x="1654" y="5481"/>
                    <a:pt x="1215" y="5668"/>
                  </a:cubicBezTo>
                  <a:cubicBezTo>
                    <a:pt x="1524" y="4870"/>
                    <a:pt x="2155" y="4216"/>
                    <a:pt x="2989" y="3882"/>
                  </a:cubicBezTo>
                  <a:cubicBezTo>
                    <a:pt x="3179" y="3811"/>
                    <a:pt x="3322" y="3620"/>
                    <a:pt x="3322" y="3406"/>
                  </a:cubicBezTo>
                  <a:lnTo>
                    <a:pt x="3322" y="2930"/>
                  </a:lnTo>
                  <a:cubicBezTo>
                    <a:pt x="3322" y="2858"/>
                    <a:pt x="3263" y="2799"/>
                    <a:pt x="3179" y="2799"/>
                  </a:cubicBezTo>
                  <a:cubicBezTo>
                    <a:pt x="3108" y="2799"/>
                    <a:pt x="3048" y="2858"/>
                    <a:pt x="3048" y="2930"/>
                  </a:cubicBezTo>
                  <a:lnTo>
                    <a:pt x="3048" y="3406"/>
                  </a:lnTo>
                  <a:cubicBezTo>
                    <a:pt x="3048" y="3501"/>
                    <a:pt x="2989" y="3585"/>
                    <a:pt x="2894" y="3620"/>
                  </a:cubicBezTo>
                  <a:cubicBezTo>
                    <a:pt x="608" y="4525"/>
                    <a:pt x="0" y="7490"/>
                    <a:pt x="1703" y="9228"/>
                  </a:cubicBezTo>
                  <a:cubicBezTo>
                    <a:pt x="1929" y="9454"/>
                    <a:pt x="2227" y="9585"/>
                    <a:pt x="2560" y="9585"/>
                  </a:cubicBezTo>
                  <a:lnTo>
                    <a:pt x="5799" y="9585"/>
                  </a:lnTo>
                  <a:cubicBezTo>
                    <a:pt x="6108" y="9585"/>
                    <a:pt x="6430" y="9454"/>
                    <a:pt x="6656" y="9228"/>
                  </a:cubicBezTo>
                  <a:cubicBezTo>
                    <a:pt x="7870" y="7990"/>
                    <a:pt x="7918" y="6132"/>
                    <a:pt x="6989" y="4835"/>
                  </a:cubicBezTo>
                  <a:cubicBezTo>
                    <a:pt x="6608" y="4287"/>
                    <a:pt x="6073" y="3870"/>
                    <a:pt x="5442" y="3620"/>
                  </a:cubicBezTo>
                  <a:cubicBezTo>
                    <a:pt x="5358" y="3585"/>
                    <a:pt x="5299" y="3501"/>
                    <a:pt x="5299" y="3406"/>
                  </a:cubicBezTo>
                  <a:lnTo>
                    <a:pt x="5299" y="1072"/>
                  </a:lnTo>
                  <a:lnTo>
                    <a:pt x="5489" y="1072"/>
                  </a:lnTo>
                  <a:cubicBezTo>
                    <a:pt x="5692" y="1072"/>
                    <a:pt x="5858" y="906"/>
                    <a:pt x="5858" y="703"/>
                  </a:cubicBezTo>
                  <a:lnTo>
                    <a:pt x="5858" y="370"/>
                  </a:lnTo>
                  <a:cubicBezTo>
                    <a:pt x="5858" y="167"/>
                    <a:pt x="5692" y="1"/>
                    <a:pt x="5489" y="1"/>
                  </a:cubicBezTo>
                  <a:lnTo>
                    <a:pt x="4739" y="1"/>
                  </a:lnTo>
                  <a:cubicBezTo>
                    <a:pt x="4668" y="1"/>
                    <a:pt x="4608" y="60"/>
                    <a:pt x="4608" y="132"/>
                  </a:cubicBezTo>
                  <a:cubicBezTo>
                    <a:pt x="4608" y="215"/>
                    <a:pt x="4668" y="275"/>
                    <a:pt x="4739" y="275"/>
                  </a:cubicBezTo>
                  <a:lnTo>
                    <a:pt x="5489" y="275"/>
                  </a:lnTo>
                  <a:cubicBezTo>
                    <a:pt x="5537" y="275"/>
                    <a:pt x="5573" y="310"/>
                    <a:pt x="5573" y="358"/>
                  </a:cubicBezTo>
                  <a:lnTo>
                    <a:pt x="5573" y="691"/>
                  </a:lnTo>
                  <a:cubicBezTo>
                    <a:pt x="5573" y="727"/>
                    <a:pt x="5537" y="775"/>
                    <a:pt x="5489" y="775"/>
                  </a:cubicBezTo>
                  <a:lnTo>
                    <a:pt x="2834" y="775"/>
                  </a:lnTo>
                  <a:cubicBezTo>
                    <a:pt x="2798" y="775"/>
                    <a:pt x="2751" y="727"/>
                    <a:pt x="2751" y="691"/>
                  </a:cubicBezTo>
                  <a:lnTo>
                    <a:pt x="2751" y="358"/>
                  </a:lnTo>
                  <a:cubicBezTo>
                    <a:pt x="2751" y="310"/>
                    <a:pt x="2798" y="275"/>
                    <a:pt x="2834" y="275"/>
                  </a:cubicBezTo>
                  <a:lnTo>
                    <a:pt x="4060" y="275"/>
                  </a:lnTo>
                  <a:cubicBezTo>
                    <a:pt x="4132" y="275"/>
                    <a:pt x="4191" y="215"/>
                    <a:pt x="4191" y="132"/>
                  </a:cubicBezTo>
                  <a:cubicBezTo>
                    <a:pt x="4191" y="60"/>
                    <a:pt x="4132" y="1"/>
                    <a:pt x="4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36"/>
          <p:cNvGrpSpPr/>
          <p:nvPr/>
        </p:nvGrpSpPr>
        <p:grpSpPr>
          <a:xfrm>
            <a:off x="2350073" y="3147478"/>
            <a:ext cx="482757" cy="484319"/>
            <a:chOff x="5779408" y="3699191"/>
            <a:chExt cx="317645" cy="318757"/>
          </a:xfrm>
        </p:grpSpPr>
        <p:sp>
          <p:nvSpPr>
            <p:cNvPr id="349" name="Google Shape;349;p36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36"/>
          <p:cNvGrpSpPr/>
          <p:nvPr/>
        </p:nvGrpSpPr>
        <p:grpSpPr>
          <a:xfrm>
            <a:off x="2336743" y="1323104"/>
            <a:ext cx="509417" cy="508467"/>
            <a:chOff x="1421638" y="4125629"/>
            <a:chExt cx="374709" cy="374010"/>
          </a:xfrm>
        </p:grpSpPr>
        <p:sp>
          <p:nvSpPr>
            <p:cNvPr id="352" name="Google Shape;352;p36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University Digital Choice Boards by Slidesgo">
  <a:themeElements>
    <a:clrScheme name="Simple Light">
      <a:dk1>
        <a:srgbClr val="0C4F72"/>
      </a:dk1>
      <a:lt1>
        <a:srgbClr val="D62828"/>
      </a:lt1>
      <a:dk2>
        <a:srgbClr val="F77F00"/>
      </a:dk2>
      <a:lt2>
        <a:srgbClr val="FCBF49"/>
      </a:lt2>
      <a:accent1>
        <a:srgbClr val="EAE2B7"/>
      </a:accent1>
      <a:accent2>
        <a:srgbClr val="0C4F72"/>
      </a:accent2>
      <a:accent3>
        <a:srgbClr val="D62828"/>
      </a:accent3>
      <a:accent4>
        <a:srgbClr val="F77F00"/>
      </a:accent4>
      <a:accent5>
        <a:srgbClr val="FCBF49"/>
      </a:accent5>
      <a:accent6>
        <a:srgbClr val="EAE2B7"/>
      </a:accent6>
      <a:hlink>
        <a:srgbClr val="0C4F7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713</Words>
  <Application>Microsoft Office PowerPoint</Application>
  <PresentationFormat>Presentación en pantalla (16:9)</PresentationFormat>
  <Paragraphs>153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Abel</vt:lpstr>
      <vt:lpstr>Signika</vt:lpstr>
      <vt:lpstr>Palanquin</vt:lpstr>
      <vt:lpstr>Roboto</vt:lpstr>
      <vt:lpstr>University Digital Choice Boards by Slidesgo</vt:lpstr>
      <vt:lpstr>TP N°2 SIA - 20202Q Redes Neuronales Boccardi - Puig</vt:lpstr>
      <vt:lpstr> Perceptrón Simple</vt:lpstr>
      <vt:lpstr>Perceptrón Simple</vt:lpstr>
      <vt:lpstr>Perceptrón Simple</vt:lpstr>
      <vt:lpstr>Perceptrón Simple</vt:lpstr>
      <vt:lpstr>Perceptrón Lineal y No Lineal</vt:lpstr>
      <vt:lpstr>Diferencias entre ambas</vt:lpstr>
      <vt:lpstr>Función No Lineal</vt:lpstr>
      <vt:lpstr>Implementaciones</vt:lpstr>
      <vt:lpstr>Variación en función de η</vt:lpstr>
      <vt:lpstr>Evolución del Aprendizaje (Lineal)</vt:lpstr>
      <vt:lpstr>Evolución del Aprendizaje (No Lineal)</vt:lpstr>
      <vt:lpstr>¿Cómo podría escoger el mejor conjunto de entrenamiento?</vt:lpstr>
      <vt:lpstr>¿Cómo maximizar la generalización?</vt:lpstr>
      <vt:lpstr>  Perceptrón Multicapa</vt:lpstr>
      <vt:lpstr>Activación</vt:lpstr>
      <vt:lpstr>Presentación de PowerPoint</vt:lpstr>
      <vt:lpstr>Presentación de PowerPoint</vt:lpstr>
      <vt:lpstr>Presentación de PowerPoint</vt:lpstr>
      <vt:lpstr>Activación</vt:lpstr>
      <vt:lpstr>Presentación de PowerPoint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N°2 SIA - 20202Q Redes Neuronales Boccardi - Puig</dc:title>
  <cp:lastModifiedBy>Luciano Boccardi</cp:lastModifiedBy>
  <cp:revision>1</cp:revision>
  <dcterms:modified xsi:type="dcterms:W3CDTF">2020-09-24T04:05:45Z</dcterms:modified>
</cp:coreProperties>
</file>