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7" r:id="rId17"/>
    <p:sldId id="268" r:id="rId18"/>
    <p:sldId id="270" r:id="rId19"/>
    <p:sldId id="271" r:id="rId20"/>
    <p:sldId id="272" r:id="rId21"/>
    <p:sldId id="273" r:id="rId22"/>
    <p:sldId id="276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EA2EC-E027-4B9E-9E74-6A3994868861}" v="35" dt="2024-04-16T04:34:13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04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9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74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0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07DB-625E-4840-868D-241FF89E7F2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EFA7C9-3A62-4C2E-A2F7-6D6442C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2FEB-B193-2CC0-FE07-706D5E1D6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Cost-Effective Food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1229E-7417-8CD1-2DD7-43C3D7688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Wright</a:t>
            </a:r>
          </a:p>
          <a:p>
            <a:r>
              <a:rPr lang="en-US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7038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AAA5-3345-CC50-23A9-4F755DC5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834C-BB52-DEFB-3C03-7FB34DAC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app where consumers can add item, view data, and be notified of expiring foods.</a:t>
            </a:r>
          </a:p>
          <a:p>
            <a:r>
              <a:rPr lang="en-US" dirty="0"/>
              <a:t>Central interface with RFID, that keeps track of items within fridge, as well as temperature/humidity</a:t>
            </a:r>
          </a:p>
          <a:p>
            <a:r>
              <a:rPr lang="en-US" dirty="0"/>
              <a:t>User can also add items from phone, or have the central interface add them automatically.</a:t>
            </a:r>
          </a:p>
          <a:p>
            <a:r>
              <a:rPr lang="en-US" dirty="0"/>
              <a:t>Originally started project with NFC, but realized how RFID has a higher ease of use</a:t>
            </a:r>
          </a:p>
          <a:p>
            <a:r>
              <a:rPr lang="en-US" dirty="0"/>
              <a:t>From the average person’s perspective, </a:t>
            </a:r>
            <a:r>
              <a:rPr lang="en-US" b="1" dirty="0"/>
              <a:t>manually adding each item for expiration notifications takes too much time</a:t>
            </a:r>
          </a:p>
          <a:p>
            <a:r>
              <a:rPr lang="en-US" dirty="0"/>
              <a:t>For my project, interface is laptop-based, but in final product, it could be a Raspberry Pi, or small ARM-based microcomputer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2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AAA5-3345-CC50-23A9-4F755DC5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RFID used in commercial settings?</a:t>
            </a:r>
          </a:p>
        </p:txBody>
      </p:sp>
      <p:pic>
        <p:nvPicPr>
          <p:cNvPr id="1026" name="Picture 2" descr="Optimizing Tag Selection &amp; Deployment | NeWave RFID">
            <a:extLst>
              <a:ext uri="{FF2B5EF4-FFF2-40B4-BE49-F238E27FC236}">
                <a16:creationId xmlns:a16="http://schemas.microsoft.com/office/drawing/2014/main" id="{BB7D82E4-80D2-639E-7FE7-310C6AF5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53" y="1434592"/>
            <a:ext cx="8179893" cy="508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4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9234-EAAE-C591-1DBA-711DE35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E90-486B-5F6D-FD80-B1361AE11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using Android Studio</a:t>
            </a:r>
          </a:p>
          <a:p>
            <a:r>
              <a:rPr lang="en-US" dirty="0"/>
              <a:t>Java (Why not Kotlin?)</a:t>
            </a:r>
          </a:p>
          <a:p>
            <a:r>
              <a:rPr lang="en-US" dirty="0"/>
              <a:t>List of currently owned food items, with expiration dates</a:t>
            </a:r>
          </a:p>
          <a:p>
            <a:r>
              <a:rPr lang="en-US" dirty="0"/>
              <a:t>Notifications for high fridge temperatures, and expiring foods</a:t>
            </a:r>
          </a:p>
          <a:p>
            <a:r>
              <a:rPr lang="en-US" dirty="0"/>
              <a:t>AI-Generated list of recipes </a:t>
            </a:r>
          </a:p>
          <a:p>
            <a:r>
              <a:rPr lang="en-US" dirty="0"/>
              <a:t>Sign-In for different users using the app</a:t>
            </a:r>
          </a:p>
          <a:p>
            <a:r>
              <a:rPr lang="en-US" dirty="0"/>
              <a:t>Utilizing Firebase for item storage – real-time database, updating constantly</a:t>
            </a:r>
          </a:p>
          <a:p>
            <a:endParaRPr lang="en-US" dirty="0"/>
          </a:p>
        </p:txBody>
      </p:sp>
      <p:pic>
        <p:nvPicPr>
          <p:cNvPr id="5" name="Picture 4" descr="Screens screenshot of a phone&#10;&#10;Description automatically generated">
            <a:extLst>
              <a:ext uri="{FF2B5EF4-FFF2-40B4-BE49-F238E27FC236}">
                <a16:creationId xmlns:a16="http://schemas.microsoft.com/office/drawing/2014/main" id="{B54091CC-9CFA-FE63-F9E2-A9FFECA54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704088"/>
            <a:ext cx="2452421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6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E4F0-2AD6-7714-6034-C1E37D2F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735D-3EAC-15B5-3D8F-D45D9300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code running on a Windows laptop</a:t>
            </a:r>
          </a:p>
          <a:p>
            <a:r>
              <a:rPr lang="en-US" dirty="0"/>
              <a:t>Reads serial data from DHT11 </a:t>
            </a:r>
          </a:p>
          <a:p>
            <a:r>
              <a:rPr lang="en-US" dirty="0"/>
              <a:t>Reads keyboard input from RFID reader</a:t>
            </a:r>
          </a:p>
          <a:p>
            <a:pPr lvl="1"/>
            <a:r>
              <a:rPr lang="en-US" dirty="0"/>
              <a:t>Adds data to Firebase</a:t>
            </a:r>
          </a:p>
          <a:p>
            <a:r>
              <a:rPr lang="en-US" dirty="0"/>
              <a:t>Reads input continuously</a:t>
            </a:r>
          </a:p>
          <a:p>
            <a:r>
              <a:rPr lang="en-US" dirty="0"/>
              <a:t>Sets up email expiration reminders 7 days before expiration date, using Java Timer task system, and Gmail SMTP server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3FF48D-1CB3-E212-286D-BB219482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678" y="1270000"/>
            <a:ext cx="2084756" cy="459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9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9234-EAAE-C591-1DBA-711DE35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Real-Time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E90-486B-5F6D-FD80-B1361AE1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06346" cy="43682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Google product (integrates well with Android)</a:t>
            </a:r>
          </a:p>
          <a:p>
            <a:r>
              <a:rPr lang="en-US" dirty="0"/>
              <a:t>Utilizing value “listeners” to update item list, temperature values, etc. in real time</a:t>
            </a:r>
          </a:p>
          <a:p>
            <a:r>
              <a:rPr lang="en-US" dirty="0"/>
              <a:t>Free to use</a:t>
            </a:r>
          </a:p>
          <a:p>
            <a:r>
              <a:rPr lang="en-US" dirty="0"/>
              <a:t>Storing temperature data for time-based graph</a:t>
            </a:r>
          </a:p>
          <a:p>
            <a:r>
              <a:rPr lang="en-US" dirty="0"/>
              <a:t>Storing owned items with following details:</a:t>
            </a:r>
          </a:p>
          <a:p>
            <a:pPr lvl="1"/>
            <a:r>
              <a:rPr lang="en-US" dirty="0"/>
              <a:t>Image URL </a:t>
            </a:r>
          </a:p>
          <a:p>
            <a:pPr lvl="1"/>
            <a:r>
              <a:rPr lang="en-US" dirty="0" err="1"/>
              <a:t>isRFID</a:t>
            </a:r>
            <a:r>
              <a:rPr lang="en-US" dirty="0"/>
              <a:t> or not</a:t>
            </a:r>
          </a:p>
          <a:p>
            <a:pPr lvl="1"/>
            <a:r>
              <a:rPr lang="en-US" dirty="0"/>
              <a:t>Expiration</a:t>
            </a:r>
          </a:p>
          <a:p>
            <a:pPr lvl="1"/>
            <a:r>
              <a:rPr lang="en-US" dirty="0"/>
              <a:t>GTIN</a:t>
            </a:r>
          </a:p>
          <a:p>
            <a:pPr lvl="1"/>
            <a:r>
              <a:rPr lang="en-US" dirty="0"/>
              <a:t>Item Name</a:t>
            </a:r>
          </a:p>
          <a:p>
            <a:pPr lvl="1"/>
            <a:r>
              <a:rPr lang="en-US" dirty="0"/>
              <a:t>Purchase Date</a:t>
            </a:r>
          </a:p>
          <a:p>
            <a:r>
              <a:rPr lang="en-US" dirty="0"/>
              <a:t>Based on the GTIN/UPC, a lookup API is utilized to grab item name and an associated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30892-3539-D09B-846C-3FAACFE4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80" y="1343290"/>
            <a:ext cx="5571281" cy="28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9234-EAAE-C591-1DBA-711DE35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 Lookup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E90-486B-5F6D-FD80-B1361AE1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02458" cy="3880773"/>
          </a:xfrm>
        </p:spPr>
        <p:txBody>
          <a:bodyPr/>
          <a:lstStyle/>
          <a:p>
            <a:r>
              <a:rPr lang="en-US" dirty="0"/>
              <a:t>Utilizes UPC-A barcode</a:t>
            </a:r>
          </a:p>
          <a:p>
            <a:r>
              <a:rPr lang="en-US" dirty="0"/>
              <a:t>Lookup item name, description, and other details</a:t>
            </a:r>
          </a:p>
          <a:p>
            <a:r>
              <a:rPr lang="en-US" dirty="0"/>
              <a:t>In my project, grabbing Walmart item name, as well as Walmart image URL </a:t>
            </a:r>
          </a:p>
          <a:p>
            <a:r>
              <a:rPr lang="en-US" dirty="0"/>
              <a:t>What about other grocery store’s product?</a:t>
            </a:r>
          </a:p>
          <a:p>
            <a:r>
              <a:rPr lang="en-US" dirty="0"/>
              <a:t>API is easy to implement using </a:t>
            </a:r>
            <a:r>
              <a:rPr lang="en-US" dirty="0" err="1"/>
              <a:t>OkHTTP</a:t>
            </a:r>
            <a:r>
              <a:rPr lang="en-US" dirty="0"/>
              <a:t> Java client</a:t>
            </a:r>
          </a:p>
          <a:p>
            <a:pPr lvl="1"/>
            <a:r>
              <a:rPr lang="en-US" dirty="0"/>
              <a:t>Call request with UPC</a:t>
            </a:r>
          </a:p>
          <a:p>
            <a:pPr lvl="1"/>
            <a:r>
              <a:rPr lang="en-US" dirty="0"/>
              <a:t>Grab Walmart image URL and title, and use that in app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1E82E-5E1A-8B28-F3B8-E5A7EC3A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605834"/>
            <a:ext cx="4141202" cy="56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9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9234-EAAE-C591-1DBA-711DE35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E90-486B-5F6D-FD80-B1361AE1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60626" cy="3880773"/>
          </a:xfrm>
        </p:spPr>
        <p:txBody>
          <a:bodyPr/>
          <a:lstStyle/>
          <a:p>
            <a:r>
              <a:rPr lang="en-US" dirty="0"/>
              <a:t>Scan UPC-A barcode utilizing phone</a:t>
            </a:r>
          </a:p>
          <a:p>
            <a:pPr lvl="1"/>
            <a:r>
              <a:rPr lang="en-US" dirty="0"/>
              <a:t>Another approach to adding an item</a:t>
            </a:r>
          </a:p>
          <a:p>
            <a:pPr lvl="1"/>
            <a:r>
              <a:rPr lang="en-US" dirty="0"/>
              <a:t>UPC API automatically fills in name and image representing item</a:t>
            </a:r>
          </a:p>
          <a:p>
            <a:r>
              <a:rPr lang="en-US" dirty="0" err="1"/>
              <a:t>GmsBarcodeScanner</a:t>
            </a:r>
            <a:r>
              <a:rPr lang="en-US" dirty="0"/>
              <a:t> used to scan barcode</a:t>
            </a:r>
          </a:p>
          <a:p>
            <a:pPr lvl="1"/>
            <a:r>
              <a:rPr lang="en-US" dirty="0"/>
              <a:t>Only about 4 lines of code to use this external barcode-scanning tool</a:t>
            </a:r>
          </a:p>
          <a:p>
            <a:r>
              <a:rPr lang="en-US" dirty="0"/>
              <a:t>User manually enters expiration date, and can change purchase date as necessary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2432B18-D898-6D68-8D1B-EB1C7C3EA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barcode on a paper&#10;&#10;Description automatically generated">
            <a:extLst>
              <a:ext uri="{FF2B5EF4-FFF2-40B4-BE49-F238E27FC236}">
                <a16:creationId xmlns:a16="http://schemas.microsoft.com/office/drawing/2014/main" id="{680105DC-8E6D-9556-0E4C-58F27FBE4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78" y="543306"/>
            <a:ext cx="2597124" cy="5771388"/>
          </a:xfrm>
          <a:prstGeom prst="rect">
            <a:avLst/>
          </a:prstGeom>
        </p:spPr>
      </p:pic>
      <p:pic>
        <p:nvPicPr>
          <p:cNvPr id="11" name="Picture 10" descr="A jar of peanut butter&#10;&#10;Description automatically generated">
            <a:extLst>
              <a:ext uri="{FF2B5EF4-FFF2-40B4-BE49-F238E27FC236}">
                <a16:creationId xmlns:a16="http://schemas.microsoft.com/office/drawing/2014/main" id="{E822C8D2-D681-F1C9-2F1E-3B61CB735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758" y="710945"/>
            <a:ext cx="2498190" cy="555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9234-EAAE-C591-1DBA-711DE35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Fridge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E90-486B-5F6D-FD80-B1361AE1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60626" cy="3880773"/>
          </a:xfrm>
        </p:spPr>
        <p:txBody>
          <a:bodyPr>
            <a:normAutofit/>
          </a:bodyPr>
          <a:lstStyle/>
          <a:p>
            <a:r>
              <a:rPr lang="en-US" dirty="0"/>
              <a:t>Live view of fridge temperature and humidity</a:t>
            </a:r>
          </a:p>
          <a:p>
            <a:r>
              <a:rPr lang="en-US" dirty="0"/>
              <a:t>Utilizing Arduino Nano, and DHT11 temperature/humidity sensor</a:t>
            </a:r>
          </a:p>
          <a:p>
            <a:pPr lvl="1"/>
            <a:r>
              <a:rPr lang="en-US" dirty="0"/>
              <a:t>Serial communication over USB communicated with the laptop, to update the temperature in real time</a:t>
            </a:r>
          </a:p>
          <a:p>
            <a:r>
              <a:rPr lang="en-US" dirty="0"/>
              <a:t>Graph shows the last 5 hours of temperature/humidity changes</a:t>
            </a:r>
          </a:p>
          <a:p>
            <a:r>
              <a:rPr lang="en-US" dirty="0"/>
              <a:t>Helps to prevent food spoiling, or could be used with backup power for monitoring</a:t>
            </a:r>
          </a:p>
          <a:p>
            <a:r>
              <a:rPr lang="en-US" dirty="0"/>
              <a:t>Pros and Cons of the DHT11 sensor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2432B18-D898-6D68-8D1B-EB1C7C3EA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F01F3973-076F-9163-E184-2FA4DEC8F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86" y="304800"/>
            <a:ext cx="281178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7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9234-EAAE-C591-1DBA-711DE35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AI-Generated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E90-486B-5F6D-FD80-B1361AE1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60626" cy="3880773"/>
          </a:xfrm>
        </p:spPr>
        <p:txBody>
          <a:bodyPr>
            <a:normAutofit/>
          </a:bodyPr>
          <a:lstStyle/>
          <a:p>
            <a:r>
              <a:rPr lang="en-US" dirty="0"/>
              <a:t>Recipe hub allows for users to generate recipes based on selected items</a:t>
            </a:r>
          </a:p>
          <a:p>
            <a:r>
              <a:rPr lang="en-US" dirty="0"/>
              <a:t>User begins by selecting desired items to focus on in recipes</a:t>
            </a:r>
          </a:p>
          <a:p>
            <a:r>
              <a:rPr lang="en-US" dirty="0"/>
              <a:t>Optionally, a notes text field can help to add more details on what type of recipe is wanted</a:t>
            </a:r>
          </a:p>
          <a:p>
            <a:r>
              <a:rPr lang="en-US" dirty="0"/>
              <a:t>When “Generate Recipes” is tapped, request is made to OpenAI ChatGPT API with a specific prompt, to make recipes based on the ingredients</a:t>
            </a:r>
          </a:p>
          <a:p>
            <a:r>
              <a:rPr lang="en-US" dirty="0"/>
              <a:t>Response is parsed into a list of recipes that the user can scroll through and view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2432B18-D898-6D68-8D1B-EB1C7C3EA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recipe&#10;&#10;Description automatically generated">
            <a:extLst>
              <a:ext uri="{FF2B5EF4-FFF2-40B4-BE49-F238E27FC236}">
                <a16:creationId xmlns:a16="http://schemas.microsoft.com/office/drawing/2014/main" id="{87FF29A4-5D34-6982-244D-EF1D6A999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42" y="609600"/>
            <a:ext cx="2544679" cy="5654842"/>
          </a:xfrm>
          <a:prstGeom prst="rect">
            <a:avLst/>
          </a:prstGeom>
        </p:spPr>
      </p:pic>
      <p:pic>
        <p:nvPicPr>
          <p:cNvPr id="9" name="Picture 8" descr="A screenshot of a product&#10;&#10;Description automatically generated">
            <a:extLst>
              <a:ext uri="{FF2B5EF4-FFF2-40B4-BE49-F238E27FC236}">
                <a16:creationId xmlns:a16="http://schemas.microsoft.com/office/drawing/2014/main" id="{F971661B-67B0-4AE2-1A27-DA3D9E8D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00" y="593557"/>
            <a:ext cx="2544679" cy="56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5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B7C6-55A9-6CFA-B435-330AF09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Prompt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8AA2-B7F5-B2A1-68C1-52507D33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2512-E6B3-43EC-458D-45840508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8" y="1718161"/>
            <a:ext cx="10661304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D3AE-B368-4B49-04CB-D528780E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060-9C75-8539-C3CC-C69AF86D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96818" cy="3880773"/>
          </a:xfrm>
        </p:spPr>
        <p:txBody>
          <a:bodyPr/>
          <a:lstStyle/>
          <a:p>
            <a:r>
              <a:rPr lang="en-US" dirty="0"/>
              <a:t>Foods expiring before individuals have a chance to consume them.</a:t>
            </a:r>
          </a:p>
          <a:p>
            <a:r>
              <a:rPr lang="en-US" dirty="0"/>
              <a:t>Expirations dates might come and go without the consumer realizing it (e.g. foods in the back of the fridge)</a:t>
            </a:r>
          </a:p>
          <a:p>
            <a:r>
              <a:rPr lang="en-US" b="1" dirty="0"/>
              <a:t>The average family of four spends $1500 per year on food that does not get eaten</a:t>
            </a:r>
          </a:p>
          <a:p>
            <a:r>
              <a:rPr lang="en-US" dirty="0"/>
              <a:t>Consumers keep buying different product, and neglect to consume or cook with ingredients that are nearing their expiration dates</a:t>
            </a:r>
          </a:p>
          <a:p>
            <a:r>
              <a:rPr lang="en-US" dirty="0"/>
              <a:t>Expiration dates on many food packaging are often hard to find, tiny writings stamped on packaging. </a:t>
            </a:r>
          </a:p>
          <a:p>
            <a:r>
              <a:rPr lang="en-US" b="1" dirty="0"/>
              <a:t>A user must physically look for the expiration date</a:t>
            </a:r>
          </a:p>
        </p:txBody>
      </p:sp>
      <p:pic>
        <p:nvPicPr>
          <p:cNvPr id="1026" name="Picture 2" descr="31 foods that should always be kept in the fridge - CNET">
            <a:extLst>
              <a:ext uri="{FF2B5EF4-FFF2-40B4-BE49-F238E27FC236}">
                <a16:creationId xmlns:a16="http://schemas.microsoft.com/office/drawing/2014/main" id="{EBD26519-2C3B-598D-3BAB-6026E46F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68" y="2697480"/>
            <a:ext cx="3841547" cy="21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4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E26A-03D6-9B10-028C-EA67884D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639568"/>
            <a:ext cx="8596668" cy="1320800"/>
          </a:xfrm>
        </p:spPr>
        <p:txBody>
          <a:bodyPr/>
          <a:lstStyle/>
          <a:p>
            <a:r>
              <a:rPr lang="en-US" dirty="0"/>
              <a:t>Demo of Project,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07187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774-7A86-4076-945D-1F2D651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5A11-8A8F-8561-9741-BC7E41E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969"/>
            <a:ext cx="7917717" cy="4718992"/>
          </a:xfrm>
        </p:spPr>
        <p:txBody>
          <a:bodyPr/>
          <a:lstStyle/>
          <a:p>
            <a:r>
              <a:rPr lang="en-US" dirty="0"/>
              <a:t>ANRs while coding the app (App Not Responding)</a:t>
            </a:r>
          </a:p>
          <a:p>
            <a:pPr lvl="1"/>
            <a:r>
              <a:rPr lang="en-US" dirty="0"/>
              <a:t>If large requests are made on the main thread, app will crash</a:t>
            </a:r>
          </a:p>
          <a:p>
            <a:pPr lvl="1"/>
            <a:r>
              <a:rPr lang="en-US" dirty="0"/>
              <a:t>Android stops the app if no updates are made within 5 seconds</a:t>
            </a:r>
          </a:p>
          <a:p>
            <a:pPr lvl="1"/>
            <a:r>
              <a:rPr lang="en-US" dirty="0"/>
              <a:t>Learned tools to run heavy tasks (API requests) in the background</a:t>
            </a:r>
          </a:p>
          <a:p>
            <a:r>
              <a:rPr lang="en-US" dirty="0"/>
              <a:t>Usage of NFC tags</a:t>
            </a:r>
          </a:p>
          <a:p>
            <a:pPr lvl="1"/>
            <a:r>
              <a:rPr lang="en-US" dirty="0"/>
              <a:t>Complicated to use in Android apps, many informational sources are outdated and hard to follow.</a:t>
            </a:r>
          </a:p>
          <a:p>
            <a:pPr lvl="1"/>
            <a:r>
              <a:rPr lang="en-US" dirty="0"/>
              <a:t>More of a pain for users to add items</a:t>
            </a:r>
          </a:p>
          <a:p>
            <a:r>
              <a:rPr lang="en-US" dirty="0"/>
              <a:t>Sending Notifications</a:t>
            </a:r>
          </a:p>
          <a:p>
            <a:pPr lvl="1"/>
            <a:r>
              <a:rPr lang="en-US" dirty="0"/>
              <a:t>Test phone (OnePlus 9) was updated to Android 14</a:t>
            </a:r>
          </a:p>
          <a:p>
            <a:pPr lvl="1"/>
            <a:r>
              <a:rPr lang="en-US" dirty="0"/>
              <a:t>Google changed notification requirements for alarms, making it more difficult to send notifications in the background, when the app is closed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124" name="Picture 4" descr="Figure 1. ANR dialog displayed to the user">
            <a:extLst>
              <a:ext uri="{FF2B5EF4-FFF2-40B4-BE49-F238E27FC236}">
                <a16:creationId xmlns:a16="http://schemas.microsoft.com/office/drawing/2014/main" id="{95FC843F-ABAD-077B-841A-E523A117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051" y="755237"/>
            <a:ext cx="3121652" cy="534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9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D3AE-B368-4B49-04CB-D528780E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food items identified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060-9C75-8539-C3CC-C69AF86D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64562" cy="3880773"/>
          </a:xfrm>
        </p:spPr>
        <p:txBody>
          <a:bodyPr/>
          <a:lstStyle/>
          <a:p>
            <a:r>
              <a:rPr lang="en-US" dirty="0"/>
              <a:t>Grocery stores in the US primarily use the UPC-A barcode format to scan and inventory items</a:t>
            </a:r>
          </a:p>
          <a:p>
            <a:r>
              <a:rPr lang="en-US" dirty="0"/>
              <a:t>Consists of: </a:t>
            </a:r>
          </a:p>
          <a:p>
            <a:pPr lvl="1"/>
            <a:r>
              <a:rPr lang="en-US" dirty="0"/>
              <a:t>1 digit classification code (product, drugs, coupons, etc.)</a:t>
            </a:r>
          </a:p>
          <a:p>
            <a:pPr lvl="1"/>
            <a:r>
              <a:rPr lang="en-US" dirty="0"/>
              <a:t>5 digit manufacturer identifier</a:t>
            </a:r>
          </a:p>
          <a:p>
            <a:pPr lvl="1"/>
            <a:r>
              <a:rPr lang="en-US" dirty="0"/>
              <a:t>5 digit product identifier</a:t>
            </a:r>
          </a:p>
          <a:p>
            <a:pPr lvl="1"/>
            <a:r>
              <a:rPr lang="en-US" dirty="0"/>
              <a:t>1 digit check value</a:t>
            </a:r>
          </a:p>
          <a:p>
            <a:r>
              <a:rPr lang="en-US" dirty="0"/>
              <a:t>Simple, relatively small number, that can be easily put on smaller packages, and scanned with inexpensive barcode scanners and smartphones</a:t>
            </a:r>
          </a:p>
        </p:txBody>
      </p:sp>
      <p:pic>
        <p:nvPicPr>
          <p:cNvPr id="2050" name="Picture 2" descr="UPCA">
            <a:extLst>
              <a:ext uri="{FF2B5EF4-FFF2-40B4-BE49-F238E27FC236}">
                <a16:creationId xmlns:a16="http://schemas.microsoft.com/office/drawing/2014/main" id="{EA0E8F0F-EB21-1318-C01E-F7698901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96" y="2516967"/>
            <a:ext cx="3425872" cy="182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6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D3AE-B368-4B49-04CB-D528780E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060-9C75-8539-C3CC-C69AF86D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400"/>
            <a:ext cx="6942666" cy="228708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</a:t>
            </a:r>
            <a:r>
              <a:rPr lang="en-US" dirty="0"/>
              <a:t>adio </a:t>
            </a:r>
            <a:r>
              <a:rPr lang="en-US" b="1" dirty="0"/>
              <a:t>F</a:t>
            </a:r>
            <a:r>
              <a:rPr lang="en-US" dirty="0"/>
              <a:t>requency </a:t>
            </a:r>
            <a:r>
              <a:rPr lang="en-US" b="1" dirty="0"/>
              <a:t>Id</a:t>
            </a:r>
            <a:r>
              <a:rPr lang="en-US" dirty="0"/>
              <a:t>entification</a:t>
            </a:r>
          </a:p>
          <a:p>
            <a:r>
              <a:rPr lang="en-US" dirty="0"/>
              <a:t>Communication over UHF (ultra-high frequency)</a:t>
            </a:r>
          </a:p>
          <a:p>
            <a:r>
              <a:rPr lang="en-US" dirty="0"/>
              <a:t>Short-range scanning in a proximity environment</a:t>
            </a:r>
          </a:p>
          <a:p>
            <a:r>
              <a:rPr lang="en-US" dirty="0"/>
              <a:t>No battery required in RFID tags</a:t>
            </a:r>
          </a:p>
          <a:p>
            <a:r>
              <a:rPr lang="en-US" dirty="0"/>
              <a:t>Tags boards can be used within stickers</a:t>
            </a:r>
          </a:p>
          <a:p>
            <a:r>
              <a:rPr lang="en-US" dirty="0"/>
              <a:t>Originally considered NFC, but switched to RFID due to greater flexibility and ease-of-use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3F791-793E-B965-E12B-8A118F60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62" y="4106779"/>
            <a:ext cx="5646962" cy="206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8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D3AE-B368-4B49-04CB-D528780E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writing RFID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060-9C75-8539-C3CC-C69AF86D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942666" cy="3462970"/>
          </a:xfrm>
        </p:spPr>
        <p:txBody>
          <a:bodyPr>
            <a:normAutofit/>
          </a:bodyPr>
          <a:lstStyle/>
          <a:p>
            <a:r>
              <a:rPr lang="en-US" dirty="0"/>
              <a:t>Avery Monarch Label Printer</a:t>
            </a:r>
          </a:p>
          <a:p>
            <a:r>
              <a:rPr lang="en-US" dirty="0"/>
              <a:t>Prints labels, and encodes RFID data simultaneously</a:t>
            </a:r>
          </a:p>
          <a:p>
            <a:r>
              <a:rPr lang="en-US" b="1" dirty="0"/>
              <a:t>Very fast</a:t>
            </a:r>
            <a:r>
              <a:rPr lang="en-US" dirty="0"/>
              <a:t> – useful for a commercial setting (batch jobs)</a:t>
            </a:r>
          </a:p>
          <a:p>
            <a:r>
              <a:rPr lang="en-US" dirty="0"/>
              <a:t>Batch jobs typically used for printing hundreds of RFID-enabled tags within a short time</a:t>
            </a:r>
          </a:p>
          <a:p>
            <a:r>
              <a:rPr lang="en-US" dirty="0"/>
              <a:t>Utilized 96-bit tags – typically just used for encoding item identifier and other basic data</a:t>
            </a:r>
          </a:p>
          <a:p>
            <a:r>
              <a:rPr lang="en-US" dirty="0"/>
              <a:t>EPC (Electronic Product Code) Gen 2 tags can hold up to 512 bits of data</a:t>
            </a:r>
          </a:p>
          <a:p>
            <a:endParaRPr lang="en-US" dirty="0"/>
          </a:p>
        </p:txBody>
      </p:sp>
      <p:pic>
        <p:nvPicPr>
          <p:cNvPr id="3074" name="Picture 2" descr="Avery Dennison Tabletop Printer 1 (ADTP1) Digital Operator's Manual (Full  Version)">
            <a:extLst>
              <a:ext uri="{FF2B5EF4-FFF2-40B4-BE49-F238E27FC236}">
                <a16:creationId xmlns:a16="http://schemas.microsoft.com/office/drawing/2014/main" id="{12AA5744-7ABF-4785-EE2B-E796B3B3C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92" y="1343127"/>
            <a:ext cx="4586338" cy="257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9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90E0-DF9E-09B6-E49A-37F08A0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data into RFID 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7CB-E52F-F8E5-8573-D33DDE57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96818" cy="3880773"/>
          </a:xfrm>
        </p:spPr>
        <p:txBody>
          <a:bodyPr/>
          <a:lstStyle/>
          <a:p>
            <a:r>
              <a:rPr lang="en-US" dirty="0"/>
              <a:t>Due to space limitations of my tags (96-bits), I limited the tags to hold GTIN, and expiration date</a:t>
            </a:r>
          </a:p>
          <a:p>
            <a:r>
              <a:rPr lang="en-US" dirty="0"/>
              <a:t>GTIN is an item identifier, which can be used in conjunction with a UPC-A barcode</a:t>
            </a:r>
          </a:p>
          <a:p>
            <a:r>
              <a:rPr lang="en-US" dirty="0"/>
              <a:t>For this project, I utilized SGTIN+ format (serial GTIN +)</a:t>
            </a:r>
          </a:p>
          <a:p>
            <a:r>
              <a:rPr lang="en-US" dirty="0"/>
              <a:t>GTIN was taken directly from the barcode</a:t>
            </a:r>
          </a:p>
          <a:p>
            <a:r>
              <a:rPr lang="en-US" dirty="0"/>
              <a:t>Expiration date was used in serial number field, due to 96-bit limitation on RFID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0E99F-71F7-978F-15E6-5FEEC9F0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89" y="2315041"/>
            <a:ext cx="3758402" cy="22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90E0-DF9E-09B6-E49A-37F08A0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Avery Tag Data Standard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15193-10B7-18CB-F3C5-9599852A0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65"/>
          <a:stretch/>
        </p:blipFill>
        <p:spPr>
          <a:xfrm>
            <a:off x="1942460" y="1494616"/>
            <a:ext cx="8307080" cy="44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90E0-DF9E-09B6-E49A-37F08A0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Avery Tag Data Standard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15193-10B7-18CB-F3C5-9599852A0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65"/>
          <a:stretch/>
        </p:blipFill>
        <p:spPr>
          <a:xfrm>
            <a:off x="1942460" y="1494616"/>
            <a:ext cx="8307080" cy="44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8345-B6E2-CA51-090C-1C1DB3E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app to 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D570-6FAD-09CB-03E1-5813EB4D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2876981"/>
            <a:ext cx="8596668" cy="2548571"/>
          </a:xfrm>
        </p:spPr>
        <p:txBody>
          <a:bodyPr/>
          <a:lstStyle/>
          <a:p>
            <a:r>
              <a:rPr lang="en-US" dirty="0"/>
              <a:t>Converting hexadecimal RFID data into a plain text GTIN and expiration date (YYMMDD)</a:t>
            </a:r>
          </a:p>
          <a:p>
            <a:r>
              <a:rPr lang="en-US" dirty="0"/>
              <a:t>Trimming down the hexadecimal string until the desired value is obtained</a:t>
            </a:r>
          </a:p>
          <a:p>
            <a:r>
              <a:rPr lang="en-US" dirty="0"/>
              <a:t>The Avery software utilizes different headers, check bits, etc. that are trimmed out to be ignored</a:t>
            </a:r>
          </a:p>
          <a:p>
            <a:r>
              <a:rPr lang="en-US" dirty="0"/>
              <a:t>Based on code from WSU 2023 Hackathon utilizing RFID formats, however, I reversed the code to encode data into RFID as well as decode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591E8-D085-CAD5-7CAA-F8D6D364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216" y="215360"/>
            <a:ext cx="4529328" cy="24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7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49be9e-445e-4e99-80d0-b12adf57fb7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DE22EE20EDB46B1C42732376ECA9C" ma:contentTypeVersion="12" ma:contentTypeDescription="Create a new document." ma:contentTypeScope="" ma:versionID="1db3fa856f207ce352359d817c079c7f">
  <xsd:schema xmlns:xsd="http://www.w3.org/2001/XMLSchema" xmlns:xs="http://www.w3.org/2001/XMLSchema" xmlns:p="http://schemas.microsoft.com/office/2006/metadata/properties" xmlns:ns3="3e49be9e-445e-4e99-80d0-b12adf57fb7d" targetNamespace="http://schemas.microsoft.com/office/2006/metadata/properties" ma:root="true" ma:fieldsID="5992d9b672ac6e7ff013a37e4b10d40d" ns3:_="">
    <xsd:import namespace="3e49be9e-445e-4e99-80d0-b12adf57fb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9be9e-445e-4e99-80d0-b12adf57fb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402B96-9F8B-4275-BFF5-6CB78AB084F9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3e49be9e-445e-4e99-80d0-b12adf57fb7d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F1111A4-C2D8-4CB7-A2BB-9F17BA9CF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B34BAD-9D3B-48F9-848A-5AF68DF57E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9be9e-445e-4e99-80d0-b12adf57fb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</TotalTime>
  <Words>1163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Cost-Effective Food Monitoring</vt:lpstr>
      <vt:lpstr>Problem</vt:lpstr>
      <vt:lpstr>How are food items identified today?</vt:lpstr>
      <vt:lpstr>RFID Communication</vt:lpstr>
      <vt:lpstr>Method for writing RFID Tags</vt:lpstr>
      <vt:lpstr>Encoding data into RFID tags </vt:lpstr>
      <vt:lpstr>Avery Tag Data Standard </vt:lpstr>
      <vt:lpstr>Avery Tag Data Standard </vt:lpstr>
      <vt:lpstr>Adapting the app to Java code</vt:lpstr>
      <vt:lpstr>The Idea</vt:lpstr>
      <vt:lpstr>How is RFID used in commercial settings?</vt:lpstr>
      <vt:lpstr>The Android App</vt:lpstr>
      <vt:lpstr>Computer Interface</vt:lpstr>
      <vt:lpstr>Firebase Real-Time Database</vt:lpstr>
      <vt:lpstr>UPC Lookup API</vt:lpstr>
      <vt:lpstr>Adding Items to the App</vt:lpstr>
      <vt:lpstr>Fridge Monitoring</vt:lpstr>
      <vt:lpstr>AI-Generated Recipes</vt:lpstr>
      <vt:lpstr>AI Prompt Used</vt:lpstr>
      <vt:lpstr>Demo of Project, and Questions</vt:lpstr>
      <vt:lpstr>Challenges/Problems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Cost-Effective Food Monitoring</dc:title>
  <dc:creator>Wright, Travis</dc:creator>
  <cp:lastModifiedBy>Wright, Travis</cp:lastModifiedBy>
  <cp:revision>2</cp:revision>
  <dcterms:created xsi:type="dcterms:W3CDTF">2024-04-02T06:02:40Z</dcterms:created>
  <dcterms:modified xsi:type="dcterms:W3CDTF">2024-04-16T04:35:02Z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0x010100CC6DE22EE20EDB46B1C42732376ECA9C</vt:lpwstr>
  </property>
</Properties>
</file>