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aac3ee012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aac3ee012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ac3ee012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ac3ee012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ac3ee01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ac3ee01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ac3ee01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ac3ee01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aac3ee01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aac3ee01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aac3ee012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aac3ee012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80050" y="808077"/>
            <a:ext cx="8222100" cy="147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CÁC CÔNG NGHỆ MỚI TRONG PHÁT TRIỂN PHẦN MỀM</a:t>
            </a:r>
            <a:endParaRPr/>
          </a:p>
        </p:txBody>
      </p:sp>
      <p:sp>
        <p:nvSpPr>
          <p:cNvPr id="86" name="Google Shape;86;p13"/>
          <p:cNvSpPr txBox="1"/>
          <p:nvPr>
            <p:ph idx="1" type="subTitle"/>
          </p:nvPr>
        </p:nvSpPr>
        <p:spPr>
          <a:xfrm>
            <a:off x="2049150" y="2404125"/>
            <a:ext cx="50457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t>SEMINAR: </a:t>
            </a:r>
            <a:r>
              <a:rPr lang="vi" sz="3000"/>
              <a:t>FEATHERSJS</a:t>
            </a:r>
            <a:endParaRPr sz="3000"/>
          </a:p>
        </p:txBody>
      </p:sp>
      <p:sp>
        <p:nvSpPr>
          <p:cNvPr id="87" name="Google Shape;87;p13"/>
          <p:cNvSpPr txBox="1"/>
          <p:nvPr/>
        </p:nvSpPr>
        <p:spPr>
          <a:xfrm>
            <a:off x="4527800" y="3642775"/>
            <a:ext cx="4356600" cy="108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sz="2100">
                <a:solidFill>
                  <a:schemeClr val="lt1"/>
                </a:solidFill>
                <a:latin typeface="Roboto"/>
                <a:ea typeface="Roboto"/>
                <a:cs typeface="Roboto"/>
                <a:sym typeface="Roboto"/>
              </a:rPr>
              <a:t>1512025 - LẠI NGỌC BẢO</a:t>
            </a:r>
            <a:endParaRPr/>
          </a:p>
          <a:p>
            <a:pPr indent="0" lvl="0" marL="0" marR="0" rtl="0" algn="l">
              <a:lnSpc>
                <a:spcPct val="100000"/>
              </a:lnSpc>
              <a:spcBef>
                <a:spcPts val="0"/>
              </a:spcBef>
              <a:spcAft>
                <a:spcPts val="0"/>
              </a:spcAft>
              <a:buClr>
                <a:srgbClr val="000000"/>
              </a:buClr>
              <a:buSzPts val="1100"/>
              <a:buFont typeface="Arial"/>
              <a:buNone/>
            </a:pPr>
            <a:r>
              <a:rPr lang="vi" sz="2100">
                <a:solidFill>
                  <a:schemeClr val="lt1"/>
                </a:solidFill>
                <a:latin typeface="Roboto"/>
                <a:ea typeface="Roboto"/>
                <a:cs typeface="Roboto"/>
                <a:sym typeface="Roboto"/>
              </a:rPr>
              <a:t>1512029 - TRẦN QUỐC BẢO</a:t>
            </a:r>
            <a:endParaRPr/>
          </a:p>
          <a:p>
            <a:pPr indent="0" lvl="0" marL="0" marR="0" rtl="0" algn="l">
              <a:lnSpc>
                <a:spcPct val="100000"/>
              </a:lnSpc>
              <a:spcBef>
                <a:spcPts val="0"/>
              </a:spcBef>
              <a:spcAft>
                <a:spcPts val="0"/>
              </a:spcAft>
              <a:buClr>
                <a:srgbClr val="000000"/>
              </a:buClr>
              <a:buSzPts val="1100"/>
              <a:buFont typeface="Arial"/>
              <a:buNone/>
            </a:pPr>
            <a:r>
              <a:rPr lang="vi" sz="2100">
                <a:solidFill>
                  <a:schemeClr val="lt1"/>
                </a:solidFill>
                <a:latin typeface="Roboto"/>
                <a:ea typeface="Roboto"/>
                <a:cs typeface="Roboto"/>
                <a:sym typeface="Roboto"/>
              </a:rPr>
              <a:t>1512043 - TRẦN MẠNH CHUNG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FeathersJS</a:t>
            </a:r>
            <a:endParaRPr/>
          </a:p>
        </p:txBody>
      </p:sp>
      <p:sp>
        <p:nvSpPr>
          <p:cNvPr id="93" name="Google Shape;93;p14"/>
          <p:cNvSpPr txBox="1"/>
          <p:nvPr>
            <p:ph idx="1" type="body"/>
          </p:nvPr>
        </p:nvSpPr>
        <p:spPr>
          <a:xfrm>
            <a:off x="311700" y="12555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400">
                <a:solidFill>
                  <a:srgbClr val="43CEA2"/>
                </a:solidFill>
                <a:latin typeface="Arial"/>
                <a:ea typeface="Arial"/>
                <a:cs typeface="Arial"/>
                <a:sym typeface="Arial"/>
              </a:rPr>
              <a:t>Cài đặt:</a:t>
            </a:r>
            <a:endParaRPr/>
          </a:p>
          <a:p>
            <a:pPr indent="0" lvl="0" marL="0" rtl="0" algn="l">
              <a:spcBef>
                <a:spcPts val="1600"/>
              </a:spcBef>
              <a:spcAft>
                <a:spcPts val="0"/>
              </a:spcAft>
              <a:buNone/>
            </a:pPr>
            <a:r>
              <a:rPr lang="vi">
                <a:solidFill>
                  <a:srgbClr val="1B1B1B"/>
                </a:solidFill>
                <a:highlight>
                  <a:srgbClr val="FFFFFF"/>
                </a:highlight>
                <a:latin typeface="Arial"/>
                <a:ea typeface="Arial"/>
                <a:cs typeface="Arial"/>
                <a:sym typeface="Arial"/>
              </a:rPr>
              <a:t>Cài đặt </a:t>
            </a:r>
            <a:r>
              <a:rPr lang="vi">
                <a:solidFill>
                  <a:srgbClr val="1B1B1B"/>
                </a:solidFill>
                <a:highlight>
                  <a:srgbClr val="EEEEEE"/>
                </a:highlight>
                <a:latin typeface="Courier New"/>
                <a:ea typeface="Courier New"/>
                <a:cs typeface="Courier New"/>
                <a:sym typeface="Courier New"/>
              </a:rPr>
              <a:t>feathers-cli</a:t>
            </a:r>
            <a:r>
              <a:rPr lang="vi">
                <a:solidFill>
                  <a:srgbClr val="1B1B1B"/>
                </a:solidFill>
                <a:highlight>
                  <a:srgbClr val="FFFFFF"/>
                </a:highlight>
                <a:latin typeface="Arial"/>
                <a:ea typeface="Arial"/>
                <a:cs typeface="Arial"/>
                <a:sym typeface="Arial"/>
              </a:rPr>
              <a:t> , package giúp chúng ta thực thi các câu lệnh với feathers framework.</a:t>
            </a:r>
            <a:endParaRPr>
              <a:solidFill>
                <a:srgbClr val="1B1B1B"/>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rgbClr val="000000"/>
              </a:buClr>
              <a:buSzPts val="1100"/>
              <a:buFont typeface="Arial"/>
              <a:buNone/>
            </a:pPr>
            <a:r>
              <a:rPr lang="vi" sz="1600">
                <a:solidFill>
                  <a:srgbClr val="24292E"/>
                </a:solidFill>
                <a:highlight>
                  <a:srgbClr val="F1F2F3"/>
                </a:highlight>
                <a:latin typeface="Courier New"/>
                <a:ea typeface="Courier New"/>
                <a:cs typeface="Courier New"/>
                <a:sym typeface="Courier New"/>
              </a:rPr>
              <a:t>npm install -g @feathersjs/cli</a:t>
            </a:r>
            <a:endParaRPr sz="1600">
              <a:solidFill>
                <a:srgbClr val="24292E"/>
              </a:solidFill>
              <a:highlight>
                <a:srgbClr val="F1F2F3"/>
              </a:highlight>
              <a:latin typeface="Courier New"/>
              <a:ea typeface="Courier New"/>
              <a:cs typeface="Courier New"/>
              <a:sym typeface="Courier New"/>
            </a:endParaRPr>
          </a:p>
          <a:p>
            <a:pPr indent="0" lvl="0" marL="0" rtl="0" algn="l">
              <a:spcBef>
                <a:spcPts val="1200"/>
              </a:spcBef>
              <a:spcAft>
                <a:spcPts val="0"/>
              </a:spcAft>
              <a:buNone/>
            </a:pPr>
            <a:r>
              <a:rPr lang="vi">
                <a:solidFill>
                  <a:srgbClr val="1B1B1B"/>
                </a:solidFill>
                <a:highlight>
                  <a:srgbClr val="FFFFFF"/>
                </a:highlight>
                <a:latin typeface="Arial"/>
                <a:ea typeface="Arial"/>
                <a:cs typeface="Arial"/>
                <a:sym typeface="Arial"/>
              </a:rPr>
              <a:t>Sau đó ta tiến hành generate project</a:t>
            </a:r>
            <a:endParaRPr>
              <a:solidFill>
                <a:srgbClr val="1B1B1B"/>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rgbClr val="000000"/>
              </a:buClr>
              <a:buSzPts val="1100"/>
              <a:buFont typeface="Arial"/>
              <a:buNone/>
            </a:pPr>
            <a:r>
              <a:rPr lang="vi" sz="1600">
                <a:solidFill>
                  <a:srgbClr val="24292E"/>
                </a:solidFill>
                <a:highlight>
                  <a:srgbClr val="F1F2F3"/>
                </a:highlight>
                <a:latin typeface="Courier New"/>
                <a:ea typeface="Courier New"/>
                <a:cs typeface="Courier New"/>
                <a:sym typeface="Courier New"/>
              </a:rPr>
              <a:t>feathers generate app</a:t>
            </a:r>
            <a:endParaRPr sz="1600">
              <a:solidFill>
                <a:srgbClr val="24292E"/>
              </a:solidFill>
              <a:highlight>
                <a:srgbClr val="F1F2F3"/>
              </a:highlight>
              <a:latin typeface="Courier New"/>
              <a:ea typeface="Courier New"/>
              <a:cs typeface="Courier New"/>
              <a:sym typeface="Courier New"/>
            </a:endParaRPr>
          </a:p>
          <a:p>
            <a:pPr indent="0" lvl="0" marL="0" rtl="0" algn="l">
              <a:spcBef>
                <a:spcPts val="1200"/>
              </a:spcBef>
              <a:spcAft>
                <a:spcPts val="1600"/>
              </a:spcAft>
              <a:buNone/>
            </a:pPr>
            <a:r>
              <a:t/>
            </a:r>
            <a:endParaRPr sz="1350">
              <a:solidFill>
                <a:srgbClr val="1B1B1B"/>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FeathersJS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None/>
            </a:pPr>
            <a:r>
              <a:rPr b="1" lang="vi" sz="2400">
                <a:solidFill>
                  <a:srgbClr val="43CEA2"/>
                </a:solidFill>
                <a:latin typeface="Arial"/>
                <a:ea typeface="Arial"/>
                <a:cs typeface="Arial"/>
                <a:sym typeface="Arial"/>
              </a:rPr>
              <a:t>Services:</a:t>
            </a:r>
            <a:endParaRPr b="1" sz="2400">
              <a:solidFill>
                <a:srgbClr val="43CEA2"/>
              </a:solidFill>
              <a:latin typeface="Arial"/>
              <a:ea typeface="Arial"/>
              <a:cs typeface="Arial"/>
              <a:sym typeface="Arial"/>
            </a:endParaRPr>
          </a:p>
          <a:p>
            <a:pPr indent="0" lvl="0" marL="0" rtl="0" algn="l">
              <a:spcBef>
                <a:spcPts val="2400"/>
              </a:spcBef>
              <a:spcAft>
                <a:spcPts val="0"/>
              </a:spcAft>
              <a:buNone/>
            </a:pPr>
            <a:r>
              <a:rPr lang="vi">
                <a:solidFill>
                  <a:srgbClr val="1B1B1B"/>
                </a:solidFill>
                <a:highlight>
                  <a:srgbClr val="FFFFFF"/>
                </a:highlight>
                <a:latin typeface="Arial"/>
                <a:ea typeface="Arial"/>
                <a:cs typeface="Arial"/>
                <a:sym typeface="Arial"/>
              </a:rPr>
              <a:t>Để tạo một service, chúng ta chạy command sau:</a:t>
            </a:r>
            <a:endParaRPr b="1">
              <a:solidFill>
                <a:srgbClr val="43CEA2"/>
              </a:solidFill>
              <a:latin typeface="Arial"/>
              <a:ea typeface="Arial"/>
              <a:cs typeface="Arial"/>
              <a:sym typeface="Arial"/>
            </a:endParaRPr>
          </a:p>
          <a:p>
            <a:pPr indent="0" lvl="0" marL="152400" marR="152400" rtl="0" algn="l">
              <a:lnSpc>
                <a:spcPct val="145000"/>
              </a:lnSpc>
              <a:spcBef>
                <a:spcPts val="2000"/>
              </a:spcBef>
              <a:spcAft>
                <a:spcPts val="0"/>
              </a:spcAft>
              <a:buNone/>
            </a:pPr>
            <a:r>
              <a:rPr lang="vi" sz="1600">
                <a:solidFill>
                  <a:srgbClr val="24292E"/>
                </a:solidFill>
                <a:highlight>
                  <a:srgbClr val="F1F2F3"/>
                </a:highlight>
                <a:latin typeface="Courier New"/>
                <a:ea typeface="Courier New"/>
                <a:cs typeface="Courier New"/>
                <a:sym typeface="Courier New"/>
              </a:rPr>
              <a:t>feathers generate service</a:t>
            </a:r>
            <a:endParaRPr sz="1600">
              <a:solidFill>
                <a:srgbClr val="24292E"/>
              </a:solidFill>
              <a:highlight>
                <a:srgbClr val="F1F2F3"/>
              </a:highlight>
              <a:latin typeface="Courier New"/>
              <a:ea typeface="Courier New"/>
              <a:cs typeface="Courier New"/>
              <a:sym typeface="Courier New"/>
            </a:endParaRPr>
          </a:p>
          <a:p>
            <a:pPr indent="0" lvl="0" marL="0" rtl="0" algn="l">
              <a:spcBef>
                <a:spcPts val="2400"/>
              </a:spcBef>
              <a:spcAft>
                <a:spcPts val="0"/>
              </a:spcAft>
              <a:buClr>
                <a:srgbClr val="000000"/>
              </a:buClr>
              <a:buSzPts val="1100"/>
              <a:buFont typeface="Arial"/>
              <a:buNone/>
            </a:pPr>
            <a:r>
              <a:t/>
            </a:r>
            <a:endParaRPr b="1" sz="2300">
              <a:solidFill>
                <a:srgbClr val="43CEA2"/>
              </a:solidFill>
              <a:latin typeface="Arial"/>
              <a:ea typeface="Arial"/>
              <a:cs typeface="Arial"/>
              <a:sym typeface="Arial"/>
            </a:endParaRPr>
          </a:p>
          <a:p>
            <a:pPr indent="0" lvl="0" marL="0" rtl="0" algn="l">
              <a:spcBef>
                <a:spcPts val="2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
              <a:t>FeathersJS</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vi" sz="1600">
                <a:solidFill>
                  <a:srgbClr val="1B1B1B"/>
                </a:solidFill>
                <a:latin typeface="Arial"/>
                <a:ea typeface="Arial"/>
                <a:cs typeface="Arial"/>
                <a:sym typeface="Arial"/>
              </a:rPr>
              <a:t>Sau khi tạo được service, bạn có thể test service với bất kỳ tool test API nào như Postman hoặc thậm chí là curl. Các HTTP actions mặc định trong feathers được định nghĩa như sau:</a:t>
            </a:r>
            <a:endParaRPr sz="1600">
              <a:solidFill>
                <a:srgbClr val="1B1B1B"/>
              </a:solidFill>
              <a:latin typeface="Arial"/>
              <a:ea typeface="Arial"/>
              <a:cs typeface="Arial"/>
              <a:sym typeface="Arial"/>
            </a:endParaRPr>
          </a:p>
          <a:p>
            <a:pPr indent="-330200" lvl="0" marL="457200" rtl="0" algn="l">
              <a:spcBef>
                <a:spcPts val="1400"/>
              </a:spcBef>
              <a:spcAft>
                <a:spcPts val="0"/>
              </a:spcAft>
              <a:buClr>
                <a:srgbClr val="292B2C"/>
              </a:buClr>
              <a:buSzPts val="1600"/>
              <a:buFont typeface="Arial"/>
              <a:buChar char="●"/>
            </a:pPr>
            <a:r>
              <a:rPr lang="vi" sz="1600">
                <a:solidFill>
                  <a:srgbClr val="292B2C"/>
                </a:solidFill>
                <a:latin typeface="Arial"/>
                <a:ea typeface="Arial"/>
                <a:cs typeface="Arial"/>
                <a:sym typeface="Arial"/>
              </a:rPr>
              <a:t>find (GET /tasks) – đọc toàn bộ task</a:t>
            </a:r>
            <a:endParaRPr sz="1600">
              <a:solidFill>
                <a:srgbClr val="292B2C"/>
              </a:solidFill>
              <a:latin typeface="Arial"/>
              <a:ea typeface="Arial"/>
              <a:cs typeface="Arial"/>
              <a:sym typeface="Arial"/>
            </a:endParaRPr>
          </a:p>
          <a:p>
            <a:pPr indent="-330200" lvl="0" marL="457200" rtl="0" algn="l">
              <a:spcBef>
                <a:spcPts val="0"/>
              </a:spcBef>
              <a:spcAft>
                <a:spcPts val="0"/>
              </a:spcAft>
              <a:buClr>
                <a:srgbClr val="292B2C"/>
              </a:buClr>
              <a:buSzPts val="1600"/>
              <a:buFont typeface="Arial"/>
              <a:buChar char="●"/>
            </a:pPr>
            <a:r>
              <a:rPr lang="vi" sz="1600">
                <a:solidFill>
                  <a:srgbClr val="292B2C"/>
                </a:solidFill>
                <a:latin typeface="Arial"/>
                <a:ea typeface="Arial"/>
                <a:cs typeface="Arial"/>
                <a:sym typeface="Arial"/>
              </a:rPr>
              <a:t>get (GET /tasks/:id) – lấy ra 1 task theo ID</a:t>
            </a:r>
            <a:endParaRPr sz="1600">
              <a:solidFill>
                <a:srgbClr val="292B2C"/>
              </a:solidFill>
              <a:latin typeface="Arial"/>
              <a:ea typeface="Arial"/>
              <a:cs typeface="Arial"/>
              <a:sym typeface="Arial"/>
            </a:endParaRPr>
          </a:p>
          <a:p>
            <a:pPr indent="-330200" lvl="0" marL="457200" rtl="0" algn="l">
              <a:spcBef>
                <a:spcPts val="0"/>
              </a:spcBef>
              <a:spcAft>
                <a:spcPts val="0"/>
              </a:spcAft>
              <a:buClr>
                <a:srgbClr val="292B2C"/>
              </a:buClr>
              <a:buSzPts val="1600"/>
              <a:buFont typeface="Arial"/>
              <a:buChar char="●"/>
            </a:pPr>
            <a:r>
              <a:rPr lang="vi" sz="1600">
                <a:solidFill>
                  <a:srgbClr val="292B2C"/>
                </a:solidFill>
                <a:latin typeface="Arial"/>
                <a:ea typeface="Arial"/>
                <a:cs typeface="Arial"/>
                <a:sym typeface="Arial"/>
              </a:rPr>
              <a:t>create (POST /tasks) – tạo task</a:t>
            </a:r>
            <a:endParaRPr sz="1600">
              <a:solidFill>
                <a:srgbClr val="292B2C"/>
              </a:solidFill>
              <a:latin typeface="Arial"/>
              <a:ea typeface="Arial"/>
              <a:cs typeface="Arial"/>
              <a:sym typeface="Arial"/>
            </a:endParaRPr>
          </a:p>
          <a:p>
            <a:pPr indent="-330200" lvl="0" marL="457200" rtl="0" algn="l">
              <a:spcBef>
                <a:spcPts val="0"/>
              </a:spcBef>
              <a:spcAft>
                <a:spcPts val="0"/>
              </a:spcAft>
              <a:buClr>
                <a:srgbClr val="292B2C"/>
              </a:buClr>
              <a:buSzPts val="1600"/>
              <a:buFont typeface="Arial"/>
              <a:buChar char="●"/>
            </a:pPr>
            <a:r>
              <a:rPr lang="vi" sz="1600">
                <a:solidFill>
                  <a:srgbClr val="292B2C"/>
                </a:solidFill>
                <a:latin typeface="Arial"/>
                <a:ea typeface="Arial"/>
                <a:cs typeface="Arial"/>
                <a:sym typeface="Arial"/>
              </a:rPr>
              <a:t>update (PUT /tasks/:id) – update toàn bộ field của task theo ID (các field không khai báo sẽ bị clear)</a:t>
            </a:r>
            <a:endParaRPr sz="1600">
              <a:solidFill>
                <a:srgbClr val="292B2C"/>
              </a:solidFill>
              <a:latin typeface="Arial"/>
              <a:ea typeface="Arial"/>
              <a:cs typeface="Arial"/>
              <a:sym typeface="Arial"/>
            </a:endParaRPr>
          </a:p>
          <a:p>
            <a:pPr indent="-330200" lvl="0" marL="457200" rtl="0" algn="l">
              <a:spcBef>
                <a:spcPts val="0"/>
              </a:spcBef>
              <a:spcAft>
                <a:spcPts val="0"/>
              </a:spcAft>
              <a:buClr>
                <a:srgbClr val="292B2C"/>
              </a:buClr>
              <a:buSzPts val="1600"/>
              <a:buFont typeface="Arial"/>
              <a:buChar char="●"/>
            </a:pPr>
            <a:r>
              <a:rPr lang="vi" sz="1600">
                <a:solidFill>
                  <a:srgbClr val="292B2C"/>
                </a:solidFill>
                <a:latin typeface="Arial"/>
                <a:ea typeface="Arial"/>
                <a:cs typeface="Arial"/>
                <a:sym typeface="Arial"/>
              </a:rPr>
              <a:t>patch (PATCH /tasks/:id) – chỉ update những field khai báo của task theo ID</a:t>
            </a:r>
            <a:endParaRPr sz="1600">
              <a:solidFill>
                <a:srgbClr val="292B2C"/>
              </a:solidFill>
              <a:latin typeface="Arial"/>
              <a:ea typeface="Arial"/>
              <a:cs typeface="Arial"/>
              <a:sym typeface="Arial"/>
            </a:endParaRPr>
          </a:p>
          <a:p>
            <a:pPr indent="-330200" lvl="0" marL="457200" rtl="0" algn="l">
              <a:spcBef>
                <a:spcPts val="0"/>
              </a:spcBef>
              <a:spcAft>
                <a:spcPts val="0"/>
              </a:spcAft>
              <a:buClr>
                <a:srgbClr val="292B2C"/>
              </a:buClr>
              <a:buSzPts val="1600"/>
              <a:buFont typeface="Arial"/>
              <a:buChar char="●"/>
            </a:pPr>
            <a:r>
              <a:rPr lang="vi" sz="1600">
                <a:solidFill>
                  <a:srgbClr val="292B2C"/>
                </a:solidFill>
                <a:latin typeface="Arial"/>
                <a:ea typeface="Arial"/>
                <a:cs typeface="Arial"/>
                <a:sym typeface="Arial"/>
              </a:rPr>
              <a:t>remove (DELETE /tasks/:id) – xóa task</a:t>
            </a:r>
            <a:endParaRPr sz="1600">
              <a:solidFill>
                <a:srgbClr val="292B2C"/>
              </a:solidFill>
              <a:latin typeface="Arial"/>
              <a:ea typeface="Arial"/>
              <a:cs typeface="Arial"/>
              <a:sym typeface="Arial"/>
            </a:endParaRPr>
          </a:p>
          <a:p>
            <a:pPr indent="0" lvl="0" marL="0" rtl="0" algn="l">
              <a:spcBef>
                <a:spcPts val="7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
              <a:t>FeathersJS</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11700" y="1017800"/>
            <a:ext cx="8520600" cy="20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400">
                <a:solidFill>
                  <a:srgbClr val="43CEA2"/>
                </a:solidFill>
                <a:latin typeface="Arial"/>
                <a:ea typeface="Arial"/>
                <a:cs typeface="Arial"/>
                <a:sym typeface="Arial"/>
              </a:rPr>
              <a:t>HOOKS: </a:t>
            </a:r>
            <a:endParaRPr sz="2400"/>
          </a:p>
          <a:p>
            <a:pPr indent="0" lvl="0" marL="0" rtl="0" algn="l">
              <a:spcBef>
                <a:spcPts val="1600"/>
              </a:spcBef>
              <a:spcAft>
                <a:spcPts val="0"/>
              </a:spcAft>
              <a:buNone/>
            </a:pPr>
            <a:r>
              <a:rPr lang="vi">
                <a:solidFill>
                  <a:srgbClr val="1B1B1B"/>
                </a:solidFill>
                <a:highlight>
                  <a:srgbClr val="FFFFFF"/>
                </a:highlight>
                <a:latin typeface="Arial"/>
                <a:ea typeface="Arial"/>
                <a:cs typeface="Arial"/>
                <a:sym typeface="Arial"/>
              </a:rPr>
              <a:t>Hooks là các functions được gọi trước hoặc sau các service method hoặc trong trường hợp có lỗi xảy ra khi tương tác với service đó. Sau khi generate service, feathers cung cấp 1 module để ta khai báo hook với service đó, tương tự với service task của chúng ta:</a:t>
            </a:r>
            <a:endParaRPr>
              <a:solidFill>
                <a:srgbClr val="1B1B1B"/>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350">
              <a:solidFill>
                <a:srgbClr val="1B1B1B"/>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
              <a:t>FeathersJS</a:t>
            </a:r>
            <a:endParaRPr/>
          </a:p>
        </p:txBody>
      </p:sp>
      <p:pic>
        <p:nvPicPr>
          <p:cNvPr id="117" name="Google Shape;117;p18"/>
          <p:cNvPicPr preferRelativeResize="0"/>
          <p:nvPr/>
        </p:nvPicPr>
        <p:blipFill>
          <a:blip r:embed="rId3">
            <a:alphaModFix/>
          </a:blip>
          <a:stretch>
            <a:fillRect/>
          </a:stretch>
        </p:blipFill>
        <p:spPr>
          <a:xfrm>
            <a:off x="1577700" y="1667400"/>
            <a:ext cx="5036675" cy="3033325"/>
          </a:xfrm>
          <a:prstGeom prst="rect">
            <a:avLst/>
          </a:prstGeom>
          <a:noFill/>
          <a:ln>
            <a:noFill/>
          </a:ln>
        </p:spPr>
      </p:pic>
      <p:sp>
        <p:nvSpPr>
          <p:cNvPr id="118" name="Google Shape;118;p18"/>
          <p:cNvSpPr txBox="1"/>
          <p:nvPr/>
        </p:nvSpPr>
        <p:spPr>
          <a:xfrm>
            <a:off x="311700" y="1017800"/>
            <a:ext cx="83847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rgbClr val="1B1B1B"/>
                </a:solidFill>
                <a:highlight>
                  <a:srgbClr val="FFFFFF"/>
                </a:highlight>
              </a:rPr>
              <a:t>Ví dụ, ta muốn trả thêm một attribute </a:t>
            </a:r>
            <a:r>
              <a:rPr lang="vi" sz="2000">
                <a:solidFill>
                  <a:srgbClr val="1B1B1B"/>
                </a:solidFill>
                <a:highlight>
                  <a:srgbClr val="EEEEEE"/>
                </a:highlight>
                <a:latin typeface="Courier New"/>
                <a:ea typeface="Courier New"/>
                <a:cs typeface="Courier New"/>
                <a:sym typeface="Courier New"/>
              </a:rPr>
              <a:t>updatedAt</a:t>
            </a:r>
            <a:r>
              <a:rPr lang="vi" sz="2000">
                <a:solidFill>
                  <a:srgbClr val="1B1B1B"/>
                </a:solidFill>
                <a:highlight>
                  <a:srgbClr val="FFFFFF"/>
                </a:highlight>
              </a:rPr>
              <a:t> mỗi khi cập nhật task:</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15450" y="1666025"/>
            <a:ext cx="8513100" cy="91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vi" sz="4400">
                <a:solidFill>
                  <a:srgbClr val="3B29D0"/>
                </a:solidFill>
              </a:rPr>
              <a:t>THANKS FOR YOUR WATCHING</a:t>
            </a:r>
            <a:endParaRPr b="1" sz="4400">
              <a:solidFill>
                <a:srgbClr val="3B29D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