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8" r:id="rId4"/>
    <p:sldId id="268" r:id="rId5"/>
    <p:sldId id="269" r:id="rId6"/>
    <p:sldId id="270" r:id="rId7"/>
    <p:sldId id="277" r:id="rId8"/>
    <p:sldId id="274" r:id="rId9"/>
    <p:sldId id="259" r:id="rId10"/>
    <p:sldId id="273" r:id="rId11"/>
    <p:sldId id="275" r:id="rId12"/>
    <p:sldId id="276" r:id="rId13"/>
    <p:sldId id="260" r:id="rId14"/>
    <p:sldId id="261" r:id="rId15"/>
    <p:sldId id="262" r:id="rId16"/>
    <p:sldId id="263" r:id="rId17"/>
    <p:sldId id="264" r:id="rId18"/>
    <p:sldId id="265" r:id="rId19"/>
    <p:sldId id="271" r:id="rId20"/>
    <p:sldId id="278" r:id="rId21"/>
    <p:sldId id="280" r:id="rId22"/>
    <p:sldId id="257" r:id="rId23"/>
    <p:sldId id="281"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F1BF-EC16-4BA1-BB18-3BE00271D3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628E04-6692-45EA-A198-321437B7F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2BB7D6-48A8-4632-A278-E37DEC500DB0}"/>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5" name="Footer Placeholder 4">
            <a:extLst>
              <a:ext uri="{FF2B5EF4-FFF2-40B4-BE49-F238E27FC236}">
                <a16:creationId xmlns:a16="http://schemas.microsoft.com/office/drawing/2014/main" id="{8C6D3596-C758-47EF-B287-A9BC168A4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BD028-8AA3-438D-B36D-9D34D110DD63}"/>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415408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A75C-949F-431C-87F6-617AA2129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536B68-B373-4547-A5B4-A6511A14A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6323D-F3AE-4932-9D90-FA05440F126D}"/>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5" name="Footer Placeholder 4">
            <a:extLst>
              <a:ext uri="{FF2B5EF4-FFF2-40B4-BE49-F238E27FC236}">
                <a16:creationId xmlns:a16="http://schemas.microsoft.com/office/drawing/2014/main" id="{6B863B9F-ABEC-4EB9-81A5-29043F2D5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89BDA-4B83-4EA8-9BAF-63B11C4B81E3}"/>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350371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83706-8513-458F-A93E-B4FE952ED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B4762F-5E02-476B-BBFE-7AD229E27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79BD4-EC82-456F-9CEE-A5E041F58B5B}"/>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5" name="Footer Placeholder 4">
            <a:extLst>
              <a:ext uri="{FF2B5EF4-FFF2-40B4-BE49-F238E27FC236}">
                <a16:creationId xmlns:a16="http://schemas.microsoft.com/office/drawing/2014/main" id="{6B461F3D-42DC-4969-A644-B3C522607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3E2CE-64C3-4B6C-95E3-5EE49C2C2385}"/>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199093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40B1-E85C-4DE2-B73F-ABBFA55FB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3C843-597F-46F7-ACBC-C25035E819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78C8D-8F12-4015-84B2-A5B0D5822CCF}"/>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5" name="Footer Placeholder 4">
            <a:extLst>
              <a:ext uri="{FF2B5EF4-FFF2-40B4-BE49-F238E27FC236}">
                <a16:creationId xmlns:a16="http://schemas.microsoft.com/office/drawing/2014/main" id="{2A18A19D-9BA1-48AE-9D67-FCFA1EC8F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7C0BC-0EB0-4BA8-8ABF-39D9238CA8DA}"/>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402253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F5B1-0F7B-4BA1-8E5D-68F5458C5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D96DC9-DB90-41D6-BDF1-38A8E0716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87156C-29E7-456C-81A0-04D7758C0E57}"/>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5" name="Footer Placeholder 4">
            <a:extLst>
              <a:ext uri="{FF2B5EF4-FFF2-40B4-BE49-F238E27FC236}">
                <a16:creationId xmlns:a16="http://schemas.microsoft.com/office/drawing/2014/main" id="{795448CE-5C7E-4B62-A5B5-E59540FB3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C4A93-D320-46F1-8448-D15E5856FD4D}"/>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391984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8156-A9BA-4D3C-9EF5-D3D1B5BAA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1C4F0-EDDB-4022-BA5A-FC05939239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5B8752-FDE7-4228-A40A-83D24AD959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1F931-5FF3-441A-8588-708B9FB35E42}"/>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6" name="Footer Placeholder 5">
            <a:extLst>
              <a:ext uri="{FF2B5EF4-FFF2-40B4-BE49-F238E27FC236}">
                <a16:creationId xmlns:a16="http://schemas.microsoft.com/office/drawing/2014/main" id="{4CB7F60C-18A7-44D0-8AFB-61DC8A304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762B2-1E7A-49BB-9F6B-7C3E7788DEA5}"/>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91072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9239-5A72-4229-8C53-7CBED4DCF2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A49CCB-CB63-4D6A-9228-1843893494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99489C-D5CD-450C-910E-582772DBE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1618BD-67A9-43B3-98BE-E9A268388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083-3A3C-4D45-8EDD-DE61D5A87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EE5AEA-563C-4B19-A4D1-23FB10C26AF0}"/>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8" name="Footer Placeholder 7">
            <a:extLst>
              <a:ext uri="{FF2B5EF4-FFF2-40B4-BE49-F238E27FC236}">
                <a16:creationId xmlns:a16="http://schemas.microsoft.com/office/drawing/2014/main" id="{A4619BE1-4690-442A-A765-E5454B237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409CB3-2453-4DA1-B815-ADE4393FC6D3}"/>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292040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86C1-5BD1-46B2-B713-79A717DDCA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BB7C07-3BD5-4E07-AF61-9CFE362D357A}"/>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4" name="Footer Placeholder 3">
            <a:extLst>
              <a:ext uri="{FF2B5EF4-FFF2-40B4-BE49-F238E27FC236}">
                <a16:creationId xmlns:a16="http://schemas.microsoft.com/office/drawing/2014/main" id="{7C43A16B-FC35-4815-9357-E12C2CAEFA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6B4BE1-1921-41AB-98D1-F79A3ECBCB99}"/>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45806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34419-C54B-4501-9ADE-6EE37DDCB76D}"/>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3" name="Footer Placeholder 2">
            <a:extLst>
              <a:ext uri="{FF2B5EF4-FFF2-40B4-BE49-F238E27FC236}">
                <a16:creationId xmlns:a16="http://schemas.microsoft.com/office/drawing/2014/main" id="{D4EC1266-9BC7-49DB-974C-5F4956A15E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E4C212-172A-48D9-A49E-DB334EEEE887}"/>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1405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4FD2-4D77-4235-B531-9501C9A3F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192E22-CDAC-40F9-AA91-9C98D94CF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D8338-3668-46B8-AB24-608F0E3E7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76EA56-F6F2-488D-B09F-726255B9D8F6}"/>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6" name="Footer Placeholder 5">
            <a:extLst>
              <a:ext uri="{FF2B5EF4-FFF2-40B4-BE49-F238E27FC236}">
                <a16:creationId xmlns:a16="http://schemas.microsoft.com/office/drawing/2014/main" id="{DD727663-8763-4ACE-87AD-371DBF2BB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F3F45-A5B7-4531-9471-BDD56FDE5223}"/>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78638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E074-C18E-4E9C-9645-36AB8CADA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7F3000-2BE8-419D-A18D-E8C67656B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118DA-E303-467A-ADDF-98F0EB4E0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E8EE1-FE1B-44D4-8D5B-9819BDB8AA35}"/>
              </a:ext>
            </a:extLst>
          </p:cNvPr>
          <p:cNvSpPr>
            <a:spLocks noGrp="1"/>
          </p:cNvSpPr>
          <p:nvPr>
            <p:ph type="dt" sz="half" idx="10"/>
          </p:nvPr>
        </p:nvSpPr>
        <p:spPr/>
        <p:txBody>
          <a:bodyPr/>
          <a:lstStyle/>
          <a:p>
            <a:fld id="{32529FC3-15BA-40A0-9592-F8D8ECF4D611}" type="datetimeFigureOut">
              <a:rPr lang="en-US" smtClean="0"/>
              <a:t>3/26/2020</a:t>
            </a:fld>
            <a:endParaRPr lang="en-US"/>
          </a:p>
        </p:txBody>
      </p:sp>
      <p:sp>
        <p:nvSpPr>
          <p:cNvPr id="6" name="Footer Placeholder 5">
            <a:extLst>
              <a:ext uri="{FF2B5EF4-FFF2-40B4-BE49-F238E27FC236}">
                <a16:creationId xmlns:a16="http://schemas.microsoft.com/office/drawing/2014/main" id="{C4366326-FCBB-444D-9636-1BF8ABC1F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AA869-24D5-4377-B26D-B2A01A3E63F2}"/>
              </a:ext>
            </a:extLst>
          </p:cNvPr>
          <p:cNvSpPr>
            <a:spLocks noGrp="1"/>
          </p:cNvSpPr>
          <p:nvPr>
            <p:ph type="sldNum" sz="quarter" idx="12"/>
          </p:nvPr>
        </p:nvSpPr>
        <p:spPr/>
        <p:txBody>
          <a:bodyPr/>
          <a:lstStyle/>
          <a:p>
            <a:fld id="{92290A15-423E-411E-9924-DC6BC1EDE8F8}" type="slidenum">
              <a:rPr lang="en-US" smtClean="0"/>
              <a:t>‹#›</a:t>
            </a:fld>
            <a:endParaRPr lang="en-US"/>
          </a:p>
        </p:txBody>
      </p:sp>
    </p:spTree>
    <p:extLst>
      <p:ext uri="{BB962C8B-B14F-4D97-AF65-F5344CB8AC3E}">
        <p14:creationId xmlns:p14="http://schemas.microsoft.com/office/powerpoint/2010/main" val="343851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36FC8-E776-49E3-B16D-304F3B8BC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4C9A1F-5182-4F8C-A339-1CB1340F6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B5102-DDD3-4A39-B0C2-6E83C0E51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29FC3-15BA-40A0-9592-F8D8ECF4D611}" type="datetimeFigureOut">
              <a:rPr lang="en-US" smtClean="0"/>
              <a:t>3/26/2020</a:t>
            </a:fld>
            <a:endParaRPr lang="en-US"/>
          </a:p>
        </p:txBody>
      </p:sp>
      <p:sp>
        <p:nvSpPr>
          <p:cNvPr id="5" name="Footer Placeholder 4">
            <a:extLst>
              <a:ext uri="{FF2B5EF4-FFF2-40B4-BE49-F238E27FC236}">
                <a16:creationId xmlns:a16="http://schemas.microsoft.com/office/drawing/2014/main" id="{798E074E-DBF6-446A-B868-8C4686019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64808D-0255-473F-A3ED-1D99BC80A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90A15-423E-411E-9924-DC6BC1EDE8F8}" type="slidenum">
              <a:rPr lang="en-US" smtClean="0"/>
              <a:t>‹#›</a:t>
            </a:fld>
            <a:endParaRPr lang="en-US"/>
          </a:p>
        </p:txBody>
      </p:sp>
    </p:spTree>
    <p:extLst>
      <p:ext uri="{BB962C8B-B14F-4D97-AF65-F5344CB8AC3E}">
        <p14:creationId xmlns:p14="http://schemas.microsoft.com/office/powerpoint/2010/main" val="3327262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BF4BCE-6534-46AA-A638-7B021E017A54}"/>
              </a:ext>
            </a:extLst>
          </p:cNvPr>
          <p:cNvSpPr txBox="1"/>
          <p:nvPr/>
        </p:nvSpPr>
        <p:spPr>
          <a:xfrm>
            <a:off x="3379551" y="2692568"/>
            <a:ext cx="5432898" cy="1107996"/>
          </a:xfrm>
          <a:prstGeom prst="rect">
            <a:avLst/>
          </a:prstGeom>
          <a:noFill/>
        </p:spPr>
        <p:txBody>
          <a:bodyPr wrap="none" rtlCol="0">
            <a:spAutoFit/>
          </a:bodyPr>
          <a:lstStyle/>
          <a:p>
            <a:r>
              <a:rPr lang="en-US" sz="6600" b="1"/>
              <a:t>Spring Security</a:t>
            </a:r>
          </a:p>
        </p:txBody>
      </p:sp>
      <p:sp>
        <p:nvSpPr>
          <p:cNvPr id="5" name="TextBox 4">
            <a:extLst>
              <a:ext uri="{FF2B5EF4-FFF2-40B4-BE49-F238E27FC236}">
                <a16:creationId xmlns:a16="http://schemas.microsoft.com/office/drawing/2014/main" id="{C08E2D72-079C-4871-B3C4-A4243C4F621C}"/>
              </a:ext>
            </a:extLst>
          </p:cNvPr>
          <p:cNvSpPr txBox="1"/>
          <p:nvPr/>
        </p:nvSpPr>
        <p:spPr>
          <a:xfrm>
            <a:off x="7848600" y="5467350"/>
            <a:ext cx="4142929" cy="1200329"/>
          </a:xfrm>
          <a:prstGeom prst="rect">
            <a:avLst/>
          </a:prstGeom>
          <a:noFill/>
        </p:spPr>
        <p:txBody>
          <a:bodyPr wrap="none" rtlCol="0">
            <a:spAutoFit/>
          </a:bodyPr>
          <a:lstStyle/>
          <a:p>
            <a:pPr algn="r"/>
            <a:r>
              <a:rPr lang="en-US" sz="2400"/>
              <a:t>Truong Nhat Hoang – 51703092</a:t>
            </a:r>
          </a:p>
          <a:p>
            <a:pPr algn="r"/>
            <a:r>
              <a:rPr lang="en-US" sz="2400"/>
              <a:t>Huynh Van Duy – 51703006</a:t>
            </a:r>
          </a:p>
          <a:p>
            <a:pPr algn="r"/>
            <a:r>
              <a:rPr lang="en-US" sz="2400"/>
              <a:t>Tran Quoc Linh - 51703124</a:t>
            </a:r>
          </a:p>
        </p:txBody>
      </p:sp>
    </p:spTree>
    <p:extLst>
      <p:ext uri="{BB962C8B-B14F-4D97-AF65-F5344CB8AC3E}">
        <p14:creationId xmlns:p14="http://schemas.microsoft.com/office/powerpoint/2010/main" val="265895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5062924" cy="646331"/>
          </a:xfrm>
          <a:prstGeom prst="rect">
            <a:avLst/>
          </a:prstGeom>
          <a:noFill/>
        </p:spPr>
        <p:txBody>
          <a:bodyPr wrap="none" rtlCol="0">
            <a:spAutoFit/>
          </a:bodyPr>
          <a:lstStyle/>
          <a:p>
            <a:r>
              <a:rPr lang="en-US" sz="3600" b="1"/>
              <a:t>Start with </a:t>
            </a:r>
            <a:r>
              <a:rPr lang="en-US" sz="3600" b="1">
                <a:solidFill>
                  <a:schemeClr val="accent6"/>
                </a:solidFill>
              </a:rPr>
              <a:t>Spring Initializr</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pic>
        <p:nvPicPr>
          <p:cNvPr id="3" name="Picture 2">
            <a:extLst>
              <a:ext uri="{FF2B5EF4-FFF2-40B4-BE49-F238E27FC236}">
                <a16:creationId xmlns:a16="http://schemas.microsoft.com/office/drawing/2014/main" id="{9096FC35-2962-470D-9FAC-04C8274ECED6}"/>
              </a:ext>
            </a:extLst>
          </p:cNvPr>
          <p:cNvPicPr>
            <a:picLocks noChangeAspect="1"/>
          </p:cNvPicPr>
          <p:nvPr/>
        </p:nvPicPr>
        <p:blipFill>
          <a:blip r:embed="rId2"/>
          <a:stretch>
            <a:fillRect/>
          </a:stretch>
        </p:blipFill>
        <p:spPr>
          <a:xfrm>
            <a:off x="595312" y="1724025"/>
            <a:ext cx="11001375" cy="3848100"/>
          </a:xfrm>
          <a:prstGeom prst="rect">
            <a:avLst/>
          </a:prstGeom>
        </p:spPr>
      </p:pic>
      <p:sp>
        <p:nvSpPr>
          <p:cNvPr id="7" name="Rectangle 6">
            <a:extLst>
              <a:ext uri="{FF2B5EF4-FFF2-40B4-BE49-F238E27FC236}">
                <a16:creationId xmlns:a16="http://schemas.microsoft.com/office/drawing/2014/main" id="{5B495E23-CB23-4F67-945A-2C9473EF3E50}"/>
              </a:ext>
            </a:extLst>
          </p:cNvPr>
          <p:cNvSpPr/>
          <p:nvPr/>
        </p:nvSpPr>
        <p:spPr>
          <a:xfrm>
            <a:off x="509587" y="964228"/>
            <a:ext cx="8423588" cy="584775"/>
          </a:xfrm>
          <a:prstGeom prst="rect">
            <a:avLst/>
          </a:prstGeom>
        </p:spPr>
        <p:txBody>
          <a:bodyPr wrap="none">
            <a:spAutoFit/>
          </a:bodyPr>
          <a:lstStyle/>
          <a:p>
            <a:r>
              <a:rPr lang="en-US" sz="3200"/>
              <a:t>Select compatible options with your environment</a:t>
            </a:r>
          </a:p>
        </p:txBody>
      </p:sp>
    </p:spTree>
    <p:extLst>
      <p:ext uri="{BB962C8B-B14F-4D97-AF65-F5344CB8AC3E}">
        <p14:creationId xmlns:p14="http://schemas.microsoft.com/office/powerpoint/2010/main" val="22166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5062924" cy="646331"/>
          </a:xfrm>
          <a:prstGeom prst="rect">
            <a:avLst/>
          </a:prstGeom>
          <a:noFill/>
        </p:spPr>
        <p:txBody>
          <a:bodyPr wrap="none" rtlCol="0">
            <a:spAutoFit/>
          </a:bodyPr>
          <a:lstStyle/>
          <a:p>
            <a:r>
              <a:rPr lang="en-US" sz="3600" b="1"/>
              <a:t>Start with </a:t>
            </a:r>
            <a:r>
              <a:rPr lang="en-US" sz="3600" b="1">
                <a:solidFill>
                  <a:schemeClr val="accent6"/>
                </a:solidFill>
              </a:rPr>
              <a:t>Spring Initializr</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7" name="Rectangle 6">
            <a:extLst>
              <a:ext uri="{FF2B5EF4-FFF2-40B4-BE49-F238E27FC236}">
                <a16:creationId xmlns:a16="http://schemas.microsoft.com/office/drawing/2014/main" id="{5B495E23-CB23-4F67-945A-2C9473EF3E50}"/>
              </a:ext>
            </a:extLst>
          </p:cNvPr>
          <p:cNvSpPr/>
          <p:nvPr/>
        </p:nvSpPr>
        <p:spPr>
          <a:xfrm>
            <a:off x="509587" y="964228"/>
            <a:ext cx="8423588" cy="584775"/>
          </a:xfrm>
          <a:prstGeom prst="rect">
            <a:avLst/>
          </a:prstGeom>
        </p:spPr>
        <p:txBody>
          <a:bodyPr wrap="none">
            <a:spAutoFit/>
          </a:bodyPr>
          <a:lstStyle/>
          <a:p>
            <a:r>
              <a:rPr lang="en-US" sz="3200"/>
              <a:t>Select compatible options with your environment</a:t>
            </a:r>
          </a:p>
        </p:txBody>
      </p:sp>
      <p:pic>
        <p:nvPicPr>
          <p:cNvPr id="2" name="Picture 1">
            <a:extLst>
              <a:ext uri="{FF2B5EF4-FFF2-40B4-BE49-F238E27FC236}">
                <a16:creationId xmlns:a16="http://schemas.microsoft.com/office/drawing/2014/main" id="{773B2A44-FB12-428D-A0D4-6001383C7008}"/>
              </a:ext>
            </a:extLst>
          </p:cNvPr>
          <p:cNvPicPr>
            <a:picLocks noChangeAspect="1"/>
          </p:cNvPicPr>
          <p:nvPr/>
        </p:nvPicPr>
        <p:blipFill>
          <a:blip r:embed="rId2"/>
          <a:stretch>
            <a:fillRect/>
          </a:stretch>
        </p:blipFill>
        <p:spPr>
          <a:xfrm>
            <a:off x="2721962" y="1549003"/>
            <a:ext cx="6257925" cy="4940467"/>
          </a:xfrm>
          <a:prstGeom prst="rect">
            <a:avLst/>
          </a:prstGeom>
        </p:spPr>
      </p:pic>
    </p:spTree>
    <p:extLst>
      <p:ext uri="{BB962C8B-B14F-4D97-AF65-F5344CB8AC3E}">
        <p14:creationId xmlns:p14="http://schemas.microsoft.com/office/powerpoint/2010/main" val="365432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5062924" cy="646331"/>
          </a:xfrm>
          <a:prstGeom prst="rect">
            <a:avLst/>
          </a:prstGeom>
          <a:noFill/>
        </p:spPr>
        <p:txBody>
          <a:bodyPr wrap="none" rtlCol="0">
            <a:spAutoFit/>
          </a:bodyPr>
          <a:lstStyle/>
          <a:p>
            <a:r>
              <a:rPr lang="en-US" sz="3600" b="1"/>
              <a:t>Start with </a:t>
            </a:r>
            <a:r>
              <a:rPr lang="en-US" sz="3600" b="1">
                <a:solidFill>
                  <a:schemeClr val="accent6"/>
                </a:solidFill>
              </a:rPr>
              <a:t>Spring Initializr</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7" name="Rectangle 6">
            <a:extLst>
              <a:ext uri="{FF2B5EF4-FFF2-40B4-BE49-F238E27FC236}">
                <a16:creationId xmlns:a16="http://schemas.microsoft.com/office/drawing/2014/main" id="{5B495E23-CB23-4F67-945A-2C9473EF3E50}"/>
              </a:ext>
            </a:extLst>
          </p:cNvPr>
          <p:cNvSpPr/>
          <p:nvPr/>
        </p:nvSpPr>
        <p:spPr>
          <a:xfrm>
            <a:off x="550048" y="964228"/>
            <a:ext cx="3753976" cy="584775"/>
          </a:xfrm>
          <a:prstGeom prst="rect">
            <a:avLst/>
          </a:prstGeom>
        </p:spPr>
        <p:txBody>
          <a:bodyPr wrap="none">
            <a:spAutoFit/>
          </a:bodyPr>
          <a:lstStyle/>
          <a:p>
            <a:r>
              <a:rPr lang="en-US" sz="3200"/>
              <a:t>Add two dependence</a:t>
            </a:r>
          </a:p>
        </p:txBody>
      </p:sp>
      <p:pic>
        <p:nvPicPr>
          <p:cNvPr id="3" name="Picture 2">
            <a:extLst>
              <a:ext uri="{FF2B5EF4-FFF2-40B4-BE49-F238E27FC236}">
                <a16:creationId xmlns:a16="http://schemas.microsoft.com/office/drawing/2014/main" id="{835164A4-3F5C-4B4E-8229-857F6153E5BC}"/>
              </a:ext>
            </a:extLst>
          </p:cNvPr>
          <p:cNvPicPr>
            <a:picLocks noChangeAspect="1"/>
          </p:cNvPicPr>
          <p:nvPr/>
        </p:nvPicPr>
        <p:blipFill>
          <a:blip r:embed="rId2"/>
          <a:stretch>
            <a:fillRect/>
          </a:stretch>
        </p:blipFill>
        <p:spPr>
          <a:xfrm>
            <a:off x="550048" y="1557456"/>
            <a:ext cx="11091903" cy="3743088"/>
          </a:xfrm>
          <a:prstGeom prst="rect">
            <a:avLst/>
          </a:prstGeom>
        </p:spPr>
      </p:pic>
      <p:sp>
        <p:nvSpPr>
          <p:cNvPr id="8" name="Rectangle 7">
            <a:extLst>
              <a:ext uri="{FF2B5EF4-FFF2-40B4-BE49-F238E27FC236}">
                <a16:creationId xmlns:a16="http://schemas.microsoft.com/office/drawing/2014/main" id="{0B2103EA-214B-488D-B46E-FDE6CDE74DFE}"/>
              </a:ext>
            </a:extLst>
          </p:cNvPr>
          <p:cNvSpPr/>
          <p:nvPr/>
        </p:nvSpPr>
        <p:spPr>
          <a:xfrm>
            <a:off x="454798" y="5520513"/>
            <a:ext cx="5157759" cy="584775"/>
          </a:xfrm>
          <a:prstGeom prst="rect">
            <a:avLst/>
          </a:prstGeom>
        </p:spPr>
        <p:txBody>
          <a:bodyPr wrap="none">
            <a:spAutoFit/>
          </a:bodyPr>
          <a:lstStyle/>
          <a:p>
            <a:r>
              <a:rPr lang="en-US" sz="3200"/>
              <a:t>Then click on generate button</a:t>
            </a:r>
          </a:p>
        </p:txBody>
      </p:sp>
    </p:spTree>
    <p:extLst>
      <p:ext uri="{BB962C8B-B14F-4D97-AF65-F5344CB8AC3E}">
        <p14:creationId xmlns:p14="http://schemas.microsoft.com/office/powerpoint/2010/main" val="370081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7444154" cy="646331"/>
          </a:xfrm>
          <a:prstGeom prst="rect">
            <a:avLst/>
          </a:prstGeom>
          <a:noFill/>
        </p:spPr>
        <p:txBody>
          <a:bodyPr wrap="none" rtlCol="0">
            <a:spAutoFit/>
          </a:bodyPr>
          <a:lstStyle/>
          <a:p>
            <a:r>
              <a:rPr lang="en-US" sz="3600" b="1"/>
              <a:t>Create an Unsecured Web Application</a:t>
            </a:r>
          </a:p>
        </p:txBody>
      </p:sp>
      <p:sp>
        <p:nvSpPr>
          <p:cNvPr id="5" name="TextBox 4">
            <a:extLst>
              <a:ext uri="{FF2B5EF4-FFF2-40B4-BE49-F238E27FC236}">
                <a16:creationId xmlns:a16="http://schemas.microsoft.com/office/drawing/2014/main" id="{BF3593C5-A503-47C5-B5DD-A0E6317524D8}"/>
              </a:ext>
            </a:extLst>
          </p:cNvPr>
          <p:cNvSpPr txBox="1"/>
          <p:nvPr/>
        </p:nvSpPr>
        <p:spPr>
          <a:xfrm>
            <a:off x="335939" y="1113056"/>
            <a:ext cx="10589236" cy="2062103"/>
          </a:xfrm>
          <a:prstGeom prst="rect">
            <a:avLst/>
          </a:prstGeom>
          <a:noFill/>
        </p:spPr>
        <p:txBody>
          <a:bodyPr wrap="square" rtlCol="0">
            <a:spAutoFit/>
          </a:bodyPr>
          <a:lstStyle/>
          <a:p>
            <a:r>
              <a:rPr lang="en-US" sz="3200"/>
              <a:t>Create two HTML files (home.html and hello.html) follow path </a:t>
            </a:r>
          </a:p>
          <a:p>
            <a:pPr marL="914400" lvl="1" indent="-457200">
              <a:buFont typeface="Arial" panose="020B0604020202020204" pitchFamily="34" charset="0"/>
              <a:buChar char="•"/>
            </a:pPr>
            <a:r>
              <a:rPr lang="en-US" sz="3200" err="1"/>
              <a:t>src</a:t>
            </a:r>
            <a:r>
              <a:rPr lang="en-US" sz="3200"/>
              <a:t>/main/resources/templates/home.html</a:t>
            </a:r>
          </a:p>
          <a:p>
            <a:pPr marL="914400" lvl="1" indent="-457200">
              <a:buFont typeface="Arial" panose="020B0604020202020204" pitchFamily="34" charset="0"/>
              <a:buChar char="•"/>
            </a:pPr>
            <a:r>
              <a:rPr lang="en-US" sz="3200" err="1"/>
              <a:t>src</a:t>
            </a:r>
            <a:r>
              <a:rPr lang="en-US" sz="3200"/>
              <a:t>/main/resources/templates/hello.html</a:t>
            </a:r>
          </a:p>
          <a:p>
            <a:endParaRPr lang="en-US" sz="3200"/>
          </a:p>
        </p:txBody>
      </p:sp>
      <p:sp>
        <p:nvSpPr>
          <p:cNvPr id="9" name="Rectangle 3">
            <a:extLst>
              <a:ext uri="{FF2B5EF4-FFF2-40B4-BE49-F238E27FC236}">
                <a16:creationId xmlns:a16="http://schemas.microsoft.com/office/drawing/2014/main" id="{509CE092-C7B4-473F-878A-879EFABD2F9D}"/>
              </a:ext>
            </a:extLst>
          </p:cNvPr>
          <p:cNvSpPr>
            <a:spLocks noChangeArrowheads="1"/>
          </p:cNvSpPr>
          <p:nvPr/>
        </p:nvSpPr>
        <p:spPr bwMode="auto">
          <a:xfrm>
            <a:off x="466725" y="2862828"/>
            <a:ext cx="4769461" cy="369840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0066"/>
                </a:solidFill>
                <a:effectLst/>
                <a:latin typeface="Monaco"/>
              </a:rPr>
              <a:t>&lt;!DOCTYPE html&gt;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&lt;html</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660066"/>
                </a:solidFill>
                <a:effectLst/>
                <a:latin typeface="Monaco"/>
              </a:rPr>
              <a:t>xmlns</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"http://www.w3.org/1999/xhtml"</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660066"/>
                </a:solidFill>
                <a:effectLst/>
                <a:latin typeface="Monaco"/>
              </a:rPr>
              <a:t>xmlns:th</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"https://www.thymeleaf.org"</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660066"/>
                </a:solidFill>
                <a:effectLst/>
                <a:latin typeface="Monaco"/>
              </a:rPr>
              <a:t>xmlns:sec</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"https://www.thymeleaf.org/thymeleaf-extras-springsecurity3"</a:t>
            </a:r>
            <a:r>
              <a:rPr kumimoji="0" lang="en-US" altLang="en-US" sz="1600" b="0" i="0" u="none" strike="noStrike" cap="none" normalizeH="0" baseline="0">
                <a:ln>
                  <a:noFill/>
                </a:ln>
                <a:solidFill>
                  <a:srgbClr val="000088"/>
                </a:solidFill>
                <a:effectLst/>
                <a:latin typeface="Monac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&lt;title&gt;</a:t>
            </a:r>
            <a:r>
              <a:rPr kumimoji="0" lang="en-US" altLang="en-US" sz="1600" b="0" i="0" u="none" strike="noStrike" cap="none" normalizeH="0" baseline="0">
                <a:ln>
                  <a:noFill/>
                </a:ln>
                <a:solidFill>
                  <a:srgbClr val="000000"/>
                </a:solidFill>
                <a:effectLst/>
                <a:latin typeface="Monaco"/>
              </a:rPr>
              <a:t>Spring Security Example</a:t>
            </a:r>
            <a:r>
              <a:rPr kumimoji="0" lang="en-US" altLang="en-US" sz="1600" b="0" i="0" u="none" strike="noStrike" cap="none" normalizeH="0" baseline="0">
                <a:ln>
                  <a:noFill/>
                </a:ln>
                <a:solidFill>
                  <a:srgbClr val="000088"/>
                </a:solidFill>
                <a:effectLst/>
                <a:latin typeface="Monaco"/>
              </a:rPr>
              <a:t>&lt;/title&gt;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&lt;/head&gt;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      &lt;body&gt;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           &lt;h1&gt;</a:t>
            </a:r>
            <a:r>
              <a:rPr kumimoji="0" lang="en-US" altLang="en-US" sz="1600" b="0" i="0" u="none" strike="noStrike" cap="none" normalizeH="0" baseline="0">
                <a:ln>
                  <a:noFill/>
                </a:ln>
                <a:solidFill>
                  <a:srgbClr val="000000"/>
                </a:solidFill>
                <a:effectLst/>
                <a:latin typeface="Monaco"/>
              </a:rPr>
              <a:t>Welcome!</a:t>
            </a:r>
            <a:r>
              <a:rPr kumimoji="0" lang="en-US" altLang="en-US" sz="1600" b="0" i="0" u="none" strike="noStrike" cap="none" normalizeH="0" baseline="0">
                <a:ln>
                  <a:noFill/>
                </a:ln>
                <a:solidFill>
                  <a:srgbClr val="000088"/>
                </a:solidFill>
                <a:effectLst/>
                <a:latin typeface="Monaco"/>
              </a:rPr>
              <a:t>&lt;/h1&gt;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&lt;p&gt;</a:t>
            </a:r>
            <a:r>
              <a:rPr kumimoji="0" lang="en-US" altLang="en-US" sz="1600" b="0" i="0" u="none" strike="noStrike" cap="none" normalizeH="0" baseline="0">
                <a:ln>
                  <a:noFill/>
                </a:ln>
                <a:solidFill>
                  <a:srgbClr val="000000"/>
                </a:solidFill>
                <a:effectLst/>
                <a:latin typeface="Monaco"/>
              </a:rPr>
              <a:t>Click </a:t>
            </a:r>
            <a:r>
              <a:rPr kumimoji="0" lang="en-US" altLang="en-US" sz="1600" b="0" i="0" u="none" strike="noStrike" cap="none" normalizeH="0" baseline="0">
                <a:ln>
                  <a:noFill/>
                </a:ln>
                <a:solidFill>
                  <a:srgbClr val="000088"/>
                </a:solidFill>
                <a:effectLst/>
                <a:latin typeface="Monaco"/>
              </a:rPr>
              <a:t>&lt;a</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660066"/>
                </a:solidFill>
                <a:effectLst/>
                <a:latin typeface="Monaco"/>
              </a:rPr>
              <a:t>th:href</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"@{/hello}"</a:t>
            </a:r>
            <a:r>
              <a:rPr kumimoji="0" lang="en-US" altLang="en-US" sz="1600" b="0" i="0" u="none" strike="noStrike" cap="none" normalizeH="0" baseline="0">
                <a:ln>
                  <a:noFill/>
                </a:ln>
                <a:solidFill>
                  <a:srgbClr val="000088"/>
                </a:solidFill>
                <a:effectLst/>
                <a:latin typeface="Monaco"/>
              </a:rPr>
              <a:t>&gt;</a:t>
            </a:r>
            <a:r>
              <a:rPr kumimoji="0" lang="en-US" altLang="en-US" sz="1600" b="0" i="0" u="none" strike="noStrike" cap="none" normalizeH="0" baseline="0">
                <a:ln>
                  <a:noFill/>
                </a:ln>
                <a:solidFill>
                  <a:srgbClr val="000000"/>
                </a:solidFill>
                <a:effectLst/>
                <a:latin typeface="Monaco"/>
              </a:rPr>
              <a:t>here</a:t>
            </a:r>
            <a:r>
              <a:rPr kumimoji="0" lang="en-US" altLang="en-US" sz="1600" b="0" i="0" u="none" strike="noStrike" cap="none" normalizeH="0" baseline="0">
                <a:ln>
                  <a:noFill/>
                </a:ln>
                <a:solidFill>
                  <a:srgbClr val="000088"/>
                </a:solidFill>
                <a:effectLst/>
                <a:latin typeface="Monaco"/>
              </a:rPr>
              <a:t>&lt;/a&gt;</a:t>
            </a:r>
            <a:r>
              <a:rPr kumimoji="0" lang="en-US" altLang="en-US" sz="1600" b="0" i="0" u="none" strike="noStrike" cap="none" normalizeH="0" baseline="0">
                <a:ln>
                  <a:noFill/>
                </a:ln>
                <a:solidFill>
                  <a:srgbClr val="000000"/>
                </a:solidFill>
                <a:effectLst/>
                <a:latin typeface="Monaco"/>
              </a:rPr>
              <a:t> to see a    	greeting.</a:t>
            </a:r>
            <a:r>
              <a:rPr kumimoji="0" lang="en-US" altLang="en-US" sz="1600" b="0" i="0" u="none" strike="noStrike" cap="none" normalizeH="0" baseline="0">
                <a:ln>
                  <a:noFill/>
                </a:ln>
                <a:solidFill>
                  <a:srgbClr val="000088"/>
                </a:solidFill>
                <a:effectLst/>
                <a:latin typeface="Monaco"/>
              </a:rPr>
              <a:t>&lt;/p&gt;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      &lt;/body&gt;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&lt;/html&gt;</a:t>
            </a:r>
            <a:r>
              <a:rPr kumimoji="0" lang="en-US" altLang="en-US" sz="1200" b="0" i="0" u="none" strike="noStrike" cap="none" normalizeH="0" baseline="0">
                <a:ln>
                  <a:noFill/>
                </a:ln>
                <a:solidFill>
                  <a:schemeClr val="tx1"/>
                </a:solidFill>
                <a:effectLst/>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48CB7F3-DF65-4383-A8BE-A0CE22FF8363}"/>
              </a:ext>
            </a:extLst>
          </p:cNvPr>
          <p:cNvSpPr>
            <a:spLocks noChangeArrowheads="1"/>
          </p:cNvSpPr>
          <p:nvPr/>
        </p:nvSpPr>
        <p:spPr bwMode="auto">
          <a:xfrm>
            <a:off x="5786264" y="2862828"/>
            <a:ext cx="5939011" cy="30828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0066"/>
                </a:solidFill>
                <a:effectLst/>
                <a:latin typeface="Monaco"/>
              </a:rPr>
              <a:t>&lt;!DOCTYPE html&gt;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&lt;html</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660066"/>
                </a:solidFill>
                <a:effectLst/>
                <a:latin typeface="Monaco"/>
              </a:rPr>
              <a:t>xmlns</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"http://www.w3.org/1999/xhtml"</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660066"/>
                </a:solidFill>
                <a:effectLst/>
                <a:latin typeface="Monaco"/>
              </a:rPr>
              <a:t>xmlns:th</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"https://www.thymeleaf.org"</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660066"/>
                </a:solidFill>
                <a:effectLst/>
                <a:latin typeface="Monaco"/>
              </a:rPr>
              <a:t>xmlns:sec</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"https://www.thymeleaf.org/thymeleaf-extras-springsecurity3"</a:t>
            </a:r>
            <a:r>
              <a:rPr kumimoji="0" lang="en-US" altLang="en-US" sz="1600" b="0" i="0" u="none" strike="noStrike" cap="none" normalizeH="0" baseline="0">
                <a:ln>
                  <a:noFill/>
                </a:ln>
                <a:solidFill>
                  <a:srgbClr val="000088"/>
                </a:solidFill>
                <a:effectLst/>
                <a:latin typeface="Monac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&lt;title&gt;</a:t>
            </a:r>
            <a:r>
              <a:rPr kumimoji="0" lang="en-US" altLang="en-US" sz="1600" b="0" i="0" u="none" strike="noStrike" cap="none" normalizeH="0" baseline="0">
                <a:ln>
                  <a:noFill/>
                </a:ln>
                <a:solidFill>
                  <a:srgbClr val="000000"/>
                </a:solidFill>
                <a:effectLst/>
                <a:latin typeface="Monaco"/>
              </a:rPr>
              <a:t>Hello World!</a:t>
            </a:r>
            <a:r>
              <a:rPr kumimoji="0" lang="en-US" altLang="en-US" sz="1600" b="0" i="0" u="none" strike="noStrike" cap="none" normalizeH="0" baseline="0">
                <a:ln>
                  <a:noFill/>
                </a:ln>
                <a:solidFill>
                  <a:srgbClr val="000088"/>
                </a:solidFill>
                <a:effectLst/>
                <a:latin typeface="Monaco"/>
              </a:rPr>
              <a:t>&lt;/title&gt;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     &lt;/head&gt;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&lt;body&gt;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           &lt;h1&gt;</a:t>
            </a:r>
            <a:r>
              <a:rPr kumimoji="0" lang="en-US" altLang="en-US" sz="1600" b="0" i="0" u="none" strike="noStrike" cap="none" normalizeH="0" baseline="0">
                <a:ln>
                  <a:noFill/>
                </a:ln>
                <a:solidFill>
                  <a:srgbClr val="000000"/>
                </a:solidFill>
                <a:effectLst/>
                <a:latin typeface="Monaco"/>
              </a:rPr>
              <a:t>Hello world!</a:t>
            </a:r>
            <a:r>
              <a:rPr kumimoji="0" lang="en-US" altLang="en-US" sz="1600" b="0" i="0" u="none" strike="noStrike" cap="none" normalizeH="0" baseline="0">
                <a:ln>
                  <a:noFill/>
                </a:ln>
                <a:solidFill>
                  <a:srgbClr val="000088"/>
                </a:solidFill>
                <a:effectLst/>
                <a:latin typeface="Monaco"/>
              </a:rPr>
              <a:t>&lt;/h1&gt;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&lt;/html&gt;</a:t>
            </a:r>
            <a:r>
              <a:rPr kumimoji="0" lang="en-US" altLang="en-US" sz="1200" b="0" i="0" u="none" strike="noStrike" cap="none" normalizeH="0" baseline="0">
                <a:ln>
                  <a:noFill/>
                </a:ln>
                <a:solidFill>
                  <a:schemeClr val="tx1"/>
                </a:solidFill>
                <a:effectLst/>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EF399BA-B46C-4288-99DB-34E4CD8B19A1}"/>
              </a:ext>
            </a:extLst>
          </p:cNvPr>
          <p:cNvSpPr/>
          <p:nvPr/>
        </p:nvSpPr>
        <p:spPr>
          <a:xfrm>
            <a:off x="3807436" y="6218336"/>
            <a:ext cx="142875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home.html</a:t>
            </a:r>
          </a:p>
        </p:txBody>
      </p:sp>
      <p:sp>
        <p:nvSpPr>
          <p:cNvPr id="12" name="Rectangle 11">
            <a:extLst>
              <a:ext uri="{FF2B5EF4-FFF2-40B4-BE49-F238E27FC236}">
                <a16:creationId xmlns:a16="http://schemas.microsoft.com/office/drawing/2014/main" id="{3A2A798F-74CE-4004-B88D-A8AC869A8AAC}"/>
              </a:ext>
            </a:extLst>
          </p:cNvPr>
          <p:cNvSpPr/>
          <p:nvPr/>
        </p:nvSpPr>
        <p:spPr>
          <a:xfrm>
            <a:off x="10296525" y="5573494"/>
            <a:ext cx="142875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hello.html</a:t>
            </a:r>
          </a:p>
        </p:txBody>
      </p:sp>
    </p:spTree>
    <p:extLst>
      <p:ext uri="{BB962C8B-B14F-4D97-AF65-F5344CB8AC3E}">
        <p14:creationId xmlns:p14="http://schemas.microsoft.com/office/powerpoint/2010/main" val="161869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7444154" cy="646331"/>
          </a:xfrm>
          <a:prstGeom prst="rect">
            <a:avLst/>
          </a:prstGeom>
          <a:noFill/>
        </p:spPr>
        <p:txBody>
          <a:bodyPr wrap="none" rtlCol="0">
            <a:spAutoFit/>
          </a:bodyPr>
          <a:lstStyle/>
          <a:p>
            <a:r>
              <a:rPr lang="en-US" sz="3600" b="1"/>
              <a:t>Create an Unsecured Web Application</a:t>
            </a:r>
          </a:p>
        </p:txBody>
      </p:sp>
      <p:sp>
        <p:nvSpPr>
          <p:cNvPr id="5" name="TextBox 4">
            <a:extLst>
              <a:ext uri="{FF2B5EF4-FFF2-40B4-BE49-F238E27FC236}">
                <a16:creationId xmlns:a16="http://schemas.microsoft.com/office/drawing/2014/main" id="{BF3593C5-A503-47C5-B5DD-A0E6317524D8}"/>
              </a:ext>
            </a:extLst>
          </p:cNvPr>
          <p:cNvSpPr txBox="1"/>
          <p:nvPr/>
        </p:nvSpPr>
        <p:spPr>
          <a:xfrm>
            <a:off x="335939" y="1055906"/>
            <a:ext cx="10589236" cy="1569660"/>
          </a:xfrm>
          <a:prstGeom prst="rect">
            <a:avLst/>
          </a:prstGeom>
          <a:noFill/>
        </p:spPr>
        <p:txBody>
          <a:bodyPr wrap="square" rtlCol="0">
            <a:spAutoFit/>
          </a:bodyPr>
          <a:lstStyle/>
          <a:p>
            <a:r>
              <a:rPr lang="en-US" sz="3200"/>
              <a:t>And a MvcConfig.java file from </a:t>
            </a:r>
            <a:r>
              <a:rPr lang="en-US" sz="3200" err="1"/>
              <a:t>src</a:t>
            </a:r>
            <a:r>
              <a:rPr lang="en-US" sz="3200"/>
              <a:t>/main/java/com/example/</a:t>
            </a:r>
            <a:r>
              <a:rPr lang="en-US" sz="3200" err="1"/>
              <a:t>securingweb</a:t>
            </a:r>
            <a:r>
              <a:rPr lang="en-US" sz="3200"/>
              <a:t>/MvcConfig.java </a:t>
            </a:r>
          </a:p>
          <a:p>
            <a:endParaRPr lang="en-US" sz="3200"/>
          </a:p>
        </p:txBody>
      </p:sp>
      <p:sp>
        <p:nvSpPr>
          <p:cNvPr id="2" name="Rectangle 1">
            <a:extLst>
              <a:ext uri="{FF2B5EF4-FFF2-40B4-BE49-F238E27FC236}">
                <a16:creationId xmlns:a16="http://schemas.microsoft.com/office/drawing/2014/main" id="{00D095BF-FE56-486F-92D4-390BC75E3336}"/>
              </a:ext>
            </a:extLst>
          </p:cNvPr>
          <p:cNvSpPr>
            <a:spLocks noChangeArrowheads="1"/>
          </p:cNvSpPr>
          <p:nvPr/>
        </p:nvSpPr>
        <p:spPr bwMode="auto">
          <a:xfrm>
            <a:off x="2151303" y="2349908"/>
            <a:ext cx="6958508" cy="357529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package</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000000"/>
                </a:solidFill>
                <a:effectLst/>
                <a:latin typeface="Monaco"/>
              </a:rPr>
              <a:t>com</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example</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securingweb</a:t>
            </a:r>
            <a:r>
              <a:rPr kumimoji="0" lang="en-US" altLang="en-US" sz="1600" b="0" i="0" u="none" strike="noStrike" cap="none" normalizeH="0" baseline="0">
                <a:ln>
                  <a:noFill/>
                </a:ln>
                <a:solidFill>
                  <a:srgbClr val="6666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rgbClr val="6666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import</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000000"/>
                </a:solidFill>
                <a:effectLst/>
                <a:latin typeface="Monaco"/>
              </a:rPr>
              <a:t>org</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springframework</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context</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annotation</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660066"/>
                </a:solidFill>
                <a:effectLst/>
                <a:latin typeface="Monaco"/>
              </a:rPr>
              <a:t>Configuration</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import</a:t>
            </a:r>
            <a:r>
              <a:rPr kumimoji="0" lang="en-US" altLang="en-US" sz="1600" b="0" i="0" u="none" strike="noStrike" cap="none" normalizeH="0" baseline="0">
                <a:ln>
                  <a:noFill/>
                </a:ln>
                <a:solidFill>
                  <a:srgbClr val="000000"/>
                </a:solidFill>
                <a:effectLst/>
                <a:latin typeface="Monaco"/>
              </a:rPr>
              <a:t> org</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springframework</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web</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servlet</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config</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annotation</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660066"/>
                </a:solidFill>
                <a:effectLst/>
                <a:latin typeface="Monaco"/>
              </a:rPr>
              <a:t>ViewControllerRegistry</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import</a:t>
            </a:r>
            <a:r>
              <a:rPr kumimoji="0" lang="en-US" altLang="en-US" sz="1600" b="0" i="0" u="none" strike="noStrike" cap="none" normalizeH="0" baseline="0">
                <a:ln>
                  <a:noFill/>
                </a:ln>
                <a:solidFill>
                  <a:srgbClr val="000000"/>
                </a:solidFill>
                <a:effectLst/>
                <a:latin typeface="Monaco"/>
              </a:rPr>
              <a:t> org</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springframework</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web</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servlet</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config</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annotation</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660066"/>
                </a:solidFill>
                <a:effectLst/>
                <a:latin typeface="Monaco"/>
              </a:rPr>
              <a:t>WebMvcConfigurer</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6666"/>
                </a:solidFill>
                <a:effectLst/>
                <a:latin typeface="Monaco"/>
              </a:rPr>
              <a:t>@Configuration</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public</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class</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660066"/>
                </a:solidFill>
                <a:effectLst/>
                <a:latin typeface="Monaco"/>
              </a:rPr>
              <a:t>MvcConfig</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implements</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660066"/>
                </a:solidFill>
                <a:effectLst/>
                <a:latin typeface="Monaco"/>
              </a:rPr>
              <a:t>WebMvcConfigurer</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Monaco"/>
              </a:rPr>
              <a:t>       </a:t>
            </a:r>
            <a:r>
              <a:rPr kumimoji="0" lang="en-US" altLang="en-US" sz="1600" b="0" i="0" u="none" strike="noStrike" cap="none" normalizeH="0" baseline="0">
                <a:ln>
                  <a:noFill/>
                </a:ln>
                <a:solidFill>
                  <a:srgbClr val="000088"/>
                </a:solidFill>
                <a:effectLst/>
                <a:latin typeface="Monaco"/>
              </a:rPr>
              <a:t>public</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void</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err="1">
                <a:ln>
                  <a:noFill/>
                </a:ln>
                <a:solidFill>
                  <a:srgbClr val="000000"/>
                </a:solidFill>
                <a:effectLst/>
                <a:latin typeface="Monaco"/>
              </a:rPr>
              <a:t>addViewControllers</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err="1">
                <a:ln>
                  <a:noFill/>
                </a:ln>
                <a:solidFill>
                  <a:srgbClr val="660066"/>
                </a:solidFill>
                <a:effectLst/>
                <a:latin typeface="Monaco"/>
              </a:rPr>
              <a:t>ViewControllerRegistry</a:t>
            </a:r>
            <a:r>
              <a:rPr kumimoji="0" lang="en-US" altLang="en-US" sz="1600" b="0" i="0" u="none" strike="noStrike" cap="none" normalizeH="0" baseline="0">
                <a:ln>
                  <a:noFill/>
                </a:ln>
                <a:solidFill>
                  <a:srgbClr val="000000"/>
                </a:solidFill>
                <a:effectLst/>
                <a:latin typeface="Monaco"/>
              </a:rPr>
              <a:t> registry</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p>
          <a:p>
            <a:pPr lvl="0" eaLnBrk="0" fontAlgn="base" hangingPunct="0">
              <a:spcBef>
                <a:spcPct val="0"/>
              </a:spcBef>
              <a:spcAft>
                <a:spcPct val="0"/>
              </a:spcAft>
            </a:pPr>
            <a:r>
              <a:rPr lang="en-US" altLang="en-US" sz="1600">
                <a:solidFill>
                  <a:srgbClr val="000000"/>
                </a:solidFill>
                <a:latin typeface="Monaco"/>
              </a:rPr>
              <a:t>                   </a:t>
            </a:r>
            <a:r>
              <a:rPr kumimoji="0" lang="en-US" altLang="en-US" sz="1600" b="0" i="0" u="none" strike="noStrike" cap="none" normalizeH="0" baseline="0" err="1">
                <a:ln>
                  <a:noFill/>
                </a:ln>
                <a:solidFill>
                  <a:srgbClr val="000000"/>
                </a:solidFill>
                <a:effectLst/>
                <a:latin typeface="Monaco"/>
              </a:rPr>
              <a:t>registry</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addViewController</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"/home"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setViewName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"home"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p>
          <a:p>
            <a:pPr lvl="0" eaLnBrk="0" fontAlgn="base" hangingPunct="0">
              <a:spcBef>
                <a:spcPct val="0"/>
              </a:spcBef>
              <a:spcAft>
                <a:spcPct val="0"/>
              </a:spcAft>
            </a:pPr>
            <a:r>
              <a:rPr lang="en-US" altLang="en-US" sz="1600">
                <a:solidFill>
                  <a:srgbClr val="000000"/>
                </a:solidFill>
                <a:latin typeface="Monaco"/>
              </a:rPr>
              <a:t>                   </a:t>
            </a:r>
            <a:r>
              <a:rPr kumimoji="0" lang="en-US" altLang="en-US" sz="1600" b="0" i="0" u="none" strike="noStrike" cap="none" normalizeH="0" baseline="0" err="1">
                <a:ln>
                  <a:noFill/>
                </a:ln>
                <a:solidFill>
                  <a:srgbClr val="000000"/>
                </a:solidFill>
                <a:effectLst/>
                <a:latin typeface="Monaco"/>
              </a:rPr>
              <a:t>registry</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addViewController</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setViewName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"home"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p>
          <a:p>
            <a:pPr lvl="0" eaLnBrk="0" fontAlgn="base" hangingPunct="0">
              <a:spcBef>
                <a:spcPct val="0"/>
              </a:spcBef>
              <a:spcAft>
                <a:spcPct val="0"/>
              </a:spcAft>
            </a:pPr>
            <a:r>
              <a:rPr lang="en-US" altLang="en-US" sz="1600">
                <a:solidFill>
                  <a:srgbClr val="000000"/>
                </a:solidFill>
                <a:latin typeface="Monaco"/>
              </a:rPr>
              <a:t>                   </a:t>
            </a:r>
            <a:r>
              <a:rPr kumimoji="0" lang="en-US" altLang="en-US" sz="1600" b="0" i="0" u="none" strike="noStrike" cap="none" normalizeH="0" baseline="0" err="1">
                <a:ln>
                  <a:noFill/>
                </a:ln>
                <a:solidFill>
                  <a:srgbClr val="000000"/>
                </a:solidFill>
                <a:effectLst/>
                <a:latin typeface="Monaco"/>
              </a:rPr>
              <a:t>registry</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addViewController</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"/hello"</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setViewName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"hello"</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p>
          <a:p>
            <a:pPr lvl="0" eaLnBrk="0" fontAlgn="base" hangingPunct="0">
              <a:spcBef>
                <a:spcPct val="0"/>
              </a:spcBef>
              <a:spcAft>
                <a:spcPct val="0"/>
              </a:spcAft>
            </a:pPr>
            <a:r>
              <a:rPr lang="en-US" altLang="en-US" sz="1600">
                <a:solidFill>
                  <a:srgbClr val="000000"/>
                </a:solidFill>
                <a:latin typeface="Monaco"/>
              </a:rPr>
              <a:t>                   </a:t>
            </a:r>
            <a:r>
              <a:rPr kumimoji="0" lang="en-US" altLang="en-US" sz="1600" b="0" i="0" u="none" strike="noStrike" cap="none" normalizeH="0" baseline="0" err="1">
                <a:ln>
                  <a:noFill/>
                </a:ln>
                <a:solidFill>
                  <a:srgbClr val="000000"/>
                </a:solidFill>
                <a:effectLst/>
                <a:latin typeface="Monaco"/>
              </a:rPr>
              <a:t>registry</a:t>
            </a:r>
            <a:r>
              <a:rPr kumimoji="0" lang="en-US" altLang="en-US" sz="1600" b="0" i="0" u="none" strike="noStrike" cap="none" normalizeH="0" baseline="0" err="1">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addViewController</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"/login"</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err="1">
                <a:ln>
                  <a:noFill/>
                </a:ln>
                <a:solidFill>
                  <a:srgbClr val="000000"/>
                </a:solidFill>
                <a:effectLst/>
                <a:latin typeface="Monaco"/>
              </a:rPr>
              <a:t>setViewName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"login"</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0000"/>
                </a:solidFill>
                <a:effectLst/>
                <a:latin typeface="Monaco"/>
              </a:rPr>
              <a:t> </a:t>
            </a:r>
          </a:p>
          <a:p>
            <a:pPr lvl="0" eaLnBrk="0" fontAlgn="base" hangingPunct="0">
              <a:spcBef>
                <a:spcPct val="0"/>
              </a:spcBef>
              <a:spcAft>
                <a:spcPct val="0"/>
              </a:spcAft>
            </a:pPr>
            <a:r>
              <a:rPr lang="en-US" altLang="en-US" sz="1600">
                <a:solidFill>
                  <a:srgbClr val="000000"/>
                </a:solidFill>
                <a:latin typeface="Monaco"/>
              </a:rPr>
              <a:t>        </a:t>
            </a:r>
            <a:r>
              <a:rPr kumimoji="0" lang="en-US" altLang="en-US" sz="1600" b="0" i="0" u="none" strike="noStrike" cap="none" normalizeH="0" baseline="0">
                <a:ln>
                  <a:noFill/>
                </a:ln>
                <a:solidFill>
                  <a:srgbClr val="666600"/>
                </a:solidFill>
                <a:effectLst/>
                <a:latin typeface="Monaco"/>
              </a:rPr>
              <a:t>}</a:t>
            </a:r>
            <a:endParaRPr lang="en-US" altLang="en-US" sz="1600">
              <a:solidFill>
                <a:srgbClr val="000000"/>
              </a:solidFill>
              <a:latin typeface="Monaco"/>
            </a:endParaRPr>
          </a:p>
          <a:p>
            <a:pPr lvl="0" eaLnBrk="0" fontAlgn="base" hangingPunct="0">
              <a:spcBef>
                <a:spcPct val="0"/>
              </a:spcBef>
              <a:spcAft>
                <a:spcPct val="0"/>
              </a:spcAft>
            </a:pPr>
            <a:r>
              <a:rPr kumimoji="0" lang="en-US" altLang="en-US" sz="1600" b="0" i="0" u="none" strike="noStrike" cap="none" normalizeH="0" baseline="0">
                <a:ln>
                  <a:noFill/>
                </a:ln>
                <a:solidFill>
                  <a:srgbClr val="666600"/>
                </a:solidFill>
                <a:effectLst/>
                <a:latin typeface="Monaco"/>
              </a:rPr>
              <a:t>}</a:t>
            </a:r>
            <a:r>
              <a:rPr kumimoji="0" lang="en-US" altLang="en-US" sz="1200" b="0" i="0" u="none" strike="noStrike" cap="none" normalizeH="0" baseline="0">
                <a:ln>
                  <a:noFill/>
                </a:ln>
                <a:solidFill>
                  <a:schemeClr val="tx1"/>
                </a:solidFill>
                <a:effectLst/>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0591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4362156" cy="646331"/>
          </a:xfrm>
          <a:prstGeom prst="rect">
            <a:avLst/>
          </a:prstGeom>
          <a:noFill/>
        </p:spPr>
        <p:txBody>
          <a:bodyPr wrap="none" rtlCol="0">
            <a:spAutoFit/>
          </a:bodyPr>
          <a:lstStyle/>
          <a:p>
            <a:r>
              <a:rPr lang="en-US" sz="3600" b="1"/>
              <a:t>Set up Spring Security</a:t>
            </a:r>
          </a:p>
        </p:txBody>
      </p:sp>
      <p:sp>
        <p:nvSpPr>
          <p:cNvPr id="5" name="TextBox 4">
            <a:extLst>
              <a:ext uri="{FF2B5EF4-FFF2-40B4-BE49-F238E27FC236}">
                <a16:creationId xmlns:a16="http://schemas.microsoft.com/office/drawing/2014/main" id="{BF3593C5-A503-47C5-B5DD-A0E6317524D8}"/>
              </a:ext>
            </a:extLst>
          </p:cNvPr>
          <p:cNvSpPr txBox="1"/>
          <p:nvPr/>
        </p:nvSpPr>
        <p:spPr>
          <a:xfrm>
            <a:off x="335939" y="1055906"/>
            <a:ext cx="10589236" cy="1077218"/>
          </a:xfrm>
          <a:prstGeom prst="rect">
            <a:avLst/>
          </a:prstGeom>
          <a:noFill/>
        </p:spPr>
        <p:txBody>
          <a:bodyPr wrap="square" rtlCol="0">
            <a:spAutoFit/>
          </a:bodyPr>
          <a:lstStyle/>
          <a:p>
            <a:r>
              <a:rPr lang="en-US" sz="3200"/>
              <a:t>Add two extra entries (one for the application and one for testing) to the &lt;dependencies&gt; element in pom.xml</a:t>
            </a:r>
          </a:p>
        </p:txBody>
      </p:sp>
      <p:sp>
        <p:nvSpPr>
          <p:cNvPr id="3" name="Rectangle 1">
            <a:extLst>
              <a:ext uri="{FF2B5EF4-FFF2-40B4-BE49-F238E27FC236}">
                <a16:creationId xmlns:a16="http://schemas.microsoft.com/office/drawing/2014/main" id="{7ACCA8E1-98C3-48A1-939A-6B44DDBC04B8}"/>
              </a:ext>
            </a:extLst>
          </p:cNvPr>
          <p:cNvSpPr>
            <a:spLocks noChangeArrowheads="1"/>
          </p:cNvSpPr>
          <p:nvPr/>
        </p:nvSpPr>
        <p:spPr bwMode="auto">
          <a:xfrm>
            <a:off x="2731205" y="2399824"/>
            <a:ext cx="5798703" cy="320596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88"/>
                </a:solidFill>
                <a:effectLst/>
                <a:latin typeface="Monaco"/>
              </a:rPr>
              <a:t>&lt;dependency&gt;</a:t>
            </a:r>
            <a:r>
              <a:rPr kumimoji="0" lang="en-US" altLang="en-US" sz="20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88"/>
                </a:solidFill>
                <a:effectLst/>
                <a:latin typeface="Monaco"/>
              </a:rPr>
              <a:t>      &lt;groupId&gt;</a:t>
            </a:r>
            <a:r>
              <a:rPr kumimoji="0" lang="en-US" altLang="en-US" sz="2000" b="0" i="0" u="none" strike="noStrike" cap="none" normalizeH="0" baseline="0">
                <a:ln>
                  <a:noFill/>
                </a:ln>
                <a:solidFill>
                  <a:srgbClr val="000000"/>
                </a:solidFill>
                <a:effectLst/>
                <a:latin typeface="Monaco"/>
              </a:rPr>
              <a:t>org.springframework.boot</a:t>
            </a:r>
            <a:r>
              <a:rPr kumimoji="0" lang="en-US" altLang="en-US" sz="2000" b="0" i="0" u="none" strike="noStrike" cap="none" normalizeH="0" baseline="0">
                <a:ln>
                  <a:noFill/>
                </a:ln>
                <a:solidFill>
                  <a:srgbClr val="000088"/>
                </a:solidFill>
                <a:effectLst/>
                <a:latin typeface="Monaco"/>
              </a:rPr>
              <a:t>&lt;/groupId&gt;</a:t>
            </a:r>
            <a:r>
              <a:rPr kumimoji="0" lang="en-US" altLang="en-US" sz="20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88"/>
                </a:solidFill>
                <a:effectLst/>
                <a:latin typeface="Monaco"/>
              </a:rPr>
              <a:t>      &lt;artifactId&gt;</a:t>
            </a:r>
            <a:r>
              <a:rPr kumimoji="0" lang="en-US" altLang="en-US" sz="2000" b="0" i="0" u="none" strike="noStrike" cap="none" normalizeH="0" baseline="0">
                <a:ln>
                  <a:noFill/>
                </a:ln>
                <a:solidFill>
                  <a:srgbClr val="000000"/>
                </a:solidFill>
                <a:effectLst/>
                <a:latin typeface="Monaco"/>
              </a:rPr>
              <a:t>spring-boot-starter-security</a:t>
            </a:r>
            <a:r>
              <a:rPr kumimoji="0" lang="en-US" altLang="en-US" sz="2000" b="0" i="0" u="none" strike="noStrike" cap="none" normalizeH="0" baseline="0">
                <a:ln>
                  <a:noFill/>
                </a:ln>
                <a:solidFill>
                  <a:srgbClr val="000088"/>
                </a:solidFill>
                <a:effectLst/>
                <a:latin typeface="Monaco"/>
              </a:rPr>
              <a:t>&lt;/artifactId&gt;</a:t>
            </a:r>
            <a:r>
              <a:rPr kumimoji="0" lang="en-US" altLang="en-US" sz="20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88"/>
                </a:solidFill>
                <a:effectLst/>
                <a:latin typeface="Monaco"/>
              </a:rPr>
              <a:t>&lt;/dependency&gt;</a:t>
            </a:r>
            <a:r>
              <a:rPr kumimoji="0" lang="en-US" altLang="en-US" sz="20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88"/>
                </a:solidFill>
                <a:effectLst/>
                <a:latin typeface="Monaco"/>
              </a:rPr>
              <a:t>&lt;dependency&gt;</a:t>
            </a:r>
            <a:r>
              <a:rPr kumimoji="0" lang="en-US" altLang="en-US" sz="20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88"/>
                </a:solidFill>
                <a:effectLst/>
                <a:latin typeface="Monaco"/>
              </a:rPr>
              <a:t>      &lt;groupId&gt;</a:t>
            </a:r>
            <a:r>
              <a:rPr kumimoji="0" lang="en-US" altLang="en-US" sz="2000" b="0" i="0" u="none" strike="noStrike" cap="none" normalizeH="0" baseline="0">
                <a:ln>
                  <a:noFill/>
                </a:ln>
                <a:solidFill>
                  <a:srgbClr val="000000"/>
                </a:solidFill>
                <a:effectLst/>
                <a:latin typeface="Monaco"/>
              </a:rPr>
              <a:t>org.springframework.security</a:t>
            </a:r>
            <a:r>
              <a:rPr kumimoji="0" lang="en-US" altLang="en-US" sz="2000" b="0" i="0" u="none" strike="noStrike" cap="none" normalizeH="0" baseline="0">
                <a:ln>
                  <a:noFill/>
                </a:ln>
                <a:solidFill>
                  <a:srgbClr val="000088"/>
                </a:solidFill>
                <a:effectLst/>
                <a:latin typeface="Monaco"/>
              </a:rPr>
              <a:t>&lt;/groupId&gt;</a:t>
            </a:r>
            <a:r>
              <a:rPr kumimoji="0" lang="en-US" altLang="en-US" sz="20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88"/>
                </a:solidFill>
                <a:effectLst/>
                <a:latin typeface="Monaco"/>
              </a:rPr>
              <a:t>      &lt;artifactId&gt;</a:t>
            </a:r>
            <a:r>
              <a:rPr kumimoji="0" lang="en-US" altLang="en-US" sz="2000" b="0" i="0" u="none" strike="noStrike" cap="none" normalizeH="0" baseline="0">
                <a:ln>
                  <a:noFill/>
                </a:ln>
                <a:solidFill>
                  <a:srgbClr val="000000"/>
                </a:solidFill>
                <a:effectLst/>
                <a:latin typeface="Monaco"/>
              </a:rPr>
              <a:t>spring-security-test</a:t>
            </a:r>
            <a:r>
              <a:rPr kumimoji="0" lang="en-US" altLang="en-US" sz="2000" b="0" i="0" u="none" strike="noStrike" cap="none" normalizeH="0" baseline="0">
                <a:ln>
                  <a:noFill/>
                </a:ln>
                <a:solidFill>
                  <a:srgbClr val="000088"/>
                </a:solidFill>
                <a:effectLst/>
                <a:latin typeface="Monaco"/>
              </a:rPr>
              <a:t>&lt;/artifactId&gt;</a:t>
            </a:r>
            <a:r>
              <a:rPr kumimoji="0" lang="en-US" altLang="en-US" sz="20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88"/>
                </a:solidFill>
                <a:effectLst/>
                <a:latin typeface="Monaco"/>
              </a:rPr>
              <a:t>      &lt;scope&gt;</a:t>
            </a:r>
            <a:r>
              <a:rPr kumimoji="0" lang="en-US" altLang="en-US" sz="2000" b="0" i="0" u="none" strike="noStrike" cap="none" normalizeH="0" baseline="0">
                <a:ln>
                  <a:noFill/>
                </a:ln>
                <a:solidFill>
                  <a:srgbClr val="000000"/>
                </a:solidFill>
                <a:effectLst/>
                <a:latin typeface="Monaco"/>
              </a:rPr>
              <a:t>test</a:t>
            </a:r>
            <a:r>
              <a:rPr kumimoji="0" lang="en-US" altLang="en-US" sz="2000" b="0" i="0" u="none" strike="noStrike" cap="none" normalizeH="0" baseline="0">
                <a:ln>
                  <a:noFill/>
                </a:ln>
                <a:solidFill>
                  <a:srgbClr val="000088"/>
                </a:solidFill>
                <a:effectLst/>
                <a:latin typeface="Monaco"/>
              </a:rPr>
              <a:t>&lt;/scope&gt;</a:t>
            </a:r>
            <a:r>
              <a:rPr kumimoji="0" lang="en-US" altLang="en-US" sz="20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88"/>
                </a:solidFill>
                <a:effectLst/>
                <a:latin typeface="Monaco"/>
              </a:rPr>
              <a:t>&lt;/dependency&gt;</a:t>
            </a:r>
            <a:r>
              <a:rPr kumimoji="0" lang="en-US" altLang="en-US" sz="1600" b="0" i="0" u="none" strike="noStrike" cap="none" normalizeH="0" baseline="0">
                <a:ln>
                  <a:noFill/>
                </a:ln>
                <a:solidFill>
                  <a:schemeClr val="tx1"/>
                </a:solidFill>
                <a:effectLst/>
              </a:rPr>
              <a:t> </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085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4362156" cy="646331"/>
          </a:xfrm>
          <a:prstGeom prst="rect">
            <a:avLst/>
          </a:prstGeom>
          <a:noFill/>
        </p:spPr>
        <p:txBody>
          <a:bodyPr wrap="none" rtlCol="0">
            <a:spAutoFit/>
          </a:bodyPr>
          <a:lstStyle/>
          <a:p>
            <a:r>
              <a:rPr lang="en-US" sz="3600" b="1"/>
              <a:t>Set up Spring Security</a:t>
            </a:r>
          </a:p>
        </p:txBody>
      </p:sp>
      <p:sp>
        <p:nvSpPr>
          <p:cNvPr id="5" name="TextBox 4">
            <a:extLst>
              <a:ext uri="{FF2B5EF4-FFF2-40B4-BE49-F238E27FC236}">
                <a16:creationId xmlns:a16="http://schemas.microsoft.com/office/drawing/2014/main" id="{BF3593C5-A503-47C5-B5DD-A0E6317524D8}"/>
              </a:ext>
            </a:extLst>
          </p:cNvPr>
          <p:cNvSpPr txBox="1"/>
          <p:nvPr/>
        </p:nvSpPr>
        <p:spPr>
          <a:xfrm>
            <a:off x="335939" y="1055906"/>
            <a:ext cx="10589236" cy="584775"/>
          </a:xfrm>
          <a:prstGeom prst="rect">
            <a:avLst/>
          </a:prstGeom>
          <a:noFill/>
        </p:spPr>
        <p:txBody>
          <a:bodyPr wrap="square" rtlCol="0">
            <a:spAutoFit/>
          </a:bodyPr>
          <a:lstStyle/>
          <a:p>
            <a:r>
              <a:rPr lang="en-US" sz="3200"/>
              <a:t>Create login.html file and modify hello.html  </a:t>
            </a:r>
          </a:p>
        </p:txBody>
      </p:sp>
      <p:sp>
        <p:nvSpPr>
          <p:cNvPr id="2" name="Rectangle 1">
            <a:extLst>
              <a:ext uri="{FF2B5EF4-FFF2-40B4-BE49-F238E27FC236}">
                <a16:creationId xmlns:a16="http://schemas.microsoft.com/office/drawing/2014/main" id="{6C83AE9C-9630-4AA0-A5F7-D7F05F80C051}"/>
              </a:ext>
            </a:extLst>
          </p:cNvPr>
          <p:cNvSpPr>
            <a:spLocks noChangeArrowheads="1"/>
          </p:cNvSpPr>
          <p:nvPr/>
        </p:nvSpPr>
        <p:spPr bwMode="auto">
          <a:xfrm>
            <a:off x="335939" y="2122824"/>
            <a:ext cx="5624052" cy="379074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0066"/>
                </a:solidFill>
                <a:effectLst/>
                <a:latin typeface="Monaco"/>
              </a:rPr>
              <a:t>&lt;!DOCTYPE html&gt;</a:t>
            </a:r>
            <a:endParaRPr lang="en-US" altLang="en-US" sz="14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88"/>
                </a:solidFill>
                <a:effectLst/>
                <a:latin typeface="Monaco"/>
              </a:rPr>
              <a:t>&lt;html</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xmlns</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"http://www.w3.org/1999/xhtml"</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xmlns:th</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"https://www.thymeleaf.org"</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xmlns:sec</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"https://www.thymeleaf.org/thymeleaf-extras-springsecurity3"</a:t>
            </a:r>
            <a:r>
              <a:rPr kumimoji="0" lang="en-US" altLang="en-US" sz="1400" b="0" i="0" u="none" strike="noStrike" cap="none" normalizeH="0" baseline="0">
                <a:ln>
                  <a:noFill/>
                </a:ln>
                <a:solidFill>
                  <a:srgbClr val="000088"/>
                </a:solidFill>
                <a:effectLst/>
                <a:latin typeface="Monaco"/>
              </a:rPr>
              <a:t>&gt;</a:t>
            </a:r>
            <a:endParaRPr lang="en-US" altLang="en-US" sz="14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000088"/>
                </a:solidFill>
                <a:effectLst/>
                <a:latin typeface="Monaco"/>
              </a:rPr>
              <a:t>&lt;head&gt; &lt;title&gt;</a:t>
            </a:r>
            <a:r>
              <a:rPr kumimoji="0" lang="en-US" altLang="en-US" sz="1400" b="0" i="0" u="none" strike="noStrike" cap="none" normalizeH="0" baseline="0">
                <a:ln>
                  <a:noFill/>
                </a:ln>
                <a:solidFill>
                  <a:srgbClr val="000000"/>
                </a:solidFill>
                <a:effectLst/>
                <a:latin typeface="Monaco"/>
              </a:rPr>
              <a:t>Spring Security Example </a:t>
            </a:r>
            <a:r>
              <a:rPr kumimoji="0" lang="en-US" altLang="en-US" sz="1400" b="0" i="0" u="none" strike="noStrike" cap="none" normalizeH="0" baseline="0">
                <a:ln>
                  <a:noFill/>
                </a:ln>
                <a:solidFill>
                  <a:srgbClr val="000088"/>
                </a:solidFill>
                <a:effectLst/>
                <a:latin typeface="Monaco"/>
              </a:rPr>
              <a:t>&lt;/title&gt; &lt;/head&gt;</a:t>
            </a:r>
            <a:endParaRPr lang="en-US" altLang="en-US" sz="14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000088"/>
                </a:solidFill>
                <a:effectLst/>
                <a:latin typeface="Monaco"/>
              </a:rPr>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000088"/>
                </a:solidFill>
                <a:latin typeface="Monaco"/>
              </a:rPr>
              <a:t>          </a:t>
            </a:r>
            <a:r>
              <a:rPr kumimoji="0" lang="en-US" altLang="en-US" sz="1400" b="0" i="0" u="none" strike="noStrike" cap="none" normalizeH="0" baseline="0">
                <a:ln>
                  <a:noFill/>
                </a:ln>
                <a:solidFill>
                  <a:srgbClr val="000088"/>
                </a:solidFill>
                <a:effectLst/>
                <a:latin typeface="Monaco"/>
              </a:rPr>
              <a:t>&lt;div</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th:if</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"${param.error}"</a:t>
            </a:r>
            <a:r>
              <a:rPr kumimoji="0" lang="en-US" altLang="en-US" sz="1400" b="0" i="0" u="none" strike="noStrike" cap="none" normalizeH="0" baseline="0">
                <a:ln>
                  <a:noFill/>
                </a:ln>
                <a:solidFill>
                  <a:srgbClr val="000088"/>
                </a:solidFill>
                <a:effectLst/>
                <a:latin typeface="Monaco"/>
              </a:rPr>
              <a:t>&gt;</a:t>
            </a:r>
            <a:r>
              <a:rPr kumimoji="0" lang="en-US" altLang="en-US" sz="1400" b="0" i="0" u="none" strike="noStrike" cap="none" normalizeH="0" baseline="0">
                <a:ln>
                  <a:noFill/>
                </a:ln>
                <a:solidFill>
                  <a:srgbClr val="000000"/>
                </a:solidFill>
                <a:effectLst/>
                <a:latin typeface="Monaco"/>
              </a:rPr>
              <a:t> Invalid username and password. </a:t>
            </a:r>
            <a:r>
              <a:rPr kumimoji="0" lang="en-US" altLang="en-US" sz="1400" b="0" i="0" u="none" strike="noStrike" cap="none" normalizeH="0" baseline="0">
                <a:ln>
                  <a:noFill/>
                </a:ln>
                <a:solidFill>
                  <a:srgbClr val="000088"/>
                </a:solidFill>
                <a:effectLst/>
                <a:latin typeface="Monaco"/>
              </a:rPr>
              <a:t>&lt;/div&gt;</a:t>
            </a:r>
            <a:endParaRPr lang="en-US" altLang="en-US" sz="14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000088"/>
                </a:solidFill>
                <a:effectLst/>
                <a:latin typeface="Monaco"/>
              </a:rPr>
              <a:t>&lt;div</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th:if</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"${param.logout}"</a:t>
            </a:r>
            <a:r>
              <a:rPr kumimoji="0" lang="en-US" altLang="en-US" sz="1400" b="0" i="0" u="none" strike="noStrike" cap="none" normalizeH="0" baseline="0">
                <a:ln>
                  <a:noFill/>
                </a:ln>
                <a:solidFill>
                  <a:srgbClr val="000088"/>
                </a:solidFill>
                <a:effectLst/>
                <a:latin typeface="Monaco"/>
              </a:rPr>
              <a:t>&gt;</a:t>
            </a:r>
            <a:r>
              <a:rPr kumimoji="0" lang="en-US" altLang="en-US" sz="1400" b="0" i="0" u="none" strike="noStrike" cap="none" normalizeH="0" baseline="0">
                <a:ln>
                  <a:noFill/>
                </a:ln>
                <a:solidFill>
                  <a:srgbClr val="000000"/>
                </a:solidFill>
                <a:effectLst/>
                <a:latin typeface="Monaco"/>
              </a:rPr>
              <a:t> You have been logged out. </a:t>
            </a:r>
            <a:r>
              <a:rPr kumimoji="0" lang="en-US" altLang="en-US" sz="1400" b="0" i="0" u="none" strike="noStrike" cap="none" normalizeH="0" baseline="0">
                <a:ln>
                  <a:noFill/>
                </a:ln>
                <a:solidFill>
                  <a:srgbClr val="000088"/>
                </a:solidFill>
                <a:effectLst/>
                <a:latin typeface="Monaco"/>
              </a:rPr>
              <a:t>&lt;/div&gt;</a:t>
            </a:r>
            <a:endParaRPr lang="en-US" altLang="en-US" sz="14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000088"/>
                </a:solidFill>
                <a:effectLst/>
                <a:latin typeface="Monaco"/>
              </a:rPr>
              <a:t>&lt;form</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th:action</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"@{/login}"</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method</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"post"</a:t>
            </a:r>
            <a:r>
              <a:rPr kumimoji="0" lang="en-US" altLang="en-US" sz="1400" b="0" i="0" u="none" strike="noStrike" cap="none" normalizeH="0" baseline="0">
                <a:ln>
                  <a:noFill/>
                </a:ln>
                <a:solidFill>
                  <a:srgbClr val="000088"/>
                </a:solidFill>
                <a:effectLst/>
                <a:latin typeface="Monaco"/>
              </a:rPr>
              <a:t>&gt;</a:t>
            </a:r>
            <a:r>
              <a:rPr kumimoji="0" lang="en-US" altLang="en-US" sz="14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000000"/>
                </a:solidFill>
                <a:latin typeface="Monaco"/>
              </a:rPr>
              <a:t>          </a:t>
            </a:r>
            <a:r>
              <a:rPr kumimoji="0" lang="en-US" altLang="en-US" sz="1400" b="0" i="0" u="none" strike="noStrike" cap="none" normalizeH="0" baseline="0">
                <a:ln>
                  <a:noFill/>
                </a:ln>
                <a:solidFill>
                  <a:srgbClr val="000088"/>
                </a:solidFill>
                <a:effectLst/>
                <a:latin typeface="Monaco"/>
              </a:rPr>
              <a:t>&lt;div&gt;&lt;label&gt;</a:t>
            </a:r>
            <a:r>
              <a:rPr kumimoji="0" lang="en-US" altLang="en-US" sz="1400" b="0" i="0" u="none" strike="noStrike" cap="none" normalizeH="0" baseline="0">
                <a:ln>
                  <a:noFill/>
                </a:ln>
                <a:solidFill>
                  <a:srgbClr val="000000"/>
                </a:solidFill>
                <a:effectLst/>
                <a:latin typeface="Monaco"/>
              </a:rPr>
              <a:t> User Name : </a:t>
            </a:r>
            <a:r>
              <a:rPr kumimoji="0" lang="en-US" altLang="en-US" sz="1400" b="0" i="0" u="none" strike="noStrike" cap="none" normalizeH="0" baseline="0">
                <a:ln>
                  <a:noFill/>
                </a:ln>
                <a:solidFill>
                  <a:srgbClr val="000088"/>
                </a:solidFill>
                <a:effectLst/>
                <a:latin typeface="Monaco"/>
              </a:rPr>
              <a:t>&lt;input</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type</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"text"</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name</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"username"</a:t>
            </a:r>
            <a:r>
              <a:rPr kumimoji="0" lang="en-US" altLang="en-US" sz="1400" b="0" i="0" u="none" strike="noStrike" cap="none" normalizeH="0" baseline="0">
                <a:ln>
                  <a:noFill/>
                </a:ln>
                <a:solidFill>
                  <a:srgbClr val="000088"/>
                </a:solidFill>
                <a:effectLst/>
                <a:latin typeface="Monaco"/>
              </a:rPr>
              <a:t>/&gt;</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000088"/>
                </a:solidFill>
                <a:effectLst/>
                <a:latin typeface="Monaco"/>
              </a:rPr>
              <a:t>&lt;/label&gt;&lt;/div&gt;</a:t>
            </a:r>
            <a:endParaRPr lang="en-US" altLang="en-US" sz="14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000088"/>
                </a:solidFill>
                <a:effectLst/>
                <a:latin typeface="Monaco"/>
              </a:rPr>
              <a:t>&lt;div&gt;&lt;label&gt;</a:t>
            </a:r>
            <a:r>
              <a:rPr kumimoji="0" lang="en-US" altLang="en-US" sz="1400" b="0" i="0" u="none" strike="noStrike" cap="none" normalizeH="0" baseline="0">
                <a:ln>
                  <a:noFill/>
                </a:ln>
                <a:solidFill>
                  <a:srgbClr val="000000"/>
                </a:solidFill>
                <a:effectLst/>
                <a:latin typeface="Monaco"/>
              </a:rPr>
              <a:t> Password: </a:t>
            </a:r>
            <a:r>
              <a:rPr kumimoji="0" lang="en-US" altLang="en-US" sz="1400" b="0" i="0" u="none" strike="noStrike" cap="none" normalizeH="0" baseline="0">
                <a:ln>
                  <a:noFill/>
                </a:ln>
                <a:solidFill>
                  <a:srgbClr val="000088"/>
                </a:solidFill>
                <a:effectLst/>
                <a:latin typeface="Monaco"/>
              </a:rPr>
              <a:t>&lt;input</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type</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"password"</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name</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"password"</a:t>
            </a:r>
            <a:r>
              <a:rPr kumimoji="0" lang="en-US" altLang="en-US" sz="1400" b="0" i="0" u="none" strike="noStrike" cap="none" normalizeH="0" baseline="0">
                <a:ln>
                  <a:noFill/>
                </a:ln>
                <a:solidFill>
                  <a:srgbClr val="000088"/>
                </a:solidFill>
                <a:effectLst/>
                <a:latin typeface="Monaco"/>
              </a:rPr>
              <a:t>/&gt;</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000088"/>
                </a:solidFill>
                <a:effectLst/>
                <a:latin typeface="Monaco"/>
              </a:rPr>
              <a:t>&lt;/label&gt;&lt;/div&gt;</a:t>
            </a:r>
            <a:endParaRPr lang="en-US" altLang="en-US" sz="14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000088"/>
                </a:solidFill>
                <a:effectLst/>
                <a:latin typeface="Monaco"/>
              </a:rPr>
              <a:t>&lt;div&gt;&lt;input</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type</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"submit"</a:t>
            </a: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660066"/>
                </a:solidFill>
                <a:effectLst/>
                <a:latin typeface="Monaco"/>
              </a:rPr>
              <a:t>value</a:t>
            </a:r>
            <a:r>
              <a:rPr kumimoji="0" lang="en-US" altLang="en-US" sz="1400" b="0" i="0" u="none" strike="noStrike" cap="none" normalizeH="0" baseline="0">
                <a:ln>
                  <a:noFill/>
                </a:ln>
                <a:solidFill>
                  <a:srgbClr val="666600"/>
                </a:solidFill>
                <a:effectLst/>
                <a:latin typeface="Monaco"/>
              </a:rPr>
              <a:t>=</a:t>
            </a:r>
            <a:r>
              <a:rPr kumimoji="0" lang="en-US" altLang="en-US" sz="1400" b="0" i="0" u="none" strike="noStrike" cap="none" normalizeH="0" baseline="0">
                <a:ln>
                  <a:noFill/>
                </a:ln>
                <a:solidFill>
                  <a:srgbClr val="008800"/>
                </a:solidFill>
                <a:effectLst/>
                <a:latin typeface="Monaco"/>
              </a:rPr>
              <a:t>"Sign In"</a:t>
            </a:r>
            <a:r>
              <a:rPr kumimoji="0" lang="en-US" altLang="en-US" sz="1400" b="0" i="0" u="none" strike="noStrike" cap="none" normalizeH="0" baseline="0">
                <a:ln>
                  <a:noFill/>
                </a:ln>
                <a:solidFill>
                  <a:srgbClr val="000088"/>
                </a:solidFill>
                <a:effectLst/>
                <a:latin typeface="Monaco"/>
              </a:rPr>
              <a:t>/&gt;&lt;/div&gt;</a:t>
            </a:r>
            <a:endParaRPr lang="en-US" altLang="en-US" sz="14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onaco"/>
              </a:rPr>
              <a:t>          </a:t>
            </a:r>
            <a:r>
              <a:rPr kumimoji="0" lang="en-US" altLang="en-US" sz="1400" b="0" i="0" u="none" strike="noStrike" cap="none" normalizeH="0" baseline="0">
                <a:ln>
                  <a:noFill/>
                </a:ln>
                <a:solidFill>
                  <a:srgbClr val="000088"/>
                </a:solidFill>
                <a:effectLst/>
                <a:latin typeface="Monaco"/>
              </a:rPr>
              <a:t>&lt;/form&gt;</a:t>
            </a:r>
            <a:r>
              <a:rPr kumimoji="0" lang="en-US" altLang="en-US" sz="14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000000"/>
                </a:solidFill>
                <a:latin typeface="Monaco"/>
              </a:rPr>
              <a:t>      </a:t>
            </a:r>
            <a:r>
              <a:rPr kumimoji="0" lang="en-US" altLang="en-US" sz="1400" b="0" i="0" u="none" strike="noStrike" cap="none" normalizeH="0" baseline="0">
                <a:ln>
                  <a:noFill/>
                </a:ln>
                <a:solidFill>
                  <a:srgbClr val="000088"/>
                </a:solidFill>
                <a:effectLst/>
                <a:latin typeface="Monaco"/>
              </a:rPr>
              <a:t>&lt;/body&gt;</a:t>
            </a:r>
            <a:r>
              <a:rPr kumimoji="0" lang="en-US" altLang="en-US" sz="14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88"/>
                </a:solidFill>
                <a:effectLst/>
                <a:latin typeface="Monaco"/>
              </a:rPr>
              <a:t>&lt;/html&gt;</a:t>
            </a:r>
            <a:r>
              <a:rPr kumimoji="0" lang="en-US" altLang="en-US" sz="1100" b="0" i="0" u="none" strike="noStrike" cap="none" normalizeH="0" baseline="0">
                <a:ln>
                  <a:noFill/>
                </a:ln>
                <a:solidFill>
                  <a:schemeClr val="tx1"/>
                </a:solidFill>
                <a:effectLst/>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6F141BFD-BDFE-4D9E-8934-99074D98BDD9}"/>
              </a:ext>
            </a:extLst>
          </p:cNvPr>
          <p:cNvSpPr/>
          <p:nvPr/>
        </p:nvSpPr>
        <p:spPr>
          <a:xfrm>
            <a:off x="4385802" y="5562509"/>
            <a:ext cx="142875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login.html</a:t>
            </a:r>
          </a:p>
        </p:txBody>
      </p:sp>
      <p:sp>
        <p:nvSpPr>
          <p:cNvPr id="7" name="Rectangle 2">
            <a:extLst>
              <a:ext uri="{FF2B5EF4-FFF2-40B4-BE49-F238E27FC236}">
                <a16:creationId xmlns:a16="http://schemas.microsoft.com/office/drawing/2014/main" id="{645B2EFB-D154-425D-89CE-8065E71ADB46}"/>
              </a:ext>
            </a:extLst>
          </p:cNvPr>
          <p:cNvSpPr>
            <a:spLocks noChangeArrowheads="1"/>
          </p:cNvSpPr>
          <p:nvPr/>
        </p:nvSpPr>
        <p:spPr bwMode="auto">
          <a:xfrm>
            <a:off x="6267450" y="2122824"/>
            <a:ext cx="5353050" cy="357529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660066"/>
                </a:solidFill>
                <a:effectLst/>
                <a:latin typeface="Monaco"/>
              </a:rPr>
              <a:t>&lt;!DOCTYPE html&gt;</a:t>
            </a:r>
            <a:endParaRPr lang="en-US" altLang="en-US" sz="16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&lt;html</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0066"/>
                </a:solidFill>
                <a:effectLst/>
                <a:latin typeface="Monaco"/>
              </a:rPr>
              <a:t>xmlns</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"http://www.w3.org/1999/xhtml"</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0066"/>
                </a:solidFill>
                <a:effectLst/>
                <a:latin typeface="Monaco"/>
              </a:rPr>
              <a:t>xmlns:th</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"https://www.thymeleaf.org"</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0066"/>
                </a:solidFill>
                <a:effectLst/>
                <a:latin typeface="Monaco"/>
              </a:rPr>
              <a:t>xmlns:sec</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"https://www.thymeleaf.org/thymeleaf-extras-springsecurity3"</a:t>
            </a:r>
            <a:r>
              <a:rPr kumimoji="0" lang="en-US" altLang="en-US" sz="1600" b="0" i="0" u="none" strike="noStrike" cap="none" normalizeH="0" baseline="0">
                <a:ln>
                  <a:noFill/>
                </a:ln>
                <a:solidFill>
                  <a:srgbClr val="000088"/>
                </a:solidFill>
                <a:effectLst/>
                <a:latin typeface="Monaco"/>
              </a:rPr>
              <a:t>&gt;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Monaco"/>
              </a:rPr>
              <a:t>     </a:t>
            </a:r>
            <a:r>
              <a:rPr kumimoji="0" lang="en-US" altLang="en-US" sz="1600" b="0" i="0" u="none" strike="noStrike" cap="none" normalizeH="0" baseline="0">
                <a:ln>
                  <a:noFill/>
                </a:ln>
                <a:solidFill>
                  <a:srgbClr val="000088"/>
                </a:solidFill>
                <a:effectLst/>
                <a:latin typeface="Monaco"/>
              </a:rPr>
              <a:t>&lt;head&gt;</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&lt;title&gt;</a:t>
            </a:r>
            <a:r>
              <a:rPr kumimoji="0" lang="en-US" altLang="en-US" sz="1600" b="0" i="0" u="none" strike="noStrike" cap="none" normalizeH="0" baseline="0">
                <a:ln>
                  <a:noFill/>
                </a:ln>
                <a:solidFill>
                  <a:srgbClr val="000000"/>
                </a:solidFill>
                <a:effectLst/>
                <a:latin typeface="Monaco"/>
              </a:rPr>
              <a:t>Hello World!</a:t>
            </a:r>
            <a:r>
              <a:rPr kumimoji="0" lang="en-US" altLang="en-US" sz="1600" b="0" i="0" u="none" strike="noStrike" cap="none" normalizeH="0" baseline="0">
                <a:ln>
                  <a:noFill/>
                </a:ln>
                <a:solidFill>
                  <a:srgbClr val="000088"/>
                </a:solidFill>
                <a:effectLst/>
                <a:latin typeface="Monaco"/>
              </a:rPr>
              <a:t>&lt;/title&gt;</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&lt;/head&gt;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Monaco"/>
              </a:rPr>
              <a:t>     </a:t>
            </a:r>
            <a:r>
              <a:rPr kumimoji="0" lang="en-US" altLang="en-US" sz="1600" b="0" i="0" u="none" strike="noStrike" cap="none" normalizeH="0" baseline="0">
                <a:ln>
                  <a:noFill/>
                </a:ln>
                <a:solidFill>
                  <a:srgbClr val="000088"/>
                </a:solidFill>
                <a:effectLst/>
                <a:latin typeface="Monaco"/>
              </a:rPr>
              <a:t>&lt;body&gt;</a:t>
            </a:r>
            <a:endParaRPr lang="en-US" altLang="en-US" sz="16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&lt;h1</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0066"/>
                </a:solidFill>
                <a:effectLst/>
                <a:latin typeface="Monaco"/>
              </a:rPr>
              <a:t>th:inline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"text"</a:t>
            </a:r>
            <a:r>
              <a:rPr kumimoji="0" lang="en-US" altLang="en-US" sz="1600" b="0" i="0" u="none" strike="noStrike" cap="none" normalizeH="0" baseline="0">
                <a:ln>
                  <a:noFill/>
                </a:ln>
                <a:solidFill>
                  <a:srgbClr val="000088"/>
                </a:solidFill>
                <a:effectLst/>
                <a:latin typeface="Monaco"/>
              </a:rPr>
              <a:t>&gt;</a:t>
            </a:r>
            <a:r>
              <a:rPr kumimoji="0" lang="en-US" altLang="en-US" sz="1600" b="0" i="0" u="none" strike="noStrike" cap="none" normalizeH="0" baseline="0">
                <a:ln>
                  <a:noFill/>
                </a:ln>
                <a:solidFill>
                  <a:srgbClr val="000000"/>
                </a:solidFill>
                <a:effectLst/>
                <a:latin typeface="Monaco"/>
              </a:rPr>
              <a:t>Hello [[${#httpServletRequest.remoteUser}]]!</a:t>
            </a:r>
            <a:r>
              <a:rPr kumimoji="0" lang="en-US" altLang="en-US" sz="1600" b="0" i="0" u="none" strike="noStrike" cap="none" normalizeH="0" baseline="0">
                <a:ln>
                  <a:noFill/>
                </a:ln>
                <a:solidFill>
                  <a:srgbClr val="000088"/>
                </a:solidFill>
                <a:effectLst/>
                <a:latin typeface="Monaco"/>
              </a:rPr>
              <a:t>&lt;/h1&gt;</a:t>
            </a:r>
            <a:endParaRPr lang="en-US" altLang="en-US" sz="16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&lt;form</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0066"/>
                </a:solidFill>
                <a:effectLst/>
                <a:latin typeface="Monaco"/>
              </a:rPr>
              <a:t>th:action</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"@{/logout}"</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0066"/>
                </a:solidFill>
                <a:effectLst/>
                <a:latin typeface="Monaco"/>
              </a:rPr>
              <a:t>method</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"post"</a:t>
            </a:r>
            <a:r>
              <a:rPr kumimoji="0" lang="en-US" altLang="en-US" sz="1600" b="0" i="0" u="none" strike="noStrike" cap="none" normalizeH="0" baseline="0">
                <a:ln>
                  <a:noFill/>
                </a:ln>
                <a:solidFill>
                  <a:srgbClr val="000088"/>
                </a:solidFill>
                <a:effectLst/>
                <a:latin typeface="Monaco"/>
              </a:rPr>
              <a:t>&gt;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Monaco"/>
              </a:rPr>
              <a:t>                </a:t>
            </a:r>
            <a:r>
              <a:rPr kumimoji="0" lang="en-US" altLang="en-US" sz="1600" b="0" i="0" u="none" strike="noStrike" cap="none" normalizeH="0" baseline="0">
                <a:ln>
                  <a:noFill/>
                </a:ln>
                <a:solidFill>
                  <a:srgbClr val="000088"/>
                </a:solidFill>
                <a:effectLst/>
                <a:latin typeface="Monaco"/>
              </a:rPr>
              <a:t>&lt;input</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0066"/>
                </a:solidFill>
                <a:effectLst/>
                <a:latin typeface="Monaco"/>
              </a:rPr>
              <a:t>type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"submit"</a:t>
            </a: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660066"/>
                </a:solidFill>
                <a:effectLst/>
                <a:latin typeface="Monaco"/>
              </a:rPr>
              <a:t>value</a:t>
            </a:r>
            <a:r>
              <a:rPr kumimoji="0" lang="en-US" altLang="en-US" sz="1600" b="0" i="0" u="none" strike="noStrike" cap="none" normalizeH="0" baseline="0">
                <a:ln>
                  <a:noFill/>
                </a:ln>
                <a:solidFill>
                  <a:srgbClr val="666600"/>
                </a:solidFill>
                <a:effectLst/>
                <a:latin typeface="Monaco"/>
              </a:rPr>
              <a:t>=</a:t>
            </a:r>
            <a:r>
              <a:rPr kumimoji="0" lang="en-US" altLang="en-US" sz="1600" b="0" i="0" u="none" strike="noStrike" cap="none" normalizeH="0" baseline="0">
                <a:ln>
                  <a:noFill/>
                </a:ln>
                <a:solidFill>
                  <a:srgbClr val="008800"/>
                </a:solidFill>
                <a:effectLst/>
                <a:latin typeface="Monaco"/>
              </a:rPr>
              <a:t>"Sign Out"</a:t>
            </a:r>
            <a:r>
              <a:rPr kumimoji="0" lang="en-US" altLang="en-US" sz="1600" b="0" i="0" u="none" strike="noStrike" cap="none" normalizeH="0" baseline="0">
                <a:ln>
                  <a:noFill/>
                </a:ln>
                <a:solidFill>
                  <a:srgbClr val="000088"/>
                </a:solidFill>
                <a:effectLst/>
                <a:latin typeface="Monaco"/>
              </a:rPr>
              <a:t>/&gt;</a:t>
            </a:r>
            <a:endParaRPr lang="en-US" altLang="en-US" sz="160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onaco"/>
              </a:rPr>
              <a:t>           </a:t>
            </a:r>
            <a:r>
              <a:rPr kumimoji="0" lang="en-US" altLang="en-US" sz="1600" b="0" i="0" u="none" strike="noStrike" cap="none" normalizeH="0" baseline="0">
                <a:ln>
                  <a:noFill/>
                </a:ln>
                <a:solidFill>
                  <a:srgbClr val="000088"/>
                </a:solidFill>
                <a:effectLst/>
                <a:latin typeface="Monaco"/>
              </a:rPr>
              <a:t>&lt;/form&gt;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Monaco"/>
              </a:rPr>
              <a:t>     </a:t>
            </a:r>
            <a:r>
              <a:rPr kumimoji="0" lang="en-US" altLang="en-US" sz="1600" b="0" i="0" u="none" strike="noStrike" cap="none" normalizeH="0" baseline="0">
                <a:ln>
                  <a:noFill/>
                </a:ln>
                <a:solidFill>
                  <a:srgbClr val="000088"/>
                </a:solidFill>
                <a:effectLst/>
                <a:latin typeface="Monaco"/>
              </a:rPr>
              <a:t>&lt;/body&gt;</a:t>
            </a:r>
            <a:r>
              <a:rPr kumimoji="0" lang="en-US" altLang="en-US" sz="1600" b="0" i="0" u="none" strike="noStrike" cap="none" normalizeH="0" baseline="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88"/>
                </a:solidFill>
                <a:effectLst/>
                <a:latin typeface="Monaco"/>
              </a:rPr>
              <a:t>&lt;/html&gt;</a:t>
            </a:r>
            <a:r>
              <a:rPr kumimoji="0" lang="en-US" altLang="en-US" sz="1200" b="0" i="0" u="none" strike="noStrike" cap="none" normalizeH="0" baseline="0">
                <a:ln>
                  <a:noFill/>
                </a:ln>
                <a:solidFill>
                  <a:schemeClr val="tx1"/>
                </a:solidFill>
                <a:effectLst/>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F4517BF3-012F-4C17-917A-CAE077B69D24}"/>
              </a:ext>
            </a:extLst>
          </p:cNvPr>
          <p:cNvSpPr/>
          <p:nvPr/>
        </p:nvSpPr>
        <p:spPr>
          <a:xfrm>
            <a:off x="10009854" y="5355221"/>
            <a:ext cx="142875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hello.html</a:t>
            </a:r>
          </a:p>
        </p:txBody>
      </p:sp>
    </p:spTree>
    <p:extLst>
      <p:ext uri="{BB962C8B-B14F-4D97-AF65-F5344CB8AC3E}">
        <p14:creationId xmlns:p14="http://schemas.microsoft.com/office/powerpoint/2010/main" val="2005900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4362156" cy="646331"/>
          </a:xfrm>
          <a:prstGeom prst="rect">
            <a:avLst/>
          </a:prstGeom>
          <a:noFill/>
        </p:spPr>
        <p:txBody>
          <a:bodyPr wrap="none" rtlCol="0">
            <a:spAutoFit/>
          </a:bodyPr>
          <a:lstStyle/>
          <a:p>
            <a:r>
              <a:rPr lang="en-US" sz="3600" b="1"/>
              <a:t>Set up Spring Security</a:t>
            </a:r>
          </a:p>
        </p:txBody>
      </p:sp>
      <p:sp>
        <p:nvSpPr>
          <p:cNvPr id="5" name="TextBox 4">
            <a:extLst>
              <a:ext uri="{FF2B5EF4-FFF2-40B4-BE49-F238E27FC236}">
                <a16:creationId xmlns:a16="http://schemas.microsoft.com/office/drawing/2014/main" id="{BF3593C5-A503-47C5-B5DD-A0E6317524D8}"/>
              </a:ext>
            </a:extLst>
          </p:cNvPr>
          <p:cNvSpPr txBox="1"/>
          <p:nvPr/>
        </p:nvSpPr>
        <p:spPr>
          <a:xfrm>
            <a:off x="234644" y="1055906"/>
            <a:ext cx="11557306" cy="3046988"/>
          </a:xfrm>
          <a:prstGeom prst="rect">
            <a:avLst/>
          </a:prstGeom>
          <a:noFill/>
        </p:spPr>
        <p:txBody>
          <a:bodyPr wrap="square" rtlCol="0">
            <a:spAutoFit/>
          </a:bodyPr>
          <a:lstStyle/>
          <a:p>
            <a:r>
              <a:rPr lang="en-US" sz="3200"/>
              <a:t>Then add two java file below to path src/main/java/com/example/securingweb/</a:t>
            </a:r>
          </a:p>
          <a:p>
            <a:pPr marL="457200" indent="-457200">
              <a:buFont typeface="Arial" panose="020B0604020202020204" pitchFamily="34" charset="0"/>
              <a:buChar char="•"/>
            </a:pPr>
            <a:r>
              <a:rPr lang="en-US" sz="3200"/>
              <a:t>WebSecurityConfig.java (file attach)</a:t>
            </a:r>
          </a:p>
          <a:p>
            <a:pPr marL="457200" indent="-457200">
              <a:buFont typeface="Arial" panose="020B0604020202020204" pitchFamily="34" charset="0"/>
              <a:buChar char="•"/>
            </a:pPr>
            <a:r>
              <a:rPr lang="en-US" sz="3200"/>
              <a:t>SecuringWebApplication.java (file attach)</a:t>
            </a:r>
          </a:p>
          <a:p>
            <a:r>
              <a:rPr lang="en-US" sz="3200"/>
              <a:t>You need not to modify them.</a:t>
            </a:r>
          </a:p>
          <a:p>
            <a:endParaRPr lang="en-US" sz="3200"/>
          </a:p>
        </p:txBody>
      </p:sp>
    </p:spTree>
    <p:extLst>
      <p:ext uri="{BB962C8B-B14F-4D97-AF65-F5344CB8AC3E}">
        <p14:creationId xmlns:p14="http://schemas.microsoft.com/office/powerpoint/2010/main" val="3860843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3981603" cy="646331"/>
          </a:xfrm>
          <a:prstGeom prst="rect">
            <a:avLst/>
          </a:prstGeom>
          <a:noFill/>
        </p:spPr>
        <p:txBody>
          <a:bodyPr wrap="none" rtlCol="0">
            <a:spAutoFit/>
          </a:bodyPr>
          <a:lstStyle/>
          <a:p>
            <a:r>
              <a:rPr lang="en-US" sz="3600" b="1"/>
              <a:t>Run the Application</a:t>
            </a:r>
          </a:p>
        </p:txBody>
      </p:sp>
      <p:sp>
        <p:nvSpPr>
          <p:cNvPr id="5" name="TextBox 4">
            <a:extLst>
              <a:ext uri="{FF2B5EF4-FFF2-40B4-BE49-F238E27FC236}">
                <a16:creationId xmlns:a16="http://schemas.microsoft.com/office/drawing/2014/main" id="{BF3593C5-A503-47C5-B5DD-A0E6317524D8}"/>
              </a:ext>
            </a:extLst>
          </p:cNvPr>
          <p:cNvSpPr txBox="1"/>
          <p:nvPr/>
        </p:nvSpPr>
        <p:spPr>
          <a:xfrm>
            <a:off x="335939" y="1055906"/>
            <a:ext cx="11294086" cy="4031873"/>
          </a:xfrm>
          <a:prstGeom prst="rect">
            <a:avLst/>
          </a:prstGeom>
          <a:noFill/>
        </p:spPr>
        <p:txBody>
          <a:bodyPr wrap="square" rtlCol="0">
            <a:spAutoFit/>
          </a:bodyPr>
          <a:lstStyle/>
          <a:p>
            <a:r>
              <a:rPr lang="en-US" sz="3200"/>
              <a:t>Open cmd and cd to project folder. Using one of following to build an executable JAR</a:t>
            </a:r>
          </a:p>
          <a:p>
            <a:pPr marL="914400" lvl="1" indent="-457200">
              <a:buFont typeface="Arial" panose="020B0604020202020204" pitchFamily="34" charset="0"/>
              <a:buChar char="•"/>
            </a:pPr>
            <a:r>
              <a:rPr lang="en-US" sz="3200">
                <a:solidFill>
                  <a:schemeClr val="bg1">
                    <a:lumMod val="50000"/>
                  </a:schemeClr>
                </a:solidFill>
                <a:latin typeface="Consolas" panose="020B0609020204030204" pitchFamily="49" charset="0"/>
              </a:rPr>
              <a:t>mvnw spring-boot:run</a:t>
            </a:r>
          </a:p>
          <a:p>
            <a:pPr marL="914400" lvl="1" indent="-457200">
              <a:buFont typeface="Arial" panose="020B0604020202020204" pitchFamily="34" charset="0"/>
              <a:buChar char="•"/>
            </a:pPr>
            <a:r>
              <a:rPr lang="en-US" sz="3200">
                <a:solidFill>
                  <a:schemeClr val="bg1">
                    <a:lumMod val="50000"/>
                  </a:schemeClr>
                </a:solidFill>
                <a:latin typeface="Consolas" panose="020B0609020204030204" pitchFamily="49" charset="0"/>
              </a:rPr>
              <a:t>mvnw clean package</a:t>
            </a:r>
          </a:p>
          <a:p>
            <a:r>
              <a:rPr lang="en-US" sz="3200"/>
              <a:t>Then, run jar just build with</a:t>
            </a:r>
          </a:p>
          <a:p>
            <a:r>
              <a:rPr lang="en-US" sz="3200">
                <a:latin typeface="Consolas" panose="020B0609020204030204" pitchFamily="49" charset="0"/>
              </a:rPr>
              <a:t>	</a:t>
            </a:r>
            <a:r>
              <a:rPr lang="en-US" sz="3200">
                <a:solidFill>
                  <a:schemeClr val="bg1">
                    <a:lumMod val="50000"/>
                  </a:schemeClr>
                </a:solidFill>
                <a:latin typeface="Consolas" panose="020B0609020204030204" pitchFamily="49" charset="0"/>
              </a:rPr>
              <a:t>java –jar target/&lt;filename&gt;.jar</a:t>
            </a:r>
            <a:r>
              <a:rPr lang="en-US" sz="3200"/>
              <a:t> </a:t>
            </a:r>
          </a:p>
          <a:p>
            <a:r>
              <a:rPr lang="en-US" sz="3200"/>
              <a:t>Finally, open browser with url </a:t>
            </a:r>
            <a:r>
              <a:rPr lang="en-US" sz="3200">
                <a:hlinkClick r:id="rId2"/>
              </a:rPr>
              <a:t>http://localhost:8080/</a:t>
            </a:r>
            <a:r>
              <a:rPr lang="en-US" sz="3200"/>
              <a:t> to see the result.</a:t>
            </a:r>
          </a:p>
        </p:txBody>
      </p:sp>
    </p:spTree>
    <p:extLst>
      <p:ext uri="{BB962C8B-B14F-4D97-AF65-F5344CB8AC3E}">
        <p14:creationId xmlns:p14="http://schemas.microsoft.com/office/powerpoint/2010/main" val="56737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6065250" cy="646331"/>
          </a:xfrm>
          <a:prstGeom prst="rect">
            <a:avLst/>
          </a:prstGeom>
          <a:noFill/>
        </p:spPr>
        <p:txBody>
          <a:bodyPr wrap="none" rtlCol="0">
            <a:spAutoFit/>
          </a:bodyPr>
          <a:lstStyle/>
          <a:p>
            <a:r>
              <a:rPr lang="en-US" sz="3600" b="1"/>
              <a:t>Advantages and disadvantages</a:t>
            </a:r>
          </a:p>
        </p:txBody>
      </p:sp>
      <p:sp>
        <p:nvSpPr>
          <p:cNvPr id="3" name="Rectangle 2">
            <a:extLst>
              <a:ext uri="{FF2B5EF4-FFF2-40B4-BE49-F238E27FC236}">
                <a16:creationId xmlns:a16="http://schemas.microsoft.com/office/drawing/2014/main" id="{CA7B2547-4FBB-4225-879D-7EC5BE72076F}"/>
              </a:ext>
            </a:extLst>
          </p:cNvPr>
          <p:cNvSpPr/>
          <p:nvPr/>
        </p:nvSpPr>
        <p:spPr>
          <a:xfrm>
            <a:off x="342901" y="905798"/>
            <a:ext cx="11544300" cy="2739211"/>
          </a:xfrm>
          <a:prstGeom prst="rect">
            <a:avLst/>
          </a:prstGeom>
        </p:spPr>
        <p:txBody>
          <a:bodyPr wrap="square">
            <a:spAutoFit/>
          </a:bodyPr>
          <a:lstStyle/>
          <a:p>
            <a:pPr algn="just"/>
            <a:r>
              <a:rPr lang="en-US" sz="3200" b="1"/>
              <a:t>Advantages:</a:t>
            </a:r>
          </a:p>
          <a:p>
            <a:pPr marL="342900" indent="-342900" algn="just">
              <a:buFont typeface="Arial" panose="020B0604020202020204" pitchFamily="34" charset="0"/>
              <a:buChar char="•"/>
            </a:pPr>
            <a:r>
              <a:rPr lang="en-US" sz="2800"/>
              <a:t>It is very easy to develop Spring Based applications with Java or Groovy.</a:t>
            </a:r>
          </a:p>
          <a:p>
            <a:pPr marL="342900" indent="-342900" algn="just">
              <a:buFont typeface="Arial" panose="020B0604020202020204" pitchFamily="34" charset="0"/>
              <a:buChar char="•"/>
            </a:pPr>
            <a:r>
              <a:rPr lang="en-US" sz="2800"/>
              <a:t>It reduces a lot of development time and increases productivity.</a:t>
            </a:r>
          </a:p>
          <a:p>
            <a:pPr marL="342900" indent="-342900" algn="just">
              <a:buFont typeface="Arial" panose="020B0604020202020204" pitchFamily="34" charset="0"/>
              <a:buChar char="•"/>
            </a:pPr>
            <a:r>
              <a:rPr lang="en-US" sz="2800"/>
              <a:t>It avoids writing of boilerplate Code, Annotations and XML Configuration.</a:t>
            </a:r>
          </a:p>
          <a:p>
            <a:pPr marL="342900" indent="-342900" algn="just">
              <a:buFont typeface="Arial" panose="020B0604020202020204" pitchFamily="34" charset="0"/>
              <a:buChar char="•"/>
            </a:pPr>
            <a:r>
              <a:rPr lang="en-US" sz="2800"/>
              <a:t>It is very easy to integrate Spring Boot Application with its Spring Ecosystem like Spring JDBC, Spring ORM, Spring Data, Spring Security etc.</a:t>
            </a:r>
          </a:p>
        </p:txBody>
      </p:sp>
    </p:spTree>
    <p:extLst>
      <p:ext uri="{BB962C8B-B14F-4D97-AF65-F5344CB8AC3E}">
        <p14:creationId xmlns:p14="http://schemas.microsoft.com/office/powerpoint/2010/main" val="179834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4819461" cy="646331"/>
          </a:xfrm>
          <a:prstGeom prst="rect">
            <a:avLst/>
          </a:prstGeom>
          <a:noFill/>
        </p:spPr>
        <p:txBody>
          <a:bodyPr wrap="none" rtlCol="0">
            <a:spAutoFit/>
          </a:bodyPr>
          <a:lstStyle/>
          <a:p>
            <a:r>
              <a:rPr lang="en-US" sz="3600" b="1"/>
              <a:t>What is Spring Security?</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F212ACE4-9C2E-4E73-83E6-8AA85AB8ACD6}"/>
              </a:ext>
            </a:extLst>
          </p:cNvPr>
          <p:cNvSpPr txBox="1"/>
          <p:nvPr/>
        </p:nvSpPr>
        <p:spPr>
          <a:xfrm>
            <a:off x="466725" y="977206"/>
            <a:ext cx="11582400" cy="1569660"/>
          </a:xfrm>
          <a:prstGeom prst="rect">
            <a:avLst/>
          </a:prstGeom>
          <a:noFill/>
        </p:spPr>
        <p:txBody>
          <a:bodyPr wrap="square" rtlCol="0">
            <a:spAutoFit/>
          </a:bodyPr>
          <a:lstStyle/>
          <a:p>
            <a:r>
              <a:rPr lang="en-US" sz="3200"/>
              <a:t>Spring Security is a Java/Java EE framework that provides authentication, authorization and other security features for enterprise applications.</a:t>
            </a:r>
          </a:p>
        </p:txBody>
      </p:sp>
      <p:pic>
        <p:nvPicPr>
          <p:cNvPr id="9" name="Picture 8">
            <a:extLst>
              <a:ext uri="{FF2B5EF4-FFF2-40B4-BE49-F238E27FC236}">
                <a16:creationId xmlns:a16="http://schemas.microsoft.com/office/drawing/2014/main" id="{BAEF7924-4923-4A35-8326-FFB095AA9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50" y="2546866"/>
            <a:ext cx="6613412" cy="3711059"/>
          </a:xfrm>
          <a:prstGeom prst="rect">
            <a:avLst/>
          </a:prstGeom>
        </p:spPr>
      </p:pic>
    </p:spTree>
    <p:extLst>
      <p:ext uri="{BB962C8B-B14F-4D97-AF65-F5344CB8AC3E}">
        <p14:creationId xmlns:p14="http://schemas.microsoft.com/office/powerpoint/2010/main" val="2003225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6065250" cy="646331"/>
          </a:xfrm>
          <a:prstGeom prst="rect">
            <a:avLst/>
          </a:prstGeom>
          <a:noFill/>
        </p:spPr>
        <p:txBody>
          <a:bodyPr wrap="none" rtlCol="0">
            <a:spAutoFit/>
          </a:bodyPr>
          <a:lstStyle/>
          <a:p>
            <a:r>
              <a:rPr lang="en-US" sz="3600" b="1"/>
              <a:t>Advantages and disadvantages</a:t>
            </a:r>
          </a:p>
        </p:txBody>
      </p:sp>
      <p:sp>
        <p:nvSpPr>
          <p:cNvPr id="3" name="Rectangle 2">
            <a:extLst>
              <a:ext uri="{FF2B5EF4-FFF2-40B4-BE49-F238E27FC236}">
                <a16:creationId xmlns:a16="http://schemas.microsoft.com/office/drawing/2014/main" id="{CA7B2547-4FBB-4225-879D-7EC5BE72076F}"/>
              </a:ext>
            </a:extLst>
          </p:cNvPr>
          <p:cNvSpPr/>
          <p:nvPr/>
        </p:nvSpPr>
        <p:spPr>
          <a:xfrm>
            <a:off x="342901" y="905798"/>
            <a:ext cx="11544300" cy="5324535"/>
          </a:xfrm>
          <a:prstGeom prst="rect">
            <a:avLst/>
          </a:prstGeom>
        </p:spPr>
        <p:txBody>
          <a:bodyPr wrap="square">
            <a:spAutoFit/>
          </a:bodyPr>
          <a:lstStyle/>
          <a:p>
            <a:pPr algn="just"/>
            <a:r>
              <a:rPr lang="en-US" sz="3200" b="1"/>
              <a:t>Advantages:</a:t>
            </a:r>
          </a:p>
          <a:p>
            <a:pPr marL="342900" indent="-342900" algn="just">
              <a:buFont typeface="Arial" panose="020B0604020202020204" pitchFamily="34" charset="0"/>
              <a:buChar char="•"/>
            </a:pPr>
            <a:r>
              <a:rPr lang="en-US" sz="2800"/>
              <a:t>It follows “Opinionated Defaults Configuration” Approach to reduce Developer effort</a:t>
            </a:r>
          </a:p>
          <a:p>
            <a:pPr marL="342900" indent="-342900" algn="just">
              <a:buFont typeface="Arial" panose="020B0604020202020204" pitchFamily="34" charset="0"/>
              <a:buChar char="•"/>
            </a:pPr>
            <a:r>
              <a:rPr lang="en-US" sz="2800"/>
              <a:t>It provides Embedded HTTP servers like Tomcat, Jetty etc. to develop and test our web applications very easily.</a:t>
            </a:r>
          </a:p>
          <a:p>
            <a:pPr marL="342900" indent="-342900" algn="just">
              <a:buFont typeface="Arial" panose="020B0604020202020204" pitchFamily="34" charset="0"/>
              <a:buChar char="•"/>
            </a:pPr>
            <a:r>
              <a:rPr lang="en-US" sz="2800"/>
              <a:t>It provides CLI (Command Line Interface) tool to develop and test Spring Boot (Java or Groovy) Applications from command prompt very easily and quickly.</a:t>
            </a:r>
          </a:p>
          <a:p>
            <a:pPr marL="342900" indent="-342900" algn="just">
              <a:buFont typeface="Arial" panose="020B0604020202020204" pitchFamily="34" charset="0"/>
              <a:buChar char="•"/>
            </a:pPr>
            <a:r>
              <a:rPr lang="en-US" sz="2800"/>
              <a:t>It provides lots of plugins to develop and test Spring Boot Applications and it uses Build Tools like Maven and Gradle</a:t>
            </a:r>
          </a:p>
          <a:p>
            <a:pPr marL="342900" indent="-342900" algn="just">
              <a:buFont typeface="Arial" panose="020B0604020202020204" pitchFamily="34" charset="0"/>
              <a:buChar char="•"/>
            </a:pPr>
            <a:r>
              <a:rPr lang="en-US" sz="2800"/>
              <a:t>It provides lots of plugins to work with embedded and in-memory Databases very easily.</a:t>
            </a:r>
          </a:p>
        </p:txBody>
      </p:sp>
    </p:spTree>
    <p:extLst>
      <p:ext uri="{BB962C8B-B14F-4D97-AF65-F5344CB8AC3E}">
        <p14:creationId xmlns:p14="http://schemas.microsoft.com/office/powerpoint/2010/main" val="180383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6065250" cy="646331"/>
          </a:xfrm>
          <a:prstGeom prst="rect">
            <a:avLst/>
          </a:prstGeom>
          <a:noFill/>
        </p:spPr>
        <p:txBody>
          <a:bodyPr wrap="none" rtlCol="0">
            <a:spAutoFit/>
          </a:bodyPr>
          <a:lstStyle/>
          <a:p>
            <a:r>
              <a:rPr lang="en-US" sz="3600" b="1"/>
              <a:t>Advantages and disadvantages</a:t>
            </a:r>
          </a:p>
        </p:txBody>
      </p:sp>
      <p:sp>
        <p:nvSpPr>
          <p:cNvPr id="3" name="Rectangle 2">
            <a:extLst>
              <a:ext uri="{FF2B5EF4-FFF2-40B4-BE49-F238E27FC236}">
                <a16:creationId xmlns:a16="http://schemas.microsoft.com/office/drawing/2014/main" id="{CA7B2547-4FBB-4225-879D-7EC5BE72076F}"/>
              </a:ext>
            </a:extLst>
          </p:cNvPr>
          <p:cNvSpPr/>
          <p:nvPr/>
        </p:nvSpPr>
        <p:spPr>
          <a:xfrm>
            <a:off x="342901" y="905798"/>
            <a:ext cx="11544300" cy="1877437"/>
          </a:xfrm>
          <a:prstGeom prst="rect">
            <a:avLst/>
          </a:prstGeom>
        </p:spPr>
        <p:txBody>
          <a:bodyPr wrap="square">
            <a:spAutoFit/>
          </a:bodyPr>
          <a:lstStyle/>
          <a:p>
            <a:pPr algn="just"/>
            <a:r>
              <a:rPr lang="en-US" sz="3200" b="1"/>
              <a:t>Disadvantages:</a:t>
            </a:r>
          </a:p>
          <a:p>
            <a:pPr algn="just"/>
            <a:r>
              <a:rPr lang="en-US" sz="2800"/>
              <a:t>It is very tough and time consuming process to convert existing or legacy Spring Framework projects into Spring Boot Applications. It is applicable only for brand new/Greenfield Spring Projects.</a:t>
            </a:r>
          </a:p>
        </p:txBody>
      </p:sp>
    </p:spTree>
    <p:extLst>
      <p:ext uri="{BB962C8B-B14F-4D97-AF65-F5344CB8AC3E}">
        <p14:creationId xmlns:p14="http://schemas.microsoft.com/office/powerpoint/2010/main" val="424815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2504788" cy="646331"/>
          </a:xfrm>
          <a:prstGeom prst="rect">
            <a:avLst/>
          </a:prstGeom>
          <a:noFill/>
        </p:spPr>
        <p:txBody>
          <a:bodyPr wrap="none" rtlCol="0">
            <a:spAutoFit/>
          </a:bodyPr>
          <a:lstStyle/>
          <a:p>
            <a:r>
              <a:rPr lang="en-US" sz="3600" b="1"/>
              <a:t>References i</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5B259AA5-FFAD-4429-BCF3-A8E41793FCC3}"/>
              </a:ext>
            </a:extLst>
          </p:cNvPr>
          <p:cNvSpPr txBox="1"/>
          <p:nvPr/>
        </p:nvSpPr>
        <p:spPr>
          <a:xfrm>
            <a:off x="807853" y="1577370"/>
            <a:ext cx="10833541" cy="4524315"/>
          </a:xfrm>
          <a:prstGeom prst="rect">
            <a:avLst/>
          </a:prstGeom>
          <a:noFill/>
        </p:spPr>
        <p:txBody>
          <a:bodyPr wrap="square" rtlCol="0">
            <a:spAutoFit/>
          </a:bodyPr>
          <a:lstStyle/>
          <a:p>
            <a:r>
              <a:rPr lang="en-US" sz="3600"/>
              <a:t>[1] https://spring.io/projects/spring-security</a:t>
            </a:r>
          </a:p>
          <a:p>
            <a:endParaRPr lang="en-US" sz="3600"/>
          </a:p>
          <a:p>
            <a:r>
              <a:rPr lang="en-US" sz="3600"/>
              <a:t>[2] https://en.wikipedia.org/wiki/Spring_Security</a:t>
            </a:r>
          </a:p>
          <a:p>
            <a:endParaRPr lang="en-US" sz="3600"/>
          </a:p>
          <a:p>
            <a:r>
              <a:rPr lang="en-US" sz="3600"/>
              <a:t>[3] https://www.youtube.com/watch?v=sm-8qfMWEV8 </a:t>
            </a:r>
          </a:p>
          <a:p>
            <a:endParaRPr lang="en-US" sz="3600"/>
          </a:p>
          <a:p>
            <a:r>
              <a:rPr lang="en-US" sz="3600"/>
              <a:t>[4] Mick Knutson, Robert Winch, Peter Mularien - Spring Security-Packt Publishing (2017)</a:t>
            </a:r>
          </a:p>
        </p:txBody>
      </p:sp>
    </p:spTree>
    <p:extLst>
      <p:ext uri="{BB962C8B-B14F-4D97-AF65-F5344CB8AC3E}">
        <p14:creationId xmlns:p14="http://schemas.microsoft.com/office/powerpoint/2010/main" val="115752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2618602" cy="646331"/>
          </a:xfrm>
          <a:prstGeom prst="rect">
            <a:avLst/>
          </a:prstGeom>
          <a:noFill/>
        </p:spPr>
        <p:txBody>
          <a:bodyPr wrap="none" rtlCol="0">
            <a:spAutoFit/>
          </a:bodyPr>
          <a:lstStyle/>
          <a:p>
            <a:r>
              <a:rPr lang="en-US" sz="3600" b="1"/>
              <a:t>References ii</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5B259AA5-FFAD-4429-BCF3-A8E41793FCC3}"/>
              </a:ext>
            </a:extLst>
          </p:cNvPr>
          <p:cNvSpPr txBox="1"/>
          <p:nvPr/>
        </p:nvSpPr>
        <p:spPr>
          <a:xfrm>
            <a:off x="807853" y="1577370"/>
            <a:ext cx="10833541" cy="3970318"/>
          </a:xfrm>
          <a:prstGeom prst="rect">
            <a:avLst/>
          </a:prstGeom>
          <a:noFill/>
        </p:spPr>
        <p:txBody>
          <a:bodyPr wrap="square" rtlCol="0">
            <a:spAutoFit/>
          </a:bodyPr>
          <a:lstStyle/>
          <a:p>
            <a:r>
              <a:rPr lang="en-US" sz="3600"/>
              <a:t>[5] https://kipalog.com/posts/Huong-dan-lap-trinh-Spring-Security</a:t>
            </a:r>
          </a:p>
          <a:p>
            <a:endParaRPr lang="en-US" sz="3600"/>
          </a:p>
          <a:p>
            <a:r>
              <a:rPr lang="en-US" sz="3600"/>
              <a:t>[6] https://www.developer.com/java/ent/what-is-spring-security.html</a:t>
            </a:r>
          </a:p>
          <a:p>
            <a:endParaRPr lang="en-US" sz="3600"/>
          </a:p>
          <a:p>
            <a:r>
              <a:rPr lang="en-US" sz="3600"/>
              <a:t>[7] https://spring.io/guides/gs/securing-web/</a:t>
            </a:r>
          </a:p>
        </p:txBody>
      </p:sp>
    </p:spTree>
    <p:extLst>
      <p:ext uri="{BB962C8B-B14F-4D97-AF65-F5344CB8AC3E}">
        <p14:creationId xmlns:p14="http://schemas.microsoft.com/office/powerpoint/2010/main" val="4094916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3" name="TextBox 2">
            <a:extLst>
              <a:ext uri="{FF2B5EF4-FFF2-40B4-BE49-F238E27FC236}">
                <a16:creationId xmlns:a16="http://schemas.microsoft.com/office/drawing/2014/main" id="{14ED4B45-B1F6-4B8B-8A7F-260D078A130C}"/>
              </a:ext>
            </a:extLst>
          </p:cNvPr>
          <p:cNvSpPr txBox="1"/>
          <p:nvPr/>
        </p:nvSpPr>
        <p:spPr>
          <a:xfrm>
            <a:off x="4905962" y="2921168"/>
            <a:ext cx="2380075" cy="1015663"/>
          </a:xfrm>
          <a:prstGeom prst="rect">
            <a:avLst/>
          </a:prstGeom>
          <a:noFill/>
        </p:spPr>
        <p:txBody>
          <a:bodyPr wrap="none" rtlCol="0">
            <a:spAutoFit/>
          </a:bodyPr>
          <a:lstStyle/>
          <a:p>
            <a:r>
              <a:rPr lang="en-US" sz="6000"/>
              <a:t>Thanks</a:t>
            </a:r>
          </a:p>
        </p:txBody>
      </p:sp>
    </p:spTree>
    <p:extLst>
      <p:ext uri="{BB962C8B-B14F-4D97-AF65-F5344CB8AC3E}">
        <p14:creationId xmlns:p14="http://schemas.microsoft.com/office/powerpoint/2010/main" val="119677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1644809" cy="646331"/>
          </a:xfrm>
          <a:prstGeom prst="rect">
            <a:avLst/>
          </a:prstGeom>
          <a:noFill/>
        </p:spPr>
        <p:txBody>
          <a:bodyPr wrap="none" rtlCol="0">
            <a:spAutoFit/>
          </a:bodyPr>
          <a:lstStyle/>
          <a:p>
            <a:r>
              <a:rPr lang="en-US" sz="3600" b="1"/>
              <a:t>Feature</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F212ACE4-9C2E-4E73-83E6-8AA85AB8ACD6}"/>
              </a:ext>
            </a:extLst>
          </p:cNvPr>
          <p:cNvSpPr txBox="1"/>
          <p:nvPr/>
        </p:nvSpPr>
        <p:spPr>
          <a:xfrm>
            <a:off x="466725" y="977206"/>
            <a:ext cx="11106150" cy="3539430"/>
          </a:xfrm>
          <a:prstGeom prst="rect">
            <a:avLst/>
          </a:prstGeom>
          <a:noFill/>
        </p:spPr>
        <p:txBody>
          <a:bodyPr wrap="square" rtlCol="0">
            <a:spAutoFit/>
          </a:bodyPr>
          <a:lstStyle/>
          <a:p>
            <a:pPr marL="457200" indent="-457200">
              <a:buFont typeface="Arial" panose="020B0604020202020204" pitchFamily="34" charset="0"/>
              <a:buChar char="•"/>
            </a:pPr>
            <a:r>
              <a:rPr lang="en-US" sz="3200"/>
              <a:t>Comprehensive and extensible support for both Authentication and Authorization</a:t>
            </a:r>
          </a:p>
          <a:p>
            <a:pPr marL="457200" indent="-457200">
              <a:buFont typeface="Arial" panose="020B0604020202020204" pitchFamily="34" charset="0"/>
              <a:buChar char="•"/>
            </a:pPr>
            <a:r>
              <a:rPr lang="en-US" sz="3200"/>
              <a:t>Protection against attacks like session fixation, clickjacking, cross site request forgery, etc.</a:t>
            </a:r>
          </a:p>
          <a:p>
            <a:pPr marL="457200" indent="-457200">
              <a:buFont typeface="Arial" panose="020B0604020202020204" pitchFamily="34" charset="0"/>
              <a:buChar char="•"/>
            </a:pPr>
            <a:r>
              <a:rPr lang="en-US" sz="3200"/>
              <a:t>Servlet API integration</a:t>
            </a:r>
          </a:p>
          <a:p>
            <a:pPr marL="457200" indent="-457200">
              <a:buFont typeface="Arial" panose="020B0604020202020204" pitchFamily="34" charset="0"/>
              <a:buChar char="•"/>
            </a:pPr>
            <a:r>
              <a:rPr lang="en-US" sz="3200"/>
              <a:t>Optional integration with Spring Web MVC</a:t>
            </a:r>
          </a:p>
          <a:p>
            <a:pPr marL="457200" indent="-457200">
              <a:buFont typeface="Arial" panose="020B0604020202020204" pitchFamily="34" charset="0"/>
              <a:buChar char="•"/>
            </a:pPr>
            <a:r>
              <a:rPr lang="en-US" sz="3200"/>
              <a:t>…</a:t>
            </a:r>
          </a:p>
        </p:txBody>
      </p:sp>
    </p:spTree>
    <p:extLst>
      <p:ext uri="{BB962C8B-B14F-4D97-AF65-F5344CB8AC3E}">
        <p14:creationId xmlns:p14="http://schemas.microsoft.com/office/powerpoint/2010/main" val="83797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3593869" cy="646331"/>
          </a:xfrm>
          <a:prstGeom prst="rect">
            <a:avLst/>
          </a:prstGeom>
          <a:noFill/>
        </p:spPr>
        <p:txBody>
          <a:bodyPr wrap="none" rtlCol="0">
            <a:spAutoFit/>
          </a:bodyPr>
          <a:lstStyle/>
          <a:p>
            <a:r>
              <a:rPr lang="en-US" sz="3600" b="1"/>
              <a:t>When do we use?</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3" name="TextBox 2">
            <a:extLst>
              <a:ext uri="{FF2B5EF4-FFF2-40B4-BE49-F238E27FC236}">
                <a16:creationId xmlns:a16="http://schemas.microsoft.com/office/drawing/2014/main" id="{298F7B79-FFD9-4FF4-98D6-ED6EDB7C666D}"/>
              </a:ext>
            </a:extLst>
          </p:cNvPr>
          <p:cNvSpPr txBox="1"/>
          <p:nvPr/>
        </p:nvSpPr>
        <p:spPr>
          <a:xfrm>
            <a:off x="190500" y="990927"/>
            <a:ext cx="11519719" cy="2062103"/>
          </a:xfrm>
          <a:prstGeom prst="rect">
            <a:avLst/>
          </a:prstGeom>
          <a:noFill/>
        </p:spPr>
        <p:txBody>
          <a:bodyPr wrap="square" rtlCol="0">
            <a:spAutoFit/>
          </a:bodyPr>
          <a:lstStyle/>
          <a:p>
            <a:r>
              <a:rPr lang="en-US" sz="3200"/>
              <a:t>Base on spring security feature, we can use it when we want to hide certain links or buttons based on user’s role so that they will not be able to access that functionality.</a:t>
            </a:r>
          </a:p>
          <a:p>
            <a:endParaRPr lang="en-US" sz="3200"/>
          </a:p>
        </p:txBody>
      </p:sp>
      <p:pic>
        <p:nvPicPr>
          <p:cNvPr id="9" name="Picture 8">
            <a:extLst>
              <a:ext uri="{FF2B5EF4-FFF2-40B4-BE49-F238E27FC236}">
                <a16:creationId xmlns:a16="http://schemas.microsoft.com/office/drawing/2014/main" id="{9FE3B089-EDAC-4AF4-97E2-1A6D5DE1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583" y="2466596"/>
            <a:ext cx="6612834" cy="3715508"/>
          </a:xfrm>
          <a:prstGeom prst="rect">
            <a:avLst/>
          </a:prstGeom>
        </p:spPr>
      </p:pic>
    </p:spTree>
    <p:extLst>
      <p:ext uri="{BB962C8B-B14F-4D97-AF65-F5344CB8AC3E}">
        <p14:creationId xmlns:p14="http://schemas.microsoft.com/office/powerpoint/2010/main" val="252572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3736151" cy="646331"/>
          </a:xfrm>
          <a:prstGeom prst="rect">
            <a:avLst/>
          </a:prstGeom>
          <a:noFill/>
        </p:spPr>
        <p:txBody>
          <a:bodyPr wrap="none" rtlCol="0">
            <a:spAutoFit/>
          </a:bodyPr>
          <a:lstStyle/>
          <a:p>
            <a:r>
              <a:rPr lang="en-US" sz="3600" b="1"/>
              <a:t>Where do we use?</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2" name="Rectangle 1">
            <a:extLst>
              <a:ext uri="{FF2B5EF4-FFF2-40B4-BE49-F238E27FC236}">
                <a16:creationId xmlns:a16="http://schemas.microsoft.com/office/drawing/2014/main" id="{40A90461-A644-49EE-969A-95746040D010}"/>
              </a:ext>
            </a:extLst>
          </p:cNvPr>
          <p:cNvSpPr/>
          <p:nvPr/>
        </p:nvSpPr>
        <p:spPr>
          <a:xfrm>
            <a:off x="257175" y="789206"/>
            <a:ext cx="11601450" cy="2062103"/>
          </a:xfrm>
          <a:prstGeom prst="rect">
            <a:avLst/>
          </a:prstGeom>
        </p:spPr>
        <p:txBody>
          <a:bodyPr wrap="square">
            <a:spAutoFit/>
          </a:bodyPr>
          <a:lstStyle/>
          <a:p>
            <a:pPr algn="just"/>
            <a:r>
              <a:rPr lang="en-US" sz="3200"/>
              <a:t>Spring security can be used for authentication and authorization purposes in your application (such as login). You can secure you app with it. Authenticate user for web apps, mobile apps, etc. It provides integration with LDAP as well.</a:t>
            </a:r>
          </a:p>
        </p:txBody>
      </p:sp>
      <p:pic>
        <p:nvPicPr>
          <p:cNvPr id="7" name="Picture 6">
            <a:extLst>
              <a:ext uri="{FF2B5EF4-FFF2-40B4-BE49-F238E27FC236}">
                <a16:creationId xmlns:a16="http://schemas.microsoft.com/office/drawing/2014/main" id="{D07878EA-542F-4AC5-977E-665083DADAC4}"/>
              </a:ext>
            </a:extLst>
          </p:cNvPr>
          <p:cNvPicPr>
            <a:picLocks noChangeAspect="1"/>
          </p:cNvPicPr>
          <p:nvPr/>
        </p:nvPicPr>
        <p:blipFill rotWithShape="1">
          <a:blip r:embed="rId2">
            <a:extLst>
              <a:ext uri="{28A0092B-C50C-407E-A947-70E740481C1C}">
                <a14:useLocalDpi xmlns:a14="http://schemas.microsoft.com/office/drawing/2010/main" val="0"/>
              </a:ext>
            </a:extLst>
          </a:blip>
          <a:srcRect t="32595"/>
          <a:stretch/>
        </p:blipFill>
        <p:spPr>
          <a:xfrm>
            <a:off x="4054370" y="3429000"/>
            <a:ext cx="4622905" cy="2337038"/>
          </a:xfrm>
          <a:prstGeom prst="rect">
            <a:avLst/>
          </a:prstGeom>
        </p:spPr>
      </p:pic>
    </p:spTree>
    <p:extLst>
      <p:ext uri="{BB962C8B-B14F-4D97-AF65-F5344CB8AC3E}">
        <p14:creationId xmlns:p14="http://schemas.microsoft.com/office/powerpoint/2010/main" val="9824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4212692" cy="646331"/>
          </a:xfrm>
          <a:prstGeom prst="rect">
            <a:avLst/>
          </a:prstGeom>
          <a:noFill/>
        </p:spPr>
        <p:txBody>
          <a:bodyPr wrap="none" rtlCol="0">
            <a:spAutoFit/>
          </a:bodyPr>
          <a:lstStyle/>
          <a:p>
            <a:r>
              <a:rPr lang="en-US" sz="3600" b="1"/>
              <a:t>Why spring-security?</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6" name="Rectangle 5">
            <a:extLst>
              <a:ext uri="{FF2B5EF4-FFF2-40B4-BE49-F238E27FC236}">
                <a16:creationId xmlns:a16="http://schemas.microsoft.com/office/drawing/2014/main" id="{EA20CF4C-1EA9-4046-B0E7-ED467B5F6D54}"/>
              </a:ext>
            </a:extLst>
          </p:cNvPr>
          <p:cNvSpPr/>
          <p:nvPr/>
        </p:nvSpPr>
        <p:spPr>
          <a:xfrm>
            <a:off x="295275" y="895767"/>
            <a:ext cx="11534776" cy="2677656"/>
          </a:xfrm>
          <a:prstGeom prst="rect">
            <a:avLst/>
          </a:prstGeom>
        </p:spPr>
        <p:txBody>
          <a:bodyPr wrap="square">
            <a:spAutoFit/>
          </a:bodyPr>
          <a:lstStyle/>
          <a:p>
            <a:pPr algn="just">
              <a:spcBef>
                <a:spcPts val="1200"/>
              </a:spcBef>
            </a:pPr>
            <a:r>
              <a:rPr lang="en-US" sz="2800"/>
              <a:t>Spring Security fill a gap in the universe of Java third-party libraries. Standards such as Java Authentication and Authorization Service ( JAAS ) or Java EE Security do offer some ways of performing some of the same authentication and authorization functions, but Spring Security includes everything you need to implement a top-to-bottom application security solution in a concise and sensible way.</a:t>
            </a:r>
          </a:p>
        </p:txBody>
      </p:sp>
    </p:spTree>
    <p:extLst>
      <p:ext uri="{BB962C8B-B14F-4D97-AF65-F5344CB8AC3E}">
        <p14:creationId xmlns:p14="http://schemas.microsoft.com/office/powerpoint/2010/main" val="1517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4212692" cy="646331"/>
          </a:xfrm>
          <a:prstGeom prst="rect">
            <a:avLst/>
          </a:prstGeom>
          <a:noFill/>
        </p:spPr>
        <p:txBody>
          <a:bodyPr wrap="none" rtlCol="0">
            <a:spAutoFit/>
          </a:bodyPr>
          <a:lstStyle/>
          <a:p>
            <a:r>
              <a:rPr lang="en-US" sz="3600" b="1"/>
              <a:t>Why spring-security?</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6" name="Rectangle 5">
            <a:extLst>
              <a:ext uri="{FF2B5EF4-FFF2-40B4-BE49-F238E27FC236}">
                <a16:creationId xmlns:a16="http://schemas.microsoft.com/office/drawing/2014/main" id="{EA20CF4C-1EA9-4046-B0E7-ED467B5F6D54}"/>
              </a:ext>
            </a:extLst>
          </p:cNvPr>
          <p:cNvSpPr/>
          <p:nvPr/>
        </p:nvSpPr>
        <p:spPr>
          <a:xfrm>
            <a:off x="295275" y="895767"/>
            <a:ext cx="11534776" cy="2246769"/>
          </a:xfrm>
          <a:prstGeom prst="rect">
            <a:avLst/>
          </a:prstGeom>
        </p:spPr>
        <p:txBody>
          <a:bodyPr wrap="square">
            <a:spAutoFit/>
          </a:bodyPr>
          <a:lstStyle/>
          <a:p>
            <a:pPr algn="just"/>
            <a:r>
              <a:rPr lang="en-US" sz="2800"/>
              <a:t>Additionally, Spring Security offers out-of-the-box integration with many common enterprise authentication systems; so it's adaptable to most situations with little effort (beyond configuration) on the part of the developer.</a:t>
            </a:r>
          </a:p>
          <a:p>
            <a:pPr algn="just"/>
            <a:r>
              <a:rPr lang="en-US" sz="2800"/>
              <a:t>There's really no other mainstream framework good like it!</a:t>
            </a:r>
          </a:p>
        </p:txBody>
      </p:sp>
    </p:spTree>
    <p:extLst>
      <p:ext uri="{BB962C8B-B14F-4D97-AF65-F5344CB8AC3E}">
        <p14:creationId xmlns:p14="http://schemas.microsoft.com/office/powerpoint/2010/main" val="285470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2" name="Rectangle 1">
            <a:extLst>
              <a:ext uri="{FF2B5EF4-FFF2-40B4-BE49-F238E27FC236}">
                <a16:creationId xmlns:a16="http://schemas.microsoft.com/office/drawing/2014/main" id="{B85B0F5D-0935-4084-AD3E-D9945ED4B573}"/>
              </a:ext>
            </a:extLst>
          </p:cNvPr>
          <p:cNvSpPr/>
          <p:nvPr/>
        </p:nvSpPr>
        <p:spPr>
          <a:xfrm>
            <a:off x="2776822" y="2362200"/>
            <a:ext cx="6638356" cy="1754326"/>
          </a:xfrm>
          <a:prstGeom prst="rect">
            <a:avLst/>
          </a:prstGeom>
        </p:spPr>
        <p:txBody>
          <a:bodyPr wrap="none">
            <a:spAutoFit/>
          </a:bodyPr>
          <a:lstStyle/>
          <a:p>
            <a:pPr algn="ctr"/>
            <a:r>
              <a:rPr lang="en-US" sz="5400" b="1"/>
              <a:t>Build a simple security</a:t>
            </a:r>
          </a:p>
          <a:p>
            <a:pPr algn="ctr"/>
            <a:r>
              <a:rPr lang="en-US" sz="5400" b="1"/>
              <a:t>web application</a:t>
            </a:r>
          </a:p>
        </p:txBody>
      </p:sp>
    </p:spTree>
    <p:extLst>
      <p:ext uri="{BB962C8B-B14F-4D97-AF65-F5344CB8AC3E}">
        <p14:creationId xmlns:p14="http://schemas.microsoft.com/office/powerpoint/2010/main" val="277166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9AA44-B197-43E5-B688-675EB844563A}"/>
              </a:ext>
            </a:extLst>
          </p:cNvPr>
          <p:cNvSpPr txBox="1"/>
          <p:nvPr/>
        </p:nvSpPr>
        <p:spPr>
          <a:xfrm>
            <a:off x="190500" y="142875"/>
            <a:ext cx="6896953" cy="646331"/>
          </a:xfrm>
          <a:prstGeom prst="rect">
            <a:avLst/>
          </a:prstGeom>
          <a:noFill/>
        </p:spPr>
        <p:txBody>
          <a:bodyPr wrap="none" rtlCol="0">
            <a:spAutoFit/>
          </a:bodyPr>
          <a:lstStyle/>
          <a:p>
            <a:r>
              <a:rPr lang="en-US" sz="3600" b="1"/>
              <a:t>Requirements and start the project</a:t>
            </a:r>
          </a:p>
        </p:txBody>
      </p:sp>
      <p:sp>
        <p:nvSpPr>
          <p:cNvPr id="5" name="TextBox 4">
            <a:extLst>
              <a:ext uri="{FF2B5EF4-FFF2-40B4-BE49-F238E27FC236}">
                <a16:creationId xmlns:a16="http://schemas.microsoft.com/office/drawing/2014/main" id="{BF3593C5-A503-47C5-B5DD-A0E6317524D8}"/>
              </a:ext>
            </a:extLst>
          </p:cNvPr>
          <p:cNvSpPr txBox="1"/>
          <p:nvPr/>
        </p:nvSpPr>
        <p:spPr>
          <a:xfrm>
            <a:off x="3000375" y="2362200"/>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484EE993-35C5-46A2-9CAB-695666D493CB}"/>
              </a:ext>
            </a:extLst>
          </p:cNvPr>
          <p:cNvSpPr txBox="1"/>
          <p:nvPr/>
        </p:nvSpPr>
        <p:spPr>
          <a:xfrm>
            <a:off x="440056" y="789206"/>
            <a:ext cx="8494394" cy="2062103"/>
          </a:xfrm>
          <a:prstGeom prst="rect">
            <a:avLst/>
          </a:prstGeom>
          <a:noFill/>
        </p:spPr>
        <p:txBody>
          <a:bodyPr wrap="square" rtlCol="0">
            <a:spAutoFit/>
          </a:bodyPr>
          <a:lstStyle/>
          <a:p>
            <a:pPr>
              <a:lnSpc>
                <a:spcPct val="200000"/>
              </a:lnSpc>
            </a:pPr>
            <a:r>
              <a:rPr lang="en-US" sz="3200"/>
              <a:t>Requirement</a:t>
            </a:r>
          </a:p>
          <a:p>
            <a:pPr marL="914400" lvl="1" indent="-457200">
              <a:buFont typeface="Arial" panose="020B0604020202020204" pitchFamily="34" charset="0"/>
              <a:buChar char="•"/>
            </a:pPr>
            <a:r>
              <a:rPr lang="en-US" sz="3200"/>
              <a:t>JDK 1.8 or later</a:t>
            </a:r>
          </a:p>
          <a:p>
            <a:pPr marL="914400" lvl="1" indent="-457200">
              <a:buFont typeface="Arial" panose="020B0604020202020204" pitchFamily="34" charset="0"/>
              <a:buChar char="•"/>
            </a:pPr>
            <a:r>
              <a:rPr lang="en-US" sz="3200"/>
              <a:t>Gradle 4+ or Maven 3.2+</a:t>
            </a:r>
          </a:p>
        </p:txBody>
      </p:sp>
      <p:sp>
        <p:nvSpPr>
          <p:cNvPr id="6" name="TextBox 5">
            <a:extLst>
              <a:ext uri="{FF2B5EF4-FFF2-40B4-BE49-F238E27FC236}">
                <a16:creationId xmlns:a16="http://schemas.microsoft.com/office/drawing/2014/main" id="{3F5DDCD7-04AD-42E2-99E4-F7F271AFA58C}"/>
              </a:ext>
            </a:extLst>
          </p:cNvPr>
          <p:cNvSpPr txBox="1"/>
          <p:nvPr/>
        </p:nvSpPr>
        <p:spPr>
          <a:xfrm>
            <a:off x="440056" y="2731532"/>
            <a:ext cx="8494394" cy="939360"/>
          </a:xfrm>
          <a:prstGeom prst="rect">
            <a:avLst/>
          </a:prstGeom>
          <a:noFill/>
        </p:spPr>
        <p:txBody>
          <a:bodyPr wrap="square" rtlCol="0">
            <a:spAutoFit/>
          </a:bodyPr>
          <a:lstStyle/>
          <a:p>
            <a:pPr>
              <a:lnSpc>
                <a:spcPct val="200000"/>
              </a:lnSpc>
            </a:pPr>
            <a:r>
              <a:rPr lang="en-US" sz="3200"/>
              <a:t>Then, starting with </a:t>
            </a:r>
            <a:r>
              <a:rPr lang="en-US" sz="3200">
                <a:hlinkClick r:id="rId2"/>
              </a:rPr>
              <a:t>Spring </a:t>
            </a:r>
            <a:r>
              <a:rPr lang="en-US" sz="3200" err="1">
                <a:hlinkClick r:id="rId2"/>
              </a:rPr>
              <a:t>Initializr</a:t>
            </a:r>
            <a:endParaRPr lang="en-US" sz="3200"/>
          </a:p>
        </p:txBody>
      </p:sp>
    </p:spTree>
    <p:extLst>
      <p:ext uri="{BB962C8B-B14F-4D97-AF65-F5344CB8AC3E}">
        <p14:creationId xmlns:p14="http://schemas.microsoft.com/office/powerpoint/2010/main" val="1965092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1567</Words>
  <Application>Microsoft Office PowerPoint</Application>
  <PresentationFormat>Widescreen</PresentationFormat>
  <Paragraphs>158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Consolas</vt:lpstr>
      <vt:lpstr>Monaco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 Haku</dc:creator>
  <cp:lastModifiedBy>Ro Haku</cp:lastModifiedBy>
  <cp:revision>69</cp:revision>
  <dcterms:created xsi:type="dcterms:W3CDTF">2020-02-07T03:04:09Z</dcterms:created>
  <dcterms:modified xsi:type="dcterms:W3CDTF">2020-03-26T04:53:28Z</dcterms:modified>
</cp:coreProperties>
</file>