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4" r:id="rId3"/>
    <p:sldId id="448" r:id="rId4"/>
    <p:sldId id="445" r:id="rId5"/>
    <p:sldId id="350" r:id="rId6"/>
    <p:sldId id="351" r:id="rId7"/>
    <p:sldId id="352" r:id="rId8"/>
    <p:sldId id="353" r:id="rId9"/>
    <p:sldId id="413" r:id="rId10"/>
    <p:sldId id="418" r:id="rId11"/>
    <p:sldId id="428" r:id="rId12"/>
    <p:sldId id="439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49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47" r:id="rId3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ongratz" initials="MP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E1E8F5"/>
    <a:srgbClr val="085290"/>
    <a:srgbClr val="00568D"/>
    <a:srgbClr val="00548B"/>
    <a:srgbClr val="00538C"/>
    <a:srgbClr val="00538B"/>
    <a:srgbClr val="00538A"/>
    <a:srgbClr val="005589"/>
    <a:srgbClr val="005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85817" autoAdjust="0"/>
  </p:normalViewPr>
  <p:slideViewPr>
    <p:cSldViewPr>
      <p:cViewPr varScale="1">
        <p:scale>
          <a:sx n="91" d="100"/>
          <a:sy n="9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07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1:39:20.431" idx="3">
    <p:pos x="2492" y="1590"/>
    <p:text>warum - ist eh OD?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D41BA6-28AC-4906-9936-B89F523E80C1}" type="datetimeFigureOut">
              <a:rPr lang="de-DE" smtClean="0"/>
              <a:pPr/>
              <a:t>12.11.2018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5630C9C-82C1-4376-BE44-903090C0F1F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453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07986B9-0D28-4D16-96A2-D7E757E5928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89E5D3-B783-449E-8A02-0C3F8DF2B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E5D3-B783-449E-8A02-0C3F8DF2BE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dirty="0" smtClean="0"/>
              <a:t>SiO2</a:t>
            </a:r>
            <a:r>
              <a:rPr lang="de-AT" baseline="0" dirty="0" smtClean="0"/>
              <a:t> zwischen </a:t>
            </a:r>
            <a:r>
              <a:rPr lang="de-AT" baseline="0" smtClean="0"/>
              <a:t>den FETs:</a:t>
            </a:r>
          </a:p>
          <a:p>
            <a:pPr lvl="0"/>
            <a:r>
              <a:rPr kumimoji="1" lang="de-AT" sz="1300">
                <a:latin typeface="Times New Roman" pitchFamily="18" charset="0"/>
              </a:rPr>
              <a:t>Parasitärer </a:t>
            </a:r>
            <a:r>
              <a:rPr kumimoji="1" lang="de-AT" sz="1300" dirty="0">
                <a:latin typeface="Times New Roman" pitchFamily="18" charset="0"/>
              </a:rPr>
              <a:t>Transistor – in dem Fall nicht</a:t>
            </a:r>
          </a:p>
          <a:p>
            <a:pPr lvl="0"/>
            <a:r>
              <a:rPr kumimoji="1" lang="de-AT" sz="1300" dirty="0">
                <a:latin typeface="Times New Roman" pitchFamily="18" charset="0"/>
              </a:rPr>
              <a:t>Parasitäre Kapazität – verringert Schaltgeschwindigkeit</a:t>
            </a:r>
          </a:p>
          <a:p>
            <a:endParaRPr lang="de-AT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Digital Design Guidelines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53BCC93-0872-4C39-A834-2B7257326D69}" type="datetime1">
              <a:rPr lang="de-DE" smtClean="0"/>
              <a:pPr>
                <a:defRPr/>
              </a:pPr>
              <a:t>12.11.2018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55AEA-29CF-461D-A3AB-01827977708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6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TU_rendering.mini.tif"/>
          <p:cNvPicPr>
            <a:picLocks noChangeAspect="1"/>
          </p:cNvPicPr>
          <p:nvPr/>
        </p:nvPicPr>
        <p:blipFill>
          <a:blip r:embed="rId2" cstate="print">
            <a:grayscl/>
            <a:lum bright="5000"/>
          </a:blip>
          <a:srcRect/>
          <a:stretch>
            <a:fillRect/>
          </a:stretch>
        </p:blipFill>
        <p:spPr bwMode="auto">
          <a:xfrm>
            <a:off x="0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0" y="1728000"/>
            <a:ext cx="8712200" cy="5130000"/>
          </a:xfrm>
          <a:custGeom>
            <a:avLst/>
            <a:gdLst/>
            <a:ahLst/>
            <a:cxnLst>
              <a:cxn ang="0">
                <a:pos x="16464" y="907"/>
              </a:cxn>
              <a:cxn ang="0">
                <a:pos x="16463" y="859"/>
              </a:cxn>
              <a:cxn ang="0">
                <a:pos x="16459" y="814"/>
              </a:cxn>
              <a:cxn ang="0">
                <a:pos x="16453" y="768"/>
              </a:cxn>
              <a:cxn ang="0">
                <a:pos x="16447" y="725"/>
              </a:cxn>
              <a:cxn ang="0">
                <a:pos x="16436" y="682"/>
              </a:cxn>
              <a:cxn ang="0">
                <a:pos x="16426" y="640"/>
              </a:cxn>
              <a:cxn ang="0">
                <a:pos x="16412" y="598"/>
              </a:cxn>
              <a:cxn ang="0">
                <a:pos x="16397" y="558"/>
              </a:cxn>
              <a:cxn ang="0">
                <a:pos x="16379" y="517"/>
              </a:cxn>
              <a:cxn ang="0">
                <a:pos x="16358" y="479"/>
              </a:cxn>
              <a:cxn ang="0">
                <a:pos x="16336" y="440"/>
              </a:cxn>
              <a:cxn ang="0">
                <a:pos x="16313" y="404"/>
              </a:cxn>
              <a:cxn ang="0">
                <a:pos x="16285" y="368"/>
              </a:cxn>
              <a:cxn ang="0">
                <a:pos x="16258" y="334"/>
              </a:cxn>
              <a:cxn ang="0">
                <a:pos x="16228" y="299"/>
              </a:cxn>
              <a:cxn ang="0">
                <a:pos x="16196" y="266"/>
              </a:cxn>
              <a:cxn ang="0">
                <a:pos x="16162" y="233"/>
              </a:cxn>
              <a:cxn ang="0">
                <a:pos x="16127" y="203"/>
              </a:cxn>
              <a:cxn ang="0">
                <a:pos x="16091" y="174"/>
              </a:cxn>
              <a:cxn ang="0">
                <a:pos x="16055" y="149"/>
              </a:cxn>
              <a:cxn ang="0">
                <a:pos x="16016" y="124"/>
              </a:cxn>
              <a:cxn ang="0">
                <a:pos x="15978" y="103"/>
              </a:cxn>
              <a:cxn ang="0">
                <a:pos x="15938" y="83"/>
              </a:cxn>
              <a:cxn ang="0">
                <a:pos x="15900" y="66"/>
              </a:cxn>
              <a:cxn ang="0">
                <a:pos x="15858" y="49"/>
              </a:cxn>
              <a:cxn ang="0">
                <a:pos x="15817" y="36"/>
              </a:cxn>
              <a:cxn ang="0">
                <a:pos x="15774" y="24"/>
              </a:cxn>
              <a:cxn ang="0">
                <a:pos x="15732" y="16"/>
              </a:cxn>
              <a:cxn ang="0">
                <a:pos x="15686" y="7"/>
              </a:cxn>
              <a:cxn ang="0">
                <a:pos x="15642" y="4"/>
              </a:cxn>
              <a:cxn ang="0">
                <a:pos x="15595" y="0"/>
              </a:cxn>
              <a:cxn ang="0">
                <a:pos x="15550" y="0"/>
              </a:cxn>
              <a:cxn ang="0">
                <a:pos x="0" y="0"/>
              </a:cxn>
              <a:cxn ang="0">
                <a:pos x="0" y="9315"/>
              </a:cxn>
              <a:cxn ang="0">
                <a:pos x="16464" y="9315"/>
              </a:cxn>
              <a:cxn ang="0">
                <a:pos x="16464" y="907"/>
              </a:cxn>
            </a:cxnLst>
            <a:rect l="0" t="0" r="r" b="b"/>
            <a:pathLst>
              <a:path w="16464" h="9315">
                <a:moveTo>
                  <a:pt x="16464" y="907"/>
                </a:moveTo>
                <a:lnTo>
                  <a:pt x="16463" y="859"/>
                </a:lnTo>
                <a:lnTo>
                  <a:pt x="16459" y="814"/>
                </a:lnTo>
                <a:lnTo>
                  <a:pt x="16453" y="768"/>
                </a:lnTo>
                <a:lnTo>
                  <a:pt x="16447" y="725"/>
                </a:lnTo>
                <a:lnTo>
                  <a:pt x="16436" y="682"/>
                </a:lnTo>
                <a:lnTo>
                  <a:pt x="16426" y="640"/>
                </a:lnTo>
                <a:lnTo>
                  <a:pt x="16412" y="598"/>
                </a:lnTo>
                <a:lnTo>
                  <a:pt x="16397" y="558"/>
                </a:lnTo>
                <a:lnTo>
                  <a:pt x="16379" y="517"/>
                </a:lnTo>
                <a:lnTo>
                  <a:pt x="16358" y="479"/>
                </a:lnTo>
                <a:lnTo>
                  <a:pt x="16336" y="440"/>
                </a:lnTo>
                <a:lnTo>
                  <a:pt x="16313" y="404"/>
                </a:lnTo>
                <a:lnTo>
                  <a:pt x="16285" y="368"/>
                </a:lnTo>
                <a:lnTo>
                  <a:pt x="16258" y="334"/>
                </a:lnTo>
                <a:lnTo>
                  <a:pt x="16228" y="299"/>
                </a:lnTo>
                <a:lnTo>
                  <a:pt x="16196" y="266"/>
                </a:lnTo>
                <a:lnTo>
                  <a:pt x="16162" y="233"/>
                </a:lnTo>
                <a:lnTo>
                  <a:pt x="16127" y="203"/>
                </a:lnTo>
                <a:lnTo>
                  <a:pt x="16091" y="174"/>
                </a:lnTo>
                <a:lnTo>
                  <a:pt x="16055" y="149"/>
                </a:lnTo>
                <a:lnTo>
                  <a:pt x="16016" y="124"/>
                </a:lnTo>
                <a:lnTo>
                  <a:pt x="15978" y="103"/>
                </a:lnTo>
                <a:lnTo>
                  <a:pt x="15938" y="83"/>
                </a:lnTo>
                <a:lnTo>
                  <a:pt x="15900" y="66"/>
                </a:lnTo>
                <a:lnTo>
                  <a:pt x="15858" y="49"/>
                </a:lnTo>
                <a:lnTo>
                  <a:pt x="15817" y="36"/>
                </a:lnTo>
                <a:lnTo>
                  <a:pt x="15774" y="24"/>
                </a:lnTo>
                <a:lnTo>
                  <a:pt x="15732" y="16"/>
                </a:lnTo>
                <a:lnTo>
                  <a:pt x="15686" y="7"/>
                </a:lnTo>
                <a:lnTo>
                  <a:pt x="15642" y="4"/>
                </a:lnTo>
                <a:lnTo>
                  <a:pt x="15595" y="0"/>
                </a:lnTo>
                <a:lnTo>
                  <a:pt x="15550" y="0"/>
                </a:lnTo>
                <a:lnTo>
                  <a:pt x="0" y="0"/>
                </a:lnTo>
                <a:lnTo>
                  <a:pt x="0" y="9315"/>
                </a:lnTo>
                <a:lnTo>
                  <a:pt x="16464" y="9315"/>
                </a:lnTo>
                <a:lnTo>
                  <a:pt x="16464" y="907"/>
                </a:lnTo>
                <a:close/>
              </a:path>
            </a:pathLst>
          </a:custGeom>
          <a:solidFill>
            <a:srgbClr val="00538C">
              <a:alpha val="8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432000" y="2214554"/>
            <a:ext cx="7848000" cy="1827215"/>
          </a:xfrm>
          <a:prstGeom prst="rect">
            <a:avLst/>
          </a:prstGeom>
        </p:spPr>
        <p:txBody>
          <a:bodyPr anchor="ctr"/>
          <a:lstStyle>
            <a:lvl1pPr algn="ctr">
              <a:defRPr sz="3600" b="0" baseline="0">
                <a:solidFill>
                  <a:schemeClr val="bg2"/>
                </a:solidFill>
                <a:latin typeface="+mj-lt"/>
                <a:ea typeface="Tahoma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432000" y="4357694"/>
            <a:ext cx="7848000" cy="200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pic>
        <p:nvPicPr>
          <p:cNvPr id="410" name="Grafik 409" descr="TULogo_CMYK_whiteborder_gau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6400"/>
            <a:ext cx="3143272" cy="1035666"/>
          </a:xfrm>
          <a:prstGeom prst="rect">
            <a:avLst/>
          </a:prstGeom>
        </p:spPr>
      </p:pic>
      <p:pic>
        <p:nvPicPr>
          <p:cNvPr id="10" name="Grafik 9" descr="ICT_CMYK_whiteborder_gau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36900" y="349075"/>
            <a:ext cx="3229472" cy="105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TU_rendering.mini.tif"/>
          <p:cNvPicPr>
            <a:picLocks noChangeAspect="1"/>
          </p:cNvPicPr>
          <p:nvPr/>
        </p:nvPicPr>
        <p:blipFill>
          <a:blip r:embed="rId2" cstate="print">
            <a:grayscl/>
            <a:lum bright="8000"/>
          </a:blip>
          <a:srcRect/>
          <a:stretch>
            <a:fillRect/>
          </a:stretch>
        </p:blipFill>
        <p:spPr bwMode="auto">
          <a:xfrm>
            <a:off x="0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432000" y="1714488"/>
            <a:ext cx="7848000" cy="2327281"/>
          </a:xfrm>
          <a:prstGeom prst="rect">
            <a:avLst/>
          </a:prstGeom>
        </p:spPr>
        <p:txBody>
          <a:bodyPr anchor="ctr"/>
          <a:lstStyle>
            <a:lvl1pPr algn="ctr">
              <a:defRPr sz="4000" b="0" baseline="0">
                <a:solidFill>
                  <a:srgbClr val="006699"/>
                </a:solidFill>
                <a:latin typeface="+mj-lt"/>
                <a:ea typeface="Tahoma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432000" y="4357694"/>
            <a:ext cx="7848000" cy="200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006699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pic>
        <p:nvPicPr>
          <p:cNvPr id="410" name="Grafik 409" descr="TULogo_CMYK_whiteborder_gau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6400"/>
            <a:ext cx="3143272" cy="1035666"/>
          </a:xfrm>
          <a:prstGeom prst="rect">
            <a:avLst/>
          </a:prstGeom>
        </p:spPr>
      </p:pic>
      <p:pic>
        <p:nvPicPr>
          <p:cNvPr id="10" name="Grafik 9" descr="ICT_CMYK_whiteborder_gau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36900" y="349075"/>
            <a:ext cx="3229472" cy="105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12.11.2018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Fußzeile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Autornamen</a:t>
            </a:r>
            <a:r>
              <a:rPr lang="en-US" dirty="0" smtClean="0"/>
              <a:t> </a:t>
            </a:r>
            <a:r>
              <a:rPr lang="en-US" dirty="0" err="1" smtClean="0"/>
              <a:t>einsetzen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7"/>
          </p:nvPr>
        </p:nvSpPr>
        <p:spPr>
          <a:xfrm>
            <a:off x="316518" y="1357298"/>
            <a:ext cx="8286808" cy="478634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400">
                <a:latin typeface="Calibri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latin typeface="Calibri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latin typeface="Calibri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latin typeface="Calibri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de-DE" noProof="0" dirty="0" smtClean="0"/>
              <a:t>Titelmasterformat </a:t>
            </a:r>
            <a:r>
              <a:rPr lang="en-US" noProof="0" dirty="0" err="1" smtClean="0"/>
              <a:t>durch</a:t>
            </a:r>
            <a:r>
              <a:rPr lang="de-DE" noProof="0" dirty="0" smtClean="0"/>
              <a:t> Klicken bearbeiten</a:t>
            </a:r>
            <a:endParaRPr lang="en-US" noProof="0" dirty="0"/>
          </a:p>
        </p:txBody>
      </p:sp>
      <p:sp>
        <p:nvSpPr>
          <p:cNvPr id="16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12.11.2018</a:t>
            </a:fld>
            <a:endParaRPr lang="de-DE" dirty="0"/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Fußzeile, z.B. Autornamen einsetzen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2"/>
          <p:cNvSpPr>
            <a:spLocks noGrp="1"/>
          </p:cNvSpPr>
          <p:nvPr>
            <p:ph sz="half" idx="17"/>
          </p:nvPr>
        </p:nvSpPr>
        <p:spPr>
          <a:xfrm>
            <a:off x="316800" y="1357298"/>
            <a:ext cx="4071966" cy="478634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8"/>
          </p:nvPr>
        </p:nvSpPr>
        <p:spPr>
          <a:xfrm>
            <a:off x="4523448" y="1357298"/>
            <a:ext cx="4071966" cy="478634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</p:txBody>
      </p:sp>
      <p:sp>
        <p:nvSpPr>
          <p:cNvPr id="13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12.11.2018</a:t>
            </a:fld>
            <a:endParaRPr 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Fußzeile, z.B. Autornamen einsetzen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BD9F1"/>
            </a:gs>
            <a:gs pos="0">
              <a:schemeClr val="accent1">
                <a:tint val="44500"/>
                <a:satMod val="160000"/>
              </a:schemeClr>
            </a:gs>
            <a:gs pos="66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340" y="6332557"/>
            <a:ext cx="444402" cy="4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feld 14"/>
          <p:cNvSpPr txBox="1"/>
          <p:nvPr/>
        </p:nvSpPr>
        <p:spPr>
          <a:xfrm rot="16200000">
            <a:off x="7839808" y="973707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www.ict.tuwien.ac.at</a:t>
            </a:r>
            <a:endParaRPr lang="de-AT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4" descr="O:\ICT-ART\ICT_Logo\ICT_LOGO_grey.wmf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 rot="16200000">
            <a:off x="8710598" y="2310321"/>
            <a:ext cx="571502" cy="295302"/>
          </a:xfrm>
          <a:prstGeom prst="rect">
            <a:avLst/>
          </a:prstGeom>
          <a:noFill/>
        </p:spPr>
      </p:pic>
      <p:sp>
        <p:nvSpPr>
          <p:cNvPr id="16" name="Textfeld 15"/>
          <p:cNvSpPr txBox="1"/>
          <p:nvPr userDrawn="1"/>
        </p:nvSpPr>
        <p:spPr>
          <a:xfrm>
            <a:off x="500034" y="6278428"/>
            <a:ext cx="1935528" cy="53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Institute </a:t>
            </a:r>
            <a: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of</a:t>
            </a:r>
            <a:b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Computer Technology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8845201" cy="6255542"/>
            <a:chOff x="-1" y="0"/>
            <a:chExt cx="8845201" cy="6255542"/>
          </a:xfrm>
          <a:solidFill>
            <a:schemeClr val="bg1"/>
          </a:solidFill>
        </p:grpSpPr>
        <p:sp>
          <p:nvSpPr>
            <p:cNvPr id="11" name="Freeform 10"/>
            <p:cNvSpPr>
              <a:spLocks/>
            </p:cNvSpPr>
            <p:nvPr userDrawn="1"/>
          </p:nvSpPr>
          <p:spPr bwMode="auto">
            <a:xfrm flipV="1">
              <a:off x="-1" y="826254"/>
              <a:ext cx="8845200" cy="5429288"/>
            </a:xfrm>
            <a:custGeom>
              <a:avLst/>
              <a:gdLst/>
              <a:ahLst/>
              <a:cxnLst>
                <a:cxn ang="0">
                  <a:pos x="16464" y="907"/>
                </a:cxn>
                <a:cxn ang="0">
                  <a:pos x="16463" y="859"/>
                </a:cxn>
                <a:cxn ang="0">
                  <a:pos x="16459" y="814"/>
                </a:cxn>
                <a:cxn ang="0">
                  <a:pos x="16453" y="768"/>
                </a:cxn>
                <a:cxn ang="0">
                  <a:pos x="16447" y="725"/>
                </a:cxn>
                <a:cxn ang="0">
                  <a:pos x="16436" y="682"/>
                </a:cxn>
                <a:cxn ang="0">
                  <a:pos x="16426" y="640"/>
                </a:cxn>
                <a:cxn ang="0">
                  <a:pos x="16412" y="598"/>
                </a:cxn>
                <a:cxn ang="0">
                  <a:pos x="16397" y="558"/>
                </a:cxn>
                <a:cxn ang="0">
                  <a:pos x="16379" y="517"/>
                </a:cxn>
                <a:cxn ang="0">
                  <a:pos x="16358" y="479"/>
                </a:cxn>
                <a:cxn ang="0">
                  <a:pos x="16336" y="440"/>
                </a:cxn>
                <a:cxn ang="0">
                  <a:pos x="16313" y="404"/>
                </a:cxn>
                <a:cxn ang="0">
                  <a:pos x="16285" y="368"/>
                </a:cxn>
                <a:cxn ang="0">
                  <a:pos x="16258" y="334"/>
                </a:cxn>
                <a:cxn ang="0">
                  <a:pos x="16228" y="299"/>
                </a:cxn>
                <a:cxn ang="0">
                  <a:pos x="16196" y="266"/>
                </a:cxn>
                <a:cxn ang="0">
                  <a:pos x="16162" y="233"/>
                </a:cxn>
                <a:cxn ang="0">
                  <a:pos x="16127" y="203"/>
                </a:cxn>
                <a:cxn ang="0">
                  <a:pos x="16091" y="174"/>
                </a:cxn>
                <a:cxn ang="0">
                  <a:pos x="16055" y="149"/>
                </a:cxn>
                <a:cxn ang="0">
                  <a:pos x="16016" y="124"/>
                </a:cxn>
                <a:cxn ang="0">
                  <a:pos x="15978" y="103"/>
                </a:cxn>
                <a:cxn ang="0">
                  <a:pos x="15938" y="83"/>
                </a:cxn>
                <a:cxn ang="0">
                  <a:pos x="15900" y="66"/>
                </a:cxn>
                <a:cxn ang="0">
                  <a:pos x="15858" y="49"/>
                </a:cxn>
                <a:cxn ang="0">
                  <a:pos x="15817" y="36"/>
                </a:cxn>
                <a:cxn ang="0">
                  <a:pos x="15774" y="24"/>
                </a:cxn>
                <a:cxn ang="0">
                  <a:pos x="15732" y="16"/>
                </a:cxn>
                <a:cxn ang="0">
                  <a:pos x="15686" y="7"/>
                </a:cxn>
                <a:cxn ang="0">
                  <a:pos x="15642" y="4"/>
                </a:cxn>
                <a:cxn ang="0">
                  <a:pos x="15595" y="0"/>
                </a:cxn>
                <a:cxn ang="0">
                  <a:pos x="15550" y="0"/>
                </a:cxn>
                <a:cxn ang="0">
                  <a:pos x="0" y="0"/>
                </a:cxn>
                <a:cxn ang="0">
                  <a:pos x="0" y="9315"/>
                </a:cxn>
                <a:cxn ang="0">
                  <a:pos x="16464" y="9315"/>
                </a:cxn>
                <a:cxn ang="0">
                  <a:pos x="16464" y="907"/>
                </a:cxn>
              </a:cxnLst>
              <a:rect l="0" t="0" r="r" b="b"/>
              <a:pathLst>
                <a:path w="16464" h="9315">
                  <a:moveTo>
                    <a:pt x="16464" y="907"/>
                  </a:moveTo>
                  <a:lnTo>
                    <a:pt x="16463" y="859"/>
                  </a:lnTo>
                  <a:lnTo>
                    <a:pt x="16459" y="814"/>
                  </a:lnTo>
                  <a:lnTo>
                    <a:pt x="16453" y="768"/>
                  </a:lnTo>
                  <a:lnTo>
                    <a:pt x="16447" y="725"/>
                  </a:lnTo>
                  <a:lnTo>
                    <a:pt x="16436" y="682"/>
                  </a:lnTo>
                  <a:lnTo>
                    <a:pt x="16426" y="640"/>
                  </a:lnTo>
                  <a:lnTo>
                    <a:pt x="16412" y="598"/>
                  </a:lnTo>
                  <a:lnTo>
                    <a:pt x="16397" y="558"/>
                  </a:lnTo>
                  <a:lnTo>
                    <a:pt x="16379" y="517"/>
                  </a:lnTo>
                  <a:lnTo>
                    <a:pt x="16358" y="479"/>
                  </a:lnTo>
                  <a:lnTo>
                    <a:pt x="16336" y="440"/>
                  </a:lnTo>
                  <a:lnTo>
                    <a:pt x="16313" y="404"/>
                  </a:lnTo>
                  <a:lnTo>
                    <a:pt x="16285" y="368"/>
                  </a:lnTo>
                  <a:lnTo>
                    <a:pt x="16258" y="334"/>
                  </a:lnTo>
                  <a:lnTo>
                    <a:pt x="16228" y="299"/>
                  </a:lnTo>
                  <a:lnTo>
                    <a:pt x="16196" y="266"/>
                  </a:lnTo>
                  <a:lnTo>
                    <a:pt x="16162" y="233"/>
                  </a:lnTo>
                  <a:lnTo>
                    <a:pt x="16127" y="203"/>
                  </a:lnTo>
                  <a:lnTo>
                    <a:pt x="16091" y="174"/>
                  </a:lnTo>
                  <a:lnTo>
                    <a:pt x="16055" y="149"/>
                  </a:lnTo>
                  <a:lnTo>
                    <a:pt x="16016" y="124"/>
                  </a:lnTo>
                  <a:lnTo>
                    <a:pt x="15978" y="103"/>
                  </a:lnTo>
                  <a:lnTo>
                    <a:pt x="15938" y="83"/>
                  </a:lnTo>
                  <a:lnTo>
                    <a:pt x="15900" y="66"/>
                  </a:lnTo>
                  <a:lnTo>
                    <a:pt x="15858" y="49"/>
                  </a:lnTo>
                  <a:lnTo>
                    <a:pt x="15817" y="36"/>
                  </a:lnTo>
                  <a:lnTo>
                    <a:pt x="15774" y="24"/>
                  </a:lnTo>
                  <a:lnTo>
                    <a:pt x="15732" y="16"/>
                  </a:lnTo>
                  <a:lnTo>
                    <a:pt x="15686" y="7"/>
                  </a:lnTo>
                  <a:lnTo>
                    <a:pt x="15642" y="4"/>
                  </a:lnTo>
                  <a:lnTo>
                    <a:pt x="15595" y="0"/>
                  </a:lnTo>
                  <a:lnTo>
                    <a:pt x="15550" y="0"/>
                  </a:lnTo>
                  <a:lnTo>
                    <a:pt x="0" y="0"/>
                  </a:lnTo>
                  <a:lnTo>
                    <a:pt x="0" y="9315"/>
                  </a:lnTo>
                  <a:lnTo>
                    <a:pt x="16464" y="9315"/>
                  </a:lnTo>
                  <a:lnTo>
                    <a:pt x="16464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2" name="Rechteck 11"/>
            <p:cNvSpPr/>
            <p:nvPr userDrawn="1"/>
          </p:nvSpPr>
          <p:spPr bwMode="auto">
            <a:xfrm>
              <a:off x="0" y="0"/>
              <a:ext cx="8845200" cy="8280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AT" sz="2000" dirty="0" err="1" smtClean="0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4" r:id="rId2"/>
    <p:sldLayoutId id="2147483691" r:id="rId3"/>
    <p:sldLayoutId id="2147483692" r:id="rId4"/>
    <p:sldLayoutId id="214748369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7.wmf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2000" y="2214554"/>
            <a:ext cx="7848000" cy="2654606"/>
          </a:xfrm>
        </p:spPr>
        <p:txBody>
          <a:bodyPr/>
          <a:lstStyle/>
          <a:p>
            <a:r>
              <a:rPr lang="en-US" dirty="0" err="1" smtClean="0"/>
              <a:t>Digitale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ntegrierete</a:t>
            </a:r>
            <a:r>
              <a:rPr lang="en-US" dirty="0" smtClean="0"/>
              <a:t> </a:t>
            </a:r>
            <a:r>
              <a:rPr lang="en-US" dirty="0" err="1" smtClean="0"/>
              <a:t>Schaltungen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CMOS-</a:t>
            </a:r>
            <a:r>
              <a:rPr lang="en-US" dirty="0" err="1" smtClean="0"/>
              <a:t>Technologie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2000" y="5157192"/>
            <a:ext cx="7848000" cy="1200766"/>
          </a:xfrm>
        </p:spPr>
        <p:txBody>
          <a:bodyPr/>
          <a:lstStyle/>
          <a:p>
            <a:r>
              <a:rPr lang="en-US" dirty="0" smtClean="0"/>
              <a:t>Axel </a:t>
            </a:r>
            <a:r>
              <a:rPr lang="en-US" dirty="0" err="1" smtClean="0"/>
              <a:t>Jantsch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21857"/>
              </p:ext>
            </p:extLst>
          </p:nvPr>
        </p:nvGraphicFramePr>
        <p:xfrm>
          <a:off x="539552" y="911326"/>
          <a:ext cx="3032316" cy="28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Visio" r:id="rId3" imgW="5865945" imgH="5447768" progId="Visio.Drawing.11">
                  <p:embed/>
                </p:oleObj>
              </mc:Choice>
              <mc:Fallback>
                <p:oleObj name="Visio" r:id="rId3" imgW="5865945" imgH="54477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1326"/>
                        <a:ext cx="3032316" cy="28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CMOS Inverter (1)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>
          <a:xfrm>
            <a:off x="316518" y="3645024"/>
            <a:ext cx="8286808" cy="24986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err="1"/>
              <a:t>Vss</a:t>
            </a:r>
            <a:r>
              <a:rPr lang="de-AT" dirty="0"/>
              <a:t> &lt; </a:t>
            </a:r>
            <a:r>
              <a:rPr lang="de-AT" dirty="0" err="1"/>
              <a:t>Uin</a:t>
            </a:r>
            <a:r>
              <a:rPr lang="de-AT" dirty="0"/>
              <a:t> &lt; </a:t>
            </a:r>
            <a:r>
              <a:rPr lang="de-AT" dirty="0" smtClean="0"/>
              <a:t>U</a:t>
            </a:r>
            <a:r>
              <a:rPr lang="de-AT" baseline="-25000" dirty="0" smtClean="0"/>
              <a:t>thn</a:t>
            </a:r>
          </a:p>
          <a:p>
            <a:pPr marL="457200" lvl="1" indent="0">
              <a:buNone/>
            </a:pPr>
            <a:r>
              <a:rPr lang="de-DE" altLang="de-DE" dirty="0" smtClean="0"/>
              <a:t>NMOS-Transistor: kein Strom, PMOS-Transistor = Stromquelle</a:t>
            </a:r>
            <a:br>
              <a:rPr lang="de-DE" altLang="de-DE" dirty="0" smtClean="0"/>
            </a:br>
            <a:r>
              <a:rPr lang="de-DE" altLang="de-DE" dirty="0" smtClean="0">
                <a:sym typeface="Wingdings" panose="05000000000000000000" pitchFamily="2" charset="2"/>
              </a:rPr>
              <a:t> Last </a:t>
            </a:r>
            <a:r>
              <a:rPr lang="de-DE" altLang="de-DE" dirty="0" smtClean="0"/>
              <a:t>H-Pegel (</a:t>
            </a:r>
            <a:r>
              <a:rPr lang="de-DE" altLang="de-DE" dirty="0" err="1" smtClean="0"/>
              <a:t>Vdd</a:t>
            </a:r>
            <a:r>
              <a:rPr lang="de-DE" altLang="de-DE" dirty="0" smtClean="0"/>
              <a:t>)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U</a:t>
            </a:r>
            <a:r>
              <a:rPr lang="de-AT" baseline="-25000" dirty="0" smtClean="0"/>
              <a:t>thn</a:t>
            </a:r>
            <a:r>
              <a:rPr lang="de-AT" dirty="0" smtClean="0"/>
              <a:t> </a:t>
            </a:r>
            <a:r>
              <a:rPr lang="de-AT" dirty="0"/>
              <a:t>&lt; </a:t>
            </a:r>
            <a:r>
              <a:rPr lang="de-AT" dirty="0" err="1"/>
              <a:t>Uin</a:t>
            </a:r>
            <a:r>
              <a:rPr lang="de-AT" dirty="0"/>
              <a:t> &lt; </a:t>
            </a:r>
            <a:r>
              <a:rPr lang="de-AT" dirty="0" err="1" smtClean="0"/>
              <a:t>Vdd</a:t>
            </a:r>
            <a:r>
              <a:rPr lang="de-AT" dirty="0" smtClean="0"/>
              <a:t>/2</a:t>
            </a:r>
          </a:p>
          <a:p>
            <a:pPr marL="457200" lvl="1" indent="0">
              <a:buNone/>
            </a:pPr>
            <a:r>
              <a:rPr lang="de-AT" dirty="0" smtClean="0"/>
              <a:t>NMOS-Transistor = kleiner werdender Lastwiderstand , PMOS-Transistor = Stromquelle </a:t>
            </a:r>
            <a:r>
              <a:rPr lang="de-AT" dirty="0" smtClean="0">
                <a:sym typeface="Wingdings" panose="05000000000000000000" pitchFamily="2" charset="2"/>
              </a:rPr>
              <a:t></a:t>
            </a:r>
            <a:r>
              <a:rPr lang="de-AT" dirty="0" err="1" smtClean="0"/>
              <a:t>Uout</a:t>
            </a:r>
            <a:r>
              <a:rPr lang="de-AT" dirty="0" smtClean="0"/>
              <a:t> fällt langsam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05" y="1268760"/>
            <a:ext cx="4103919" cy="269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9552" y="911326"/>
          <a:ext cx="3032316" cy="28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Visio" r:id="rId3" imgW="5865945" imgH="5447768" progId="Visio.Drawing.11">
                  <p:embed/>
                </p:oleObj>
              </mc:Choice>
              <mc:Fallback>
                <p:oleObj name="Visio" r:id="rId3" imgW="5865945" imgH="54477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1326"/>
                        <a:ext cx="3032316" cy="28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CMOS Inverter (2)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>
          <a:xfrm>
            <a:off x="316518" y="3645024"/>
            <a:ext cx="8286808" cy="249862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AT" dirty="0" smtClean="0"/>
              <a:t>Vdd/2 </a:t>
            </a:r>
            <a:r>
              <a:rPr lang="de-AT" dirty="0"/>
              <a:t>&lt; </a:t>
            </a:r>
            <a:r>
              <a:rPr lang="de-AT" dirty="0" err="1"/>
              <a:t>Uin</a:t>
            </a:r>
            <a:r>
              <a:rPr lang="de-AT" dirty="0"/>
              <a:t> &lt; Vdd – </a:t>
            </a:r>
            <a:r>
              <a:rPr lang="de-AT" dirty="0" smtClean="0"/>
              <a:t>|</a:t>
            </a:r>
            <a:r>
              <a:rPr lang="de-AT" dirty="0"/>
              <a:t> </a:t>
            </a:r>
            <a:r>
              <a:rPr lang="de-AT" dirty="0" err="1" smtClean="0"/>
              <a:t>U</a:t>
            </a:r>
            <a:r>
              <a:rPr lang="de-AT" baseline="-25000" dirty="0" err="1" smtClean="0"/>
              <a:t>thp</a:t>
            </a:r>
            <a:r>
              <a:rPr lang="de-AT" dirty="0" smtClean="0"/>
              <a:t> |</a:t>
            </a:r>
          </a:p>
          <a:p>
            <a:pPr marL="457200" lvl="1" indent="0">
              <a:buNone/>
            </a:pPr>
            <a:r>
              <a:rPr lang="de-AT" dirty="0" smtClean="0"/>
              <a:t>NMOS-Transistor = Stromsenke, PMOS-Transistor = größer werdenden Lastwiderstands </a:t>
            </a:r>
            <a:r>
              <a:rPr lang="de-AT" dirty="0" smtClean="0">
                <a:sym typeface="Wingdings" panose="05000000000000000000" pitchFamily="2" charset="2"/>
              </a:rPr>
              <a:t></a:t>
            </a:r>
            <a:r>
              <a:rPr lang="de-AT" dirty="0" err="1" smtClean="0"/>
              <a:t>Uout</a:t>
            </a:r>
            <a:r>
              <a:rPr lang="de-AT" dirty="0" smtClean="0"/>
              <a:t> sinkt weiter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AT" dirty="0" smtClean="0"/>
              <a:t>Vdd </a:t>
            </a:r>
            <a:r>
              <a:rPr lang="de-AT" dirty="0"/>
              <a:t>– </a:t>
            </a:r>
            <a:r>
              <a:rPr lang="de-AT" dirty="0" smtClean="0"/>
              <a:t>|</a:t>
            </a:r>
            <a:r>
              <a:rPr lang="de-AT" dirty="0"/>
              <a:t> </a:t>
            </a:r>
            <a:r>
              <a:rPr lang="de-AT" dirty="0" err="1" smtClean="0"/>
              <a:t>U</a:t>
            </a:r>
            <a:r>
              <a:rPr lang="de-AT" baseline="-25000" dirty="0" err="1" smtClean="0"/>
              <a:t>thp</a:t>
            </a:r>
            <a:r>
              <a:rPr lang="de-AT" dirty="0" smtClean="0"/>
              <a:t> | </a:t>
            </a:r>
            <a:r>
              <a:rPr lang="de-AT" dirty="0"/>
              <a:t>&lt; </a:t>
            </a:r>
            <a:r>
              <a:rPr lang="de-AT" dirty="0" err="1"/>
              <a:t>Uin</a:t>
            </a:r>
            <a:r>
              <a:rPr lang="de-AT" dirty="0"/>
              <a:t> &lt; </a:t>
            </a:r>
            <a:r>
              <a:rPr lang="de-AT" dirty="0" smtClean="0"/>
              <a:t>Vdd</a:t>
            </a:r>
          </a:p>
          <a:p>
            <a:pPr marL="457200" lvl="1" indent="0">
              <a:buNone/>
            </a:pPr>
            <a:r>
              <a:rPr lang="de-AT" dirty="0" smtClean="0"/>
              <a:t>PMOS-Transistor: kein Strom, NMOS-Transistor entlädt Lastkapazität</a:t>
            </a:r>
            <a:br>
              <a:rPr lang="de-AT" dirty="0" smtClean="0"/>
            </a:br>
            <a:r>
              <a:rPr lang="de-AT" dirty="0" smtClean="0">
                <a:sym typeface="Wingdings" panose="05000000000000000000" pitchFamily="2" charset="2"/>
              </a:rPr>
              <a:t></a:t>
            </a:r>
            <a:r>
              <a:rPr lang="de-AT" dirty="0" smtClean="0"/>
              <a:t>L-Pegel</a:t>
            </a:r>
            <a:endParaRPr lang="de-AT" dirty="0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4103919" cy="269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Aufbau </a:t>
            </a:r>
            <a:r>
              <a:rPr lang="de-DE" dirty="0" smtClean="0"/>
              <a:t>integrierter</a:t>
            </a:r>
            <a:br>
              <a:rPr lang="de-DE" dirty="0" smtClean="0"/>
            </a:br>
            <a:r>
              <a:rPr lang="de-DE" dirty="0" smtClean="0"/>
              <a:t>CMOS-Schaltungen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88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CMOS-Gatter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AT" smtClean="0"/>
              <a:t>Kombination von N- und P-Kanal-FETs zur Realisierung logischer Funktionen</a:t>
            </a:r>
          </a:p>
          <a:p>
            <a:pPr eaLnBrk="1" hangingPunct="1">
              <a:lnSpc>
                <a:spcPct val="110000"/>
              </a:lnSpc>
            </a:pPr>
            <a:r>
              <a:rPr lang="de-AT" smtClean="0"/>
              <a:t>Einfachstes Beispiel Inverter</a:t>
            </a:r>
          </a:p>
          <a:p>
            <a:pPr eaLnBrk="1" hangingPunct="1">
              <a:lnSpc>
                <a:spcPct val="110000"/>
              </a:lnSpc>
            </a:pPr>
            <a:r>
              <a:rPr lang="de-AT" smtClean="0"/>
              <a:t>Kombinatorische Funktionen</a:t>
            </a:r>
          </a:p>
          <a:p>
            <a:pPr lvl="1" eaLnBrk="1" hangingPunct="1">
              <a:lnSpc>
                <a:spcPct val="90000"/>
              </a:lnSpc>
            </a:pPr>
            <a:r>
              <a:rPr lang="de-AT" smtClean="0"/>
              <a:t>AND, NAND (einfacher)</a:t>
            </a:r>
          </a:p>
          <a:p>
            <a:pPr lvl="1" eaLnBrk="1" hangingPunct="1">
              <a:lnSpc>
                <a:spcPct val="90000"/>
              </a:lnSpc>
            </a:pPr>
            <a:r>
              <a:rPr lang="de-AT" smtClean="0"/>
              <a:t>OR, NOR (einfacher)</a:t>
            </a:r>
          </a:p>
          <a:p>
            <a:pPr eaLnBrk="1" hangingPunct="1">
              <a:lnSpc>
                <a:spcPct val="110000"/>
              </a:lnSpc>
            </a:pPr>
            <a:r>
              <a:rPr lang="de-AT" smtClean="0"/>
              <a:t>Funktionen mit Gedächtnis</a:t>
            </a:r>
          </a:p>
          <a:p>
            <a:pPr lvl="1" eaLnBrk="1" hangingPunct="1">
              <a:lnSpc>
                <a:spcPct val="90000"/>
              </a:lnSpc>
            </a:pPr>
            <a:r>
              <a:rPr lang="de-AT" smtClean="0"/>
              <a:t>Flip Flop</a:t>
            </a:r>
          </a:p>
          <a:p>
            <a:pPr lvl="1" eaLnBrk="1" hangingPunct="1">
              <a:lnSpc>
                <a:spcPct val="90000"/>
              </a:lnSpc>
            </a:pPr>
            <a:r>
              <a:rPr lang="de-AT" smtClean="0"/>
              <a:t>Latch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3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Inverter</a:t>
            </a:r>
          </a:p>
        </p:txBody>
      </p:sp>
      <p:pic>
        <p:nvPicPr>
          <p:cNvPr id="39941" name="Picture 3" descr="proc_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4" b="4587"/>
          <a:stretch>
            <a:fillRect/>
          </a:stretch>
        </p:blipFill>
        <p:spPr bwMode="auto">
          <a:xfrm>
            <a:off x="4783016" y="1459523"/>
            <a:ext cx="3960935" cy="464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8" y="1740877"/>
            <a:ext cx="358726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9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39" y="2602523"/>
            <a:ext cx="4703885" cy="378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NOR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smtClean="0"/>
              <a:t>Mehrere Inputs möglich</a:t>
            </a:r>
          </a:p>
          <a:p>
            <a:pPr eaLnBrk="1" hangingPunct="1"/>
            <a:r>
              <a:rPr lang="de-AT" smtClean="0"/>
              <a:t>OR durch nachgeschalteten Inverter</a:t>
            </a:r>
          </a:p>
        </p:txBody>
      </p: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08" y="2655277"/>
            <a:ext cx="2795954" cy="268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8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NAND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smtClean="0"/>
              <a:t>Mehrere Inputs möglich</a:t>
            </a:r>
          </a:p>
          <a:p>
            <a:pPr eaLnBrk="1" hangingPunct="1"/>
            <a:r>
              <a:rPr lang="de-AT" smtClean="0"/>
              <a:t>AND durch nachgeschalteten Inverter</a:t>
            </a:r>
          </a:p>
        </p:txBody>
      </p:sp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2716823"/>
            <a:ext cx="4967654" cy="31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5470"/>
            <a:ext cx="2338754" cy="373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4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XOR (passiv)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dirty="0" smtClean="0"/>
              <a:t>A steuert Transmission Gate</a:t>
            </a:r>
          </a:p>
          <a:p>
            <a:pPr marL="457200" lvl="1" indent="0" eaLnBrk="1" hangingPunct="1">
              <a:buNone/>
            </a:pPr>
            <a:r>
              <a:rPr lang="de-AT" dirty="0" smtClean="0"/>
              <a:t>(leitet bei A = 0)</a:t>
            </a:r>
          </a:p>
          <a:p>
            <a:pPr eaLnBrk="1" hangingPunct="1"/>
            <a:r>
              <a:rPr lang="de-AT" dirty="0" smtClean="0"/>
              <a:t>Bei A = 1 funktioniert Inverter bei B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9" y="3217985"/>
            <a:ext cx="4633546" cy="249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93" y="1811216"/>
            <a:ext cx="2681654" cy="412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2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XOR (passiv)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dirty="0" smtClean="0"/>
              <a:t>A steuert Transmission Gate</a:t>
            </a:r>
          </a:p>
          <a:p>
            <a:pPr marL="457200" lvl="1" indent="0" eaLnBrk="1" hangingPunct="1">
              <a:buNone/>
            </a:pPr>
            <a:r>
              <a:rPr lang="de-AT" dirty="0" smtClean="0"/>
              <a:t>(leitet bei A = 0)</a:t>
            </a:r>
          </a:p>
          <a:p>
            <a:pPr eaLnBrk="1" hangingPunct="1"/>
            <a:r>
              <a:rPr lang="de-AT" dirty="0" smtClean="0">
                <a:solidFill>
                  <a:srgbClr val="C0C0C0"/>
                </a:solidFill>
              </a:rPr>
              <a:t>Bei A = 1 funktioniert Inverter bei B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9" y="3217985"/>
            <a:ext cx="4633546" cy="249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93" y="1811216"/>
            <a:ext cx="2681654" cy="412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0" name="Textfeld 1"/>
          <p:cNvSpPr txBox="1">
            <a:spLocks noChangeArrowheads="1"/>
          </p:cNvSpPr>
          <p:nvPr/>
        </p:nvSpPr>
        <p:spPr bwMode="auto">
          <a:xfrm>
            <a:off x="971550" y="4226170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„0“</a:t>
            </a:r>
          </a:p>
        </p:txBody>
      </p:sp>
      <p:sp>
        <p:nvSpPr>
          <p:cNvPr id="44041" name="Textfeld 8"/>
          <p:cNvSpPr txBox="1">
            <a:spLocks noChangeArrowheads="1"/>
          </p:cNvSpPr>
          <p:nvPr/>
        </p:nvSpPr>
        <p:spPr bwMode="auto">
          <a:xfrm>
            <a:off x="2378320" y="5224097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„1“</a:t>
            </a:r>
          </a:p>
        </p:txBody>
      </p:sp>
      <p:sp>
        <p:nvSpPr>
          <p:cNvPr id="44042" name="Textfeld 9"/>
          <p:cNvSpPr txBox="1">
            <a:spLocks noChangeArrowheads="1"/>
          </p:cNvSpPr>
          <p:nvPr/>
        </p:nvSpPr>
        <p:spPr bwMode="auto">
          <a:xfrm>
            <a:off x="5146431" y="4692162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FF0000"/>
                </a:solidFill>
              </a:rPr>
              <a:t>„0“</a:t>
            </a:r>
          </a:p>
        </p:txBody>
      </p:sp>
      <p:sp>
        <p:nvSpPr>
          <p:cNvPr id="44043" name="Textfeld 10"/>
          <p:cNvSpPr txBox="1">
            <a:spLocks noChangeArrowheads="1"/>
          </p:cNvSpPr>
          <p:nvPr/>
        </p:nvSpPr>
        <p:spPr bwMode="auto">
          <a:xfrm>
            <a:off x="5161085" y="4129455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92D050"/>
                </a:solidFill>
              </a:rPr>
              <a:t>„1“</a:t>
            </a:r>
          </a:p>
        </p:txBody>
      </p:sp>
      <p:sp>
        <p:nvSpPr>
          <p:cNvPr id="44044" name="Textfeld 11"/>
          <p:cNvSpPr txBox="1">
            <a:spLocks noChangeArrowheads="1"/>
          </p:cNvSpPr>
          <p:nvPr/>
        </p:nvSpPr>
        <p:spPr bwMode="auto">
          <a:xfrm>
            <a:off x="4438650" y="5224097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„1“</a:t>
            </a:r>
          </a:p>
        </p:txBody>
      </p:sp>
      <p:sp>
        <p:nvSpPr>
          <p:cNvPr id="44045" name="Textfeld 12"/>
          <p:cNvSpPr txBox="1">
            <a:spLocks noChangeArrowheads="1"/>
          </p:cNvSpPr>
          <p:nvPr/>
        </p:nvSpPr>
        <p:spPr bwMode="auto">
          <a:xfrm>
            <a:off x="3641481" y="4617428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FF0000"/>
                </a:solidFill>
              </a:rPr>
              <a:t>„0“</a:t>
            </a:r>
          </a:p>
        </p:txBody>
      </p:sp>
      <p:sp>
        <p:nvSpPr>
          <p:cNvPr id="44046" name="Textfeld 13"/>
          <p:cNvSpPr txBox="1">
            <a:spLocks noChangeArrowheads="1"/>
          </p:cNvSpPr>
          <p:nvPr/>
        </p:nvSpPr>
        <p:spPr bwMode="auto">
          <a:xfrm>
            <a:off x="3593123" y="4151436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92D050"/>
                </a:solidFill>
              </a:rPr>
              <a:t>„1“</a:t>
            </a:r>
          </a:p>
        </p:txBody>
      </p:sp>
      <p:sp>
        <p:nvSpPr>
          <p:cNvPr id="44047" name="Textfeld 14"/>
          <p:cNvSpPr txBox="1">
            <a:spLocks noChangeArrowheads="1"/>
          </p:cNvSpPr>
          <p:nvPr/>
        </p:nvSpPr>
        <p:spPr bwMode="auto">
          <a:xfrm>
            <a:off x="2623038" y="3911113"/>
            <a:ext cx="646716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leitet</a:t>
            </a:r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7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8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XOR (passiv)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dirty="0" smtClean="0">
                <a:solidFill>
                  <a:srgbClr val="C0C0C0"/>
                </a:solidFill>
              </a:rPr>
              <a:t>A steuert Transmission Gate</a:t>
            </a:r>
          </a:p>
          <a:p>
            <a:pPr marL="457200" lvl="1" indent="0" eaLnBrk="1" hangingPunct="1">
              <a:buNone/>
            </a:pPr>
            <a:r>
              <a:rPr lang="de-AT" dirty="0" smtClean="0">
                <a:solidFill>
                  <a:srgbClr val="C0C0C0"/>
                </a:solidFill>
              </a:rPr>
              <a:t>(leitet bei A = 0)</a:t>
            </a:r>
          </a:p>
          <a:p>
            <a:pPr eaLnBrk="1" hangingPunct="1"/>
            <a:r>
              <a:rPr lang="de-AT" dirty="0" smtClean="0"/>
              <a:t>Bei A = 1 funktioniert Inverter bei B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9" y="3217985"/>
            <a:ext cx="4633546" cy="249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93" y="1811216"/>
            <a:ext cx="2681654" cy="412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4" name="Textfeld 1"/>
          <p:cNvSpPr txBox="1">
            <a:spLocks noChangeArrowheads="1"/>
          </p:cNvSpPr>
          <p:nvPr/>
        </p:nvSpPr>
        <p:spPr bwMode="auto">
          <a:xfrm>
            <a:off x="971550" y="4226170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„1“</a:t>
            </a:r>
          </a:p>
        </p:txBody>
      </p:sp>
      <p:sp>
        <p:nvSpPr>
          <p:cNvPr id="45065" name="Textfeld 8"/>
          <p:cNvSpPr txBox="1">
            <a:spLocks noChangeArrowheads="1"/>
          </p:cNvSpPr>
          <p:nvPr/>
        </p:nvSpPr>
        <p:spPr bwMode="auto">
          <a:xfrm>
            <a:off x="2378320" y="5224097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„0“</a:t>
            </a:r>
          </a:p>
        </p:txBody>
      </p:sp>
      <p:sp>
        <p:nvSpPr>
          <p:cNvPr id="45066" name="Textfeld 9"/>
          <p:cNvSpPr txBox="1">
            <a:spLocks noChangeArrowheads="1"/>
          </p:cNvSpPr>
          <p:nvPr/>
        </p:nvSpPr>
        <p:spPr bwMode="auto">
          <a:xfrm>
            <a:off x="5146431" y="4692162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FF0000"/>
                </a:solidFill>
              </a:rPr>
              <a:t>„0“</a:t>
            </a:r>
          </a:p>
        </p:txBody>
      </p:sp>
      <p:sp>
        <p:nvSpPr>
          <p:cNvPr id="45067" name="Textfeld 10"/>
          <p:cNvSpPr txBox="1">
            <a:spLocks noChangeArrowheads="1"/>
          </p:cNvSpPr>
          <p:nvPr/>
        </p:nvSpPr>
        <p:spPr bwMode="auto">
          <a:xfrm>
            <a:off x="5161085" y="4129455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92D050"/>
                </a:solidFill>
              </a:rPr>
              <a:t>„1“</a:t>
            </a:r>
          </a:p>
        </p:txBody>
      </p:sp>
      <p:sp>
        <p:nvSpPr>
          <p:cNvPr id="45068" name="Textfeld 11"/>
          <p:cNvSpPr txBox="1">
            <a:spLocks noChangeArrowheads="1"/>
          </p:cNvSpPr>
          <p:nvPr/>
        </p:nvSpPr>
        <p:spPr bwMode="auto">
          <a:xfrm>
            <a:off x="4438650" y="5224097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„0“</a:t>
            </a:r>
          </a:p>
        </p:txBody>
      </p:sp>
      <p:sp>
        <p:nvSpPr>
          <p:cNvPr id="45069" name="Textfeld 12"/>
          <p:cNvSpPr txBox="1">
            <a:spLocks noChangeArrowheads="1"/>
          </p:cNvSpPr>
          <p:nvPr/>
        </p:nvSpPr>
        <p:spPr bwMode="auto">
          <a:xfrm>
            <a:off x="4114800" y="4624755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FF0000"/>
                </a:solidFill>
              </a:rPr>
              <a:t>„1“</a:t>
            </a:r>
          </a:p>
        </p:txBody>
      </p:sp>
      <p:sp>
        <p:nvSpPr>
          <p:cNvPr id="45070" name="Textfeld 13"/>
          <p:cNvSpPr txBox="1">
            <a:spLocks noChangeArrowheads="1"/>
          </p:cNvSpPr>
          <p:nvPr/>
        </p:nvSpPr>
        <p:spPr bwMode="auto">
          <a:xfrm>
            <a:off x="4158761" y="4217378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92D050"/>
                </a:solidFill>
              </a:rPr>
              <a:t>„0“</a:t>
            </a:r>
          </a:p>
        </p:txBody>
      </p:sp>
      <p:sp>
        <p:nvSpPr>
          <p:cNvPr id="45071" name="Textfeld 14"/>
          <p:cNvSpPr txBox="1">
            <a:spLocks noChangeArrowheads="1"/>
          </p:cNvSpPr>
          <p:nvPr/>
        </p:nvSpPr>
        <p:spPr bwMode="auto">
          <a:xfrm>
            <a:off x="2580543" y="3911113"/>
            <a:ext cx="73289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sperrt</a:t>
            </a:r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7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Inhalt</a:t>
            </a:r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DE" dirty="0" smtClean="0"/>
              <a:t>Einleitung</a:t>
            </a:r>
          </a:p>
          <a:p>
            <a:pPr eaLnBrk="1" hangingPunct="1">
              <a:lnSpc>
                <a:spcPct val="110000"/>
              </a:lnSpc>
            </a:pPr>
            <a:r>
              <a:rPr lang="de-DE" dirty="0" smtClean="0"/>
              <a:t>MOSFET &amp; CMOS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smtClean="0"/>
              <a:t>Aufbau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smtClean="0"/>
              <a:t>Grundlegende Funktionsweise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Logikfamilien, Ausgangsschaltungen </a:t>
            </a:r>
            <a:r>
              <a:rPr lang="de-DE" dirty="0"/>
              <a:t>&amp; Pegel</a:t>
            </a: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Aufbau integrierter CMOS-Schaltungen</a:t>
            </a:r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8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XOR (passiv)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dirty="0" smtClean="0">
                <a:solidFill>
                  <a:srgbClr val="C0C0C0"/>
                </a:solidFill>
              </a:rPr>
              <a:t>A steuert Transmission Gate</a:t>
            </a:r>
          </a:p>
          <a:p>
            <a:pPr marL="457200" lvl="1" indent="0" eaLnBrk="1" hangingPunct="1">
              <a:buNone/>
            </a:pPr>
            <a:r>
              <a:rPr lang="de-AT" dirty="0" smtClean="0">
                <a:solidFill>
                  <a:srgbClr val="C0C0C0"/>
                </a:solidFill>
              </a:rPr>
              <a:t>(leitet bei A = 0)</a:t>
            </a:r>
          </a:p>
          <a:p>
            <a:pPr eaLnBrk="1" hangingPunct="1"/>
            <a:r>
              <a:rPr lang="de-AT" dirty="0" smtClean="0"/>
              <a:t>Bei A = 1 funktioniert Inverter bei B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9" y="3217985"/>
            <a:ext cx="4633546" cy="249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93" y="1811216"/>
            <a:ext cx="2681654" cy="412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4" name="Textfeld 1"/>
          <p:cNvSpPr txBox="1">
            <a:spLocks noChangeArrowheads="1"/>
          </p:cNvSpPr>
          <p:nvPr/>
        </p:nvSpPr>
        <p:spPr bwMode="auto">
          <a:xfrm>
            <a:off x="971550" y="4226170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„1“</a:t>
            </a:r>
          </a:p>
        </p:txBody>
      </p:sp>
      <p:sp>
        <p:nvSpPr>
          <p:cNvPr id="45065" name="Textfeld 8"/>
          <p:cNvSpPr txBox="1">
            <a:spLocks noChangeArrowheads="1"/>
          </p:cNvSpPr>
          <p:nvPr/>
        </p:nvSpPr>
        <p:spPr bwMode="auto">
          <a:xfrm>
            <a:off x="2378320" y="5224097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„0“</a:t>
            </a:r>
          </a:p>
        </p:txBody>
      </p:sp>
      <p:sp>
        <p:nvSpPr>
          <p:cNvPr id="45066" name="Textfeld 9"/>
          <p:cNvSpPr txBox="1">
            <a:spLocks noChangeArrowheads="1"/>
          </p:cNvSpPr>
          <p:nvPr/>
        </p:nvSpPr>
        <p:spPr bwMode="auto">
          <a:xfrm>
            <a:off x="5146431" y="4692162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FF0000"/>
                </a:solidFill>
              </a:rPr>
              <a:t>„0“</a:t>
            </a:r>
          </a:p>
        </p:txBody>
      </p:sp>
      <p:sp>
        <p:nvSpPr>
          <p:cNvPr id="45067" name="Textfeld 10"/>
          <p:cNvSpPr txBox="1">
            <a:spLocks noChangeArrowheads="1"/>
          </p:cNvSpPr>
          <p:nvPr/>
        </p:nvSpPr>
        <p:spPr bwMode="auto">
          <a:xfrm>
            <a:off x="5161085" y="4129455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92D050"/>
                </a:solidFill>
              </a:rPr>
              <a:t>„1“</a:t>
            </a:r>
          </a:p>
        </p:txBody>
      </p:sp>
      <p:sp>
        <p:nvSpPr>
          <p:cNvPr id="45068" name="Textfeld 11"/>
          <p:cNvSpPr txBox="1">
            <a:spLocks noChangeArrowheads="1"/>
          </p:cNvSpPr>
          <p:nvPr/>
        </p:nvSpPr>
        <p:spPr bwMode="auto">
          <a:xfrm>
            <a:off x="4438650" y="5224097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„0“</a:t>
            </a:r>
          </a:p>
        </p:txBody>
      </p:sp>
      <p:sp>
        <p:nvSpPr>
          <p:cNvPr id="45069" name="Textfeld 12"/>
          <p:cNvSpPr txBox="1">
            <a:spLocks noChangeArrowheads="1"/>
          </p:cNvSpPr>
          <p:nvPr/>
        </p:nvSpPr>
        <p:spPr bwMode="auto">
          <a:xfrm>
            <a:off x="4114800" y="4624755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FF0000"/>
                </a:solidFill>
              </a:rPr>
              <a:t>„1“</a:t>
            </a:r>
          </a:p>
        </p:txBody>
      </p:sp>
      <p:sp>
        <p:nvSpPr>
          <p:cNvPr id="45070" name="Textfeld 13"/>
          <p:cNvSpPr txBox="1">
            <a:spLocks noChangeArrowheads="1"/>
          </p:cNvSpPr>
          <p:nvPr/>
        </p:nvSpPr>
        <p:spPr bwMode="auto">
          <a:xfrm>
            <a:off x="4158761" y="4217378"/>
            <a:ext cx="47160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>
                <a:solidFill>
                  <a:srgbClr val="92D050"/>
                </a:solidFill>
              </a:rPr>
              <a:t>„0“</a:t>
            </a:r>
          </a:p>
        </p:txBody>
      </p:sp>
      <p:sp>
        <p:nvSpPr>
          <p:cNvPr id="45071" name="Textfeld 14"/>
          <p:cNvSpPr txBox="1">
            <a:spLocks noChangeArrowheads="1"/>
          </p:cNvSpPr>
          <p:nvPr/>
        </p:nvSpPr>
        <p:spPr bwMode="auto">
          <a:xfrm>
            <a:off x="2580543" y="3911113"/>
            <a:ext cx="73289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AT" sz="1662"/>
              <a:t>sperrt</a:t>
            </a:r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7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2" name="Oval 1"/>
          <p:cNvSpPr/>
          <p:nvPr/>
        </p:nvSpPr>
        <p:spPr bwMode="auto">
          <a:xfrm>
            <a:off x="7521820" y="2492896"/>
            <a:ext cx="792088" cy="432048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8224" y="4830490"/>
            <a:ext cx="792088" cy="432048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22034" y="4070282"/>
            <a:ext cx="792088" cy="1192255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131840" y="4076217"/>
            <a:ext cx="792088" cy="1192255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278408" y="4132413"/>
            <a:ext cx="792088" cy="1192255"/>
          </a:xfrm>
          <a:prstGeom prst="ellipse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876256" y="2924943"/>
            <a:ext cx="936104" cy="504057"/>
          </a:xfrm>
          <a:prstGeom prst="ellipse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876256" y="4365104"/>
            <a:ext cx="756084" cy="385680"/>
          </a:xfrm>
          <a:prstGeom prst="ellipse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605874" y="2883962"/>
            <a:ext cx="792088" cy="596127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96336" y="4273034"/>
            <a:ext cx="717572" cy="525776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2000" dirty="0" err="1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5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25" grpId="0" animBg="1"/>
      <p:bldP spid="21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Latch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sz="2215" dirty="0"/>
              <a:t>Speicherelement</a:t>
            </a:r>
          </a:p>
          <a:p>
            <a:pPr eaLnBrk="1" hangingPunct="1"/>
            <a:r>
              <a:rPr lang="de-AT" sz="2215" dirty="0"/>
              <a:t>Einfachste Form aus zwei rückgekoppelten Invertern</a:t>
            </a:r>
          </a:p>
          <a:p>
            <a:pPr lvl="1" eaLnBrk="1" hangingPunct="1"/>
            <a:r>
              <a:rPr lang="de-AT" sz="1846" dirty="0"/>
              <a:t>Hält den jeweiligen Zustand</a:t>
            </a:r>
          </a:p>
          <a:p>
            <a:pPr lvl="1" eaLnBrk="1" hangingPunct="1"/>
            <a:r>
              <a:rPr lang="de-AT" sz="1846" dirty="0"/>
              <a:t>Schwache Inverter</a:t>
            </a:r>
            <a:br>
              <a:rPr lang="de-AT" sz="1846" dirty="0"/>
            </a:br>
            <a:r>
              <a:rPr lang="de-AT" sz="1846" dirty="0"/>
              <a:t>(kleine Transistoren)</a:t>
            </a:r>
          </a:p>
          <a:p>
            <a:pPr lvl="1" eaLnBrk="1" hangingPunct="1"/>
            <a:r>
              <a:rPr lang="de-AT" sz="1846" dirty="0"/>
              <a:t>Kann durch starken Treiber überschrieben werden</a:t>
            </a:r>
          </a:p>
          <a:p>
            <a:pPr eaLnBrk="1" hangingPunct="1"/>
            <a:r>
              <a:rPr lang="de-AT" sz="2215" dirty="0"/>
              <a:t>Schieberegister</a:t>
            </a:r>
          </a:p>
          <a:p>
            <a:pPr lvl="1" eaLnBrk="1" hangingPunct="1"/>
            <a:r>
              <a:rPr lang="de-AT" sz="1846" dirty="0"/>
              <a:t>Zwei </a:t>
            </a:r>
            <a:r>
              <a:rPr lang="de-AT" sz="1846" dirty="0" err="1"/>
              <a:t>Latches</a:t>
            </a:r>
            <a:r>
              <a:rPr lang="de-AT" sz="1846" dirty="0"/>
              <a:t> und zwei Transmission Gates</a:t>
            </a:r>
          </a:p>
          <a:p>
            <a:pPr lvl="1" eaLnBrk="1" hangingPunct="1"/>
            <a:r>
              <a:rPr lang="de-AT" sz="1846" dirty="0"/>
              <a:t>Benötigt</a:t>
            </a:r>
            <a:br>
              <a:rPr lang="de-AT" sz="1846" dirty="0"/>
            </a:br>
            <a:r>
              <a:rPr lang="de-AT" sz="1846" dirty="0"/>
              <a:t>einen Takt</a:t>
            </a:r>
          </a:p>
          <a:p>
            <a:pPr lvl="1" eaLnBrk="1" hangingPunct="1"/>
            <a:r>
              <a:rPr lang="de-AT" sz="1846" dirty="0"/>
              <a:t>Flankengesteuert</a:t>
            </a:r>
          </a:p>
        </p:txBody>
      </p:sp>
      <p:pic>
        <p:nvPicPr>
          <p:cNvPr id="460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24" y="2276872"/>
            <a:ext cx="2329962" cy="10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3587262" y="4621484"/>
            <a:ext cx="4985238" cy="1327796"/>
            <a:chOff x="3587262" y="4621484"/>
            <a:chExt cx="4985238" cy="132779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3587262" y="4621484"/>
              <a:ext cx="4985238" cy="1327796"/>
              <a:chOff x="3587262" y="4621484"/>
              <a:chExt cx="4985238" cy="1327796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7262" y="4621642"/>
                <a:ext cx="4985238" cy="1327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Rechteck 12"/>
              <p:cNvSpPr/>
              <p:nvPr/>
            </p:nvSpPr>
            <p:spPr bwMode="auto">
              <a:xfrm>
                <a:off x="4400596" y="5608632"/>
                <a:ext cx="171404" cy="5261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AT" sz="2000" dirty="0" err="1" smtClean="0">
                  <a:latin typeface="+mn-lt"/>
                  <a:cs typeface="+mn-cs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 bwMode="auto">
              <a:xfrm>
                <a:off x="6354782" y="4621484"/>
                <a:ext cx="171404" cy="6366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AT" sz="2000" dirty="0" err="1" smtClean="0">
                  <a:latin typeface="+mn-lt"/>
                  <a:cs typeface="+mn-cs"/>
                </a:endParaRPr>
              </a:p>
            </p:txBody>
          </p:sp>
          <p:cxnSp>
            <p:nvCxnSpPr>
              <p:cNvPr id="15" name="Gerader Verbinder 14"/>
              <p:cNvCxnSpPr/>
              <p:nvPr/>
            </p:nvCxnSpPr>
            <p:spPr>
              <a:xfrm>
                <a:off x="4410566" y="4635718"/>
                <a:ext cx="11707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6356498" y="5626050"/>
                <a:ext cx="11707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088" name="Ellipse 1"/>
            <p:cNvSpPr>
              <a:spLocks noChangeArrowheads="1"/>
            </p:cNvSpPr>
            <p:nvPr/>
          </p:nvSpPr>
          <p:spPr bwMode="auto">
            <a:xfrm>
              <a:off x="4421460" y="5013176"/>
              <a:ext cx="80392" cy="8426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de-AT" sz="1662"/>
            </a:p>
          </p:txBody>
        </p:sp>
        <p:sp>
          <p:nvSpPr>
            <p:cNvPr id="46089" name="Ellipse 8"/>
            <p:cNvSpPr>
              <a:spLocks noChangeArrowheads="1"/>
            </p:cNvSpPr>
            <p:nvPr/>
          </p:nvSpPr>
          <p:spPr bwMode="auto">
            <a:xfrm>
              <a:off x="6367097" y="5013176"/>
              <a:ext cx="77111" cy="8426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de-AT" sz="1662"/>
            </a:p>
          </p:txBody>
        </p:sp>
      </p:grpSp>
      <p:sp>
        <p:nvSpPr>
          <p:cNvPr id="10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9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Latch</a:t>
            </a:r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sz="2215" dirty="0"/>
              <a:t>Speicherelement</a:t>
            </a:r>
          </a:p>
          <a:p>
            <a:pPr eaLnBrk="1" hangingPunct="1"/>
            <a:r>
              <a:rPr lang="de-AT" sz="2215" dirty="0"/>
              <a:t>Einfachste Form aus zwei rückgekoppelten Invertern</a:t>
            </a:r>
          </a:p>
          <a:p>
            <a:pPr lvl="1" eaLnBrk="1" hangingPunct="1"/>
            <a:r>
              <a:rPr lang="de-AT" sz="1846" dirty="0"/>
              <a:t>Hält den jeweiligen Zustand</a:t>
            </a:r>
          </a:p>
          <a:p>
            <a:pPr lvl="1" eaLnBrk="1" hangingPunct="1"/>
            <a:r>
              <a:rPr lang="de-AT" sz="1846" dirty="0"/>
              <a:t>Schwache Inverter</a:t>
            </a:r>
            <a:br>
              <a:rPr lang="de-AT" sz="1846" dirty="0"/>
            </a:br>
            <a:r>
              <a:rPr lang="de-AT" sz="1846" dirty="0"/>
              <a:t>(kleine Transistoren)</a:t>
            </a:r>
          </a:p>
          <a:p>
            <a:pPr lvl="1" eaLnBrk="1" hangingPunct="1"/>
            <a:r>
              <a:rPr lang="de-AT" sz="1846" dirty="0"/>
              <a:t>Kann durch starken Treiber überschrieben werden</a:t>
            </a:r>
          </a:p>
          <a:p>
            <a:pPr eaLnBrk="1" hangingPunct="1"/>
            <a:r>
              <a:rPr lang="de-AT" sz="2215" dirty="0"/>
              <a:t>Schieberegister</a:t>
            </a:r>
          </a:p>
          <a:p>
            <a:pPr lvl="1" eaLnBrk="1" hangingPunct="1"/>
            <a:r>
              <a:rPr lang="de-AT" sz="1846" dirty="0"/>
              <a:t>Zwei </a:t>
            </a:r>
            <a:r>
              <a:rPr lang="de-AT" sz="1846" dirty="0" err="1"/>
              <a:t>Latches</a:t>
            </a:r>
            <a:r>
              <a:rPr lang="de-AT" sz="1846" dirty="0"/>
              <a:t> und zwei Transmission Gates</a:t>
            </a:r>
          </a:p>
          <a:p>
            <a:pPr lvl="1" eaLnBrk="1" hangingPunct="1"/>
            <a:r>
              <a:rPr lang="de-AT" sz="1846" dirty="0"/>
              <a:t>Benötigt</a:t>
            </a:r>
            <a:br>
              <a:rPr lang="de-AT" sz="1846" dirty="0"/>
            </a:br>
            <a:r>
              <a:rPr lang="de-AT" sz="1846" dirty="0"/>
              <a:t>einen Takt</a:t>
            </a:r>
          </a:p>
          <a:p>
            <a:pPr lvl="1" eaLnBrk="1" hangingPunct="1"/>
            <a:r>
              <a:rPr lang="de-AT" sz="1846" dirty="0"/>
              <a:t>Flankengesteuert</a:t>
            </a:r>
          </a:p>
        </p:txBody>
      </p:sp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2276872"/>
            <a:ext cx="2329962" cy="10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2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587262" y="4449325"/>
            <a:ext cx="4985238" cy="1681192"/>
            <a:chOff x="3587262" y="4449325"/>
            <a:chExt cx="4985238" cy="1681192"/>
          </a:xfrm>
        </p:grpSpPr>
        <p:pic>
          <p:nvPicPr>
            <p:cNvPr id="4710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262" y="4624755"/>
              <a:ext cx="4985238" cy="132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2" name="Textfeld 7"/>
            <p:cNvSpPr txBox="1">
              <a:spLocks noChangeArrowheads="1"/>
            </p:cNvSpPr>
            <p:nvPr/>
          </p:nvSpPr>
          <p:spPr bwMode="auto">
            <a:xfrm>
              <a:off x="4047392" y="5782408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92D050"/>
                  </a:solidFill>
                </a:rPr>
                <a:t>„1“</a:t>
              </a:r>
              <a:endParaRPr lang="de-AT" sz="1662" dirty="0">
                <a:solidFill>
                  <a:srgbClr val="92D050"/>
                </a:solidFill>
              </a:endParaRPr>
            </a:p>
          </p:txBody>
        </p:sp>
        <p:sp>
          <p:nvSpPr>
            <p:cNvPr id="47113" name="Textfeld 8"/>
            <p:cNvSpPr txBox="1">
              <a:spLocks noChangeArrowheads="1"/>
            </p:cNvSpPr>
            <p:nvPr/>
          </p:nvSpPr>
          <p:spPr bwMode="auto">
            <a:xfrm>
              <a:off x="4047392" y="4449325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92D050"/>
                  </a:solidFill>
                </a:rPr>
                <a:t>„0“</a:t>
              </a:r>
              <a:endParaRPr lang="de-AT" sz="1662" dirty="0">
                <a:solidFill>
                  <a:srgbClr val="92D050"/>
                </a:solidFill>
              </a:endParaRPr>
            </a:p>
          </p:txBody>
        </p:sp>
        <p:sp>
          <p:nvSpPr>
            <p:cNvPr id="47114" name="Textfeld 9"/>
            <p:cNvSpPr txBox="1">
              <a:spLocks noChangeArrowheads="1"/>
            </p:cNvSpPr>
            <p:nvPr/>
          </p:nvSpPr>
          <p:spPr bwMode="auto">
            <a:xfrm>
              <a:off x="6041781" y="5756031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92D050"/>
                  </a:solidFill>
                </a:rPr>
                <a:t>„0“</a:t>
              </a:r>
              <a:endParaRPr lang="de-AT" sz="1662" dirty="0">
                <a:solidFill>
                  <a:srgbClr val="92D050"/>
                </a:solidFill>
              </a:endParaRPr>
            </a:p>
          </p:txBody>
        </p:sp>
        <p:sp>
          <p:nvSpPr>
            <p:cNvPr id="47115" name="Textfeld 10"/>
            <p:cNvSpPr txBox="1">
              <a:spLocks noChangeArrowheads="1"/>
            </p:cNvSpPr>
            <p:nvPr/>
          </p:nvSpPr>
          <p:spPr bwMode="auto">
            <a:xfrm>
              <a:off x="5975838" y="4492870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92D050"/>
                  </a:solidFill>
                </a:rPr>
                <a:t>„1“</a:t>
              </a:r>
              <a:endParaRPr lang="de-AT" sz="1662" dirty="0">
                <a:solidFill>
                  <a:srgbClr val="92D050"/>
                </a:solidFill>
              </a:endParaRPr>
            </a:p>
          </p:txBody>
        </p:sp>
        <p:sp>
          <p:nvSpPr>
            <p:cNvPr id="47116" name="Textfeld 11"/>
            <p:cNvSpPr txBox="1">
              <a:spLocks noChangeArrowheads="1"/>
            </p:cNvSpPr>
            <p:nvPr/>
          </p:nvSpPr>
          <p:spPr bwMode="auto">
            <a:xfrm>
              <a:off x="4506058" y="4910505"/>
              <a:ext cx="532518" cy="31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477">
                  <a:solidFill>
                    <a:srgbClr val="92D050"/>
                  </a:solidFill>
                </a:rPr>
                <a:t>„IN“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649065" y="4844681"/>
              <a:ext cx="511679" cy="319639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de-AT" sz="1477" dirty="0">
                  <a:solidFill>
                    <a:srgbClr val="92D050"/>
                  </a:solidFill>
                </a:rPr>
                <a:t>„IN“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38039" y="4754895"/>
              <a:ext cx="795859" cy="319639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de-AT" sz="1477" dirty="0">
                  <a:solidFill>
                    <a:srgbClr val="92D050"/>
                  </a:solidFill>
                </a:rPr>
                <a:t>„OUT</a:t>
              </a:r>
              <a:r>
                <a:rPr lang="de-AT" sz="1477" baseline="-25000" dirty="0">
                  <a:solidFill>
                    <a:srgbClr val="92D050"/>
                  </a:solidFill>
                </a:rPr>
                <a:t>ST</a:t>
              </a:r>
              <a:r>
                <a:rPr lang="de-AT" sz="1477" dirty="0">
                  <a:solidFill>
                    <a:srgbClr val="92D050"/>
                  </a:solidFill>
                </a:rPr>
                <a:t>“</a:t>
              </a:r>
            </a:p>
          </p:txBody>
        </p:sp>
        <p:grpSp>
          <p:nvGrpSpPr>
            <p:cNvPr id="47119" name="Gruppieren 1"/>
            <p:cNvGrpSpPr>
              <a:grpSpLocks/>
            </p:cNvGrpSpPr>
            <p:nvPr/>
          </p:nvGrpSpPr>
          <p:grpSpPr bwMode="auto">
            <a:xfrm>
              <a:off x="6520963" y="5587510"/>
              <a:ext cx="795859" cy="507165"/>
              <a:chOff x="8049344" y="4255222"/>
              <a:chExt cx="862291" cy="550031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8095716" y="4255222"/>
                <a:ext cx="712439" cy="346655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>
                  <a:defRPr/>
                </a:pPr>
                <a:r>
                  <a:rPr lang="de-AT" sz="1477" u="sng" dirty="0">
                    <a:solidFill>
                      <a:srgbClr val="92D050"/>
                    </a:solidFill>
                  </a:rPr>
                  <a:t>_____</a:t>
                </a:r>
                <a:endParaRPr lang="de-AT" sz="1477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8049344" y="4458598"/>
                <a:ext cx="862291" cy="346655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>
                  <a:defRPr/>
                </a:pPr>
                <a:r>
                  <a:rPr lang="de-AT" sz="1477" dirty="0">
                    <a:solidFill>
                      <a:srgbClr val="92D050"/>
                    </a:solidFill>
                  </a:rPr>
                  <a:t>„OUT</a:t>
                </a:r>
                <a:r>
                  <a:rPr lang="de-AT" sz="1477" baseline="-25000" dirty="0">
                    <a:solidFill>
                      <a:srgbClr val="92D050"/>
                    </a:solidFill>
                  </a:rPr>
                  <a:t>ST</a:t>
                </a:r>
                <a:r>
                  <a:rPr lang="de-AT" sz="1477" dirty="0">
                    <a:solidFill>
                      <a:srgbClr val="92D050"/>
                    </a:solidFill>
                  </a:rPr>
                  <a:t>“</a:t>
                </a:r>
              </a:p>
            </p:txBody>
          </p:sp>
        </p:grpSp>
        <p:sp>
          <p:nvSpPr>
            <p:cNvPr id="47120" name="Ellipse 19"/>
            <p:cNvSpPr>
              <a:spLocks noChangeArrowheads="1"/>
            </p:cNvSpPr>
            <p:nvPr/>
          </p:nvSpPr>
          <p:spPr bwMode="auto">
            <a:xfrm>
              <a:off x="4417931" y="5020571"/>
              <a:ext cx="82145" cy="70423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de-AT" sz="1662"/>
            </a:p>
          </p:txBody>
        </p:sp>
        <p:sp>
          <p:nvSpPr>
            <p:cNvPr id="47121" name="Ellipse 20"/>
            <p:cNvSpPr>
              <a:spLocks noChangeArrowheads="1"/>
            </p:cNvSpPr>
            <p:nvPr/>
          </p:nvSpPr>
          <p:spPr bwMode="auto">
            <a:xfrm>
              <a:off x="6367097" y="5013176"/>
              <a:ext cx="80345" cy="85212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de-AT" sz="1662"/>
            </a:p>
          </p:txBody>
        </p:sp>
        <p:sp>
          <p:nvSpPr>
            <p:cNvPr id="47122" name="Textfeld 21"/>
            <p:cNvSpPr txBox="1">
              <a:spLocks noChangeArrowheads="1"/>
            </p:cNvSpPr>
            <p:nvPr/>
          </p:nvSpPr>
          <p:spPr bwMode="auto">
            <a:xfrm>
              <a:off x="5701812" y="4645270"/>
              <a:ext cx="425116" cy="31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477" b="1">
                  <a:solidFill>
                    <a:srgbClr val="92D050"/>
                  </a:solidFill>
                </a:rPr>
                <a:t>__</a:t>
              </a:r>
            </a:p>
          </p:txBody>
        </p:sp>
        <p:sp>
          <p:nvSpPr>
            <p:cNvPr id="2" name="Rechteck 1"/>
            <p:cNvSpPr/>
            <p:nvPr/>
          </p:nvSpPr>
          <p:spPr bwMode="auto">
            <a:xfrm>
              <a:off x="4400596" y="5608632"/>
              <a:ext cx="171404" cy="5261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AT" sz="2000" dirty="0" err="1" smtClean="0">
                <a:latin typeface="+mn-lt"/>
                <a:cs typeface="+mn-cs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6354782" y="4621484"/>
              <a:ext cx="171404" cy="6366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AT" sz="2000" dirty="0" err="1" smtClean="0">
                <a:latin typeface="+mn-lt"/>
                <a:cs typeface="+mn-cs"/>
              </a:endParaRPr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4410566" y="4635718"/>
              <a:ext cx="11707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>
              <a:off x="6356498" y="5626050"/>
              <a:ext cx="11707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3851920" y="5230144"/>
            <a:ext cx="235972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75838" y="5230144"/>
            <a:ext cx="0" cy="5522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32040" y="5756031"/>
            <a:ext cx="1043798" cy="190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32040" y="5164320"/>
            <a:ext cx="0" cy="59171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84280" y="5220881"/>
            <a:ext cx="1532136" cy="926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69189" y="5256521"/>
            <a:ext cx="0" cy="5522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25391" y="5782408"/>
            <a:ext cx="1043798" cy="190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825391" y="5190697"/>
            <a:ext cx="0" cy="59171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Latch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sz="2215" dirty="0"/>
              <a:t>Speicherelement</a:t>
            </a:r>
          </a:p>
          <a:p>
            <a:pPr eaLnBrk="1" hangingPunct="1"/>
            <a:r>
              <a:rPr lang="de-AT" sz="2215" dirty="0"/>
              <a:t>Einfachste Form aus zwei rückgekoppelten Invertern</a:t>
            </a:r>
          </a:p>
          <a:p>
            <a:pPr lvl="1" eaLnBrk="1" hangingPunct="1"/>
            <a:r>
              <a:rPr lang="de-AT" sz="1846" dirty="0"/>
              <a:t>Hält den jeweiligen Zustand</a:t>
            </a:r>
          </a:p>
          <a:p>
            <a:pPr lvl="1" eaLnBrk="1" hangingPunct="1"/>
            <a:r>
              <a:rPr lang="de-AT" sz="1846" dirty="0"/>
              <a:t>Schwache Inverter</a:t>
            </a:r>
            <a:br>
              <a:rPr lang="de-AT" sz="1846" dirty="0"/>
            </a:br>
            <a:r>
              <a:rPr lang="de-AT" sz="1846" dirty="0"/>
              <a:t>(kleine Transistoren)</a:t>
            </a:r>
          </a:p>
          <a:p>
            <a:pPr lvl="1" eaLnBrk="1" hangingPunct="1"/>
            <a:r>
              <a:rPr lang="de-AT" sz="1846" dirty="0"/>
              <a:t>Kann durch starken Treiber überschrieben werden</a:t>
            </a:r>
          </a:p>
          <a:p>
            <a:pPr eaLnBrk="1" hangingPunct="1"/>
            <a:r>
              <a:rPr lang="de-AT" sz="2215" dirty="0"/>
              <a:t>Schieberegister</a:t>
            </a:r>
          </a:p>
          <a:p>
            <a:pPr lvl="1" eaLnBrk="1" hangingPunct="1"/>
            <a:r>
              <a:rPr lang="de-AT" sz="1846" dirty="0"/>
              <a:t>Zwei </a:t>
            </a:r>
            <a:r>
              <a:rPr lang="de-AT" sz="1846" dirty="0" err="1"/>
              <a:t>Latches</a:t>
            </a:r>
            <a:r>
              <a:rPr lang="de-AT" sz="1846" dirty="0"/>
              <a:t> und zwei Transmission Gates</a:t>
            </a:r>
          </a:p>
          <a:p>
            <a:pPr lvl="1" eaLnBrk="1" hangingPunct="1"/>
            <a:r>
              <a:rPr lang="de-AT" sz="1846" dirty="0"/>
              <a:t>Benötigt</a:t>
            </a:r>
            <a:br>
              <a:rPr lang="de-AT" sz="1846" dirty="0"/>
            </a:br>
            <a:r>
              <a:rPr lang="de-AT" sz="1846" dirty="0"/>
              <a:t>einen Takt</a:t>
            </a:r>
          </a:p>
          <a:p>
            <a:pPr lvl="1" eaLnBrk="1" hangingPunct="1"/>
            <a:r>
              <a:rPr lang="de-AT" sz="1846" dirty="0"/>
              <a:t>Flankengesteuert</a:t>
            </a:r>
          </a:p>
        </p:txBody>
      </p:sp>
      <p:pic>
        <p:nvPicPr>
          <p:cNvPr id="481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2276872"/>
            <a:ext cx="2329962" cy="10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3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3587262" y="4437112"/>
            <a:ext cx="4985238" cy="1693405"/>
            <a:chOff x="3587262" y="4437112"/>
            <a:chExt cx="4985238" cy="1693405"/>
          </a:xfrm>
        </p:grpSpPr>
        <p:pic>
          <p:nvPicPr>
            <p:cNvPr id="48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262" y="4624755"/>
              <a:ext cx="4985238" cy="132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36" name="Textfeld 7"/>
            <p:cNvSpPr txBox="1">
              <a:spLocks noChangeArrowheads="1"/>
            </p:cNvSpPr>
            <p:nvPr/>
          </p:nvSpPr>
          <p:spPr bwMode="auto">
            <a:xfrm>
              <a:off x="4047392" y="5782408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FF0000"/>
                  </a:solidFill>
                </a:rPr>
                <a:t>„0“</a:t>
              </a:r>
              <a:endParaRPr lang="de-AT" sz="1662" dirty="0">
                <a:solidFill>
                  <a:srgbClr val="FF0000"/>
                </a:solidFill>
              </a:endParaRPr>
            </a:p>
          </p:txBody>
        </p:sp>
        <p:sp>
          <p:nvSpPr>
            <p:cNvPr id="48137" name="Textfeld 8"/>
            <p:cNvSpPr txBox="1">
              <a:spLocks noChangeArrowheads="1"/>
            </p:cNvSpPr>
            <p:nvPr/>
          </p:nvSpPr>
          <p:spPr bwMode="auto">
            <a:xfrm>
              <a:off x="4047392" y="4437112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FF0000"/>
                  </a:solidFill>
                </a:rPr>
                <a:t>„1“</a:t>
              </a:r>
              <a:endParaRPr lang="de-AT" sz="1662" dirty="0">
                <a:solidFill>
                  <a:srgbClr val="FF0000"/>
                </a:solidFill>
              </a:endParaRPr>
            </a:p>
          </p:txBody>
        </p:sp>
        <p:sp>
          <p:nvSpPr>
            <p:cNvPr id="48138" name="Textfeld 9"/>
            <p:cNvSpPr txBox="1">
              <a:spLocks noChangeArrowheads="1"/>
            </p:cNvSpPr>
            <p:nvPr/>
          </p:nvSpPr>
          <p:spPr bwMode="auto">
            <a:xfrm>
              <a:off x="6084168" y="5782408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FF0000"/>
                  </a:solidFill>
                </a:rPr>
                <a:t>„1“</a:t>
              </a:r>
              <a:endParaRPr lang="de-AT" sz="1662" dirty="0">
                <a:solidFill>
                  <a:srgbClr val="FF0000"/>
                </a:solidFill>
              </a:endParaRPr>
            </a:p>
          </p:txBody>
        </p:sp>
        <p:sp>
          <p:nvSpPr>
            <p:cNvPr id="48139" name="Textfeld 10"/>
            <p:cNvSpPr txBox="1">
              <a:spLocks noChangeArrowheads="1"/>
            </p:cNvSpPr>
            <p:nvPr/>
          </p:nvSpPr>
          <p:spPr bwMode="auto">
            <a:xfrm>
              <a:off x="6012160" y="4492870"/>
              <a:ext cx="471604" cy="348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662" dirty="0" smtClean="0">
                  <a:solidFill>
                    <a:srgbClr val="FF0000"/>
                  </a:solidFill>
                </a:rPr>
                <a:t>„0“</a:t>
              </a:r>
              <a:endParaRPr lang="de-AT" sz="1662" dirty="0">
                <a:solidFill>
                  <a:srgbClr val="FF0000"/>
                </a:solidFill>
              </a:endParaRPr>
            </a:p>
          </p:txBody>
        </p:sp>
        <p:sp>
          <p:nvSpPr>
            <p:cNvPr id="48140" name="Textfeld 11"/>
            <p:cNvSpPr txBox="1">
              <a:spLocks noChangeArrowheads="1"/>
            </p:cNvSpPr>
            <p:nvPr/>
          </p:nvSpPr>
          <p:spPr bwMode="auto">
            <a:xfrm>
              <a:off x="6491654" y="4624755"/>
              <a:ext cx="545342" cy="31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477" b="1">
                  <a:solidFill>
                    <a:srgbClr val="FF0000"/>
                  </a:solidFill>
                </a:rPr>
                <a:t>___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27094" y="4844681"/>
              <a:ext cx="630814" cy="319639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de-AT" sz="1477" dirty="0">
                  <a:solidFill>
                    <a:srgbClr val="FF0000"/>
                  </a:solidFill>
                </a:rPr>
                <a:t>„IN</a:t>
              </a:r>
              <a:r>
                <a:rPr lang="de-AT" sz="1477" baseline="-25000" dirty="0">
                  <a:solidFill>
                    <a:srgbClr val="FF0000"/>
                  </a:solidFill>
                </a:rPr>
                <a:t>ST</a:t>
              </a:r>
              <a:r>
                <a:rPr lang="de-AT" sz="1477" dirty="0">
                  <a:solidFill>
                    <a:srgbClr val="FF0000"/>
                  </a:solidFill>
                </a:rPr>
                <a:t>“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431653" y="4844681"/>
              <a:ext cx="630814" cy="319639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de-AT" sz="1477" dirty="0">
                  <a:solidFill>
                    <a:srgbClr val="FF0000"/>
                  </a:solidFill>
                </a:rPr>
                <a:t>„IN</a:t>
              </a:r>
              <a:r>
                <a:rPr lang="de-AT" sz="1477" baseline="-25000" dirty="0">
                  <a:solidFill>
                    <a:srgbClr val="FF0000"/>
                  </a:solidFill>
                </a:rPr>
                <a:t>ST</a:t>
              </a:r>
              <a:r>
                <a:rPr lang="de-AT" sz="1477" dirty="0">
                  <a:solidFill>
                    <a:srgbClr val="FF0000"/>
                  </a:solidFill>
                </a:rPr>
                <a:t>“</a:t>
              </a:r>
            </a:p>
          </p:txBody>
        </p:sp>
        <p:sp>
          <p:nvSpPr>
            <p:cNvPr id="48143" name="Textfeld 19"/>
            <p:cNvSpPr txBox="1">
              <a:spLocks noChangeArrowheads="1"/>
            </p:cNvSpPr>
            <p:nvPr/>
          </p:nvSpPr>
          <p:spPr bwMode="auto">
            <a:xfrm>
              <a:off x="5624146" y="4624755"/>
              <a:ext cx="545342" cy="31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de-AT" sz="1477" b="1">
                  <a:solidFill>
                    <a:srgbClr val="FF0000"/>
                  </a:solidFill>
                </a:rPr>
                <a:t>___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559085" y="4844681"/>
              <a:ext cx="630814" cy="319639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de-AT" sz="1477" dirty="0">
                  <a:solidFill>
                    <a:srgbClr val="FF0000"/>
                  </a:solidFill>
                </a:rPr>
                <a:t>„IN</a:t>
              </a:r>
              <a:r>
                <a:rPr lang="de-AT" sz="1477" baseline="-25000" dirty="0">
                  <a:solidFill>
                    <a:srgbClr val="FF0000"/>
                  </a:solidFill>
                </a:rPr>
                <a:t>ST</a:t>
              </a:r>
              <a:r>
                <a:rPr lang="de-AT" sz="1477" dirty="0">
                  <a:solidFill>
                    <a:srgbClr val="FF0000"/>
                  </a:solidFill>
                </a:rPr>
                <a:t>“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71407" y="5776776"/>
              <a:ext cx="630814" cy="319639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de-AT" sz="1477" dirty="0">
                  <a:solidFill>
                    <a:srgbClr val="FF0000"/>
                  </a:solidFill>
                </a:rPr>
                <a:t>„IN</a:t>
              </a:r>
              <a:r>
                <a:rPr lang="de-AT" sz="1477" baseline="-25000" dirty="0">
                  <a:solidFill>
                    <a:srgbClr val="FF0000"/>
                  </a:solidFill>
                </a:rPr>
                <a:t>ST</a:t>
              </a:r>
              <a:r>
                <a:rPr lang="de-AT" sz="1477" dirty="0">
                  <a:solidFill>
                    <a:srgbClr val="FF0000"/>
                  </a:solidFill>
                </a:rPr>
                <a:t>“</a:t>
              </a:r>
            </a:p>
          </p:txBody>
        </p:sp>
        <p:sp>
          <p:nvSpPr>
            <p:cNvPr id="48146" name="Ellipse 22"/>
            <p:cNvSpPr>
              <a:spLocks noChangeArrowheads="1"/>
            </p:cNvSpPr>
            <p:nvPr/>
          </p:nvSpPr>
          <p:spPr bwMode="auto">
            <a:xfrm>
              <a:off x="4419517" y="5020930"/>
              <a:ext cx="82145" cy="73847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de-AT" sz="1662"/>
            </a:p>
          </p:txBody>
        </p:sp>
        <p:sp>
          <p:nvSpPr>
            <p:cNvPr id="48147" name="Ellipse 23"/>
            <p:cNvSpPr>
              <a:spLocks noChangeArrowheads="1"/>
            </p:cNvSpPr>
            <p:nvPr/>
          </p:nvSpPr>
          <p:spPr bwMode="auto">
            <a:xfrm>
              <a:off x="6362918" y="5021291"/>
              <a:ext cx="79995" cy="7727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de-AT" sz="1662"/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4400596" y="5608632"/>
              <a:ext cx="171404" cy="5261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AT" sz="2000" dirty="0" err="1" smtClean="0">
                <a:latin typeface="+mn-lt"/>
                <a:cs typeface="+mn-cs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6354782" y="4621484"/>
              <a:ext cx="171404" cy="6366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AT" sz="2000" dirty="0" err="1" smtClean="0">
                <a:latin typeface="+mn-lt"/>
                <a:cs typeface="+mn-cs"/>
              </a:endParaRPr>
            </a:p>
          </p:txBody>
        </p:sp>
        <p:cxnSp>
          <p:nvCxnSpPr>
            <p:cNvPr id="26" name="Gerader Verbinder 25"/>
            <p:cNvCxnSpPr/>
            <p:nvPr/>
          </p:nvCxnSpPr>
          <p:spPr>
            <a:xfrm>
              <a:off x="4410566" y="4635718"/>
              <a:ext cx="11707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6356498" y="5626050"/>
              <a:ext cx="11707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5975838" y="5230144"/>
            <a:ext cx="0" cy="5522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32040" y="5756031"/>
            <a:ext cx="1043798" cy="190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932040" y="5164320"/>
            <a:ext cx="0" cy="59171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32040" y="5225512"/>
            <a:ext cx="3384376" cy="463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87262" y="5229200"/>
            <a:ext cx="695932" cy="1389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12256" y="5257130"/>
            <a:ext cx="0" cy="5522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768458" y="5783017"/>
            <a:ext cx="1043798" cy="190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68458" y="5191306"/>
            <a:ext cx="0" cy="59171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AT" sz="2215" dirty="0"/>
              <a:t>Transmission Gates in der Rückkopplung</a:t>
            </a:r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r>
              <a:rPr lang="de-AT" sz="2215" dirty="0"/>
              <a:t>Bei Takt = 0 werden Daten</a:t>
            </a:r>
            <a:br>
              <a:rPr lang="de-AT" sz="2215" dirty="0"/>
            </a:br>
            <a:r>
              <a:rPr lang="de-AT" sz="2215" dirty="0"/>
              <a:t>gehalten</a:t>
            </a:r>
          </a:p>
          <a:p>
            <a:pPr eaLnBrk="1" hangingPunct="1">
              <a:lnSpc>
                <a:spcPct val="110000"/>
              </a:lnSpc>
            </a:pPr>
            <a:r>
              <a:rPr lang="de-AT" sz="2215" dirty="0"/>
              <a:t>Bei Takt = 1 werden neue </a:t>
            </a:r>
            <a:br>
              <a:rPr lang="de-AT" sz="2215" dirty="0"/>
            </a:br>
            <a:r>
              <a:rPr lang="de-AT" sz="2215" dirty="0"/>
              <a:t>Daten übernommen</a:t>
            </a:r>
          </a:p>
          <a:p>
            <a:pPr eaLnBrk="1" hangingPunct="1">
              <a:lnSpc>
                <a:spcPct val="110000"/>
              </a:lnSpc>
            </a:pPr>
            <a:r>
              <a:rPr lang="de-AT" sz="2215" dirty="0"/>
              <a:t>Eine Möglichkeit von vielen</a:t>
            </a:r>
          </a:p>
        </p:txBody>
      </p:sp>
      <p:pic>
        <p:nvPicPr>
          <p:cNvPr id="39938" name="Picture 2" descr="https://allthingsvlsi.files.wordpress.com/2013/04/cmos-dff-with-t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30586"/>
            <a:ext cx="4608512" cy="17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 smtClean="0"/>
              <a:t>D-Flip-Flop</a:t>
            </a:r>
          </a:p>
        </p:txBody>
      </p: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08" y="3569678"/>
            <a:ext cx="3666392" cy="252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3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D-Flip-Flop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AT" sz="2215" dirty="0"/>
              <a:t>Transmission Gates in der Rückkopplung</a:t>
            </a:r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r>
              <a:rPr lang="de-AT" sz="2215" dirty="0"/>
              <a:t>Bei Takt = 0 werden Daten</a:t>
            </a:r>
            <a:br>
              <a:rPr lang="de-AT" sz="2215" dirty="0"/>
            </a:br>
            <a:r>
              <a:rPr lang="de-AT" sz="2215" dirty="0"/>
              <a:t>gehalten</a:t>
            </a:r>
          </a:p>
          <a:p>
            <a:pPr eaLnBrk="1" hangingPunct="1">
              <a:lnSpc>
                <a:spcPct val="110000"/>
              </a:lnSpc>
            </a:pPr>
            <a:r>
              <a:rPr lang="de-AT" sz="2215" dirty="0">
                <a:solidFill>
                  <a:srgbClr val="C0C0C0"/>
                </a:solidFill>
              </a:rPr>
              <a:t>Bei Takt = 1 werden neue </a:t>
            </a:r>
            <a:br>
              <a:rPr lang="de-AT" sz="2215" dirty="0">
                <a:solidFill>
                  <a:srgbClr val="C0C0C0"/>
                </a:solidFill>
              </a:rPr>
            </a:br>
            <a:r>
              <a:rPr lang="de-AT" sz="2215" dirty="0">
                <a:solidFill>
                  <a:srgbClr val="C0C0C0"/>
                </a:solidFill>
              </a:rPr>
              <a:t>Daten übernommen</a:t>
            </a:r>
          </a:p>
          <a:p>
            <a:pPr eaLnBrk="1" hangingPunct="1">
              <a:lnSpc>
                <a:spcPct val="110000"/>
              </a:lnSpc>
            </a:pPr>
            <a:r>
              <a:rPr lang="de-AT" sz="2215" dirty="0">
                <a:solidFill>
                  <a:srgbClr val="C0C0C0"/>
                </a:solidFill>
              </a:rPr>
              <a:t>Eine Möglichkeit von vielen</a:t>
            </a:r>
          </a:p>
        </p:txBody>
      </p:sp>
      <p:pic>
        <p:nvPicPr>
          <p:cNvPr id="501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08" y="3569678"/>
            <a:ext cx="3666392" cy="252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26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pic>
        <p:nvPicPr>
          <p:cNvPr id="40962" name="Picture 2" descr="https://allthingsvlsi.files.wordpress.com/2013/04/cmos-dff-with-tg-op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138"/>
          <a:stretch/>
        </p:blipFill>
        <p:spPr bwMode="auto">
          <a:xfrm>
            <a:off x="2166830" y="1916832"/>
            <a:ext cx="4709910" cy="165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D-Flip-Flop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AT" sz="2215" dirty="0"/>
              <a:t>Transmission Gates in der Rückkopplung</a:t>
            </a:r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endParaRPr lang="de-AT" sz="2215" dirty="0"/>
          </a:p>
          <a:p>
            <a:pPr eaLnBrk="1" hangingPunct="1">
              <a:lnSpc>
                <a:spcPct val="110000"/>
              </a:lnSpc>
            </a:pPr>
            <a:r>
              <a:rPr lang="de-AT" sz="2215" dirty="0">
                <a:solidFill>
                  <a:srgbClr val="C0C0C0"/>
                </a:solidFill>
              </a:rPr>
              <a:t>Bei Takt = 0 werden Daten</a:t>
            </a:r>
            <a:br>
              <a:rPr lang="de-AT" sz="2215" dirty="0">
                <a:solidFill>
                  <a:srgbClr val="C0C0C0"/>
                </a:solidFill>
              </a:rPr>
            </a:br>
            <a:r>
              <a:rPr lang="de-AT" sz="2215" dirty="0">
                <a:solidFill>
                  <a:srgbClr val="C0C0C0"/>
                </a:solidFill>
              </a:rPr>
              <a:t>gehalten</a:t>
            </a:r>
          </a:p>
          <a:p>
            <a:pPr eaLnBrk="1" hangingPunct="1">
              <a:lnSpc>
                <a:spcPct val="110000"/>
              </a:lnSpc>
            </a:pPr>
            <a:r>
              <a:rPr lang="de-AT" sz="2215" dirty="0"/>
              <a:t>Bei Takt = 1 werden neue </a:t>
            </a:r>
            <a:br>
              <a:rPr lang="de-AT" sz="2215" dirty="0"/>
            </a:br>
            <a:r>
              <a:rPr lang="de-AT" sz="2215" dirty="0"/>
              <a:t>Daten übernommen</a:t>
            </a:r>
          </a:p>
          <a:p>
            <a:pPr eaLnBrk="1" hangingPunct="1">
              <a:lnSpc>
                <a:spcPct val="110000"/>
              </a:lnSpc>
            </a:pPr>
            <a:r>
              <a:rPr lang="de-AT" sz="2215" dirty="0">
                <a:solidFill>
                  <a:srgbClr val="C0C0C0"/>
                </a:solidFill>
              </a:rPr>
              <a:t>Eine Möglichkeit von vielen</a:t>
            </a:r>
          </a:p>
        </p:txBody>
      </p:sp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08" y="3569678"/>
            <a:ext cx="3666392" cy="252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26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pic>
        <p:nvPicPr>
          <p:cNvPr id="41986" name="Picture 2" descr="https://allthingsvlsi.files.wordpress.com/2013/04/cmos-dff-with-tg-op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9"/>
          <a:stretch/>
        </p:blipFill>
        <p:spPr bwMode="auto">
          <a:xfrm>
            <a:off x="2146539" y="1917016"/>
            <a:ext cx="4801725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Input-Pad mit Überspannungsschutz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78369"/>
            <a:ext cx="4220308" cy="325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6" y="1389185"/>
            <a:ext cx="4783015" cy="225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7" y="3710354"/>
            <a:ext cx="2954215" cy="231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1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1670539"/>
            <a:ext cx="4844562" cy="414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Output-Pad</a:t>
            </a: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9231" y="1506416"/>
            <a:ext cx="3997569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AT" sz="2215"/>
              <a:t>Große Treiberleistung nötig</a:t>
            </a:r>
          </a:p>
          <a:p>
            <a:pPr eaLnBrk="1" hangingPunct="1"/>
            <a:r>
              <a:rPr lang="de-AT" sz="2215"/>
              <a:t>Mehrere Inverter in Serie</a:t>
            </a:r>
          </a:p>
          <a:p>
            <a:pPr lvl="1" eaLnBrk="1" hangingPunct="1"/>
            <a:r>
              <a:rPr lang="de-AT" sz="1846"/>
              <a:t>Steigende Transistorgrößen</a:t>
            </a:r>
          </a:p>
          <a:p>
            <a:pPr lvl="1" eaLnBrk="1" hangingPunct="1"/>
            <a:r>
              <a:rPr lang="de-AT" sz="1846"/>
              <a:t>Optimales Verhältnis etwa 2,7</a:t>
            </a:r>
          </a:p>
          <a:p>
            <a:pPr eaLnBrk="1" hangingPunct="1"/>
            <a:endParaRPr lang="de-AT" sz="2215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5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Gatteraufbau &amp;</a:t>
            </a:r>
            <a:br>
              <a:rPr lang="de-DE" dirty="0" smtClean="0"/>
            </a:br>
            <a:r>
              <a:rPr lang="de-DE" dirty="0" smtClean="0"/>
              <a:t>Ausgangsschaltungen</a:t>
            </a:r>
            <a:endParaRPr lang="de-AT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90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Wie groß ist ein Transistor?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 txBox="1">
                <a:spLocks noChangeArrowheads="1"/>
              </p:cNvSpPr>
              <p:nvPr/>
            </p:nvSpPr>
            <p:spPr>
              <a:xfrm>
                <a:off x="251520" y="1506415"/>
                <a:ext cx="8784976" cy="477198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6699"/>
                  </a:buClr>
                  <a:buSzPct val="11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6699"/>
                  </a:buClr>
                  <a:buSzPct val="12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6699"/>
                  </a:buClr>
                  <a:buSzPct val="120000"/>
                  <a:buFont typeface="Symbol" pitchFamily="18" charset="2"/>
                  <a:buChar char="-"/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de-DE" sz="2200" dirty="0" smtClean="0"/>
                  <a:t>Beispiel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de-DE" sz="1800" dirty="0" smtClean="0"/>
                  <a:t>Pentium IV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de-DE" sz="1600" dirty="0" smtClean="0"/>
                  <a:t>Chipgröße 217 mm² (180 </a:t>
                </a:r>
                <a:r>
                  <a:rPr lang="de-DE" sz="1600" dirty="0" err="1" smtClean="0"/>
                  <a:t>nm</a:t>
                </a:r>
                <a:r>
                  <a:rPr lang="de-DE" sz="1600" dirty="0" smtClean="0"/>
                  <a:t>, Jahr 2000)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de-DE" sz="1600" dirty="0" smtClean="0"/>
                  <a:t>42 x 10</a:t>
                </a:r>
                <a:r>
                  <a:rPr lang="de-DE" sz="1600" baseline="30000" dirty="0" smtClean="0"/>
                  <a:t>6</a:t>
                </a:r>
                <a:r>
                  <a:rPr lang="de-DE" sz="1600" dirty="0" smtClean="0"/>
                  <a:t> Transistoren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de-DE" sz="1600" dirty="0" smtClean="0"/>
                  <a:t>20 % der Fläche für Verdrahtung genutzt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de-DE" sz="1800" dirty="0" smtClean="0">
                    <a:sym typeface="Wingdings" pitchFamily="2" charset="2"/>
                  </a:rPr>
                  <a:t>		</a:t>
                </a:r>
                <a:r>
                  <a:rPr lang="de-DE" sz="1800" dirty="0" smtClean="0"/>
                  <a:t> 4,1 µm² pro Transistor!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de-DE" sz="1800" dirty="0" err="1" smtClean="0"/>
                  <a:t>Haswell</a:t>
                </a:r>
                <a:r>
                  <a:rPr lang="de-DE" sz="1800" dirty="0" smtClean="0"/>
                  <a:t>-E(P)</a:t>
                </a:r>
                <a:br>
                  <a:rPr lang="de-DE" sz="1800" dirty="0" smtClean="0"/>
                </a:br>
                <a:r>
                  <a:rPr lang="de-DE" sz="1800" dirty="0" smtClean="0"/>
                  <a:t>	</a:t>
                </a:r>
                <a:r>
                  <a:rPr lang="de-DE" sz="1800" dirty="0" smtClean="0">
                    <a:sym typeface="Wingdings" pitchFamily="2" charset="2"/>
                  </a:rPr>
                  <a:t></a:t>
                </a:r>
                <a:r>
                  <a:rPr lang="de-DE" sz="1800" dirty="0" smtClean="0"/>
                  <a:t> 0,1 µm² pro Transistor!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de-DE" sz="1800" dirty="0" smtClean="0"/>
                  <a:t>10/11nm Technologie: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de-DE" sz="1600" dirty="0" smtClean="0"/>
                  <a:t>SRAM </a:t>
                </a:r>
                <a:r>
                  <a:rPr lang="de-DE" sz="1600" dirty="0" smtClean="0">
                    <a:sym typeface="Wingdings" panose="05000000000000000000" pitchFamily="2" charset="2"/>
                  </a:rPr>
                  <a:t>1bit: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AT" sz="16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de-AT" sz="16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de-AT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AT" sz="16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𝜇</m:t>
                        </m:r>
                        <m:sSup>
                          <m:sSupPr>
                            <m:ctrlPr>
                              <a:rPr lang="de-AT" sz="1600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AT" sz="1600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de-AT" sz="1600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de-AT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AT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29</m:t>
                        </m:r>
                        <m:sSup>
                          <m:sSupPr>
                            <m:ctrlPr>
                              <a:rPr lang="de-DE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AT" sz="16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AT" sz="1600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∙</m:t>
                            </m:r>
                            <m:r>
                              <a:rPr lang="de-AT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de-AT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de-AT" sz="1600" b="0" i="0" smtClean="0">
                        <a:latin typeface="Cambria Math"/>
                        <a:sym typeface="Wingdings" panose="05000000000000000000" pitchFamily="2" charset="2"/>
                      </a:rPr>
                      <m:t>=0.034</m:t>
                    </m:r>
                  </m:oMath>
                </a14:m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𝜇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AT" sz="1600" b="0" i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=34000</m:t>
                    </m:r>
                    <m:r>
                      <a:rPr lang="de-AT" sz="16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de-AT" sz="16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AT" sz="16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=184×184 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de-DE" sz="1600" dirty="0" smtClean="0"/>
              </a:p>
              <a:p>
                <a:pPr lvl="2">
                  <a:lnSpc>
                    <a:spcPct val="110000"/>
                  </a:lnSpc>
                </a:pPr>
                <a:r>
                  <a:rPr lang="de-DE" sz="1600" dirty="0" smtClean="0"/>
                  <a:t>NAND Gate</a:t>
                </a:r>
                <a:r>
                  <a:rPr lang="de-DE" sz="1600" dirty="0" smtClean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AT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de-AT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de-AT" sz="1600" i="1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𝜇</m:t>
                        </m:r>
                        <m:sSup>
                          <m:sSupPr>
                            <m:ctrlPr>
                              <a:rPr lang="de-AT" sz="1600" i="1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AT" sz="1600" i="1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de-AT" sz="1600" i="1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de-AT" sz="1600" i="1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AT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de-AT" sz="1600" i="1">
                            <a:latin typeface="Cambria Math"/>
                            <a:sym typeface="Wingdings" panose="05000000000000000000" pitchFamily="2" charset="2"/>
                          </a:rPr>
                          <m:t>9</m:t>
                        </m:r>
                        <m:sSup>
                          <m:sSupPr>
                            <m:ctrlPr>
                              <a:rPr lang="de-DE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AT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AT" sz="1600" i="1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∙</m:t>
                            </m:r>
                            <m:r>
                              <a:rPr lang="de-AT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de-AT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de-AT" sz="1600">
                        <a:latin typeface="Cambria Math"/>
                        <a:sym typeface="Wingdings" panose="05000000000000000000" pitchFamily="2" charset="2"/>
                      </a:rPr>
                      <m:t>=0.</m:t>
                    </m:r>
                    <m:r>
                      <a:rPr lang="de-AT" sz="1600" b="0" i="0" smtClean="0">
                        <a:latin typeface="Cambria Math"/>
                        <a:sym typeface="Wingdings" panose="05000000000000000000" pitchFamily="2" charset="2"/>
                      </a:rPr>
                      <m:t>052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𝜇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AT" sz="160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AT" sz="1600" b="0" i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52</m:t>
                    </m:r>
                    <m:r>
                      <a:rPr lang="de-AT" sz="160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000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AT" sz="16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228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×</m:t>
                    </m:r>
                    <m:r>
                      <a:rPr lang="de-AT" sz="16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228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de-DE" sz="1600" dirty="0"/>
              </a:p>
              <a:p>
                <a:pPr lvl="2">
                  <a:lnSpc>
                    <a:spcPct val="110000"/>
                  </a:lnSpc>
                </a:pPr>
                <a:r>
                  <a:rPr lang="de-DE" sz="1600" dirty="0" smtClean="0"/>
                  <a:t>Transistor:</a:t>
                </a:r>
                <a:r>
                  <a:rPr lang="de-DE" sz="16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AT" sz="1600">
                        <a:latin typeface="Cambria Math"/>
                        <a:sym typeface="Wingdings" panose="05000000000000000000" pitchFamily="2" charset="2"/>
                      </a:rPr>
                      <m:t>0.0</m:t>
                    </m:r>
                    <m:r>
                      <a:rPr lang="de-AT" sz="1600" b="0" i="0" smtClean="0">
                        <a:latin typeface="Cambria Math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𝜇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AT" sz="160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AT" sz="1600" b="0" i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13</m:t>
                    </m:r>
                    <m:r>
                      <a:rPr lang="de-AT" sz="160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000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AT" sz="16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114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×</m:t>
                    </m:r>
                    <m:r>
                      <a:rPr lang="de-AT" sz="16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114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de-AT" sz="16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de-AT" sz="16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06415"/>
                <a:ext cx="8784976" cy="4771983"/>
              </a:xfrm>
              <a:prstGeom prst="rect">
                <a:avLst/>
              </a:prstGeom>
              <a:blipFill rotWithShape="1">
                <a:blip r:embed="rId2"/>
                <a:stretch>
                  <a:fillRect l="-902" t="-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71600" y="6021288"/>
            <a:ext cx="770485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International Roadmap for Devices and Systems, </a:t>
            </a:r>
            <a:r>
              <a:rPr lang="it-IT" dirty="0">
                <a:solidFill>
                  <a:schemeClr val="tx2"/>
                </a:solidFill>
              </a:rPr>
              <a:t>2016 Edition</a:t>
            </a:r>
          </a:p>
          <a:p>
            <a:r>
              <a:rPr lang="it-IT" dirty="0">
                <a:solidFill>
                  <a:schemeClr val="tx2"/>
                </a:solidFill>
              </a:rPr>
              <a:t>More Moore White </a:t>
            </a:r>
            <a:r>
              <a:rPr lang="it-IT" dirty="0" err="1">
                <a:solidFill>
                  <a:schemeClr val="tx2"/>
                </a:solidFill>
              </a:rPr>
              <a:t>Paper</a:t>
            </a:r>
            <a:r>
              <a:rPr lang="it-IT" dirty="0">
                <a:solidFill>
                  <a:schemeClr val="tx2"/>
                </a:solidFill>
              </a:rPr>
              <a:t>, </a:t>
            </a:r>
            <a:r>
              <a:rPr lang="sv-SE" dirty="0">
                <a:solidFill>
                  <a:schemeClr val="tx2"/>
                </a:solidFill>
              </a:rPr>
              <a:t>https://irds.ieee.org</a:t>
            </a:r>
          </a:p>
        </p:txBody>
      </p:sp>
    </p:spTree>
    <p:extLst>
      <p:ext uri="{BB962C8B-B14F-4D97-AF65-F5344CB8AC3E}">
        <p14:creationId xmlns:p14="http://schemas.microsoft.com/office/powerpoint/2010/main" val="6424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621282"/>
          </a:xfrm>
        </p:spPr>
        <p:txBody>
          <a:bodyPr/>
          <a:lstStyle/>
          <a:p>
            <a:r>
              <a:rPr lang="de-AT" dirty="0" smtClean="0"/>
              <a:t>Aufbau statischer CMOS-Gatter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>
          <a:xfrm>
            <a:off x="316518" y="764704"/>
            <a:ext cx="8286808" cy="2431742"/>
          </a:xfrm>
        </p:spPr>
        <p:txBody>
          <a:bodyPr/>
          <a:lstStyle/>
          <a:p>
            <a:r>
              <a:rPr lang="de-AT" dirty="0" smtClean="0"/>
              <a:t>immer NMOS-Transistor + komplementärer PMOS-Transistor</a:t>
            </a:r>
            <a:br>
              <a:rPr lang="de-AT" dirty="0" smtClean="0"/>
            </a:br>
            <a:r>
              <a:rPr lang="de-AT" dirty="0" smtClean="0"/>
              <a:t>Gesamtfunktion </a:t>
            </a:r>
            <a:r>
              <a:rPr lang="de-AT" dirty="0"/>
              <a:t>ist </a:t>
            </a:r>
            <a:r>
              <a:rPr lang="de-AT" dirty="0" smtClean="0"/>
              <a:t>invertierend</a:t>
            </a:r>
          </a:p>
          <a:p>
            <a:r>
              <a:rPr lang="de-AT" dirty="0" smtClean="0"/>
              <a:t>NMOS-Transistoren </a:t>
            </a:r>
            <a:r>
              <a:rPr lang="de-AT" dirty="0"/>
              <a:t>Reihenschaltung </a:t>
            </a:r>
            <a:r>
              <a:rPr lang="de-AT" dirty="0" smtClean="0"/>
              <a:t>= UND-Funktion</a:t>
            </a:r>
          </a:p>
          <a:p>
            <a:r>
              <a:rPr lang="de-AT" dirty="0" smtClean="0"/>
              <a:t>NMOS-Transistoren </a:t>
            </a:r>
            <a:r>
              <a:rPr lang="de-AT" dirty="0"/>
              <a:t>Parallelschaltung </a:t>
            </a:r>
            <a:r>
              <a:rPr lang="de-AT" dirty="0" smtClean="0"/>
              <a:t>= ODER-Funktion</a:t>
            </a:r>
          </a:p>
          <a:p>
            <a:r>
              <a:rPr lang="de-AT" dirty="0" smtClean="0"/>
              <a:t>NMOS RS + PMOS PS </a:t>
            </a:r>
            <a:r>
              <a:rPr lang="de-AT" dirty="0"/>
              <a:t>o</a:t>
            </a:r>
            <a:r>
              <a:rPr lang="de-AT" dirty="0" smtClean="0"/>
              <a:t>der NMOS PS + PMOS RS</a:t>
            </a:r>
            <a:endParaRPr lang="de-AT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12454"/>
              </p:ext>
            </p:extLst>
          </p:nvPr>
        </p:nvGraphicFramePr>
        <p:xfrm>
          <a:off x="1070662" y="3196446"/>
          <a:ext cx="6597682" cy="354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Visio" r:id="rId3" imgW="9109987" imgH="4884106" progId="Visio.Drawing.11">
                  <p:embed/>
                </p:oleObj>
              </mc:Choice>
              <mc:Fallback>
                <p:oleObj name="Visio" r:id="rId3" imgW="9109987" imgH="48841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662" y="3196446"/>
                        <a:ext cx="6597682" cy="3544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8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Komplexere Funktion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735574" y="1381054"/>
            <a:ext cx="3448696" cy="4375049"/>
            <a:chOff x="2096" y="1248"/>
            <a:chExt cx="2539" cy="3221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2096" y="1248"/>
            <a:ext cx="2421" cy="3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4" name="Visio" r:id="rId3" imgW="4724954" imgH="6279426" progId="Visio.Drawing.11">
                    <p:embed/>
                  </p:oleObj>
                </mc:Choice>
                <mc:Fallback>
                  <p:oleObj name="Visio" r:id="rId3" imgW="4724954" imgH="627942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1248"/>
                          <a:ext cx="2421" cy="3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84" y="3516"/>
              <a:ext cx="36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de-DE" sz="1369" b="1">
                  <a:latin typeface="Arial" panose="020B0604020202020204" pitchFamily="34" charset="0"/>
                </a:rPr>
                <a:t>Q1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03" y="1475"/>
              <a:ext cx="36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de-DE" sz="1369" b="1">
                  <a:latin typeface="Arial" panose="020B0604020202020204" pitchFamily="34" charset="0"/>
                </a:rPr>
                <a:t>Q2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273" y="3108"/>
              <a:ext cx="36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de-DE" sz="1369" b="1">
                  <a:latin typeface="Arial" panose="020B0604020202020204" pitchFamily="34" charset="0"/>
                </a:rPr>
                <a:t>Q3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03" y="1928"/>
              <a:ext cx="36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de-DE" sz="1369" b="1">
                  <a:latin typeface="Arial" panose="020B0604020202020204" pitchFamily="34" charset="0"/>
                </a:rPr>
                <a:t>Q4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73" y="2563"/>
              <a:ext cx="36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de-DE" sz="1369" b="1">
                  <a:latin typeface="Arial" panose="020B0604020202020204" pitchFamily="34" charset="0"/>
                </a:rPr>
                <a:t>Q5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73" y="1747"/>
              <a:ext cx="36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de-DE" sz="1369" b="1" dirty="0">
                  <a:latin typeface="Arial" panose="020B0604020202020204" pitchFamily="34" charset="0"/>
                </a:rPr>
                <a:t>Q6</a:t>
              </a:r>
            </a:p>
          </p:txBody>
        </p:sp>
      </p:grpSp>
      <p:sp>
        <p:nvSpPr>
          <p:cNvPr id="23" name="Rechteck 22"/>
          <p:cNvSpPr/>
          <p:nvPr/>
        </p:nvSpPr>
        <p:spPr bwMode="auto">
          <a:xfrm>
            <a:off x="3441811" y="5301208"/>
            <a:ext cx="2232248" cy="57606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2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CMOS-Standardausgang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 smtClean="0"/>
              <a:t>Push-Pull Prinzip</a:t>
            </a:r>
          </a:p>
          <a:p>
            <a:pPr lvl="1"/>
            <a:r>
              <a:rPr lang="de-AT" dirty="0" smtClean="0"/>
              <a:t>Push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bei </a:t>
            </a:r>
            <a:r>
              <a:rPr lang="de-AT" dirty="0"/>
              <a:t>H-Pegel am Ausgang </a:t>
            </a:r>
            <a:r>
              <a:rPr lang="de-AT" dirty="0" smtClean="0"/>
              <a:t>bringen</a:t>
            </a:r>
            <a:br>
              <a:rPr lang="de-AT" dirty="0" smtClean="0"/>
            </a:br>
            <a:r>
              <a:rPr lang="de-AT" dirty="0" smtClean="0"/>
              <a:t>PMOS-Transistoren angeschlossene</a:t>
            </a:r>
            <a:br>
              <a:rPr lang="de-AT" dirty="0" smtClean="0"/>
            </a:br>
            <a:r>
              <a:rPr lang="de-AT" dirty="0" smtClean="0"/>
              <a:t>Eingänge </a:t>
            </a:r>
            <a:r>
              <a:rPr lang="de-AT" dirty="0"/>
              <a:t>auf </a:t>
            </a:r>
            <a:r>
              <a:rPr lang="de-AT" dirty="0" smtClean="0"/>
              <a:t>H-Pegel</a:t>
            </a:r>
          </a:p>
          <a:p>
            <a:pPr lvl="1"/>
            <a:r>
              <a:rPr lang="de-AT" dirty="0" smtClean="0"/>
              <a:t>Pull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bei </a:t>
            </a:r>
            <a:r>
              <a:rPr lang="de-AT" dirty="0"/>
              <a:t>L-Pegel am Ausgang </a:t>
            </a:r>
            <a:r>
              <a:rPr lang="de-AT" dirty="0" smtClean="0"/>
              <a:t>bringen</a:t>
            </a:r>
            <a:br>
              <a:rPr lang="de-AT" dirty="0" smtClean="0"/>
            </a:br>
            <a:r>
              <a:rPr lang="de-AT" dirty="0" smtClean="0"/>
              <a:t>NMOS-Transistoren angeschlossene</a:t>
            </a:r>
            <a:br>
              <a:rPr lang="de-AT" dirty="0" smtClean="0"/>
            </a:br>
            <a:r>
              <a:rPr lang="de-AT" dirty="0" smtClean="0"/>
              <a:t>Eingänge </a:t>
            </a:r>
            <a:r>
              <a:rPr lang="de-AT" dirty="0"/>
              <a:t>auf </a:t>
            </a:r>
            <a:r>
              <a:rPr lang="de-AT" dirty="0" smtClean="0"/>
              <a:t>L-Pegel</a:t>
            </a:r>
          </a:p>
          <a:p>
            <a:pPr lvl="1"/>
            <a:r>
              <a:rPr lang="de-AT" dirty="0" smtClean="0"/>
              <a:t>Problem beim direkten Verbinden</a:t>
            </a:r>
            <a:endParaRPr lang="de-AT" dirty="0"/>
          </a:p>
        </p:txBody>
      </p:sp>
      <p:graphicFrame>
        <p:nvGraphicFramePr>
          <p:cNvPr id="6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623520"/>
              </p:ext>
            </p:extLst>
          </p:nvPr>
        </p:nvGraphicFramePr>
        <p:xfrm>
          <a:off x="5200987" y="1181705"/>
          <a:ext cx="3686396" cy="483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Visio" r:id="rId3" imgW="4816164" imgH="6332706" progId="Visio.Drawing.11">
                  <p:embed/>
                </p:oleObj>
              </mc:Choice>
              <mc:Fallback>
                <p:oleObj name="Visio" r:id="rId3" imgW="4816164" imgH="63327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987" y="1181705"/>
                        <a:ext cx="3686396" cy="4839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6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Open-Drain- /</a:t>
            </a:r>
            <a:br>
              <a:rPr lang="de-AT" dirty="0" smtClean="0"/>
            </a:br>
            <a:r>
              <a:rPr lang="de-AT" dirty="0" smtClean="0"/>
              <a:t>Open-</a:t>
            </a:r>
            <a:r>
              <a:rPr lang="de-AT" dirty="0" err="1" smtClean="0"/>
              <a:t>Collector</a:t>
            </a:r>
            <a:r>
              <a:rPr lang="de-AT" dirty="0" smtClean="0"/>
              <a:t>-Ausgang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>
          <a:xfrm>
            <a:off x="316518" y="1357298"/>
            <a:ext cx="8359938" cy="4786346"/>
          </a:xfrm>
        </p:spPr>
        <p:txBody>
          <a:bodyPr/>
          <a:lstStyle/>
          <a:p>
            <a:r>
              <a:rPr lang="de-AT" dirty="0"/>
              <a:t>obere (PMOS-) Transistor </a:t>
            </a:r>
            <a:r>
              <a:rPr lang="de-AT" dirty="0" smtClean="0"/>
              <a:t>durch Widerstand ersetzt</a:t>
            </a:r>
          </a:p>
          <a:p>
            <a:r>
              <a:rPr lang="de-AT" dirty="0"/>
              <a:t>Drain-Anschluss des NMOS-Transistors </a:t>
            </a:r>
            <a:r>
              <a:rPr lang="de-AT" dirty="0" smtClean="0"/>
              <a:t>nach </a:t>
            </a:r>
            <a:r>
              <a:rPr lang="de-AT" dirty="0"/>
              <a:t>außen </a:t>
            </a:r>
            <a:r>
              <a:rPr lang="de-AT" dirty="0" smtClean="0"/>
              <a:t>geführt</a:t>
            </a:r>
          </a:p>
          <a:p>
            <a:r>
              <a:rPr lang="de-AT" dirty="0" smtClean="0"/>
              <a:t>Pull-</a:t>
            </a:r>
            <a:r>
              <a:rPr lang="de-AT" dirty="0" err="1" smtClean="0"/>
              <a:t>Up</a:t>
            </a:r>
            <a:r>
              <a:rPr lang="de-AT" dirty="0" smtClean="0"/>
              <a:t>-Widerstand </a:t>
            </a:r>
            <a:r>
              <a:rPr lang="de-AT" dirty="0"/>
              <a:t>nach </a:t>
            </a:r>
            <a:r>
              <a:rPr lang="de-AT" dirty="0" err="1" smtClean="0"/>
              <a:t>Vdd</a:t>
            </a:r>
            <a:endParaRPr lang="de-AT" dirty="0" smtClean="0"/>
          </a:p>
          <a:p>
            <a:r>
              <a:rPr lang="de-DE" altLang="de-DE" dirty="0" smtClean="0"/>
              <a:t>x Open-Drain-Ausgänge / ein gemeinsamer Pull-</a:t>
            </a:r>
            <a:r>
              <a:rPr lang="de-DE" altLang="de-DE" dirty="0" err="1" smtClean="0"/>
              <a:t>Up</a:t>
            </a:r>
            <a:r>
              <a:rPr lang="de-DE" altLang="de-DE" dirty="0" smtClean="0"/>
              <a:t>-Widerstand</a:t>
            </a:r>
          </a:p>
          <a:p>
            <a:r>
              <a:rPr lang="de-AT" b="1" dirty="0" smtClean="0"/>
              <a:t>Wired-NOR</a:t>
            </a:r>
            <a:endParaRPr lang="de-AT" b="1" dirty="0"/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3727"/>
              </p:ext>
            </p:extLst>
          </p:nvPr>
        </p:nvGraphicFramePr>
        <p:xfrm>
          <a:off x="5292080" y="3717032"/>
          <a:ext cx="3450055" cy="2280567"/>
        </p:xfrm>
        <a:graphic>
          <a:graphicData uri="http://schemas.openxmlformats.org/drawingml/2006/table">
            <a:tbl>
              <a:tblPr/>
              <a:tblGrid>
                <a:gridCol w="690011"/>
                <a:gridCol w="690011"/>
                <a:gridCol w="690011"/>
                <a:gridCol w="690011"/>
                <a:gridCol w="690011"/>
              </a:tblGrid>
              <a:tr h="4563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DE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YA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DE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YB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63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50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63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63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  <a:endParaRPr kumimoji="0" lang="de-DE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237" marR="78237" marT="39119" marB="391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62049"/>
              </p:ext>
            </p:extLst>
          </p:nvPr>
        </p:nvGraphicFramePr>
        <p:xfrm>
          <a:off x="302224" y="3584715"/>
          <a:ext cx="4682022" cy="255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Visio" r:id="rId3" imgW="9173994" imgH="5014933" progId="Visio.Drawing.11">
                  <p:embed/>
                </p:oleObj>
              </mc:Choice>
              <mc:Fallback>
                <p:oleObj name="Visio" r:id="rId3" imgW="9173994" imgH="5014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24" y="3584715"/>
                        <a:ext cx="4682022" cy="2557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3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93983"/>
              </p:ext>
            </p:extLst>
          </p:nvPr>
        </p:nvGraphicFramePr>
        <p:xfrm>
          <a:off x="3158121" y="3125240"/>
          <a:ext cx="5729262" cy="227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Visio" r:id="rId3" imgW="10331473" imgH="4100998" progId="Visio.Drawing.11">
                  <p:embed/>
                </p:oleObj>
              </mc:Choice>
              <mc:Fallback>
                <p:oleObj name="Visio" r:id="rId3" imgW="10331473" imgH="41009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121" y="3125240"/>
                        <a:ext cx="5729262" cy="2271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Datenauswahlschaltung mit OD-Ausgängen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/>
              <a:t>Dateneingang invertiert </a:t>
            </a:r>
            <a:r>
              <a:rPr lang="de-AT" dirty="0" smtClean="0"/>
              <a:t>am Ausgang (Freigabe)</a:t>
            </a:r>
          </a:p>
          <a:p>
            <a:r>
              <a:rPr lang="de-AT" dirty="0"/>
              <a:t>Auswahllogik </a:t>
            </a:r>
            <a:r>
              <a:rPr lang="de-AT" dirty="0" smtClean="0"/>
              <a:t>z. B</a:t>
            </a:r>
            <a:r>
              <a:rPr lang="de-AT" dirty="0"/>
              <a:t>. in </a:t>
            </a:r>
            <a:r>
              <a:rPr lang="de-AT" dirty="0" smtClean="0"/>
              <a:t>Mikroprozessorsystemen</a:t>
            </a:r>
          </a:p>
          <a:p>
            <a:r>
              <a:rPr lang="de-AT" dirty="0"/>
              <a:t>nur </a:t>
            </a:r>
            <a:r>
              <a:rPr lang="de-AT" dirty="0" smtClean="0"/>
              <a:t>ein </a:t>
            </a:r>
            <a:r>
              <a:rPr lang="de-AT" dirty="0" err="1" smtClean="0"/>
              <a:t>ENi</a:t>
            </a:r>
            <a:r>
              <a:rPr lang="de-AT" dirty="0" smtClean="0"/>
              <a:t>-Signal aktiv!!</a:t>
            </a:r>
            <a:endParaRPr lang="de-AT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55" y="5245784"/>
            <a:ext cx="5366599" cy="58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80" y="5771419"/>
            <a:ext cx="4858599" cy="4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22814"/>
              </p:ext>
            </p:extLst>
          </p:nvPr>
        </p:nvGraphicFramePr>
        <p:xfrm>
          <a:off x="5220072" y="642918"/>
          <a:ext cx="3396156" cy="532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Visio" r:id="rId3" imgW="3530155" imgH="5535827" progId="Visio.Drawing.11">
                  <p:embed/>
                </p:oleObj>
              </mc:Choice>
              <mc:Fallback>
                <p:oleObj name="Visio" r:id="rId3" imgW="3530155" imgH="55358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642918"/>
                        <a:ext cx="3396156" cy="5324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-State-Ausgang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-State-Ausgänge (Freigabeeingänge)</a:t>
            </a:r>
          </a:p>
          <a:p>
            <a:r>
              <a:rPr lang="de-AT" dirty="0" smtClean="0"/>
              <a:t>Pegel = neg. Dateneingang (EN-Signal)</a:t>
            </a:r>
            <a:endParaRPr lang="de-AT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30" y="2843559"/>
            <a:ext cx="3019476" cy="210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7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Bidirektionale Busverbindung </a:t>
            </a:r>
            <a:r>
              <a:rPr lang="de-DE" dirty="0" smtClean="0"/>
              <a:t>mit</a:t>
            </a:r>
            <a:br>
              <a:rPr lang="de-DE" dirty="0" smtClean="0"/>
            </a:br>
            <a:r>
              <a:rPr lang="de-DE" dirty="0" err="1" smtClean="0"/>
              <a:t>Three</a:t>
            </a:r>
            <a:r>
              <a:rPr lang="de-DE" dirty="0" smtClean="0"/>
              <a:t>-State-Ausgängen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 err="1"/>
              <a:t>Three</a:t>
            </a:r>
            <a:r>
              <a:rPr lang="de-AT" dirty="0"/>
              <a:t>-State-Ausgang </a:t>
            </a:r>
            <a:r>
              <a:rPr lang="de-AT" dirty="0" smtClean="0"/>
              <a:t>(Bus)</a:t>
            </a:r>
            <a:endParaRPr lang="de-AT" dirty="0"/>
          </a:p>
          <a:p>
            <a:pPr lvl="1"/>
            <a:r>
              <a:rPr lang="de-AT" dirty="0"/>
              <a:t>Eingangsverstärker (IBUF),</a:t>
            </a:r>
          </a:p>
          <a:p>
            <a:pPr lvl="1"/>
            <a:r>
              <a:rPr lang="de-AT" dirty="0"/>
              <a:t>Ausgangsverstärker </a:t>
            </a:r>
            <a:r>
              <a:rPr lang="de-AT" dirty="0" smtClean="0"/>
              <a:t>(</a:t>
            </a:r>
            <a:r>
              <a:rPr lang="de-AT" dirty="0"/>
              <a:t>OBUFT),</a:t>
            </a:r>
          </a:p>
          <a:p>
            <a:pPr lvl="1"/>
            <a:r>
              <a:rPr lang="de-AT" dirty="0"/>
              <a:t>bidirektionaler </a:t>
            </a:r>
            <a:r>
              <a:rPr lang="de-AT" dirty="0" err="1"/>
              <a:t>Portpin</a:t>
            </a:r>
            <a:r>
              <a:rPr lang="de-AT" dirty="0"/>
              <a:t> (</a:t>
            </a:r>
            <a:r>
              <a:rPr lang="de-AT" dirty="0" err="1"/>
              <a:t>InOut</a:t>
            </a:r>
            <a:r>
              <a:rPr lang="de-AT" dirty="0"/>
              <a:t>).</a:t>
            </a:r>
          </a:p>
          <a:p>
            <a:pPr>
              <a:spcBef>
                <a:spcPct val="20000"/>
              </a:spcBef>
            </a:pPr>
            <a:r>
              <a:rPr lang="de-DE" altLang="de-DE" dirty="0" smtClean="0"/>
              <a:t>EN </a:t>
            </a:r>
            <a:r>
              <a:rPr lang="de-DE" altLang="de-DE" dirty="0"/>
              <a:t>= </a:t>
            </a:r>
            <a:r>
              <a:rPr lang="de-DE" altLang="de-DE" dirty="0" smtClean="0"/>
              <a:t>1: BK 1 </a:t>
            </a:r>
            <a:r>
              <a:rPr lang="de-DE" altLang="de-DE" dirty="0" smtClean="0">
                <a:sym typeface="Wingdings" panose="05000000000000000000" pitchFamily="2" charset="2"/>
              </a:rPr>
              <a:t> BUS</a:t>
            </a:r>
            <a:endParaRPr lang="de-DE" altLang="de-DE" dirty="0"/>
          </a:p>
          <a:p>
            <a:pPr>
              <a:spcBef>
                <a:spcPct val="20000"/>
              </a:spcBef>
            </a:pPr>
            <a:r>
              <a:rPr lang="de-DE" altLang="de-DE" dirty="0" smtClean="0"/>
              <a:t>EN </a:t>
            </a:r>
            <a:r>
              <a:rPr lang="de-DE" altLang="de-DE" dirty="0"/>
              <a:t>= </a:t>
            </a:r>
            <a:r>
              <a:rPr lang="de-DE" altLang="de-DE" dirty="0" smtClean="0"/>
              <a:t>0: BUS </a:t>
            </a:r>
            <a:r>
              <a:rPr lang="de-DE" altLang="de-DE" dirty="0" smtClean="0">
                <a:sym typeface="Wingdings" panose="05000000000000000000" pitchFamily="2" charset="2"/>
              </a:rPr>
              <a:t> BK 1</a:t>
            </a:r>
            <a:endParaRPr lang="de-DE" altLang="de-DE" dirty="0"/>
          </a:p>
        </p:txBody>
      </p:sp>
      <p:graphicFrame>
        <p:nvGraphicFramePr>
          <p:cNvPr id="6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86069"/>
              </p:ext>
            </p:extLst>
          </p:nvPr>
        </p:nvGraphicFramePr>
        <p:xfrm>
          <a:off x="5121259" y="980728"/>
          <a:ext cx="3799133" cy="462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Visio" r:id="rId3" imgW="5654714" imgH="6886967" progId="Visio.Drawing.11">
                  <p:embed/>
                </p:oleObj>
              </mc:Choice>
              <mc:Fallback>
                <p:oleObj name="Visio" r:id="rId3" imgW="5654714" imgH="68869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59" y="980728"/>
                        <a:ext cx="3799133" cy="4620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16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Durchreichen von Inversionskreisen / </a:t>
            </a:r>
            <a:r>
              <a:rPr lang="de-DE" dirty="0" smtClean="0"/>
              <a:t>Polaritätsindikatoren (De Morgan)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/>
              <a:t>Durchreichen von Inversionskreisen bzw. Pegelindikatoren von den Ein- zu den Ausgängen </a:t>
            </a:r>
            <a:r>
              <a:rPr lang="de-AT" dirty="0" smtClean="0"/>
              <a:t>Logikfunktion tauschen</a:t>
            </a:r>
          </a:p>
          <a:p>
            <a:r>
              <a:rPr lang="de-AT" dirty="0" smtClean="0"/>
              <a:t>alle </a:t>
            </a:r>
            <a:r>
              <a:rPr lang="de-AT" dirty="0"/>
              <a:t>Ein- bzw. Ausgangssignale </a:t>
            </a:r>
            <a:r>
              <a:rPr lang="de-AT" dirty="0" smtClean="0"/>
              <a:t>invertieren</a:t>
            </a:r>
          </a:p>
          <a:p>
            <a:r>
              <a:rPr lang="de-AT" dirty="0" smtClean="0"/>
              <a:t>ggf. an nicht </a:t>
            </a:r>
            <a:r>
              <a:rPr lang="de-AT" dirty="0"/>
              <a:t>invertierten Eingängen zusätzliche Inversionskreise bzw. Polaritätsindikatoren </a:t>
            </a:r>
            <a:r>
              <a:rPr lang="de-AT" dirty="0" smtClean="0"/>
              <a:t>vorsehen</a:t>
            </a:r>
            <a:endParaRPr lang="de-AT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30880"/>
              </p:ext>
            </p:extLst>
          </p:nvPr>
        </p:nvGraphicFramePr>
        <p:xfrm>
          <a:off x="3571868" y="3516176"/>
          <a:ext cx="4927872" cy="269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Visio" r:id="rId3" imgW="2891028" imgH="1580780" progId="Visio.Drawing.11">
                  <p:embed/>
                </p:oleObj>
              </mc:Choice>
              <mc:Fallback>
                <p:oleObj name="Visio" r:id="rId3" imgW="2891028" imgH="15807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516176"/>
                        <a:ext cx="4927872" cy="2694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74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CMOS Technologie</a:t>
            </a:r>
            <a:br>
              <a:rPr lang="de-AT" dirty="0" smtClean="0"/>
            </a:br>
            <a:r>
              <a:rPr lang="de-AT" dirty="0" smtClean="0"/>
              <a:t>Transistoren</a:t>
            </a:r>
            <a:r>
              <a:rPr lang="de-AT" smtClean="0"/>
              <a:t/>
            </a:r>
            <a:br>
              <a:rPr lang="de-AT" smtClean="0"/>
            </a:br>
            <a:r>
              <a:rPr lang="de-AT" smtClean="0"/>
              <a:t>Gatter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8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MOSFET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GB" dirty="0"/>
              <a:t>N-</a:t>
            </a:r>
            <a:r>
              <a:rPr lang="en-GB" dirty="0" err="1"/>
              <a:t>Kanal</a:t>
            </a:r>
            <a:r>
              <a:rPr lang="en-GB" dirty="0"/>
              <a:t>-Transistor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P-</a:t>
            </a:r>
            <a:r>
              <a:rPr lang="en-GB" dirty="0" err="1" smtClean="0"/>
              <a:t>Kanal</a:t>
            </a:r>
            <a:r>
              <a:rPr lang="en-GB" dirty="0" smtClean="0"/>
              <a:t>-Transistor</a:t>
            </a:r>
            <a:endParaRPr lang="en-GB" dirty="0"/>
          </a:p>
        </p:txBody>
      </p:sp>
      <p:grpSp>
        <p:nvGrpSpPr>
          <p:cNvPr id="6" name="Group 142"/>
          <p:cNvGrpSpPr>
            <a:grpSpLocks/>
          </p:cNvGrpSpPr>
          <p:nvPr/>
        </p:nvGrpSpPr>
        <p:grpSpPr bwMode="auto">
          <a:xfrm>
            <a:off x="2461846" y="2045677"/>
            <a:ext cx="4567604" cy="1524000"/>
            <a:chOff x="1680" y="1104"/>
            <a:chExt cx="3117" cy="104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80" y="1381"/>
              <a:ext cx="1663" cy="48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772" y="1381"/>
              <a:ext cx="116" cy="138"/>
            </a:xfrm>
            <a:custGeom>
              <a:avLst/>
              <a:gdLst>
                <a:gd name="T0" fmla="*/ 15 w 232"/>
                <a:gd name="T1" fmla="*/ 18 h 276"/>
                <a:gd name="T2" fmla="*/ 13 w 232"/>
                <a:gd name="T3" fmla="*/ 18 h 276"/>
                <a:gd name="T4" fmla="*/ 12 w 232"/>
                <a:gd name="T5" fmla="*/ 17 h 276"/>
                <a:gd name="T6" fmla="*/ 11 w 232"/>
                <a:gd name="T7" fmla="*/ 17 h 276"/>
                <a:gd name="T8" fmla="*/ 9 w 232"/>
                <a:gd name="T9" fmla="*/ 16 h 276"/>
                <a:gd name="T10" fmla="*/ 8 w 232"/>
                <a:gd name="T11" fmla="*/ 16 h 276"/>
                <a:gd name="T12" fmla="*/ 7 w 232"/>
                <a:gd name="T13" fmla="*/ 15 h 276"/>
                <a:gd name="T14" fmla="*/ 6 w 232"/>
                <a:gd name="T15" fmla="*/ 14 h 276"/>
                <a:gd name="T16" fmla="*/ 5 w 232"/>
                <a:gd name="T17" fmla="*/ 13 h 276"/>
                <a:gd name="T18" fmla="*/ 3 w 232"/>
                <a:gd name="T19" fmla="*/ 10 h 276"/>
                <a:gd name="T20" fmla="*/ 2 w 232"/>
                <a:gd name="T21" fmla="*/ 9 h 276"/>
                <a:gd name="T22" fmla="*/ 2 w 232"/>
                <a:gd name="T23" fmla="*/ 7 h 276"/>
                <a:gd name="T24" fmla="*/ 1 w 232"/>
                <a:gd name="T25" fmla="*/ 6 h 276"/>
                <a:gd name="T26" fmla="*/ 1 w 232"/>
                <a:gd name="T27" fmla="*/ 4 h 276"/>
                <a:gd name="T28" fmla="*/ 1 w 232"/>
                <a:gd name="T29" fmla="*/ 2 h 276"/>
                <a:gd name="T30" fmla="*/ 0 w 232"/>
                <a:gd name="T31" fmla="*/ 0 h 2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2" h="276">
                  <a:moveTo>
                    <a:pt x="232" y="276"/>
                  </a:moveTo>
                  <a:lnTo>
                    <a:pt x="208" y="274"/>
                  </a:lnTo>
                  <a:lnTo>
                    <a:pt x="185" y="270"/>
                  </a:lnTo>
                  <a:lnTo>
                    <a:pt x="164" y="264"/>
                  </a:lnTo>
                  <a:lnTo>
                    <a:pt x="142" y="255"/>
                  </a:lnTo>
                  <a:lnTo>
                    <a:pt x="123" y="243"/>
                  </a:lnTo>
                  <a:lnTo>
                    <a:pt x="103" y="229"/>
                  </a:lnTo>
                  <a:lnTo>
                    <a:pt x="86" y="214"/>
                  </a:lnTo>
                  <a:lnTo>
                    <a:pt x="68" y="196"/>
                  </a:lnTo>
                  <a:lnTo>
                    <a:pt x="41" y="156"/>
                  </a:lnTo>
                  <a:lnTo>
                    <a:pt x="30" y="132"/>
                  </a:lnTo>
                  <a:lnTo>
                    <a:pt x="18" y="109"/>
                  </a:lnTo>
                  <a:lnTo>
                    <a:pt x="10" y="82"/>
                  </a:lnTo>
                  <a:lnTo>
                    <a:pt x="4" y="56"/>
                  </a:lnTo>
                  <a:lnTo>
                    <a:pt x="2" y="2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888" y="1519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33" y="1104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970" y="1112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418" y="1104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450" y="1112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42" y="1588"/>
              <a:ext cx="11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449" y="159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949" y="1381"/>
              <a:ext cx="16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987" y="1389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041" y="1386"/>
              <a:ext cx="3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646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933" y="1381"/>
              <a:ext cx="16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971" y="1389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026" y="1386"/>
              <a:ext cx="3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646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865" y="1358"/>
              <a:ext cx="277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10" y="1311"/>
              <a:ext cx="579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841" y="1865"/>
              <a:ext cx="136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2003" y="1219"/>
              <a:ext cx="1" cy="1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2487" y="1219"/>
              <a:ext cx="1" cy="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2511" y="1865"/>
              <a:ext cx="1" cy="1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442" y="2004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478" y="2012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949" y="1104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984" y="1112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096" y="1381"/>
              <a:ext cx="115" cy="138"/>
            </a:xfrm>
            <a:custGeom>
              <a:avLst/>
              <a:gdLst>
                <a:gd name="T0" fmla="*/ 0 w 231"/>
                <a:gd name="T1" fmla="*/ 18 h 276"/>
                <a:gd name="T2" fmla="*/ 1 w 231"/>
                <a:gd name="T3" fmla="*/ 18 h 276"/>
                <a:gd name="T4" fmla="*/ 2 w 231"/>
                <a:gd name="T5" fmla="*/ 17 h 276"/>
                <a:gd name="T6" fmla="*/ 4 w 231"/>
                <a:gd name="T7" fmla="*/ 17 h 276"/>
                <a:gd name="T8" fmla="*/ 5 w 231"/>
                <a:gd name="T9" fmla="*/ 16 h 276"/>
                <a:gd name="T10" fmla="*/ 6 w 231"/>
                <a:gd name="T11" fmla="*/ 16 h 276"/>
                <a:gd name="T12" fmla="*/ 8 w 231"/>
                <a:gd name="T13" fmla="*/ 15 h 276"/>
                <a:gd name="T14" fmla="*/ 9 w 231"/>
                <a:gd name="T15" fmla="*/ 14 h 276"/>
                <a:gd name="T16" fmla="*/ 10 w 231"/>
                <a:gd name="T17" fmla="*/ 13 h 276"/>
                <a:gd name="T18" fmla="*/ 12 w 231"/>
                <a:gd name="T19" fmla="*/ 10 h 276"/>
                <a:gd name="T20" fmla="*/ 12 w 231"/>
                <a:gd name="T21" fmla="*/ 9 h 276"/>
                <a:gd name="T22" fmla="*/ 13 w 231"/>
                <a:gd name="T23" fmla="*/ 7 h 276"/>
                <a:gd name="T24" fmla="*/ 13 w 231"/>
                <a:gd name="T25" fmla="*/ 6 h 276"/>
                <a:gd name="T26" fmla="*/ 14 w 231"/>
                <a:gd name="T27" fmla="*/ 4 h 276"/>
                <a:gd name="T28" fmla="*/ 14 w 231"/>
                <a:gd name="T29" fmla="*/ 2 h 276"/>
                <a:gd name="T30" fmla="*/ 14 w 231"/>
                <a:gd name="T31" fmla="*/ 0 h 2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1" h="276">
                  <a:moveTo>
                    <a:pt x="0" y="276"/>
                  </a:moveTo>
                  <a:lnTo>
                    <a:pt x="23" y="274"/>
                  </a:lnTo>
                  <a:lnTo>
                    <a:pt x="46" y="270"/>
                  </a:lnTo>
                  <a:lnTo>
                    <a:pt x="68" y="264"/>
                  </a:lnTo>
                  <a:lnTo>
                    <a:pt x="89" y="255"/>
                  </a:lnTo>
                  <a:lnTo>
                    <a:pt x="108" y="243"/>
                  </a:lnTo>
                  <a:lnTo>
                    <a:pt x="128" y="229"/>
                  </a:lnTo>
                  <a:lnTo>
                    <a:pt x="145" y="214"/>
                  </a:lnTo>
                  <a:lnTo>
                    <a:pt x="163" y="196"/>
                  </a:lnTo>
                  <a:lnTo>
                    <a:pt x="192" y="156"/>
                  </a:lnTo>
                  <a:lnTo>
                    <a:pt x="204" y="132"/>
                  </a:lnTo>
                  <a:lnTo>
                    <a:pt x="213" y="109"/>
                  </a:lnTo>
                  <a:lnTo>
                    <a:pt x="221" y="82"/>
                  </a:lnTo>
                  <a:lnTo>
                    <a:pt x="227" y="56"/>
                  </a:lnTo>
                  <a:lnTo>
                    <a:pt x="229" y="29"/>
                  </a:lnTo>
                  <a:lnTo>
                    <a:pt x="23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788" y="1381"/>
              <a:ext cx="115" cy="138"/>
            </a:xfrm>
            <a:custGeom>
              <a:avLst/>
              <a:gdLst>
                <a:gd name="T0" fmla="*/ 14 w 231"/>
                <a:gd name="T1" fmla="*/ 18 h 276"/>
                <a:gd name="T2" fmla="*/ 13 w 231"/>
                <a:gd name="T3" fmla="*/ 18 h 276"/>
                <a:gd name="T4" fmla="*/ 11 w 231"/>
                <a:gd name="T5" fmla="*/ 17 h 276"/>
                <a:gd name="T6" fmla="*/ 10 w 231"/>
                <a:gd name="T7" fmla="*/ 17 h 276"/>
                <a:gd name="T8" fmla="*/ 8 w 231"/>
                <a:gd name="T9" fmla="*/ 16 h 276"/>
                <a:gd name="T10" fmla="*/ 7 w 231"/>
                <a:gd name="T11" fmla="*/ 16 h 276"/>
                <a:gd name="T12" fmla="*/ 6 w 231"/>
                <a:gd name="T13" fmla="*/ 15 h 276"/>
                <a:gd name="T14" fmla="*/ 5 w 231"/>
                <a:gd name="T15" fmla="*/ 14 h 276"/>
                <a:gd name="T16" fmla="*/ 4 w 231"/>
                <a:gd name="T17" fmla="*/ 13 h 276"/>
                <a:gd name="T18" fmla="*/ 2 w 231"/>
                <a:gd name="T19" fmla="*/ 10 h 276"/>
                <a:gd name="T20" fmla="*/ 1 w 231"/>
                <a:gd name="T21" fmla="*/ 9 h 276"/>
                <a:gd name="T22" fmla="*/ 1 w 231"/>
                <a:gd name="T23" fmla="*/ 7 h 276"/>
                <a:gd name="T24" fmla="*/ 0 w 231"/>
                <a:gd name="T25" fmla="*/ 6 h 276"/>
                <a:gd name="T26" fmla="*/ 0 w 231"/>
                <a:gd name="T27" fmla="*/ 4 h 276"/>
                <a:gd name="T28" fmla="*/ 0 w 231"/>
                <a:gd name="T29" fmla="*/ 2 h 276"/>
                <a:gd name="T30" fmla="*/ 0 w 231"/>
                <a:gd name="T31" fmla="*/ 0 h 2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1" h="276">
                  <a:moveTo>
                    <a:pt x="231" y="276"/>
                  </a:moveTo>
                  <a:lnTo>
                    <a:pt x="208" y="274"/>
                  </a:lnTo>
                  <a:lnTo>
                    <a:pt x="185" y="270"/>
                  </a:lnTo>
                  <a:lnTo>
                    <a:pt x="163" y="264"/>
                  </a:lnTo>
                  <a:lnTo>
                    <a:pt x="142" y="255"/>
                  </a:lnTo>
                  <a:lnTo>
                    <a:pt x="123" y="243"/>
                  </a:lnTo>
                  <a:lnTo>
                    <a:pt x="103" y="229"/>
                  </a:lnTo>
                  <a:lnTo>
                    <a:pt x="86" y="214"/>
                  </a:lnTo>
                  <a:lnTo>
                    <a:pt x="68" y="196"/>
                  </a:lnTo>
                  <a:lnTo>
                    <a:pt x="41" y="156"/>
                  </a:lnTo>
                  <a:lnTo>
                    <a:pt x="29" y="132"/>
                  </a:lnTo>
                  <a:lnTo>
                    <a:pt x="18" y="109"/>
                  </a:lnTo>
                  <a:lnTo>
                    <a:pt x="10" y="82"/>
                  </a:lnTo>
                  <a:lnTo>
                    <a:pt x="4" y="56"/>
                  </a:lnTo>
                  <a:lnTo>
                    <a:pt x="2" y="2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903" y="1519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880" y="1358"/>
              <a:ext cx="278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3019" y="1219"/>
              <a:ext cx="1" cy="1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111" y="1381"/>
              <a:ext cx="116" cy="138"/>
            </a:xfrm>
            <a:custGeom>
              <a:avLst/>
              <a:gdLst>
                <a:gd name="T0" fmla="*/ 0 w 232"/>
                <a:gd name="T1" fmla="*/ 18 h 276"/>
                <a:gd name="T2" fmla="*/ 2 w 232"/>
                <a:gd name="T3" fmla="*/ 18 h 276"/>
                <a:gd name="T4" fmla="*/ 3 w 232"/>
                <a:gd name="T5" fmla="*/ 17 h 276"/>
                <a:gd name="T6" fmla="*/ 5 w 232"/>
                <a:gd name="T7" fmla="*/ 17 h 276"/>
                <a:gd name="T8" fmla="*/ 6 w 232"/>
                <a:gd name="T9" fmla="*/ 16 h 276"/>
                <a:gd name="T10" fmla="*/ 7 w 232"/>
                <a:gd name="T11" fmla="*/ 16 h 276"/>
                <a:gd name="T12" fmla="*/ 9 w 232"/>
                <a:gd name="T13" fmla="*/ 15 h 276"/>
                <a:gd name="T14" fmla="*/ 10 w 232"/>
                <a:gd name="T15" fmla="*/ 14 h 276"/>
                <a:gd name="T16" fmla="*/ 11 w 232"/>
                <a:gd name="T17" fmla="*/ 13 h 276"/>
                <a:gd name="T18" fmla="*/ 13 w 232"/>
                <a:gd name="T19" fmla="*/ 10 h 276"/>
                <a:gd name="T20" fmla="*/ 13 w 232"/>
                <a:gd name="T21" fmla="*/ 9 h 276"/>
                <a:gd name="T22" fmla="*/ 14 w 232"/>
                <a:gd name="T23" fmla="*/ 7 h 276"/>
                <a:gd name="T24" fmla="*/ 14 w 232"/>
                <a:gd name="T25" fmla="*/ 6 h 276"/>
                <a:gd name="T26" fmla="*/ 15 w 232"/>
                <a:gd name="T27" fmla="*/ 4 h 276"/>
                <a:gd name="T28" fmla="*/ 15 w 232"/>
                <a:gd name="T29" fmla="*/ 2 h 276"/>
                <a:gd name="T30" fmla="*/ 15 w 232"/>
                <a:gd name="T31" fmla="*/ 0 h 2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2" h="276">
                  <a:moveTo>
                    <a:pt x="0" y="276"/>
                  </a:moveTo>
                  <a:lnTo>
                    <a:pt x="24" y="274"/>
                  </a:lnTo>
                  <a:lnTo>
                    <a:pt x="47" y="270"/>
                  </a:lnTo>
                  <a:lnTo>
                    <a:pt x="68" y="264"/>
                  </a:lnTo>
                  <a:lnTo>
                    <a:pt x="90" y="255"/>
                  </a:lnTo>
                  <a:lnTo>
                    <a:pt x="109" y="243"/>
                  </a:lnTo>
                  <a:lnTo>
                    <a:pt x="129" y="229"/>
                  </a:lnTo>
                  <a:lnTo>
                    <a:pt x="146" y="214"/>
                  </a:lnTo>
                  <a:lnTo>
                    <a:pt x="164" y="196"/>
                  </a:lnTo>
                  <a:lnTo>
                    <a:pt x="193" y="156"/>
                  </a:lnTo>
                  <a:lnTo>
                    <a:pt x="204" y="132"/>
                  </a:lnTo>
                  <a:lnTo>
                    <a:pt x="214" y="109"/>
                  </a:lnTo>
                  <a:lnTo>
                    <a:pt x="222" y="82"/>
                  </a:lnTo>
                  <a:lnTo>
                    <a:pt x="228" y="56"/>
                  </a:lnTo>
                  <a:lnTo>
                    <a:pt x="230" y="29"/>
                  </a:lnTo>
                  <a:lnTo>
                    <a:pt x="23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210" y="1334"/>
              <a:ext cx="580" cy="48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50" y="1866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886" y="1874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57" y="1635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8" y="1642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988" y="1542"/>
              <a:ext cx="13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025" y="1550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850" y="1173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884" y="1181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80" y="1473"/>
              <a:ext cx="1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3803" y="1473"/>
              <a:ext cx="1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618" y="1704"/>
              <a:ext cx="16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H="1">
              <a:off x="3803" y="1704"/>
              <a:ext cx="1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919" y="1312"/>
              <a:ext cx="1" cy="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919" y="1704"/>
              <a:ext cx="1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3803" y="1567"/>
              <a:ext cx="162" cy="43"/>
              <a:chOff x="3567" y="1615"/>
              <a:chExt cx="162" cy="43"/>
            </a:xfrm>
          </p:grpSpPr>
          <p:sp>
            <p:nvSpPr>
              <p:cNvPr id="72" name="Line 54"/>
              <p:cNvSpPr>
                <a:spLocks noChangeShapeType="1"/>
              </p:cNvSpPr>
              <p:nvPr/>
            </p:nvSpPr>
            <p:spPr bwMode="auto">
              <a:xfrm>
                <a:off x="3666" y="1637"/>
                <a:ext cx="6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73" name="Freeform 55"/>
              <p:cNvSpPr>
                <a:spLocks/>
              </p:cNvSpPr>
              <p:nvPr/>
            </p:nvSpPr>
            <p:spPr bwMode="auto">
              <a:xfrm>
                <a:off x="3567" y="1615"/>
                <a:ext cx="101" cy="43"/>
              </a:xfrm>
              <a:custGeom>
                <a:avLst/>
                <a:gdLst>
                  <a:gd name="T0" fmla="*/ 13 w 202"/>
                  <a:gd name="T1" fmla="*/ 0 h 88"/>
                  <a:gd name="T2" fmla="*/ 0 w 202"/>
                  <a:gd name="T3" fmla="*/ 2 h 88"/>
                  <a:gd name="T4" fmla="*/ 13 w 202"/>
                  <a:gd name="T5" fmla="*/ 5 h 88"/>
                  <a:gd name="T6" fmla="*/ 13 w 202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" h="88">
                    <a:moveTo>
                      <a:pt x="202" y="0"/>
                    </a:moveTo>
                    <a:lnTo>
                      <a:pt x="0" y="45"/>
                    </a:lnTo>
                    <a:lnTo>
                      <a:pt x="202" y="88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flipV="1">
              <a:off x="3803" y="1658"/>
              <a:ext cx="1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 flipV="1">
              <a:off x="3803" y="1427"/>
              <a:ext cx="1" cy="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 flipV="1">
              <a:off x="3803" y="1566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4657" y="1865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4693" y="1874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4288" y="1519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319" y="1528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657" y="1173"/>
              <a:ext cx="14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691" y="1181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4588" y="1473"/>
              <a:ext cx="1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 flipH="1">
              <a:off x="4610" y="1473"/>
              <a:ext cx="1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4426" y="1588"/>
              <a:ext cx="1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66" name="Group 68"/>
            <p:cNvGrpSpPr>
              <a:grpSpLocks/>
            </p:cNvGrpSpPr>
            <p:nvPr/>
          </p:nvGrpSpPr>
          <p:grpSpPr bwMode="auto">
            <a:xfrm>
              <a:off x="4610" y="1682"/>
              <a:ext cx="117" cy="44"/>
              <a:chOff x="4374" y="1730"/>
              <a:chExt cx="117" cy="44"/>
            </a:xfrm>
          </p:grpSpPr>
          <p:sp>
            <p:nvSpPr>
              <p:cNvPr id="70" name="Line 69"/>
              <p:cNvSpPr>
                <a:spLocks noChangeShapeType="1"/>
              </p:cNvSpPr>
              <p:nvPr/>
            </p:nvSpPr>
            <p:spPr bwMode="auto">
              <a:xfrm flipH="1">
                <a:off x="4374" y="1752"/>
                <a:ext cx="1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4390" y="1730"/>
                <a:ext cx="101" cy="44"/>
              </a:xfrm>
              <a:custGeom>
                <a:avLst/>
                <a:gdLst>
                  <a:gd name="T0" fmla="*/ 0 w 202"/>
                  <a:gd name="T1" fmla="*/ 6 h 87"/>
                  <a:gd name="T2" fmla="*/ 13 w 202"/>
                  <a:gd name="T3" fmla="*/ 3 h 87"/>
                  <a:gd name="T4" fmla="*/ 0 w 202"/>
                  <a:gd name="T5" fmla="*/ 0 h 87"/>
                  <a:gd name="T6" fmla="*/ 0 w 202"/>
                  <a:gd name="T7" fmla="*/ 6 h 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" h="87">
                    <a:moveTo>
                      <a:pt x="0" y="87"/>
                    </a:moveTo>
                    <a:lnTo>
                      <a:pt x="202" y="42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sp>
          <p:nvSpPr>
            <p:cNvPr id="67" name="Line 71"/>
            <p:cNvSpPr>
              <a:spLocks noChangeShapeType="1"/>
            </p:cNvSpPr>
            <p:nvPr/>
          </p:nvSpPr>
          <p:spPr bwMode="auto">
            <a:xfrm>
              <a:off x="4726" y="1311"/>
              <a:ext cx="1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>
              <a:off x="4726" y="1704"/>
              <a:ext cx="1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69" name="Line 73"/>
            <p:cNvSpPr>
              <a:spLocks noChangeShapeType="1"/>
            </p:cNvSpPr>
            <p:nvPr/>
          </p:nvSpPr>
          <p:spPr bwMode="auto">
            <a:xfrm flipV="1">
              <a:off x="4610" y="1473"/>
              <a:ext cx="1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</p:grpSp>
      <p:grpSp>
        <p:nvGrpSpPr>
          <p:cNvPr id="74" name="Group 143"/>
          <p:cNvGrpSpPr>
            <a:grpSpLocks/>
          </p:cNvGrpSpPr>
          <p:nvPr/>
        </p:nvGrpSpPr>
        <p:grpSpPr bwMode="auto">
          <a:xfrm>
            <a:off x="2461846" y="4273062"/>
            <a:ext cx="4513385" cy="1504950"/>
            <a:chOff x="1680" y="2736"/>
            <a:chExt cx="3080" cy="1027"/>
          </a:xfrm>
        </p:grpSpPr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1680" y="3010"/>
              <a:ext cx="1644" cy="4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771" y="3010"/>
              <a:ext cx="114" cy="136"/>
            </a:xfrm>
            <a:custGeom>
              <a:avLst/>
              <a:gdLst>
                <a:gd name="T0" fmla="*/ 14 w 229"/>
                <a:gd name="T1" fmla="*/ 17 h 273"/>
                <a:gd name="T2" fmla="*/ 12 w 229"/>
                <a:gd name="T3" fmla="*/ 16 h 273"/>
                <a:gd name="T4" fmla="*/ 11 w 229"/>
                <a:gd name="T5" fmla="*/ 16 h 273"/>
                <a:gd name="T6" fmla="*/ 10 w 229"/>
                <a:gd name="T7" fmla="*/ 16 h 273"/>
                <a:gd name="T8" fmla="*/ 8 w 229"/>
                <a:gd name="T9" fmla="*/ 15 h 273"/>
                <a:gd name="T10" fmla="*/ 7 w 229"/>
                <a:gd name="T11" fmla="*/ 15 h 273"/>
                <a:gd name="T12" fmla="*/ 6 w 229"/>
                <a:gd name="T13" fmla="*/ 14 h 273"/>
                <a:gd name="T14" fmla="*/ 5 w 229"/>
                <a:gd name="T15" fmla="*/ 13 h 273"/>
                <a:gd name="T16" fmla="*/ 4 w 229"/>
                <a:gd name="T17" fmla="*/ 12 h 273"/>
                <a:gd name="T18" fmla="*/ 2 w 229"/>
                <a:gd name="T19" fmla="*/ 9 h 273"/>
                <a:gd name="T20" fmla="*/ 1 w 229"/>
                <a:gd name="T21" fmla="*/ 8 h 273"/>
                <a:gd name="T22" fmla="*/ 1 w 229"/>
                <a:gd name="T23" fmla="*/ 6 h 273"/>
                <a:gd name="T24" fmla="*/ 0 w 229"/>
                <a:gd name="T25" fmla="*/ 5 h 273"/>
                <a:gd name="T26" fmla="*/ 0 w 229"/>
                <a:gd name="T27" fmla="*/ 3 h 273"/>
                <a:gd name="T28" fmla="*/ 0 w 229"/>
                <a:gd name="T29" fmla="*/ 1 h 273"/>
                <a:gd name="T30" fmla="*/ 0 w 229"/>
                <a:gd name="T31" fmla="*/ 0 h 27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9" h="273">
                  <a:moveTo>
                    <a:pt x="229" y="273"/>
                  </a:moveTo>
                  <a:lnTo>
                    <a:pt x="206" y="271"/>
                  </a:lnTo>
                  <a:lnTo>
                    <a:pt x="183" y="267"/>
                  </a:lnTo>
                  <a:lnTo>
                    <a:pt x="161" y="261"/>
                  </a:lnTo>
                  <a:lnTo>
                    <a:pt x="140" y="252"/>
                  </a:lnTo>
                  <a:lnTo>
                    <a:pt x="121" y="240"/>
                  </a:lnTo>
                  <a:lnTo>
                    <a:pt x="102" y="227"/>
                  </a:lnTo>
                  <a:lnTo>
                    <a:pt x="85" y="211"/>
                  </a:lnTo>
                  <a:lnTo>
                    <a:pt x="67" y="194"/>
                  </a:lnTo>
                  <a:lnTo>
                    <a:pt x="40" y="154"/>
                  </a:lnTo>
                  <a:lnTo>
                    <a:pt x="29" y="131"/>
                  </a:lnTo>
                  <a:lnTo>
                    <a:pt x="17" y="108"/>
                  </a:lnTo>
                  <a:lnTo>
                    <a:pt x="10" y="81"/>
                  </a:lnTo>
                  <a:lnTo>
                    <a:pt x="4" y="56"/>
                  </a:lnTo>
                  <a:lnTo>
                    <a:pt x="2" y="2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1885" y="3146"/>
              <a:ext cx="2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3824" y="3488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859" y="3496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930" y="2736"/>
              <a:ext cx="13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1967" y="2744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436" y="3260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467" y="3268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2410" y="2736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2441" y="2744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2433" y="321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2440" y="3223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2934" y="3010"/>
              <a:ext cx="16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2971" y="301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025" y="3014"/>
              <a:ext cx="3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646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1930" y="3010"/>
              <a:ext cx="16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1968" y="301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2022" y="3014"/>
              <a:ext cx="3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646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1862" y="2987"/>
              <a:ext cx="27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2204" y="2940"/>
              <a:ext cx="571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1839" y="3488"/>
              <a:ext cx="134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 flipV="1">
              <a:off x="2000" y="2849"/>
              <a:ext cx="1" cy="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 flipV="1">
              <a:off x="2478" y="2849"/>
              <a:ext cx="1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 flipV="1">
              <a:off x="2501" y="3488"/>
              <a:ext cx="1" cy="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3960" y="3169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3997" y="3177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2433" y="3625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2468" y="3632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3824" y="2804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3857" y="2812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2934" y="2736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2968" y="2744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2091" y="3010"/>
              <a:ext cx="114" cy="136"/>
            </a:xfrm>
            <a:custGeom>
              <a:avLst/>
              <a:gdLst>
                <a:gd name="T0" fmla="*/ 0 w 228"/>
                <a:gd name="T1" fmla="*/ 17 h 273"/>
                <a:gd name="T2" fmla="*/ 2 w 228"/>
                <a:gd name="T3" fmla="*/ 16 h 273"/>
                <a:gd name="T4" fmla="*/ 3 w 228"/>
                <a:gd name="T5" fmla="*/ 16 h 273"/>
                <a:gd name="T6" fmla="*/ 5 w 228"/>
                <a:gd name="T7" fmla="*/ 16 h 273"/>
                <a:gd name="T8" fmla="*/ 6 w 228"/>
                <a:gd name="T9" fmla="*/ 15 h 273"/>
                <a:gd name="T10" fmla="*/ 7 w 228"/>
                <a:gd name="T11" fmla="*/ 15 h 273"/>
                <a:gd name="T12" fmla="*/ 8 w 228"/>
                <a:gd name="T13" fmla="*/ 14 h 273"/>
                <a:gd name="T14" fmla="*/ 9 w 228"/>
                <a:gd name="T15" fmla="*/ 13 h 273"/>
                <a:gd name="T16" fmla="*/ 11 w 228"/>
                <a:gd name="T17" fmla="*/ 12 h 273"/>
                <a:gd name="T18" fmla="*/ 12 w 228"/>
                <a:gd name="T19" fmla="*/ 9 h 273"/>
                <a:gd name="T20" fmla="*/ 13 w 228"/>
                <a:gd name="T21" fmla="*/ 8 h 273"/>
                <a:gd name="T22" fmla="*/ 14 w 228"/>
                <a:gd name="T23" fmla="*/ 6 h 273"/>
                <a:gd name="T24" fmla="*/ 14 w 228"/>
                <a:gd name="T25" fmla="*/ 5 h 273"/>
                <a:gd name="T26" fmla="*/ 14 w 228"/>
                <a:gd name="T27" fmla="*/ 3 h 273"/>
                <a:gd name="T28" fmla="*/ 15 w 228"/>
                <a:gd name="T29" fmla="*/ 1 h 273"/>
                <a:gd name="T30" fmla="*/ 15 w 228"/>
                <a:gd name="T31" fmla="*/ 0 h 27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8" h="273">
                  <a:moveTo>
                    <a:pt x="0" y="273"/>
                  </a:moveTo>
                  <a:lnTo>
                    <a:pt x="23" y="271"/>
                  </a:lnTo>
                  <a:lnTo>
                    <a:pt x="46" y="267"/>
                  </a:lnTo>
                  <a:lnTo>
                    <a:pt x="67" y="261"/>
                  </a:lnTo>
                  <a:lnTo>
                    <a:pt x="88" y="252"/>
                  </a:lnTo>
                  <a:lnTo>
                    <a:pt x="107" y="240"/>
                  </a:lnTo>
                  <a:lnTo>
                    <a:pt x="126" y="227"/>
                  </a:lnTo>
                  <a:lnTo>
                    <a:pt x="144" y="211"/>
                  </a:lnTo>
                  <a:lnTo>
                    <a:pt x="161" y="194"/>
                  </a:lnTo>
                  <a:lnTo>
                    <a:pt x="190" y="154"/>
                  </a:lnTo>
                  <a:lnTo>
                    <a:pt x="201" y="131"/>
                  </a:lnTo>
                  <a:lnTo>
                    <a:pt x="211" y="108"/>
                  </a:lnTo>
                  <a:lnTo>
                    <a:pt x="218" y="81"/>
                  </a:lnTo>
                  <a:lnTo>
                    <a:pt x="224" y="56"/>
                  </a:lnTo>
                  <a:lnTo>
                    <a:pt x="226" y="29"/>
                  </a:lnTo>
                  <a:lnTo>
                    <a:pt x="22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2774" y="3010"/>
              <a:ext cx="115" cy="136"/>
            </a:xfrm>
            <a:custGeom>
              <a:avLst/>
              <a:gdLst>
                <a:gd name="T0" fmla="*/ 15 w 228"/>
                <a:gd name="T1" fmla="*/ 17 h 273"/>
                <a:gd name="T2" fmla="*/ 13 w 228"/>
                <a:gd name="T3" fmla="*/ 16 h 273"/>
                <a:gd name="T4" fmla="*/ 12 w 228"/>
                <a:gd name="T5" fmla="*/ 16 h 273"/>
                <a:gd name="T6" fmla="*/ 11 w 228"/>
                <a:gd name="T7" fmla="*/ 16 h 273"/>
                <a:gd name="T8" fmla="*/ 9 w 228"/>
                <a:gd name="T9" fmla="*/ 15 h 273"/>
                <a:gd name="T10" fmla="*/ 8 w 228"/>
                <a:gd name="T11" fmla="*/ 15 h 273"/>
                <a:gd name="T12" fmla="*/ 7 w 228"/>
                <a:gd name="T13" fmla="*/ 14 h 273"/>
                <a:gd name="T14" fmla="*/ 6 w 228"/>
                <a:gd name="T15" fmla="*/ 13 h 273"/>
                <a:gd name="T16" fmla="*/ 5 w 228"/>
                <a:gd name="T17" fmla="*/ 12 h 273"/>
                <a:gd name="T18" fmla="*/ 3 w 228"/>
                <a:gd name="T19" fmla="*/ 9 h 273"/>
                <a:gd name="T20" fmla="*/ 2 w 228"/>
                <a:gd name="T21" fmla="*/ 8 h 273"/>
                <a:gd name="T22" fmla="*/ 2 w 228"/>
                <a:gd name="T23" fmla="*/ 6 h 273"/>
                <a:gd name="T24" fmla="*/ 1 w 228"/>
                <a:gd name="T25" fmla="*/ 5 h 273"/>
                <a:gd name="T26" fmla="*/ 1 w 228"/>
                <a:gd name="T27" fmla="*/ 3 h 273"/>
                <a:gd name="T28" fmla="*/ 1 w 228"/>
                <a:gd name="T29" fmla="*/ 1 h 273"/>
                <a:gd name="T30" fmla="*/ 0 w 228"/>
                <a:gd name="T31" fmla="*/ 0 h 27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8" h="273">
                  <a:moveTo>
                    <a:pt x="228" y="273"/>
                  </a:moveTo>
                  <a:lnTo>
                    <a:pt x="205" y="271"/>
                  </a:lnTo>
                  <a:lnTo>
                    <a:pt x="182" y="267"/>
                  </a:lnTo>
                  <a:lnTo>
                    <a:pt x="161" y="261"/>
                  </a:lnTo>
                  <a:lnTo>
                    <a:pt x="140" y="252"/>
                  </a:lnTo>
                  <a:lnTo>
                    <a:pt x="121" y="240"/>
                  </a:lnTo>
                  <a:lnTo>
                    <a:pt x="102" y="227"/>
                  </a:lnTo>
                  <a:lnTo>
                    <a:pt x="84" y="211"/>
                  </a:lnTo>
                  <a:lnTo>
                    <a:pt x="67" y="194"/>
                  </a:lnTo>
                  <a:lnTo>
                    <a:pt x="40" y="154"/>
                  </a:lnTo>
                  <a:lnTo>
                    <a:pt x="29" y="131"/>
                  </a:lnTo>
                  <a:lnTo>
                    <a:pt x="17" y="108"/>
                  </a:lnTo>
                  <a:lnTo>
                    <a:pt x="9" y="81"/>
                  </a:lnTo>
                  <a:lnTo>
                    <a:pt x="4" y="56"/>
                  </a:lnTo>
                  <a:lnTo>
                    <a:pt x="2" y="2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0" name="Line 110"/>
            <p:cNvSpPr>
              <a:spLocks noChangeShapeType="1"/>
            </p:cNvSpPr>
            <p:nvPr/>
          </p:nvSpPr>
          <p:spPr bwMode="auto">
            <a:xfrm>
              <a:off x="2889" y="3146"/>
              <a:ext cx="2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2866" y="2987"/>
              <a:ext cx="27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 flipV="1">
              <a:off x="3003" y="2849"/>
              <a:ext cx="1" cy="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3094" y="3010"/>
              <a:ext cx="114" cy="136"/>
            </a:xfrm>
            <a:custGeom>
              <a:avLst/>
              <a:gdLst>
                <a:gd name="T0" fmla="*/ 0 w 229"/>
                <a:gd name="T1" fmla="*/ 17 h 273"/>
                <a:gd name="T2" fmla="*/ 1 w 229"/>
                <a:gd name="T3" fmla="*/ 16 h 273"/>
                <a:gd name="T4" fmla="*/ 2 w 229"/>
                <a:gd name="T5" fmla="*/ 16 h 273"/>
                <a:gd name="T6" fmla="*/ 4 w 229"/>
                <a:gd name="T7" fmla="*/ 16 h 273"/>
                <a:gd name="T8" fmla="*/ 5 w 229"/>
                <a:gd name="T9" fmla="*/ 15 h 273"/>
                <a:gd name="T10" fmla="*/ 6 w 229"/>
                <a:gd name="T11" fmla="*/ 15 h 273"/>
                <a:gd name="T12" fmla="*/ 7 w 229"/>
                <a:gd name="T13" fmla="*/ 14 h 273"/>
                <a:gd name="T14" fmla="*/ 9 w 229"/>
                <a:gd name="T15" fmla="*/ 13 h 273"/>
                <a:gd name="T16" fmla="*/ 10 w 229"/>
                <a:gd name="T17" fmla="*/ 12 h 273"/>
                <a:gd name="T18" fmla="*/ 11 w 229"/>
                <a:gd name="T19" fmla="*/ 9 h 273"/>
                <a:gd name="T20" fmla="*/ 12 w 229"/>
                <a:gd name="T21" fmla="*/ 8 h 273"/>
                <a:gd name="T22" fmla="*/ 13 w 229"/>
                <a:gd name="T23" fmla="*/ 6 h 273"/>
                <a:gd name="T24" fmla="*/ 13 w 229"/>
                <a:gd name="T25" fmla="*/ 5 h 273"/>
                <a:gd name="T26" fmla="*/ 14 w 229"/>
                <a:gd name="T27" fmla="*/ 3 h 273"/>
                <a:gd name="T28" fmla="*/ 14 w 229"/>
                <a:gd name="T29" fmla="*/ 1 h 273"/>
                <a:gd name="T30" fmla="*/ 14 w 229"/>
                <a:gd name="T31" fmla="*/ 0 h 27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9" h="273">
                  <a:moveTo>
                    <a:pt x="0" y="273"/>
                  </a:moveTo>
                  <a:lnTo>
                    <a:pt x="23" y="271"/>
                  </a:lnTo>
                  <a:lnTo>
                    <a:pt x="46" y="267"/>
                  </a:lnTo>
                  <a:lnTo>
                    <a:pt x="67" y="261"/>
                  </a:lnTo>
                  <a:lnTo>
                    <a:pt x="89" y="252"/>
                  </a:lnTo>
                  <a:lnTo>
                    <a:pt x="108" y="240"/>
                  </a:lnTo>
                  <a:lnTo>
                    <a:pt x="127" y="227"/>
                  </a:lnTo>
                  <a:lnTo>
                    <a:pt x="144" y="211"/>
                  </a:lnTo>
                  <a:lnTo>
                    <a:pt x="162" y="194"/>
                  </a:lnTo>
                  <a:lnTo>
                    <a:pt x="190" y="154"/>
                  </a:lnTo>
                  <a:lnTo>
                    <a:pt x="202" y="131"/>
                  </a:lnTo>
                  <a:lnTo>
                    <a:pt x="211" y="108"/>
                  </a:lnTo>
                  <a:lnTo>
                    <a:pt x="219" y="81"/>
                  </a:lnTo>
                  <a:lnTo>
                    <a:pt x="225" y="56"/>
                  </a:lnTo>
                  <a:lnTo>
                    <a:pt x="227" y="29"/>
                  </a:lnTo>
                  <a:lnTo>
                    <a:pt x="22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2204" y="2963"/>
              <a:ext cx="572" cy="47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>
              <a:off x="3755" y="3101"/>
              <a:ext cx="1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H="1">
              <a:off x="3778" y="3101"/>
              <a:ext cx="1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3595" y="3328"/>
              <a:ext cx="1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 flipH="1">
              <a:off x="3778" y="3328"/>
              <a:ext cx="1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3892" y="2940"/>
              <a:ext cx="1" cy="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3892" y="3328"/>
              <a:ext cx="1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121" name="Group 121"/>
            <p:cNvGrpSpPr>
              <a:grpSpLocks/>
            </p:cNvGrpSpPr>
            <p:nvPr/>
          </p:nvGrpSpPr>
          <p:grpSpPr bwMode="auto">
            <a:xfrm>
              <a:off x="3778" y="3193"/>
              <a:ext cx="160" cy="43"/>
              <a:chOff x="3398" y="3145"/>
              <a:chExt cx="160" cy="43"/>
            </a:xfrm>
          </p:grpSpPr>
          <p:sp>
            <p:nvSpPr>
              <p:cNvPr id="140" name="Line 122"/>
              <p:cNvSpPr>
                <a:spLocks noChangeShapeType="1"/>
              </p:cNvSpPr>
              <p:nvPr/>
            </p:nvSpPr>
            <p:spPr bwMode="auto">
              <a:xfrm>
                <a:off x="3398" y="3166"/>
                <a:ext cx="6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41" name="Freeform 123"/>
              <p:cNvSpPr>
                <a:spLocks/>
              </p:cNvSpPr>
              <p:nvPr/>
            </p:nvSpPr>
            <p:spPr bwMode="auto">
              <a:xfrm>
                <a:off x="3458" y="3145"/>
                <a:ext cx="100" cy="43"/>
              </a:xfrm>
              <a:custGeom>
                <a:avLst/>
                <a:gdLst>
                  <a:gd name="T0" fmla="*/ 0 w 200"/>
                  <a:gd name="T1" fmla="*/ 6 h 86"/>
                  <a:gd name="T2" fmla="*/ 13 w 200"/>
                  <a:gd name="T3" fmla="*/ 3 h 86"/>
                  <a:gd name="T4" fmla="*/ 0 w 200"/>
                  <a:gd name="T5" fmla="*/ 0 h 86"/>
                  <a:gd name="T6" fmla="*/ 0 w 200"/>
                  <a:gd name="T7" fmla="*/ 6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86">
                    <a:moveTo>
                      <a:pt x="0" y="86"/>
                    </a:moveTo>
                    <a:lnTo>
                      <a:pt x="200" y="44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sp>
          <p:nvSpPr>
            <p:cNvPr id="122" name="Line 124"/>
            <p:cNvSpPr>
              <a:spLocks noChangeShapeType="1"/>
            </p:cNvSpPr>
            <p:nvPr/>
          </p:nvSpPr>
          <p:spPr bwMode="auto">
            <a:xfrm flipV="1">
              <a:off x="3778" y="3283"/>
              <a:ext cx="1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23" name="Line 125"/>
            <p:cNvSpPr>
              <a:spLocks noChangeShapeType="1"/>
            </p:cNvSpPr>
            <p:nvPr/>
          </p:nvSpPr>
          <p:spPr bwMode="auto">
            <a:xfrm flipV="1">
              <a:off x="3778" y="3055"/>
              <a:ext cx="1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24" name="Line 126"/>
            <p:cNvSpPr>
              <a:spLocks noChangeShapeType="1"/>
            </p:cNvSpPr>
            <p:nvPr/>
          </p:nvSpPr>
          <p:spPr bwMode="auto">
            <a:xfrm flipV="1">
              <a:off x="3778" y="3192"/>
              <a:ext cx="1" cy="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4622" y="3488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26" name="Rectangle 128"/>
            <p:cNvSpPr>
              <a:spLocks noChangeArrowheads="1"/>
            </p:cNvSpPr>
            <p:nvPr/>
          </p:nvSpPr>
          <p:spPr bwMode="auto">
            <a:xfrm>
              <a:off x="4657" y="3496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27" name="Rectangle 129"/>
            <p:cNvSpPr>
              <a:spLocks noChangeArrowheads="1"/>
            </p:cNvSpPr>
            <p:nvPr/>
          </p:nvSpPr>
          <p:spPr bwMode="auto">
            <a:xfrm>
              <a:off x="4257" y="3146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28" name="Rectangle 130"/>
            <p:cNvSpPr>
              <a:spLocks noChangeArrowheads="1"/>
            </p:cNvSpPr>
            <p:nvPr/>
          </p:nvSpPr>
          <p:spPr bwMode="auto">
            <a:xfrm>
              <a:off x="4288" y="3154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29" name="Rectangle 131"/>
            <p:cNvSpPr>
              <a:spLocks noChangeArrowheads="1"/>
            </p:cNvSpPr>
            <p:nvPr/>
          </p:nvSpPr>
          <p:spPr bwMode="auto">
            <a:xfrm>
              <a:off x="4622" y="2804"/>
              <a:ext cx="1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30" name="Rectangle 132"/>
            <p:cNvSpPr>
              <a:spLocks noChangeArrowheads="1"/>
            </p:cNvSpPr>
            <p:nvPr/>
          </p:nvSpPr>
          <p:spPr bwMode="auto">
            <a:xfrm>
              <a:off x="4655" y="2812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4554" y="3101"/>
              <a:ext cx="1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flipH="1">
              <a:off x="4576" y="3101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>
              <a:off x="4393" y="3214"/>
              <a:ext cx="1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134" name="Group 136"/>
            <p:cNvGrpSpPr>
              <a:grpSpLocks/>
            </p:cNvGrpSpPr>
            <p:nvPr/>
          </p:nvGrpSpPr>
          <p:grpSpPr bwMode="auto">
            <a:xfrm>
              <a:off x="4576" y="3306"/>
              <a:ext cx="115" cy="43"/>
              <a:chOff x="4196" y="3258"/>
              <a:chExt cx="115" cy="43"/>
            </a:xfrm>
          </p:grpSpPr>
          <p:sp>
            <p:nvSpPr>
              <p:cNvPr id="138" name="Line 137"/>
              <p:cNvSpPr>
                <a:spLocks noChangeShapeType="1"/>
              </p:cNvSpPr>
              <p:nvPr/>
            </p:nvSpPr>
            <p:spPr bwMode="auto">
              <a:xfrm flipH="1">
                <a:off x="4294" y="3280"/>
                <a:ext cx="1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196" y="3258"/>
                <a:ext cx="99" cy="43"/>
              </a:xfrm>
              <a:custGeom>
                <a:avLst/>
                <a:gdLst>
                  <a:gd name="T0" fmla="*/ 12 w 200"/>
                  <a:gd name="T1" fmla="*/ 0 h 87"/>
                  <a:gd name="T2" fmla="*/ 0 w 200"/>
                  <a:gd name="T3" fmla="*/ 2 h 87"/>
                  <a:gd name="T4" fmla="*/ 12 w 200"/>
                  <a:gd name="T5" fmla="*/ 5 h 87"/>
                  <a:gd name="T6" fmla="*/ 12 w 200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87">
                    <a:moveTo>
                      <a:pt x="200" y="0"/>
                    </a:moveTo>
                    <a:lnTo>
                      <a:pt x="0" y="44"/>
                    </a:lnTo>
                    <a:lnTo>
                      <a:pt x="200" y="8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sp>
          <p:nvSpPr>
            <p:cNvPr id="135" name="Line 139"/>
            <p:cNvSpPr>
              <a:spLocks noChangeShapeType="1"/>
            </p:cNvSpPr>
            <p:nvPr/>
          </p:nvSpPr>
          <p:spPr bwMode="auto">
            <a:xfrm>
              <a:off x="4690" y="2940"/>
              <a:ext cx="1" cy="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36" name="Line 140"/>
            <p:cNvSpPr>
              <a:spLocks noChangeShapeType="1"/>
            </p:cNvSpPr>
            <p:nvPr/>
          </p:nvSpPr>
          <p:spPr bwMode="auto">
            <a:xfrm>
              <a:off x="4690" y="3328"/>
              <a:ext cx="1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37" name="Line 141"/>
            <p:cNvSpPr>
              <a:spLocks noChangeShapeType="1"/>
            </p:cNvSpPr>
            <p:nvPr/>
          </p:nvSpPr>
          <p:spPr bwMode="auto">
            <a:xfrm flipV="1">
              <a:off x="4576" y="3101"/>
              <a:ext cx="1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837880" y="261935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N-MOS</a:t>
            </a:r>
            <a:endParaRPr lang="en-GB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789713" y="483133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P</a:t>
            </a:r>
            <a:r>
              <a:rPr lang="de-AT" sz="1200" dirty="0" smtClean="0"/>
              <a:t>-MOS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040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MOSFET - Funktionsweise</a:t>
            </a:r>
          </a:p>
        </p:txBody>
      </p:sp>
      <p:sp>
        <p:nvSpPr>
          <p:cNvPr id="10245" name="Rectangle 188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dirty="0" smtClean="0"/>
              <a:t>Spannungsloser Zustand</a:t>
            </a:r>
          </a:p>
          <a:p>
            <a:pPr lvl="1" eaLnBrk="1" hangingPunct="1"/>
            <a:r>
              <a:rPr lang="de-DE" dirty="0" smtClean="0"/>
              <a:t>2 Raumladungszonen zw. Source und Drain</a:t>
            </a:r>
          </a:p>
          <a:p>
            <a:pPr lvl="1" eaLnBrk="1" hangingPunct="1"/>
            <a:r>
              <a:rPr lang="de-DE" dirty="0" smtClean="0"/>
              <a:t>Kein </a:t>
            </a:r>
            <a:r>
              <a:rPr lang="de-DE" dirty="0" err="1" smtClean="0"/>
              <a:t>Stromfluß</a:t>
            </a:r>
            <a:r>
              <a:rPr lang="de-DE" dirty="0" smtClean="0"/>
              <a:t> möglich</a:t>
            </a:r>
          </a:p>
          <a:p>
            <a:pPr lvl="1" eaLnBrk="1" hangingPunct="1"/>
            <a:r>
              <a:rPr lang="de-DE" dirty="0" smtClean="0"/>
              <a:t>Selbstsperrender MOSFET</a:t>
            </a:r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1406769" y="3429000"/>
            <a:ext cx="6535615" cy="2116015"/>
            <a:chOff x="1061" y="2208"/>
            <a:chExt cx="4460" cy="1444"/>
          </a:xfrm>
        </p:grpSpPr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1061" y="2593"/>
              <a:ext cx="2312" cy="67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48" name="Freeform 7"/>
            <p:cNvSpPr>
              <a:spLocks/>
            </p:cNvSpPr>
            <p:nvPr/>
          </p:nvSpPr>
          <p:spPr bwMode="auto">
            <a:xfrm>
              <a:off x="1190" y="2593"/>
              <a:ext cx="160" cy="191"/>
            </a:xfrm>
            <a:custGeom>
              <a:avLst/>
              <a:gdLst>
                <a:gd name="T0" fmla="*/ 160 w 160"/>
                <a:gd name="T1" fmla="*/ 191 h 191"/>
                <a:gd name="T2" fmla="*/ 144 w 160"/>
                <a:gd name="T3" fmla="*/ 190 h 191"/>
                <a:gd name="T4" fmla="*/ 128 w 160"/>
                <a:gd name="T5" fmla="*/ 187 h 191"/>
                <a:gd name="T6" fmla="*/ 113 w 160"/>
                <a:gd name="T7" fmla="*/ 183 h 191"/>
                <a:gd name="T8" fmla="*/ 98 w 160"/>
                <a:gd name="T9" fmla="*/ 177 h 191"/>
                <a:gd name="T10" fmla="*/ 85 w 160"/>
                <a:gd name="T11" fmla="*/ 168 h 191"/>
                <a:gd name="T12" fmla="*/ 71 w 160"/>
                <a:gd name="T13" fmla="*/ 159 h 191"/>
                <a:gd name="T14" fmla="*/ 59 w 160"/>
                <a:gd name="T15" fmla="*/ 148 h 191"/>
                <a:gd name="T16" fmla="*/ 47 w 160"/>
                <a:gd name="T17" fmla="*/ 136 h 191"/>
                <a:gd name="T18" fmla="*/ 28 w 160"/>
                <a:gd name="T19" fmla="*/ 108 h 191"/>
                <a:gd name="T20" fmla="*/ 20 w 160"/>
                <a:gd name="T21" fmla="*/ 92 h 191"/>
                <a:gd name="T22" fmla="*/ 12 w 160"/>
                <a:gd name="T23" fmla="*/ 75 h 191"/>
                <a:gd name="T24" fmla="*/ 6 w 160"/>
                <a:gd name="T25" fmla="*/ 56 h 191"/>
                <a:gd name="T26" fmla="*/ 2 w 160"/>
                <a:gd name="T27" fmla="*/ 39 h 191"/>
                <a:gd name="T28" fmla="*/ 1 w 160"/>
                <a:gd name="T29" fmla="*/ 20 h 191"/>
                <a:gd name="T30" fmla="*/ 0 w 160"/>
                <a:gd name="T31" fmla="*/ 0 h 1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0" h="191">
                  <a:moveTo>
                    <a:pt x="160" y="191"/>
                  </a:moveTo>
                  <a:lnTo>
                    <a:pt x="144" y="190"/>
                  </a:lnTo>
                  <a:lnTo>
                    <a:pt x="128" y="187"/>
                  </a:lnTo>
                  <a:lnTo>
                    <a:pt x="113" y="183"/>
                  </a:lnTo>
                  <a:lnTo>
                    <a:pt x="98" y="177"/>
                  </a:lnTo>
                  <a:lnTo>
                    <a:pt x="85" y="168"/>
                  </a:lnTo>
                  <a:lnTo>
                    <a:pt x="71" y="159"/>
                  </a:lnTo>
                  <a:lnTo>
                    <a:pt x="59" y="148"/>
                  </a:lnTo>
                  <a:lnTo>
                    <a:pt x="47" y="136"/>
                  </a:lnTo>
                  <a:lnTo>
                    <a:pt x="28" y="108"/>
                  </a:lnTo>
                  <a:lnTo>
                    <a:pt x="20" y="92"/>
                  </a:lnTo>
                  <a:lnTo>
                    <a:pt x="12" y="75"/>
                  </a:lnTo>
                  <a:lnTo>
                    <a:pt x="6" y="56"/>
                  </a:lnTo>
                  <a:lnTo>
                    <a:pt x="2" y="39"/>
                  </a:lnTo>
                  <a:lnTo>
                    <a:pt x="1" y="2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>
              <a:off x="1350" y="2784"/>
              <a:ext cx="28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414" y="2208"/>
              <a:ext cx="1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1465" y="2219"/>
              <a:ext cx="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2088" y="2208"/>
              <a:ext cx="1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2132" y="22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2120" y="2880"/>
              <a:ext cx="16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2131" y="2892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2825" y="2593"/>
              <a:ext cx="2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2878" y="2604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2953" y="2599"/>
              <a:ext cx="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923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1414" y="2593"/>
              <a:ext cx="2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1466" y="2604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61" name="Rectangle 20"/>
            <p:cNvSpPr>
              <a:spLocks noChangeArrowheads="1"/>
            </p:cNvSpPr>
            <p:nvPr/>
          </p:nvSpPr>
          <p:spPr bwMode="auto">
            <a:xfrm>
              <a:off x="1542" y="2599"/>
              <a:ext cx="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923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62" name="Rectangle 21"/>
            <p:cNvSpPr>
              <a:spLocks noChangeArrowheads="1"/>
            </p:cNvSpPr>
            <p:nvPr/>
          </p:nvSpPr>
          <p:spPr bwMode="auto">
            <a:xfrm>
              <a:off x="1318" y="2560"/>
              <a:ext cx="386" cy="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3" name="Rectangle 22"/>
            <p:cNvSpPr>
              <a:spLocks noChangeArrowheads="1"/>
            </p:cNvSpPr>
            <p:nvPr/>
          </p:nvSpPr>
          <p:spPr bwMode="auto">
            <a:xfrm>
              <a:off x="1799" y="2496"/>
              <a:ext cx="803" cy="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4" name="Rectangle 23"/>
            <p:cNvSpPr>
              <a:spLocks noChangeArrowheads="1"/>
            </p:cNvSpPr>
            <p:nvPr/>
          </p:nvSpPr>
          <p:spPr bwMode="auto">
            <a:xfrm>
              <a:off x="1286" y="3265"/>
              <a:ext cx="1893" cy="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 flipV="1">
              <a:off x="1511" y="2367"/>
              <a:ext cx="1" cy="1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 flipV="1">
              <a:off x="2183" y="2367"/>
              <a:ext cx="2" cy="1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 flipV="1">
              <a:off x="2216" y="3265"/>
              <a:ext cx="1" cy="1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8" name="Rectangle 27"/>
            <p:cNvSpPr>
              <a:spLocks noChangeArrowheads="1"/>
            </p:cNvSpPr>
            <p:nvPr/>
          </p:nvSpPr>
          <p:spPr bwMode="auto">
            <a:xfrm>
              <a:off x="2120" y="3458"/>
              <a:ext cx="1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69" name="Rectangle 28"/>
            <p:cNvSpPr>
              <a:spLocks noChangeArrowheads="1"/>
            </p:cNvSpPr>
            <p:nvPr/>
          </p:nvSpPr>
          <p:spPr bwMode="auto">
            <a:xfrm>
              <a:off x="2170" y="3469"/>
              <a:ext cx="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2825" y="2208"/>
              <a:ext cx="1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1" name="Rectangle 30"/>
            <p:cNvSpPr>
              <a:spLocks noChangeArrowheads="1"/>
            </p:cNvSpPr>
            <p:nvPr/>
          </p:nvSpPr>
          <p:spPr bwMode="auto">
            <a:xfrm>
              <a:off x="2873" y="2219"/>
              <a:ext cx="10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72" name="Freeform 31"/>
            <p:cNvSpPr>
              <a:spLocks/>
            </p:cNvSpPr>
            <p:nvPr/>
          </p:nvSpPr>
          <p:spPr bwMode="auto">
            <a:xfrm>
              <a:off x="1639" y="2593"/>
              <a:ext cx="161" cy="191"/>
            </a:xfrm>
            <a:custGeom>
              <a:avLst/>
              <a:gdLst>
                <a:gd name="T0" fmla="*/ 0 w 161"/>
                <a:gd name="T1" fmla="*/ 191 h 191"/>
                <a:gd name="T2" fmla="*/ 17 w 161"/>
                <a:gd name="T3" fmla="*/ 190 h 191"/>
                <a:gd name="T4" fmla="*/ 33 w 161"/>
                <a:gd name="T5" fmla="*/ 187 h 191"/>
                <a:gd name="T6" fmla="*/ 48 w 161"/>
                <a:gd name="T7" fmla="*/ 183 h 191"/>
                <a:gd name="T8" fmla="*/ 62 w 161"/>
                <a:gd name="T9" fmla="*/ 177 h 191"/>
                <a:gd name="T10" fmla="*/ 76 w 161"/>
                <a:gd name="T11" fmla="*/ 168 h 191"/>
                <a:gd name="T12" fmla="*/ 89 w 161"/>
                <a:gd name="T13" fmla="*/ 159 h 191"/>
                <a:gd name="T14" fmla="*/ 102 w 161"/>
                <a:gd name="T15" fmla="*/ 148 h 191"/>
                <a:gd name="T16" fmla="*/ 114 w 161"/>
                <a:gd name="T17" fmla="*/ 136 h 191"/>
                <a:gd name="T18" fmla="*/ 134 w 161"/>
                <a:gd name="T19" fmla="*/ 108 h 191"/>
                <a:gd name="T20" fmla="*/ 142 w 161"/>
                <a:gd name="T21" fmla="*/ 92 h 191"/>
                <a:gd name="T22" fmla="*/ 149 w 161"/>
                <a:gd name="T23" fmla="*/ 75 h 191"/>
                <a:gd name="T24" fmla="*/ 154 w 161"/>
                <a:gd name="T25" fmla="*/ 56 h 191"/>
                <a:gd name="T26" fmla="*/ 158 w 161"/>
                <a:gd name="T27" fmla="*/ 39 h 191"/>
                <a:gd name="T28" fmla="*/ 160 w 161"/>
                <a:gd name="T29" fmla="*/ 20 h 191"/>
                <a:gd name="T30" fmla="*/ 161 w 161"/>
                <a:gd name="T31" fmla="*/ 0 h 1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1" h="191">
                  <a:moveTo>
                    <a:pt x="0" y="191"/>
                  </a:moveTo>
                  <a:lnTo>
                    <a:pt x="17" y="190"/>
                  </a:lnTo>
                  <a:lnTo>
                    <a:pt x="33" y="187"/>
                  </a:lnTo>
                  <a:lnTo>
                    <a:pt x="48" y="183"/>
                  </a:lnTo>
                  <a:lnTo>
                    <a:pt x="62" y="177"/>
                  </a:lnTo>
                  <a:lnTo>
                    <a:pt x="76" y="168"/>
                  </a:lnTo>
                  <a:lnTo>
                    <a:pt x="89" y="159"/>
                  </a:lnTo>
                  <a:lnTo>
                    <a:pt x="102" y="148"/>
                  </a:lnTo>
                  <a:lnTo>
                    <a:pt x="114" y="136"/>
                  </a:lnTo>
                  <a:lnTo>
                    <a:pt x="134" y="108"/>
                  </a:lnTo>
                  <a:lnTo>
                    <a:pt x="142" y="92"/>
                  </a:lnTo>
                  <a:lnTo>
                    <a:pt x="149" y="75"/>
                  </a:lnTo>
                  <a:lnTo>
                    <a:pt x="154" y="56"/>
                  </a:lnTo>
                  <a:lnTo>
                    <a:pt x="158" y="39"/>
                  </a:lnTo>
                  <a:lnTo>
                    <a:pt x="160" y="20"/>
                  </a:lnTo>
                  <a:lnTo>
                    <a:pt x="16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3" name="Freeform 32"/>
            <p:cNvSpPr>
              <a:spLocks/>
            </p:cNvSpPr>
            <p:nvPr/>
          </p:nvSpPr>
          <p:spPr bwMode="auto">
            <a:xfrm>
              <a:off x="2601" y="2593"/>
              <a:ext cx="160" cy="191"/>
            </a:xfrm>
            <a:custGeom>
              <a:avLst/>
              <a:gdLst>
                <a:gd name="T0" fmla="*/ 160 w 160"/>
                <a:gd name="T1" fmla="*/ 191 h 191"/>
                <a:gd name="T2" fmla="*/ 144 w 160"/>
                <a:gd name="T3" fmla="*/ 190 h 191"/>
                <a:gd name="T4" fmla="*/ 128 w 160"/>
                <a:gd name="T5" fmla="*/ 187 h 191"/>
                <a:gd name="T6" fmla="*/ 113 w 160"/>
                <a:gd name="T7" fmla="*/ 183 h 191"/>
                <a:gd name="T8" fmla="*/ 98 w 160"/>
                <a:gd name="T9" fmla="*/ 177 h 191"/>
                <a:gd name="T10" fmla="*/ 85 w 160"/>
                <a:gd name="T11" fmla="*/ 168 h 191"/>
                <a:gd name="T12" fmla="*/ 71 w 160"/>
                <a:gd name="T13" fmla="*/ 159 h 191"/>
                <a:gd name="T14" fmla="*/ 59 w 160"/>
                <a:gd name="T15" fmla="*/ 148 h 191"/>
                <a:gd name="T16" fmla="*/ 47 w 160"/>
                <a:gd name="T17" fmla="*/ 136 h 191"/>
                <a:gd name="T18" fmla="*/ 28 w 160"/>
                <a:gd name="T19" fmla="*/ 108 h 191"/>
                <a:gd name="T20" fmla="*/ 20 w 160"/>
                <a:gd name="T21" fmla="*/ 92 h 191"/>
                <a:gd name="T22" fmla="*/ 12 w 160"/>
                <a:gd name="T23" fmla="*/ 75 h 191"/>
                <a:gd name="T24" fmla="*/ 6 w 160"/>
                <a:gd name="T25" fmla="*/ 56 h 191"/>
                <a:gd name="T26" fmla="*/ 2 w 160"/>
                <a:gd name="T27" fmla="*/ 39 h 191"/>
                <a:gd name="T28" fmla="*/ 1 w 160"/>
                <a:gd name="T29" fmla="*/ 20 h 191"/>
                <a:gd name="T30" fmla="*/ 0 w 160"/>
                <a:gd name="T31" fmla="*/ 0 h 1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0" h="191">
                  <a:moveTo>
                    <a:pt x="160" y="191"/>
                  </a:moveTo>
                  <a:lnTo>
                    <a:pt x="144" y="190"/>
                  </a:lnTo>
                  <a:lnTo>
                    <a:pt x="128" y="187"/>
                  </a:lnTo>
                  <a:lnTo>
                    <a:pt x="113" y="183"/>
                  </a:lnTo>
                  <a:lnTo>
                    <a:pt x="98" y="177"/>
                  </a:lnTo>
                  <a:lnTo>
                    <a:pt x="85" y="168"/>
                  </a:lnTo>
                  <a:lnTo>
                    <a:pt x="71" y="159"/>
                  </a:lnTo>
                  <a:lnTo>
                    <a:pt x="59" y="148"/>
                  </a:lnTo>
                  <a:lnTo>
                    <a:pt x="47" y="136"/>
                  </a:lnTo>
                  <a:lnTo>
                    <a:pt x="28" y="108"/>
                  </a:lnTo>
                  <a:lnTo>
                    <a:pt x="20" y="92"/>
                  </a:lnTo>
                  <a:lnTo>
                    <a:pt x="12" y="75"/>
                  </a:lnTo>
                  <a:lnTo>
                    <a:pt x="6" y="56"/>
                  </a:lnTo>
                  <a:lnTo>
                    <a:pt x="2" y="39"/>
                  </a:lnTo>
                  <a:lnTo>
                    <a:pt x="1" y="2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4" name="Line 33"/>
            <p:cNvSpPr>
              <a:spLocks noChangeShapeType="1"/>
            </p:cNvSpPr>
            <p:nvPr/>
          </p:nvSpPr>
          <p:spPr bwMode="auto">
            <a:xfrm>
              <a:off x="2761" y="2784"/>
              <a:ext cx="28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5" name="Rectangle 34"/>
            <p:cNvSpPr>
              <a:spLocks noChangeArrowheads="1"/>
            </p:cNvSpPr>
            <p:nvPr/>
          </p:nvSpPr>
          <p:spPr bwMode="auto">
            <a:xfrm>
              <a:off x="2729" y="2560"/>
              <a:ext cx="386" cy="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6" name="Line 35"/>
            <p:cNvSpPr>
              <a:spLocks noChangeShapeType="1"/>
            </p:cNvSpPr>
            <p:nvPr/>
          </p:nvSpPr>
          <p:spPr bwMode="auto">
            <a:xfrm flipV="1">
              <a:off x="2922" y="2367"/>
              <a:ext cx="1" cy="1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7" name="Freeform 36"/>
            <p:cNvSpPr>
              <a:spLocks/>
            </p:cNvSpPr>
            <p:nvPr/>
          </p:nvSpPr>
          <p:spPr bwMode="auto">
            <a:xfrm>
              <a:off x="3050" y="2593"/>
              <a:ext cx="161" cy="191"/>
            </a:xfrm>
            <a:custGeom>
              <a:avLst/>
              <a:gdLst>
                <a:gd name="T0" fmla="*/ 0 w 161"/>
                <a:gd name="T1" fmla="*/ 191 h 191"/>
                <a:gd name="T2" fmla="*/ 17 w 161"/>
                <a:gd name="T3" fmla="*/ 190 h 191"/>
                <a:gd name="T4" fmla="*/ 33 w 161"/>
                <a:gd name="T5" fmla="*/ 187 h 191"/>
                <a:gd name="T6" fmla="*/ 48 w 161"/>
                <a:gd name="T7" fmla="*/ 183 h 191"/>
                <a:gd name="T8" fmla="*/ 62 w 161"/>
                <a:gd name="T9" fmla="*/ 177 h 191"/>
                <a:gd name="T10" fmla="*/ 76 w 161"/>
                <a:gd name="T11" fmla="*/ 168 h 191"/>
                <a:gd name="T12" fmla="*/ 89 w 161"/>
                <a:gd name="T13" fmla="*/ 159 h 191"/>
                <a:gd name="T14" fmla="*/ 102 w 161"/>
                <a:gd name="T15" fmla="*/ 148 h 191"/>
                <a:gd name="T16" fmla="*/ 114 w 161"/>
                <a:gd name="T17" fmla="*/ 136 h 191"/>
                <a:gd name="T18" fmla="*/ 134 w 161"/>
                <a:gd name="T19" fmla="*/ 108 h 191"/>
                <a:gd name="T20" fmla="*/ 142 w 161"/>
                <a:gd name="T21" fmla="*/ 92 h 191"/>
                <a:gd name="T22" fmla="*/ 149 w 161"/>
                <a:gd name="T23" fmla="*/ 75 h 191"/>
                <a:gd name="T24" fmla="*/ 154 w 161"/>
                <a:gd name="T25" fmla="*/ 56 h 191"/>
                <a:gd name="T26" fmla="*/ 158 w 161"/>
                <a:gd name="T27" fmla="*/ 39 h 191"/>
                <a:gd name="T28" fmla="*/ 160 w 161"/>
                <a:gd name="T29" fmla="*/ 20 h 191"/>
                <a:gd name="T30" fmla="*/ 161 w 161"/>
                <a:gd name="T31" fmla="*/ 0 h 1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1" h="191">
                  <a:moveTo>
                    <a:pt x="0" y="191"/>
                  </a:moveTo>
                  <a:lnTo>
                    <a:pt x="17" y="190"/>
                  </a:lnTo>
                  <a:lnTo>
                    <a:pt x="33" y="187"/>
                  </a:lnTo>
                  <a:lnTo>
                    <a:pt x="48" y="183"/>
                  </a:lnTo>
                  <a:lnTo>
                    <a:pt x="62" y="177"/>
                  </a:lnTo>
                  <a:lnTo>
                    <a:pt x="76" y="168"/>
                  </a:lnTo>
                  <a:lnTo>
                    <a:pt x="89" y="159"/>
                  </a:lnTo>
                  <a:lnTo>
                    <a:pt x="102" y="148"/>
                  </a:lnTo>
                  <a:lnTo>
                    <a:pt x="114" y="136"/>
                  </a:lnTo>
                  <a:lnTo>
                    <a:pt x="134" y="108"/>
                  </a:lnTo>
                  <a:lnTo>
                    <a:pt x="142" y="92"/>
                  </a:lnTo>
                  <a:lnTo>
                    <a:pt x="149" y="75"/>
                  </a:lnTo>
                  <a:lnTo>
                    <a:pt x="154" y="56"/>
                  </a:lnTo>
                  <a:lnTo>
                    <a:pt x="158" y="39"/>
                  </a:lnTo>
                  <a:lnTo>
                    <a:pt x="160" y="20"/>
                  </a:lnTo>
                  <a:lnTo>
                    <a:pt x="16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8" name="Rectangle 37"/>
            <p:cNvSpPr>
              <a:spLocks noChangeArrowheads="1"/>
            </p:cNvSpPr>
            <p:nvPr/>
          </p:nvSpPr>
          <p:spPr bwMode="auto">
            <a:xfrm>
              <a:off x="1799" y="2528"/>
              <a:ext cx="804" cy="66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79" name="Line 38"/>
            <p:cNvSpPr>
              <a:spLocks noChangeShapeType="1"/>
            </p:cNvSpPr>
            <p:nvPr/>
          </p:nvSpPr>
          <p:spPr bwMode="auto">
            <a:xfrm>
              <a:off x="4429" y="2528"/>
              <a:ext cx="1" cy="3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0" name="Line 39"/>
            <p:cNvSpPr>
              <a:spLocks noChangeShapeType="1"/>
            </p:cNvSpPr>
            <p:nvPr/>
          </p:nvSpPr>
          <p:spPr bwMode="auto">
            <a:xfrm flipH="1">
              <a:off x="4461" y="2528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1" name="Line 40"/>
            <p:cNvSpPr>
              <a:spLocks noChangeShapeType="1"/>
            </p:cNvSpPr>
            <p:nvPr/>
          </p:nvSpPr>
          <p:spPr bwMode="auto">
            <a:xfrm>
              <a:off x="4205" y="2849"/>
              <a:ext cx="22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 flipH="1">
              <a:off x="4461" y="2849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3" name="Line 42"/>
            <p:cNvSpPr>
              <a:spLocks noChangeShapeType="1"/>
            </p:cNvSpPr>
            <p:nvPr/>
          </p:nvSpPr>
          <p:spPr bwMode="auto">
            <a:xfrm>
              <a:off x="4621" y="2304"/>
              <a:ext cx="1" cy="22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4" name="Line 43"/>
            <p:cNvSpPr>
              <a:spLocks noChangeShapeType="1"/>
            </p:cNvSpPr>
            <p:nvPr/>
          </p:nvSpPr>
          <p:spPr bwMode="auto">
            <a:xfrm>
              <a:off x="4621" y="2849"/>
              <a:ext cx="1" cy="22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10285" name="Group 44"/>
            <p:cNvGrpSpPr>
              <a:grpSpLocks/>
            </p:cNvGrpSpPr>
            <p:nvPr/>
          </p:nvGrpSpPr>
          <p:grpSpPr bwMode="auto">
            <a:xfrm>
              <a:off x="4461" y="2658"/>
              <a:ext cx="161" cy="60"/>
              <a:chOff x="4461" y="2658"/>
              <a:chExt cx="161" cy="60"/>
            </a:xfrm>
          </p:grpSpPr>
          <p:sp>
            <p:nvSpPr>
              <p:cNvPr id="10426" name="Line 45"/>
              <p:cNvSpPr>
                <a:spLocks noChangeShapeType="1"/>
              </p:cNvSpPr>
              <p:nvPr/>
            </p:nvSpPr>
            <p:spPr bwMode="auto">
              <a:xfrm>
                <a:off x="4599" y="2689"/>
                <a:ext cx="2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27" name="Freeform 46"/>
              <p:cNvSpPr>
                <a:spLocks/>
              </p:cNvSpPr>
              <p:nvPr/>
            </p:nvSpPr>
            <p:spPr bwMode="auto">
              <a:xfrm>
                <a:off x="4461" y="2658"/>
                <a:ext cx="141" cy="60"/>
              </a:xfrm>
              <a:custGeom>
                <a:avLst/>
                <a:gdLst>
                  <a:gd name="T0" fmla="*/ 141 w 141"/>
                  <a:gd name="T1" fmla="*/ 0 h 60"/>
                  <a:gd name="T2" fmla="*/ 0 w 141"/>
                  <a:gd name="T3" fmla="*/ 31 h 60"/>
                  <a:gd name="T4" fmla="*/ 141 w 141"/>
                  <a:gd name="T5" fmla="*/ 60 h 60"/>
                  <a:gd name="T6" fmla="*/ 141 w 14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1" h="60">
                    <a:moveTo>
                      <a:pt x="141" y="0"/>
                    </a:moveTo>
                    <a:lnTo>
                      <a:pt x="0" y="31"/>
                    </a:lnTo>
                    <a:lnTo>
                      <a:pt x="141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sp>
          <p:nvSpPr>
            <p:cNvPr id="10286" name="Line 47"/>
            <p:cNvSpPr>
              <a:spLocks noChangeShapeType="1"/>
            </p:cNvSpPr>
            <p:nvPr/>
          </p:nvSpPr>
          <p:spPr bwMode="auto">
            <a:xfrm flipV="1">
              <a:off x="4461" y="2784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7" name="Line 48"/>
            <p:cNvSpPr>
              <a:spLocks noChangeShapeType="1"/>
            </p:cNvSpPr>
            <p:nvPr/>
          </p:nvSpPr>
          <p:spPr bwMode="auto">
            <a:xfrm flipV="1">
              <a:off x="4461" y="2464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8" name="Line 49"/>
            <p:cNvSpPr>
              <a:spLocks noChangeShapeType="1"/>
            </p:cNvSpPr>
            <p:nvPr/>
          </p:nvSpPr>
          <p:spPr bwMode="auto">
            <a:xfrm flipV="1">
              <a:off x="4461" y="2656"/>
              <a:ext cx="1" cy="6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89" name="Rectangle 50"/>
            <p:cNvSpPr>
              <a:spLocks noChangeArrowheads="1"/>
            </p:cNvSpPr>
            <p:nvPr/>
          </p:nvSpPr>
          <p:spPr bwMode="auto">
            <a:xfrm>
              <a:off x="3563" y="2784"/>
              <a:ext cx="41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90" name="Rectangle 51"/>
            <p:cNvSpPr>
              <a:spLocks noChangeArrowheads="1"/>
            </p:cNvSpPr>
            <p:nvPr/>
          </p:nvSpPr>
          <p:spPr bwMode="auto">
            <a:xfrm>
              <a:off x="3574" y="2797"/>
              <a:ext cx="10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91" name="Rectangle 52"/>
            <p:cNvSpPr>
              <a:spLocks noChangeArrowheads="1"/>
            </p:cNvSpPr>
            <p:nvPr/>
          </p:nvSpPr>
          <p:spPr bwMode="auto">
            <a:xfrm>
              <a:off x="3671" y="2878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923">
                  <a:solidFill>
                    <a:srgbClr val="000000"/>
                  </a:solidFill>
                  <a:latin typeface="Arial" charset="0"/>
                </a:rPr>
                <a:t>GS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92" name="Rectangle 53"/>
            <p:cNvSpPr>
              <a:spLocks noChangeArrowheads="1"/>
            </p:cNvSpPr>
            <p:nvPr/>
          </p:nvSpPr>
          <p:spPr bwMode="auto">
            <a:xfrm>
              <a:off x="3785" y="2797"/>
              <a:ext cx="15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=0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93" name="Rectangle 54"/>
            <p:cNvSpPr>
              <a:spLocks noChangeArrowheads="1"/>
            </p:cNvSpPr>
            <p:nvPr/>
          </p:nvSpPr>
          <p:spPr bwMode="auto">
            <a:xfrm>
              <a:off x="5103" y="3041"/>
              <a:ext cx="4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94" name="Rectangle 55"/>
            <p:cNvSpPr>
              <a:spLocks noChangeArrowheads="1"/>
            </p:cNvSpPr>
            <p:nvPr/>
          </p:nvSpPr>
          <p:spPr bwMode="auto">
            <a:xfrm>
              <a:off x="5114" y="3053"/>
              <a:ext cx="10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95" name="Rectangle 56"/>
            <p:cNvSpPr>
              <a:spLocks noChangeArrowheads="1"/>
            </p:cNvSpPr>
            <p:nvPr/>
          </p:nvSpPr>
          <p:spPr bwMode="auto">
            <a:xfrm>
              <a:off x="5211" y="3134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923">
                  <a:solidFill>
                    <a:srgbClr val="000000"/>
                  </a:solidFill>
                  <a:latin typeface="Arial" charset="0"/>
                </a:rPr>
                <a:t>DS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96" name="Rectangle 57"/>
            <p:cNvSpPr>
              <a:spLocks noChangeArrowheads="1"/>
            </p:cNvSpPr>
            <p:nvPr/>
          </p:nvSpPr>
          <p:spPr bwMode="auto">
            <a:xfrm>
              <a:off x="5320" y="3053"/>
              <a:ext cx="15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569">
                  <a:solidFill>
                    <a:srgbClr val="000000"/>
                  </a:solidFill>
                  <a:latin typeface="Arial" charset="0"/>
                </a:rPr>
                <a:t>=0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0297" name="Line 58"/>
            <p:cNvSpPr>
              <a:spLocks noChangeShapeType="1"/>
            </p:cNvSpPr>
            <p:nvPr/>
          </p:nvSpPr>
          <p:spPr bwMode="auto">
            <a:xfrm>
              <a:off x="4621" y="2304"/>
              <a:ext cx="44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98" name="Line 59"/>
            <p:cNvSpPr>
              <a:spLocks noChangeShapeType="1"/>
            </p:cNvSpPr>
            <p:nvPr/>
          </p:nvSpPr>
          <p:spPr bwMode="auto">
            <a:xfrm>
              <a:off x="5070" y="2304"/>
              <a:ext cx="1" cy="11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299" name="Line 60"/>
            <p:cNvSpPr>
              <a:spLocks noChangeShapeType="1"/>
            </p:cNvSpPr>
            <p:nvPr/>
          </p:nvSpPr>
          <p:spPr bwMode="auto">
            <a:xfrm>
              <a:off x="4621" y="3073"/>
              <a:ext cx="1" cy="3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0" name="Line 61"/>
            <p:cNvSpPr>
              <a:spLocks noChangeShapeType="1"/>
            </p:cNvSpPr>
            <p:nvPr/>
          </p:nvSpPr>
          <p:spPr bwMode="auto">
            <a:xfrm>
              <a:off x="4044" y="2849"/>
              <a:ext cx="1" cy="5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1" name="Line 62"/>
            <p:cNvSpPr>
              <a:spLocks noChangeShapeType="1"/>
            </p:cNvSpPr>
            <p:nvPr/>
          </p:nvSpPr>
          <p:spPr bwMode="auto">
            <a:xfrm>
              <a:off x="4044" y="3426"/>
              <a:ext cx="10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2" name="Line 63"/>
            <p:cNvSpPr>
              <a:spLocks noChangeShapeType="1"/>
            </p:cNvSpPr>
            <p:nvPr/>
          </p:nvSpPr>
          <p:spPr bwMode="auto">
            <a:xfrm>
              <a:off x="4846" y="3426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3" name="Line 64"/>
            <p:cNvSpPr>
              <a:spLocks noChangeShapeType="1"/>
            </p:cNvSpPr>
            <p:nvPr/>
          </p:nvSpPr>
          <p:spPr bwMode="auto">
            <a:xfrm>
              <a:off x="4814" y="3521"/>
              <a:ext cx="65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4" name="Oval 65"/>
            <p:cNvSpPr>
              <a:spLocks noChangeArrowheads="1"/>
            </p:cNvSpPr>
            <p:nvPr/>
          </p:nvSpPr>
          <p:spPr bwMode="auto">
            <a:xfrm>
              <a:off x="4590" y="3393"/>
              <a:ext cx="66" cy="66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5" name="Oval 66"/>
            <p:cNvSpPr>
              <a:spLocks noChangeArrowheads="1"/>
            </p:cNvSpPr>
            <p:nvPr/>
          </p:nvSpPr>
          <p:spPr bwMode="auto">
            <a:xfrm>
              <a:off x="4814" y="3393"/>
              <a:ext cx="66" cy="66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6" name="Oval 67"/>
            <p:cNvSpPr>
              <a:spLocks noChangeArrowheads="1"/>
            </p:cNvSpPr>
            <p:nvPr/>
          </p:nvSpPr>
          <p:spPr bwMode="auto">
            <a:xfrm>
              <a:off x="3883" y="2977"/>
              <a:ext cx="323" cy="323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7" name="Line 68"/>
            <p:cNvSpPr>
              <a:spLocks noChangeShapeType="1"/>
            </p:cNvSpPr>
            <p:nvPr/>
          </p:nvSpPr>
          <p:spPr bwMode="auto">
            <a:xfrm flipH="1">
              <a:off x="4044" y="2849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8" name="Line 69"/>
            <p:cNvSpPr>
              <a:spLocks noChangeShapeType="1"/>
            </p:cNvSpPr>
            <p:nvPr/>
          </p:nvSpPr>
          <p:spPr bwMode="auto">
            <a:xfrm>
              <a:off x="4621" y="2689"/>
              <a:ext cx="1" cy="1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0309" name="Oval 70"/>
            <p:cNvSpPr>
              <a:spLocks noChangeArrowheads="1"/>
            </p:cNvSpPr>
            <p:nvPr/>
          </p:nvSpPr>
          <p:spPr bwMode="auto">
            <a:xfrm>
              <a:off x="4910" y="2689"/>
              <a:ext cx="322" cy="322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10310" name="Group 71"/>
            <p:cNvGrpSpPr>
              <a:grpSpLocks/>
            </p:cNvGrpSpPr>
            <p:nvPr/>
          </p:nvGrpSpPr>
          <p:grpSpPr bwMode="auto">
            <a:xfrm>
              <a:off x="1668" y="2595"/>
              <a:ext cx="231" cy="289"/>
              <a:chOff x="1668" y="2595"/>
              <a:chExt cx="231" cy="289"/>
            </a:xfrm>
          </p:grpSpPr>
          <p:sp>
            <p:nvSpPr>
              <p:cNvPr id="10407" name="Freeform 72"/>
              <p:cNvSpPr>
                <a:spLocks/>
              </p:cNvSpPr>
              <p:nvPr/>
            </p:nvSpPr>
            <p:spPr bwMode="auto">
              <a:xfrm>
                <a:off x="1668" y="2878"/>
                <a:ext cx="16" cy="6"/>
              </a:xfrm>
              <a:custGeom>
                <a:avLst/>
                <a:gdLst>
                  <a:gd name="T0" fmla="*/ 4 w 16"/>
                  <a:gd name="T1" fmla="*/ 1 h 6"/>
                  <a:gd name="T2" fmla="*/ 2 w 16"/>
                  <a:gd name="T3" fmla="*/ 1 h 6"/>
                  <a:gd name="T4" fmla="*/ 1 w 16"/>
                  <a:gd name="T5" fmla="*/ 2 h 6"/>
                  <a:gd name="T6" fmla="*/ 0 w 16"/>
                  <a:gd name="T7" fmla="*/ 4 h 6"/>
                  <a:gd name="T8" fmla="*/ 0 w 16"/>
                  <a:gd name="T9" fmla="*/ 4 h 6"/>
                  <a:gd name="T10" fmla="*/ 1 w 16"/>
                  <a:gd name="T11" fmla="*/ 5 h 6"/>
                  <a:gd name="T12" fmla="*/ 2 w 16"/>
                  <a:gd name="T13" fmla="*/ 6 h 6"/>
                  <a:gd name="T14" fmla="*/ 12 w 16"/>
                  <a:gd name="T15" fmla="*/ 5 h 6"/>
                  <a:gd name="T16" fmla="*/ 13 w 16"/>
                  <a:gd name="T17" fmla="*/ 5 h 6"/>
                  <a:gd name="T18" fmla="*/ 15 w 16"/>
                  <a:gd name="T19" fmla="*/ 5 h 6"/>
                  <a:gd name="T20" fmla="*/ 16 w 16"/>
                  <a:gd name="T21" fmla="*/ 4 h 6"/>
                  <a:gd name="T22" fmla="*/ 16 w 16"/>
                  <a:gd name="T23" fmla="*/ 2 h 6"/>
                  <a:gd name="T24" fmla="*/ 15 w 16"/>
                  <a:gd name="T25" fmla="*/ 1 h 6"/>
                  <a:gd name="T26" fmla="*/ 13 w 16"/>
                  <a:gd name="T27" fmla="*/ 0 h 6"/>
                  <a:gd name="T28" fmla="*/ 4 w 16"/>
                  <a:gd name="T29" fmla="*/ 1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6">
                    <a:moveTo>
                      <a:pt x="4" y="1"/>
                    </a:move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2" y="6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8" name="Freeform 73"/>
              <p:cNvSpPr>
                <a:spLocks/>
              </p:cNvSpPr>
              <p:nvPr/>
            </p:nvSpPr>
            <p:spPr bwMode="auto">
              <a:xfrm>
                <a:off x="1689" y="2876"/>
                <a:ext cx="16" cy="7"/>
              </a:xfrm>
              <a:custGeom>
                <a:avLst/>
                <a:gdLst>
                  <a:gd name="T0" fmla="*/ 3 w 16"/>
                  <a:gd name="T1" fmla="*/ 2 h 7"/>
                  <a:gd name="T2" fmla="*/ 2 w 16"/>
                  <a:gd name="T3" fmla="*/ 2 h 7"/>
                  <a:gd name="T4" fmla="*/ 0 w 16"/>
                  <a:gd name="T5" fmla="*/ 2 h 7"/>
                  <a:gd name="T6" fmla="*/ 0 w 16"/>
                  <a:gd name="T7" fmla="*/ 3 h 7"/>
                  <a:gd name="T8" fmla="*/ 0 w 16"/>
                  <a:gd name="T9" fmla="*/ 4 h 7"/>
                  <a:gd name="T10" fmla="*/ 0 w 16"/>
                  <a:gd name="T11" fmla="*/ 6 h 7"/>
                  <a:gd name="T12" fmla="*/ 2 w 16"/>
                  <a:gd name="T13" fmla="*/ 7 h 7"/>
                  <a:gd name="T14" fmla="*/ 4 w 16"/>
                  <a:gd name="T15" fmla="*/ 7 h 7"/>
                  <a:gd name="T16" fmla="*/ 6 w 16"/>
                  <a:gd name="T17" fmla="*/ 7 h 7"/>
                  <a:gd name="T18" fmla="*/ 14 w 16"/>
                  <a:gd name="T19" fmla="*/ 6 h 7"/>
                  <a:gd name="T20" fmla="*/ 15 w 16"/>
                  <a:gd name="T21" fmla="*/ 4 h 7"/>
                  <a:gd name="T22" fmla="*/ 16 w 16"/>
                  <a:gd name="T23" fmla="*/ 3 h 7"/>
                  <a:gd name="T24" fmla="*/ 16 w 16"/>
                  <a:gd name="T25" fmla="*/ 2 h 7"/>
                  <a:gd name="T26" fmla="*/ 15 w 16"/>
                  <a:gd name="T27" fmla="*/ 0 h 7"/>
                  <a:gd name="T28" fmla="*/ 14 w 16"/>
                  <a:gd name="T29" fmla="*/ 0 h 7"/>
                  <a:gd name="T30" fmla="*/ 12 w 16"/>
                  <a:gd name="T31" fmla="*/ 0 h 7"/>
                  <a:gd name="T32" fmla="*/ 4 w 16"/>
                  <a:gd name="T33" fmla="*/ 2 h 7"/>
                  <a:gd name="T34" fmla="*/ 4 w 16"/>
                  <a:gd name="T35" fmla="*/ 4 h 7"/>
                  <a:gd name="T36" fmla="*/ 6 w 16"/>
                  <a:gd name="T37" fmla="*/ 2 h 7"/>
                  <a:gd name="T38" fmla="*/ 3 w 16"/>
                  <a:gd name="T39" fmla="*/ 2 h 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6" h="7">
                    <a:moveTo>
                      <a:pt x="3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14" y="6"/>
                    </a:lnTo>
                    <a:lnTo>
                      <a:pt x="15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9" name="Freeform 74"/>
              <p:cNvSpPr>
                <a:spLocks/>
              </p:cNvSpPr>
              <p:nvPr/>
            </p:nvSpPr>
            <p:spPr bwMode="auto">
              <a:xfrm>
                <a:off x="1711" y="2871"/>
                <a:ext cx="15" cy="8"/>
              </a:xfrm>
              <a:custGeom>
                <a:avLst/>
                <a:gdLst>
                  <a:gd name="T0" fmla="*/ 1 w 15"/>
                  <a:gd name="T1" fmla="*/ 2 h 8"/>
                  <a:gd name="T2" fmla="*/ 0 w 15"/>
                  <a:gd name="T3" fmla="*/ 2 h 8"/>
                  <a:gd name="T4" fmla="*/ 0 w 15"/>
                  <a:gd name="T5" fmla="*/ 4 h 8"/>
                  <a:gd name="T6" fmla="*/ 0 w 15"/>
                  <a:gd name="T7" fmla="*/ 5 h 8"/>
                  <a:gd name="T8" fmla="*/ 0 w 15"/>
                  <a:gd name="T9" fmla="*/ 7 h 8"/>
                  <a:gd name="T10" fmla="*/ 1 w 15"/>
                  <a:gd name="T11" fmla="*/ 8 h 8"/>
                  <a:gd name="T12" fmla="*/ 3 w 15"/>
                  <a:gd name="T13" fmla="*/ 8 h 8"/>
                  <a:gd name="T14" fmla="*/ 5 w 15"/>
                  <a:gd name="T15" fmla="*/ 8 h 8"/>
                  <a:gd name="T16" fmla="*/ 13 w 15"/>
                  <a:gd name="T17" fmla="*/ 5 h 8"/>
                  <a:gd name="T18" fmla="*/ 15 w 15"/>
                  <a:gd name="T19" fmla="*/ 4 h 8"/>
                  <a:gd name="T20" fmla="*/ 15 w 15"/>
                  <a:gd name="T21" fmla="*/ 2 h 8"/>
                  <a:gd name="T22" fmla="*/ 15 w 15"/>
                  <a:gd name="T23" fmla="*/ 1 h 8"/>
                  <a:gd name="T24" fmla="*/ 15 w 15"/>
                  <a:gd name="T25" fmla="*/ 0 h 8"/>
                  <a:gd name="T26" fmla="*/ 13 w 15"/>
                  <a:gd name="T27" fmla="*/ 0 h 8"/>
                  <a:gd name="T28" fmla="*/ 12 w 15"/>
                  <a:gd name="T29" fmla="*/ 0 h 8"/>
                  <a:gd name="T30" fmla="*/ 4 w 15"/>
                  <a:gd name="T31" fmla="*/ 2 h 8"/>
                  <a:gd name="T32" fmla="*/ 1 w 15"/>
                  <a:gd name="T33" fmla="*/ 2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8">
                    <a:moveTo>
                      <a:pt x="1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13" y="5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4" y="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0" name="Freeform 75"/>
              <p:cNvSpPr>
                <a:spLocks/>
              </p:cNvSpPr>
              <p:nvPr/>
            </p:nvSpPr>
            <p:spPr bwMode="auto">
              <a:xfrm>
                <a:off x="1731" y="2863"/>
                <a:ext cx="15" cy="9"/>
              </a:xfrm>
              <a:custGeom>
                <a:avLst/>
                <a:gdLst>
                  <a:gd name="T0" fmla="*/ 1 w 15"/>
                  <a:gd name="T1" fmla="*/ 4 h 9"/>
                  <a:gd name="T2" fmla="*/ 0 w 15"/>
                  <a:gd name="T3" fmla="*/ 5 h 9"/>
                  <a:gd name="T4" fmla="*/ 0 w 15"/>
                  <a:gd name="T5" fmla="*/ 6 h 9"/>
                  <a:gd name="T6" fmla="*/ 0 w 15"/>
                  <a:gd name="T7" fmla="*/ 8 h 9"/>
                  <a:gd name="T8" fmla="*/ 0 w 15"/>
                  <a:gd name="T9" fmla="*/ 9 h 9"/>
                  <a:gd name="T10" fmla="*/ 1 w 15"/>
                  <a:gd name="T11" fmla="*/ 9 h 9"/>
                  <a:gd name="T12" fmla="*/ 3 w 15"/>
                  <a:gd name="T13" fmla="*/ 9 h 9"/>
                  <a:gd name="T14" fmla="*/ 7 w 15"/>
                  <a:gd name="T15" fmla="*/ 8 h 9"/>
                  <a:gd name="T16" fmla="*/ 14 w 15"/>
                  <a:gd name="T17" fmla="*/ 5 h 9"/>
                  <a:gd name="T18" fmla="*/ 15 w 15"/>
                  <a:gd name="T19" fmla="*/ 5 h 9"/>
                  <a:gd name="T20" fmla="*/ 15 w 15"/>
                  <a:gd name="T21" fmla="*/ 4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0 h 9"/>
                  <a:gd name="T28" fmla="*/ 12 w 15"/>
                  <a:gd name="T29" fmla="*/ 0 h 9"/>
                  <a:gd name="T30" fmla="*/ 6 w 15"/>
                  <a:gd name="T31" fmla="*/ 2 h 9"/>
                  <a:gd name="T32" fmla="*/ 1 w 15"/>
                  <a:gd name="T33" fmla="*/ 4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9">
                    <a:moveTo>
                      <a:pt x="1" y="4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7" y="8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1" name="Freeform 76"/>
              <p:cNvSpPr>
                <a:spLocks/>
              </p:cNvSpPr>
              <p:nvPr/>
            </p:nvSpPr>
            <p:spPr bwMode="auto">
              <a:xfrm>
                <a:off x="1751" y="2853"/>
                <a:ext cx="15" cy="11"/>
              </a:xfrm>
              <a:custGeom>
                <a:avLst/>
                <a:gdLst>
                  <a:gd name="T0" fmla="*/ 2 w 15"/>
                  <a:gd name="T1" fmla="*/ 6 h 11"/>
                  <a:gd name="T2" fmla="*/ 0 w 15"/>
                  <a:gd name="T3" fmla="*/ 6 h 11"/>
                  <a:gd name="T4" fmla="*/ 0 w 15"/>
                  <a:gd name="T5" fmla="*/ 7 h 11"/>
                  <a:gd name="T6" fmla="*/ 0 w 15"/>
                  <a:gd name="T7" fmla="*/ 8 h 11"/>
                  <a:gd name="T8" fmla="*/ 0 w 15"/>
                  <a:gd name="T9" fmla="*/ 10 h 11"/>
                  <a:gd name="T10" fmla="*/ 2 w 15"/>
                  <a:gd name="T11" fmla="*/ 11 h 11"/>
                  <a:gd name="T12" fmla="*/ 3 w 15"/>
                  <a:gd name="T13" fmla="*/ 11 h 11"/>
                  <a:gd name="T14" fmla="*/ 7 w 15"/>
                  <a:gd name="T15" fmla="*/ 8 h 11"/>
                  <a:gd name="T16" fmla="*/ 8 w 15"/>
                  <a:gd name="T17" fmla="*/ 8 h 11"/>
                  <a:gd name="T18" fmla="*/ 14 w 15"/>
                  <a:gd name="T19" fmla="*/ 4 h 11"/>
                  <a:gd name="T20" fmla="*/ 15 w 15"/>
                  <a:gd name="T21" fmla="*/ 3 h 11"/>
                  <a:gd name="T22" fmla="*/ 15 w 15"/>
                  <a:gd name="T23" fmla="*/ 2 h 11"/>
                  <a:gd name="T24" fmla="*/ 14 w 15"/>
                  <a:gd name="T25" fmla="*/ 0 h 11"/>
                  <a:gd name="T26" fmla="*/ 13 w 15"/>
                  <a:gd name="T27" fmla="*/ 0 h 11"/>
                  <a:gd name="T28" fmla="*/ 11 w 15"/>
                  <a:gd name="T29" fmla="*/ 0 h 11"/>
                  <a:gd name="T30" fmla="*/ 10 w 15"/>
                  <a:gd name="T31" fmla="*/ 0 h 11"/>
                  <a:gd name="T32" fmla="*/ 4 w 15"/>
                  <a:gd name="T33" fmla="*/ 4 h 11"/>
                  <a:gd name="T34" fmla="*/ 7 w 15"/>
                  <a:gd name="T35" fmla="*/ 6 h 11"/>
                  <a:gd name="T36" fmla="*/ 6 w 15"/>
                  <a:gd name="T37" fmla="*/ 3 h 11"/>
                  <a:gd name="T38" fmla="*/ 2 w 15"/>
                  <a:gd name="T39" fmla="*/ 6 h 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" h="11">
                    <a:moveTo>
                      <a:pt x="2" y="6"/>
                    </a:move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5" y="3"/>
                    </a:lnTo>
                    <a:lnTo>
                      <a:pt x="15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6" y="3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2" name="Freeform 77"/>
              <p:cNvSpPr>
                <a:spLocks/>
              </p:cNvSpPr>
              <p:nvPr/>
            </p:nvSpPr>
            <p:spPr bwMode="auto">
              <a:xfrm>
                <a:off x="1769" y="2841"/>
                <a:ext cx="15" cy="12"/>
              </a:xfrm>
              <a:custGeom>
                <a:avLst/>
                <a:gdLst>
                  <a:gd name="T0" fmla="*/ 1 w 15"/>
                  <a:gd name="T1" fmla="*/ 7 h 12"/>
                  <a:gd name="T2" fmla="*/ 0 w 15"/>
                  <a:gd name="T3" fmla="*/ 8 h 12"/>
                  <a:gd name="T4" fmla="*/ 0 w 15"/>
                  <a:gd name="T5" fmla="*/ 10 h 12"/>
                  <a:gd name="T6" fmla="*/ 1 w 15"/>
                  <a:gd name="T7" fmla="*/ 11 h 12"/>
                  <a:gd name="T8" fmla="*/ 3 w 15"/>
                  <a:gd name="T9" fmla="*/ 12 h 12"/>
                  <a:gd name="T10" fmla="*/ 4 w 15"/>
                  <a:gd name="T11" fmla="*/ 12 h 12"/>
                  <a:gd name="T12" fmla="*/ 5 w 15"/>
                  <a:gd name="T13" fmla="*/ 11 h 12"/>
                  <a:gd name="T14" fmla="*/ 11 w 15"/>
                  <a:gd name="T15" fmla="*/ 8 h 12"/>
                  <a:gd name="T16" fmla="*/ 13 w 15"/>
                  <a:gd name="T17" fmla="*/ 5 h 12"/>
                  <a:gd name="T18" fmla="*/ 15 w 15"/>
                  <a:gd name="T19" fmla="*/ 4 h 12"/>
                  <a:gd name="T20" fmla="*/ 15 w 15"/>
                  <a:gd name="T21" fmla="*/ 3 h 12"/>
                  <a:gd name="T22" fmla="*/ 13 w 15"/>
                  <a:gd name="T23" fmla="*/ 1 h 12"/>
                  <a:gd name="T24" fmla="*/ 12 w 15"/>
                  <a:gd name="T25" fmla="*/ 0 h 12"/>
                  <a:gd name="T26" fmla="*/ 11 w 15"/>
                  <a:gd name="T27" fmla="*/ 0 h 12"/>
                  <a:gd name="T28" fmla="*/ 9 w 15"/>
                  <a:gd name="T29" fmla="*/ 1 h 12"/>
                  <a:gd name="T30" fmla="*/ 7 w 15"/>
                  <a:gd name="T31" fmla="*/ 4 h 12"/>
                  <a:gd name="T32" fmla="*/ 1 w 15"/>
                  <a:gd name="T33" fmla="*/ 7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12">
                    <a:moveTo>
                      <a:pt x="1" y="7"/>
                    </a:move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3" y="12"/>
                    </a:lnTo>
                    <a:lnTo>
                      <a:pt x="4" y="12"/>
                    </a:lnTo>
                    <a:lnTo>
                      <a:pt x="5" y="11"/>
                    </a:lnTo>
                    <a:lnTo>
                      <a:pt x="11" y="8"/>
                    </a:lnTo>
                    <a:lnTo>
                      <a:pt x="13" y="5"/>
                    </a:lnTo>
                    <a:lnTo>
                      <a:pt x="15" y="4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7" y="4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3" name="Freeform 78"/>
              <p:cNvSpPr>
                <a:spLocks/>
              </p:cNvSpPr>
              <p:nvPr/>
            </p:nvSpPr>
            <p:spPr bwMode="auto">
              <a:xfrm>
                <a:off x="1786" y="2828"/>
                <a:ext cx="14" cy="12"/>
              </a:xfrm>
              <a:custGeom>
                <a:avLst/>
                <a:gdLst>
                  <a:gd name="T0" fmla="*/ 2 w 14"/>
                  <a:gd name="T1" fmla="*/ 8 h 12"/>
                  <a:gd name="T2" fmla="*/ 0 w 14"/>
                  <a:gd name="T3" fmla="*/ 9 h 12"/>
                  <a:gd name="T4" fmla="*/ 0 w 14"/>
                  <a:gd name="T5" fmla="*/ 10 h 12"/>
                  <a:gd name="T6" fmla="*/ 2 w 14"/>
                  <a:gd name="T7" fmla="*/ 12 h 12"/>
                  <a:gd name="T8" fmla="*/ 3 w 14"/>
                  <a:gd name="T9" fmla="*/ 12 h 12"/>
                  <a:gd name="T10" fmla="*/ 5 w 14"/>
                  <a:gd name="T11" fmla="*/ 12 h 12"/>
                  <a:gd name="T12" fmla="*/ 6 w 14"/>
                  <a:gd name="T13" fmla="*/ 12 h 12"/>
                  <a:gd name="T14" fmla="*/ 13 w 14"/>
                  <a:gd name="T15" fmla="*/ 6 h 12"/>
                  <a:gd name="T16" fmla="*/ 14 w 14"/>
                  <a:gd name="T17" fmla="*/ 5 h 12"/>
                  <a:gd name="T18" fmla="*/ 14 w 14"/>
                  <a:gd name="T19" fmla="*/ 4 h 12"/>
                  <a:gd name="T20" fmla="*/ 14 w 14"/>
                  <a:gd name="T21" fmla="*/ 2 h 12"/>
                  <a:gd name="T22" fmla="*/ 14 w 14"/>
                  <a:gd name="T23" fmla="*/ 1 h 12"/>
                  <a:gd name="T24" fmla="*/ 13 w 14"/>
                  <a:gd name="T25" fmla="*/ 0 h 12"/>
                  <a:gd name="T26" fmla="*/ 11 w 14"/>
                  <a:gd name="T27" fmla="*/ 0 h 12"/>
                  <a:gd name="T28" fmla="*/ 10 w 14"/>
                  <a:gd name="T29" fmla="*/ 1 h 12"/>
                  <a:gd name="T30" fmla="*/ 9 w 14"/>
                  <a:gd name="T31" fmla="*/ 2 h 12"/>
                  <a:gd name="T32" fmla="*/ 2 w 14"/>
                  <a:gd name="T33" fmla="*/ 8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" h="12">
                    <a:moveTo>
                      <a:pt x="2" y="8"/>
                    </a:moveTo>
                    <a:lnTo>
                      <a:pt x="0" y="9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6" y="12"/>
                    </a:lnTo>
                    <a:lnTo>
                      <a:pt x="13" y="6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4" name="Freeform 79"/>
              <p:cNvSpPr>
                <a:spLocks/>
              </p:cNvSpPr>
              <p:nvPr/>
            </p:nvSpPr>
            <p:spPr bwMode="auto">
              <a:xfrm>
                <a:off x="1803" y="2813"/>
                <a:ext cx="13" cy="13"/>
              </a:xfrm>
              <a:custGeom>
                <a:avLst/>
                <a:gdLst>
                  <a:gd name="T0" fmla="*/ 1 w 13"/>
                  <a:gd name="T1" fmla="*/ 8 h 13"/>
                  <a:gd name="T2" fmla="*/ 0 w 13"/>
                  <a:gd name="T3" fmla="*/ 9 h 13"/>
                  <a:gd name="T4" fmla="*/ 0 w 13"/>
                  <a:gd name="T5" fmla="*/ 11 h 13"/>
                  <a:gd name="T6" fmla="*/ 1 w 13"/>
                  <a:gd name="T7" fmla="*/ 12 h 13"/>
                  <a:gd name="T8" fmla="*/ 2 w 13"/>
                  <a:gd name="T9" fmla="*/ 13 h 13"/>
                  <a:gd name="T10" fmla="*/ 4 w 13"/>
                  <a:gd name="T11" fmla="*/ 13 h 13"/>
                  <a:gd name="T12" fmla="*/ 5 w 13"/>
                  <a:gd name="T13" fmla="*/ 12 h 13"/>
                  <a:gd name="T14" fmla="*/ 13 w 13"/>
                  <a:gd name="T15" fmla="*/ 5 h 13"/>
                  <a:gd name="T16" fmla="*/ 13 w 13"/>
                  <a:gd name="T17" fmla="*/ 4 h 13"/>
                  <a:gd name="T18" fmla="*/ 13 w 13"/>
                  <a:gd name="T19" fmla="*/ 2 h 13"/>
                  <a:gd name="T20" fmla="*/ 13 w 13"/>
                  <a:gd name="T21" fmla="*/ 1 h 13"/>
                  <a:gd name="T22" fmla="*/ 12 w 13"/>
                  <a:gd name="T23" fmla="*/ 0 h 13"/>
                  <a:gd name="T24" fmla="*/ 11 w 13"/>
                  <a:gd name="T25" fmla="*/ 0 h 13"/>
                  <a:gd name="T26" fmla="*/ 9 w 13"/>
                  <a:gd name="T27" fmla="*/ 1 h 13"/>
                  <a:gd name="T28" fmla="*/ 1 w 13"/>
                  <a:gd name="T29" fmla="*/ 8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1" y="8"/>
                    </a:moveTo>
                    <a:lnTo>
                      <a:pt x="0" y="9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5" y="12"/>
                    </a:lnTo>
                    <a:lnTo>
                      <a:pt x="13" y="5"/>
                    </a:lnTo>
                    <a:lnTo>
                      <a:pt x="13" y="4"/>
                    </a:lnTo>
                    <a:lnTo>
                      <a:pt x="13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5" name="Freeform 80"/>
              <p:cNvSpPr>
                <a:spLocks/>
              </p:cNvSpPr>
              <p:nvPr/>
            </p:nvSpPr>
            <p:spPr bwMode="auto">
              <a:xfrm>
                <a:off x="1818" y="2797"/>
                <a:ext cx="12" cy="13"/>
              </a:xfrm>
              <a:custGeom>
                <a:avLst/>
                <a:gdLst>
                  <a:gd name="T0" fmla="*/ 1 w 12"/>
                  <a:gd name="T1" fmla="*/ 9 h 13"/>
                  <a:gd name="T2" fmla="*/ 0 w 12"/>
                  <a:gd name="T3" fmla="*/ 10 h 13"/>
                  <a:gd name="T4" fmla="*/ 0 w 12"/>
                  <a:gd name="T5" fmla="*/ 12 h 13"/>
                  <a:gd name="T6" fmla="*/ 1 w 12"/>
                  <a:gd name="T7" fmla="*/ 13 h 13"/>
                  <a:gd name="T8" fmla="*/ 2 w 12"/>
                  <a:gd name="T9" fmla="*/ 13 h 13"/>
                  <a:gd name="T10" fmla="*/ 4 w 12"/>
                  <a:gd name="T11" fmla="*/ 13 h 13"/>
                  <a:gd name="T12" fmla="*/ 5 w 12"/>
                  <a:gd name="T13" fmla="*/ 13 h 13"/>
                  <a:gd name="T14" fmla="*/ 12 w 12"/>
                  <a:gd name="T15" fmla="*/ 5 h 13"/>
                  <a:gd name="T16" fmla="*/ 12 w 12"/>
                  <a:gd name="T17" fmla="*/ 4 h 13"/>
                  <a:gd name="T18" fmla="*/ 12 w 12"/>
                  <a:gd name="T19" fmla="*/ 2 h 13"/>
                  <a:gd name="T20" fmla="*/ 12 w 12"/>
                  <a:gd name="T21" fmla="*/ 1 h 13"/>
                  <a:gd name="T22" fmla="*/ 10 w 12"/>
                  <a:gd name="T23" fmla="*/ 0 h 13"/>
                  <a:gd name="T24" fmla="*/ 9 w 12"/>
                  <a:gd name="T25" fmla="*/ 0 h 13"/>
                  <a:gd name="T26" fmla="*/ 8 w 12"/>
                  <a:gd name="T27" fmla="*/ 1 h 13"/>
                  <a:gd name="T28" fmla="*/ 1 w 12"/>
                  <a:gd name="T29" fmla="*/ 9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" h="13">
                    <a:moveTo>
                      <a:pt x="1" y="9"/>
                    </a:moveTo>
                    <a:lnTo>
                      <a:pt x="0" y="10"/>
                    </a:lnTo>
                    <a:lnTo>
                      <a:pt x="0" y="12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6" name="Freeform 81"/>
              <p:cNvSpPr>
                <a:spLocks/>
              </p:cNvSpPr>
              <p:nvPr/>
            </p:nvSpPr>
            <p:spPr bwMode="auto">
              <a:xfrm>
                <a:off x="1831" y="2779"/>
                <a:ext cx="12" cy="15"/>
              </a:xfrm>
              <a:custGeom>
                <a:avLst/>
                <a:gdLst>
                  <a:gd name="T0" fmla="*/ 1 w 12"/>
                  <a:gd name="T1" fmla="*/ 9 h 15"/>
                  <a:gd name="T2" fmla="*/ 0 w 12"/>
                  <a:gd name="T3" fmla="*/ 11 h 15"/>
                  <a:gd name="T4" fmla="*/ 0 w 12"/>
                  <a:gd name="T5" fmla="*/ 12 h 15"/>
                  <a:gd name="T6" fmla="*/ 1 w 12"/>
                  <a:gd name="T7" fmla="*/ 13 h 15"/>
                  <a:gd name="T8" fmla="*/ 3 w 12"/>
                  <a:gd name="T9" fmla="*/ 15 h 15"/>
                  <a:gd name="T10" fmla="*/ 4 w 12"/>
                  <a:gd name="T11" fmla="*/ 15 h 15"/>
                  <a:gd name="T12" fmla="*/ 5 w 12"/>
                  <a:gd name="T13" fmla="*/ 13 h 15"/>
                  <a:gd name="T14" fmla="*/ 11 w 12"/>
                  <a:gd name="T15" fmla="*/ 5 h 15"/>
                  <a:gd name="T16" fmla="*/ 12 w 12"/>
                  <a:gd name="T17" fmla="*/ 4 h 15"/>
                  <a:gd name="T18" fmla="*/ 12 w 12"/>
                  <a:gd name="T19" fmla="*/ 3 h 15"/>
                  <a:gd name="T20" fmla="*/ 11 w 12"/>
                  <a:gd name="T21" fmla="*/ 1 h 15"/>
                  <a:gd name="T22" fmla="*/ 10 w 12"/>
                  <a:gd name="T23" fmla="*/ 0 h 15"/>
                  <a:gd name="T24" fmla="*/ 8 w 12"/>
                  <a:gd name="T25" fmla="*/ 0 h 15"/>
                  <a:gd name="T26" fmla="*/ 7 w 12"/>
                  <a:gd name="T27" fmla="*/ 1 h 15"/>
                  <a:gd name="T28" fmla="*/ 1 w 12"/>
                  <a:gd name="T29" fmla="*/ 9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" h="15">
                    <a:moveTo>
                      <a:pt x="1" y="9"/>
                    </a:moveTo>
                    <a:lnTo>
                      <a:pt x="0" y="11"/>
                    </a:lnTo>
                    <a:lnTo>
                      <a:pt x="0" y="12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4" y="15"/>
                    </a:lnTo>
                    <a:lnTo>
                      <a:pt x="5" y="13"/>
                    </a:lnTo>
                    <a:lnTo>
                      <a:pt x="11" y="5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7" name="Freeform 82"/>
              <p:cNvSpPr>
                <a:spLocks/>
              </p:cNvSpPr>
              <p:nvPr/>
            </p:nvSpPr>
            <p:spPr bwMode="auto">
              <a:xfrm>
                <a:off x="1843" y="2761"/>
                <a:ext cx="11" cy="14"/>
              </a:xfrm>
              <a:custGeom>
                <a:avLst/>
                <a:gdLst>
                  <a:gd name="T0" fmla="*/ 2 w 11"/>
                  <a:gd name="T1" fmla="*/ 10 h 14"/>
                  <a:gd name="T2" fmla="*/ 0 w 11"/>
                  <a:gd name="T3" fmla="*/ 11 h 14"/>
                  <a:gd name="T4" fmla="*/ 0 w 11"/>
                  <a:gd name="T5" fmla="*/ 13 h 14"/>
                  <a:gd name="T6" fmla="*/ 2 w 11"/>
                  <a:gd name="T7" fmla="*/ 14 h 14"/>
                  <a:gd name="T8" fmla="*/ 3 w 11"/>
                  <a:gd name="T9" fmla="*/ 14 h 14"/>
                  <a:gd name="T10" fmla="*/ 4 w 11"/>
                  <a:gd name="T11" fmla="*/ 14 h 14"/>
                  <a:gd name="T12" fmla="*/ 6 w 11"/>
                  <a:gd name="T13" fmla="*/ 14 h 14"/>
                  <a:gd name="T14" fmla="*/ 11 w 11"/>
                  <a:gd name="T15" fmla="*/ 4 h 14"/>
                  <a:gd name="T16" fmla="*/ 11 w 11"/>
                  <a:gd name="T17" fmla="*/ 3 h 14"/>
                  <a:gd name="T18" fmla="*/ 11 w 11"/>
                  <a:gd name="T19" fmla="*/ 2 h 14"/>
                  <a:gd name="T20" fmla="*/ 11 w 11"/>
                  <a:gd name="T21" fmla="*/ 0 h 14"/>
                  <a:gd name="T22" fmla="*/ 10 w 11"/>
                  <a:gd name="T23" fmla="*/ 0 h 14"/>
                  <a:gd name="T24" fmla="*/ 8 w 11"/>
                  <a:gd name="T25" fmla="*/ 0 h 14"/>
                  <a:gd name="T26" fmla="*/ 7 w 11"/>
                  <a:gd name="T27" fmla="*/ 0 h 14"/>
                  <a:gd name="T28" fmla="*/ 2 w 11"/>
                  <a:gd name="T29" fmla="*/ 10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" h="14">
                    <a:moveTo>
                      <a:pt x="2" y="10"/>
                    </a:moveTo>
                    <a:lnTo>
                      <a:pt x="0" y="11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8" name="Freeform 83"/>
              <p:cNvSpPr>
                <a:spLocks/>
              </p:cNvSpPr>
              <p:nvPr/>
            </p:nvSpPr>
            <p:spPr bwMode="auto">
              <a:xfrm>
                <a:off x="1854" y="2741"/>
                <a:ext cx="11" cy="16"/>
              </a:xfrm>
              <a:custGeom>
                <a:avLst/>
                <a:gdLst>
                  <a:gd name="T0" fmla="*/ 1 w 11"/>
                  <a:gd name="T1" fmla="*/ 11 h 16"/>
                  <a:gd name="T2" fmla="*/ 0 w 11"/>
                  <a:gd name="T3" fmla="*/ 12 h 16"/>
                  <a:gd name="T4" fmla="*/ 0 w 11"/>
                  <a:gd name="T5" fmla="*/ 14 h 16"/>
                  <a:gd name="T6" fmla="*/ 1 w 11"/>
                  <a:gd name="T7" fmla="*/ 15 h 16"/>
                  <a:gd name="T8" fmla="*/ 3 w 11"/>
                  <a:gd name="T9" fmla="*/ 16 h 16"/>
                  <a:gd name="T10" fmla="*/ 4 w 11"/>
                  <a:gd name="T11" fmla="*/ 16 h 16"/>
                  <a:gd name="T12" fmla="*/ 5 w 11"/>
                  <a:gd name="T13" fmla="*/ 15 h 16"/>
                  <a:gd name="T14" fmla="*/ 5 w 11"/>
                  <a:gd name="T15" fmla="*/ 15 h 16"/>
                  <a:gd name="T16" fmla="*/ 5 w 11"/>
                  <a:gd name="T17" fmla="*/ 14 h 16"/>
                  <a:gd name="T18" fmla="*/ 11 w 11"/>
                  <a:gd name="T19" fmla="*/ 4 h 16"/>
                  <a:gd name="T20" fmla="*/ 11 w 11"/>
                  <a:gd name="T21" fmla="*/ 3 h 16"/>
                  <a:gd name="T22" fmla="*/ 9 w 11"/>
                  <a:gd name="T23" fmla="*/ 2 h 16"/>
                  <a:gd name="T24" fmla="*/ 8 w 11"/>
                  <a:gd name="T25" fmla="*/ 0 h 16"/>
                  <a:gd name="T26" fmla="*/ 7 w 11"/>
                  <a:gd name="T27" fmla="*/ 0 h 16"/>
                  <a:gd name="T28" fmla="*/ 5 w 11"/>
                  <a:gd name="T29" fmla="*/ 2 h 16"/>
                  <a:gd name="T30" fmla="*/ 5 w 11"/>
                  <a:gd name="T31" fmla="*/ 3 h 16"/>
                  <a:gd name="T32" fmla="*/ 0 w 11"/>
                  <a:gd name="T33" fmla="*/ 12 h 16"/>
                  <a:gd name="T34" fmla="*/ 3 w 11"/>
                  <a:gd name="T35" fmla="*/ 14 h 16"/>
                  <a:gd name="T36" fmla="*/ 1 w 11"/>
                  <a:gd name="T37" fmla="*/ 1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16">
                    <a:moveTo>
                      <a:pt x="1" y="11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3" y="16"/>
                    </a:lnTo>
                    <a:lnTo>
                      <a:pt x="4" y="16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19" name="Freeform 84"/>
              <p:cNvSpPr>
                <a:spLocks/>
              </p:cNvSpPr>
              <p:nvPr/>
            </p:nvSpPr>
            <p:spPr bwMode="auto">
              <a:xfrm>
                <a:off x="1863" y="2722"/>
                <a:ext cx="10" cy="15"/>
              </a:xfrm>
              <a:custGeom>
                <a:avLst/>
                <a:gdLst>
                  <a:gd name="T0" fmla="*/ 0 w 10"/>
                  <a:gd name="T1" fmla="*/ 12 h 15"/>
                  <a:gd name="T2" fmla="*/ 0 w 10"/>
                  <a:gd name="T3" fmla="*/ 14 h 15"/>
                  <a:gd name="T4" fmla="*/ 2 w 10"/>
                  <a:gd name="T5" fmla="*/ 15 h 15"/>
                  <a:gd name="T6" fmla="*/ 3 w 10"/>
                  <a:gd name="T7" fmla="*/ 15 h 15"/>
                  <a:gd name="T8" fmla="*/ 5 w 10"/>
                  <a:gd name="T9" fmla="*/ 15 h 15"/>
                  <a:gd name="T10" fmla="*/ 6 w 10"/>
                  <a:gd name="T11" fmla="*/ 15 h 15"/>
                  <a:gd name="T12" fmla="*/ 6 w 10"/>
                  <a:gd name="T13" fmla="*/ 14 h 15"/>
                  <a:gd name="T14" fmla="*/ 9 w 10"/>
                  <a:gd name="T15" fmla="*/ 8 h 15"/>
                  <a:gd name="T16" fmla="*/ 10 w 10"/>
                  <a:gd name="T17" fmla="*/ 3 h 15"/>
                  <a:gd name="T18" fmla="*/ 10 w 10"/>
                  <a:gd name="T19" fmla="*/ 2 h 15"/>
                  <a:gd name="T20" fmla="*/ 10 w 10"/>
                  <a:gd name="T21" fmla="*/ 0 h 15"/>
                  <a:gd name="T22" fmla="*/ 9 w 10"/>
                  <a:gd name="T23" fmla="*/ 0 h 15"/>
                  <a:gd name="T24" fmla="*/ 7 w 10"/>
                  <a:gd name="T25" fmla="*/ 0 h 15"/>
                  <a:gd name="T26" fmla="*/ 6 w 10"/>
                  <a:gd name="T27" fmla="*/ 0 h 15"/>
                  <a:gd name="T28" fmla="*/ 5 w 10"/>
                  <a:gd name="T29" fmla="*/ 2 h 15"/>
                  <a:gd name="T30" fmla="*/ 3 w 10"/>
                  <a:gd name="T31" fmla="*/ 7 h 15"/>
                  <a:gd name="T32" fmla="*/ 0 w 10"/>
                  <a:gd name="T33" fmla="*/ 12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15">
                    <a:moveTo>
                      <a:pt x="0" y="12"/>
                    </a:moveTo>
                    <a:lnTo>
                      <a:pt x="0" y="14"/>
                    </a:lnTo>
                    <a:lnTo>
                      <a:pt x="2" y="15"/>
                    </a:lnTo>
                    <a:lnTo>
                      <a:pt x="3" y="15"/>
                    </a:lnTo>
                    <a:lnTo>
                      <a:pt x="5" y="15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9" y="8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3" y="7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20" name="Freeform 85"/>
              <p:cNvSpPr>
                <a:spLocks/>
              </p:cNvSpPr>
              <p:nvPr/>
            </p:nvSpPr>
            <p:spPr bwMode="auto">
              <a:xfrm>
                <a:off x="1872" y="2702"/>
                <a:ext cx="9" cy="15"/>
              </a:xfrm>
              <a:custGeom>
                <a:avLst/>
                <a:gdLst>
                  <a:gd name="T0" fmla="*/ 0 w 9"/>
                  <a:gd name="T1" fmla="*/ 12 h 15"/>
                  <a:gd name="T2" fmla="*/ 0 w 9"/>
                  <a:gd name="T3" fmla="*/ 14 h 15"/>
                  <a:gd name="T4" fmla="*/ 1 w 9"/>
                  <a:gd name="T5" fmla="*/ 15 h 15"/>
                  <a:gd name="T6" fmla="*/ 2 w 9"/>
                  <a:gd name="T7" fmla="*/ 15 h 15"/>
                  <a:gd name="T8" fmla="*/ 4 w 9"/>
                  <a:gd name="T9" fmla="*/ 15 h 15"/>
                  <a:gd name="T10" fmla="*/ 5 w 9"/>
                  <a:gd name="T11" fmla="*/ 15 h 15"/>
                  <a:gd name="T12" fmla="*/ 5 w 9"/>
                  <a:gd name="T13" fmla="*/ 14 h 15"/>
                  <a:gd name="T14" fmla="*/ 9 w 9"/>
                  <a:gd name="T15" fmla="*/ 4 h 15"/>
                  <a:gd name="T16" fmla="*/ 9 w 9"/>
                  <a:gd name="T17" fmla="*/ 3 h 15"/>
                  <a:gd name="T18" fmla="*/ 9 w 9"/>
                  <a:gd name="T19" fmla="*/ 1 h 15"/>
                  <a:gd name="T20" fmla="*/ 8 w 9"/>
                  <a:gd name="T21" fmla="*/ 0 h 15"/>
                  <a:gd name="T22" fmla="*/ 6 w 9"/>
                  <a:gd name="T23" fmla="*/ 0 h 15"/>
                  <a:gd name="T24" fmla="*/ 5 w 9"/>
                  <a:gd name="T25" fmla="*/ 0 h 15"/>
                  <a:gd name="T26" fmla="*/ 4 w 9"/>
                  <a:gd name="T27" fmla="*/ 0 h 15"/>
                  <a:gd name="T28" fmla="*/ 4 w 9"/>
                  <a:gd name="T29" fmla="*/ 1 h 15"/>
                  <a:gd name="T30" fmla="*/ 4 w 9"/>
                  <a:gd name="T31" fmla="*/ 3 h 15"/>
                  <a:gd name="T32" fmla="*/ 0 w 9"/>
                  <a:gd name="T33" fmla="*/ 12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15">
                    <a:moveTo>
                      <a:pt x="0" y="12"/>
                    </a:moveTo>
                    <a:lnTo>
                      <a:pt x="0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21" name="Freeform 86"/>
              <p:cNvSpPr>
                <a:spLocks/>
              </p:cNvSpPr>
              <p:nvPr/>
            </p:nvSpPr>
            <p:spPr bwMode="auto">
              <a:xfrm>
                <a:off x="1878" y="2680"/>
                <a:ext cx="8" cy="17"/>
              </a:xfrm>
              <a:custGeom>
                <a:avLst/>
                <a:gdLst>
                  <a:gd name="T0" fmla="*/ 0 w 8"/>
                  <a:gd name="T1" fmla="*/ 14 h 17"/>
                  <a:gd name="T2" fmla="*/ 0 w 8"/>
                  <a:gd name="T3" fmla="*/ 15 h 17"/>
                  <a:gd name="T4" fmla="*/ 2 w 8"/>
                  <a:gd name="T5" fmla="*/ 17 h 17"/>
                  <a:gd name="T6" fmla="*/ 3 w 8"/>
                  <a:gd name="T7" fmla="*/ 17 h 17"/>
                  <a:gd name="T8" fmla="*/ 4 w 8"/>
                  <a:gd name="T9" fmla="*/ 17 h 17"/>
                  <a:gd name="T10" fmla="*/ 6 w 8"/>
                  <a:gd name="T11" fmla="*/ 17 h 17"/>
                  <a:gd name="T12" fmla="*/ 6 w 8"/>
                  <a:gd name="T13" fmla="*/ 15 h 17"/>
                  <a:gd name="T14" fmla="*/ 8 w 8"/>
                  <a:gd name="T15" fmla="*/ 5 h 17"/>
                  <a:gd name="T16" fmla="*/ 8 w 8"/>
                  <a:gd name="T17" fmla="*/ 3 h 17"/>
                  <a:gd name="T18" fmla="*/ 8 w 8"/>
                  <a:gd name="T19" fmla="*/ 2 h 17"/>
                  <a:gd name="T20" fmla="*/ 7 w 8"/>
                  <a:gd name="T21" fmla="*/ 0 h 17"/>
                  <a:gd name="T22" fmla="*/ 6 w 8"/>
                  <a:gd name="T23" fmla="*/ 0 h 17"/>
                  <a:gd name="T24" fmla="*/ 4 w 8"/>
                  <a:gd name="T25" fmla="*/ 2 h 17"/>
                  <a:gd name="T26" fmla="*/ 3 w 8"/>
                  <a:gd name="T27" fmla="*/ 3 h 17"/>
                  <a:gd name="T28" fmla="*/ 0 w 8"/>
                  <a:gd name="T29" fmla="*/ 14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7">
                    <a:moveTo>
                      <a:pt x="0" y="14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22" name="Freeform 87"/>
              <p:cNvSpPr>
                <a:spLocks/>
              </p:cNvSpPr>
              <p:nvPr/>
            </p:nvSpPr>
            <p:spPr bwMode="auto">
              <a:xfrm>
                <a:off x="1884" y="2660"/>
                <a:ext cx="8" cy="16"/>
              </a:xfrm>
              <a:custGeom>
                <a:avLst/>
                <a:gdLst>
                  <a:gd name="T0" fmla="*/ 0 w 8"/>
                  <a:gd name="T1" fmla="*/ 12 h 16"/>
                  <a:gd name="T2" fmla="*/ 0 w 8"/>
                  <a:gd name="T3" fmla="*/ 14 h 16"/>
                  <a:gd name="T4" fmla="*/ 1 w 8"/>
                  <a:gd name="T5" fmla="*/ 15 h 16"/>
                  <a:gd name="T6" fmla="*/ 2 w 8"/>
                  <a:gd name="T7" fmla="*/ 16 h 16"/>
                  <a:gd name="T8" fmla="*/ 4 w 8"/>
                  <a:gd name="T9" fmla="*/ 16 h 16"/>
                  <a:gd name="T10" fmla="*/ 5 w 8"/>
                  <a:gd name="T11" fmla="*/ 15 h 16"/>
                  <a:gd name="T12" fmla="*/ 5 w 8"/>
                  <a:gd name="T13" fmla="*/ 14 h 16"/>
                  <a:gd name="T14" fmla="*/ 8 w 8"/>
                  <a:gd name="T15" fmla="*/ 3 h 16"/>
                  <a:gd name="T16" fmla="*/ 8 w 8"/>
                  <a:gd name="T17" fmla="*/ 2 h 16"/>
                  <a:gd name="T18" fmla="*/ 6 w 8"/>
                  <a:gd name="T19" fmla="*/ 0 h 16"/>
                  <a:gd name="T20" fmla="*/ 5 w 8"/>
                  <a:gd name="T21" fmla="*/ 0 h 16"/>
                  <a:gd name="T22" fmla="*/ 4 w 8"/>
                  <a:gd name="T23" fmla="*/ 0 h 16"/>
                  <a:gd name="T24" fmla="*/ 2 w 8"/>
                  <a:gd name="T25" fmla="*/ 0 h 16"/>
                  <a:gd name="T26" fmla="*/ 2 w 8"/>
                  <a:gd name="T27" fmla="*/ 2 h 16"/>
                  <a:gd name="T28" fmla="*/ 0 w 8"/>
                  <a:gd name="T29" fmla="*/ 12 h 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6">
                    <a:moveTo>
                      <a:pt x="0" y="12"/>
                    </a:move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23" name="Freeform 88"/>
              <p:cNvSpPr>
                <a:spLocks/>
              </p:cNvSpPr>
              <p:nvPr/>
            </p:nvSpPr>
            <p:spPr bwMode="auto">
              <a:xfrm>
                <a:off x="1888" y="2639"/>
                <a:ext cx="7" cy="16"/>
              </a:xfrm>
              <a:custGeom>
                <a:avLst/>
                <a:gdLst>
                  <a:gd name="T0" fmla="*/ 0 w 7"/>
                  <a:gd name="T1" fmla="*/ 13 h 16"/>
                  <a:gd name="T2" fmla="*/ 0 w 7"/>
                  <a:gd name="T3" fmla="*/ 14 h 16"/>
                  <a:gd name="T4" fmla="*/ 1 w 7"/>
                  <a:gd name="T5" fmla="*/ 16 h 16"/>
                  <a:gd name="T6" fmla="*/ 2 w 7"/>
                  <a:gd name="T7" fmla="*/ 16 h 16"/>
                  <a:gd name="T8" fmla="*/ 4 w 7"/>
                  <a:gd name="T9" fmla="*/ 16 h 16"/>
                  <a:gd name="T10" fmla="*/ 5 w 7"/>
                  <a:gd name="T11" fmla="*/ 16 h 16"/>
                  <a:gd name="T12" fmla="*/ 5 w 7"/>
                  <a:gd name="T13" fmla="*/ 14 h 16"/>
                  <a:gd name="T14" fmla="*/ 7 w 7"/>
                  <a:gd name="T15" fmla="*/ 13 h 16"/>
                  <a:gd name="T16" fmla="*/ 7 w 7"/>
                  <a:gd name="T17" fmla="*/ 4 h 16"/>
                  <a:gd name="T18" fmla="*/ 7 w 7"/>
                  <a:gd name="T19" fmla="*/ 2 h 16"/>
                  <a:gd name="T20" fmla="*/ 7 w 7"/>
                  <a:gd name="T21" fmla="*/ 1 h 16"/>
                  <a:gd name="T22" fmla="*/ 5 w 7"/>
                  <a:gd name="T23" fmla="*/ 0 h 16"/>
                  <a:gd name="T24" fmla="*/ 4 w 7"/>
                  <a:gd name="T25" fmla="*/ 0 h 16"/>
                  <a:gd name="T26" fmla="*/ 2 w 7"/>
                  <a:gd name="T27" fmla="*/ 1 h 16"/>
                  <a:gd name="T28" fmla="*/ 1 w 7"/>
                  <a:gd name="T29" fmla="*/ 2 h 16"/>
                  <a:gd name="T30" fmla="*/ 1 w 7"/>
                  <a:gd name="T31" fmla="*/ 12 h 16"/>
                  <a:gd name="T32" fmla="*/ 0 w 7"/>
                  <a:gd name="T33" fmla="*/ 13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" h="16">
                    <a:moveTo>
                      <a:pt x="0" y="13"/>
                    </a:moveTo>
                    <a:lnTo>
                      <a:pt x="0" y="14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5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24" name="Freeform 89"/>
              <p:cNvSpPr>
                <a:spLocks/>
              </p:cNvSpPr>
              <p:nvPr/>
            </p:nvSpPr>
            <p:spPr bwMode="auto">
              <a:xfrm>
                <a:off x="1890" y="2617"/>
                <a:ext cx="7" cy="16"/>
              </a:xfrm>
              <a:custGeom>
                <a:avLst/>
                <a:gdLst>
                  <a:gd name="T0" fmla="*/ 0 w 7"/>
                  <a:gd name="T1" fmla="*/ 14 h 16"/>
                  <a:gd name="T2" fmla="*/ 0 w 7"/>
                  <a:gd name="T3" fmla="*/ 15 h 16"/>
                  <a:gd name="T4" fmla="*/ 2 w 7"/>
                  <a:gd name="T5" fmla="*/ 16 h 16"/>
                  <a:gd name="T6" fmla="*/ 3 w 7"/>
                  <a:gd name="T7" fmla="*/ 16 h 16"/>
                  <a:gd name="T8" fmla="*/ 5 w 7"/>
                  <a:gd name="T9" fmla="*/ 16 h 16"/>
                  <a:gd name="T10" fmla="*/ 6 w 7"/>
                  <a:gd name="T11" fmla="*/ 16 h 16"/>
                  <a:gd name="T12" fmla="*/ 6 w 7"/>
                  <a:gd name="T13" fmla="*/ 15 h 16"/>
                  <a:gd name="T14" fmla="*/ 7 w 7"/>
                  <a:gd name="T15" fmla="*/ 5 h 16"/>
                  <a:gd name="T16" fmla="*/ 7 w 7"/>
                  <a:gd name="T17" fmla="*/ 4 h 16"/>
                  <a:gd name="T18" fmla="*/ 7 w 7"/>
                  <a:gd name="T19" fmla="*/ 3 h 16"/>
                  <a:gd name="T20" fmla="*/ 7 w 7"/>
                  <a:gd name="T21" fmla="*/ 1 h 16"/>
                  <a:gd name="T22" fmla="*/ 6 w 7"/>
                  <a:gd name="T23" fmla="*/ 0 h 16"/>
                  <a:gd name="T24" fmla="*/ 5 w 7"/>
                  <a:gd name="T25" fmla="*/ 0 h 16"/>
                  <a:gd name="T26" fmla="*/ 3 w 7"/>
                  <a:gd name="T27" fmla="*/ 1 h 16"/>
                  <a:gd name="T28" fmla="*/ 2 w 7"/>
                  <a:gd name="T29" fmla="*/ 3 h 16"/>
                  <a:gd name="T30" fmla="*/ 2 w 7"/>
                  <a:gd name="T31" fmla="*/ 4 h 16"/>
                  <a:gd name="T32" fmla="*/ 2 w 7"/>
                  <a:gd name="T33" fmla="*/ 5 h 16"/>
                  <a:gd name="T34" fmla="*/ 5 w 7"/>
                  <a:gd name="T35" fmla="*/ 5 h 16"/>
                  <a:gd name="T36" fmla="*/ 2 w 7"/>
                  <a:gd name="T37" fmla="*/ 4 h 16"/>
                  <a:gd name="T38" fmla="*/ 0 w 7"/>
                  <a:gd name="T39" fmla="*/ 14 h 1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7" h="16">
                    <a:moveTo>
                      <a:pt x="0" y="14"/>
                    </a:move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2" y="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25" name="Freeform 90"/>
              <p:cNvSpPr>
                <a:spLocks/>
              </p:cNvSpPr>
              <p:nvPr/>
            </p:nvSpPr>
            <p:spPr bwMode="auto">
              <a:xfrm>
                <a:off x="1893" y="2595"/>
                <a:ext cx="6" cy="17"/>
              </a:xfrm>
              <a:custGeom>
                <a:avLst/>
                <a:gdLst>
                  <a:gd name="T0" fmla="*/ 0 w 6"/>
                  <a:gd name="T1" fmla="*/ 15 h 17"/>
                  <a:gd name="T2" fmla="*/ 0 w 6"/>
                  <a:gd name="T3" fmla="*/ 17 h 17"/>
                  <a:gd name="T4" fmla="*/ 2 w 6"/>
                  <a:gd name="T5" fmla="*/ 17 h 17"/>
                  <a:gd name="T6" fmla="*/ 3 w 6"/>
                  <a:gd name="T7" fmla="*/ 17 h 17"/>
                  <a:gd name="T8" fmla="*/ 4 w 6"/>
                  <a:gd name="T9" fmla="*/ 17 h 17"/>
                  <a:gd name="T10" fmla="*/ 6 w 6"/>
                  <a:gd name="T11" fmla="*/ 15 h 17"/>
                  <a:gd name="T12" fmla="*/ 6 w 6"/>
                  <a:gd name="T13" fmla="*/ 14 h 17"/>
                  <a:gd name="T14" fmla="*/ 6 w 6"/>
                  <a:gd name="T15" fmla="*/ 3 h 17"/>
                  <a:gd name="T16" fmla="*/ 4 w 6"/>
                  <a:gd name="T17" fmla="*/ 2 h 17"/>
                  <a:gd name="T18" fmla="*/ 3 w 6"/>
                  <a:gd name="T19" fmla="*/ 0 h 17"/>
                  <a:gd name="T20" fmla="*/ 2 w 6"/>
                  <a:gd name="T21" fmla="*/ 0 h 17"/>
                  <a:gd name="T22" fmla="*/ 0 w 6"/>
                  <a:gd name="T23" fmla="*/ 2 h 17"/>
                  <a:gd name="T24" fmla="*/ 0 w 6"/>
                  <a:gd name="T25" fmla="*/ 3 h 17"/>
                  <a:gd name="T26" fmla="*/ 0 w 6"/>
                  <a:gd name="T27" fmla="*/ 4 h 17"/>
                  <a:gd name="T28" fmla="*/ 0 w 6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17">
                    <a:moveTo>
                      <a:pt x="0" y="15"/>
                    </a:moveTo>
                    <a:lnTo>
                      <a:pt x="0" y="17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6" y="3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0311" name="Group 91"/>
            <p:cNvGrpSpPr>
              <a:grpSpLocks/>
            </p:cNvGrpSpPr>
            <p:nvPr/>
          </p:nvGrpSpPr>
          <p:grpSpPr bwMode="auto">
            <a:xfrm>
              <a:off x="1091" y="2595"/>
              <a:ext cx="231" cy="289"/>
              <a:chOff x="1091" y="2595"/>
              <a:chExt cx="231" cy="289"/>
            </a:xfrm>
          </p:grpSpPr>
          <p:sp>
            <p:nvSpPr>
              <p:cNvPr id="10388" name="Freeform 92"/>
              <p:cNvSpPr>
                <a:spLocks/>
              </p:cNvSpPr>
              <p:nvPr/>
            </p:nvSpPr>
            <p:spPr bwMode="auto">
              <a:xfrm>
                <a:off x="1306" y="2878"/>
                <a:ext cx="16" cy="6"/>
              </a:xfrm>
              <a:custGeom>
                <a:avLst/>
                <a:gdLst>
                  <a:gd name="T0" fmla="*/ 15 w 16"/>
                  <a:gd name="T1" fmla="*/ 6 h 6"/>
                  <a:gd name="T2" fmla="*/ 15 w 16"/>
                  <a:gd name="T3" fmla="*/ 5 h 6"/>
                  <a:gd name="T4" fmla="*/ 16 w 16"/>
                  <a:gd name="T5" fmla="*/ 4 h 6"/>
                  <a:gd name="T6" fmla="*/ 16 w 16"/>
                  <a:gd name="T7" fmla="*/ 4 h 6"/>
                  <a:gd name="T8" fmla="*/ 15 w 16"/>
                  <a:gd name="T9" fmla="*/ 2 h 6"/>
                  <a:gd name="T10" fmla="*/ 13 w 16"/>
                  <a:gd name="T11" fmla="*/ 1 h 6"/>
                  <a:gd name="T12" fmla="*/ 13 w 16"/>
                  <a:gd name="T13" fmla="*/ 1 h 6"/>
                  <a:gd name="T14" fmla="*/ 3 w 16"/>
                  <a:gd name="T15" fmla="*/ 0 h 6"/>
                  <a:gd name="T16" fmla="*/ 1 w 16"/>
                  <a:gd name="T17" fmla="*/ 1 h 6"/>
                  <a:gd name="T18" fmla="*/ 0 w 16"/>
                  <a:gd name="T19" fmla="*/ 2 h 6"/>
                  <a:gd name="T20" fmla="*/ 0 w 16"/>
                  <a:gd name="T21" fmla="*/ 4 h 6"/>
                  <a:gd name="T22" fmla="*/ 1 w 16"/>
                  <a:gd name="T23" fmla="*/ 5 h 6"/>
                  <a:gd name="T24" fmla="*/ 3 w 16"/>
                  <a:gd name="T25" fmla="*/ 5 h 6"/>
                  <a:gd name="T26" fmla="*/ 4 w 16"/>
                  <a:gd name="T27" fmla="*/ 5 h 6"/>
                  <a:gd name="T28" fmla="*/ 15 w 16"/>
                  <a:gd name="T29" fmla="*/ 6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6">
                    <a:moveTo>
                      <a:pt x="15" y="6"/>
                    </a:moveTo>
                    <a:lnTo>
                      <a:pt x="15" y="5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9" name="Freeform 93"/>
              <p:cNvSpPr>
                <a:spLocks/>
              </p:cNvSpPr>
              <p:nvPr/>
            </p:nvSpPr>
            <p:spPr bwMode="auto">
              <a:xfrm>
                <a:off x="1284" y="2876"/>
                <a:ext cx="16" cy="7"/>
              </a:xfrm>
              <a:custGeom>
                <a:avLst/>
                <a:gdLst>
                  <a:gd name="T0" fmla="*/ 15 w 16"/>
                  <a:gd name="T1" fmla="*/ 7 h 7"/>
                  <a:gd name="T2" fmla="*/ 16 w 16"/>
                  <a:gd name="T3" fmla="*/ 6 h 7"/>
                  <a:gd name="T4" fmla="*/ 16 w 16"/>
                  <a:gd name="T5" fmla="*/ 4 h 7"/>
                  <a:gd name="T6" fmla="*/ 16 w 16"/>
                  <a:gd name="T7" fmla="*/ 3 h 7"/>
                  <a:gd name="T8" fmla="*/ 16 w 16"/>
                  <a:gd name="T9" fmla="*/ 2 h 7"/>
                  <a:gd name="T10" fmla="*/ 15 w 16"/>
                  <a:gd name="T11" fmla="*/ 2 h 7"/>
                  <a:gd name="T12" fmla="*/ 14 w 16"/>
                  <a:gd name="T13" fmla="*/ 2 h 7"/>
                  <a:gd name="T14" fmla="*/ 11 w 16"/>
                  <a:gd name="T15" fmla="*/ 2 h 7"/>
                  <a:gd name="T16" fmla="*/ 12 w 16"/>
                  <a:gd name="T17" fmla="*/ 4 h 7"/>
                  <a:gd name="T18" fmla="*/ 12 w 16"/>
                  <a:gd name="T19" fmla="*/ 2 h 7"/>
                  <a:gd name="T20" fmla="*/ 4 w 16"/>
                  <a:gd name="T21" fmla="*/ 0 h 7"/>
                  <a:gd name="T22" fmla="*/ 3 w 16"/>
                  <a:gd name="T23" fmla="*/ 0 h 7"/>
                  <a:gd name="T24" fmla="*/ 2 w 16"/>
                  <a:gd name="T25" fmla="*/ 0 h 7"/>
                  <a:gd name="T26" fmla="*/ 0 w 16"/>
                  <a:gd name="T27" fmla="*/ 2 h 7"/>
                  <a:gd name="T28" fmla="*/ 0 w 16"/>
                  <a:gd name="T29" fmla="*/ 3 h 7"/>
                  <a:gd name="T30" fmla="*/ 2 w 16"/>
                  <a:gd name="T31" fmla="*/ 4 h 7"/>
                  <a:gd name="T32" fmla="*/ 3 w 16"/>
                  <a:gd name="T33" fmla="*/ 6 h 7"/>
                  <a:gd name="T34" fmla="*/ 11 w 16"/>
                  <a:gd name="T35" fmla="*/ 7 h 7"/>
                  <a:gd name="T36" fmla="*/ 12 w 16"/>
                  <a:gd name="T37" fmla="*/ 7 h 7"/>
                  <a:gd name="T38" fmla="*/ 15 w 16"/>
                  <a:gd name="T39" fmla="*/ 7 h 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6" h="7">
                    <a:moveTo>
                      <a:pt x="15" y="7"/>
                    </a:moveTo>
                    <a:lnTo>
                      <a:pt x="16" y="6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11" y="7"/>
                    </a:lnTo>
                    <a:lnTo>
                      <a:pt x="12" y="7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0" name="Freeform 94"/>
              <p:cNvSpPr>
                <a:spLocks/>
              </p:cNvSpPr>
              <p:nvPr/>
            </p:nvSpPr>
            <p:spPr bwMode="auto">
              <a:xfrm>
                <a:off x="1264" y="2871"/>
                <a:ext cx="15" cy="8"/>
              </a:xfrm>
              <a:custGeom>
                <a:avLst/>
                <a:gdLst>
                  <a:gd name="T0" fmla="*/ 12 w 15"/>
                  <a:gd name="T1" fmla="*/ 8 h 8"/>
                  <a:gd name="T2" fmla="*/ 13 w 15"/>
                  <a:gd name="T3" fmla="*/ 8 h 8"/>
                  <a:gd name="T4" fmla="*/ 15 w 15"/>
                  <a:gd name="T5" fmla="*/ 7 h 8"/>
                  <a:gd name="T6" fmla="*/ 15 w 15"/>
                  <a:gd name="T7" fmla="*/ 5 h 8"/>
                  <a:gd name="T8" fmla="*/ 15 w 15"/>
                  <a:gd name="T9" fmla="*/ 4 h 8"/>
                  <a:gd name="T10" fmla="*/ 15 w 15"/>
                  <a:gd name="T11" fmla="*/ 2 h 8"/>
                  <a:gd name="T12" fmla="*/ 13 w 15"/>
                  <a:gd name="T13" fmla="*/ 2 h 8"/>
                  <a:gd name="T14" fmla="*/ 11 w 15"/>
                  <a:gd name="T15" fmla="*/ 2 h 8"/>
                  <a:gd name="T16" fmla="*/ 3 w 15"/>
                  <a:gd name="T17" fmla="*/ 0 h 8"/>
                  <a:gd name="T18" fmla="*/ 1 w 15"/>
                  <a:gd name="T19" fmla="*/ 0 h 8"/>
                  <a:gd name="T20" fmla="*/ 0 w 15"/>
                  <a:gd name="T21" fmla="*/ 0 h 8"/>
                  <a:gd name="T22" fmla="*/ 0 w 15"/>
                  <a:gd name="T23" fmla="*/ 1 h 8"/>
                  <a:gd name="T24" fmla="*/ 0 w 15"/>
                  <a:gd name="T25" fmla="*/ 2 h 8"/>
                  <a:gd name="T26" fmla="*/ 0 w 15"/>
                  <a:gd name="T27" fmla="*/ 4 h 8"/>
                  <a:gd name="T28" fmla="*/ 1 w 15"/>
                  <a:gd name="T29" fmla="*/ 5 h 8"/>
                  <a:gd name="T30" fmla="*/ 9 w 15"/>
                  <a:gd name="T31" fmla="*/ 8 h 8"/>
                  <a:gd name="T32" fmla="*/ 12 w 15"/>
                  <a:gd name="T33" fmla="*/ 8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8">
                    <a:moveTo>
                      <a:pt x="12" y="8"/>
                    </a:moveTo>
                    <a:lnTo>
                      <a:pt x="13" y="8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9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1" name="Freeform 95"/>
              <p:cNvSpPr>
                <a:spLocks/>
              </p:cNvSpPr>
              <p:nvPr/>
            </p:nvSpPr>
            <p:spPr bwMode="auto">
              <a:xfrm>
                <a:off x="1244" y="2863"/>
                <a:ext cx="15" cy="9"/>
              </a:xfrm>
              <a:custGeom>
                <a:avLst/>
                <a:gdLst>
                  <a:gd name="T0" fmla="*/ 12 w 15"/>
                  <a:gd name="T1" fmla="*/ 9 h 9"/>
                  <a:gd name="T2" fmla="*/ 13 w 15"/>
                  <a:gd name="T3" fmla="*/ 9 h 9"/>
                  <a:gd name="T4" fmla="*/ 15 w 15"/>
                  <a:gd name="T5" fmla="*/ 9 h 9"/>
                  <a:gd name="T6" fmla="*/ 15 w 15"/>
                  <a:gd name="T7" fmla="*/ 8 h 9"/>
                  <a:gd name="T8" fmla="*/ 15 w 15"/>
                  <a:gd name="T9" fmla="*/ 6 h 9"/>
                  <a:gd name="T10" fmla="*/ 15 w 15"/>
                  <a:gd name="T11" fmla="*/ 5 h 9"/>
                  <a:gd name="T12" fmla="*/ 13 w 15"/>
                  <a:gd name="T13" fmla="*/ 4 h 9"/>
                  <a:gd name="T14" fmla="*/ 9 w 15"/>
                  <a:gd name="T15" fmla="*/ 2 h 9"/>
                  <a:gd name="T16" fmla="*/ 2 w 15"/>
                  <a:gd name="T17" fmla="*/ 0 h 9"/>
                  <a:gd name="T18" fmla="*/ 1 w 15"/>
                  <a:gd name="T19" fmla="*/ 0 h 9"/>
                  <a:gd name="T20" fmla="*/ 0 w 15"/>
                  <a:gd name="T21" fmla="*/ 1 h 9"/>
                  <a:gd name="T22" fmla="*/ 0 w 15"/>
                  <a:gd name="T23" fmla="*/ 2 h 9"/>
                  <a:gd name="T24" fmla="*/ 0 w 15"/>
                  <a:gd name="T25" fmla="*/ 4 h 9"/>
                  <a:gd name="T26" fmla="*/ 0 w 15"/>
                  <a:gd name="T27" fmla="*/ 5 h 9"/>
                  <a:gd name="T28" fmla="*/ 1 w 15"/>
                  <a:gd name="T29" fmla="*/ 5 h 9"/>
                  <a:gd name="T30" fmla="*/ 8 w 15"/>
                  <a:gd name="T31" fmla="*/ 8 h 9"/>
                  <a:gd name="T32" fmla="*/ 12 w 15"/>
                  <a:gd name="T33" fmla="*/ 9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9">
                    <a:moveTo>
                      <a:pt x="12" y="9"/>
                    </a:moveTo>
                    <a:lnTo>
                      <a:pt x="13" y="9"/>
                    </a:lnTo>
                    <a:lnTo>
                      <a:pt x="15" y="9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8" y="8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2" name="Freeform 96"/>
              <p:cNvSpPr>
                <a:spLocks/>
              </p:cNvSpPr>
              <p:nvPr/>
            </p:nvSpPr>
            <p:spPr bwMode="auto">
              <a:xfrm>
                <a:off x="1223" y="2853"/>
                <a:ext cx="15" cy="11"/>
              </a:xfrm>
              <a:custGeom>
                <a:avLst/>
                <a:gdLst>
                  <a:gd name="T0" fmla="*/ 13 w 15"/>
                  <a:gd name="T1" fmla="*/ 11 h 11"/>
                  <a:gd name="T2" fmla="*/ 14 w 15"/>
                  <a:gd name="T3" fmla="*/ 11 h 11"/>
                  <a:gd name="T4" fmla="*/ 15 w 15"/>
                  <a:gd name="T5" fmla="*/ 10 h 11"/>
                  <a:gd name="T6" fmla="*/ 15 w 15"/>
                  <a:gd name="T7" fmla="*/ 8 h 11"/>
                  <a:gd name="T8" fmla="*/ 15 w 15"/>
                  <a:gd name="T9" fmla="*/ 7 h 11"/>
                  <a:gd name="T10" fmla="*/ 15 w 15"/>
                  <a:gd name="T11" fmla="*/ 6 h 11"/>
                  <a:gd name="T12" fmla="*/ 14 w 15"/>
                  <a:gd name="T13" fmla="*/ 6 h 11"/>
                  <a:gd name="T14" fmla="*/ 10 w 15"/>
                  <a:gd name="T15" fmla="*/ 3 h 11"/>
                  <a:gd name="T16" fmla="*/ 9 w 15"/>
                  <a:gd name="T17" fmla="*/ 6 h 11"/>
                  <a:gd name="T18" fmla="*/ 11 w 15"/>
                  <a:gd name="T19" fmla="*/ 4 h 11"/>
                  <a:gd name="T20" fmla="*/ 6 w 15"/>
                  <a:gd name="T21" fmla="*/ 0 h 11"/>
                  <a:gd name="T22" fmla="*/ 4 w 15"/>
                  <a:gd name="T23" fmla="*/ 0 h 11"/>
                  <a:gd name="T24" fmla="*/ 3 w 15"/>
                  <a:gd name="T25" fmla="*/ 0 h 11"/>
                  <a:gd name="T26" fmla="*/ 2 w 15"/>
                  <a:gd name="T27" fmla="*/ 0 h 11"/>
                  <a:gd name="T28" fmla="*/ 0 w 15"/>
                  <a:gd name="T29" fmla="*/ 2 h 11"/>
                  <a:gd name="T30" fmla="*/ 0 w 15"/>
                  <a:gd name="T31" fmla="*/ 3 h 11"/>
                  <a:gd name="T32" fmla="*/ 2 w 15"/>
                  <a:gd name="T33" fmla="*/ 4 h 11"/>
                  <a:gd name="T34" fmla="*/ 7 w 15"/>
                  <a:gd name="T35" fmla="*/ 8 h 11"/>
                  <a:gd name="T36" fmla="*/ 9 w 15"/>
                  <a:gd name="T37" fmla="*/ 8 h 11"/>
                  <a:gd name="T38" fmla="*/ 13 w 15"/>
                  <a:gd name="T39" fmla="*/ 11 h 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" h="11">
                    <a:moveTo>
                      <a:pt x="13" y="11"/>
                    </a:moveTo>
                    <a:lnTo>
                      <a:pt x="14" y="11"/>
                    </a:lnTo>
                    <a:lnTo>
                      <a:pt x="15" y="10"/>
                    </a:lnTo>
                    <a:lnTo>
                      <a:pt x="15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0" y="3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3" name="Freeform 97"/>
              <p:cNvSpPr>
                <a:spLocks/>
              </p:cNvSpPr>
              <p:nvPr/>
            </p:nvSpPr>
            <p:spPr bwMode="auto">
              <a:xfrm>
                <a:off x="1206" y="2841"/>
                <a:ext cx="15" cy="12"/>
              </a:xfrm>
              <a:custGeom>
                <a:avLst/>
                <a:gdLst>
                  <a:gd name="T0" fmla="*/ 9 w 15"/>
                  <a:gd name="T1" fmla="*/ 11 h 12"/>
                  <a:gd name="T2" fmla="*/ 11 w 15"/>
                  <a:gd name="T3" fmla="*/ 12 h 12"/>
                  <a:gd name="T4" fmla="*/ 12 w 15"/>
                  <a:gd name="T5" fmla="*/ 12 h 12"/>
                  <a:gd name="T6" fmla="*/ 13 w 15"/>
                  <a:gd name="T7" fmla="*/ 11 h 12"/>
                  <a:gd name="T8" fmla="*/ 15 w 15"/>
                  <a:gd name="T9" fmla="*/ 10 h 12"/>
                  <a:gd name="T10" fmla="*/ 15 w 15"/>
                  <a:gd name="T11" fmla="*/ 8 h 12"/>
                  <a:gd name="T12" fmla="*/ 13 w 15"/>
                  <a:gd name="T13" fmla="*/ 7 h 12"/>
                  <a:gd name="T14" fmla="*/ 8 w 15"/>
                  <a:gd name="T15" fmla="*/ 4 h 12"/>
                  <a:gd name="T16" fmla="*/ 5 w 15"/>
                  <a:gd name="T17" fmla="*/ 1 h 12"/>
                  <a:gd name="T18" fmla="*/ 4 w 15"/>
                  <a:gd name="T19" fmla="*/ 0 h 12"/>
                  <a:gd name="T20" fmla="*/ 3 w 15"/>
                  <a:gd name="T21" fmla="*/ 0 h 12"/>
                  <a:gd name="T22" fmla="*/ 1 w 15"/>
                  <a:gd name="T23" fmla="*/ 1 h 12"/>
                  <a:gd name="T24" fmla="*/ 0 w 15"/>
                  <a:gd name="T25" fmla="*/ 3 h 12"/>
                  <a:gd name="T26" fmla="*/ 0 w 15"/>
                  <a:gd name="T27" fmla="*/ 4 h 12"/>
                  <a:gd name="T28" fmla="*/ 1 w 15"/>
                  <a:gd name="T29" fmla="*/ 5 h 12"/>
                  <a:gd name="T30" fmla="*/ 4 w 15"/>
                  <a:gd name="T31" fmla="*/ 8 h 12"/>
                  <a:gd name="T32" fmla="*/ 9 w 15"/>
                  <a:gd name="T33" fmla="*/ 11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12">
                    <a:moveTo>
                      <a:pt x="9" y="11"/>
                    </a:moveTo>
                    <a:lnTo>
                      <a:pt x="11" y="12"/>
                    </a:lnTo>
                    <a:lnTo>
                      <a:pt x="12" y="12"/>
                    </a:lnTo>
                    <a:lnTo>
                      <a:pt x="13" y="11"/>
                    </a:lnTo>
                    <a:lnTo>
                      <a:pt x="15" y="10"/>
                    </a:lnTo>
                    <a:lnTo>
                      <a:pt x="15" y="8"/>
                    </a:lnTo>
                    <a:lnTo>
                      <a:pt x="13" y="7"/>
                    </a:lnTo>
                    <a:lnTo>
                      <a:pt x="8" y="4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4" y="8"/>
                    </a:lnTo>
                    <a:lnTo>
                      <a:pt x="9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4" name="Freeform 98"/>
              <p:cNvSpPr>
                <a:spLocks/>
              </p:cNvSpPr>
              <p:nvPr/>
            </p:nvSpPr>
            <p:spPr bwMode="auto">
              <a:xfrm>
                <a:off x="1190" y="2828"/>
                <a:ext cx="13" cy="12"/>
              </a:xfrm>
              <a:custGeom>
                <a:avLst/>
                <a:gdLst>
                  <a:gd name="T0" fmla="*/ 8 w 13"/>
                  <a:gd name="T1" fmla="*/ 12 h 12"/>
                  <a:gd name="T2" fmla="*/ 9 w 13"/>
                  <a:gd name="T3" fmla="*/ 12 h 12"/>
                  <a:gd name="T4" fmla="*/ 10 w 13"/>
                  <a:gd name="T5" fmla="*/ 12 h 12"/>
                  <a:gd name="T6" fmla="*/ 12 w 13"/>
                  <a:gd name="T7" fmla="*/ 12 h 12"/>
                  <a:gd name="T8" fmla="*/ 13 w 13"/>
                  <a:gd name="T9" fmla="*/ 10 h 12"/>
                  <a:gd name="T10" fmla="*/ 13 w 13"/>
                  <a:gd name="T11" fmla="*/ 9 h 12"/>
                  <a:gd name="T12" fmla="*/ 12 w 13"/>
                  <a:gd name="T13" fmla="*/ 8 h 12"/>
                  <a:gd name="T14" fmla="*/ 5 w 13"/>
                  <a:gd name="T15" fmla="*/ 2 h 12"/>
                  <a:gd name="T16" fmla="*/ 4 w 13"/>
                  <a:gd name="T17" fmla="*/ 1 h 12"/>
                  <a:gd name="T18" fmla="*/ 2 w 13"/>
                  <a:gd name="T19" fmla="*/ 0 h 12"/>
                  <a:gd name="T20" fmla="*/ 1 w 13"/>
                  <a:gd name="T21" fmla="*/ 0 h 12"/>
                  <a:gd name="T22" fmla="*/ 0 w 13"/>
                  <a:gd name="T23" fmla="*/ 1 h 12"/>
                  <a:gd name="T24" fmla="*/ 0 w 13"/>
                  <a:gd name="T25" fmla="*/ 2 h 12"/>
                  <a:gd name="T26" fmla="*/ 0 w 13"/>
                  <a:gd name="T27" fmla="*/ 4 h 12"/>
                  <a:gd name="T28" fmla="*/ 0 w 13"/>
                  <a:gd name="T29" fmla="*/ 5 h 12"/>
                  <a:gd name="T30" fmla="*/ 1 w 13"/>
                  <a:gd name="T31" fmla="*/ 6 h 12"/>
                  <a:gd name="T32" fmla="*/ 8 w 13"/>
                  <a:gd name="T33" fmla="*/ 12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" h="12">
                    <a:moveTo>
                      <a:pt x="8" y="12"/>
                    </a:moveTo>
                    <a:lnTo>
                      <a:pt x="9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2" y="8"/>
                    </a:lnTo>
                    <a:lnTo>
                      <a:pt x="5" y="2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5" name="Freeform 99"/>
              <p:cNvSpPr>
                <a:spLocks/>
              </p:cNvSpPr>
              <p:nvPr/>
            </p:nvSpPr>
            <p:spPr bwMode="auto">
              <a:xfrm>
                <a:off x="1173" y="2813"/>
                <a:ext cx="14" cy="13"/>
              </a:xfrm>
              <a:custGeom>
                <a:avLst/>
                <a:gdLst>
                  <a:gd name="T0" fmla="*/ 9 w 14"/>
                  <a:gd name="T1" fmla="*/ 12 h 13"/>
                  <a:gd name="T2" fmla="*/ 10 w 14"/>
                  <a:gd name="T3" fmla="*/ 13 h 13"/>
                  <a:gd name="T4" fmla="*/ 11 w 14"/>
                  <a:gd name="T5" fmla="*/ 13 h 13"/>
                  <a:gd name="T6" fmla="*/ 13 w 14"/>
                  <a:gd name="T7" fmla="*/ 12 h 13"/>
                  <a:gd name="T8" fmla="*/ 14 w 14"/>
                  <a:gd name="T9" fmla="*/ 11 h 13"/>
                  <a:gd name="T10" fmla="*/ 14 w 14"/>
                  <a:gd name="T11" fmla="*/ 9 h 13"/>
                  <a:gd name="T12" fmla="*/ 13 w 14"/>
                  <a:gd name="T13" fmla="*/ 8 h 13"/>
                  <a:gd name="T14" fmla="*/ 5 w 14"/>
                  <a:gd name="T15" fmla="*/ 1 h 13"/>
                  <a:gd name="T16" fmla="*/ 3 w 14"/>
                  <a:gd name="T17" fmla="*/ 0 h 13"/>
                  <a:gd name="T18" fmla="*/ 2 w 14"/>
                  <a:gd name="T19" fmla="*/ 0 h 13"/>
                  <a:gd name="T20" fmla="*/ 0 w 14"/>
                  <a:gd name="T21" fmla="*/ 1 h 13"/>
                  <a:gd name="T22" fmla="*/ 0 w 14"/>
                  <a:gd name="T23" fmla="*/ 2 h 13"/>
                  <a:gd name="T24" fmla="*/ 0 w 14"/>
                  <a:gd name="T25" fmla="*/ 4 h 13"/>
                  <a:gd name="T26" fmla="*/ 0 w 14"/>
                  <a:gd name="T27" fmla="*/ 5 h 13"/>
                  <a:gd name="T28" fmla="*/ 9 w 14"/>
                  <a:gd name="T29" fmla="*/ 12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lnTo>
                      <a:pt x="10" y="13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4" y="11"/>
                    </a:lnTo>
                    <a:lnTo>
                      <a:pt x="14" y="9"/>
                    </a:lnTo>
                    <a:lnTo>
                      <a:pt x="13" y="8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6" name="Freeform 100"/>
              <p:cNvSpPr>
                <a:spLocks/>
              </p:cNvSpPr>
              <p:nvPr/>
            </p:nvSpPr>
            <p:spPr bwMode="auto">
              <a:xfrm>
                <a:off x="1160" y="2797"/>
                <a:ext cx="12" cy="13"/>
              </a:xfrm>
              <a:custGeom>
                <a:avLst/>
                <a:gdLst>
                  <a:gd name="T0" fmla="*/ 7 w 12"/>
                  <a:gd name="T1" fmla="*/ 13 h 13"/>
                  <a:gd name="T2" fmla="*/ 8 w 12"/>
                  <a:gd name="T3" fmla="*/ 13 h 13"/>
                  <a:gd name="T4" fmla="*/ 9 w 12"/>
                  <a:gd name="T5" fmla="*/ 13 h 13"/>
                  <a:gd name="T6" fmla="*/ 11 w 12"/>
                  <a:gd name="T7" fmla="*/ 13 h 13"/>
                  <a:gd name="T8" fmla="*/ 12 w 12"/>
                  <a:gd name="T9" fmla="*/ 12 h 13"/>
                  <a:gd name="T10" fmla="*/ 12 w 12"/>
                  <a:gd name="T11" fmla="*/ 10 h 13"/>
                  <a:gd name="T12" fmla="*/ 11 w 12"/>
                  <a:gd name="T13" fmla="*/ 9 h 13"/>
                  <a:gd name="T14" fmla="*/ 4 w 12"/>
                  <a:gd name="T15" fmla="*/ 1 h 13"/>
                  <a:gd name="T16" fmla="*/ 3 w 12"/>
                  <a:gd name="T17" fmla="*/ 0 h 13"/>
                  <a:gd name="T18" fmla="*/ 1 w 12"/>
                  <a:gd name="T19" fmla="*/ 0 h 13"/>
                  <a:gd name="T20" fmla="*/ 0 w 12"/>
                  <a:gd name="T21" fmla="*/ 1 h 13"/>
                  <a:gd name="T22" fmla="*/ 0 w 12"/>
                  <a:gd name="T23" fmla="*/ 2 h 13"/>
                  <a:gd name="T24" fmla="*/ 0 w 12"/>
                  <a:gd name="T25" fmla="*/ 4 h 13"/>
                  <a:gd name="T26" fmla="*/ 0 w 12"/>
                  <a:gd name="T27" fmla="*/ 5 h 13"/>
                  <a:gd name="T28" fmla="*/ 7 w 12"/>
                  <a:gd name="T29" fmla="*/ 13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" h="13">
                    <a:moveTo>
                      <a:pt x="7" y="13"/>
                    </a:moveTo>
                    <a:lnTo>
                      <a:pt x="8" y="13"/>
                    </a:lnTo>
                    <a:lnTo>
                      <a:pt x="9" y="13"/>
                    </a:lnTo>
                    <a:lnTo>
                      <a:pt x="11" y="13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1" y="9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7" name="Freeform 101"/>
              <p:cNvSpPr>
                <a:spLocks/>
              </p:cNvSpPr>
              <p:nvPr/>
            </p:nvSpPr>
            <p:spPr bwMode="auto">
              <a:xfrm>
                <a:off x="1146" y="2779"/>
                <a:ext cx="13" cy="15"/>
              </a:xfrm>
              <a:custGeom>
                <a:avLst/>
                <a:gdLst>
                  <a:gd name="T0" fmla="*/ 7 w 13"/>
                  <a:gd name="T1" fmla="*/ 13 h 15"/>
                  <a:gd name="T2" fmla="*/ 9 w 13"/>
                  <a:gd name="T3" fmla="*/ 15 h 15"/>
                  <a:gd name="T4" fmla="*/ 10 w 13"/>
                  <a:gd name="T5" fmla="*/ 15 h 15"/>
                  <a:gd name="T6" fmla="*/ 11 w 13"/>
                  <a:gd name="T7" fmla="*/ 13 h 15"/>
                  <a:gd name="T8" fmla="*/ 13 w 13"/>
                  <a:gd name="T9" fmla="*/ 12 h 15"/>
                  <a:gd name="T10" fmla="*/ 13 w 13"/>
                  <a:gd name="T11" fmla="*/ 11 h 15"/>
                  <a:gd name="T12" fmla="*/ 11 w 13"/>
                  <a:gd name="T13" fmla="*/ 9 h 15"/>
                  <a:gd name="T14" fmla="*/ 6 w 13"/>
                  <a:gd name="T15" fmla="*/ 1 h 15"/>
                  <a:gd name="T16" fmla="*/ 5 w 13"/>
                  <a:gd name="T17" fmla="*/ 0 h 15"/>
                  <a:gd name="T18" fmla="*/ 3 w 13"/>
                  <a:gd name="T19" fmla="*/ 0 h 15"/>
                  <a:gd name="T20" fmla="*/ 2 w 13"/>
                  <a:gd name="T21" fmla="*/ 1 h 15"/>
                  <a:gd name="T22" fmla="*/ 0 w 13"/>
                  <a:gd name="T23" fmla="*/ 3 h 15"/>
                  <a:gd name="T24" fmla="*/ 0 w 13"/>
                  <a:gd name="T25" fmla="*/ 4 h 15"/>
                  <a:gd name="T26" fmla="*/ 2 w 13"/>
                  <a:gd name="T27" fmla="*/ 5 h 15"/>
                  <a:gd name="T28" fmla="*/ 7 w 13"/>
                  <a:gd name="T29" fmla="*/ 13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7" y="13"/>
                    </a:moveTo>
                    <a:lnTo>
                      <a:pt x="9" y="15"/>
                    </a:lnTo>
                    <a:lnTo>
                      <a:pt x="10" y="15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3" y="11"/>
                    </a:lnTo>
                    <a:lnTo>
                      <a:pt x="11" y="9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8" name="Freeform 102"/>
              <p:cNvSpPr>
                <a:spLocks/>
              </p:cNvSpPr>
              <p:nvPr/>
            </p:nvSpPr>
            <p:spPr bwMode="auto">
              <a:xfrm>
                <a:off x="1136" y="2761"/>
                <a:ext cx="10" cy="14"/>
              </a:xfrm>
              <a:custGeom>
                <a:avLst/>
                <a:gdLst>
                  <a:gd name="T0" fmla="*/ 5 w 10"/>
                  <a:gd name="T1" fmla="*/ 14 h 14"/>
                  <a:gd name="T2" fmla="*/ 6 w 10"/>
                  <a:gd name="T3" fmla="*/ 14 h 14"/>
                  <a:gd name="T4" fmla="*/ 8 w 10"/>
                  <a:gd name="T5" fmla="*/ 14 h 14"/>
                  <a:gd name="T6" fmla="*/ 9 w 10"/>
                  <a:gd name="T7" fmla="*/ 14 h 14"/>
                  <a:gd name="T8" fmla="*/ 10 w 10"/>
                  <a:gd name="T9" fmla="*/ 13 h 14"/>
                  <a:gd name="T10" fmla="*/ 10 w 10"/>
                  <a:gd name="T11" fmla="*/ 11 h 14"/>
                  <a:gd name="T12" fmla="*/ 9 w 10"/>
                  <a:gd name="T13" fmla="*/ 10 h 14"/>
                  <a:gd name="T14" fmla="*/ 4 w 10"/>
                  <a:gd name="T15" fmla="*/ 0 h 14"/>
                  <a:gd name="T16" fmla="*/ 2 w 10"/>
                  <a:gd name="T17" fmla="*/ 0 h 14"/>
                  <a:gd name="T18" fmla="*/ 1 w 10"/>
                  <a:gd name="T19" fmla="*/ 0 h 14"/>
                  <a:gd name="T20" fmla="*/ 0 w 10"/>
                  <a:gd name="T21" fmla="*/ 0 h 14"/>
                  <a:gd name="T22" fmla="*/ 0 w 10"/>
                  <a:gd name="T23" fmla="*/ 2 h 14"/>
                  <a:gd name="T24" fmla="*/ 0 w 10"/>
                  <a:gd name="T25" fmla="*/ 3 h 14"/>
                  <a:gd name="T26" fmla="*/ 0 w 10"/>
                  <a:gd name="T27" fmla="*/ 4 h 14"/>
                  <a:gd name="T28" fmla="*/ 5 w 10"/>
                  <a:gd name="T29" fmla="*/ 14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" h="14">
                    <a:moveTo>
                      <a:pt x="5" y="14"/>
                    </a:moveTo>
                    <a:lnTo>
                      <a:pt x="6" y="14"/>
                    </a:lnTo>
                    <a:lnTo>
                      <a:pt x="8" y="14"/>
                    </a:lnTo>
                    <a:lnTo>
                      <a:pt x="9" y="14"/>
                    </a:lnTo>
                    <a:lnTo>
                      <a:pt x="10" y="13"/>
                    </a:lnTo>
                    <a:lnTo>
                      <a:pt x="10" y="11"/>
                    </a:lnTo>
                    <a:lnTo>
                      <a:pt x="9" y="1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99" name="Freeform 103"/>
              <p:cNvSpPr>
                <a:spLocks/>
              </p:cNvSpPr>
              <p:nvPr/>
            </p:nvSpPr>
            <p:spPr bwMode="auto">
              <a:xfrm>
                <a:off x="1125" y="2741"/>
                <a:ext cx="11" cy="16"/>
              </a:xfrm>
              <a:custGeom>
                <a:avLst/>
                <a:gdLst>
                  <a:gd name="T0" fmla="*/ 5 w 11"/>
                  <a:gd name="T1" fmla="*/ 15 h 16"/>
                  <a:gd name="T2" fmla="*/ 7 w 11"/>
                  <a:gd name="T3" fmla="*/ 16 h 16"/>
                  <a:gd name="T4" fmla="*/ 8 w 11"/>
                  <a:gd name="T5" fmla="*/ 16 h 16"/>
                  <a:gd name="T6" fmla="*/ 9 w 11"/>
                  <a:gd name="T7" fmla="*/ 15 h 16"/>
                  <a:gd name="T8" fmla="*/ 11 w 11"/>
                  <a:gd name="T9" fmla="*/ 14 h 16"/>
                  <a:gd name="T10" fmla="*/ 11 w 11"/>
                  <a:gd name="T11" fmla="*/ 12 h 16"/>
                  <a:gd name="T12" fmla="*/ 9 w 11"/>
                  <a:gd name="T13" fmla="*/ 11 h 16"/>
                  <a:gd name="T14" fmla="*/ 9 w 11"/>
                  <a:gd name="T15" fmla="*/ 11 h 16"/>
                  <a:gd name="T16" fmla="*/ 8 w 11"/>
                  <a:gd name="T17" fmla="*/ 14 h 16"/>
                  <a:gd name="T18" fmla="*/ 11 w 11"/>
                  <a:gd name="T19" fmla="*/ 12 h 16"/>
                  <a:gd name="T20" fmla="*/ 5 w 11"/>
                  <a:gd name="T21" fmla="*/ 3 h 16"/>
                  <a:gd name="T22" fmla="*/ 5 w 11"/>
                  <a:gd name="T23" fmla="*/ 2 h 16"/>
                  <a:gd name="T24" fmla="*/ 4 w 11"/>
                  <a:gd name="T25" fmla="*/ 0 h 16"/>
                  <a:gd name="T26" fmla="*/ 3 w 11"/>
                  <a:gd name="T27" fmla="*/ 0 h 16"/>
                  <a:gd name="T28" fmla="*/ 1 w 11"/>
                  <a:gd name="T29" fmla="*/ 2 h 16"/>
                  <a:gd name="T30" fmla="*/ 0 w 11"/>
                  <a:gd name="T31" fmla="*/ 3 h 16"/>
                  <a:gd name="T32" fmla="*/ 0 w 11"/>
                  <a:gd name="T33" fmla="*/ 4 h 16"/>
                  <a:gd name="T34" fmla="*/ 5 w 11"/>
                  <a:gd name="T35" fmla="*/ 14 h 16"/>
                  <a:gd name="T36" fmla="*/ 5 w 11"/>
                  <a:gd name="T37" fmla="*/ 15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16">
                    <a:moveTo>
                      <a:pt x="5" y="15"/>
                    </a:moveTo>
                    <a:lnTo>
                      <a:pt x="7" y="16"/>
                    </a:lnTo>
                    <a:lnTo>
                      <a:pt x="8" y="16"/>
                    </a:lnTo>
                    <a:lnTo>
                      <a:pt x="9" y="15"/>
                    </a:lnTo>
                    <a:lnTo>
                      <a:pt x="11" y="14"/>
                    </a:lnTo>
                    <a:lnTo>
                      <a:pt x="11" y="12"/>
                    </a:lnTo>
                    <a:lnTo>
                      <a:pt x="9" y="11"/>
                    </a:lnTo>
                    <a:lnTo>
                      <a:pt x="8" y="14"/>
                    </a:lnTo>
                    <a:lnTo>
                      <a:pt x="11" y="12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5" y="14"/>
                    </a:ln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0" name="Freeform 104"/>
              <p:cNvSpPr>
                <a:spLocks/>
              </p:cNvSpPr>
              <p:nvPr/>
            </p:nvSpPr>
            <p:spPr bwMode="auto">
              <a:xfrm>
                <a:off x="1117" y="2722"/>
                <a:ext cx="9" cy="15"/>
              </a:xfrm>
              <a:custGeom>
                <a:avLst/>
                <a:gdLst>
                  <a:gd name="T0" fmla="*/ 4 w 9"/>
                  <a:gd name="T1" fmla="*/ 14 h 15"/>
                  <a:gd name="T2" fmla="*/ 4 w 9"/>
                  <a:gd name="T3" fmla="*/ 15 h 15"/>
                  <a:gd name="T4" fmla="*/ 5 w 9"/>
                  <a:gd name="T5" fmla="*/ 15 h 15"/>
                  <a:gd name="T6" fmla="*/ 7 w 9"/>
                  <a:gd name="T7" fmla="*/ 15 h 15"/>
                  <a:gd name="T8" fmla="*/ 8 w 9"/>
                  <a:gd name="T9" fmla="*/ 15 h 15"/>
                  <a:gd name="T10" fmla="*/ 9 w 9"/>
                  <a:gd name="T11" fmla="*/ 14 h 15"/>
                  <a:gd name="T12" fmla="*/ 9 w 9"/>
                  <a:gd name="T13" fmla="*/ 12 h 15"/>
                  <a:gd name="T14" fmla="*/ 7 w 9"/>
                  <a:gd name="T15" fmla="*/ 7 h 15"/>
                  <a:gd name="T16" fmla="*/ 5 w 9"/>
                  <a:gd name="T17" fmla="*/ 2 h 15"/>
                  <a:gd name="T18" fmla="*/ 4 w 9"/>
                  <a:gd name="T19" fmla="*/ 0 h 15"/>
                  <a:gd name="T20" fmla="*/ 2 w 9"/>
                  <a:gd name="T21" fmla="*/ 0 h 15"/>
                  <a:gd name="T22" fmla="*/ 1 w 9"/>
                  <a:gd name="T23" fmla="*/ 0 h 15"/>
                  <a:gd name="T24" fmla="*/ 0 w 9"/>
                  <a:gd name="T25" fmla="*/ 0 h 15"/>
                  <a:gd name="T26" fmla="*/ 0 w 9"/>
                  <a:gd name="T27" fmla="*/ 2 h 15"/>
                  <a:gd name="T28" fmla="*/ 0 w 9"/>
                  <a:gd name="T29" fmla="*/ 3 h 15"/>
                  <a:gd name="T30" fmla="*/ 1 w 9"/>
                  <a:gd name="T31" fmla="*/ 8 h 15"/>
                  <a:gd name="T32" fmla="*/ 4 w 9"/>
                  <a:gd name="T33" fmla="*/ 14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15">
                    <a:moveTo>
                      <a:pt x="4" y="14"/>
                    </a:moveTo>
                    <a:lnTo>
                      <a:pt x="4" y="15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7" y="7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8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1" name="Freeform 105"/>
              <p:cNvSpPr>
                <a:spLocks/>
              </p:cNvSpPr>
              <p:nvPr/>
            </p:nvSpPr>
            <p:spPr bwMode="auto">
              <a:xfrm>
                <a:off x="1109" y="2702"/>
                <a:ext cx="9" cy="15"/>
              </a:xfrm>
              <a:custGeom>
                <a:avLst/>
                <a:gdLst>
                  <a:gd name="T0" fmla="*/ 4 w 9"/>
                  <a:gd name="T1" fmla="*/ 14 h 15"/>
                  <a:gd name="T2" fmla="*/ 4 w 9"/>
                  <a:gd name="T3" fmla="*/ 15 h 15"/>
                  <a:gd name="T4" fmla="*/ 5 w 9"/>
                  <a:gd name="T5" fmla="*/ 15 h 15"/>
                  <a:gd name="T6" fmla="*/ 6 w 9"/>
                  <a:gd name="T7" fmla="*/ 15 h 15"/>
                  <a:gd name="T8" fmla="*/ 8 w 9"/>
                  <a:gd name="T9" fmla="*/ 15 h 15"/>
                  <a:gd name="T10" fmla="*/ 9 w 9"/>
                  <a:gd name="T11" fmla="*/ 14 h 15"/>
                  <a:gd name="T12" fmla="*/ 9 w 9"/>
                  <a:gd name="T13" fmla="*/ 12 h 15"/>
                  <a:gd name="T14" fmla="*/ 5 w 9"/>
                  <a:gd name="T15" fmla="*/ 3 h 15"/>
                  <a:gd name="T16" fmla="*/ 5 w 9"/>
                  <a:gd name="T17" fmla="*/ 1 h 15"/>
                  <a:gd name="T18" fmla="*/ 5 w 9"/>
                  <a:gd name="T19" fmla="*/ 0 h 15"/>
                  <a:gd name="T20" fmla="*/ 4 w 9"/>
                  <a:gd name="T21" fmla="*/ 0 h 15"/>
                  <a:gd name="T22" fmla="*/ 2 w 9"/>
                  <a:gd name="T23" fmla="*/ 0 h 15"/>
                  <a:gd name="T24" fmla="*/ 1 w 9"/>
                  <a:gd name="T25" fmla="*/ 0 h 15"/>
                  <a:gd name="T26" fmla="*/ 0 w 9"/>
                  <a:gd name="T27" fmla="*/ 1 h 15"/>
                  <a:gd name="T28" fmla="*/ 0 w 9"/>
                  <a:gd name="T29" fmla="*/ 3 h 15"/>
                  <a:gd name="T30" fmla="*/ 0 w 9"/>
                  <a:gd name="T31" fmla="*/ 4 h 15"/>
                  <a:gd name="T32" fmla="*/ 4 w 9"/>
                  <a:gd name="T33" fmla="*/ 14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15">
                    <a:moveTo>
                      <a:pt x="4" y="14"/>
                    </a:moveTo>
                    <a:lnTo>
                      <a:pt x="4" y="15"/>
                    </a:lnTo>
                    <a:lnTo>
                      <a:pt x="5" y="15"/>
                    </a:lnTo>
                    <a:lnTo>
                      <a:pt x="6" y="15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2" name="Freeform 106"/>
              <p:cNvSpPr>
                <a:spLocks/>
              </p:cNvSpPr>
              <p:nvPr/>
            </p:nvSpPr>
            <p:spPr bwMode="auto">
              <a:xfrm>
                <a:off x="1103" y="2680"/>
                <a:ext cx="8" cy="17"/>
              </a:xfrm>
              <a:custGeom>
                <a:avLst/>
                <a:gdLst>
                  <a:gd name="T0" fmla="*/ 3 w 8"/>
                  <a:gd name="T1" fmla="*/ 15 h 17"/>
                  <a:gd name="T2" fmla="*/ 3 w 8"/>
                  <a:gd name="T3" fmla="*/ 17 h 17"/>
                  <a:gd name="T4" fmla="*/ 4 w 8"/>
                  <a:gd name="T5" fmla="*/ 17 h 17"/>
                  <a:gd name="T6" fmla="*/ 6 w 8"/>
                  <a:gd name="T7" fmla="*/ 17 h 17"/>
                  <a:gd name="T8" fmla="*/ 7 w 8"/>
                  <a:gd name="T9" fmla="*/ 17 h 17"/>
                  <a:gd name="T10" fmla="*/ 8 w 8"/>
                  <a:gd name="T11" fmla="*/ 15 h 17"/>
                  <a:gd name="T12" fmla="*/ 8 w 8"/>
                  <a:gd name="T13" fmla="*/ 14 h 17"/>
                  <a:gd name="T14" fmla="*/ 6 w 8"/>
                  <a:gd name="T15" fmla="*/ 3 h 17"/>
                  <a:gd name="T16" fmla="*/ 4 w 8"/>
                  <a:gd name="T17" fmla="*/ 2 h 17"/>
                  <a:gd name="T18" fmla="*/ 3 w 8"/>
                  <a:gd name="T19" fmla="*/ 0 h 17"/>
                  <a:gd name="T20" fmla="*/ 2 w 8"/>
                  <a:gd name="T21" fmla="*/ 0 h 17"/>
                  <a:gd name="T22" fmla="*/ 0 w 8"/>
                  <a:gd name="T23" fmla="*/ 2 h 17"/>
                  <a:gd name="T24" fmla="*/ 0 w 8"/>
                  <a:gd name="T25" fmla="*/ 3 h 17"/>
                  <a:gd name="T26" fmla="*/ 0 w 8"/>
                  <a:gd name="T27" fmla="*/ 5 h 17"/>
                  <a:gd name="T28" fmla="*/ 3 w 8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7">
                    <a:moveTo>
                      <a:pt x="3" y="15"/>
                    </a:move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7" y="17"/>
                    </a:lnTo>
                    <a:lnTo>
                      <a:pt x="8" y="15"/>
                    </a:lnTo>
                    <a:lnTo>
                      <a:pt x="8" y="14"/>
                    </a:lnTo>
                    <a:lnTo>
                      <a:pt x="6" y="3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3" name="Freeform 107"/>
              <p:cNvSpPr>
                <a:spLocks/>
              </p:cNvSpPr>
              <p:nvPr/>
            </p:nvSpPr>
            <p:spPr bwMode="auto">
              <a:xfrm>
                <a:off x="1098" y="2660"/>
                <a:ext cx="8" cy="16"/>
              </a:xfrm>
              <a:custGeom>
                <a:avLst/>
                <a:gdLst>
                  <a:gd name="T0" fmla="*/ 3 w 8"/>
                  <a:gd name="T1" fmla="*/ 14 h 16"/>
                  <a:gd name="T2" fmla="*/ 3 w 8"/>
                  <a:gd name="T3" fmla="*/ 15 h 16"/>
                  <a:gd name="T4" fmla="*/ 4 w 8"/>
                  <a:gd name="T5" fmla="*/ 16 h 16"/>
                  <a:gd name="T6" fmla="*/ 5 w 8"/>
                  <a:gd name="T7" fmla="*/ 16 h 16"/>
                  <a:gd name="T8" fmla="*/ 7 w 8"/>
                  <a:gd name="T9" fmla="*/ 15 h 16"/>
                  <a:gd name="T10" fmla="*/ 8 w 8"/>
                  <a:gd name="T11" fmla="*/ 14 h 16"/>
                  <a:gd name="T12" fmla="*/ 8 w 8"/>
                  <a:gd name="T13" fmla="*/ 12 h 16"/>
                  <a:gd name="T14" fmla="*/ 5 w 8"/>
                  <a:gd name="T15" fmla="*/ 2 h 16"/>
                  <a:gd name="T16" fmla="*/ 5 w 8"/>
                  <a:gd name="T17" fmla="*/ 0 h 16"/>
                  <a:gd name="T18" fmla="*/ 4 w 8"/>
                  <a:gd name="T19" fmla="*/ 0 h 16"/>
                  <a:gd name="T20" fmla="*/ 3 w 8"/>
                  <a:gd name="T21" fmla="*/ 0 h 16"/>
                  <a:gd name="T22" fmla="*/ 1 w 8"/>
                  <a:gd name="T23" fmla="*/ 0 h 16"/>
                  <a:gd name="T24" fmla="*/ 0 w 8"/>
                  <a:gd name="T25" fmla="*/ 2 h 16"/>
                  <a:gd name="T26" fmla="*/ 0 w 8"/>
                  <a:gd name="T27" fmla="*/ 3 h 16"/>
                  <a:gd name="T28" fmla="*/ 3 w 8"/>
                  <a:gd name="T29" fmla="*/ 14 h 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6">
                    <a:moveTo>
                      <a:pt x="3" y="14"/>
                    </a:moveTo>
                    <a:lnTo>
                      <a:pt x="3" y="15"/>
                    </a:lnTo>
                    <a:lnTo>
                      <a:pt x="4" y="16"/>
                    </a:lnTo>
                    <a:lnTo>
                      <a:pt x="5" y="16"/>
                    </a:lnTo>
                    <a:lnTo>
                      <a:pt x="7" y="15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4" name="Freeform 108"/>
              <p:cNvSpPr>
                <a:spLocks/>
              </p:cNvSpPr>
              <p:nvPr/>
            </p:nvSpPr>
            <p:spPr bwMode="auto">
              <a:xfrm>
                <a:off x="1095" y="2639"/>
                <a:ext cx="7" cy="16"/>
              </a:xfrm>
              <a:custGeom>
                <a:avLst/>
                <a:gdLst>
                  <a:gd name="T0" fmla="*/ 2 w 7"/>
                  <a:gd name="T1" fmla="*/ 14 h 16"/>
                  <a:gd name="T2" fmla="*/ 2 w 7"/>
                  <a:gd name="T3" fmla="*/ 16 h 16"/>
                  <a:gd name="T4" fmla="*/ 3 w 7"/>
                  <a:gd name="T5" fmla="*/ 16 h 16"/>
                  <a:gd name="T6" fmla="*/ 4 w 7"/>
                  <a:gd name="T7" fmla="*/ 16 h 16"/>
                  <a:gd name="T8" fmla="*/ 6 w 7"/>
                  <a:gd name="T9" fmla="*/ 16 h 16"/>
                  <a:gd name="T10" fmla="*/ 7 w 7"/>
                  <a:gd name="T11" fmla="*/ 14 h 16"/>
                  <a:gd name="T12" fmla="*/ 7 w 7"/>
                  <a:gd name="T13" fmla="*/ 13 h 16"/>
                  <a:gd name="T14" fmla="*/ 6 w 7"/>
                  <a:gd name="T15" fmla="*/ 12 h 16"/>
                  <a:gd name="T16" fmla="*/ 6 w 7"/>
                  <a:gd name="T17" fmla="*/ 2 h 16"/>
                  <a:gd name="T18" fmla="*/ 4 w 7"/>
                  <a:gd name="T19" fmla="*/ 1 h 16"/>
                  <a:gd name="T20" fmla="*/ 3 w 7"/>
                  <a:gd name="T21" fmla="*/ 0 h 16"/>
                  <a:gd name="T22" fmla="*/ 2 w 7"/>
                  <a:gd name="T23" fmla="*/ 0 h 16"/>
                  <a:gd name="T24" fmla="*/ 0 w 7"/>
                  <a:gd name="T25" fmla="*/ 1 h 16"/>
                  <a:gd name="T26" fmla="*/ 0 w 7"/>
                  <a:gd name="T27" fmla="*/ 2 h 16"/>
                  <a:gd name="T28" fmla="*/ 0 w 7"/>
                  <a:gd name="T29" fmla="*/ 4 h 16"/>
                  <a:gd name="T30" fmla="*/ 0 w 7"/>
                  <a:gd name="T31" fmla="*/ 13 h 16"/>
                  <a:gd name="T32" fmla="*/ 2 w 7"/>
                  <a:gd name="T33" fmla="*/ 14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" h="16">
                    <a:moveTo>
                      <a:pt x="2" y="14"/>
                    </a:moveTo>
                    <a:lnTo>
                      <a:pt x="2" y="16"/>
                    </a:lnTo>
                    <a:lnTo>
                      <a:pt x="3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3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5" name="Freeform 109"/>
              <p:cNvSpPr>
                <a:spLocks/>
              </p:cNvSpPr>
              <p:nvPr/>
            </p:nvSpPr>
            <p:spPr bwMode="auto">
              <a:xfrm>
                <a:off x="1092" y="2617"/>
                <a:ext cx="7" cy="16"/>
              </a:xfrm>
              <a:custGeom>
                <a:avLst/>
                <a:gdLst>
                  <a:gd name="T0" fmla="*/ 2 w 7"/>
                  <a:gd name="T1" fmla="*/ 15 h 16"/>
                  <a:gd name="T2" fmla="*/ 2 w 7"/>
                  <a:gd name="T3" fmla="*/ 16 h 16"/>
                  <a:gd name="T4" fmla="*/ 3 w 7"/>
                  <a:gd name="T5" fmla="*/ 16 h 16"/>
                  <a:gd name="T6" fmla="*/ 5 w 7"/>
                  <a:gd name="T7" fmla="*/ 16 h 16"/>
                  <a:gd name="T8" fmla="*/ 6 w 7"/>
                  <a:gd name="T9" fmla="*/ 16 h 16"/>
                  <a:gd name="T10" fmla="*/ 7 w 7"/>
                  <a:gd name="T11" fmla="*/ 15 h 16"/>
                  <a:gd name="T12" fmla="*/ 7 w 7"/>
                  <a:gd name="T13" fmla="*/ 14 h 16"/>
                  <a:gd name="T14" fmla="*/ 6 w 7"/>
                  <a:gd name="T15" fmla="*/ 4 h 16"/>
                  <a:gd name="T16" fmla="*/ 6 w 7"/>
                  <a:gd name="T17" fmla="*/ 3 h 16"/>
                  <a:gd name="T18" fmla="*/ 5 w 7"/>
                  <a:gd name="T19" fmla="*/ 1 h 16"/>
                  <a:gd name="T20" fmla="*/ 3 w 7"/>
                  <a:gd name="T21" fmla="*/ 0 h 16"/>
                  <a:gd name="T22" fmla="*/ 2 w 7"/>
                  <a:gd name="T23" fmla="*/ 0 h 16"/>
                  <a:gd name="T24" fmla="*/ 0 w 7"/>
                  <a:gd name="T25" fmla="*/ 1 h 16"/>
                  <a:gd name="T26" fmla="*/ 0 w 7"/>
                  <a:gd name="T27" fmla="*/ 3 h 16"/>
                  <a:gd name="T28" fmla="*/ 0 w 7"/>
                  <a:gd name="T29" fmla="*/ 4 h 16"/>
                  <a:gd name="T30" fmla="*/ 0 w 7"/>
                  <a:gd name="T31" fmla="*/ 5 h 16"/>
                  <a:gd name="T32" fmla="*/ 2 w 7"/>
                  <a:gd name="T33" fmla="*/ 15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" h="16">
                    <a:moveTo>
                      <a:pt x="2" y="15"/>
                    </a:moveTo>
                    <a:lnTo>
                      <a:pt x="2" y="16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6" y="16"/>
                    </a:lnTo>
                    <a:lnTo>
                      <a:pt x="7" y="15"/>
                    </a:lnTo>
                    <a:lnTo>
                      <a:pt x="7" y="14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406" name="Freeform 110"/>
              <p:cNvSpPr>
                <a:spLocks/>
              </p:cNvSpPr>
              <p:nvPr/>
            </p:nvSpPr>
            <p:spPr bwMode="auto">
              <a:xfrm>
                <a:off x="1091" y="2595"/>
                <a:ext cx="6" cy="17"/>
              </a:xfrm>
              <a:custGeom>
                <a:avLst/>
                <a:gdLst>
                  <a:gd name="T0" fmla="*/ 0 w 6"/>
                  <a:gd name="T1" fmla="*/ 15 h 17"/>
                  <a:gd name="T2" fmla="*/ 1 w 6"/>
                  <a:gd name="T3" fmla="*/ 17 h 17"/>
                  <a:gd name="T4" fmla="*/ 3 w 6"/>
                  <a:gd name="T5" fmla="*/ 17 h 17"/>
                  <a:gd name="T6" fmla="*/ 4 w 6"/>
                  <a:gd name="T7" fmla="*/ 17 h 17"/>
                  <a:gd name="T8" fmla="*/ 6 w 6"/>
                  <a:gd name="T9" fmla="*/ 17 h 17"/>
                  <a:gd name="T10" fmla="*/ 6 w 6"/>
                  <a:gd name="T11" fmla="*/ 15 h 17"/>
                  <a:gd name="T12" fmla="*/ 6 w 6"/>
                  <a:gd name="T13" fmla="*/ 14 h 17"/>
                  <a:gd name="T14" fmla="*/ 6 w 6"/>
                  <a:gd name="T15" fmla="*/ 3 h 17"/>
                  <a:gd name="T16" fmla="*/ 6 w 6"/>
                  <a:gd name="T17" fmla="*/ 2 h 17"/>
                  <a:gd name="T18" fmla="*/ 4 w 6"/>
                  <a:gd name="T19" fmla="*/ 0 h 17"/>
                  <a:gd name="T20" fmla="*/ 3 w 6"/>
                  <a:gd name="T21" fmla="*/ 0 h 17"/>
                  <a:gd name="T22" fmla="*/ 1 w 6"/>
                  <a:gd name="T23" fmla="*/ 2 h 17"/>
                  <a:gd name="T24" fmla="*/ 0 w 6"/>
                  <a:gd name="T25" fmla="*/ 3 h 17"/>
                  <a:gd name="T26" fmla="*/ 0 w 6"/>
                  <a:gd name="T27" fmla="*/ 4 h 17"/>
                  <a:gd name="T28" fmla="*/ 0 w 6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17">
                    <a:moveTo>
                      <a:pt x="0" y="15"/>
                    </a:moveTo>
                    <a:lnTo>
                      <a:pt x="1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0312" name="Group 111"/>
            <p:cNvGrpSpPr>
              <a:grpSpLocks/>
            </p:cNvGrpSpPr>
            <p:nvPr/>
          </p:nvGrpSpPr>
          <p:grpSpPr bwMode="auto">
            <a:xfrm>
              <a:off x="1315" y="2878"/>
              <a:ext cx="359" cy="6"/>
              <a:chOff x="1315" y="2878"/>
              <a:chExt cx="359" cy="6"/>
            </a:xfrm>
          </p:grpSpPr>
          <p:sp>
            <p:nvSpPr>
              <p:cNvPr id="10371" name="Freeform 112"/>
              <p:cNvSpPr>
                <a:spLocks/>
              </p:cNvSpPr>
              <p:nvPr/>
            </p:nvSpPr>
            <p:spPr bwMode="auto">
              <a:xfrm>
                <a:off x="1315" y="2878"/>
                <a:ext cx="16" cy="5"/>
              </a:xfrm>
              <a:custGeom>
                <a:avLst/>
                <a:gdLst>
                  <a:gd name="T0" fmla="*/ 4 w 16"/>
                  <a:gd name="T1" fmla="*/ 0 h 5"/>
                  <a:gd name="T2" fmla="*/ 3 w 16"/>
                  <a:gd name="T3" fmla="*/ 0 h 5"/>
                  <a:gd name="T4" fmla="*/ 2 w 16"/>
                  <a:gd name="T5" fmla="*/ 1 h 5"/>
                  <a:gd name="T6" fmla="*/ 0 w 16"/>
                  <a:gd name="T7" fmla="*/ 2 h 5"/>
                  <a:gd name="T8" fmla="*/ 0 w 16"/>
                  <a:gd name="T9" fmla="*/ 2 h 5"/>
                  <a:gd name="T10" fmla="*/ 2 w 16"/>
                  <a:gd name="T11" fmla="*/ 4 h 5"/>
                  <a:gd name="T12" fmla="*/ 3 w 16"/>
                  <a:gd name="T13" fmla="*/ 5 h 5"/>
                  <a:gd name="T14" fmla="*/ 14 w 16"/>
                  <a:gd name="T15" fmla="*/ 5 h 5"/>
                  <a:gd name="T16" fmla="*/ 14 w 16"/>
                  <a:gd name="T17" fmla="*/ 5 h 5"/>
                  <a:gd name="T18" fmla="*/ 15 w 16"/>
                  <a:gd name="T19" fmla="*/ 4 h 5"/>
                  <a:gd name="T20" fmla="*/ 16 w 16"/>
                  <a:gd name="T21" fmla="*/ 2 h 5"/>
                  <a:gd name="T22" fmla="*/ 16 w 16"/>
                  <a:gd name="T23" fmla="*/ 2 h 5"/>
                  <a:gd name="T24" fmla="*/ 15 w 16"/>
                  <a:gd name="T25" fmla="*/ 1 h 5"/>
                  <a:gd name="T26" fmla="*/ 15 w 16"/>
                  <a:gd name="T27" fmla="*/ 0 h 5"/>
                  <a:gd name="T28" fmla="*/ 4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3" y="5"/>
                    </a:lnTo>
                    <a:lnTo>
                      <a:pt x="14" y="5"/>
                    </a:lnTo>
                    <a:lnTo>
                      <a:pt x="15" y="4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2" name="Freeform 113"/>
              <p:cNvSpPr>
                <a:spLocks/>
              </p:cNvSpPr>
              <p:nvPr/>
            </p:nvSpPr>
            <p:spPr bwMode="auto">
              <a:xfrm>
                <a:off x="1337" y="2878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3" name="Freeform 114"/>
              <p:cNvSpPr>
                <a:spLocks/>
              </p:cNvSpPr>
              <p:nvPr/>
            </p:nvSpPr>
            <p:spPr bwMode="auto">
              <a:xfrm>
                <a:off x="1358" y="2878"/>
                <a:ext cx="17" cy="5"/>
              </a:xfrm>
              <a:custGeom>
                <a:avLst/>
                <a:gdLst>
                  <a:gd name="T0" fmla="*/ 3 w 17"/>
                  <a:gd name="T1" fmla="*/ 0 h 5"/>
                  <a:gd name="T2" fmla="*/ 2 w 17"/>
                  <a:gd name="T3" fmla="*/ 0 h 5"/>
                  <a:gd name="T4" fmla="*/ 0 w 17"/>
                  <a:gd name="T5" fmla="*/ 1 h 5"/>
                  <a:gd name="T6" fmla="*/ 0 w 17"/>
                  <a:gd name="T7" fmla="*/ 2 h 5"/>
                  <a:gd name="T8" fmla="*/ 0 w 17"/>
                  <a:gd name="T9" fmla="*/ 4 h 5"/>
                  <a:gd name="T10" fmla="*/ 0 w 17"/>
                  <a:gd name="T11" fmla="*/ 5 h 5"/>
                  <a:gd name="T12" fmla="*/ 2 w 17"/>
                  <a:gd name="T13" fmla="*/ 5 h 5"/>
                  <a:gd name="T14" fmla="*/ 14 w 17"/>
                  <a:gd name="T15" fmla="*/ 5 h 5"/>
                  <a:gd name="T16" fmla="*/ 15 w 17"/>
                  <a:gd name="T17" fmla="*/ 5 h 5"/>
                  <a:gd name="T18" fmla="*/ 17 w 17"/>
                  <a:gd name="T19" fmla="*/ 5 h 5"/>
                  <a:gd name="T20" fmla="*/ 17 w 17"/>
                  <a:gd name="T21" fmla="*/ 4 h 5"/>
                  <a:gd name="T22" fmla="*/ 17 w 17"/>
                  <a:gd name="T23" fmla="*/ 2 h 5"/>
                  <a:gd name="T24" fmla="*/ 17 w 17"/>
                  <a:gd name="T25" fmla="*/ 1 h 5"/>
                  <a:gd name="T26" fmla="*/ 15 w 17"/>
                  <a:gd name="T27" fmla="*/ 0 h 5"/>
                  <a:gd name="T28" fmla="*/ 3 w 17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4" name="Freeform 115"/>
              <p:cNvSpPr>
                <a:spLocks/>
              </p:cNvSpPr>
              <p:nvPr/>
            </p:nvSpPr>
            <p:spPr bwMode="auto">
              <a:xfrm>
                <a:off x="1380" y="2878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4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5" name="Freeform 116"/>
              <p:cNvSpPr>
                <a:spLocks/>
              </p:cNvSpPr>
              <p:nvPr/>
            </p:nvSpPr>
            <p:spPr bwMode="auto">
              <a:xfrm>
                <a:off x="1402" y="2878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6" name="Freeform 117"/>
              <p:cNvSpPr>
                <a:spLocks/>
              </p:cNvSpPr>
              <p:nvPr/>
            </p:nvSpPr>
            <p:spPr bwMode="auto">
              <a:xfrm>
                <a:off x="1423" y="2878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2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2 w 16"/>
                  <a:gd name="T13" fmla="*/ 5 h 5"/>
                  <a:gd name="T14" fmla="*/ 14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7" name="Freeform 118"/>
              <p:cNvSpPr>
                <a:spLocks/>
              </p:cNvSpPr>
              <p:nvPr/>
            </p:nvSpPr>
            <p:spPr bwMode="auto">
              <a:xfrm>
                <a:off x="1445" y="2878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8" name="Freeform 119"/>
              <p:cNvSpPr>
                <a:spLocks/>
              </p:cNvSpPr>
              <p:nvPr/>
            </p:nvSpPr>
            <p:spPr bwMode="auto">
              <a:xfrm>
                <a:off x="1466" y="2878"/>
                <a:ext cx="17" cy="5"/>
              </a:xfrm>
              <a:custGeom>
                <a:avLst/>
                <a:gdLst>
                  <a:gd name="T0" fmla="*/ 3 w 17"/>
                  <a:gd name="T1" fmla="*/ 0 h 5"/>
                  <a:gd name="T2" fmla="*/ 2 w 17"/>
                  <a:gd name="T3" fmla="*/ 0 h 5"/>
                  <a:gd name="T4" fmla="*/ 0 w 17"/>
                  <a:gd name="T5" fmla="*/ 1 h 5"/>
                  <a:gd name="T6" fmla="*/ 0 w 17"/>
                  <a:gd name="T7" fmla="*/ 2 h 5"/>
                  <a:gd name="T8" fmla="*/ 0 w 17"/>
                  <a:gd name="T9" fmla="*/ 4 h 5"/>
                  <a:gd name="T10" fmla="*/ 0 w 17"/>
                  <a:gd name="T11" fmla="*/ 5 h 5"/>
                  <a:gd name="T12" fmla="*/ 2 w 17"/>
                  <a:gd name="T13" fmla="*/ 5 h 5"/>
                  <a:gd name="T14" fmla="*/ 14 w 17"/>
                  <a:gd name="T15" fmla="*/ 5 h 5"/>
                  <a:gd name="T16" fmla="*/ 15 w 17"/>
                  <a:gd name="T17" fmla="*/ 5 h 5"/>
                  <a:gd name="T18" fmla="*/ 17 w 17"/>
                  <a:gd name="T19" fmla="*/ 5 h 5"/>
                  <a:gd name="T20" fmla="*/ 17 w 17"/>
                  <a:gd name="T21" fmla="*/ 4 h 5"/>
                  <a:gd name="T22" fmla="*/ 17 w 17"/>
                  <a:gd name="T23" fmla="*/ 2 h 5"/>
                  <a:gd name="T24" fmla="*/ 17 w 17"/>
                  <a:gd name="T25" fmla="*/ 1 h 5"/>
                  <a:gd name="T26" fmla="*/ 15 w 17"/>
                  <a:gd name="T27" fmla="*/ 0 h 5"/>
                  <a:gd name="T28" fmla="*/ 3 w 17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9" name="Freeform 120"/>
              <p:cNvSpPr>
                <a:spLocks/>
              </p:cNvSpPr>
              <p:nvPr/>
            </p:nvSpPr>
            <p:spPr bwMode="auto">
              <a:xfrm>
                <a:off x="1488" y="2878"/>
                <a:ext cx="16" cy="6"/>
              </a:xfrm>
              <a:custGeom>
                <a:avLst/>
                <a:gdLst>
                  <a:gd name="T0" fmla="*/ 3 w 16"/>
                  <a:gd name="T1" fmla="*/ 0 h 6"/>
                  <a:gd name="T2" fmla="*/ 1 w 16"/>
                  <a:gd name="T3" fmla="*/ 0 h 6"/>
                  <a:gd name="T4" fmla="*/ 0 w 16"/>
                  <a:gd name="T5" fmla="*/ 1 h 6"/>
                  <a:gd name="T6" fmla="*/ 0 w 16"/>
                  <a:gd name="T7" fmla="*/ 2 h 6"/>
                  <a:gd name="T8" fmla="*/ 0 w 16"/>
                  <a:gd name="T9" fmla="*/ 4 h 6"/>
                  <a:gd name="T10" fmla="*/ 0 w 16"/>
                  <a:gd name="T11" fmla="*/ 5 h 6"/>
                  <a:gd name="T12" fmla="*/ 1 w 16"/>
                  <a:gd name="T13" fmla="*/ 5 h 6"/>
                  <a:gd name="T14" fmla="*/ 14 w 16"/>
                  <a:gd name="T15" fmla="*/ 6 h 6"/>
                  <a:gd name="T16" fmla="*/ 15 w 16"/>
                  <a:gd name="T17" fmla="*/ 6 h 6"/>
                  <a:gd name="T18" fmla="*/ 16 w 16"/>
                  <a:gd name="T19" fmla="*/ 5 h 6"/>
                  <a:gd name="T20" fmla="*/ 16 w 16"/>
                  <a:gd name="T21" fmla="*/ 4 h 6"/>
                  <a:gd name="T22" fmla="*/ 16 w 16"/>
                  <a:gd name="T23" fmla="*/ 2 h 6"/>
                  <a:gd name="T24" fmla="*/ 16 w 16"/>
                  <a:gd name="T25" fmla="*/ 1 h 6"/>
                  <a:gd name="T26" fmla="*/ 15 w 16"/>
                  <a:gd name="T27" fmla="*/ 1 h 6"/>
                  <a:gd name="T28" fmla="*/ 3 w 16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0" name="Freeform 121"/>
              <p:cNvSpPr>
                <a:spLocks/>
              </p:cNvSpPr>
              <p:nvPr/>
            </p:nvSpPr>
            <p:spPr bwMode="auto">
              <a:xfrm>
                <a:off x="1510" y="2879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1" name="Freeform 122"/>
              <p:cNvSpPr>
                <a:spLocks/>
              </p:cNvSpPr>
              <p:nvPr/>
            </p:nvSpPr>
            <p:spPr bwMode="auto">
              <a:xfrm>
                <a:off x="1531" y="2879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2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2 w 16"/>
                  <a:gd name="T13" fmla="*/ 5 h 5"/>
                  <a:gd name="T14" fmla="*/ 14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2" name="Freeform 123"/>
              <p:cNvSpPr>
                <a:spLocks/>
              </p:cNvSpPr>
              <p:nvPr/>
            </p:nvSpPr>
            <p:spPr bwMode="auto">
              <a:xfrm>
                <a:off x="1553" y="2879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3" name="Freeform 124"/>
              <p:cNvSpPr>
                <a:spLocks/>
              </p:cNvSpPr>
              <p:nvPr/>
            </p:nvSpPr>
            <p:spPr bwMode="auto">
              <a:xfrm>
                <a:off x="1575" y="2879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4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4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4" name="Freeform 125"/>
              <p:cNvSpPr>
                <a:spLocks/>
              </p:cNvSpPr>
              <p:nvPr/>
            </p:nvSpPr>
            <p:spPr bwMode="auto">
              <a:xfrm>
                <a:off x="1596" y="2879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4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5" name="Freeform 126"/>
              <p:cNvSpPr>
                <a:spLocks/>
              </p:cNvSpPr>
              <p:nvPr/>
            </p:nvSpPr>
            <p:spPr bwMode="auto">
              <a:xfrm>
                <a:off x="1618" y="2879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6" name="Freeform 127"/>
              <p:cNvSpPr>
                <a:spLocks/>
              </p:cNvSpPr>
              <p:nvPr/>
            </p:nvSpPr>
            <p:spPr bwMode="auto">
              <a:xfrm>
                <a:off x="1639" y="2879"/>
                <a:ext cx="17" cy="5"/>
              </a:xfrm>
              <a:custGeom>
                <a:avLst/>
                <a:gdLst>
                  <a:gd name="T0" fmla="*/ 3 w 17"/>
                  <a:gd name="T1" fmla="*/ 0 h 5"/>
                  <a:gd name="T2" fmla="*/ 2 w 17"/>
                  <a:gd name="T3" fmla="*/ 0 h 5"/>
                  <a:gd name="T4" fmla="*/ 0 w 17"/>
                  <a:gd name="T5" fmla="*/ 0 h 5"/>
                  <a:gd name="T6" fmla="*/ 0 w 17"/>
                  <a:gd name="T7" fmla="*/ 1 h 5"/>
                  <a:gd name="T8" fmla="*/ 0 w 17"/>
                  <a:gd name="T9" fmla="*/ 3 h 5"/>
                  <a:gd name="T10" fmla="*/ 0 w 17"/>
                  <a:gd name="T11" fmla="*/ 4 h 5"/>
                  <a:gd name="T12" fmla="*/ 2 w 17"/>
                  <a:gd name="T13" fmla="*/ 5 h 5"/>
                  <a:gd name="T14" fmla="*/ 14 w 17"/>
                  <a:gd name="T15" fmla="*/ 5 h 5"/>
                  <a:gd name="T16" fmla="*/ 15 w 17"/>
                  <a:gd name="T17" fmla="*/ 5 h 5"/>
                  <a:gd name="T18" fmla="*/ 17 w 17"/>
                  <a:gd name="T19" fmla="*/ 4 h 5"/>
                  <a:gd name="T20" fmla="*/ 17 w 17"/>
                  <a:gd name="T21" fmla="*/ 3 h 5"/>
                  <a:gd name="T22" fmla="*/ 17 w 17"/>
                  <a:gd name="T23" fmla="*/ 1 h 5"/>
                  <a:gd name="T24" fmla="*/ 17 w 17"/>
                  <a:gd name="T25" fmla="*/ 0 h 5"/>
                  <a:gd name="T26" fmla="*/ 15 w 17"/>
                  <a:gd name="T27" fmla="*/ 0 h 5"/>
                  <a:gd name="T28" fmla="*/ 3 w 17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87" name="Freeform 128"/>
              <p:cNvSpPr>
                <a:spLocks/>
              </p:cNvSpPr>
              <p:nvPr/>
            </p:nvSpPr>
            <p:spPr bwMode="auto">
              <a:xfrm>
                <a:off x="1661" y="2879"/>
                <a:ext cx="13" cy="5"/>
              </a:xfrm>
              <a:custGeom>
                <a:avLst/>
                <a:gdLst>
                  <a:gd name="T0" fmla="*/ 3 w 13"/>
                  <a:gd name="T1" fmla="*/ 0 h 5"/>
                  <a:gd name="T2" fmla="*/ 1 w 13"/>
                  <a:gd name="T3" fmla="*/ 0 h 5"/>
                  <a:gd name="T4" fmla="*/ 0 w 13"/>
                  <a:gd name="T5" fmla="*/ 0 h 5"/>
                  <a:gd name="T6" fmla="*/ 0 w 13"/>
                  <a:gd name="T7" fmla="*/ 1 h 5"/>
                  <a:gd name="T8" fmla="*/ 0 w 13"/>
                  <a:gd name="T9" fmla="*/ 3 h 5"/>
                  <a:gd name="T10" fmla="*/ 0 w 13"/>
                  <a:gd name="T11" fmla="*/ 4 h 5"/>
                  <a:gd name="T12" fmla="*/ 1 w 13"/>
                  <a:gd name="T13" fmla="*/ 5 h 5"/>
                  <a:gd name="T14" fmla="*/ 11 w 13"/>
                  <a:gd name="T15" fmla="*/ 5 h 5"/>
                  <a:gd name="T16" fmla="*/ 11 w 13"/>
                  <a:gd name="T17" fmla="*/ 5 h 5"/>
                  <a:gd name="T18" fmla="*/ 12 w 13"/>
                  <a:gd name="T19" fmla="*/ 4 h 5"/>
                  <a:gd name="T20" fmla="*/ 13 w 13"/>
                  <a:gd name="T21" fmla="*/ 3 h 5"/>
                  <a:gd name="T22" fmla="*/ 13 w 13"/>
                  <a:gd name="T23" fmla="*/ 3 h 5"/>
                  <a:gd name="T24" fmla="*/ 12 w 13"/>
                  <a:gd name="T25" fmla="*/ 1 h 5"/>
                  <a:gd name="T26" fmla="*/ 12 w 13"/>
                  <a:gd name="T27" fmla="*/ 0 h 5"/>
                  <a:gd name="T28" fmla="*/ 3 w 13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1" y="5"/>
                    </a:lnTo>
                    <a:lnTo>
                      <a:pt x="12" y="4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0313" name="Group 129"/>
            <p:cNvGrpSpPr>
              <a:grpSpLocks/>
            </p:cNvGrpSpPr>
            <p:nvPr/>
          </p:nvGrpSpPr>
          <p:grpSpPr bwMode="auto">
            <a:xfrm>
              <a:off x="3079" y="2595"/>
              <a:ext cx="231" cy="289"/>
              <a:chOff x="3079" y="2595"/>
              <a:chExt cx="231" cy="289"/>
            </a:xfrm>
          </p:grpSpPr>
          <p:sp>
            <p:nvSpPr>
              <p:cNvPr id="10352" name="Freeform 130"/>
              <p:cNvSpPr>
                <a:spLocks/>
              </p:cNvSpPr>
              <p:nvPr/>
            </p:nvSpPr>
            <p:spPr bwMode="auto">
              <a:xfrm>
                <a:off x="3079" y="2878"/>
                <a:ext cx="16" cy="6"/>
              </a:xfrm>
              <a:custGeom>
                <a:avLst/>
                <a:gdLst>
                  <a:gd name="T0" fmla="*/ 4 w 16"/>
                  <a:gd name="T1" fmla="*/ 1 h 6"/>
                  <a:gd name="T2" fmla="*/ 2 w 16"/>
                  <a:gd name="T3" fmla="*/ 1 h 6"/>
                  <a:gd name="T4" fmla="*/ 1 w 16"/>
                  <a:gd name="T5" fmla="*/ 2 h 6"/>
                  <a:gd name="T6" fmla="*/ 0 w 16"/>
                  <a:gd name="T7" fmla="*/ 4 h 6"/>
                  <a:gd name="T8" fmla="*/ 0 w 16"/>
                  <a:gd name="T9" fmla="*/ 4 h 6"/>
                  <a:gd name="T10" fmla="*/ 1 w 16"/>
                  <a:gd name="T11" fmla="*/ 5 h 6"/>
                  <a:gd name="T12" fmla="*/ 2 w 16"/>
                  <a:gd name="T13" fmla="*/ 6 h 6"/>
                  <a:gd name="T14" fmla="*/ 12 w 16"/>
                  <a:gd name="T15" fmla="*/ 5 h 6"/>
                  <a:gd name="T16" fmla="*/ 13 w 16"/>
                  <a:gd name="T17" fmla="*/ 5 h 6"/>
                  <a:gd name="T18" fmla="*/ 15 w 16"/>
                  <a:gd name="T19" fmla="*/ 5 h 6"/>
                  <a:gd name="T20" fmla="*/ 16 w 16"/>
                  <a:gd name="T21" fmla="*/ 4 h 6"/>
                  <a:gd name="T22" fmla="*/ 16 w 16"/>
                  <a:gd name="T23" fmla="*/ 2 h 6"/>
                  <a:gd name="T24" fmla="*/ 15 w 16"/>
                  <a:gd name="T25" fmla="*/ 1 h 6"/>
                  <a:gd name="T26" fmla="*/ 13 w 16"/>
                  <a:gd name="T27" fmla="*/ 0 h 6"/>
                  <a:gd name="T28" fmla="*/ 4 w 16"/>
                  <a:gd name="T29" fmla="*/ 1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6">
                    <a:moveTo>
                      <a:pt x="4" y="1"/>
                    </a:move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2" y="6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3" name="Freeform 131"/>
              <p:cNvSpPr>
                <a:spLocks/>
              </p:cNvSpPr>
              <p:nvPr/>
            </p:nvSpPr>
            <p:spPr bwMode="auto">
              <a:xfrm>
                <a:off x="3100" y="2876"/>
                <a:ext cx="17" cy="7"/>
              </a:xfrm>
              <a:custGeom>
                <a:avLst/>
                <a:gdLst>
                  <a:gd name="T0" fmla="*/ 3 w 17"/>
                  <a:gd name="T1" fmla="*/ 2 h 7"/>
                  <a:gd name="T2" fmla="*/ 2 w 17"/>
                  <a:gd name="T3" fmla="*/ 2 h 7"/>
                  <a:gd name="T4" fmla="*/ 0 w 17"/>
                  <a:gd name="T5" fmla="*/ 2 h 7"/>
                  <a:gd name="T6" fmla="*/ 0 w 17"/>
                  <a:gd name="T7" fmla="*/ 3 h 7"/>
                  <a:gd name="T8" fmla="*/ 0 w 17"/>
                  <a:gd name="T9" fmla="*/ 4 h 7"/>
                  <a:gd name="T10" fmla="*/ 0 w 17"/>
                  <a:gd name="T11" fmla="*/ 6 h 7"/>
                  <a:gd name="T12" fmla="*/ 2 w 17"/>
                  <a:gd name="T13" fmla="*/ 7 h 7"/>
                  <a:gd name="T14" fmla="*/ 4 w 17"/>
                  <a:gd name="T15" fmla="*/ 7 h 7"/>
                  <a:gd name="T16" fmla="*/ 6 w 17"/>
                  <a:gd name="T17" fmla="*/ 7 h 7"/>
                  <a:gd name="T18" fmla="*/ 14 w 17"/>
                  <a:gd name="T19" fmla="*/ 6 h 7"/>
                  <a:gd name="T20" fmla="*/ 15 w 17"/>
                  <a:gd name="T21" fmla="*/ 4 h 7"/>
                  <a:gd name="T22" fmla="*/ 17 w 17"/>
                  <a:gd name="T23" fmla="*/ 3 h 7"/>
                  <a:gd name="T24" fmla="*/ 17 w 17"/>
                  <a:gd name="T25" fmla="*/ 2 h 7"/>
                  <a:gd name="T26" fmla="*/ 15 w 17"/>
                  <a:gd name="T27" fmla="*/ 0 h 7"/>
                  <a:gd name="T28" fmla="*/ 14 w 17"/>
                  <a:gd name="T29" fmla="*/ 0 h 7"/>
                  <a:gd name="T30" fmla="*/ 12 w 17"/>
                  <a:gd name="T31" fmla="*/ 0 h 7"/>
                  <a:gd name="T32" fmla="*/ 4 w 17"/>
                  <a:gd name="T33" fmla="*/ 2 h 7"/>
                  <a:gd name="T34" fmla="*/ 4 w 17"/>
                  <a:gd name="T35" fmla="*/ 4 h 7"/>
                  <a:gd name="T36" fmla="*/ 6 w 17"/>
                  <a:gd name="T37" fmla="*/ 2 h 7"/>
                  <a:gd name="T38" fmla="*/ 3 w 17"/>
                  <a:gd name="T39" fmla="*/ 2 h 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" h="7">
                    <a:moveTo>
                      <a:pt x="3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14" y="6"/>
                    </a:lnTo>
                    <a:lnTo>
                      <a:pt x="15" y="4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4" name="Freeform 132"/>
              <p:cNvSpPr>
                <a:spLocks/>
              </p:cNvSpPr>
              <p:nvPr/>
            </p:nvSpPr>
            <p:spPr bwMode="auto">
              <a:xfrm>
                <a:off x="3122" y="2871"/>
                <a:ext cx="15" cy="8"/>
              </a:xfrm>
              <a:custGeom>
                <a:avLst/>
                <a:gdLst>
                  <a:gd name="T0" fmla="*/ 1 w 15"/>
                  <a:gd name="T1" fmla="*/ 2 h 8"/>
                  <a:gd name="T2" fmla="*/ 0 w 15"/>
                  <a:gd name="T3" fmla="*/ 2 h 8"/>
                  <a:gd name="T4" fmla="*/ 0 w 15"/>
                  <a:gd name="T5" fmla="*/ 4 h 8"/>
                  <a:gd name="T6" fmla="*/ 0 w 15"/>
                  <a:gd name="T7" fmla="*/ 5 h 8"/>
                  <a:gd name="T8" fmla="*/ 0 w 15"/>
                  <a:gd name="T9" fmla="*/ 7 h 8"/>
                  <a:gd name="T10" fmla="*/ 1 w 15"/>
                  <a:gd name="T11" fmla="*/ 8 h 8"/>
                  <a:gd name="T12" fmla="*/ 3 w 15"/>
                  <a:gd name="T13" fmla="*/ 8 h 8"/>
                  <a:gd name="T14" fmla="*/ 5 w 15"/>
                  <a:gd name="T15" fmla="*/ 8 h 8"/>
                  <a:gd name="T16" fmla="*/ 13 w 15"/>
                  <a:gd name="T17" fmla="*/ 5 h 8"/>
                  <a:gd name="T18" fmla="*/ 15 w 15"/>
                  <a:gd name="T19" fmla="*/ 4 h 8"/>
                  <a:gd name="T20" fmla="*/ 15 w 15"/>
                  <a:gd name="T21" fmla="*/ 2 h 8"/>
                  <a:gd name="T22" fmla="*/ 15 w 15"/>
                  <a:gd name="T23" fmla="*/ 1 h 8"/>
                  <a:gd name="T24" fmla="*/ 15 w 15"/>
                  <a:gd name="T25" fmla="*/ 0 h 8"/>
                  <a:gd name="T26" fmla="*/ 13 w 15"/>
                  <a:gd name="T27" fmla="*/ 0 h 8"/>
                  <a:gd name="T28" fmla="*/ 12 w 15"/>
                  <a:gd name="T29" fmla="*/ 0 h 8"/>
                  <a:gd name="T30" fmla="*/ 4 w 15"/>
                  <a:gd name="T31" fmla="*/ 2 h 8"/>
                  <a:gd name="T32" fmla="*/ 1 w 15"/>
                  <a:gd name="T33" fmla="*/ 2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8">
                    <a:moveTo>
                      <a:pt x="1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13" y="5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4" y="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5" name="Freeform 133"/>
              <p:cNvSpPr>
                <a:spLocks/>
              </p:cNvSpPr>
              <p:nvPr/>
            </p:nvSpPr>
            <p:spPr bwMode="auto">
              <a:xfrm>
                <a:off x="3142" y="2863"/>
                <a:ext cx="15" cy="9"/>
              </a:xfrm>
              <a:custGeom>
                <a:avLst/>
                <a:gdLst>
                  <a:gd name="T0" fmla="*/ 2 w 15"/>
                  <a:gd name="T1" fmla="*/ 4 h 9"/>
                  <a:gd name="T2" fmla="*/ 0 w 15"/>
                  <a:gd name="T3" fmla="*/ 5 h 9"/>
                  <a:gd name="T4" fmla="*/ 0 w 15"/>
                  <a:gd name="T5" fmla="*/ 6 h 9"/>
                  <a:gd name="T6" fmla="*/ 0 w 15"/>
                  <a:gd name="T7" fmla="*/ 8 h 9"/>
                  <a:gd name="T8" fmla="*/ 0 w 15"/>
                  <a:gd name="T9" fmla="*/ 9 h 9"/>
                  <a:gd name="T10" fmla="*/ 2 w 15"/>
                  <a:gd name="T11" fmla="*/ 9 h 9"/>
                  <a:gd name="T12" fmla="*/ 3 w 15"/>
                  <a:gd name="T13" fmla="*/ 9 h 9"/>
                  <a:gd name="T14" fmla="*/ 7 w 15"/>
                  <a:gd name="T15" fmla="*/ 8 h 9"/>
                  <a:gd name="T16" fmla="*/ 14 w 15"/>
                  <a:gd name="T17" fmla="*/ 5 h 9"/>
                  <a:gd name="T18" fmla="*/ 15 w 15"/>
                  <a:gd name="T19" fmla="*/ 5 h 9"/>
                  <a:gd name="T20" fmla="*/ 15 w 15"/>
                  <a:gd name="T21" fmla="*/ 4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0 h 9"/>
                  <a:gd name="T28" fmla="*/ 12 w 15"/>
                  <a:gd name="T29" fmla="*/ 0 h 9"/>
                  <a:gd name="T30" fmla="*/ 6 w 15"/>
                  <a:gd name="T31" fmla="*/ 2 h 9"/>
                  <a:gd name="T32" fmla="*/ 2 w 15"/>
                  <a:gd name="T33" fmla="*/ 4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9">
                    <a:moveTo>
                      <a:pt x="2" y="4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7" y="8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6" name="Freeform 134"/>
              <p:cNvSpPr>
                <a:spLocks/>
              </p:cNvSpPr>
              <p:nvPr/>
            </p:nvSpPr>
            <p:spPr bwMode="auto">
              <a:xfrm>
                <a:off x="3162" y="2853"/>
                <a:ext cx="15" cy="11"/>
              </a:xfrm>
              <a:custGeom>
                <a:avLst/>
                <a:gdLst>
                  <a:gd name="T0" fmla="*/ 2 w 15"/>
                  <a:gd name="T1" fmla="*/ 6 h 11"/>
                  <a:gd name="T2" fmla="*/ 0 w 15"/>
                  <a:gd name="T3" fmla="*/ 6 h 11"/>
                  <a:gd name="T4" fmla="*/ 0 w 15"/>
                  <a:gd name="T5" fmla="*/ 7 h 11"/>
                  <a:gd name="T6" fmla="*/ 0 w 15"/>
                  <a:gd name="T7" fmla="*/ 8 h 11"/>
                  <a:gd name="T8" fmla="*/ 0 w 15"/>
                  <a:gd name="T9" fmla="*/ 10 h 11"/>
                  <a:gd name="T10" fmla="*/ 2 w 15"/>
                  <a:gd name="T11" fmla="*/ 11 h 11"/>
                  <a:gd name="T12" fmla="*/ 3 w 15"/>
                  <a:gd name="T13" fmla="*/ 11 h 11"/>
                  <a:gd name="T14" fmla="*/ 7 w 15"/>
                  <a:gd name="T15" fmla="*/ 8 h 11"/>
                  <a:gd name="T16" fmla="*/ 9 w 15"/>
                  <a:gd name="T17" fmla="*/ 8 h 11"/>
                  <a:gd name="T18" fmla="*/ 14 w 15"/>
                  <a:gd name="T19" fmla="*/ 4 h 11"/>
                  <a:gd name="T20" fmla="*/ 15 w 15"/>
                  <a:gd name="T21" fmla="*/ 3 h 11"/>
                  <a:gd name="T22" fmla="*/ 15 w 15"/>
                  <a:gd name="T23" fmla="*/ 2 h 11"/>
                  <a:gd name="T24" fmla="*/ 14 w 15"/>
                  <a:gd name="T25" fmla="*/ 0 h 11"/>
                  <a:gd name="T26" fmla="*/ 13 w 15"/>
                  <a:gd name="T27" fmla="*/ 0 h 11"/>
                  <a:gd name="T28" fmla="*/ 11 w 15"/>
                  <a:gd name="T29" fmla="*/ 0 h 11"/>
                  <a:gd name="T30" fmla="*/ 10 w 15"/>
                  <a:gd name="T31" fmla="*/ 0 h 11"/>
                  <a:gd name="T32" fmla="*/ 4 w 15"/>
                  <a:gd name="T33" fmla="*/ 4 h 11"/>
                  <a:gd name="T34" fmla="*/ 7 w 15"/>
                  <a:gd name="T35" fmla="*/ 6 h 11"/>
                  <a:gd name="T36" fmla="*/ 6 w 15"/>
                  <a:gd name="T37" fmla="*/ 3 h 11"/>
                  <a:gd name="T38" fmla="*/ 2 w 15"/>
                  <a:gd name="T39" fmla="*/ 6 h 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" h="11">
                    <a:moveTo>
                      <a:pt x="2" y="6"/>
                    </a:move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14" y="4"/>
                    </a:lnTo>
                    <a:lnTo>
                      <a:pt x="15" y="3"/>
                    </a:lnTo>
                    <a:lnTo>
                      <a:pt x="15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6" y="3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7" name="Freeform 135"/>
              <p:cNvSpPr>
                <a:spLocks/>
              </p:cNvSpPr>
              <p:nvPr/>
            </p:nvSpPr>
            <p:spPr bwMode="auto">
              <a:xfrm>
                <a:off x="3180" y="2841"/>
                <a:ext cx="15" cy="12"/>
              </a:xfrm>
              <a:custGeom>
                <a:avLst/>
                <a:gdLst>
                  <a:gd name="T0" fmla="*/ 1 w 15"/>
                  <a:gd name="T1" fmla="*/ 7 h 12"/>
                  <a:gd name="T2" fmla="*/ 0 w 15"/>
                  <a:gd name="T3" fmla="*/ 8 h 12"/>
                  <a:gd name="T4" fmla="*/ 0 w 15"/>
                  <a:gd name="T5" fmla="*/ 10 h 12"/>
                  <a:gd name="T6" fmla="*/ 1 w 15"/>
                  <a:gd name="T7" fmla="*/ 11 h 12"/>
                  <a:gd name="T8" fmla="*/ 3 w 15"/>
                  <a:gd name="T9" fmla="*/ 12 h 12"/>
                  <a:gd name="T10" fmla="*/ 4 w 15"/>
                  <a:gd name="T11" fmla="*/ 12 h 12"/>
                  <a:gd name="T12" fmla="*/ 5 w 15"/>
                  <a:gd name="T13" fmla="*/ 11 h 12"/>
                  <a:gd name="T14" fmla="*/ 11 w 15"/>
                  <a:gd name="T15" fmla="*/ 8 h 12"/>
                  <a:gd name="T16" fmla="*/ 13 w 15"/>
                  <a:gd name="T17" fmla="*/ 5 h 12"/>
                  <a:gd name="T18" fmla="*/ 15 w 15"/>
                  <a:gd name="T19" fmla="*/ 4 h 12"/>
                  <a:gd name="T20" fmla="*/ 15 w 15"/>
                  <a:gd name="T21" fmla="*/ 3 h 12"/>
                  <a:gd name="T22" fmla="*/ 13 w 15"/>
                  <a:gd name="T23" fmla="*/ 1 h 12"/>
                  <a:gd name="T24" fmla="*/ 12 w 15"/>
                  <a:gd name="T25" fmla="*/ 0 h 12"/>
                  <a:gd name="T26" fmla="*/ 11 w 15"/>
                  <a:gd name="T27" fmla="*/ 0 h 12"/>
                  <a:gd name="T28" fmla="*/ 9 w 15"/>
                  <a:gd name="T29" fmla="*/ 1 h 12"/>
                  <a:gd name="T30" fmla="*/ 7 w 15"/>
                  <a:gd name="T31" fmla="*/ 4 h 12"/>
                  <a:gd name="T32" fmla="*/ 1 w 15"/>
                  <a:gd name="T33" fmla="*/ 7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12">
                    <a:moveTo>
                      <a:pt x="1" y="7"/>
                    </a:move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3" y="12"/>
                    </a:lnTo>
                    <a:lnTo>
                      <a:pt x="4" y="12"/>
                    </a:lnTo>
                    <a:lnTo>
                      <a:pt x="5" y="11"/>
                    </a:lnTo>
                    <a:lnTo>
                      <a:pt x="11" y="8"/>
                    </a:lnTo>
                    <a:lnTo>
                      <a:pt x="13" y="5"/>
                    </a:lnTo>
                    <a:lnTo>
                      <a:pt x="15" y="4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7" y="4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8" name="Freeform 136"/>
              <p:cNvSpPr>
                <a:spLocks/>
              </p:cNvSpPr>
              <p:nvPr/>
            </p:nvSpPr>
            <p:spPr bwMode="auto">
              <a:xfrm>
                <a:off x="3198" y="2828"/>
                <a:ext cx="13" cy="12"/>
              </a:xfrm>
              <a:custGeom>
                <a:avLst/>
                <a:gdLst>
                  <a:gd name="T0" fmla="*/ 1 w 13"/>
                  <a:gd name="T1" fmla="*/ 8 h 12"/>
                  <a:gd name="T2" fmla="*/ 0 w 13"/>
                  <a:gd name="T3" fmla="*/ 9 h 12"/>
                  <a:gd name="T4" fmla="*/ 0 w 13"/>
                  <a:gd name="T5" fmla="*/ 10 h 12"/>
                  <a:gd name="T6" fmla="*/ 1 w 13"/>
                  <a:gd name="T7" fmla="*/ 12 h 12"/>
                  <a:gd name="T8" fmla="*/ 2 w 13"/>
                  <a:gd name="T9" fmla="*/ 12 h 12"/>
                  <a:gd name="T10" fmla="*/ 4 w 13"/>
                  <a:gd name="T11" fmla="*/ 12 h 12"/>
                  <a:gd name="T12" fmla="*/ 5 w 13"/>
                  <a:gd name="T13" fmla="*/ 12 h 12"/>
                  <a:gd name="T14" fmla="*/ 12 w 13"/>
                  <a:gd name="T15" fmla="*/ 6 h 12"/>
                  <a:gd name="T16" fmla="*/ 13 w 13"/>
                  <a:gd name="T17" fmla="*/ 5 h 12"/>
                  <a:gd name="T18" fmla="*/ 13 w 13"/>
                  <a:gd name="T19" fmla="*/ 4 h 12"/>
                  <a:gd name="T20" fmla="*/ 13 w 13"/>
                  <a:gd name="T21" fmla="*/ 2 h 12"/>
                  <a:gd name="T22" fmla="*/ 13 w 13"/>
                  <a:gd name="T23" fmla="*/ 1 h 12"/>
                  <a:gd name="T24" fmla="*/ 12 w 13"/>
                  <a:gd name="T25" fmla="*/ 0 h 12"/>
                  <a:gd name="T26" fmla="*/ 10 w 13"/>
                  <a:gd name="T27" fmla="*/ 0 h 12"/>
                  <a:gd name="T28" fmla="*/ 9 w 13"/>
                  <a:gd name="T29" fmla="*/ 1 h 12"/>
                  <a:gd name="T30" fmla="*/ 8 w 13"/>
                  <a:gd name="T31" fmla="*/ 2 h 12"/>
                  <a:gd name="T32" fmla="*/ 1 w 13"/>
                  <a:gd name="T33" fmla="*/ 8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" h="12">
                    <a:moveTo>
                      <a:pt x="1" y="8"/>
                    </a:moveTo>
                    <a:lnTo>
                      <a:pt x="0" y="9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12" y="6"/>
                    </a:lnTo>
                    <a:lnTo>
                      <a:pt x="13" y="5"/>
                    </a:lnTo>
                    <a:lnTo>
                      <a:pt x="13" y="4"/>
                    </a:lnTo>
                    <a:lnTo>
                      <a:pt x="13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9" name="Freeform 137"/>
              <p:cNvSpPr>
                <a:spLocks/>
              </p:cNvSpPr>
              <p:nvPr/>
            </p:nvSpPr>
            <p:spPr bwMode="auto">
              <a:xfrm>
                <a:off x="3214" y="2813"/>
                <a:ext cx="13" cy="13"/>
              </a:xfrm>
              <a:custGeom>
                <a:avLst/>
                <a:gdLst>
                  <a:gd name="T0" fmla="*/ 1 w 13"/>
                  <a:gd name="T1" fmla="*/ 8 h 13"/>
                  <a:gd name="T2" fmla="*/ 0 w 13"/>
                  <a:gd name="T3" fmla="*/ 9 h 13"/>
                  <a:gd name="T4" fmla="*/ 0 w 13"/>
                  <a:gd name="T5" fmla="*/ 11 h 13"/>
                  <a:gd name="T6" fmla="*/ 1 w 13"/>
                  <a:gd name="T7" fmla="*/ 12 h 13"/>
                  <a:gd name="T8" fmla="*/ 2 w 13"/>
                  <a:gd name="T9" fmla="*/ 13 h 13"/>
                  <a:gd name="T10" fmla="*/ 4 w 13"/>
                  <a:gd name="T11" fmla="*/ 13 h 13"/>
                  <a:gd name="T12" fmla="*/ 5 w 13"/>
                  <a:gd name="T13" fmla="*/ 12 h 13"/>
                  <a:gd name="T14" fmla="*/ 13 w 13"/>
                  <a:gd name="T15" fmla="*/ 5 h 13"/>
                  <a:gd name="T16" fmla="*/ 13 w 13"/>
                  <a:gd name="T17" fmla="*/ 4 h 13"/>
                  <a:gd name="T18" fmla="*/ 13 w 13"/>
                  <a:gd name="T19" fmla="*/ 2 h 13"/>
                  <a:gd name="T20" fmla="*/ 13 w 13"/>
                  <a:gd name="T21" fmla="*/ 1 h 13"/>
                  <a:gd name="T22" fmla="*/ 12 w 13"/>
                  <a:gd name="T23" fmla="*/ 0 h 13"/>
                  <a:gd name="T24" fmla="*/ 11 w 13"/>
                  <a:gd name="T25" fmla="*/ 0 h 13"/>
                  <a:gd name="T26" fmla="*/ 9 w 13"/>
                  <a:gd name="T27" fmla="*/ 1 h 13"/>
                  <a:gd name="T28" fmla="*/ 1 w 13"/>
                  <a:gd name="T29" fmla="*/ 8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1" y="8"/>
                    </a:moveTo>
                    <a:lnTo>
                      <a:pt x="0" y="9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5" y="12"/>
                    </a:lnTo>
                    <a:lnTo>
                      <a:pt x="13" y="5"/>
                    </a:lnTo>
                    <a:lnTo>
                      <a:pt x="13" y="4"/>
                    </a:lnTo>
                    <a:lnTo>
                      <a:pt x="13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0" name="Freeform 138"/>
              <p:cNvSpPr>
                <a:spLocks/>
              </p:cNvSpPr>
              <p:nvPr/>
            </p:nvSpPr>
            <p:spPr bwMode="auto">
              <a:xfrm>
                <a:off x="3229" y="2797"/>
                <a:ext cx="12" cy="13"/>
              </a:xfrm>
              <a:custGeom>
                <a:avLst/>
                <a:gdLst>
                  <a:gd name="T0" fmla="*/ 1 w 12"/>
                  <a:gd name="T1" fmla="*/ 9 h 13"/>
                  <a:gd name="T2" fmla="*/ 0 w 12"/>
                  <a:gd name="T3" fmla="*/ 10 h 13"/>
                  <a:gd name="T4" fmla="*/ 0 w 12"/>
                  <a:gd name="T5" fmla="*/ 12 h 13"/>
                  <a:gd name="T6" fmla="*/ 1 w 12"/>
                  <a:gd name="T7" fmla="*/ 13 h 13"/>
                  <a:gd name="T8" fmla="*/ 2 w 12"/>
                  <a:gd name="T9" fmla="*/ 13 h 13"/>
                  <a:gd name="T10" fmla="*/ 4 w 12"/>
                  <a:gd name="T11" fmla="*/ 13 h 13"/>
                  <a:gd name="T12" fmla="*/ 5 w 12"/>
                  <a:gd name="T13" fmla="*/ 13 h 13"/>
                  <a:gd name="T14" fmla="*/ 12 w 12"/>
                  <a:gd name="T15" fmla="*/ 5 h 13"/>
                  <a:gd name="T16" fmla="*/ 12 w 12"/>
                  <a:gd name="T17" fmla="*/ 4 h 13"/>
                  <a:gd name="T18" fmla="*/ 12 w 12"/>
                  <a:gd name="T19" fmla="*/ 2 h 13"/>
                  <a:gd name="T20" fmla="*/ 12 w 12"/>
                  <a:gd name="T21" fmla="*/ 1 h 13"/>
                  <a:gd name="T22" fmla="*/ 10 w 12"/>
                  <a:gd name="T23" fmla="*/ 0 h 13"/>
                  <a:gd name="T24" fmla="*/ 9 w 12"/>
                  <a:gd name="T25" fmla="*/ 0 h 13"/>
                  <a:gd name="T26" fmla="*/ 8 w 12"/>
                  <a:gd name="T27" fmla="*/ 1 h 13"/>
                  <a:gd name="T28" fmla="*/ 1 w 12"/>
                  <a:gd name="T29" fmla="*/ 9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" h="13">
                    <a:moveTo>
                      <a:pt x="1" y="9"/>
                    </a:moveTo>
                    <a:lnTo>
                      <a:pt x="0" y="10"/>
                    </a:lnTo>
                    <a:lnTo>
                      <a:pt x="0" y="12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1" name="Freeform 139"/>
              <p:cNvSpPr>
                <a:spLocks/>
              </p:cNvSpPr>
              <p:nvPr/>
            </p:nvSpPr>
            <p:spPr bwMode="auto">
              <a:xfrm>
                <a:off x="3242" y="2779"/>
                <a:ext cx="12" cy="15"/>
              </a:xfrm>
              <a:custGeom>
                <a:avLst/>
                <a:gdLst>
                  <a:gd name="T0" fmla="*/ 1 w 12"/>
                  <a:gd name="T1" fmla="*/ 9 h 15"/>
                  <a:gd name="T2" fmla="*/ 0 w 12"/>
                  <a:gd name="T3" fmla="*/ 11 h 15"/>
                  <a:gd name="T4" fmla="*/ 0 w 12"/>
                  <a:gd name="T5" fmla="*/ 12 h 15"/>
                  <a:gd name="T6" fmla="*/ 1 w 12"/>
                  <a:gd name="T7" fmla="*/ 13 h 15"/>
                  <a:gd name="T8" fmla="*/ 3 w 12"/>
                  <a:gd name="T9" fmla="*/ 15 h 15"/>
                  <a:gd name="T10" fmla="*/ 4 w 12"/>
                  <a:gd name="T11" fmla="*/ 15 h 15"/>
                  <a:gd name="T12" fmla="*/ 5 w 12"/>
                  <a:gd name="T13" fmla="*/ 13 h 15"/>
                  <a:gd name="T14" fmla="*/ 11 w 12"/>
                  <a:gd name="T15" fmla="*/ 5 h 15"/>
                  <a:gd name="T16" fmla="*/ 12 w 12"/>
                  <a:gd name="T17" fmla="*/ 4 h 15"/>
                  <a:gd name="T18" fmla="*/ 12 w 12"/>
                  <a:gd name="T19" fmla="*/ 3 h 15"/>
                  <a:gd name="T20" fmla="*/ 11 w 12"/>
                  <a:gd name="T21" fmla="*/ 1 h 15"/>
                  <a:gd name="T22" fmla="*/ 10 w 12"/>
                  <a:gd name="T23" fmla="*/ 0 h 15"/>
                  <a:gd name="T24" fmla="*/ 8 w 12"/>
                  <a:gd name="T25" fmla="*/ 0 h 15"/>
                  <a:gd name="T26" fmla="*/ 7 w 12"/>
                  <a:gd name="T27" fmla="*/ 1 h 15"/>
                  <a:gd name="T28" fmla="*/ 1 w 12"/>
                  <a:gd name="T29" fmla="*/ 9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" h="15">
                    <a:moveTo>
                      <a:pt x="1" y="9"/>
                    </a:moveTo>
                    <a:lnTo>
                      <a:pt x="0" y="11"/>
                    </a:lnTo>
                    <a:lnTo>
                      <a:pt x="0" y="12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4" y="15"/>
                    </a:lnTo>
                    <a:lnTo>
                      <a:pt x="5" y="13"/>
                    </a:lnTo>
                    <a:lnTo>
                      <a:pt x="11" y="5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2" name="Freeform 140"/>
              <p:cNvSpPr>
                <a:spLocks/>
              </p:cNvSpPr>
              <p:nvPr/>
            </p:nvSpPr>
            <p:spPr bwMode="auto">
              <a:xfrm>
                <a:off x="3254" y="2761"/>
                <a:ext cx="11" cy="14"/>
              </a:xfrm>
              <a:custGeom>
                <a:avLst/>
                <a:gdLst>
                  <a:gd name="T0" fmla="*/ 2 w 11"/>
                  <a:gd name="T1" fmla="*/ 10 h 14"/>
                  <a:gd name="T2" fmla="*/ 0 w 11"/>
                  <a:gd name="T3" fmla="*/ 11 h 14"/>
                  <a:gd name="T4" fmla="*/ 0 w 11"/>
                  <a:gd name="T5" fmla="*/ 13 h 14"/>
                  <a:gd name="T6" fmla="*/ 2 w 11"/>
                  <a:gd name="T7" fmla="*/ 14 h 14"/>
                  <a:gd name="T8" fmla="*/ 3 w 11"/>
                  <a:gd name="T9" fmla="*/ 14 h 14"/>
                  <a:gd name="T10" fmla="*/ 4 w 11"/>
                  <a:gd name="T11" fmla="*/ 14 h 14"/>
                  <a:gd name="T12" fmla="*/ 6 w 11"/>
                  <a:gd name="T13" fmla="*/ 14 h 14"/>
                  <a:gd name="T14" fmla="*/ 11 w 11"/>
                  <a:gd name="T15" fmla="*/ 4 h 14"/>
                  <a:gd name="T16" fmla="*/ 11 w 11"/>
                  <a:gd name="T17" fmla="*/ 3 h 14"/>
                  <a:gd name="T18" fmla="*/ 11 w 11"/>
                  <a:gd name="T19" fmla="*/ 2 h 14"/>
                  <a:gd name="T20" fmla="*/ 11 w 11"/>
                  <a:gd name="T21" fmla="*/ 0 h 14"/>
                  <a:gd name="T22" fmla="*/ 10 w 11"/>
                  <a:gd name="T23" fmla="*/ 0 h 14"/>
                  <a:gd name="T24" fmla="*/ 8 w 11"/>
                  <a:gd name="T25" fmla="*/ 0 h 14"/>
                  <a:gd name="T26" fmla="*/ 7 w 11"/>
                  <a:gd name="T27" fmla="*/ 0 h 14"/>
                  <a:gd name="T28" fmla="*/ 2 w 11"/>
                  <a:gd name="T29" fmla="*/ 10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" h="14">
                    <a:moveTo>
                      <a:pt x="2" y="10"/>
                    </a:moveTo>
                    <a:lnTo>
                      <a:pt x="0" y="11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3" name="Freeform 141"/>
              <p:cNvSpPr>
                <a:spLocks/>
              </p:cNvSpPr>
              <p:nvPr/>
            </p:nvSpPr>
            <p:spPr bwMode="auto">
              <a:xfrm>
                <a:off x="3265" y="2741"/>
                <a:ext cx="11" cy="16"/>
              </a:xfrm>
              <a:custGeom>
                <a:avLst/>
                <a:gdLst>
                  <a:gd name="T0" fmla="*/ 1 w 11"/>
                  <a:gd name="T1" fmla="*/ 11 h 16"/>
                  <a:gd name="T2" fmla="*/ 0 w 11"/>
                  <a:gd name="T3" fmla="*/ 12 h 16"/>
                  <a:gd name="T4" fmla="*/ 0 w 11"/>
                  <a:gd name="T5" fmla="*/ 14 h 16"/>
                  <a:gd name="T6" fmla="*/ 1 w 11"/>
                  <a:gd name="T7" fmla="*/ 15 h 16"/>
                  <a:gd name="T8" fmla="*/ 3 w 11"/>
                  <a:gd name="T9" fmla="*/ 16 h 16"/>
                  <a:gd name="T10" fmla="*/ 4 w 11"/>
                  <a:gd name="T11" fmla="*/ 16 h 16"/>
                  <a:gd name="T12" fmla="*/ 5 w 11"/>
                  <a:gd name="T13" fmla="*/ 15 h 16"/>
                  <a:gd name="T14" fmla="*/ 5 w 11"/>
                  <a:gd name="T15" fmla="*/ 15 h 16"/>
                  <a:gd name="T16" fmla="*/ 5 w 11"/>
                  <a:gd name="T17" fmla="*/ 14 h 16"/>
                  <a:gd name="T18" fmla="*/ 11 w 11"/>
                  <a:gd name="T19" fmla="*/ 4 h 16"/>
                  <a:gd name="T20" fmla="*/ 11 w 11"/>
                  <a:gd name="T21" fmla="*/ 3 h 16"/>
                  <a:gd name="T22" fmla="*/ 9 w 11"/>
                  <a:gd name="T23" fmla="*/ 2 h 16"/>
                  <a:gd name="T24" fmla="*/ 8 w 11"/>
                  <a:gd name="T25" fmla="*/ 0 h 16"/>
                  <a:gd name="T26" fmla="*/ 7 w 11"/>
                  <a:gd name="T27" fmla="*/ 0 h 16"/>
                  <a:gd name="T28" fmla="*/ 5 w 11"/>
                  <a:gd name="T29" fmla="*/ 2 h 16"/>
                  <a:gd name="T30" fmla="*/ 5 w 11"/>
                  <a:gd name="T31" fmla="*/ 3 h 16"/>
                  <a:gd name="T32" fmla="*/ 0 w 11"/>
                  <a:gd name="T33" fmla="*/ 12 h 16"/>
                  <a:gd name="T34" fmla="*/ 3 w 11"/>
                  <a:gd name="T35" fmla="*/ 14 h 16"/>
                  <a:gd name="T36" fmla="*/ 1 w 11"/>
                  <a:gd name="T37" fmla="*/ 1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16">
                    <a:moveTo>
                      <a:pt x="1" y="11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3" y="16"/>
                    </a:lnTo>
                    <a:lnTo>
                      <a:pt x="4" y="16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4" name="Freeform 142"/>
              <p:cNvSpPr>
                <a:spLocks/>
              </p:cNvSpPr>
              <p:nvPr/>
            </p:nvSpPr>
            <p:spPr bwMode="auto">
              <a:xfrm>
                <a:off x="3274" y="2722"/>
                <a:ext cx="10" cy="15"/>
              </a:xfrm>
              <a:custGeom>
                <a:avLst/>
                <a:gdLst>
                  <a:gd name="T0" fmla="*/ 0 w 10"/>
                  <a:gd name="T1" fmla="*/ 12 h 15"/>
                  <a:gd name="T2" fmla="*/ 0 w 10"/>
                  <a:gd name="T3" fmla="*/ 14 h 15"/>
                  <a:gd name="T4" fmla="*/ 2 w 10"/>
                  <a:gd name="T5" fmla="*/ 15 h 15"/>
                  <a:gd name="T6" fmla="*/ 3 w 10"/>
                  <a:gd name="T7" fmla="*/ 15 h 15"/>
                  <a:gd name="T8" fmla="*/ 5 w 10"/>
                  <a:gd name="T9" fmla="*/ 15 h 15"/>
                  <a:gd name="T10" fmla="*/ 6 w 10"/>
                  <a:gd name="T11" fmla="*/ 15 h 15"/>
                  <a:gd name="T12" fmla="*/ 6 w 10"/>
                  <a:gd name="T13" fmla="*/ 14 h 15"/>
                  <a:gd name="T14" fmla="*/ 9 w 10"/>
                  <a:gd name="T15" fmla="*/ 8 h 15"/>
                  <a:gd name="T16" fmla="*/ 10 w 10"/>
                  <a:gd name="T17" fmla="*/ 3 h 15"/>
                  <a:gd name="T18" fmla="*/ 10 w 10"/>
                  <a:gd name="T19" fmla="*/ 2 h 15"/>
                  <a:gd name="T20" fmla="*/ 10 w 10"/>
                  <a:gd name="T21" fmla="*/ 0 h 15"/>
                  <a:gd name="T22" fmla="*/ 9 w 10"/>
                  <a:gd name="T23" fmla="*/ 0 h 15"/>
                  <a:gd name="T24" fmla="*/ 7 w 10"/>
                  <a:gd name="T25" fmla="*/ 0 h 15"/>
                  <a:gd name="T26" fmla="*/ 6 w 10"/>
                  <a:gd name="T27" fmla="*/ 0 h 15"/>
                  <a:gd name="T28" fmla="*/ 5 w 10"/>
                  <a:gd name="T29" fmla="*/ 2 h 15"/>
                  <a:gd name="T30" fmla="*/ 3 w 10"/>
                  <a:gd name="T31" fmla="*/ 7 h 15"/>
                  <a:gd name="T32" fmla="*/ 0 w 10"/>
                  <a:gd name="T33" fmla="*/ 12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15">
                    <a:moveTo>
                      <a:pt x="0" y="12"/>
                    </a:moveTo>
                    <a:lnTo>
                      <a:pt x="0" y="14"/>
                    </a:lnTo>
                    <a:lnTo>
                      <a:pt x="2" y="15"/>
                    </a:lnTo>
                    <a:lnTo>
                      <a:pt x="3" y="15"/>
                    </a:lnTo>
                    <a:lnTo>
                      <a:pt x="5" y="15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9" y="8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3" y="7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5" name="Freeform 143"/>
              <p:cNvSpPr>
                <a:spLocks/>
              </p:cNvSpPr>
              <p:nvPr/>
            </p:nvSpPr>
            <p:spPr bwMode="auto">
              <a:xfrm>
                <a:off x="3283" y="2702"/>
                <a:ext cx="9" cy="15"/>
              </a:xfrm>
              <a:custGeom>
                <a:avLst/>
                <a:gdLst>
                  <a:gd name="T0" fmla="*/ 0 w 9"/>
                  <a:gd name="T1" fmla="*/ 12 h 15"/>
                  <a:gd name="T2" fmla="*/ 0 w 9"/>
                  <a:gd name="T3" fmla="*/ 14 h 15"/>
                  <a:gd name="T4" fmla="*/ 1 w 9"/>
                  <a:gd name="T5" fmla="*/ 15 h 15"/>
                  <a:gd name="T6" fmla="*/ 2 w 9"/>
                  <a:gd name="T7" fmla="*/ 15 h 15"/>
                  <a:gd name="T8" fmla="*/ 4 w 9"/>
                  <a:gd name="T9" fmla="*/ 15 h 15"/>
                  <a:gd name="T10" fmla="*/ 5 w 9"/>
                  <a:gd name="T11" fmla="*/ 15 h 15"/>
                  <a:gd name="T12" fmla="*/ 5 w 9"/>
                  <a:gd name="T13" fmla="*/ 14 h 15"/>
                  <a:gd name="T14" fmla="*/ 9 w 9"/>
                  <a:gd name="T15" fmla="*/ 4 h 15"/>
                  <a:gd name="T16" fmla="*/ 9 w 9"/>
                  <a:gd name="T17" fmla="*/ 3 h 15"/>
                  <a:gd name="T18" fmla="*/ 9 w 9"/>
                  <a:gd name="T19" fmla="*/ 1 h 15"/>
                  <a:gd name="T20" fmla="*/ 8 w 9"/>
                  <a:gd name="T21" fmla="*/ 0 h 15"/>
                  <a:gd name="T22" fmla="*/ 6 w 9"/>
                  <a:gd name="T23" fmla="*/ 0 h 15"/>
                  <a:gd name="T24" fmla="*/ 5 w 9"/>
                  <a:gd name="T25" fmla="*/ 0 h 15"/>
                  <a:gd name="T26" fmla="*/ 4 w 9"/>
                  <a:gd name="T27" fmla="*/ 0 h 15"/>
                  <a:gd name="T28" fmla="*/ 4 w 9"/>
                  <a:gd name="T29" fmla="*/ 1 h 15"/>
                  <a:gd name="T30" fmla="*/ 4 w 9"/>
                  <a:gd name="T31" fmla="*/ 3 h 15"/>
                  <a:gd name="T32" fmla="*/ 0 w 9"/>
                  <a:gd name="T33" fmla="*/ 12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15">
                    <a:moveTo>
                      <a:pt x="0" y="12"/>
                    </a:moveTo>
                    <a:lnTo>
                      <a:pt x="0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6" name="Freeform 144"/>
              <p:cNvSpPr>
                <a:spLocks/>
              </p:cNvSpPr>
              <p:nvPr/>
            </p:nvSpPr>
            <p:spPr bwMode="auto">
              <a:xfrm>
                <a:off x="3289" y="2680"/>
                <a:ext cx="8" cy="17"/>
              </a:xfrm>
              <a:custGeom>
                <a:avLst/>
                <a:gdLst>
                  <a:gd name="T0" fmla="*/ 0 w 8"/>
                  <a:gd name="T1" fmla="*/ 14 h 17"/>
                  <a:gd name="T2" fmla="*/ 0 w 8"/>
                  <a:gd name="T3" fmla="*/ 15 h 17"/>
                  <a:gd name="T4" fmla="*/ 2 w 8"/>
                  <a:gd name="T5" fmla="*/ 17 h 17"/>
                  <a:gd name="T6" fmla="*/ 3 w 8"/>
                  <a:gd name="T7" fmla="*/ 17 h 17"/>
                  <a:gd name="T8" fmla="*/ 4 w 8"/>
                  <a:gd name="T9" fmla="*/ 17 h 17"/>
                  <a:gd name="T10" fmla="*/ 6 w 8"/>
                  <a:gd name="T11" fmla="*/ 17 h 17"/>
                  <a:gd name="T12" fmla="*/ 6 w 8"/>
                  <a:gd name="T13" fmla="*/ 15 h 17"/>
                  <a:gd name="T14" fmla="*/ 8 w 8"/>
                  <a:gd name="T15" fmla="*/ 5 h 17"/>
                  <a:gd name="T16" fmla="*/ 8 w 8"/>
                  <a:gd name="T17" fmla="*/ 3 h 17"/>
                  <a:gd name="T18" fmla="*/ 8 w 8"/>
                  <a:gd name="T19" fmla="*/ 2 h 17"/>
                  <a:gd name="T20" fmla="*/ 7 w 8"/>
                  <a:gd name="T21" fmla="*/ 0 h 17"/>
                  <a:gd name="T22" fmla="*/ 6 w 8"/>
                  <a:gd name="T23" fmla="*/ 0 h 17"/>
                  <a:gd name="T24" fmla="*/ 4 w 8"/>
                  <a:gd name="T25" fmla="*/ 2 h 17"/>
                  <a:gd name="T26" fmla="*/ 3 w 8"/>
                  <a:gd name="T27" fmla="*/ 3 h 17"/>
                  <a:gd name="T28" fmla="*/ 0 w 8"/>
                  <a:gd name="T29" fmla="*/ 14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7">
                    <a:moveTo>
                      <a:pt x="0" y="14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7" name="Freeform 145"/>
              <p:cNvSpPr>
                <a:spLocks/>
              </p:cNvSpPr>
              <p:nvPr/>
            </p:nvSpPr>
            <p:spPr bwMode="auto">
              <a:xfrm>
                <a:off x="3295" y="2660"/>
                <a:ext cx="8" cy="16"/>
              </a:xfrm>
              <a:custGeom>
                <a:avLst/>
                <a:gdLst>
                  <a:gd name="T0" fmla="*/ 0 w 8"/>
                  <a:gd name="T1" fmla="*/ 12 h 16"/>
                  <a:gd name="T2" fmla="*/ 0 w 8"/>
                  <a:gd name="T3" fmla="*/ 14 h 16"/>
                  <a:gd name="T4" fmla="*/ 1 w 8"/>
                  <a:gd name="T5" fmla="*/ 15 h 16"/>
                  <a:gd name="T6" fmla="*/ 2 w 8"/>
                  <a:gd name="T7" fmla="*/ 16 h 16"/>
                  <a:gd name="T8" fmla="*/ 4 w 8"/>
                  <a:gd name="T9" fmla="*/ 16 h 16"/>
                  <a:gd name="T10" fmla="*/ 5 w 8"/>
                  <a:gd name="T11" fmla="*/ 15 h 16"/>
                  <a:gd name="T12" fmla="*/ 5 w 8"/>
                  <a:gd name="T13" fmla="*/ 14 h 16"/>
                  <a:gd name="T14" fmla="*/ 8 w 8"/>
                  <a:gd name="T15" fmla="*/ 3 h 16"/>
                  <a:gd name="T16" fmla="*/ 8 w 8"/>
                  <a:gd name="T17" fmla="*/ 2 h 16"/>
                  <a:gd name="T18" fmla="*/ 7 w 8"/>
                  <a:gd name="T19" fmla="*/ 0 h 16"/>
                  <a:gd name="T20" fmla="*/ 5 w 8"/>
                  <a:gd name="T21" fmla="*/ 0 h 16"/>
                  <a:gd name="T22" fmla="*/ 4 w 8"/>
                  <a:gd name="T23" fmla="*/ 0 h 16"/>
                  <a:gd name="T24" fmla="*/ 2 w 8"/>
                  <a:gd name="T25" fmla="*/ 0 h 16"/>
                  <a:gd name="T26" fmla="*/ 2 w 8"/>
                  <a:gd name="T27" fmla="*/ 2 h 16"/>
                  <a:gd name="T28" fmla="*/ 0 w 8"/>
                  <a:gd name="T29" fmla="*/ 12 h 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6">
                    <a:moveTo>
                      <a:pt x="0" y="12"/>
                    </a:move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8" name="Freeform 146"/>
              <p:cNvSpPr>
                <a:spLocks/>
              </p:cNvSpPr>
              <p:nvPr/>
            </p:nvSpPr>
            <p:spPr bwMode="auto">
              <a:xfrm>
                <a:off x="3299" y="2639"/>
                <a:ext cx="7" cy="16"/>
              </a:xfrm>
              <a:custGeom>
                <a:avLst/>
                <a:gdLst>
                  <a:gd name="T0" fmla="*/ 0 w 7"/>
                  <a:gd name="T1" fmla="*/ 13 h 16"/>
                  <a:gd name="T2" fmla="*/ 0 w 7"/>
                  <a:gd name="T3" fmla="*/ 14 h 16"/>
                  <a:gd name="T4" fmla="*/ 1 w 7"/>
                  <a:gd name="T5" fmla="*/ 16 h 16"/>
                  <a:gd name="T6" fmla="*/ 3 w 7"/>
                  <a:gd name="T7" fmla="*/ 16 h 16"/>
                  <a:gd name="T8" fmla="*/ 4 w 7"/>
                  <a:gd name="T9" fmla="*/ 16 h 16"/>
                  <a:gd name="T10" fmla="*/ 5 w 7"/>
                  <a:gd name="T11" fmla="*/ 16 h 16"/>
                  <a:gd name="T12" fmla="*/ 5 w 7"/>
                  <a:gd name="T13" fmla="*/ 14 h 16"/>
                  <a:gd name="T14" fmla="*/ 7 w 7"/>
                  <a:gd name="T15" fmla="*/ 13 h 16"/>
                  <a:gd name="T16" fmla="*/ 7 w 7"/>
                  <a:gd name="T17" fmla="*/ 4 h 16"/>
                  <a:gd name="T18" fmla="*/ 7 w 7"/>
                  <a:gd name="T19" fmla="*/ 2 h 16"/>
                  <a:gd name="T20" fmla="*/ 7 w 7"/>
                  <a:gd name="T21" fmla="*/ 1 h 16"/>
                  <a:gd name="T22" fmla="*/ 5 w 7"/>
                  <a:gd name="T23" fmla="*/ 0 h 16"/>
                  <a:gd name="T24" fmla="*/ 4 w 7"/>
                  <a:gd name="T25" fmla="*/ 0 h 16"/>
                  <a:gd name="T26" fmla="*/ 3 w 7"/>
                  <a:gd name="T27" fmla="*/ 1 h 16"/>
                  <a:gd name="T28" fmla="*/ 1 w 7"/>
                  <a:gd name="T29" fmla="*/ 2 h 16"/>
                  <a:gd name="T30" fmla="*/ 1 w 7"/>
                  <a:gd name="T31" fmla="*/ 12 h 16"/>
                  <a:gd name="T32" fmla="*/ 0 w 7"/>
                  <a:gd name="T33" fmla="*/ 13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" h="16">
                    <a:moveTo>
                      <a:pt x="0" y="13"/>
                    </a:moveTo>
                    <a:lnTo>
                      <a:pt x="0" y="14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4" y="16"/>
                    </a:lnTo>
                    <a:lnTo>
                      <a:pt x="5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69" name="Freeform 147"/>
              <p:cNvSpPr>
                <a:spLocks/>
              </p:cNvSpPr>
              <p:nvPr/>
            </p:nvSpPr>
            <p:spPr bwMode="auto">
              <a:xfrm>
                <a:off x="3302" y="2617"/>
                <a:ext cx="6" cy="16"/>
              </a:xfrm>
              <a:custGeom>
                <a:avLst/>
                <a:gdLst>
                  <a:gd name="T0" fmla="*/ 0 w 6"/>
                  <a:gd name="T1" fmla="*/ 14 h 16"/>
                  <a:gd name="T2" fmla="*/ 0 w 6"/>
                  <a:gd name="T3" fmla="*/ 15 h 16"/>
                  <a:gd name="T4" fmla="*/ 1 w 6"/>
                  <a:gd name="T5" fmla="*/ 16 h 16"/>
                  <a:gd name="T6" fmla="*/ 2 w 6"/>
                  <a:gd name="T7" fmla="*/ 16 h 16"/>
                  <a:gd name="T8" fmla="*/ 4 w 6"/>
                  <a:gd name="T9" fmla="*/ 16 h 16"/>
                  <a:gd name="T10" fmla="*/ 5 w 6"/>
                  <a:gd name="T11" fmla="*/ 16 h 16"/>
                  <a:gd name="T12" fmla="*/ 5 w 6"/>
                  <a:gd name="T13" fmla="*/ 15 h 16"/>
                  <a:gd name="T14" fmla="*/ 6 w 6"/>
                  <a:gd name="T15" fmla="*/ 5 h 16"/>
                  <a:gd name="T16" fmla="*/ 6 w 6"/>
                  <a:gd name="T17" fmla="*/ 4 h 16"/>
                  <a:gd name="T18" fmla="*/ 6 w 6"/>
                  <a:gd name="T19" fmla="*/ 3 h 16"/>
                  <a:gd name="T20" fmla="*/ 6 w 6"/>
                  <a:gd name="T21" fmla="*/ 1 h 16"/>
                  <a:gd name="T22" fmla="*/ 5 w 6"/>
                  <a:gd name="T23" fmla="*/ 0 h 16"/>
                  <a:gd name="T24" fmla="*/ 4 w 6"/>
                  <a:gd name="T25" fmla="*/ 0 h 16"/>
                  <a:gd name="T26" fmla="*/ 2 w 6"/>
                  <a:gd name="T27" fmla="*/ 1 h 16"/>
                  <a:gd name="T28" fmla="*/ 1 w 6"/>
                  <a:gd name="T29" fmla="*/ 3 h 16"/>
                  <a:gd name="T30" fmla="*/ 1 w 6"/>
                  <a:gd name="T31" fmla="*/ 4 h 16"/>
                  <a:gd name="T32" fmla="*/ 1 w 6"/>
                  <a:gd name="T33" fmla="*/ 5 h 16"/>
                  <a:gd name="T34" fmla="*/ 4 w 6"/>
                  <a:gd name="T35" fmla="*/ 5 h 16"/>
                  <a:gd name="T36" fmla="*/ 1 w 6"/>
                  <a:gd name="T37" fmla="*/ 4 h 16"/>
                  <a:gd name="T38" fmla="*/ 0 w 6"/>
                  <a:gd name="T39" fmla="*/ 14 h 1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16">
                    <a:moveTo>
                      <a:pt x="0" y="14"/>
                    </a:moveTo>
                    <a:lnTo>
                      <a:pt x="0" y="15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5" y="16"/>
                    </a:lnTo>
                    <a:lnTo>
                      <a:pt x="5" y="1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70" name="Freeform 148"/>
              <p:cNvSpPr>
                <a:spLocks/>
              </p:cNvSpPr>
              <p:nvPr/>
            </p:nvSpPr>
            <p:spPr bwMode="auto">
              <a:xfrm>
                <a:off x="3304" y="2595"/>
                <a:ext cx="6" cy="17"/>
              </a:xfrm>
              <a:custGeom>
                <a:avLst/>
                <a:gdLst>
                  <a:gd name="T0" fmla="*/ 0 w 6"/>
                  <a:gd name="T1" fmla="*/ 15 h 17"/>
                  <a:gd name="T2" fmla="*/ 0 w 6"/>
                  <a:gd name="T3" fmla="*/ 17 h 17"/>
                  <a:gd name="T4" fmla="*/ 2 w 6"/>
                  <a:gd name="T5" fmla="*/ 17 h 17"/>
                  <a:gd name="T6" fmla="*/ 3 w 6"/>
                  <a:gd name="T7" fmla="*/ 17 h 17"/>
                  <a:gd name="T8" fmla="*/ 4 w 6"/>
                  <a:gd name="T9" fmla="*/ 17 h 17"/>
                  <a:gd name="T10" fmla="*/ 6 w 6"/>
                  <a:gd name="T11" fmla="*/ 15 h 17"/>
                  <a:gd name="T12" fmla="*/ 6 w 6"/>
                  <a:gd name="T13" fmla="*/ 14 h 17"/>
                  <a:gd name="T14" fmla="*/ 6 w 6"/>
                  <a:gd name="T15" fmla="*/ 3 h 17"/>
                  <a:gd name="T16" fmla="*/ 4 w 6"/>
                  <a:gd name="T17" fmla="*/ 2 h 17"/>
                  <a:gd name="T18" fmla="*/ 3 w 6"/>
                  <a:gd name="T19" fmla="*/ 0 h 17"/>
                  <a:gd name="T20" fmla="*/ 2 w 6"/>
                  <a:gd name="T21" fmla="*/ 0 h 17"/>
                  <a:gd name="T22" fmla="*/ 0 w 6"/>
                  <a:gd name="T23" fmla="*/ 2 h 17"/>
                  <a:gd name="T24" fmla="*/ 0 w 6"/>
                  <a:gd name="T25" fmla="*/ 3 h 17"/>
                  <a:gd name="T26" fmla="*/ 0 w 6"/>
                  <a:gd name="T27" fmla="*/ 4 h 17"/>
                  <a:gd name="T28" fmla="*/ 0 w 6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17">
                    <a:moveTo>
                      <a:pt x="0" y="15"/>
                    </a:moveTo>
                    <a:lnTo>
                      <a:pt x="0" y="17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6" y="3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0314" name="Group 149"/>
            <p:cNvGrpSpPr>
              <a:grpSpLocks/>
            </p:cNvGrpSpPr>
            <p:nvPr/>
          </p:nvGrpSpPr>
          <p:grpSpPr bwMode="auto">
            <a:xfrm>
              <a:off x="2502" y="2595"/>
              <a:ext cx="231" cy="289"/>
              <a:chOff x="2502" y="2595"/>
              <a:chExt cx="231" cy="289"/>
            </a:xfrm>
          </p:grpSpPr>
          <p:sp>
            <p:nvSpPr>
              <p:cNvPr id="10333" name="Freeform 150"/>
              <p:cNvSpPr>
                <a:spLocks/>
              </p:cNvSpPr>
              <p:nvPr/>
            </p:nvSpPr>
            <p:spPr bwMode="auto">
              <a:xfrm>
                <a:off x="2717" y="2878"/>
                <a:ext cx="16" cy="6"/>
              </a:xfrm>
              <a:custGeom>
                <a:avLst/>
                <a:gdLst>
                  <a:gd name="T0" fmla="*/ 15 w 16"/>
                  <a:gd name="T1" fmla="*/ 6 h 6"/>
                  <a:gd name="T2" fmla="*/ 15 w 16"/>
                  <a:gd name="T3" fmla="*/ 5 h 6"/>
                  <a:gd name="T4" fmla="*/ 16 w 16"/>
                  <a:gd name="T5" fmla="*/ 4 h 6"/>
                  <a:gd name="T6" fmla="*/ 16 w 16"/>
                  <a:gd name="T7" fmla="*/ 4 h 6"/>
                  <a:gd name="T8" fmla="*/ 15 w 16"/>
                  <a:gd name="T9" fmla="*/ 2 h 6"/>
                  <a:gd name="T10" fmla="*/ 13 w 16"/>
                  <a:gd name="T11" fmla="*/ 1 h 6"/>
                  <a:gd name="T12" fmla="*/ 13 w 16"/>
                  <a:gd name="T13" fmla="*/ 1 h 6"/>
                  <a:gd name="T14" fmla="*/ 3 w 16"/>
                  <a:gd name="T15" fmla="*/ 0 h 6"/>
                  <a:gd name="T16" fmla="*/ 1 w 16"/>
                  <a:gd name="T17" fmla="*/ 1 h 6"/>
                  <a:gd name="T18" fmla="*/ 0 w 16"/>
                  <a:gd name="T19" fmla="*/ 2 h 6"/>
                  <a:gd name="T20" fmla="*/ 0 w 16"/>
                  <a:gd name="T21" fmla="*/ 4 h 6"/>
                  <a:gd name="T22" fmla="*/ 1 w 16"/>
                  <a:gd name="T23" fmla="*/ 5 h 6"/>
                  <a:gd name="T24" fmla="*/ 3 w 16"/>
                  <a:gd name="T25" fmla="*/ 5 h 6"/>
                  <a:gd name="T26" fmla="*/ 4 w 16"/>
                  <a:gd name="T27" fmla="*/ 5 h 6"/>
                  <a:gd name="T28" fmla="*/ 15 w 16"/>
                  <a:gd name="T29" fmla="*/ 6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6">
                    <a:moveTo>
                      <a:pt x="15" y="6"/>
                    </a:moveTo>
                    <a:lnTo>
                      <a:pt x="15" y="5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4" name="Freeform 151"/>
              <p:cNvSpPr>
                <a:spLocks/>
              </p:cNvSpPr>
              <p:nvPr/>
            </p:nvSpPr>
            <p:spPr bwMode="auto">
              <a:xfrm>
                <a:off x="2695" y="2876"/>
                <a:ext cx="16" cy="7"/>
              </a:xfrm>
              <a:custGeom>
                <a:avLst/>
                <a:gdLst>
                  <a:gd name="T0" fmla="*/ 15 w 16"/>
                  <a:gd name="T1" fmla="*/ 7 h 7"/>
                  <a:gd name="T2" fmla="*/ 16 w 16"/>
                  <a:gd name="T3" fmla="*/ 6 h 7"/>
                  <a:gd name="T4" fmla="*/ 16 w 16"/>
                  <a:gd name="T5" fmla="*/ 4 h 7"/>
                  <a:gd name="T6" fmla="*/ 16 w 16"/>
                  <a:gd name="T7" fmla="*/ 3 h 7"/>
                  <a:gd name="T8" fmla="*/ 16 w 16"/>
                  <a:gd name="T9" fmla="*/ 2 h 7"/>
                  <a:gd name="T10" fmla="*/ 15 w 16"/>
                  <a:gd name="T11" fmla="*/ 2 h 7"/>
                  <a:gd name="T12" fmla="*/ 14 w 16"/>
                  <a:gd name="T13" fmla="*/ 2 h 7"/>
                  <a:gd name="T14" fmla="*/ 11 w 16"/>
                  <a:gd name="T15" fmla="*/ 2 h 7"/>
                  <a:gd name="T16" fmla="*/ 12 w 16"/>
                  <a:gd name="T17" fmla="*/ 4 h 7"/>
                  <a:gd name="T18" fmla="*/ 12 w 16"/>
                  <a:gd name="T19" fmla="*/ 2 h 7"/>
                  <a:gd name="T20" fmla="*/ 4 w 16"/>
                  <a:gd name="T21" fmla="*/ 0 h 7"/>
                  <a:gd name="T22" fmla="*/ 3 w 16"/>
                  <a:gd name="T23" fmla="*/ 0 h 7"/>
                  <a:gd name="T24" fmla="*/ 2 w 16"/>
                  <a:gd name="T25" fmla="*/ 0 h 7"/>
                  <a:gd name="T26" fmla="*/ 0 w 16"/>
                  <a:gd name="T27" fmla="*/ 2 h 7"/>
                  <a:gd name="T28" fmla="*/ 0 w 16"/>
                  <a:gd name="T29" fmla="*/ 3 h 7"/>
                  <a:gd name="T30" fmla="*/ 2 w 16"/>
                  <a:gd name="T31" fmla="*/ 4 h 7"/>
                  <a:gd name="T32" fmla="*/ 3 w 16"/>
                  <a:gd name="T33" fmla="*/ 6 h 7"/>
                  <a:gd name="T34" fmla="*/ 11 w 16"/>
                  <a:gd name="T35" fmla="*/ 7 h 7"/>
                  <a:gd name="T36" fmla="*/ 12 w 16"/>
                  <a:gd name="T37" fmla="*/ 7 h 7"/>
                  <a:gd name="T38" fmla="*/ 15 w 16"/>
                  <a:gd name="T39" fmla="*/ 7 h 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6" h="7">
                    <a:moveTo>
                      <a:pt x="15" y="7"/>
                    </a:moveTo>
                    <a:lnTo>
                      <a:pt x="16" y="6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11" y="7"/>
                    </a:lnTo>
                    <a:lnTo>
                      <a:pt x="12" y="7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5" name="Freeform 152"/>
              <p:cNvSpPr>
                <a:spLocks/>
              </p:cNvSpPr>
              <p:nvPr/>
            </p:nvSpPr>
            <p:spPr bwMode="auto">
              <a:xfrm>
                <a:off x="2675" y="2871"/>
                <a:ext cx="15" cy="8"/>
              </a:xfrm>
              <a:custGeom>
                <a:avLst/>
                <a:gdLst>
                  <a:gd name="T0" fmla="*/ 12 w 15"/>
                  <a:gd name="T1" fmla="*/ 8 h 8"/>
                  <a:gd name="T2" fmla="*/ 13 w 15"/>
                  <a:gd name="T3" fmla="*/ 8 h 8"/>
                  <a:gd name="T4" fmla="*/ 15 w 15"/>
                  <a:gd name="T5" fmla="*/ 7 h 8"/>
                  <a:gd name="T6" fmla="*/ 15 w 15"/>
                  <a:gd name="T7" fmla="*/ 5 h 8"/>
                  <a:gd name="T8" fmla="*/ 15 w 15"/>
                  <a:gd name="T9" fmla="*/ 4 h 8"/>
                  <a:gd name="T10" fmla="*/ 15 w 15"/>
                  <a:gd name="T11" fmla="*/ 2 h 8"/>
                  <a:gd name="T12" fmla="*/ 13 w 15"/>
                  <a:gd name="T13" fmla="*/ 2 h 8"/>
                  <a:gd name="T14" fmla="*/ 11 w 15"/>
                  <a:gd name="T15" fmla="*/ 2 h 8"/>
                  <a:gd name="T16" fmla="*/ 3 w 15"/>
                  <a:gd name="T17" fmla="*/ 0 h 8"/>
                  <a:gd name="T18" fmla="*/ 1 w 15"/>
                  <a:gd name="T19" fmla="*/ 0 h 8"/>
                  <a:gd name="T20" fmla="*/ 0 w 15"/>
                  <a:gd name="T21" fmla="*/ 0 h 8"/>
                  <a:gd name="T22" fmla="*/ 0 w 15"/>
                  <a:gd name="T23" fmla="*/ 1 h 8"/>
                  <a:gd name="T24" fmla="*/ 0 w 15"/>
                  <a:gd name="T25" fmla="*/ 2 h 8"/>
                  <a:gd name="T26" fmla="*/ 0 w 15"/>
                  <a:gd name="T27" fmla="*/ 4 h 8"/>
                  <a:gd name="T28" fmla="*/ 1 w 15"/>
                  <a:gd name="T29" fmla="*/ 5 h 8"/>
                  <a:gd name="T30" fmla="*/ 9 w 15"/>
                  <a:gd name="T31" fmla="*/ 8 h 8"/>
                  <a:gd name="T32" fmla="*/ 12 w 15"/>
                  <a:gd name="T33" fmla="*/ 8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8">
                    <a:moveTo>
                      <a:pt x="12" y="8"/>
                    </a:moveTo>
                    <a:lnTo>
                      <a:pt x="13" y="8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9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6" name="Freeform 153"/>
              <p:cNvSpPr>
                <a:spLocks/>
              </p:cNvSpPr>
              <p:nvPr/>
            </p:nvSpPr>
            <p:spPr bwMode="auto">
              <a:xfrm>
                <a:off x="2655" y="2863"/>
                <a:ext cx="15" cy="9"/>
              </a:xfrm>
              <a:custGeom>
                <a:avLst/>
                <a:gdLst>
                  <a:gd name="T0" fmla="*/ 12 w 15"/>
                  <a:gd name="T1" fmla="*/ 9 h 9"/>
                  <a:gd name="T2" fmla="*/ 13 w 15"/>
                  <a:gd name="T3" fmla="*/ 9 h 9"/>
                  <a:gd name="T4" fmla="*/ 15 w 15"/>
                  <a:gd name="T5" fmla="*/ 9 h 9"/>
                  <a:gd name="T6" fmla="*/ 15 w 15"/>
                  <a:gd name="T7" fmla="*/ 8 h 9"/>
                  <a:gd name="T8" fmla="*/ 15 w 15"/>
                  <a:gd name="T9" fmla="*/ 6 h 9"/>
                  <a:gd name="T10" fmla="*/ 15 w 15"/>
                  <a:gd name="T11" fmla="*/ 5 h 9"/>
                  <a:gd name="T12" fmla="*/ 13 w 15"/>
                  <a:gd name="T13" fmla="*/ 4 h 9"/>
                  <a:gd name="T14" fmla="*/ 9 w 15"/>
                  <a:gd name="T15" fmla="*/ 2 h 9"/>
                  <a:gd name="T16" fmla="*/ 2 w 15"/>
                  <a:gd name="T17" fmla="*/ 0 h 9"/>
                  <a:gd name="T18" fmla="*/ 1 w 15"/>
                  <a:gd name="T19" fmla="*/ 0 h 9"/>
                  <a:gd name="T20" fmla="*/ 0 w 15"/>
                  <a:gd name="T21" fmla="*/ 1 h 9"/>
                  <a:gd name="T22" fmla="*/ 0 w 15"/>
                  <a:gd name="T23" fmla="*/ 2 h 9"/>
                  <a:gd name="T24" fmla="*/ 0 w 15"/>
                  <a:gd name="T25" fmla="*/ 4 h 9"/>
                  <a:gd name="T26" fmla="*/ 0 w 15"/>
                  <a:gd name="T27" fmla="*/ 5 h 9"/>
                  <a:gd name="T28" fmla="*/ 1 w 15"/>
                  <a:gd name="T29" fmla="*/ 5 h 9"/>
                  <a:gd name="T30" fmla="*/ 8 w 15"/>
                  <a:gd name="T31" fmla="*/ 8 h 9"/>
                  <a:gd name="T32" fmla="*/ 12 w 15"/>
                  <a:gd name="T33" fmla="*/ 9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9">
                    <a:moveTo>
                      <a:pt x="12" y="9"/>
                    </a:moveTo>
                    <a:lnTo>
                      <a:pt x="13" y="9"/>
                    </a:lnTo>
                    <a:lnTo>
                      <a:pt x="15" y="9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8" y="8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7" name="Freeform 154"/>
              <p:cNvSpPr>
                <a:spLocks/>
              </p:cNvSpPr>
              <p:nvPr/>
            </p:nvSpPr>
            <p:spPr bwMode="auto">
              <a:xfrm>
                <a:off x="2634" y="2853"/>
                <a:ext cx="15" cy="11"/>
              </a:xfrm>
              <a:custGeom>
                <a:avLst/>
                <a:gdLst>
                  <a:gd name="T0" fmla="*/ 13 w 15"/>
                  <a:gd name="T1" fmla="*/ 11 h 11"/>
                  <a:gd name="T2" fmla="*/ 14 w 15"/>
                  <a:gd name="T3" fmla="*/ 11 h 11"/>
                  <a:gd name="T4" fmla="*/ 15 w 15"/>
                  <a:gd name="T5" fmla="*/ 10 h 11"/>
                  <a:gd name="T6" fmla="*/ 15 w 15"/>
                  <a:gd name="T7" fmla="*/ 8 h 11"/>
                  <a:gd name="T8" fmla="*/ 15 w 15"/>
                  <a:gd name="T9" fmla="*/ 7 h 11"/>
                  <a:gd name="T10" fmla="*/ 15 w 15"/>
                  <a:gd name="T11" fmla="*/ 6 h 11"/>
                  <a:gd name="T12" fmla="*/ 14 w 15"/>
                  <a:gd name="T13" fmla="*/ 6 h 11"/>
                  <a:gd name="T14" fmla="*/ 10 w 15"/>
                  <a:gd name="T15" fmla="*/ 3 h 11"/>
                  <a:gd name="T16" fmla="*/ 9 w 15"/>
                  <a:gd name="T17" fmla="*/ 6 h 11"/>
                  <a:gd name="T18" fmla="*/ 11 w 15"/>
                  <a:gd name="T19" fmla="*/ 4 h 11"/>
                  <a:gd name="T20" fmla="*/ 6 w 15"/>
                  <a:gd name="T21" fmla="*/ 0 h 11"/>
                  <a:gd name="T22" fmla="*/ 5 w 15"/>
                  <a:gd name="T23" fmla="*/ 0 h 11"/>
                  <a:gd name="T24" fmla="*/ 3 w 15"/>
                  <a:gd name="T25" fmla="*/ 0 h 11"/>
                  <a:gd name="T26" fmla="*/ 2 w 15"/>
                  <a:gd name="T27" fmla="*/ 0 h 11"/>
                  <a:gd name="T28" fmla="*/ 0 w 15"/>
                  <a:gd name="T29" fmla="*/ 2 h 11"/>
                  <a:gd name="T30" fmla="*/ 0 w 15"/>
                  <a:gd name="T31" fmla="*/ 3 h 11"/>
                  <a:gd name="T32" fmla="*/ 2 w 15"/>
                  <a:gd name="T33" fmla="*/ 4 h 11"/>
                  <a:gd name="T34" fmla="*/ 7 w 15"/>
                  <a:gd name="T35" fmla="*/ 8 h 11"/>
                  <a:gd name="T36" fmla="*/ 9 w 15"/>
                  <a:gd name="T37" fmla="*/ 8 h 11"/>
                  <a:gd name="T38" fmla="*/ 13 w 15"/>
                  <a:gd name="T39" fmla="*/ 11 h 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" h="11">
                    <a:moveTo>
                      <a:pt x="13" y="11"/>
                    </a:moveTo>
                    <a:lnTo>
                      <a:pt x="14" y="11"/>
                    </a:lnTo>
                    <a:lnTo>
                      <a:pt x="15" y="10"/>
                    </a:lnTo>
                    <a:lnTo>
                      <a:pt x="15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0" y="3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8" name="Freeform 155"/>
              <p:cNvSpPr>
                <a:spLocks/>
              </p:cNvSpPr>
              <p:nvPr/>
            </p:nvSpPr>
            <p:spPr bwMode="auto">
              <a:xfrm>
                <a:off x="2617" y="2841"/>
                <a:ext cx="15" cy="12"/>
              </a:xfrm>
              <a:custGeom>
                <a:avLst/>
                <a:gdLst>
                  <a:gd name="T0" fmla="*/ 9 w 15"/>
                  <a:gd name="T1" fmla="*/ 11 h 12"/>
                  <a:gd name="T2" fmla="*/ 11 w 15"/>
                  <a:gd name="T3" fmla="*/ 12 h 12"/>
                  <a:gd name="T4" fmla="*/ 12 w 15"/>
                  <a:gd name="T5" fmla="*/ 12 h 12"/>
                  <a:gd name="T6" fmla="*/ 13 w 15"/>
                  <a:gd name="T7" fmla="*/ 11 h 12"/>
                  <a:gd name="T8" fmla="*/ 15 w 15"/>
                  <a:gd name="T9" fmla="*/ 10 h 12"/>
                  <a:gd name="T10" fmla="*/ 15 w 15"/>
                  <a:gd name="T11" fmla="*/ 8 h 12"/>
                  <a:gd name="T12" fmla="*/ 13 w 15"/>
                  <a:gd name="T13" fmla="*/ 7 h 12"/>
                  <a:gd name="T14" fmla="*/ 8 w 15"/>
                  <a:gd name="T15" fmla="*/ 4 h 12"/>
                  <a:gd name="T16" fmla="*/ 5 w 15"/>
                  <a:gd name="T17" fmla="*/ 1 h 12"/>
                  <a:gd name="T18" fmla="*/ 4 w 15"/>
                  <a:gd name="T19" fmla="*/ 0 h 12"/>
                  <a:gd name="T20" fmla="*/ 3 w 15"/>
                  <a:gd name="T21" fmla="*/ 0 h 12"/>
                  <a:gd name="T22" fmla="*/ 1 w 15"/>
                  <a:gd name="T23" fmla="*/ 1 h 12"/>
                  <a:gd name="T24" fmla="*/ 0 w 15"/>
                  <a:gd name="T25" fmla="*/ 3 h 12"/>
                  <a:gd name="T26" fmla="*/ 0 w 15"/>
                  <a:gd name="T27" fmla="*/ 4 h 12"/>
                  <a:gd name="T28" fmla="*/ 1 w 15"/>
                  <a:gd name="T29" fmla="*/ 5 h 12"/>
                  <a:gd name="T30" fmla="*/ 4 w 15"/>
                  <a:gd name="T31" fmla="*/ 8 h 12"/>
                  <a:gd name="T32" fmla="*/ 9 w 15"/>
                  <a:gd name="T33" fmla="*/ 11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12">
                    <a:moveTo>
                      <a:pt x="9" y="11"/>
                    </a:moveTo>
                    <a:lnTo>
                      <a:pt x="11" y="12"/>
                    </a:lnTo>
                    <a:lnTo>
                      <a:pt x="12" y="12"/>
                    </a:lnTo>
                    <a:lnTo>
                      <a:pt x="13" y="11"/>
                    </a:lnTo>
                    <a:lnTo>
                      <a:pt x="15" y="10"/>
                    </a:lnTo>
                    <a:lnTo>
                      <a:pt x="15" y="8"/>
                    </a:lnTo>
                    <a:lnTo>
                      <a:pt x="13" y="7"/>
                    </a:lnTo>
                    <a:lnTo>
                      <a:pt x="8" y="4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4" y="8"/>
                    </a:lnTo>
                    <a:lnTo>
                      <a:pt x="9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9" name="Freeform 156"/>
              <p:cNvSpPr>
                <a:spLocks/>
              </p:cNvSpPr>
              <p:nvPr/>
            </p:nvSpPr>
            <p:spPr bwMode="auto">
              <a:xfrm>
                <a:off x="2601" y="2828"/>
                <a:ext cx="13" cy="12"/>
              </a:xfrm>
              <a:custGeom>
                <a:avLst/>
                <a:gdLst>
                  <a:gd name="T0" fmla="*/ 8 w 13"/>
                  <a:gd name="T1" fmla="*/ 12 h 12"/>
                  <a:gd name="T2" fmla="*/ 9 w 13"/>
                  <a:gd name="T3" fmla="*/ 12 h 12"/>
                  <a:gd name="T4" fmla="*/ 11 w 13"/>
                  <a:gd name="T5" fmla="*/ 12 h 12"/>
                  <a:gd name="T6" fmla="*/ 12 w 13"/>
                  <a:gd name="T7" fmla="*/ 12 h 12"/>
                  <a:gd name="T8" fmla="*/ 13 w 13"/>
                  <a:gd name="T9" fmla="*/ 10 h 12"/>
                  <a:gd name="T10" fmla="*/ 13 w 13"/>
                  <a:gd name="T11" fmla="*/ 9 h 12"/>
                  <a:gd name="T12" fmla="*/ 12 w 13"/>
                  <a:gd name="T13" fmla="*/ 8 h 12"/>
                  <a:gd name="T14" fmla="*/ 5 w 13"/>
                  <a:gd name="T15" fmla="*/ 2 h 12"/>
                  <a:gd name="T16" fmla="*/ 4 w 13"/>
                  <a:gd name="T17" fmla="*/ 1 h 12"/>
                  <a:gd name="T18" fmla="*/ 2 w 13"/>
                  <a:gd name="T19" fmla="*/ 0 h 12"/>
                  <a:gd name="T20" fmla="*/ 1 w 13"/>
                  <a:gd name="T21" fmla="*/ 0 h 12"/>
                  <a:gd name="T22" fmla="*/ 0 w 13"/>
                  <a:gd name="T23" fmla="*/ 1 h 12"/>
                  <a:gd name="T24" fmla="*/ 0 w 13"/>
                  <a:gd name="T25" fmla="*/ 2 h 12"/>
                  <a:gd name="T26" fmla="*/ 0 w 13"/>
                  <a:gd name="T27" fmla="*/ 4 h 12"/>
                  <a:gd name="T28" fmla="*/ 0 w 13"/>
                  <a:gd name="T29" fmla="*/ 5 h 12"/>
                  <a:gd name="T30" fmla="*/ 1 w 13"/>
                  <a:gd name="T31" fmla="*/ 6 h 12"/>
                  <a:gd name="T32" fmla="*/ 8 w 13"/>
                  <a:gd name="T33" fmla="*/ 12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" h="12">
                    <a:moveTo>
                      <a:pt x="8" y="12"/>
                    </a:moveTo>
                    <a:lnTo>
                      <a:pt x="9" y="12"/>
                    </a:lnTo>
                    <a:lnTo>
                      <a:pt x="11" y="12"/>
                    </a:lnTo>
                    <a:lnTo>
                      <a:pt x="12" y="12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2" y="8"/>
                    </a:lnTo>
                    <a:lnTo>
                      <a:pt x="5" y="2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0" name="Freeform 157"/>
              <p:cNvSpPr>
                <a:spLocks/>
              </p:cNvSpPr>
              <p:nvPr/>
            </p:nvSpPr>
            <p:spPr bwMode="auto">
              <a:xfrm>
                <a:off x="2585" y="2813"/>
                <a:ext cx="13" cy="13"/>
              </a:xfrm>
              <a:custGeom>
                <a:avLst/>
                <a:gdLst>
                  <a:gd name="T0" fmla="*/ 8 w 13"/>
                  <a:gd name="T1" fmla="*/ 12 h 13"/>
                  <a:gd name="T2" fmla="*/ 9 w 13"/>
                  <a:gd name="T3" fmla="*/ 13 h 13"/>
                  <a:gd name="T4" fmla="*/ 10 w 13"/>
                  <a:gd name="T5" fmla="*/ 13 h 13"/>
                  <a:gd name="T6" fmla="*/ 12 w 13"/>
                  <a:gd name="T7" fmla="*/ 12 h 13"/>
                  <a:gd name="T8" fmla="*/ 13 w 13"/>
                  <a:gd name="T9" fmla="*/ 11 h 13"/>
                  <a:gd name="T10" fmla="*/ 13 w 13"/>
                  <a:gd name="T11" fmla="*/ 9 h 13"/>
                  <a:gd name="T12" fmla="*/ 12 w 13"/>
                  <a:gd name="T13" fmla="*/ 8 h 13"/>
                  <a:gd name="T14" fmla="*/ 4 w 13"/>
                  <a:gd name="T15" fmla="*/ 1 h 13"/>
                  <a:gd name="T16" fmla="*/ 2 w 13"/>
                  <a:gd name="T17" fmla="*/ 0 h 13"/>
                  <a:gd name="T18" fmla="*/ 1 w 13"/>
                  <a:gd name="T19" fmla="*/ 0 h 13"/>
                  <a:gd name="T20" fmla="*/ 0 w 13"/>
                  <a:gd name="T21" fmla="*/ 1 h 13"/>
                  <a:gd name="T22" fmla="*/ 0 w 13"/>
                  <a:gd name="T23" fmla="*/ 2 h 13"/>
                  <a:gd name="T24" fmla="*/ 0 w 13"/>
                  <a:gd name="T25" fmla="*/ 4 h 13"/>
                  <a:gd name="T26" fmla="*/ 0 w 13"/>
                  <a:gd name="T27" fmla="*/ 5 h 13"/>
                  <a:gd name="T28" fmla="*/ 8 w 13"/>
                  <a:gd name="T29" fmla="*/ 12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8" y="12"/>
                    </a:moveTo>
                    <a:lnTo>
                      <a:pt x="9" y="13"/>
                    </a:lnTo>
                    <a:lnTo>
                      <a:pt x="10" y="13"/>
                    </a:lnTo>
                    <a:lnTo>
                      <a:pt x="12" y="12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2" y="8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1" name="Freeform 158"/>
              <p:cNvSpPr>
                <a:spLocks/>
              </p:cNvSpPr>
              <p:nvPr/>
            </p:nvSpPr>
            <p:spPr bwMode="auto">
              <a:xfrm>
                <a:off x="2571" y="2797"/>
                <a:ext cx="12" cy="13"/>
              </a:xfrm>
              <a:custGeom>
                <a:avLst/>
                <a:gdLst>
                  <a:gd name="T0" fmla="*/ 7 w 12"/>
                  <a:gd name="T1" fmla="*/ 13 h 13"/>
                  <a:gd name="T2" fmla="*/ 8 w 12"/>
                  <a:gd name="T3" fmla="*/ 13 h 13"/>
                  <a:gd name="T4" fmla="*/ 9 w 12"/>
                  <a:gd name="T5" fmla="*/ 13 h 13"/>
                  <a:gd name="T6" fmla="*/ 11 w 12"/>
                  <a:gd name="T7" fmla="*/ 13 h 13"/>
                  <a:gd name="T8" fmla="*/ 12 w 12"/>
                  <a:gd name="T9" fmla="*/ 12 h 13"/>
                  <a:gd name="T10" fmla="*/ 12 w 12"/>
                  <a:gd name="T11" fmla="*/ 10 h 13"/>
                  <a:gd name="T12" fmla="*/ 11 w 12"/>
                  <a:gd name="T13" fmla="*/ 9 h 13"/>
                  <a:gd name="T14" fmla="*/ 4 w 12"/>
                  <a:gd name="T15" fmla="*/ 1 h 13"/>
                  <a:gd name="T16" fmla="*/ 3 w 12"/>
                  <a:gd name="T17" fmla="*/ 0 h 13"/>
                  <a:gd name="T18" fmla="*/ 1 w 12"/>
                  <a:gd name="T19" fmla="*/ 0 h 13"/>
                  <a:gd name="T20" fmla="*/ 0 w 12"/>
                  <a:gd name="T21" fmla="*/ 1 h 13"/>
                  <a:gd name="T22" fmla="*/ 0 w 12"/>
                  <a:gd name="T23" fmla="*/ 2 h 13"/>
                  <a:gd name="T24" fmla="*/ 0 w 12"/>
                  <a:gd name="T25" fmla="*/ 4 h 13"/>
                  <a:gd name="T26" fmla="*/ 0 w 12"/>
                  <a:gd name="T27" fmla="*/ 5 h 13"/>
                  <a:gd name="T28" fmla="*/ 7 w 12"/>
                  <a:gd name="T29" fmla="*/ 13 h 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" h="13">
                    <a:moveTo>
                      <a:pt x="7" y="13"/>
                    </a:moveTo>
                    <a:lnTo>
                      <a:pt x="8" y="13"/>
                    </a:lnTo>
                    <a:lnTo>
                      <a:pt x="9" y="13"/>
                    </a:lnTo>
                    <a:lnTo>
                      <a:pt x="11" y="13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1" y="9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2" name="Freeform 159"/>
              <p:cNvSpPr>
                <a:spLocks/>
              </p:cNvSpPr>
              <p:nvPr/>
            </p:nvSpPr>
            <p:spPr bwMode="auto">
              <a:xfrm>
                <a:off x="2558" y="2779"/>
                <a:ext cx="12" cy="15"/>
              </a:xfrm>
              <a:custGeom>
                <a:avLst/>
                <a:gdLst>
                  <a:gd name="T0" fmla="*/ 6 w 12"/>
                  <a:gd name="T1" fmla="*/ 13 h 15"/>
                  <a:gd name="T2" fmla="*/ 8 w 12"/>
                  <a:gd name="T3" fmla="*/ 15 h 15"/>
                  <a:gd name="T4" fmla="*/ 9 w 12"/>
                  <a:gd name="T5" fmla="*/ 15 h 15"/>
                  <a:gd name="T6" fmla="*/ 10 w 12"/>
                  <a:gd name="T7" fmla="*/ 13 h 15"/>
                  <a:gd name="T8" fmla="*/ 12 w 12"/>
                  <a:gd name="T9" fmla="*/ 12 h 15"/>
                  <a:gd name="T10" fmla="*/ 12 w 12"/>
                  <a:gd name="T11" fmla="*/ 11 h 15"/>
                  <a:gd name="T12" fmla="*/ 10 w 12"/>
                  <a:gd name="T13" fmla="*/ 9 h 15"/>
                  <a:gd name="T14" fmla="*/ 5 w 12"/>
                  <a:gd name="T15" fmla="*/ 1 h 15"/>
                  <a:gd name="T16" fmla="*/ 4 w 12"/>
                  <a:gd name="T17" fmla="*/ 0 h 15"/>
                  <a:gd name="T18" fmla="*/ 2 w 12"/>
                  <a:gd name="T19" fmla="*/ 0 h 15"/>
                  <a:gd name="T20" fmla="*/ 1 w 12"/>
                  <a:gd name="T21" fmla="*/ 1 h 15"/>
                  <a:gd name="T22" fmla="*/ 0 w 12"/>
                  <a:gd name="T23" fmla="*/ 3 h 15"/>
                  <a:gd name="T24" fmla="*/ 0 w 12"/>
                  <a:gd name="T25" fmla="*/ 4 h 15"/>
                  <a:gd name="T26" fmla="*/ 1 w 12"/>
                  <a:gd name="T27" fmla="*/ 5 h 15"/>
                  <a:gd name="T28" fmla="*/ 6 w 12"/>
                  <a:gd name="T29" fmla="*/ 13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" h="15">
                    <a:moveTo>
                      <a:pt x="6" y="13"/>
                    </a:moveTo>
                    <a:lnTo>
                      <a:pt x="8" y="15"/>
                    </a:lnTo>
                    <a:lnTo>
                      <a:pt x="9" y="15"/>
                    </a:lnTo>
                    <a:lnTo>
                      <a:pt x="10" y="13"/>
                    </a:lnTo>
                    <a:lnTo>
                      <a:pt x="12" y="12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3" name="Freeform 160"/>
              <p:cNvSpPr>
                <a:spLocks/>
              </p:cNvSpPr>
              <p:nvPr/>
            </p:nvSpPr>
            <p:spPr bwMode="auto">
              <a:xfrm>
                <a:off x="2547" y="2761"/>
                <a:ext cx="11" cy="14"/>
              </a:xfrm>
              <a:custGeom>
                <a:avLst/>
                <a:gdLst>
                  <a:gd name="T0" fmla="*/ 5 w 11"/>
                  <a:gd name="T1" fmla="*/ 14 h 14"/>
                  <a:gd name="T2" fmla="*/ 6 w 11"/>
                  <a:gd name="T3" fmla="*/ 14 h 14"/>
                  <a:gd name="T4" fmla="*/ 8 w 11"/>
                  <a:gd name="T5" fmla="*/ 14 h 14"/>
                  <a:gd name="T6" fmla="*/ 9 w 11"/>
                  <a:gd name="T7" fmla="*/ 14 h 14"/>
                  <a:gd name="T8" fmla="*/ 11 w 11"/>
                  <a:gd name="T9" fmla="*/ 13 h 14"/>
                  <a:gd name="T10" fmla="*/ 11 w 11"/>
                  <a:gd name="T11" fmla="*/ 11 h 14"/>
                  <a:gd name="T12" fmla="*/ 9 w 11"/>
                  <a:gd name="T13" fmla="*/ 10 h 14"/>
                  <a:gd name="T14" fmla="*/ 4 w 11"/>
                  <a:gd name="T15" fmla="*/ 0 h 14"/>
                  <a:gd name="T16" fmla="*/ 2 w 11"/>
                  <a:gd name="T17" fmla="*/ 0 h 14"/>
                  <a:gd name="T18" fmla="*/ 1 w 11"/>
                  <a:gd name="T19" fmla="*/ 0 h 14"/>
                  <a:gd name="T20" fmla="*/ 0 w 11"/>
                  <a:gd name="T21" fmla="*/ 0 h 14"/>
                  <a:gd name="T22" fmla="*/ 0 w 11"/>
                  <a:gd name="T23" fmla="*/ 2 h 14"/>
                  <a:gd name="T24" fmla="*/ 0 w 11"/>
                  <a:gd name="T25" fmla="*/ 3 h 14"/>
                  <a:gd name="T26" fmla="*/ 0 w 11"/>
                  <a:gd name="T27" fmla="*/ 4 h 14"/>
                  <a:gd name="T28" fmla="*/ 5 w 11"/>
                  <a:gd name="T29" fmla="*/ 14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" h="14">
                    <a:moveTo>
                      <a:pt x="5" y="14"/>
                    </a:moveTo>
                    <a:lnTo>
                      <a:pt x="6" y="14"/>
                    </a:lnTo>
                    <a:lnTo>
                      <a:pt x="8" y="14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4" name="Freeform 161"/>
              <p:cNvSpPr>
                <a:spLocks/>
              </p:cNvSpPr>
              <p:nvPr/>
            </p:nvSpPr>
            <p:spPr bwMode="auto">
              <a:xfrm>
                <a:off x="2536" y="2741"/>
                <a:ext cx="11" cy="16"/>
              </a:xfrm>
              <a:custGeom>
                <a:avLst/>
                <a:gdLst>
                  <a:gd name="T0" fmla="*/ 5 w 11"/>
                  <a:gd name="T1" fmla="*/ 15 h 16"/>
                  <a:gd name="T2" fmla="*/ 7 w 11"/>
                  <a:gd name="T3" fmla="*/ 16 h 16"/>
                  <a:gd name="T4" fmla="*/ 8 w 11"/>
                  <a:gd name="T5" fmla="*/ 16 h 16"/>
                  <a:gd name="T6" fmla="*/ 9 w 11"/>
                  <a:gd name="T7" fmla="*/ 15 h 16"/>
                  <a:gd name="T8" fmla="*/ 11 w 11"/>
                  <a:gd name="T9" fmla="*/ 14 h 16"/>
                  <a:gd name="T10" fmla="*/ 11 w 11"/>
                  <a:gd name="T11" fmla="*/ 12 h 16"/>
                  <a:gd name="T12" fmla="*/ 9 w 11"/>
                  <a:gd name="T13" fmla="*/ 11 h 16"/>
                  <a:gd name="T14" fmla="*/ 9 w 11"/>
                  <a:gd name="T15" fmla="*/ 11 h 16"/>
                  <a:gd name="T16" fmla="*/ 8 w 11"/>
                  <a:gd name="T17" fmla="*/ 14 h 16"/>
                  <a:gd name="T18" fmla="*/ 11 w 11"/>
                  <a:gd name="T19" fmla="*/ 12 h 16"/>
                  <a:gd name="T20" fmla="*/ 5 w 11"/>
                  <a:gd name="T21" fmla="*/ 3 h 16"/>
                  <a:gd name="T22" fmla="*/ 5 w 11"/>
                  <a:gd name="T23" fmla="*/ 2 h 16"/>
                  <a:gd name="T24" fmla="*/ 4 w 11"/>
                  <a:gd name="T25" fmla="*/ 0 h 16"/>
                  <a:gd name="T26" fmla="*/ 3 w 11"/>
                  <a:gd name="T27" fmla="*/ 0 h 16"/>
                  <a:gd name="T28" fmla="*/ 1 w 11"/>
                  <a:gd name="T29" fmla="*/ 2 h 16"/>
                  <a:gd name="T30" fmla="*/ 0 w 11"/>
                  <a:gd name="T31" fmla="*/ 3 h 16"/>
                  <a:gd name="T32" fmla="*/ 0 w 11"/>
                  <a:gd name="T33" fmla="*/ 4 h 16"/>
                  <a:gd name="T34" fmla="*/ 5 w 11"/>
                  <a:gd name="T35" fmla="*/ 14 h 16"/>
                  <a:gd name="T36" fmla="*/ 5 w 11"/>
                  <a:gd name="T37" fmla="*/ 15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16">
                    <a:moveTo>
                      <a:pt x="5" y="15"/>
                    </a:moveTo>
                    <a:lnTo>
                      <a:pt x="7" y="16"/>
                    </a:lnTo>
                    <a:lnTo>
                      <a:pt x="8" y="16"/>
                    </a:lnTo>
                    <a:lnTo>
                      <a:pt x="9" y="15"/>
                    </a:lnTo>
                    <a:lnTo>
                      <a:pt x="11" y="14"/>
                    </a:lnTo>
                    <a:lnTo>
                      <a:pt x="11" y="12"/>
                    </a:lnTo>
                    <a:lnTo>
                      <a:pt x="9" y="11"/>
                    </a:lnTo>
                    <a:lnTo>
                      <a:pt x="8" y="14"/>
                    </a:lnTo>
                    <a:lnTo>
                      <a:pt x="11" y="12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5" y="14"/>
                    </a:ln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5" name="Freeform 162"/>
              <p:cNvSpPr>
                <a:spLocks/>
              </p:cNvSpPr>
              <p:nvPr/>
            </p:nvSpPr>
            <p:spPr bwMode="auto">
              <a:xfrm>
                <a:off x="2528" y="2722"/>
                <a:ext cx="9" cy="15"/>
              </a:xfrm>
              <a:custGeom>
                <a:avLst/>
                <a:gdLst>
                  <a:gd name="T0" fmla="*/ 4 w 9"/>
                  <a:gd name="T1" fmla="*/ 14 h 15"/>
                  <a:gd name="T2" fmla="*/ 4 w 9"/>
                  <a:gd name="T3" fmla="*/ 15 h 15"/>
                  <a:gd name="T4" fmla="*/ 5 w 9"/>
                  <a:gd name="T5" fmla="*/ 15 h 15"/>
                  <a:gd name="T6" fmla="*/ 7 w 9"/>
                  <a:gd name="T7" fmla="*/ 15 h 15"/>
                  <a:gd name="T8" fmla="*/ 8 w 9"/>
                  <a:gd name="T9" fmla="*/ 15 h 15"/>
                  <a:gd name="T10" fmla="*/ 9 w 9"/>
                  <a:gd name="T11" fmla="*/ 14 h 15"/>
                  <a:gd name="T12" fmla="*/ 9 w 9"/>
                  <a:gd name="T13" fmla="*/ 12 h 15"/>
                  <a:gd name="T14" fmla="*/ 7 w 9"/>
                  <a:gd name="T15" fmla="*/ 7 h 15"/>
                  <a:gd name="T16" fmla="*/ 5 w 9"/>
                  <a:gd name="T17" fmla="*/ 2 h 15"/>
                  <a:gd name="T18" fmla="*/ 4 w 9"/>
                  <a:gd name="T19" fmla="*/ 0 h 15"/>
                  <a:gd name="T20" fmla="*/ 2 w 9"/>
                  <a:gd name="T21" fmla="*/ 0 h 15"/>
                  <a:gd name="T22" fmla="*/ 1 w 9"/>
                  <a:gd name="T23" fmla="*/ 0 h 15"/>
                  <a:gd name="T24" fmla="*/ 0 w 9"/>
                  <a:gd name="T25" fmla="*/ 0 h 15"/>
                  <a:gd name="T26" fmla="*/ 0 w 9"/>
                  <a:gd name="T27" fmla="*/ 2 h 15"/>
                  <a:gd name="T28" fmla="*/ 0 w 9"/>
                  <a:gd name="T29" fmla="*/ 3 h 15"/>
                  <a:gd name="T30" fmla="*/ 1 w 9"/>
                  <a:gd name="T31" fmla="*/ 8 h 15"/>
                  <a:gd name="T32" fmla="*/ 4 w 9"/>
                  <a:gd name="T33" fmla="*/ 14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15">
                    <a:moveTo>
                      <a:pt x="4" y="14"/>
                    </a:moveTo>
                    <a:lnTo>
                      <a:pt x="4" y="15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7" y="7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8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6" name="Freeform 163"/>
              <p:cNvSpPr>
                <a:spLocks/>
              </p:cNvSpPr>
              <p:nvPr/>
            </p:nvSpPr>
            <p:spPr bwMode="auto">
              <a:xfrm>
                <a:off x="2520" y="2702"/>
                <a:ext cx="9" cy="15"/>
              </a:xfrm>
              <a:custGeom>
                <a:avLst/>
                <a:gdLst>
                  <a:gd name="T0" fmla="*/ 4 w 9"/>
                  <a:gd name="T1" fmla="*/ 14 h 15"/>
                  <a:gd name="T2" fmla="*/ 4 w 9"/>
                  <a:gd name="T3" fmla="*/ 15 h 15"/>
                  <a:gd name="T4" fmla="*/ 5 w 9"/>
                  <a:gd name="T5" fmla="*/ 15 h 15"/>
                  <a:gd name="T6" fmla="*/ 6 w 9"/>
                  <a:gd name="T7" fmla="*/ 15 h 15"/>
                  <a:gd name="T8" fmla="*/ 8 w 9"/>
                  <a:gd name="T9" fmla="*/ 15 h 15"/>
                  <a:gd name="T10" fmla="*/ 9 w 9"/>
                  <a:gd name="T11" fmla="*/ 14 h 15"/>
                  <a:gd name="T12" fmla="*/ 9 w 9"/>
                  <a:gd name="T13" fmla="*/ 12 h 15"/>
                  <a:gd name="T14" fmla="*/ 5 w 9"/>
                  <a:gd name="T15" fmla="*/ 3 h 15"/>
                  <a:gd name="T16" fmla="*/ 5 w 9"/>
                  <a:gd name="T17" fmla="*/ 1 h 15"/>
                  <a:gd name="T18" fmla="*/ 5 w 9"/>
                  <a:gd name="T19" fmla="*/ 0 h 15"/>
                  <a:gd name="T20" fmla="*/ 4 w 9"/>
                  <a:gd name="T21" fmla="*/ 0 h 15"/>
                  <a:gd name="T22" fmla="*/ 2 w 9"/>
                  <a:gd name="T23" fmla="*/ 0 h 15"/>
                  <a:gd name="T24" fmla="*/ 1 w 9"/>
                  <a:gd name="T25" fmla="*/ 0 h 15"/>
                  <a:gd name="T26" fmla="*/ 0 w 9"/>
                  <a:gd name="T27" fmla="*/ 1 h 15"/>
                  <a:gd name="T28" fmla="*/ 0 w 9"/>
                  <a:gd name="T29" fmla="*/ 3 h 15"/>
                  <a:gd name="T30" fmla="*/ 0 w 9"/>
                  <a:gd name="T31" fmla="*/ 4 h 15"/>
                  <a:gd name="T32" fmla="*/ 4 w 9"/>
                  <a:gd name="T33" fmla="*/ 14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15">
                    <a:moveTo>
                      <a:pt x="4" y="14"/>
                    </a:moveTo>
                    <a:lnTo>
                      <a:pt x="4" y="15"/>
                    </a:lnTo>
                    <a:lnTo>
                      <a:pt x="5" y="15"/>
                    </a:lnTo>
                    <a:lnTo>
                      <a:pt x="6" y="15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7" name="Freeform 164"/>
              <p:cNvSpPr>
                <a:spLocks/>
              </p:cNvSpPr>
              <p:nvPr/>
            </p:nvSpPr>
            <p:spPr bwMode="auto">
              <a:xfrm>
                <a:off x="2514" y="2680"/>
                <a:ext cx="8" cy="17"/>
              </a:xfrm>
              <a:custGeom>
                <a:avLst/>
                <a:gdLst>
                  <a:gd name="T0" fmla="*/ 3 w 8"/>
                  <a:gd name="T1" fmla="*/ 15 h 17"/>
                  <a:gd name="T2" fmla="*/ 3 w 8"/>
                  <a:gd name="T3" fmla="*/ 17 h 17"/>
                  <a:gd name="T4" fmla="*/ 4 w 8"/>
                  <a:gd name="T5" fmla="*/ 17 h 17"/>
                  <a:gd name="T6" fmla="*/ 6 w 8"/>
                  <a:gd name="T7" fmla="*/ 17 h 17"/>
                  <a:gd name="T8" fmla="*/ 7 w 8"/>
                  <a:gd name="T9" fmla="*/ 17 h 17"/>
                  <a:gd name="T10" fmla="*/ 8 w 8"/>
                  <a:gd name="T11" fmla="*/ 15 h 17"/>
                  <a:gd name="T12" fmla="*/ 8 w 8"/>
                  <a:gd name="T13" fmla="*/ 14 h 17"/>
                  <a:gd name="T14" fmla="*/ 6 w 8"/>
                  <a:gd name="T15" fmla="*/ 3 h 17"/>
                  <a:gd name="T16" fmla="*/ 4 w 8"/>
                  <a:gd name="T17" fmla="*/ 2 h 17"/>
                  <a:gd name="T18" fmla="*/ 3 w 8"/>
                  <a:gd name="T19" fmla="*/ 0 h 17"/>
                  <a:gd name="T20" fmla="*/ 2 w 8"/>
                  <a:gd name="T21" fmla="*/ 0 h 17"/>
                  <a:gd name="T22" fmla="*/ 0 w 8"/>
                  <a:gd name="T23" fmla="*/ 2 h 17"/>
                  <a:gd name="T24" fmla="*/ 0 w 8"/>
                  <a:gd name="T25" fmla="*/ 3 h 17"/>
                  <a:gd name="T26" fmla="*/ 0 w 8"/>
                  <a:gd name="T27" fmla="*/ 5 h 17"/>
                  <a:gd name="T28" fmla="*/ 3 w 8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7">
                    <a:moveTo>
                      <a:pt x="3" y="15"/>
                    </a:move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7" y="17"/>
                    </a:lnTo>
                    <a:lnTo>
                      <a:pt x="8" y="15"/>
                    </a:lnTo>
                    <a:lnTo>
                      <a:pt x="8" y="14"/>
                    </a:lnTo>
                    <a:lnTo>
                      <a:pt x="6" y="3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8" name="Freeform 165"/>
              <p:cNvSpPr>
                <a:spLocks/>
              </p:cNvSpPr>
              <p:nvPr/>
            </p:nvSpPr>
            <p:spPr bwMode="auto">
              <a:xfrm>
                <a:off x="2509" y="2660"/>
                <a:ext cx="8" cy="16"/>
              </a:xfrm>
              <a:custGeom>
                <a:avLst/>
                <a:gdLst>
                  <a:gd name="T0" fmla="*/ 3 w 8"/>
                  <a:gd name="T1" fmla="*/ 14 h 16"/>
                  <a:gd name="T2" fmla="*/ 3 w 8"/>
                  <a:gd name="T3" fmla="*/ 15 h 16"/>
                  <a:gd name="T4" fmla="*/ 4 w 8"/>
                  <a:gd name="T5" fmla="*/ 16 h 16"/>
                  <a:gd name="T6" fmla="*/ 5 w 8"/>
                  <a:gd name="T7" fmla="*/ 16 h 16"/>
                  <a:gd name="T8" fmla="*/ 7 w 8"/>
                  <a:gd name="T9" fmla="*/ 15 h 16"/>
                  <a:gd name="T10" fmla="*/ 8 w 8"/>
                  <a:gd name="T11" fmla="*/ 14 h 16"/>
                  <a:gd name="T12" fmla="*/ 8 w 8"/>
                  <a:gd name="T13" fmla="*/ 12 h 16"/>
                  <a:gd name="T14" fmla="*/ 5 w 8"/>
                  <a:gd name="T15" fmla="*/ 2 h 16"/>
                  <a:gd name="T16" fmla="*/ 5 w 8"/>
                  <a:gd name="T17" fmla="*/ 0 h 16"/>
                  <a:gd name="T18" fmla="*/ 4 w 8"/>
                  <a:gd name="T19" fmla="*/ 0 h 16"/>
                  <a:gd name="T20" fmla="*/ 3 w 8"/>
                  <a:gd name="T21" fmla="*/ 0 h 16"/>
                  <a:gd name="T22" fmla="*/ 1 w 8"/>
                  <a:gd name="T23" fmla="*/ 0 h 16"/>
                  <a:gd name="T24" fmla="*/ 0 w 8"/>
                  <a:gd name="T25" fmla="*/ 2 h 16"/>
                  <a:gd name="T26" fmla="*/ 0 w 8"/>
                  <a:gd name="T27" fmla="*/ 3 h 16"/>
                  <a:gd name="T28" fmla="*/ 3 w 8"/>
                  <a:gd name="T29" fmla="*/ 14 h 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6">
                    <a:moveTo>
                      <a:pt x="3" y="14"/>
                    </a:moveTo>
                    <a:lnTo>
                      <a:pt x="3" y="15"/>
                    </a:lnTo>
                    <a:lnTo>
                      <a:pt x="4" y="16"/>
                    </a:lnTo>
                    <a:lnTo>
                      <a:pt x="5" y="16"/>
                    </a:lnTo>
                    <a:lnTo>
                      <a:pt x="7" y="15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49" name="Freeform 166"/>
              <p:cNvSpPr>
                <a:spLocks/>
              </p:cNvSpPr>
              <p:nvPr/>
            </p:nvSpPr>
            <p:spPr bwMode="auto">
              <a:xfrm>
                <a:off x="2506" y="2639"/>
                <a:ext cx="7" cy="16"/>
              </a:xfrm>
              <a:custGeom>
                <a:avLst/>
                <a:gdLst>
                  <a:gd name="T0" fmla="*/ 2 w 7"/>
                  <a:gd name="T1" fmla="*/ 14 h 16"/>
                  <a:gd name="T2" fmla="*/ 2 w 7"/>
                  <a:gd name="T3" fmla="*/ 16 h 16"/>
                  <a:gd name="T4" fmla="*/ 3 w 7"/>
                  <a:gd name="T5" fmla="*/ 16 h 16"/>
                  <a:gd name="T6" fmla="*/ 4 w 7"/>
                  <a:gd name="T7" fmla="*/ 16 h 16"/>
                  <a:gd name="T8" fmla="*/ 6 w 7"/>
                  <a:gd name="T9" fmla="*/ 16 h 16"/>
                  <a:gd name="T10" fmla="*/ 7 w 7"/>
                  <a:gd name="T11" fmla="*/ 14 h 16"/>
                  <a:gd name="T12" fmla="*/ 7 w 7"/>
                  <a:gd name="T13" fmla="*/ 13 h 16"/>
                  <a:gd name="T14" fmla="*/ 6 w 7"/>
                  <a:gd name="T15" fmla="*/ 12 h 16"/>
                  <a:gd name="T16" fmla="*/ 6 w 7"/>
                  <a:gd name="T17" fmla="*/ 2 h 16"/>
                  <a:gd name="T18" fmla="*/ 4 w 7"/>
                  <a:gd name="T19" fmla="*/ 1 h 16"/>
                  <a:gd name="T20" fmla="*/ 3 w 7"/>
                  <a:gd name="T21" fmla="*/ 0 h 16"/>
                  <a:gd name="T22" fmla="*/ 2 w 7"/>
                  <a:gd name="T23" fmla="*/ 0 h 16"/>
                  <a:gd name="T24" fmla="*/ 0 w 7"/>
                  <a:gd name="T25" fmla="*/ 1 h 16"/>
                  <a:gd name="T26" fmla="*/ 0 w 7"/>
                  <a:gd name="T27" fmla="*/ 2 h 16"/>
                  <a:gd name="T28" fmla="*/ 0 w 7"/>
                  <a:gd name="T29" fmla="*/ 4 h 16"/>
                  <a:gd name="T30" fmla="*/ 0 w 7"/>
                  <a:gd name="T31" fmla="*/ 13 h 16"/>
                  <a:gd name="T32" fmla="*/ 2 w 7"/>
                  <a:gd name="T33" fmla="*/ 14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" h="16">
                    <a:moveTo>
                      <a:pt x="2" y="14"/>
                    </a:moveTo>
                    <a:lnTo>
                      <a:pt x="2" y="16"/>
                    </a:lnTo>
                    <a:lnTo>
                      <a:pt x="3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3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0" name="Freeform 167"/>
              <p:cNvSpPr>
                <a:spLocks/>
              </p:cNvSpPr>
              <p:nvPr/>
            </p:nvSpPr>
            <p:spPr bwMode="auto">
              <a:xfrm>
                <a:off x="2503" y="2617"/>
                <a:ext cx="7" cy="16"/>
              </a:xfrm>
              <a:custGeom>
                <a:avLst/>
                <a:gdLst>
                  <a:gd name="T0" fmla="*/ 2 w 7"/>
                  <a:gd name="T1" fmla="*/ 15 h 16"/>
                  <a:gd name="T2" fmla="*/ 2 w 7"/>
                  <a:gd name="T3" fmla="*/ 16 h 16"/>
                  <a:gd name="T4" fmla="*/ 3 w 7"/>
                  <a:gd name="T5" fmla="*/ 16 h 16"/>
                  <a:gd name="T6" fmla="*/ 5 w 7"/>
                  <a:gd name="T7" fmla="*/ 16 h 16"/>
                  <a:gd name="T8" fmla="*/ 6 w 7"/>
                  <a:gd name="T9" fmla="*/ 16 h 16"/>
                  <a:gd name="T10" fmla="*/ 7 w 7"/>
                  <a:gd name="T11" fmla="*/ 15 h 16"/>
                  <a:gd name="T12" fmla="*/ 7 w 7"/>
                  <a:gd name="T13" fmla="*/ 14 h 16"/>
                  <a:gd name="T14" fmla="*/ 6 w 7"/>
                  <a:gd name="T15" fmla="*/ 4 h 16"/>
                  <a:gd name="T16" fmla="*/ 6 w 7"/>
                  <a:gd name="T17" fmla="*/ 3 h 16"/>
                  <a:gd name="T18" fmla="*/ 5 w 7"/>
                  <a:gd name="T19" fmla="*/ 1 h 16"/>
                  <a:gd name="T20" fmla="*/ 3 w 7"/>
                  <a:gd name="T21" fmla="*/ 0 h 16"/>
                  <a:gd name="T22" fmla="*/ 2 w 7"/>
                  <a:gd name="T23" fmla="*/ 0 h 16"/>
                  <a:gd name="T24" fmla="*/ 0 w 7"/>
                  <a:gd name="T25" fmla="*/ 1 h 16"/>
                  <a:gd name="T26" fmla="*/ 0 w 7"/>
                  <a:gd name="T27" fmla="*/ 3 h 16"/>
                  <a:gd name="T28" fmla="*/ 0 w 7"/>
                  <a:gd name="T29" fmla="*/ 4 h 16"/>
                  <a:gd name="T30" fmla="*/ 0 w 7"/>
                  <a:gd name="T31" fmla="*/ 5 h 16"/>
                  <a:gd name="T32" fmla="*/ 2 w 7"/>
                  <a:gd name="T33" fmla="*/ 15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" h="16">
                    <a:moveTo>
                      <a:pt x="2" y="15"/>
                    </a:moveTo>
                    <a:lnTo>
                      <a:pt x="2" y="16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6" y="16"/>
                    </a:lnTo>
                    <a:lnTo>
                      <a:pt x="7" y="15"/>
                    </a:lnTo>
                    <a:lnTo>
                      <a:pt x="7" y="14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51" name="Freeform 168"/>
              <p:cNvSpPr>
                <a:spLocks/>
              </p:cNvSpPr>
              <p:nvPr/>
            </p:nvSpPr>
            <p:spPr bwMode="auto">
              <a:xfrm>
                <a:off x="2502" y="2595"/>
                <a:ext cx="6" cy="17"/>
              </a:xfrm>
              <a:custGeom>
                <a:avLst/>
                <a:gdLst>
                  <a:gd name="T0" fmla="*/ 0 w 6"/>
                  <a:gd name="T1" fmla="*/ 15 h 17"/>
                  <a:gd name="T2" fmla="*/ 1 w 6"/>
                  <a:gd name="T3" fmla="*/ 17 h 17"/>
                  <a:gd name="T4" fmla="*/ 3 w 6"/>
                  <a:gd name="T5" fmla="*/ 17 h 17"/>
                  <a:gd name="T6" fmla="*/ 4 w 6"/>
                  <a:gd name="T7" fmla="*/ 17 h 17"/>
                  <a:gd name="T8" fmla="*/ 6 w 6"/>
                  <a:gd name="T9" fmla="*/ 17 h 17"/>
                  <a:gd name="T10" fmla="*/ 6 w 6"/>
                  <a:gd name="T11" fmla="*/ 15 h 17"/>
                  <a:gd name="T12" fmla="*/ 6 w 6"/>
                  <a:gd name="T13" fmla="*/ 14 h 17"/>
                  <a:gd name="T14" fmla="*/ 6 w 6"/>
                  <a:gd name="T15" fmla="*/ 3 h 17"/>
                  <a:gd name="T16" fmla="*/ 6 w 6"/>
                  <a:gd name="T17" fmla="*/ 2 h 17"/>
                  <a:gd name="T18" fmla="*/ 4 w 6"/>
                  <a:gd name="T19" fmla="*/ 0 h 17"/>
                  <a:gd name="T20" fmla="*/ 3 w 6"/>
                  <a:gd name="T21" fmla="*/ 0 h 17"/>
                  <a:gd name="T22" fmla="*/ 1 w 6"/>
                  <a:gd name="T23" fmla="*/ 2 h 17"/>
                  <a:gd name="T24" fmla="*/ 0 w 6"/>
                  <a:gd name="T25" fmla="*/ 3 h 17"/>
                  <a:gd name="T26" fmla="*/ 0 w 6"/>
                  <a:gd name="T27" fmla="*/ 4 h 17"/>
                  <a:gd name="T28" fmla="*/ 0 w 6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17">
                    <a:moveTo>
                      <a:pt x="0" y="15"/>
                    </a:moveTo>
                    <a:lnTo>
                      <a:pt x="1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0315" name="Group 169"/>
            <p:cNvGrpSpPr>
              <a:grpSpLocks/>
            </p:cNvGrpSpPr>
            <p:nvPr/>
          </p:nvGrpSpPr>
          <p:grpSpPr bwMode="auto">
            <a:xfrm>
              <a:off x="2726" y="2878"/>
              <a:ext cx="359" cy="6"/>
              <a:chOff x="2726" y="2878"/>
              <a:chExt cx="359" cy="6"/>
            </a:xfrm>
          </p:grpSpPr>
          <p:sp>
            <p:nvSpPr>
              <p:cNvPr id="10316" name="Freeform 170"/>
              <p:cNvSpPr>
                <a:spLocks/>
              </p:cNvSpPr>
              <p:nvPr/>
            </p:nvSpPr>
            <p:spPr bwMode="auto">
              <a:xfrm>
                <a:off x="2726" y="2878"/>
                <a:ext cx="16" cy="5"/>
              </a:xfrm>
              <a:custGeom>
                <a:avLst/>
                <a:gdLst>
                  <a:gd name="T0" fmla="*/ 4 w 16"/>
                  <a:gd name="T1" fmla="*/ 0 h 5"/>
                  <a:gd name="T2" fmla="*/ 3 w 16"/>
                  <a:gd name="T3" fmla="*/ 0 h 5"/>
                  <a:gd name="T4" fmla="*/ 2 w 16"/>
                  <a:gd name="T5" fmla="*/ 1 h 5"/>
                  <a:gd name="T6" fmla="*/ 0 w 16"/>
                  <a:gd name="T7" fmla="*/ 2 h 5"/>
                  <a:gd name="T8" fmla="*/ 0 w 16"/>
                  <a:gd name="T9" fmla="*/ 2 h 5"/>
                  <a:gd name="T10" fmla="*/ 2 w 16"/>
                  <a:gd name="T11" fmla="*/ 4 h 5"/>
                  <a:gd name="T12" fmla="*/ 3 w 16"/>
                  <a:gd name="T13" fmla="*/ 5 h 5"/>
                  <a:gd name="T14" fmla="*/ 14 w 16"/>
                  <a:gd name="T15" fmla="*/ 5 h 5"/>
                  <a:gd name="T16" fmla="*/ 14 w 16"/>
                  <a:gd name="T17" fmla="*/ 5 h 5"/>
                  <a:gd name="T18" fmla="*/ 15 w 16"/>
                  <a:gd name="T19" fmla="*/ 4 h 5"/>
                  <a:gd name="T20" fmla="*/ 16 w 16"/>
                  <a:gd name="T21" fmla="*/ 2 h 5"/>
                  <a:gd name="T22" fmla="*/ 16 w 16"/>
                  <a:gd name="T23" fmla="*/ 2 h 5"/>
                  <a:gd name="T24" fmla="*/ 15 w 16"/>
                  <a:gd name="T25" fmla="*/ 1 h 5"/>
                  <a:gd name="T26" fmla="*/ 15 w 16"/>
                  <a:gd name="T27" fmla="*/ 0 h 5"/>
                  <a:gd name="T28" fmla="*/ 4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3" y="5"/>
                    </a:lnTo>
                    <a:lnTo>
                      <a:pt x="14" y="5"/>
                    </a:lnTo>
                    <a:lnTo>
                      <a:pt x="15" y="4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17" name="Freeform 171"/>
              <p:cNvSpPr>
                <a:spLocks/>
              </p:cNvSpPr>
              <p:nvPr/>
            </p:nvSpPr>
            <p:spPr bwMode="auto">
              <a:xfrm>
                <a:off x="2748" y="2878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18" name="Freeform 172"/>
              <p:cNvSpPr>
                <a:spLocks/>
              </p:cNvSpPr>
              <p:nvPr/>
            </p:nvSpPr>
            <p:spPr bwMode="auto">
              <a:xfrm>
                <a:off x="2769" y="2878"/>
                <a:ext cx="17" cy="5"/>
              </a:xfrm>
              <a:custGeom>
                <a:avLst/>
                <a:gdLst>
                  <a:gd name="T0" fmla="*/ 3 w 17"/>
                  <a:gd name="T1" fmla="*/ 0 h 5"/>
                  <a:gd name="T2" fmla="*/ 2 w 17"/>
                  <a:gd name="T3" fmla="*/ 0 h 5"/>
                  <a:gd name="T4" fmla="*/ 0 w 17"/>
                  <a:gd name="T5" fmla="*/ 1 h 5"/>
                  <a:gd name="T6" fmla="*/ 0 w 17"/>
                  <a:gd name="T7" fmla="*/ 2 h 5"/>
                  <a:gd name="T8" fmla="*/ 0 w 17"/>
                  <a:gd name="T9" fmla="*/ 4 h 5"/>
                  <a:gd name="T10" fmla="*/ 0 w 17"/>
                  <a:gd name="T11" fmla="*/ 5 h 5"/>
                  <a:gd name="T12" fmla="*/ 2 w 17"/>
                  <a:gd name="T13" fmla="*/ 5 h 5"/>
                  <a:gd name="T14" fmla="*/ 14 w 17"/>
                  <a:gd name="T15" fmla="*/ 5 h 5"/>
                  <a:gd name="T16" fmla="*/ 15 w 17"/>
                  <a:gd name="T17" fmla="*/ 5 h 5"/>
                  <a:gd name="T18" fmla="*/ 17 w 17"/>
                  <a:gd name="T19" fmla="*/ 5 h 5"/>
                  <a:gd name="T20" fmla="*/ 17 w 17"/>
                  <a:gd name="T21" fmla="*/ 4 h 5"/>
                  <a:gd name="T22" fmla="*/ 17 w 17"/>
                  <a:gd name="T23" fmla="*/ 2 h 5"/>
                  <a:gd name="T24" fmla="*/ 17 w 17"/>
                  <a:gd name="T25" fmla="*/ 1 h 5"/>
                  <a:gd name="T26" fmla="*/ 15 w 17"/>
                  <a:gd name="T27" fmla="*/ 0 h 5"/>
                  <a:gd name="T28" fmla="*/ 3 w 17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19" name="Freeform 173"/>
              <p:cNvSpPr>
                <a:spLocks/>
              </p:cNvSpPr>
              <p:nvPr/>
            </p:nvSpPr>
            <p:spPr bwMode="auto">
              <a:xfrm>
                <a:off x="2791" y="2878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4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0" name="Freeform 174"/>
              <p:cNvSpPr>
                <a:spLocks/>
              </p:cNvSpPr>
              <p:nvPr/>
            </p:nvSpPr>
            <p:spPr bwMode="auto">
              <a:xfrm>
                <a:off x="2813" y="2878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1" name="Freeform 175"/>
              <p:cNvSpPr>
                <a:spLocks/>
              </p:cNvSpPr>
              <p:nvPr/>
            </p:nvSpPr>
            <p:spPr bwMode="auto">
              <a:xfrm>
                <a:off x="2834" y="2878"/>
                <a:ext cx="17" cy="5"/>
              </a:xfrm>
              <a:custGeom>
                <a:avLst/>
                <a:gdLst>
                  <a:gd name="T0" fmla="*/ 3 w 17"/>
                  <a:gd name="T1" fmla="*/ 0 h 5"/>
                  <a:gd name="T2" fmla="*/ 2 w 17"/>
                  <a:gd name="T3" fmla="*/ 0 h 5"/>
                  <a:gd name="T4" fmla="*/ 0 w 17"/>
                  <a:gd name="T5" fmla="*/ 1 h 5"/>
                  <a:gd name="T6" fmla="*/ 0 w 17"/>
                  <a:gd name="T7" fmla="*/ 2 h 5"/>
                  <a:gd name="T8" fmla="*/ 0 w 17"/>
                  <a:gd name="T9" fmla="*/ 4 h 5"/>
                  <a:gd name="T10" fmla="*/ 0 w 17"/>
                  <a:gd name="T11" fmla="*/ 5 h 5"/>
                  <a:gd name="T12" fmla="*/ 2 w 17"/>
                  <a:gd name="T13" fmla="*/ 5 h 5"/>
                  <a:gd name="T14" fmla="*/ 14 w 17"/>
                  <a:gd name="T15" fmla="*/ 5 h 5"/>
                  <a:gd name="T16" fmla="*/ 15 w 17"/>
                  <a:gd name="T17" fmla="*/ 5 h 5"/>
                  <a:gd name="T18" fmla="*/ 17 w 17"/>
                  <a:gd name="T19" fmla="*/ 5 h 5"/>
                  <a:gd name="T20" fmla="*/ 17 w 17"/>
                  <a:gd name="T21" fmla="*/ 4 h 5"/>
                  <a:gd name="T22" fmla="*/ 17 w 17"/>
                  <a:gd name="T23" fmla="*/ 2 h 5"/>
                  <a:gd name="T24" fmla="*/ 17 w 17"/>
                  <a:gd name="T25" fmla="*/ 1 h 5"/>
                  <a:gd name="T26" fmla="*/ 15 w 17"/>
                  <a:gd name="T27" fmla="*/ 0 h 5"/>
                  <a:gd name="T28" fmla="*/ 3 w 17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2" name="Freeform 176"/>
              <p:cNvSpPr>
                <a:spLocks/>
              </p:cNvSpPr>
              <p:nvPr/>
            </p:nvSpPr>
            <p:spPr bwMode="auto">
              <a:xfrm>
                <a:off x="2856" y="2878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3" name="Freeform 177"/>
              <p:cNvSpPr>
                <a:spLocks/>
              </p:cNvSpPr>
              <p:nvPr/>
            </p:nvSpPr>
            <p:spPr bwMode="auto">
              <a:xfrm>
                <a:off x="2878" y="2878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1 h 5"/>
                  <a:gd name="T6" fmla="*/ 0 w 16"/>
                  <a:gd name="T7" fmla="*/ 2 h 5"/>
                  <a:gd name="T8" fmla="*/ 0 w 16"/>
                  <a:gd name="T9" fmla="*/ 4 h 5"/>
                  <a:gd name="T10" fmla="*/ 0 w 16"/>
                  <a:gd name="T11" fmla="*/ 5 h 5"/>
                  <a:gd name="T12" fmla="*/ 1 w 16"/>
                  <a:gd name="T13" fmla="*/ 5 h 5"/>
                  <a:gd name="T14" fmla="*/ 13 w 16"/>
                  <a:gd name="T15" fmla="*/ 5 h 5"/>
                  <a:gd name="T16" fmla="*/ 14 w 16"/>
                  <a:gd name="T17" fmla="*/ 5 h 5"/>
                  <a:gd name="T18" fmla="*/ 16 w 16"/>
                  <a:gd name="T19" fmla="*/ 5 h 5"/>
                  <a:gd name="T20" fmla="*/ 16 w 16"/>
                  <a:gd name="T21" fmla="*/ 4 h 5"/>
                  <a:gd name="T22" fmla="*/ 16 w 16"/>
                  <a:gd name="T23" fmla="*/ 2 h 5"/>
                  <a:gd name="T24" fmla="*/ 16 w 16"/>
                  <a:gd name="T25" fmla="*/ 1 h 5"/>
                  <a:gd name="T26" fmla="*/ 14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4" name="Freeform 178"/>
              <p:cNvSpPr>
                <a:spLocks/>
              </p:cNvSpPr>
              <p:nvPr/>
            </p:nvSpPr>
            <p:spPr bwMode="auto">
              <a:xfrm>
                <a:off x="2899" y="2878"/>
                <a:ext cx="16" cy="6"/>
              </a:xfrm>
              <a:custGeom>
                <a:avLst/>
                <a:gdLst>
                  <a:gd name="T0" fmla="*/ 3 w 16"/>
                  <a:gd name="T1" fmla="*/ 0 h 6"/>
                  <a:gd name="T2" fmla="*/ 1 w 16"/>
                  <a:gd name="T3" fmla="*/ 0 h 6"/>
                  <a:gd name="T4" fmla="*/ 0 w 16"/>
                  <a:gd name="T5" fmla="*/ 1 h 6"/>
                  <a:gd name="T6" fmla="*/ 0 w 16"/>
                  <a:gd name="T7" fmla="*/ 2 h 6"/>
                  <a:gd name="T8" fmla="*/ 0 w 16"/>
                  <a:gd name="T9" fmla="*/ 4 h 6"/>
                  <a:gd name="T10" fmla="*/ 0 w 16"/>
                  <a:gd name="T11" fmla="*/ 5 h 6"/>
                  <a:gd name="T12" fmla="*/ 1 w 16"/>
                  <a:gd name="T13" fmla="*/ 5 h 6"/>
                  <a:gd name="T14" fmla="*/ 14 w 16"/>
                  <a:gd name="T15" fmla="*/ 6 h 6"/>
                  <a:gd name="T16" fmla="*/ 15 w 16"/>
                  <a:gd name="T17" fmla="*/ 6 h 6"/>
                  <a:gd name="T18" fmla="*/ 16 w 16"/>
                  <a:gd name="T19" fmla="*/ 5 h 6"/>
                  <a:gd name="T20" fmla="*/ 16 w 16"/>
                  <a:gd name="T21" fmla="*/ 4 h 6"/>
                  <a:gd name="T22" fmla="*/ 16 w 16"/>
                  <a:gd name="T23" fmla="*/ 2 h 6"/>
                  <a:gd name="T24" fmla="*/ 16 w 16"/>
                  <a:gd name="T25" fmla="*/ 1 h 6"/>
                  <a:gd name="T26" fmla="*/ 15 w 16"/>
                  <a:gd name="T27" fmla="*/ 1 h 6"/>
                  <a:gd name="T28" fmla="*/ 3 w 16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5" name="Freeform 179"/>
              <p:cNvSpPr>
                <a:spLocks/>
              </p:cNvSpPr>
              <p:nvPr/>
            </p:nvSpPr>
            <p:spPr bwMode="auto">
              <a:xfrm>
                <a:off x="2921" y="2879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6" name="Freeform 180"/>
              <p:cNvSpPr>
                <a:spLocks/>
              </p:cNvSpPr>
              <p:nvPr/>
            </p:nvSpPr>
            <p:spPr bwMode="auto">
              <a:xfrm>
                <a:off x="2942" y="2879"/>
                <a:ext cx="17" cy="5"/>
              </a:xfrm>
              <a:custGeom>
                <a:avLst/>
                <a:gdLst>
                  <a:gd name="T0" fmla="*/ 3 w 17"/>
                  <a:gd name="T1" fmla="*/ 0 h 5"/>
                  <a:gd name="T2" fmla="*/ 2 w 17"/>
                  <a:gd name="T3" fmla="*/ 0 h 5"/>
                  <a:gd name="T4" fmla="*/ 0 w 17"/>
                  <a:gd name="T5" fmla="*/ 0 h 5"/>
                  <a:gd name="T6" fmla="*/ 0 w 17"/>
                  <a:gd name="T7" fmla="*/ 1 h 5"/>
                  <a:gd name="T8" fmla="*/ 0 w 17"/>
                  <a:gd name="T9" fmla="*/ 3 h 5"/>
                  <a:gd name="T10" fmla="*/ 0 w 17"/>
                  <a:gd name="T11" fmla="*/ 4 h 5"/>
                  <a:gd name="T12" fmla="*/ 2 w 17"/>
                  <a:gd name="T13" fmla="*/ 5 h 5"/>
                  <a:gd name="T14" fmla="*/ 14 w 17"/>
                  <a:gd name="T15" fmla="*/ 5 h 5"/>
                  <a:gd name="T16" fmla="*/ 15 w 17"/>
                  <a:gd name="T17" fmla="*/ 5 h 5"/>
                  <a:gd name="T18" fmla="*/ 17 w 17"/>
                  <a:gd name="T19" fmla="*/ 4 h 5"/>
                  <a:gd name="T20" fmla="*/ 17 w 17"/>
                  <a:gd name="T21" fmla="*/ 3 h 5"/>
                  <a:gd name="T22" fmla="*/ 17 w 17"/>
                  <a:gd name="T23" fmla="*/ 1 h 5"/>
                  <a:gd name="T24" fmla="*/ 17 w 17"/>
                  <a:gd name="T25" fmla="*/ 0 h 5"/>
                  <a:gd name="T26" fmla="*/ 15 w 17"/>
                  <a:gd name="T27" fmla="*/ 0 h 5"/>
                  <a:gd name="T28" fmla="*/ 3 w 17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7" name="Freeform 181"/>
              <p:cNvSpPr>
                <a:spLocks/>
              </p:cNvSpPr>
              <p:nvPr/>
            </p:nvSpPr>
            <p:spPr bwMode="auto">
              <a:xfrm>
                <a:off x="2964" y="2879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8" name="Freeform 182"/>
              <p:cNvSpPr>
                <a:spLocks/>
              </p:cNvSpPr>
              <p:nvPr/>
            </p:nvSpPr>
            <p:spPr bwMode="auto">
              <a:xfrm>
                <a:off x="2986" y="2879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4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4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29" name="Freeform 183"/>
              <p:cNvSpPr>
                <a:spLocks/>
              </p:cNvSpPr>
              <p:nvPr/>
            </p:nvSpPr>
            <p:spPr bwMode="auto">
              <a:xfrm>
                <a:off x="3007" y="2879"/>
                <a:ext cx="16" cy="5"/>
              </a:xfrm>
              <a:custGeom>
                <a:avLst/>
                <a:gdLst>
                  <a:gd name="T0" fmla="*/ 3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4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3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0" name="Freeform 184"/>
              <p:cNvSpPr>
                <a:spLocks/>
              </p:cNvSpPr>
              <p:nvPr/>
            </p:nvSpPr>
            <p:spPr bwMode="auto">
              <a:xfrm>
                <a:off x="3029" y="2879"/>
                <a:ext cx="16" cy="5"/>
              </a:xfrm>
              <a:custGeom>
                <a:avLst/>
                <a:gdLst>
                  <a:gd name="T0" fmla="*/ 2 w 16"/>
                  <a:gd name="T1" fmla="*/ 0 h 5"/>
                  <a:gd name="T2" fmla="*/ 1 w 16"/>
                  <a:gd name="T3" fmla="*/ 0 h 5"/>
                  <a:gd name="T4" fmla="*/ 0 w 16"/>
                  <a:gd name="T5" fmla="*/ 0 h 5"/>
                  <a:gd name="T6" fmla="*/ 0 w 16"/>
                  <a:gd name="T7" fmla="*/ 1 h 5"/>
                  <a:gd name="T8" fmla="*/ 0 w 16"/>
                  <a:gd name="T9" fmla="*/ 3 h 5"/>
                  <a:gd name="T10" fmla="*/ 0 w 16"/>
                  <a:gd name="T11" fmla="*/ 4 h 5"/>
                  <a:gd name="T12" fmla="*/ 1 w 16"/>
                  <a:gd name="T13" fmla="*/ 5 h 5"/>
                  <a:gd name="T14" fmla="*/ 13 w 16"/>
                  <a:gd name="T15" fmla="*/ 5 h 5"/>
                  <a:gd name="T16" fmla="*/ 15 w 16"/>
                  <a:gd name="T17" fmla="*/ 5 h 5"/>
                  <a:gd name="T18" fmla="*/ 16 w 16"/>
                  <a:gd name="T19" fmla="*/ 4 h 5"/>
                  <a:gd name="T20" fmla="*/ 16 w 16"/>
                  <a:gd name="T21" fmla="*/ 3 h 5"/>
                  <a:gd name="T22" fmla="*/ 16 w 16"/>
                  <a:gd name="T23" fmla="*/ 1 h 5"/>
                  <a:gd name="T24" fmla="*/ 16 w 16"/>
                  <a:gd name="T25" fmla="*/ 0 h 5"/>
                  <a:gd name="T26" fmla="*/ 15 w 16"/>
                  <a:gd name="T27" fmla="*/ 0 h 5"/>
                  <a:gd name="T28" fmla="*/ 2 w 16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1" name="Freeform 185"/>
              <p:cNvSpPr>
                <a:spLocks/>
              </p:cNvSpPr>
              <p:nvPr/>
            </p:nvSpPr>
            <p:spPr bwMode="auto">
              <a:xfrm>
                <a:off x="3050" y="2879"/>
                <a:ext cx="17" cy="5"/>
              </a:xfrm>
              <a:custGeom>
                <a:avLst/>
                <a:gdLst>
                  <a:gd name="T0" fmla="*/ 3 w 17"/>
                  <a:gd name="T1" fmla="*/ 0 h 5"/>
                  <a:gd name="T2" fmla="*/ 2 w 17"/>
                  <a:gd name="T3" fmla="*/ 0 h 5"/>
                  <a:gd name="T4" fmla="*/ 0 w 17"/>
                  <a:gd name="T5" fmla="*/ 0 h 5"/>
                  <a:gd name="T6" fmla="*/ 0 w 17"/>
                  <a:gd name="T7" fmla="*/ 1 h 5"/>
                  <a:gd name="T8" fmla="*/ 0 w 17"/>
                  <a:gd name="T9" fmla="*/ 3 h 5"/>
                  <a:gd name="T10" fmla="*/ 0 w 17"/>
                  <a:gd name="T11" fmla="*/ 4 h 5"/>
                  <a:gd name="T12" fmla="*/ 2 w 17"/>
                  <a:gd name="T13" fmla="*/ 5 h 5"/>
                  <a:gd name="T14" fmla="*/ 14 w 17"/>
                  <a:gd name="T15" fmla="*/ 5 h 5"/>
                  <a:gd name="T16" fmla="*/ 15 w 17"/>
                  <a:gd name="T17" fmla="*/ 5 h 5"/>
                  <a:gd name="T18" fmla="*/ 17 w 17"/>
                  <a:gd name="T19" fmla="*/ 4 h 5"/>
                  <a:gd name="T20" fmla="*/ 17 w 17"/>
                  <a:gd name="T21" fmla="*/ 3 h 5"/>
                  <a:gd name="T22" fmla="*/ 17 w 17"/>
                  <a:gd name="T23" fmla="*/ 1 h 5"/>
                  <a:gd name="T24" fmla="*/ 17 w 17"/>
                  <a:gd name="T25" fmla="*/ 0 h 5"/>
                  <a:gd name="T26" fmla="*/ 15 w 17"/>
                  <a:gd name="T27" fmla="*/ 0 h 5"/>
                  <a:gd name="T28" fmla="*/ 3 w 17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0332" name="Freeform 186"/>
              <p:cNvSpPr>
                <a:spLocks/>
              </p:cNvSpPr>
              <p:nvPr/>
            </p:nvSpPr>
            <p:spPr bwMode="auto">
              <a:xfrm>
                <a:off x="3072" y="2879"/>
                <a:ext cx="13" cy="5"/>
              </a:xfrm>
              <a:custGeom>
                <a:avLst/>
                <a:gdLst>
                  <a:gd name="T0" fmla="*/ 3 w 13"/>
                  <a:gd name="T1" fmla="*/ 0 h 5"/>
                  <a:gd name="T2" fmla="*/ 1 w 13"/>
                  <a:gd name="T3" fmla="*/ 0 h 5"/>
                  <a:gd name="T4" fmla="*/ 0 w 13"/>
                  <a:gd name="T5" fmla="*/ 0 h 5"/>
                  <a:gd name="T6" fmla="*/ 0 w 13"/>
                  <a:gd name="T7" fmla="*/ 1 h 5"/>
                  <a:gd name="T8" fmla="*/ 0 w 13"/>
                  <a:gd name="T9" fmla="*/ 3 h 5"/>
                  <a:gd name="T10" fmla="*/ 0 w 13"/>
                  <a:gd name="T11" fmla="*/ 4 h 5"/>
                  <a:gd name="T12" fmla="*/ 1 w 13"/>
                  <a:gd name="T13" fmla="*/ 5 h 5"/>
                  <a:gd name="T14" fmla="*/ 11 w 13"/>
                  <a:gd name="T15" fmla="*/ 5 h 5"/>
                  <a:gd name="T16" fmla="*/ 11 w 13"/>
                  <a:gd name="T17" fmla="*/ 5 h 5"/>
                  <a:gd name="T18" fmla="*/ 12 w 13"/>
                  <a:gd name="T19" fmla="*/ 4 h 5"/>
                  <a:gd name="T20" fmla="*/ 13 w 13"/>
                  <a:gd name="T21" fmla="*/ 3 h 5"/>
                  <a:gd name="T22" fmla="*/ 13 w 13"/>
                  <a:gd name="T23" fmla="*/ 3 h 5"/>
                  <a:gd name="T24" fmla="*/ 12 w 13"/>
                  <a:gd name="T25" fmla="*/ 1 h 5"/>
                  <a:gd name="T26" fmla="*/ 12 w 13"/>
                  <a:gd name="T27" fmla="*/ 0 h 5"/>
                  <a:gd name="T28" fmla="*/ 3 w 13"/>
                  <a:gd name="T29" fmla="*/ 0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5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1" y="5"/>
                    </a:lnTo>
                    <a:lnTo>
                      <a:pt x="12" y="4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</p:grpSp>
      <p:sp>
        <p:nvSpPr>
          <p:cNvPr id="188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89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6529753" y="38671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N-MOS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283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MOSFET - Funktionsweise</a:t>
            </a:r>
          </a:p>
        </p:txBody>
      </p:sp>
      <p:sp>
        <p:nvSpPr>
          <p:cNvPr id="11269" name="Rectangle 21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mtClean="0"/>
              <a:t>Spannung zwischen Gate und Bulk (Source)</a:t>
            </a:r>
          </a:p>
          <a:p>
            <a:pPr lvl="1" eaLnBrk="1" hangingPunct="1"/>
            <a:r>
              <a:rPr lang="de-DE" smtClean="0"/>
              <a:t>Elektronen werden an die Oberfläche gezogen</a:t>
            </a:r>
          </a:p>
          <a:p>
            <a:pPr lvl="1" eaLnBrk="1" hangingPunct="1"/>
            <a:r>
              <a:rPr lang="de-DE" smtClean="0"/>
              <a:t>Ab Erreichen einer Schwellspannung (Threshold Voltage) bildet sich eine Inversionsschicht</a:t>
            </a:r>
          </a:p>
          <a:p>
            <a:pPr lvl="1" eaLnBrk="1" hangingPunct="1"/>
            <a:r>
              <a:rPr lang="de-DE" smtClean="0"/>
              <a:t>Leitfähiger Kanal entsteht zw. Source &amp; Drain</a:t>
            </a:r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1477108" y="3640016"/>
            <a:ext cx="6853604" cy="2220058"/>
            <a:chOff x="987" y="1584"/>
            <a:chExt cx="4677" cy="1515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987" y="1988"/>
              <a:ext cx="2424" cy="70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72" name="Freeform 6"/>
            <p:cNvSpPr>
              <a:spLocks/>
            </p:cNvSpPr>
            <p:nvPr/>
          </p:nvSpPr>
          <p:spPr bwMode="auto">
            <a:xfrm>
              <a:off x="1122" y="1988"/>
              <a:ext cx="169" cy="201"/>
            </a:xfrm>
            <a:custGeom>
              <a:avLst/>
              <a:gdLst>
                <a:gd name="T0" fmla="*/ 169 w 169"/>
                <a:gd name="T1" fmla="*/ 201 h 201"/>
                <a:gd name="T2" fmla="*/ 152 w 169"/>
                <a:gd name="T3" fmla="*/ 199 h 201"/>
                <a:gd name="T4" fmla="*/ 135 w 169"/>
                <a:gd name="T5" fmla="*/ 197 h 201"/>
                <a:gd name="T6" fmla="*/ 119 w 169"/>
                <a:gd name="T7" fmla="*/ 192 h 201"/>
                <a:gd name="T8" fmla="*/ 103 w 169"/>
                <a:gd name="T9" fmla="*/ 185 h 201"/>
                <a:gd name="T10" fmla="*/ 89 w 169"/>
                <a:gd name="T11" fmla="*/ 177 h 201"/>
                <a:gd name="T12" fmla="*/ 75 w 169"/>
                <a:gd name="T13" fmla="*/ 167 h 201"/>
                <a:gd name="T14" fmla="*/ 62 w 169"/>
                <a:gd name="T15" fmla="*/ 155 h 201"/>
                <a:gd name="T16" fmla="*/ 49 w 169"/>
                <a:gd name="T17" fmla="*/ 143 h 201"/>
                <a:gd name="T18" fmla="*/ 29 w 169"/>
                <a:gd name="T19" fmla="*/ 113 h 201"/>
                <a:gd name="T20" fmla="*/ 21 w 169"/>
                <a:gd name="T21" fmla="*/ 96 h 201"/>
                <a:gd name="T22" fmla="*/ 14 w 169"/>
                <a:gd name="T23" fmla="*/ 79 h 201"/>
                <a:gd name="T24" fmla="*/ 7 w 169"/>
                <a:gd name="T25" fmla="*/ 59 h 201"/>
                <a:gd name="T26" fmla="*/ 2 w 169"/>
                <a:gd name="T27" fmla="*/ 41 h 201"/>
                <a:gd name="T28" fmla="*/ 1 w 169"/>
                <a:gd name="T29" fmla="*/ 21 h 201"/>
                <a:gd name="T30" fmla="*/ 0 w 169"/>
                <a:gd name="T31" fmla="*/ 0 h 2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9" h="201">
                  <a:moveTo>
                    <a:pt x="169" y="201"/>
                  </a:moveTo>
                  <a:lnTo>
                    <a:pt x="152" y="199"/>
                  </a:lnTo>
                  <a:lnTo>
                    <a:pt x="135" y="197"/>
                  </a:lnTo>
                  <a:lnTo>
                    <a:pt x="119" y="192"/>
                  </a:lnTo>
                  <a:lnTo>
                    <a:pt x="103" y="185"/>
                  </a:lnTo>
                  <a:lnTo>
                    <a:pt x="89" y="177"/>
                  </a:lnTo>
                  <a:lnTo>
                    <a:pt x="75" y="167"/>
                  </a:lnTo>
                  <a:lnTo>
                    <a:pt x="62" y="155"/>
                  </a:lnTo>
                  <a:lnTo>
                    <a:pt x="49" y="143"/>
                  </a:lnTo>
                  <a:lnTo>
                    <a:pt x="29" y="113"/>
                  </a:lnTo>
                  <a:lnTo>
                    <a:pt x="21" y="96"/>
                  </a:lnTo>
                  <a:lnTo>
                    <a:pt x="14" y="79"/>
                  </a:lnTo>
                  <a:lnTo>
                    <a:pt x="7" y="59"/>
                  </a:lnTo>
                  <a:lnTo>
                    <a:pt x="2" y="41"/>
                  </a:lnTo>
                  <a:lnTo>
                    <a:pt x="1" y="2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>
              <a:off x="1290" y="2189"/>
              <a:ext cx="30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1358" y="1584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1410" y="1600"/>
              <a:ext cx="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2063" y="1584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2110" y="1600"/>
              <a:ext cx="11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2097" y="2289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2108" y="2306"/>
              <a:ext cx="8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2838" y="1988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2887" y="2003"/>
              <a:ext cx="8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2967" y="1975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794" y="1785"/>
              <a:ext cx="7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865" y="1801"/>
              <a:ext cx="6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+  +  +  +  +  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auto">
            <a:xfrm>
              <a:off x="1828" y="1954"/>
              <a:ext cx="74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auto">
            <a:xfrm>
              <a:off x="1885" y="1968"/>
              <a:ext cx="6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-  -  -  -  -  -  -  -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358" y="1988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408" y="2003"/>
              <a:ext cx="8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89" name="Rectangle 23"/>
            <p:cNvSpPr>
              <a:spLocks noChangeArrowheads="1"/>
            </p:cNvSpPr>
            <p:nvPr/>
          </p:nvSpPr>
          <p:spPr bwMode="auto">
            <a:xfrm>
              <a:off x="1487" y="1975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1256" y="1954"/>
              <a:ext cx="405" cy="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762" y="1886"/>
              <a:ext cx="841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224" y="2693"/>
              <a:ext cx="1983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 flipV="1">
              <a:off x="1459" y="1751"/>
              <a:ext cx="1" cy="20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4" name="Line 28"/>
            <p:cNvSpPr>
              <a:spLocks noChangeShapeType="1"/>
            </p:cNvSpPr>
            <p:nvPr/>
          </p:nvSpPr>
          <p:spPr bwMode="auto">
            <a:xfrm flipV="1">
              <a:off x="2165" y="1751"/>
              <a:ext cx="1" cy="13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5" name="Line 29"/>
            <p:cNvSpPr>
              <a:spLocks noChangeShapeType="1"/>
            </p:cNvSpPr>
            <p:nvPr/>
          </p:nvSpPr>
          <p:spPr bwMode="auto">
            <a:xfrm flipV="1">
              <a:off x="2198" y="2693"/>
              <a:ext cx="1" cy="20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2097" y="2895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150" y="2911"/>
              <a:ext cx="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838" y="1584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2887" y="1600"/>
              <a:ext cx="10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00" name="Freeform 34"/>
            <p:cNvSpPr>
              <a:spLocks/>
            </p:cNvSpPr>
            <p:nvPr/>
          </p:nvSpPr>
          <p:spPr bwMode="auto">
            <a:xfrm>
              <a:off x="1593" y="1988"/>
              <a:ext cx="169" cy="201"/>
            </a:xfrm>
            <a:custGeom>
              <a:avLst/>
              <a:gdLst>
                <a:gd name="T0" fmla="*/ 0 w 169"/>
                <a:gd name="T1" fmla="*/ 201 h 201"/>
                <a:gd name="T2" fmla="*/ 17 w 169"/>
                <a:gd name="T3" fmla="*/ 199 h 201"/>
                <a:gd name="T4" fmla="*/ 34 w 169"/>
                <a:gd name="T5" fmla="*/ 197 h 201"/>
                <a:gd name="T6" fmla="*/ 51 w 169"/>
                <a:gd name="T7" fmla="*/ 192 h 201"/>
                <a:gd name="T8" fmla="*/ 65 w 169"/>
                <a:gd name="T9" fmla="*/ 185 h 201"/>
                <a:gd name="T10" fmla="*/ 81 w 169"/>
                <a:gd name="T11" fmla="*/ 177 h 201"/>
                <a:gd name="T12" fmla="*/ 95 w 169"/>
                <a:gd name="T13" fmla="*/ 167 h 201"/>
                <a:gd name="T14" fmla="*/ 108 w 169"/>
                <a:gd name="T15" fmla="*/ 155 h 201"/>
                <a:gd name="T16" fmla="*/ 119 w 169"/>
                <a:gd name="T17" fmla="*/ 143 h 201"/>
                <a:gd name="T18" fmla="*/ 140 w 169"/>
                <a:gd name="T19" fmla="*/ 113 h 201"/>
                <a:gd name="T20" fmla="*/ 149 w 169"/>
                <a:gd name="T21" fmla="*/ 96 h 201"/>
                <a:gd name="T22" fmla="*/ 156 w 169"/>
                <a:gd name="T23" fmla="*/ 79 h 201"/>
                <a:gd name="T24" fmla="*/ 162 w 169"/>
                <a:gd name="T25" fmla="*/ 59 h 201"/>
                <a:gd name="T26" fmla="*/ 166 w 169"/>
                <a:gd name="T27" fmla="*/ 41 h 201"/>
                <a:gd name="T28" fmla="*/ 167 w 169"/>
                <a:gd name="T29" fmla="*/ 21 h 201"/>
                <a:gd name="T30" fmla="*/ 169 w 169"/>
                <a:gd name="T31" fmla="*/ 0 h 2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9" h="201">
                  <a:moveTo>
                    <a:pt x="0" y="201"/>
                  </a:moveTo>
                  <a:lnTo>
                    <a:pt x="17" y="199"/>
                  </a:lnTo>
                  <a:lnTo>
                    <a:pt x="34" y="197"/>
                  </a:lnTo>
                  <a:lnTo>
                    <a:pt x="51" y="192"/>
                  </a:lnTo>
                  <a:lnTo>
                    <a:pt x="65" y="185"/>
                  </a:lnTo>
                  <a:lnTo>
                    <a:pt x="81" y="177"/>
                  </a:lnTo>
                  <a:lnTo>
                    <a:pt x="95" y="167"/>
                  </a:lnTo>
                  <a:lnTo>
                    <a:pt x="108" y="155"/>
                  </a:lnTo>
                  <a:lnTo>
                    <a:pt x="119" y="143"/>
                  </a:lnTo>
                  <a:lnTo>
                    <a:pt x="140" y="113"/>
                  </a:lnTo>
                  <a:lnTo>
                    <a:pt x="149" y="96"/>
                  </a:lnTo>
                  <a:lnTo>
                    <a:pt x="156" y="79"/>
                  </a:lnTo>
                  <a:lnTo>
                    <a:pt x="162" y="59"/>
                  </a:lnTo>
                  <a:lnTo>
                    <a:pt x="166" y="41"/>
                  </a:lnTo>
                  <a:lnTo>
                    <a:pt x="167" y="21"/>
                  </a:lnTo>
                  <a:lnTo>
                    <a:pt x="16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1" name="Freeform 35"/>
            <p:cNvSpPr>
              <a:spLocks/>
            </p:cNvSpPr>
            <p:nvPr/>
          </p:nvSpPr>
          <p:spPr bwMode="auto">
            <a:xfrm>
              <a:off x="2601" y="1988"/>
              <a:ext cx="170" cy="201"/>
            </a:xfrm>
            <a:custGeom>
              <a:avLst/>
              <a:gdLst>
                <a:gd name="T0" fmla="*/ 170 w 170"/>
                <a:gd name="T1" fmla="*/ 201 h 201"/>
                <a:gd name="T2" fmla="*/ 153 w 170"/>
                <a:gd name="T3" fmla="*/ 199 h 201"/>
                <a:gd name="T4" fmla="*/ 136 w 170"/>
                <a:gd name="T5" fmla="*/ 197 h 201"/>
                <a:gd name="T6" fmla="*/ 119 w 170"/>
                <a:gd name="T7" fmla="*/ 192 h 201"/>
                <a:gd name="T8" fmla="*/ 104 w 170"/>
                <a:gd name="T9" fmla="*/ 185 h 201"/>
                <a:gd name="T10" fmla="*/ 89 w 170"/>
                <a:gd name="T11" fmla="*/ 177 h 201"/>
                <a:gd name="T12" fmla="*/ 75 w 170"/>
                <a:gd name="T13" fmla="*/ 167 h 201"/>
                <a:gd name="T14" fmla="*/ 63 w 170"/>
                <a:gd name="T15" fmla="*/ 155 h 201"/>
                <a:gd name="T16" fmla="*/ 50 w 170"/>
                <a:gd name="T17" fmla="*/ 143 h 201"/>
                <a:gd name="T18" fmla="*/ 30 w 170"/>
                <a:gd name="T19" fmla="*/ 113 h 201"/>
                <a:gd name="T20" fmla="*/ 21 w 170"/>
                <a:gd name="T21" fmla="*/ 96 h 201"/>
                <a:gd name="T22" fmla="*/ 14 w 170"/>
                <a:gd name="T23" fmla="*/ 79 h 201"/>
                <a:gd name="T24" fmla="*/ 7 w 170"/>
                <a:gd name="T25" fmla="*/ 59 h 201"/>
                <a:gd name="T26" fmla="*/ 3 w 170"/>
                <a:gd name="T27" fmla="*/ 41 h 201"/>
                <a:gd name="T28" fmla="*/ 2 w 170"/>
                <a:gd name="T29" fmla="*/ 21 h 201"/>
                <a:gd name="T30" fmla="*/ 0 w 170"/>
                <a:gd name="T31" fmla="*/ 0 h 2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0" h="201">
                  <a:moveTo>
                    <a:pt x="170" y="201"/>
                  </a:moveTo>
                  <a:lnTo>
                    <a:pt x="153" y="199"/>
                  </a:lnTo>
                  <a:lnTo>
                    <a:pt x="136" y="197"/>
                  </a:lnTo>
                  <a:lnTo>
                    <a:pt x="119" y="192"/>
                  </a:lnTo>
                  <a:lnTo>
                    <a:pt x="104" y="185"/>
                  </a:lnTo>
                  <a:lnTo>
                    <a:pt x="89" y="177"/>
                  </a:lnTo>
                  <a:lnTo>
                    <a:pt x="75" y="167"/>
                  </a:lnTo>
                  <a:lnTo>
                    <a:pt x="63" y="155"/>
                  </a:lnTo>
                  <a:lnTo>
                    <a:pt x="50" y="143"/>
                  </a:lnTo>
                  <a:lnTo>
                    <a:pt x="30" y="113"/>
                  </a:lnTo>
                  <a:lnTo>
                    <a:pt x="21" y="96"/>
                  </a:lnTo>
                  <a:lnTo>
                    <a:pt x="14" y="79"/>
                  </a:lnTo>
                  <a:lnTo>
                    <a:pt x="7" y="59"/>
                  </a:lnTo>
                  <a:lnTo>
                    <a:pt x="3" y="41"/>
                  </a:lnTo>
                  <a:lnTo>
                    <a:pt x="2" y="2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auto">
            <a:xfrm>
              <a:off x="2770" y="2189"/>
              <a:ext cx="30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2736" y="1954"/>
              <a:ext cx="405" cy="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4" name="Line 38"/>
            <p:cNvSpPr>
              <a:spLocks noChangeShapeType="1"/>
            </p:cNvSpPr>
            <p:nvPr/>
          </p:nvSpPr>
          <p:spPr bwMode="auto">
            <a:xfrm flipV="1">
              <a:off x="2938" y="1751"/>
              <a:ext cx="1" cy="20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5" name="Freeform 39"/>
            <p:cNvSpPr>
              <a:spLocks/>
            </p:cNvSpPr>
            <p:nvPr/>
          </p:nvSpPr>
          <p:spPr bwMode="auto">
            <a:xfrm>
              <a:off x="3073" y="1988"/>
              <a:ext cx="168" cy="201"/>
            </a:xfrm>
            <a:custGeom>
              <a:avLst/>
              <a:gdLst>
                <a:gd name="T0" fmla="*/ 0 w 168"/>
                <a:gd name="T1" fmla="*/ 201 h 201"/>
                <a:gd name="T2" fmla="*/ 17 w 168"/>
                <a:gd name="T3" fmla="*/ 199 h 201"/>
                <a:gd name="T4" fmla="*/ 34 w 168"/>
                <a:gd name="T5" fmla="*/ 197 h 201"/>
                <a:gd name="T6" fmla="*/ 51 w 168"/>
                <a:gd name="T7" fmla="*/ 192 h 201"/>
                <a:gd name="T8" fmla="*/ 65 w 168"/>
                <a:gd name="T9" fmla="*/ 185 h 201"/>
                <a:gd name="T10" fmla="*/ 80 w 168"/>
                <a:gd name="T11" fmla="*/ 177 h 201"/>
                <a:gd name="T12" fmla="*/ 95 w 168"/>
                <a:gd name="T13" fmla="*/ 167 h 201"/>
                <a:gd name="T14" fmla="*/ 107 w 168"/>
                <a:gd name="T15" fmla="*/ 155 h 201"/>
                <a:gd name="T16" fmla="*/ 119 w 168"/>
                <a:gd name="T17" fmla="*/ 143 h 201"/>
                <a:gd name="T18" fmla="*/ 140 w 168"/>
                <a:gd name="T19" fmla="*/ 113 h 201"/>
                <a:gd name="T20" fmla="*/ 148 w 168"/>
                <a:gd name="T21" fmla="*/ 96 h 201"/>
                <a:gd name="T22" fmla="*/ 156 w 168"/>
                <a:gd name="T23" fmla="*/ 79 h 201"/>
                <a:gd name="T24" fmla="*/ 161 w 168"/>
                <a:gd name="T25" fmla="*/ 59 h 201"/>
                <a:gd name="T26" fmla="*/ 165 w 168"/>
                <a:gd name="T27" fmla="*/ 41 h 201"/>
                <a:gd name="T28" fmla="*/ 167 w 168"/>
                <a:gd name="T29" fmla="*/ 21 h 201"/>
                <a:gd name="T30" fmla="*/ 168 w 168"/>
                <a:gd name="T31" fmla="*/ 0 h 2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8" h="201">
                  <a:moveTo>
                    <a:pt x="0" y="201"/>
                  </a:moveTo>
                  <a:lnTo>
                    <a:pt x="17" y="199"/>
                  </a:lnTo>
                  <a:lnTo>
                    <a:pt x="34" y="197"/>
                  </a:lnTo>
                  <a:lnTo>
                    <a:pt x="51" y="192"/>
                  </a:lnTo>
                  <a:lnTo>
                    <a:pt x="65" y="185"/>
                  </a:lnTo>
                  <a:lnTo>
                    <a:pt x="80" y="177"/>
                  </a:lnTo>
                  <a:lnTo>
                    <a:pt x="95" y="167"/>
                  </a:lnTo>
                  <a:lnTo>
                    <a:pt x="107" y="155"/>
                  </a:lnTo>
                  <a:lnTo>
                    <a:pt x="119" y="143"/>
                  </a:lnTo>
                  <a:lnTo>
                    <a:pt x="140" y="113"/>
                  </a:lnTo>
                  <a:lnTo>
                    <a:pt x="148" y="96"/>
                  </a:lnTo>
                  <a:lnTo>
                    <a:pt x="156" y="79"/>
                  </a:lnTo>
                  <a:lnTo>
                    <a:pt x="161" y="59"/>
                  </a:lnTo>
                  <a:lnTo>
                    <a:pt x="165" y="41"/>
                  </a:lnTo>
                  <a:lnTo>
                    <a:pt x="167" y="21"/>
                  </a:lnTo>
                  <a:lnTo>
                    <a:pt x="168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6" name="Rectangle 40"/>
            <p:cNvSpPr>
              <a:spLocks noChangeArrowheads="1"/>
            </p:cNvSpPr>
            <p:nvPr/>
          </p:nvSpPr>
          <p:spPr bwMode="auto">
            <a:xfrm>
              <a:off x="1762" y="1920"/>
              <a:ext cx="842" cy="69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7" name="Line 41"/>
            <p:cNvSpPr>
              <a:spLocks noChangeShapeType="1"/>
            </p:cNvSpPr>
            <p:nvPr/>
          </p:nvSpPr>
          <p:spPr bwMode="auto">
            <a:xfrm>
              <a:off x="4518" y="1920"/>
              <a:ext cx="1" cy="3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8" name="Line 42"/>
            <p:cNvSpPr>
              <a:spLocks noChangeShapeType="1"/>
            </p:cNvSpPr>
            <p:nvPr/>
          </p:nvSpPr>
          <p:spPr bwMode="auto">
            <a:xfrm flipH="1">
              <a:off x="4552" y="1920"/>
              <a:ext cx="1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09" name="Line 43"/>
            <p:cNvSpPr>
              <a:spLocks noChangeShapeType="1"/>
            </p:cNvSpPr>
            <p:nvPr/>
          </p:nvSpPr>
          <p:spPr bwMode="auto">
            <a:xfrm>
              <a:off x="4283" y="2257"/>
              <a:ext cx="23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10" name="Line 44"/>
            <p:cNvSpPr>
              <a:spLocks noChangeShapeType="1"/>
            </p:cNvSpPr>
            <p:nvPr/>
          </p:nvSpPr>
          <p:spPr bwMode="auto">
            <a:xfrm flipH="1">
              <a:off x="4552" y="2257"/>
              <a:ext cx="1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11" name="Line 45"/>
            <p:cNvSpPr>
              <a:spLocks noChangeShapeType="1"/>
            </p:cNvSpPr>
            <p:nvPr/>
          </p:nvSpPr>
          <p:spPr bwMode="auto">
            <a:xfrm>
              <a:off x="4721" y="1685"/>
              <a:ext cx="1" cy="2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12" name="Line 46"/>
            <p:cNvSpPr>
              <a:spLocks noChangeShapeType="1"/>
            </p:cNvSpPr>
            <p:nvPr/>
          </p:nvSpPr>
          <p:spPr bwMode="auto">
            <a:xfrm>
              <a:off x="4721" y="2257"/>
              <a:ext cx="1" cy="2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11313" name="Group 47"/>
            <p:cNvGrpSpPr>
              <a:grpSpLocks/>
            </p:cNvGrpSpPr>
            <p:nvPr/>
          </p:nvGrpSpPr>
          <p:grpSpPr bwMode="auto">
            <a:xfrm>
              <a:off x="4552" y="2056"/>
              <a:ext cx="169" cy="63"/>
              <a:chOff x="4552" y="2056"/>
              <a:chExt cx="169" cy="63"/>
            </a:xfrm>
          </p:grpSpPr>
          <p:sp>
            <p:nvSpPr>
              <p:cNvPr id="11476" name="Line 48"/>
              <p:cNvSpPr>
                <a:spLocks noChangeShapeType="1"/>
              </p:cNvSpPr>
              <p:nvPr/>
            </p:nvSpPr>
            <p:spPr bwMode="auto">
              <a:xfrm>
                <a:off x="4697" y="2088"/>
                <a:ext cx="2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77" name="Freeform 49"/>
              <p:cNvSpPr>
                <a:spLocks/>
              </p:cNvSpPr>
              <p:nvPr/>
            </p:nvSpPr>
            <p:spPr bwMode="auto">
              <a:xfrm>
                <a:off x="4552" y="2056"/>
                <a:ext cx="148" cy="63"/>
              </a:xfrm>
              <a:custGeom>
                <a:avLst/>
                <a:gdLst>
                  <a:gd name="T0" fmla="*/ 148 w 148"/>
                  <a:gd name="T1" fmla="*/ 0 h 63"/>
                  <a:gd name="T2" fmla="*/ 0 w 148"/>
                  <a:gd name="T3" fmla="*/ 32 h 63"/>
                  <a:gd name="T4" fmla="*/ 148 w 148"/>
                  <a:gd name="T5" fmla="*/ 63 h 63"/>
                  <a:gd name="T6" fmla="*/ 148 w 148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8" h="63">
                    <a:moveTo>
                      <a:pt x="148" y="0"/>
                    </a:moveTo>
                    <a:lnTo>
                      <a:pt x="0" y="32"/>
                    </a:lnTo>
                    <a:lnTo>
                      <a:pt x="148" y="6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 flipV="1">
              <a:off x="4552" y="2189"/>
              <a:ext cx="1" cy="1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 flipV="1">
              <a:off x="4552" y="1853"/>
              <a:ext cx="1" cy="1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 flipV="1">
              <a:off x="4552" y="2054"/>
              <a:ext cx="1" cy="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3577" y="2189"/>
              <a:ext cx="5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3588" y="2206"/>
              <a:ext cx="10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3690" y="2267"/>
              <a:ext cx="14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GS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827" y="2206"/>
              <a:ext cx="19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&gt;U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4012" y="226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5225" y="2458"/>
              <a:ext cx="43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5236" y="2475"/>
              <a:ext cx="10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5338" y="2536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108">
                  <a:solidFill>
                    <a:srgbClr val="000000"/>
                  </a:solidFill>
                  <a:latin typeface="Arial" charset="0"/>
                </a:rPr>
                <a:t>DS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5470" y="2475"/>
              <a:ext cx="1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de-DE" sz="1662">
                  <a:solidFill>
                    <a:srgbClr val="000000"/>
                  </a:solidFill>
                  <a:latin typeface="Arial" charset="0"/>
                </a:rPr>
                <a:t>=0</a:t>
              </a:r>
              <a:endParaRPr lang="de-DE" sz="2215">
                <a:latin typeface="Times New Roman" pitchFamily="18" charset="0"/>
              </a:endParaRPr>
            </a:p>
          </p:txBody>
        </p: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4721" y="1685"/>
              <a:ext cx="4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5191" y="1685"/>
              <a:ext cx="1" cy="11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>
              <a:off x="4721" y="2492"/>
              <a:ext cx="1" cy="36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>
              <a:off x="4115" y="2257"/>
              <a:ext cx="1" cy="60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0" name="Line 66"/>
            <p:cNvSpPr>
              <a:spLocks noChangeShapeType="1"/>
            </p:cNvSpPr>
            <p:nvPr/>
          </p:nvSpPr>
          <p:spPr bwMode="auto">
            <a:xfrm>
              <a:off x="4115" y="2861"/>
              <a:ext cx="107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>
              <a:off x="4956" y="2861"/>
              <a:ext cx="1" cy="10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2" name="Line 68"/>
            <p:cNvSpPr>
              <a:spLocks noChangeShapeType="1"/>
            </p:cNvSpPr>
            <p:nvPr/>
          </p:nvSpPr>
          <p:spPr bwMode="auto">
            <a:xfrm>
              <a:off x="4922" y="2962"/>
              <a:ext cx="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3" name="Oval 69"/>
            <p:cNvSpPr>
              <a:spLocks noChangeArrowheads="1"/>
            </p:cNvSpPr>
            <p:nvPr/>
          </p:nvSpPr>
          <p:spPr bwMode="auto">
            <a:xfrm>
              <a:off x="4687" y="2827"/>
              <a:ext cx="69" cy="70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4922" y="2827"/>
              <a:ext cx="69" cy="70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5" name="Oval 71"/>
            <p:cNvSpPr>
              <a:spLocks noChangeArrowheads="1"/>
            </p:cNvSpPr>
            <p:nvPr/>
          </p:nvSpPr>
          <p:spPr bwMode="auto">
            <a:xfrm>
              <a:off x="3946" y="2391"/>
              <a:ext cx="339" cy="339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6" name="Line 72"/>
            <p:cNvSpPr>
              <a:spLocks noChangeShapeType="1"/>
            </p:cNvSpPr>
            <p:nvPr/>
          </p:nvSpPr>
          <p:spPr bwMode="auto">
            <a:xfrm flipH="1">
              <a:off x="4115" y="2257"/>
              <a:ext cx="1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7" name="Line 73"/>
            <p:cNvSpPr>
              <a:spLocks noChangeShapeType="1"/>
            </p:cNvSpPr>
            <p:nvPr/>
          </p:nvSpPr>
          <p:spPr bwMode="auto">
            <a:xfrm>
              <a:off x="4721" y="2088"/>
              <a:ext cx="1" cy="16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sp>
          <p:nvSpPr>
            <p:cNvPr id="11338" name="Oval 74"/>
            <p:cNvSpPr>
              <a:spLocks noChangeArrowheads="1"/>
            </p:cNvSpPr>
            <p:nvPr/>
          </p:nvSpPr>
          <p:spPr bwMode="auto">
            <a:xfrm>
              <a:off x="5023" y="2088"/>
              <a:ext cx="338" cy="339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  <p:grpSp>
          <p:nvGrpSpPr>
            <p:cNvPr id="11339" name="Group 75"/>
            <p:cNvGrpSpPr>
              <a:grpSpLocks/>
            </p:cNvGrpSpPr>
            <p:nvPr/>
          </p:nvGrpSpPr>
          <p:grpSpPr bwMode="auto">
            <a:xfrm>
              <a:off x="1624" y="2152"/>
              <a:ext cx="241" cy="142"/>
              <a:chOff x="1624" y="2152"/>
              <a:chExt cx="241" cy="142"/>
            </a:xfrm>
          </p:grpSpPr>
          <p:sp>
            <p:nvSpPr>
              <p:cNvPr id="11462" name="Freeform 76"/>
              <p:cNvSpPr>
                <a:spLocks/>
              </p:cNvSpPr>
              <p:nvPr/>
            </p:nvSpPr>
            <p:spPr bwMode="auto">
              <a:xfrm>
                <a:off x="1624" y="2288"/>
                <a:ext cx="17" cy="6"/>
              </a:xfrm>
              <a:custGeom>
                <a:avLst/>
                <a:gdLst>
                  <a:gd name="T0" fmla="*/ 4 w 17"/>
                  <a:gd name="T1" fmla="*/ 0 h 6"/>
                  <a:gd name="T2" fmla="*/ 3 w 17"/>
                  <a:gd name="T3" fmla="*/ 0 h 6"/>
                  <a:gd name="T4" fmla="*/ 2 w 17"/>
                  <a:gd name="T5" fmla="*/ 1 h 6"/>
                  <a:gd name="T6" fmla="*/ 0 w 17"/>
                  <a:gd name="T7" fmla="*/ 3 h 6"/>
                  <a:gd name="T8" fmla="*/ 0 w 17"/>
                  <a:gd name="T9" fmla="*/ 3 h 6"/>
                  <a:gd name="T10" fmla="*/ 2 w 17"/>
                  <a:gd name="T11" fmla="*/ 4 h 6"/>
                  <a:gd name="T12" fmla="*/ 3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4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3" name="Freeform 77"/>
              <p:cNvSpPr>
                <a:spLocks/>
              </p:cNvSpPr>
              <p:nvPr/>
            </p:nvSpPr>
            <p:spPr bwMode="auto">
              <a:xfrm>
                <a:off x="1647" y="2286"/>
                <a:ext cx="17" cy="8"/>
              </a:xfrm>
              <a:custGeom>
                <a:avLst/>
                <a:gdLst>
                  <a:gd name="T0" fmla="*/ 3 w 17"/>
                  <a:gd name="T1" fmla="*/ 2 h 8"/>
                  <a:gd name="T2" fmla="*/ 1 w 17"/>
                  <a:gd name="T3" fmla="*/ 2 h 8"/>
                  <a:gd name="T4" fmla="*/ 0 w 17"/>
                  <a:gd name="T5" fmla="*/ 2 h 8"/>
                  <a:gd name="T6" fmla="*/ 0 w 17"/>
                  <a:gd name="T7" fmla="*/ 3 h 8"/>
                  <a:gd name="T8" fmla="*/ 0 w 17"/>
                  <a:gd name="T9" fmla="*/ 5 h 8"/>
                  <a:gd name="T10" fmla="*/ 0 w 17"/>
                  <a:gd name="T11" fmla="*/ 6 h 8"/>
                  <a:gd name="T12" fmla="*/ 1 w 17"/>
                  <a:gd name="T13" fmla="*/ 8 h 8"/>
                  <a:gd name="T14" fmla="*/ 4 w 17"/>
                  <a:gd name="T15" fmla="*/ 8 h 8"/>
                  <a:gd name="T16" fmla="*/ 6 w 17"/>
                  <a:gd name="T17" fmla="*/ 8 h 8"/>
                  <a:gd name="T18" fmla="*/ 14 w 17"/>
                  <a:gd name="T19" fmla="*/ 6 h 8"/>
                  <a:gd name="T20" fmla="*/ 15 w 17"/>
                  <a:gd name="T21" fmla="*/ 5 h 8"/>
                  <a:gd name="T22" fmla="*/ 17 w 17"/>
                  <a:gd name="T23" fmla="*/ 3 h 8"/>
                  <a:gd name="T24" fmla="*/ 17 w 17"/>
                  <a:gd name="T25" fmla="*/ 2 h 8"/>
                  <a:gd name="T26" fmla="*/ 15 w 17"/>
                  <a:gd name="T27" fmla="*/ 0 h 8"/>
                  <a:gd name="T28" fmla="*/ 14 w 17"/>
                  <a:gd name="T29" fmla="*/ 0 h 8"/>
                  <a:gd name="T30" fmla="*/ 13 w 17"/>
                  <a:gd name="T31" fmla="*/ 0 h 8"/>
                  <a:gd name="T32" fmla="*/ 4 w 17"/>
                  <a:gd name="T33" fmla="*/ 2 h 8"/>
                  <a:gd name="T34" fmla="*/ 4 w 17"/>
                  <a:gd name="T35" fmla="*/ 5 h 8"/>
                  <a:gd name="T36" fmla="*/ 6 w 17"/>
                  <a:gd name="T37" fmla="*/ 2 h 8"/>
                  <a:gd name="T38" fmla="*/ 3 w 17"/>
                  <a:gd name="T39" fmla="*/ 2 h 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" h="8">
                    <a:moveTo>
                      <a:pt x="3" y="2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6" y="2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4" name="Freeform 78"/>
              <p:cNvSpPr>
                <a:spLocks/>
              </p:cNvSpPr>
              <p:nvPr/>
            </p:nvSpPr>
            <p:spPr bwMode="auto">
              <a:xfrm>
                <a:off x="1670" y="2284"/>
                <a:ext cx="17" cy="7"/>
              </a:xfrm>
              <a:custGeom>
                <a:avLst/>
                <a:gdLst>
                  <a:gd name="T0" fmla="*/ 1 w 17"/>
                  <a:gd name="T1" fmla="*/ 1 h 7"/>
                  <a:gd name="T2" fmla="*/ 0 w 17"/>
                  <a:gd name="T3" fmla="*/ 2 h 7"/>
                  <a:gd name="T4" fmla="*/ 0 w 17"/>
                  <a:gd name="T5" fmla="*/ 4 h 7"/>
                  <a:gd name="T6" fmla="*/ 0 w 17"/>
                  <a:gd name="T7" fmla="*/ 5 h 7"/>
                  <a:gd name="T8" fmla="*/ 0 w 17"/>
                  <a:gd name="T9" fmla="*/ 7 h 7"/>
                  <a:gd name="T10" fmla="*/ 1 w 17"/>
                  <a:gd name="T11" fmla="*/ 7 h 7"/>
                  <a:gd name="T12" fmla="*/ 2 w 17"/>
                  <a:gd name="T13" fmla="*/ 7 h 7"/>
                  <a:gd name="T14" fmla="*/ 5 w 17"/>
                  <a:gd name="T15" fmla="*/ 7 h 7"/>
                  <a:gd name="T16" fmla="*/ 14 w 17"/>
                  <a:gd name="T17" fmla="*/ 5 h 7"/>
                  <a:gd name="T18" fmla="*/ 15 w 17"/>
                  <a:gd name="T19" fmla="*/ 4 h 7"/>
                  <a:gd name="T20" fmla="*/ 17 w 17"/>
                  <a:gd name="T21" fmla="*/ 2 h 7"/>
                  <a:gd name="T22" fmla="*/ 17 w 17"/>
                  <a:gd name="T23" fmla="*/ 1 h 7"/>
                  <a:gd name="T24" fmla="*/ 15 w 17"/>
                  <a:gd name="T25" fmla="*/ 0 h 7"/>
                  <a:gd name="T26" fmla="*/ 14 w 17"/>
                  <a:gd name="T27" fmla="*/ 0 h 7"/>
                  <a:gd name="T28" fmla="*/ 12 w 17"/>
                  <a:gd name="T29" fmla="*/ 0 h 7"/>
                  <a:gd name="T30" fmla="*/ 4 w 17"/>
                  <a:gd name="T31" fmla="*/ 1 h 7"/>
                  <a:gd name="T32" fmla="*/ 1 w 17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7">
                    <a:moveTo>
                      <a:pt x="1" y="1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14" y="5"/>
                    </a:lnTo>
                    <a:lnTo>
                      <a:pt x="15" y="4"/>
                    </a:lnTo>
                    <a:lnTo>
                      <a:pt x="17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5" name="Freeform 79"/>
              <p:cNvSpPr>
                <a:spLocks/>
              </p:cNvSpPr>
              <p:nvPr/>
            </p:nvSpPr>
            <p:spPr bwMode="auto">
              <a:xfrm>
                <a:off x="1692" y="2279"/>
                <a:ext cx="17" cy="9"/>
              </a:xfrm>
              <a:custGeom>
                <a:avLst/>
                <a:gdLst>
                  <a:gd name="T0" fmla="*/ 2 w 17"/>
                  <a:gd name="T1" fmla="*/ 3 h 9"/>
                  <a:gd name="T2" fmla="*/ 0 w 17"/>
                  <a:gd name="T3" fmla="*/ 3 h 9"/>
                  <a:gd name="T4" fmla="*/ 0 w 17"/>
                  <a:gd name="T5" fmla="*/ 5 h 9"/>
                  <a:gd name="T6" fmla="*/ 0 w 17"/>
                  <a:gd name="T7" fmla="*/ 6 h 9"/>
                  <a:gd name="T8" fmla="*/ 0 w 17"/>
                  <a:gd name="T9" fmla="*/ 7 h 9"/>
                  <a:gd name="T10" fmla="*/ 2 w 17"/>
                  <a:gd name="T11" fmla="*/ 9 h 9"/>
                  <a:gd name="T12" fmla="*/ 3 w 17"/>
                  <a:gd name="T13" fmla="*/ 9 h 9"/>
                  <a:gd name="T14" fmla="*/ 14 w 17"/>
                  <a:gd name="T15" fmla="*/ 6 h 9"/>
                  <a:gd name="T16" fmla="*/ 16 w 17"/>
                  <a:gd name="T17" fmla="*/ 6 h 9"/>
                  <a:gd name="T18" fmla="*/ 17 w 17"/>
                  <a:gd name="T19" fmla="*/ 5 h 9"/>
                  <a:gd name="T20" fmla="*/ 17 w 17"/>
                  <a:gd name="T21" fmla="*/ 3 h 9"/>
                  <a:gd name="T22" fmla="*/ 16 w 17"/>
                  <a:gd name="T23" fmla="*/ 2 h 9"/>
                  <a:gd name="T24" fmla="*/ 14 w 17"/>
                  <a:gd name="T25" fmla="*/ 0 h 9"/>
                  <a:gd name="T26" fmla="*/ 13 w 17"/>
                  <a:gd name="T27" fmla="*/ 0 h 9"/>
                  <a:gd name="T28" fmla="*/ 2 w 17"/>
                  <a:gd name="T29" fmla="*/ 3 h 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9">
                    <a:moveTo>
                      <a:pt x="2" y="3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6" name="Freeform 80"/>
              <p:cNvSpPr>
                <a:spLocks/>
              </p:cNvSpPr>
              <p:nvPr/>
            </p:nvSpPr>
            <p:spPr bwMode="auto">
              <a:xfrm>
                <a:off x="1713" y="2274"/>
                <a:ext cx="17" cy="10"/>
              </a:xfrm>
              <a:custGeom>
                <a:avLst/>
                <a:gdLst>
                  <a:gd name="T0" fmla="*/ 3 w 17"/>
                  <a:gd name="T1" fmla="*/ 4 h 10"/>
                  <a:gd name="T2" fmla="*/ 2 w 17"/>
                  <a:gd name="T3" fmla="*/ 4 h 10"/>
                  <a:gd name="T4" fmla="*/ 0 w 17"/>
                  <a:gd name="T5" fmla="*/ 5 h 10"/>
                  <a:gd name="T6" fmla="*/ 0 w 17"/>
                  <a:gd name="T7" fmla="*/ 7 h 10"/>
                  <a:gd name="T8" fmla="*/ 2 w 17"/>
                  <a:gd name="T9" fmla="*/ 8 h 10"/>
                  <a:gd name="T10" fmla="*/ 3 w 17"/>
                  <a:gd name="T11" fmla="*/ 10 h 10"/>
                  <a:gd name="T12" fmla="*/ 5 w 17"/>
                  <a:gd name="T13" fmla="*/ 10 h 10"/>
                  <a:gd name="T14" fmla="*/ 6 w 17"/>
                  <a:gd name="T15" fmla="*/ 8 h 10"/>
                  <a:gd name="T16" fmla="*/ 16 w 17"/>
                  <a:gd name="T17" fmla="*/ 5 h 10"/>
                  <a:gd name="T18" fmla="*/ 17 w 17"/>
                  <a:gd name="T19" fmla="*/ 5 h 10"/>
                  <a:gd name="T20" fmla="*/ 17 w 17"/>
                  <a:gd name="T21" fmla="*/ 4 h 10"/>
                  <a:gd name="T22" fmla="*/ 17 w 17"/>
                  <a:gd name="T23" fmla="*/ 3 h 10"/>
                  <a:gd name="T24" fmla="*/ 17 w 17"/>
                  <a:gd name="T25" fmla="*/ 1 h 10"/>
                  <a:gd name="T26" fmla="*/ 16 w 17"/>
                  <a:gd name="T27" fmla="*/ 0 h 10"/>
                  <a:gd name="T28" fmla="*/ 15 w 17"/>
                  <a:gd name="T29" fmla="*/ 0 h 10"/>
                  <a:gd name="T30" fmla="*/ 5 w 17"/>
                  <a:gd name="T31" fmla="*/ 3 h 10"/>
                  <a:gd name="T32" fmla="*/ 3 w 17"/>
                  <a:gd name="T33" fmla="*/ 4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10">
                    <a:moveTo>
                      <a:pt x="3" y="4"/>
                    </a:move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6" y="8"/>
                    </a:lnTo>
                    <a:lnTo>
                      <a:pt x="16" y="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5" y="3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7" name="Freeform 81"/>
              <p:cNvSpPr>
                <a:spLocks/>
              </p:cNvSpPr>
              <p:nvPr/>
            </p:nvSpPr>
            <p:spPr bwMode="auto">
              <a:xfrm>
                <a:off x="1736" y="2268"/>
                <a:ext cx="16" cy="9"/>
              </a:xfrm>
              <a:custGeom>
                <a:avLst/>
                <a:gdLst>
                  <a:gd name="T0" fmla="*/ 2 w 16"/>
                  <a:gd name="T1" fmla="*/ 3 h 9"/>
                  <a:gd name="T2" fmla="*/ 0 w 16"/>
                  <a:gd name="T3" fmla="*/ 4 h 9"/>
                  <a:gd name="T4" fmla="*/ 0 w 16"/>
                  <a:gd name="T5" fmla="*/ 6 h 9"/>
                  <a:gd name="T6" fmla="*/ 0 w 16"/>
                  <a:gd name="T7" fmla="*/ 7 h 9"/>
                  <a:gd name="T8" fmla="*/ 0 w 16"/>
                  <a:gd name="T9" fmla="*/ 9 h 9"/>
                  <a:gd name="T10" fmla="*/ 2 w 16"/>
                  <a:gd name="T11" fmla="*/ 9 h 9"/>
                  <a:gd name="T12" fmla="*/ 3 w 16"/>
                  <a:gd name="T13" fmla="*/ 9 h 9"/>
                  <a:gd name="T14" fmla="*/ 14 w 16"/>
                  <a:gd name="T15" fmla="*/ 6 h 9"/>
                  <a:gd name="T16" fmla="*/ 16 w 16"/>
                  <a:gd name="T17" fmla="*/ 4 h 9"/>
                  <a:gd name="T18" fmla="*/ 16 w 16"/>
                  <a:gd name="T19" fmla="*/ 3 h 9"/>
                  <a:gd name="T20" fmla="*/ 16 w 16"/>
                  <a:gd name="T21" fmla="*/ 1 h 9"/>
                  <a:gd name="T22" fmla="*/ 16 w 16"/>
                  <a:gd name="T23" fmla="*/ 0 h 9"/>
                  <a:gd name="T24" fmla="*/ 14 w 16"/>
                  <a:gd name="T25" fmla="*/ 0 h 9"/>
                  <a:gd name="T26" fmla="*/ 13 w 16"/>
                  <a:gd name="T27" fmla="*/ 0 h 9"/>
                  <a:gd name="T28" fmla="*/ 2 w 16"/>
                  <a:gd name="T29" fmla="*/ 3 h 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9">
                    <a:moveTo>
                      <a:pt x="2" y="3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8" name="Freeform 82"/>
              <p:cNvSpPr>
                <a:spLocks/>
              </p:cNvSpPr>
              <p:nvPr/>
            </p:nvSpPr>
            <p:spPr bwMode="auto">
              <a:xfrm>
                <a:off x="1757" y="2260"/>
                <a:ext cx="16" cy="9"/>
              </a:xfrm>
              <a:custGeom>
                <a:avLst/>
                <a:gdLst>
                  <a:gd name="T0" fmla="*/ 2 w 16"/>
                  <a:gd name="T1" fmla="*/ 4 h 9"/>
                  <a:gd name="T2" fmla="*/ 0 w 16"/>
                  <a:gd name="T3" fmla="*/ 5 h 9"/>
                  <a:gd name="T4" fmla="*/ 0 w 16"/>
                  <a:gd name="T5" fmla="*/ 7 h 9"/>
                  <a:gd name="T6" fmla="*/ 0 w 16"/>
                  <a:gd name="T7" fmla="*/ 8 h 9"/>
                  <a:gd name="T8" fmla="*/ 0 w 16"/>
                  <a:gd name="T9" fmla="*/ 9 h 9"/>
                  <a:gd name="T10" fmla="*/ 2 w 16"/>
                  <a:gd name="T11" fmla="*/ 9 h 9"/>
                  <a:gd name="T12" fmla="*/ 3 w 16"/>
                  <a:gd name="T13" fmla="*/ 9 h 9"/>
                  <a:gd name="T14" fmla="*/ 14 w 16"/>
                  <a:gd name="T15" fmla="*/ 5 h 9"/>
                  <a:gd name="T16" fmla="*/ 16 w 16"/>
                  <a:gd name="T17" fmla="*/ 4 h 9"/>
                  <a:gd name="T18" fmla="*/ 16 w 16"/>
                  <a:gd name="T19" fmla="*/ 2 h 9"/>
                  <a:gd name="T20" fmla="*/ 16 w 16"/>
                  <a:gd name="T21" fmla="*/ 1 h 9"/>
                  <a:gd name="T22" fmla="*/ 16 w 16"/>
                  <a:gd name="T23" fmla="*/ 0 h 9"/>
                  <a:gd name="T24" fmla="*/ 14 w 16"/>
                  <a:gd name="T25" fmla="*/ 0 h 9"/>
                  <a:gd name="T26" fmla="*/ 13 w 16"/>
                  <a:gd name="T27" fmla="*/ 0 h 9"/>
                  <a:gd name="T28" fmla="*/ 2 w 16"/>
                  <a:gd name="T29" fmla="*/ 4 h 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9">
                    <a:moveTo>
                      <a:pt x="2" y="4"/>
                    </a:moveTo>
                    <a:lnTo>
                      <a:pt x="0" y="5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14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9" name="Freeform 83"/>
              <p:cNvSpPr>
                <a:spLocks/>
              </p:cNvSpPr>
              <p:nvPr/>
            </p:nvSpPr>
            <p:spPr bwMode="auto">
              <a:xfrm>
                <a:off x="1779" y="2250"/>
                <a:ext cx="15" cy="11"/>
              </a:xfrm>
              <a:custGeom>
                <a:avLst/>
                <a:gdLst>
                  <a:gd name="T0" fmla="*/ 0 w 15"/>
                  <a:gd name="T1" fmla="*/ 5 h 11"/>
                  <a:gd name="T2" fmla="*/ 0 w 15"/>
                  <a:gd name="T3" fmla="*/ 7 h 11"/>
                  <a:gd name="T4" fmla="*/ 0 w 15"/>
                  <a:gd name="T5" fmla="*/ 8 h 11"/>
                  <a:gd name="T6" fmla="*/ 0 w 15"/>
                  <a:gd name="T7" fmla="*/ 10 h 11"/>
                  <a:gd name="T8" fmla="*/ 1 w 15"/>
                  <a:gd name="T9" fmla="*/ 11 h 11"/>
                  <a:gd name="T10" fmla="*/ 2 w 15"/>
                  <a:gd name="T11" fmla="*/ 11 h 11"/>
                  <a:gd name="T12" fmla="*/ 4 w 15"/>
                  <a:gd name="T13" fmla="*/ 10 h 11"/>
                  <a:gd name="T14" fmla="*/ 14 w 15"/>
                  <a:gd name="T15" fmla="*/ 4 h 11"/>
                  <a:gd name="T16" fmla="*/ 15 w 15"/>
                  <a:gd name="T17" fmla="*/ 2 h 11"/>
                  <a:gd name="T18" fmla="*/ 15 w 15"/>
                  <a:gd name="T19" fmla="*/ 1 h 11"/>
                  <a:gd name="T20" fmla="*/ 14 w 15"/>
                  <a:gd name="T21" fmla="*/ 0 h 11"/>
                  <a:gd name="T22" fmla="*/ 12 w 15"/>
                  <a:gd name="T23" fmla="*/ 0 h 11"/>
                  <a:gd name="T24" fmla="*/ 11 w 15"/>
                  <a:gd name="T25" fmla="*/ 0 h 11"/>
                  <a:gd name="T26" fmla="*/ 9 w 15"/>
                  <a:gd name="T27" fmla="*/ 0 h 11"/>
                  <a:gd name="T28" fmla="*/ 0 w 15"/>
                  <a:gd name="T29" fmla="*/ 5 h 1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" h="11">
                    <a:moveTo>
                      <a:pt x="0" y="5"/>
                    </a:move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1"/>
                    </a:lnTo>
                    <a:lnTo>
                      <a:pt x="4" y="10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70" name="Freeform 84"/>
              <p:cNvSpPr>
                <a:spLocks/>
              </p:cNvSpPr>
              <p:nvPr/>
            </p:nvSpPr>
            <p:spPr bwMode="auto">
              <a:xfrm>
                <a:off x="1797" y="2237"/>
                <a:ext cx="16" cy="13"/>
              </a:xfrm>
              <a:custGeom>
                <a:avLst/>
                <a:gdLst>
                  <a:gd name="T0" fmla="*/ 1 w 16"/>
                  <a:gd name="T1" fmla="*/ 7 h 13"/>
                  <a:gd name="T2" fmla="*/ 0 w 16"/>
                  <a:gd name="T3" fmla="*/ 8 h 13"/>
                  <a:gd name="T4" fmla="*/ 0 w 16"/>
                  <a:gd name="T5" fmla="*/ 10 h 13"/>
                  <a:gd name="T6" fmla="*/ 1 w 16"/>
                  <a:gd name="T7" fmla="*/ 11 h 13"/>
                  <a:gd name="T8" fmla="*/ 3 w 16"/>
                  <a:gd name="T9" fmla="*/ 13 h 13"/>
                  <a:gd name="T10" fmla="*/ 4 w 16"/>
                  <a:gd name="T11" fmla="*/ 13 h 13"/>
                  <a:gd name="T12" fmla="*/ 6 w 16"/>
                  <a:gd name="T13" fmla="*/ 11 h 13"/>
                  <a:gd name="T14" fmla="*/ 14 w 16"/>
                  <a:gd name="T15" fmla="*/ 7 h 13"/>
                  <a:gd name="T16" fmla="*/ 16 w 16"/>
                  <a:gd name="T17" fmla="*/ 6 h 13"/>
                  <a:gd name="T18" fmla="*/ 16 w 16"/>
                  <a:gd name="T19" fmla="*/ 4 h 13"/>
                  <a:gd name="T20" fmla="*/ 16 w 16"/>
                  <a:gd name="T21" fmla="*/ 3 h 13"/>
                  <a:gd name="T22" fmla="*/ 16 w 16"/>
                  <a:gd name="T23" fmla="*/ 1 h 13"/>
                  <a:gd name="T24" fmla="*/ 14 w 16"/>
                  <a:gd name="T25" fmla="*/ 0 h 13"/>
                  <a:gd name="T26" fmla="*/ 13 w 16"/>
                  <a:gd name="T27" fmla="*/ 0 h 13"/>
                  <a:gd name="T28" fmla="*/ 11 w 16"/>
                  <a:gd name="T29" fmla="*/ 1 h 13"/>
                  <a:gd name="T30" fmla="*/ 10 w 16"/>
                  <a:gd name="T31" fmla="*/ 3 h 13"/>
                  <a:gd name="T32" fmla="*/ 1 w 16"/>
                  <a:gd name="T33" fmla="*/ 7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1" y="7"/>
                    </a:move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3" y="13"/>
                    </a:lnTo>
                    <a:lnTo>
                      <a:pt x="4" y="13"/>
                    </a:lnTo>
                    <a:lnTo>
                      <a:pt x="6" y="11"/>
                    </a:lnTo>
                    <a:lnTo>
                      <a:pt x="14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10" y="3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71" name="Freeform 85"/>
              <p:cNvSpPr>
                <a:spLocks/>
              </p:cNvSpPr>
              <p:nvPr/>
            </p:nvSpPr>
            <p:spPr bwMode="auto">
              <a:xfrm>
                <a:off x="1815" y="2223"/>
                <a:ext cx="15" cy="12"/>
              </a:xfrm>
              <a:custGeom>
                <a:avLst/>
                <a:gdLst>
                  <a:gd name="T0" fmla="*/ 2 w 15"/>
                  <a:gd name="T1" fmla="*/ 8 h 12"/>
                  <a:gd name="T2" fmla="*/ 0 w 15"/>
                  <a:gd name="T3" fmla="*/ 10 h 12"/>
                  <a:gd name="T4" fmla="*/ 0 w 15"/>
                  <a:gd name="T5" fmla="*/ 11 h 12"/>
                  <a:gd name="T6" fmla="*/ 2 w 15"/>
                  <a:gd name="T7" fmla="*/ 12 h 12"/>
                  <a:gd name="T8" fmla="*/ 3 w 15"/>
                  <a:gd name="T9" fmla="*/ 12 h 12"/>
                  <a:gd name="T10" fmla="*/ 5 w 15"/>
                  <a:gd name="T11" fmla="*/ 12 h 12"/>
                  <a:gd name="T12" fmla="*/ 6 w 15"/>
                  <a:gd name="T13" fmla="*/ 12 h 12"/>
                  <a:gd name="T14" fmla="*/ 9 w 15"/>
                  <a:gd name="T15" fmla="*/ 10 h 12"/>
                  <a:gd name="T16" fmla="*/ 15 w 15"/>
                  <a:gd name="T17" fmla="*/ 5 h 12"/>
                  <a:gd name="T18" fmla="*/ 15 w 15"/>
                  <a:gd name="T19" fmla="*/ 4 h 12"/>
                  <a:gd name="T20" fmla="*/ 15 w 15"/>
                  <a:gd name="T21" fmla="*/ 3 h 12"/>
                  <a:gd name="T22" fmla="*/ 15 w 15"/>
                  <a:gd name="T23" fmla="*/ 1 h 12"/>
                  <a:gd name="T24" fmla="*/ 13 w 15"/>
                  <a:gd name="T25" fmla="*/ 0 h 12"/>
                  <a:gd name="T26" fmla="*/ 12 w 15"/>
                  <a:gd name="T27" fmla="*/ 0 h 12"/>
                  <a:gd name="T28" fmla="*/ 10 w 15"/>
                  <a:gd name="T29" fmla="*/ 1 h 12"/>
                  <a:gd name="T30" fmla="*/ 5 w 15"/>
                  <a:gd name="T31" fmla="*/ 5 h 12"/>
                  <a:gd name="T32" fmla="*/ 2 w 15"/>
                  <a:gd name="T33" fmla="*/ 8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12">
                    <a:moveTo>
                      <a:pt x="2" y="8"/>
                    </a:moveTo>
                    <a:lnTo>
                      <a:pt x="0" y="10"/>
                    </a:lnTo>
                    <a:lnTo>
                      <a:pt x="0" y="11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6" y="12"/>
                    </a:lnTo>
                    <a:lnTo>
                      <a:pt x="9" y="10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5" y="5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72" name="Freeform 86"/>
              <p:cNvSpPr>
                <a:spLocks/>
              </p:cNvSpPr>
              <p:nvPr/>
            </p:nvSpPr>
            <p:spPr bwMode="auto">
              <a:xfrm>
                <a:off x="1832" y="2206"/>
                <a:ext cx="13" cy="14"/>
              </a:xfrm>
              <a:custGeom>
                <a:avLst/>
                <a:gdLst>
                  <a:gd name="T0" fmla="*/ 2 w 13"/>
                  <a:gd name="T1" fmla="*/ 10 h 14"/>
                  <a:gd name="T2" fmla="*/ 0 w 13"/>
                  <a:gd name="T3" fmla="*/ 11 h 14"/>
                  <a:gd name="T4" fmla="*/ 0 w 13"/>
                  <a:gd name="T5" fmla="*/ 12 h 14"/>
                  <a:gd name="T6" fmla="*/ 2 w 13"/>
                  <a:gd name="T7" fmla="*/ 14 h 14"/>
                  <a:gd name="T8" fmla="*/ 3 w 13"/>
                  <a:gd name="T9" fmla="*/ 14 h 14"/>
                  <a:gd name="T10" fmla="*/ 5 w 13"/>
                  <a:gd name="T11" fmla="*/ 14 h 14"/>
                  <a:gd name="T12" fmla="*/ 6 w 13"/>
                  <a:gd name="T13" fmla="*/ 14 h 14"/>
                  <a:gd name="T14" fmla="*/ 13 w 13"/>
                  <a:gd name="T15" fmla="*/ 5 h 14"/>
                  <a:gd name="T16" fmla="*/ 13 w 13"/>
                  <a:gd name="T17" fmla="*/ 4 h 14"/>
                  <a:gd name="T18" fmla="*/ 13 w 13"/>
                  <a:gd name="T19" fmla="*/ 3 h 14"/>
                  <a:gd name="T20" fmla="*/ 13 w 13"/>
                  <a:gd name="T21" fmla="*/ 1 h 14"/>
                  <a:gd name="T22" fmla="*/ 12 w 13"/>
                  <a:gd name="T23" fmla="*/ 0 h 14"/>
                  <a:gd name="T24" fmla="*/ 10 w 13"/>
                  <a:gd name="T25" fmla="*/ 0 h 14"/>
                  <a:gd name="T26" fmla="*/ 9 w 13"/>
                  <a:gd name="T27" fmla="*/ 1 h 14"/>
                  <a:gd name="T28" fmla="*/ 2 w 13"/>
                  <a:gd name="T29" fmla="*/ 10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4">
                    <a:moveTo>
                      <a:pt x="2" y="10"/>
                    </a:moveTo>
                    <a:lnTo>
                      <a:pt x="0" y="11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4"/>
                    </a:lnTo>
                    <a:lnTo>
                      <a:pt x="13" y="5"/>
                    </a:lnTo>
                    <a:lnTo>
                      <a:pt x="13" y="4"/>
                    </a:lnTo>
                    <a:lnTo>
                      <a:pt x="13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73" name="Freeform 87"/>
              <p:cNvSpPr>
                <a:spLocks/>
              </p:cNvSpPr>
              <p:nvPr/>
            </p:nvSpPr>
            <p:spPr bwMode="auto">
              <a:xfrm>
                <a:off x="1847" y="2187"/>
                <a:ext cx="9" cy="16"/>
              </a:xfrm>
              <a:custGeom>
                <a:avLst/>
                <a:gdLst>
                  <a:gd name="T0" fmla="*/ 0 w 9"/>
                  <a:gd name="T1" fmla="*/ 10 h 16"/>
                  <a:gd name="T2" fmla="*/ 0 w 9"/>
                  <a:gd name="T3" fmla="*/ 12 h 16"/>
                  <a:gd name="T4" fmla="*/ 0 w 9"/>
                  <a:gd name="T5" fmla="*/ 13 h 16"/>
                  <a:gd name="T6" fmla="*/ 0 w 9"/>
                  <a:gd name="T7" fmla="*/ 14 h 16"/>
                  <a:gd name="T8" fmla="*/ 1 w 9"/>
                  <a:gd name="T9" fmla="*/ 16 h 16"/>
                  <a:gd name="T10" fmla="*/ 2 w 9"/>
                  <a:gd name="T11" fmla="*/ 16 h 16"/>
                  <a:gd name="T12" fmla="*/ 4 w 9"/>
                  <a:gd name="T13" fmla="*/ 14 h 16"/>
                  <a:gd name="T14" fmla="*/ 7 w 9"/>
                  <a:gd name="T15" fmla="*/ 10 h 16"/>
                  <a:gd name="T16" fmla="*/ 8 w 9"/>
                  <a:gd name="T17" fmla="*/ 9 h 16"/>
                  <a:gd name="T18" fmla="*/ 9 w 9"/>
                  <a:gd name="T19" fmla="*/ 3 h 16"/>
                  <a:gd name="T20" fmla="*/ 9 w 9"/>
                  <a:gd name="T21" fmla="*/ 2 h 16"/>
                  <a:gd name="T22" fmla="*/ 9 w 9"/>
                  <a:gd name="T23" fmla="*/ 0 h 16"/>
                  <a:gd name="T24" fmla="*/ 8 w 9"/>
                  <a:gd name="T25" fmla="*/ 0 h 16"/>
                  <a:gd name="T26" fmla="*/ 7 w 9"/>
                  <a:gd name="T27" fmla="*/ 0 h 16"/>
                  <a:gd name="T28" fmla="*/ 5 w 9"/>
                  <a:gd name="T29" fmla="*/ 0 h 16"/>
                  <a:gd name="T30" fmla="*/ 4 w 9"/>
                  <a:gd name="T31" fmla="*/ 2 h 16"/>
                  <a:gd name="T32" fmla="*/ 2 w 9"/>
                  <a:gd name="T33" fmla="*/ 7 h 16"/>
                  <a:gd name="T34" fmla="*/ 5 w 9"/>
                  <a:gd name="T35" fmla="*/ 9 h 16"/>
                  <a:gd name="T36" fmla="*/ 2 w 9"/>
                  <a:gd name="T37" fmla="*/ 6 h 16"/>
                  <a:gd name="T38" fmla="*/ 0 w 9"/>
                  <a:gd name="T39" fmla="*/ 10 h 1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" h="16">
                    <a:moveTo>
                      <a:pt x="0" y="10"/>
                    </a:move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7" y="10"/>
                    </a:lnTo>
                    <a:lnTo>
                      <a:pt x="8" y="9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74" name="Freeform 88"/>
              <p:cNvSpPr>
                <a:spLocks/>
              </p:cNvSpPr>
              <p:nvPr/>
            </p:nvSpPr>
            <p:spPr bwMode="auto">
              <a:xfrm>
                <a:off x="1855" y="2165"/>
                <a:ext cx="9" cy="17"/>
              </a:xfrm>
              <a:custGeom>
                <a:avLst/>
                <a:gdLst>
                  <a:gd name="T0" fmla="*/ 0 w 9"/>
                  <a:gd name="T1" fmla="*/ 14 h 17"/>
                  <a:gd name="T2" fmla="*/ 0 w 9"/>
                  <a:gd name="T3" fmla="*/ 15 h 17"/>
                  <a:gd name="T4" fmla="*/ 1 w 9"/>
                  <a:gd name="T5" fmla="*/ 17 h 17"/>
                  <a:gd name="T6" fmla="*/ 3 w 9"/>
                  <a:gd name="T7" fmla="*/ 17 h 17"/>
                  <a:gd name="T8" fmla="*/ 4 w 9"/>
                  <a:gd name="T9" fmla="*/ 17 h 17"/>
                  <a:gd name="T10" fmla="*/ 6 w 9"/>
                  <a:gd name="T11" fmla="*/ 17 h 17"/>
                  <a:gd name="T12" fmla="*/ 6 w 9"/>
                  <a:gd name="T13" fmla="*/ 15 h 17"/>
                  <a:gd name="T14" fmla="*/ 9 w 9"/>
                  <a:gd name="T15" fmla="*/ 4 h 17"/>
                  <a:gd name="T16" fmla="*/ 9 w 9"/>
                  <a:gd name="T17" fmla="*/ 3 h 17"/>
                  <a:gd name="T18" fmla="*/ 9 w 9"/>
                  <a:gd name="T19" fmla="*/ 3 h 17"/>
                  <a:gd name="T20" fmla="*/ 9 w 9"/>
                  <a:gd name="T21" fmla="*/ 1 h 17"/>
                  <a:gd name="T22" fmla="*/ 7 w 9"/>
                  <a:gd name="T23" fmla="*/ 0 h 17"/>
                  <a:gd name="T24" fmla="*/ 6 w 9"/>
                  <a:gd name="T25" fmla="*/ 0 h 17"/>
                  <a:gd name="T26" fmla="*/ 4 w 9"/>
                  <a:gd name="T27" fmla="*/ 1 h 17"/>
                  <a:gd name="T28" fmla="*/ 3 w 9"/>
                  <a:gd name="T29" fmla="*/ 3 h 17"/>
                  <a:gd name="T30" fmla="*/ 3 w 9"/>
                  <a:gd name="T31" fmla="*/ 4 h 17"/>
                  <a:gd name="T32" fmla="*/ 3 w 9"/>
                  <a:gd name="T33" fmla="*/ 4 h 17"/>
                  <a:gd name="T34" fmla="*/ 6 w 9"/>
                  <a:gd name="T35" fmla="*/ 4 h 17"/>
                  <a:gd name="T36" fmla="*/ 3 w 9"/>
                  <a:gd name="T37" fmla="*/ 3 h 17"/>
                  <a:gd name="T38" fmla="*/ 0 w 9"/>
                  <a:gd name="T39" fmla="*/ 14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" h="17">
                    <a:moveTo>
                      <a:pt x="0" y="14"/>
                    </a:moveTo>
                    <a:lnTo>
                      <a:pt x="0" y="15"/>
                    </a:lnTo>
                    <a:lnTo>
                      <a:pt x="1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6" y="4"/>
                    </a:lnTo>
                    <a:lnTo>
                      <a:pt x="3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75" name="Freeform 89"/>
              <p:cNvSpPr>
                <a:spLocks/>
              </p:cNvSpPr>
              <p:nvPr/>
            </p:nvSpPr>
            <p:spPr bwMode="auto">
              <a:xfrm>
                <a:off x="1859" y="2152"/>
                <a:ext cx="6" cy="7"/>
              </a:xfrm>
              <a:custGeom>
                <a:avLst/>
                <a:gdLst>
                  <a:gd name="T0" fmla="*/ 0 w 6"/>
                  <a:gd name="T1" fmla="*/ 6 h 7"/>
                  <a:gd name="T2" fmla="*/ 0 w 6"/>
                  <a:gd name="T3" fmla="*/ 7 h 7"/>
                  <a:gd name="T4" fmla="*/ 2 w 6"/>
                  <a:gd name="T5" fmla="*/ 7 h 7"/>
                  <a:gd name="T6" fmla="*/ 3 w 6"/>
                  <a:gd name="T7" fmla="*/ 7 h 7"/>
                  <a:gd name="T8" fmla="*/ 5 w 6"/>
                  <a:gd name="T9" fmla="*/ 7 h 7"/>
                  <a:gd name="T10" fmla="*/ 6 w 6"/>
                  <a:gd name="T11" fmla="*/ 6 h 7"/>
                  <a:gd name="T12" fmla="*/ 6 w 6"/>
                  <a:gd name="T13" fmla="*/ 4 h 7"/>
                  <a:gd name="T14" fmla="*/ 6 w 6"/>
                  <a:gd name="T15" fmla="*/ 3 h 7"/>
                  <a:gd name="T16" fmla="*/ 5 w 6"/>
                  <a:gd name="T17" fmla="*/ 1 h 7"/>
                  <a:gd name="T18" fmla="*/ 3 w 6"/>
                  <a:gd name="T19" fmla="*/ 0 h 7"/>
                  <a:gd name="T20" fmla="*/ 3 w 6"/>
                  <a:gd name="T21" fmla="*/ 0 h 7"/>
                  <a:gd name="T22" fmla="*/ 2 w 6"/>
                  <a:gd name="T23" fmla="*/ 1 h 7"/>
                  <a:gd name="T24" fmla="*/ 0 w 6"/>
                  <a:gd name="T25" fmla="*/ 3 h 7"/>
                  <a:gd name="T26" fmla="*/ 0 w 6"/>
                  <a:gd name="T27" fmla="*/ 4 h 7"/>
                  <a:gd name="T28" fmla="*/ 0 w 6"/>
                  <a:gd name="T29" fmla="*/ 6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7">
                    <a:moveTo>
                      <a:pt x="0" y="6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1340" name="Group 90"/>
            <p:cNvGrpSpPr>
              <a:grpSpLocks/>
            </p:cNvGrpSpPr>
            <p:nvPr/>
          </p:nvGrpSpPr>
          <p:grpSpPr bwMode="auto">
            <a:xfrm>
              <a:off x="1018" y="1990"/>
              <a:ext cx="242" cy="304"/>
              <a:chOff x="1018" y="1990"/>
              <a:chExt cx="242" cy="304"/>
            </a:xfrm>
          </p:grpSpPr>
          <p:sp>
            <p:nvSpPr>
              <p:cNvPr id="11443" name="Freeform 91"/>
              <p:cNvSpPr>
                <a:spLocks/>
              </p:cNvSpPr>
              <p:nvPr/>
            </p:nvSpPr>
            <p:spPr bwMode="auto">
              <a:xfrm>
                <a:off x="1243" y="2286"/>
                <a:ext cx="17" cy="8"/>
              </a:xfrm>
              <a:custGeom>
                <a:avLst/>
                <a:gdLst>
                  <a:gd name="T0" fmla="*/ 16 w 17"/>
                  <a:gd name="T1" fmla="*/ 8 h 8"/>
                  <a:gd name="T2" fmla="*/ 16 w 17"/>
                  <a:gd name="T3" fmla="*/ 6 h 8"/>
                  <a:gd name="T4" fmla="*/ 17 w 17"/>
                  <a:gd name="T5" fmla="*/ 5 h 8"/>
                  <a:gd name="T6" fmla="*/ 17 w 17"/>
                  <a:gd name="T7" fmla="*/ 5 h 8"/>
                  <a:gd name="T8" fmla="*/ 16 w 17"/>
                  <a:gd name="T9" fmla="*/ 3 h 8"/>
                  <a:gd name="T10" fmla="*/ 14 w 17"/>
                  <a:gd name="T11" fmla="*/ 2 h 8"/>
                  <a:gd name="T12" fmla="*/ 14 w 17"/>
                  <a:gd name="T13" fmla="*/ 2 h 8"/>
                  <a:gd name="T14" fmla="*/ 3 w 17"/>
                  <a:gd name="T15" fmla="*/ 0 h 8"/>
                  <a:gd name="T16" fmla="*/ 2 w 17"/>
                  <a:gd name="T17" fmla="*/ 2 h 8"/>
                  <a:gd name="T18" fmla="*/ 0 w 17"/>
                  <a:gd name="T19" fmla="*/ 3 h 8"/>
                  <a:gd name="T20" fmla="*/ 0 w 17"/>
                  <a:gd name="T21" fmla="*/ 5 h 8"/>
                  <a:gd name="T22" fmla="*/ 2 w 17"/>
                  <a:gd name="T23" fmla="*/ 6 h 8"/>
                  <a:gd name="T24" fmla="*/ 3 w 17"/>
                  <a:gd name="T25" fmla="*/ 6 h 8"/>
                  <a:gd name="T26" fmla="*/ 5 w 17"/>
                  <a:gd name="T27" fmla="*/ 6 h 8"/>
                  <a:gd name="T28" fmla="*/ 16 w 17"/>
                  <a:gd name="T29" fmla="*/ 8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8">
                    <a:moveTo>
                      <a:pt x="16" y="8"/>
                    </a:moveTo>
                    <a:lnTo>
                      <a:pt x="16" y="6"/>
                    </a:lnTo>
                    <a:lnTo>
                      <a:pt x="17" y="5"/>
                    </a:lnTo>
                    <a:lnTo>
                      <a:pt x="16" y="3"/>
                    </a:lnTo>
                    <a:lnTo>
                      <a:pt x="14" y="2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4" name="Freeform 92"/>
              <p:cNvSpPr>
                <a:spLocks/>
              </p:cNvSpPr>
              <p:nvPr/>
            </p:nvSpPr>
            <p:spPr bwMode="auto">
              <a:xfrm>
                <a:off x="1221" y="2285"/>
                <a:ext cx="17" cy="7"/>
              </a:xfrm>
              <a:custGeom>
                <a:avLst/>
                <a:gdLst>
                  <a:gd name="T0" fmla="*/ 15 w 17"/>
                  <a:gd name="T1" fmla="*/ 7 h 7"/>
                  <a:gd name="T2" fmla="*/ 17 w 17"/>
                  <a:gd name="T3" fmla="*/ 6 h 7"/>
                  <a:gd name="T4" fmla="*/ 17 w 17"/>
                  <a:gd name="T5" fmla="*/ 4 h 7"/>
                  <a:gd name="T6" fmla="*/ 17 w 17"/>
                  <a:gd name="T7" fmla="*/ 3 h 7"/>
                  <a:gd name="T8" fmla="*/ 17 w 17"/>
                  <a:gd name="T9" fmla="*/ 1 h 7"/>
                  <a:gd name="T10" fmla="*/ 15 w 17"/>
                  <a:gd name="T11" fmla="*/ 1 h 7"/>
                  <a:gd name="T12" fmla="*/ 14 w 17"/>
                  <a:gd name="T13" fmla="*/ 1 h 7"/>
                  <a:gd name="T14" fmla="*/ 11 w 17"/>
                  <a:gd name="T15" fmla="*/ 1 h 7"/>
                  <a:gd name="T16" fmla="*/ 12 w 17"/>
                  <a:gd name="T17" fmla="*/ 4 h 7"/>
                  <a:gd name="T18" fmla="*/ 12 w 17"/>
                  <a:gd name="T19" fmla="*/ 1 h 7"/>
                  <a:gd name="T20" fmla="*/ 4 w 17"/>
                  <a:gd name="T21" fmla="*/ 0 h 7"/>
                  <a:gd name="T22" fmla="*/ 3 w 17"/>
                  <a:gd name="T23" fmla="*/ 0 h 7"/>
                  <a:gd name="T24" fmla="*/ 1 w 17"/>
                  <a:gd name="T25" fmla="*/ 0 h 7"/>
                  <a:gd name="T26" fmla="*/ 0 w 17"/>
                  <a:gd name="T27" fmla="*/ 1 h 7"/>
                  <a:gd name="T28" fmla="*/ 0 w 17"/>
                  <a:gd name="T29" fmla="*/ 3 h 7"/>
                  <a:gd name="T30" fmla="*/ 1 w 17"/>
                  <a:gd name="T31" fmla="*/ 4 h 7"/>
                  <a:gd name="T32" fmla="*/ 3 w 17"/>
                  <a:gd name="T33" fmla="*/ 6 h 7"/>
                  <a:gd name="T34" fmla="*/ 11 w 17"/>
                  <a:gd name="T35" fmla="*/ 7 h 7"/>
                  <a:gd name="T36" fmla="*/ 12 w 17"/>
                  <a:gd name="T37" fmla="*/ 7 h 7"/>
                  <a:gd name="T38" fmla="*/ 15 w 17"/>
                  <a:gd name="T39" fmla="*/ 7 h 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" h="7">
                    <a:moveTo>
                      <a:pt x="15" y="7"/>
                    </a:move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4" y="1"/>
                    </a:lnTo>
                    <a:lnTo>
                      <a:pt x="11" y="1"/>
                    </a:lnTo>
                    <a:lnTo>
                      <a:pt x="12" y="4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6"/>
                    </a:lnTo>
                    <a:lnTo>
                      <a:pt x="11" y="7"/>
                    </a:lnTo>
                    <a:lnTo>
                      <a:pt x="12" y="7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5" name="Freeform 93"/>
              <p:cNvSpPr>
                <a:spLocks/>
              </p:cNvSpPr>
              <p:nvPr/>
            </p:nvSpPr>
            <p:spPr bwMode="auto">
              <a:xfrm>
                <a:off x="1199" y="2279"/>
                <a:ext cx="16" cy="9"/>
              </a:xfrm>
              <a:custGeom>
                <a:avLst/>
                <a:gdLst>
                  <a:gd name="T0" fmla="*/ 13 w 16"/>
                  <a:gd name="T1" fmla="*/ 9 h 9"/>
                  <a:gd name="T2" fmla="*/ 15 w 16"/>
                  <a:gd name="T3" fmla="*/ 9 h 9"/>
                  <a:gd name="T4" fmla="*/ 16 w 16"/>
                  <a:gd name="T5" fmla="*/ 7 h 9"/>
                  <a:gd name="T6" fmla="*/ 16 w 16"/>
                  <a:gd name="T7" fmla="*/ 6 h 9"/>
                  <a:gd name="T8" fmla="*/ 16 w 16"/>
                  <a:gd name="T9" fmla="*/ 5 h 9"/>
                  <a:gd name="T10" fmla="*/ 16 w 16"/>
                  <a:gd name="T11" fmla="*/ 3 h 9"/>
                  <a:gd name="T12" fmla="*/ 15 w 16"/>
                  <a:gd name="T13" fmla="*/ 3 h 9"/>
                  <a:gd name="T14" fmla="*/ 12 w 16"/>
                  <a:gd name="T15" fmla="*/ 3 h 9"/>
                  <a:gd name="T16" fmla="*/ 3 w 16"/>
                  <a:gd name="T17" fmla="*/ 0 h 9"/>
                  <a:gd name="T18" fmla="*/ 2 w 16"/>
                  <a:gd name="T19" fmla="*/ 0 h 9"/>
                  <a:gd name="T20" fmla="*/ 0 w 16"/>
                  <a:gd name="T21" fmla="*/ 0 h 9"/>
                  <a:gd name="T22" fmla="*/ 0 w 16"/>
                  <a:gd name="T23" fmla="*/ 2 h 9"/>
                  <a:gd name="T24" fmla="*/ 0 w 16"/>
                  <a:gd name="T25" fmla="*/ 3 h 9"/>
                  <a:gd name="T26" fmla="*/ 0 w 16"/>
                  <a:gd name="T27" fmla="*/ 5 h 9"/>
                  <a:gd name="T28" fmla="*/ 2 w 16"/>
                  <a:gd name="T29" fmla="*/ 6 h 9"/>
                  <a:gd name="T30" fmla="*/ 10 w 16"/>
                  <a:gd name="T31" fmla="*/ 9 h 9"/>
                  <a:gd name="T32" fmla="*/ 13 w 16"/>
                  <a:gd name="T33" fmla="*/ 9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9">
                    <a:moveTo>
                      <a:pt x="13" y="9"/>
                    </a:moveTo>
                    <a:lnTo>
                      <a:pt x="15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10" y="9"/>
                    </a:lnTo>
                    <a:lnTo>
                      <a:pt x="1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6" name="Freeform 94"/>
              <p:cNvSpPr>
                <a:spLocks/>
              </p:cNvSpPr>
              <p:nvPr/>
            </p:nvSpPr>
            <p:spPr bwMode="auto">
              <a:xfrm>
                <a:off x="1178" y="2271"/>
                <a:ext cx="16" cy="10"/>
              </a:xfrm>
              <a:custGeom>
                <a:avLst/>
                <a:gdLst>
                  <a:gd name="T0" fmla="*/ 13 w 16"/>
                  <a:gd name="T1" fmla="*/ 10 h 10"/>
                  <a:gd name="T2" fmla="*/ 14 w 16"/>
                  <a:gd name="T3" fmla="*/ 10 h 10"/>
                  <a:gd name="T4" fmla="*/ 16 w 16"/>
                  <a:gd name="T5" fmla="*/ 10 h 10"/>
                  <a:gd name="T6" fmla="*/ 16 w 16"/>
                  <a:gd name="T7" fmla="*/ 8 h 10"/>
                  <a:gd name="T8" fmla="*/ 16 w 16"/>
                  <a:gd name="T9" fmla="*/ 7 h 10"/>
                  <a:gd name="T10" fmla="*/ 16 w 16"/>
                  <a:gd name="T11" fmla="*/ 6 h 10"/>
                  <a:gd name="T12" fmla="*/ 14 w 16"/>
                  <a:gd name="T13" fmla="*/ 4 h 10"/>
                  <a:gd name="T14" fmla="*/ 10 w 16"/>
                  <a:gd name="T15" fmla="*/ 3 h 10"/>
                  <a:gd name="T16" fmla="*/ 3 w 16"/>
                  <a:gd name="T17" fmla="*/ 0 h 10"/>
                  <a:gd name="T18" fmla="*/ 2 w 16"/>
                  <a:gd name="T19" fmla="*/ 0 h 10"/>
                  <a:gd name="T20" fmla="*/ 0 w 16"/>
                  <a:gd name="T21" fmla="*/ 1 h 10"/>
                  <a:gd name="T22" fmla="*/ 0 w 16"/>
                  <a:gd name="T23" fmla="*/ 3 h 10"/>
                  <a:gd name="T24" fmla="*/ 0 w 16"/>
                  <a:gd name="T25" fmla="*/ 4 h 10"/>
                  <a:gd name="T26" fmla="*/ 0 w 16"/>
                  <a:gd name="T27" fmla="*/ 6 h 10"/>
                  <a:gd name="T28" fmla="*/ 2 w 16"/>
                  <a:gd name="T29" fmla="*/ 6 h 10"/>
                  <a:gd name="T30" fmla="*/ 9 w 16"/>
                  <a:gd name="T31" fmla="*/ 8 h 10"/>
                  <a:gd name="T32" fmla="*/ 13 w 16"/>
                  <a:gd name="T33" fmla="*/ 10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0">
                    <a:moveTo>
                      <a:pt x="13" y="10"/>
                    </a:moveTo>
                    <a:lnTo>
                      <a:pt x="14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9" y="8"/>
                    </a:lnTo>
                    <a:lnTo>
                      <a:pt x="1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7" name="Freeform 95"/>
              <p:cNvSpPr>
                <a:spLocks/>
              </p:cNvSpPr>
              <p:nvPr/>
            </p:nvSpPr>
            <p:spPr bwMode="auto">
              <a:xfrm>
                <a:off x="1157" y="2261"/>
                <a:ext cx="16" cy="11"/>
              </a:xfrm>
              <a:custGeom>
                <a:avLst/>
                <a:gdLst>
                  <a:gd name="T0" fmla="*/ 13 w 16"/>
                  <a:gd name="T1" fmla="*/ 11 h 11"/>
                  <a:gd name="T2" fmla="*/ 14 w 16"/>
                  <a:gd name="T3" fmla="*/ 11 h 11"/>
                  <a:gd name="T4" fmla="*/ 16 w 16"/>
                  <a:gd name="T5" fmla="*/ 10 h 11"/>
                  <a:gd name="T6" fmla="*/ 16 w 16"/>
                  <a:gd name="T7" fmla="*/ 8 h 11"/>
                  <a:gd name="T8" fmla="*/ 16 w 16"/>
                  <a:gd name="T9" fmla="*/ 7 h 11"/>
                  <a:gd name="T10" fmla="*/ 16 w 16"/>
                  <a:gd name="T11" fmla="*/ 6 h 11"/>
                  <a:gd name="T12" fmla="*/ 14 w 16"/>
                  <a:gd name="T13" fmla="*/ 6 h 11"/>
                  <a:gd name="T14" fmla="*/ 10 w 16"/>
                  <a:gd name="T15" fmla="*/ 3 h 11"/>
                  <a:gd name="T16" fmla="*/ 8 w 16"/>
                  <a:gd name="T17" fmla="*/ 6 h 11"/>
                  <a:gd name="T18" fmla="*/ 11 w 16"/>
                  <a:gd name="T19" fmla="*/ 4 h 11"/>
                  <a:gd name="T20" fmla="*/ 6 w 16"/>
                  <a:gd name="T21" fmla="*/ 0 h 11"/>
                  <a:gd name="T22" fmla="*/ 4 w 16"/>
                  <a:gd name="T23" fmla="*/ 0 h 11"/>
                  <a:gd name="T24" fmla="*/ 3 w 16"/>
                  <a:gd name="T25" fmla="*/ 0 h 11"/>
                  <a:gd name="T26" fmla="*/ 1 w 16"/>
                  <a:gd name="T27" fmla="*/ 0 h 11"/>
                  <a:gd name="T28" fmla="*/ 0 w 16"/>
                  <a:gd name="T29" fmla="*/ 1 h 11"/>
                  <a:gd name="T30" fmla="*/ 0 w 16"/>
                  <a:gd name="T31" fmla="*/ 3 h 11"/>
                  <a:gd name="T32" fmla="*/ 1 w 16"/>
                  <a:gd name="T33" fmla="*/ 4 h 11"/>
                  <a:gd name="T34" fmla="*/ 7 w 16"/>
                  <a:gd name="T35" fmla="*/ 8 h 11"/>
                  <a:gd name="T36" fmla="*/ 8 w 16"/>
                  <a:gd name="T37" fmla="*/ 8 h 11"/>
                  <a:gd name="T38" fmla="*/ 13 w 16"/>
                  <a:gd name="T39" fmla="*/ 11 h 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6" h="11">
                    <a:moveTo>
                      <a:pt x="13" y="11"/>
                    </a:moveTo>
                    <a:lnTo>
                      <a:pt x="14" y="11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8" name="Freeform 96"/>
              <p:cNvSpPr>
                <a:spLocks/>
              </p:cNvSpPr>
              <p:nvPr/>
            </p:nvSpPr>
            <p:spPr bwMode="auto">
              <a:xfrm>
                <a:off x="1139" y="2248"/>
                <a:ext cx="15" cy="13"/>
              </a:xfrm>
              <a:custGeom>
                <a:avLst/>
                <a:gdLst>
                  <a:gd name="T0" fmla="*/ 9 w 15"/>
                  <a:gd name="T1" fmla="*/ 12 h 13"/>
                  <a:gd name="T2" fmla="*/ 11 w 15"/>
                  <a:gd name="T3" fmla="*/ 13 h 13"/>
                  <a:gd name="T4" fmla="*/ 12 w 15"/>
                  <a:gd name="T5" fmla="*/ 13 h 13"/>
                  <a:gd name="T6" fmla="*/ 14 w 15"/>
                  <a:gd name="T7" fmla="*/ 12 h 13"/>
                  <a:gd name="T8" fmla="*/ 15 w 15"/>
                  <a:gd name="T9" fmla="*/ 10 h 13"/>
                  <a:gd name="T10" fmla="*/ 15 w 15"/>
                  <a:gd name="T11" fmla="*/ 9 h 13"/>
                  <a:gd name="T12" fmla="*/ 14 w 15"/>
                  <a:gd name="T13" fmla="*/ 7 h 13"/>
                  <a:gd name="T14" fmla="*/ 8 w 15"/>
                  <a:gd name="T15" fmla="*/ 4 h 13"/>
                  <a:gd name="T16" fmla="*/ 5 w 15"/>
                  <a:gd name="T17" fmla="*/ 2 h 13"/>
                  <a:gd name="T18" fmla="*/ 4 w 15"/>
                  <a:gd name="T19" fmla="*/ 0 h 13"/>
                  <a:gd name="T20" fmla="*/ 2 w 15"/>
                  <a:gd name="T21" fmla="*/ 0 h 13"/>
                  <a:gd name="T22" fmla="*/ 1 w 15"/>
                  <a:gd name="T23" fmla="*/ 2 h 13"/>
                  <a:gd name="T24" fmla="*/ 0 w 15"/>
                  <a:gd name="T25" fmla="*/ 3 h 13"/>
                  <a:gd name="T26" fmla="*/ 0 w 15"/>
                  <a:gd name="T27" fmla="*/ 4 h 13"/>
                  <a:gd name="T28" fmla="*/ 1 w 15"/>
                  <a:gd name="T29" fmla="*/ 6 h 13"/>
                  <a:gd name="T30" fmla="*/ 4 w 15"/>
                  <a:gd name="T31" fmla="*/ 9 h 13"/>
                  <a:gd name="T32" fmla="*/ 9 w 15"/>
                  <a:gd name="T33" fmla="*/ 12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" h="13">
                    <a:moveTo>
                      <a:pt x="9" y="12"/>
                    </a:moveTo>
                    <a:lnTo>
                      <a:pt x="11" y="13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5" y="10"/>
                    </a:lnTo>
                    <a:lnTo>
                      <a:pt x="15" y="9"/>
                    </a:lnTo>
                    <a:lnTo>
                      <a:pt x="14" y="7"/>
                    </a:lnTo>
                    <a:lnTo>
                      <a:pt x="8" y="4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4" y="9"/>
                    </a:lnTo>
                    <a:lnTo>
                      <a:pt x="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9" name="Freeform 97"/>
              <p:cNvSpPr>
                <a:spLocks/>
              </p:cNvSpPr>
              <p:nvPr/>
            </p:nvSpPr>
            <p:spPr bwMode="auto">
              <a:xfrm>
                <a:off x="1122" y="2234"/>
                <a:ext cx="14" cy="13"/>
              </a:xfrm>
              <a:custGeom>
                <a:avLst/>
                <a:gdLst>
                  <a:gd name="T0" fmla="*/ 8 w 14"/>
                  <a:gd name="T1" fmla="*/ 13 h 13"/>
                  <a:gd name="T2" fmla="*/ 9 w 14"/>
                  <a:gd name="T3" fmla="*/ 13 h 13"/>
                  <a:gd name="T4" fmla="*/ 11 w 14"/>
                  <a:gd name="T5" fmla="*/ 13 h 13"/>
                  <a:gd name="T6" fmla="*/ 12 w 14"/>
                  <a:gd name="T7" fmla="*/ 13 h 13"/>
                  <a:gd name="T8" fmla="*/ 14 w 14"/>
                  <a:gd name="T9" fmla="*/ 11 h 13"/>
                  <a:gd name="T10" fmla="*/ 14 w 14"/>
                  <a:gd name="T11" fmla="*/ 10 h 13"/>
                  <a:gd name="T12" fmla="*/ 12 w 14"/>
                  <a:gd name="T13" fmla="*/ 9 h 13"/>
                  <a:gd name="T14" fmla="*/ 5 w 14"/>
                  <a:gd name="T15" fmla="*/ 3 h 13"/>
                  <a:gd name="T16" fmla="*/ 4 w 14"/>
                  <a:gd name="T17" fmla="*/ 1 h 13"/>
                  <a:gd name="T18" fmla="*/ 2 w 14"/>
                  <a:gd name="T19" fmla="*/ 0 h 13"/>
                  <a:gd name="T20" fmla="*/ 1 w 14"/>
                  <a:gd name="T21" fmla="*/ 0 h 13"/>
                  <a:gd name="T22" fmla="*/ 0 w 14"/>
                  <a:gd name="T23" fmla="*/ 1 h 13"/>
                  <a:gd name="T24" fmla="*/ 0 w 14"/>
                  <a:gd name="T25" fmla="*/ 3 h 13"/>
                  <a:gd name="T26" fmla="*/ 0 w 14"/>
                  <a:gd name="T27" fmla="*/ 4 h 13"/>
                  <a:gd name="T28" fmla="*/ 0 w 14"/>
                  <a:gd name="T29" fmla="*/ 6 h 13"/>
                  <a:gd name="T30" fmla="*/ 1 w 14"/>
                  <a:gd name="T31" fmla="*/ 7 h 13"/>
                  <a:gd name="T32" fmla="*/ 8 w 14"/>
                  <a:gd name="T33" fmla="*/ 13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" h="13">
                    <a:moveTo>
                      <a:pt x="8" y="13"/>
                    </a:moveTo>
                    <a:lnTo>
                      <a:pt x="9" y="13"/>
                    </a:lnTo>
                    <a:lnTo>
                      <a:pt x="11" y="13"/>
                    </a:lnTo>
                    <a:lnTo>
                      <a:pt x="12" y="13"/>
                    </a:lnTo>
                    <a:lnTo>
                      <a:pt x="14" y="11"/>
                    </a:lnTo>
                    <a:lnTo>
                      <a:pt x="14" y="10"/>
                    </a:lnTo>
                    <a:lnTo>
                      <a:pt x="12" y="9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8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0" name="Freeform 98"/>
              <p:cNvSpPr>
                <a:spLocks/>
              </p:cNvSpPr>
              <p:nvPr/>
            </p:nvSpPr>
            <p:spPr bwMode="auto">
              <a:xfrm>
                <a:off x="1105" y="2218"/>
                <a:ext cx="14" cy="15"/>
              </a:xfrm>
              <a:custGeom>
                <a:avLst/>
                <a:gdLst>
                  <a:gd name="T0" fmla="*/ 8 w 14"/>
                  <a:gd name="T1" fmla="*/ 13 h 15"/>
                  <a:gd name="T2" fmla="*/ 9 w 14"/>
                  <a:gd name="T3" fmla="*/ 15 h 15"/>
                  <a:gd name="T4" fmla="*/ 11 w 14"/>
                  <a:gd name="T5" fmla="*/ 15 h 15"/>
                  <a:gd name="T6" fmla="*/ 12 w 14"/>
                  <a:gd name="T7" fmla="*/ 13 h 15"/>
                  <a:gd name="T8" fmla="*/ 14 w 14"/>
                  <a:gd name="T9" fmla="*/ 12 h 15"/>
                  <a:gd name="T10" fmla="*/ 14 w 14"/>
                  <a:gd name="T11" fmla="*/ 10 h 15"/>
                  <a:gd name="T12" fmla="*/ 12 w 14"/>
                  <a:gd name="T13" fmla="*/ 9 h 15"/>
                  <a:gd name="T14" fmla="*/ 4 w 14"/>
                  <a:gd name="T15" fmla="*/ 2 h 15"/>
                  <a:gd name="T16" fmla="*/ 2 w 14"/>
                  <a:gd name="T17" fmla="*/ 0 h 15"/>
                  <a:gd name="T18" fmla="*/ 1 w 14"/>
                  <a:gd name="T19" fmla="*/ 0 h 15"/>
                  <a:gd name="T20" fmla="*/ 0 w 14"/>
                  <a:gd name="T21" fmla="*/ 2 h 15"/>
                  <a:gd name="T22" fmla="*/ 0 w 14"/>
                  <a:gd name="T23" fmla="*/ 3 h 15"/>
                  <a:gd name="T24" fmla="*/ 0 w 14"/>
                  <a:gd name="T25" fmla="*/ 5 h 15"/>
                  <a:gd name="T26" fmla="*/ 0 w 14"/>
                  <a:gd name="T27" fmla="*/ 6 h 15"/>
                  <a:gd name="T28" fmla="*/ 8 w 14"/>
                  <a:gd name="T29" fmla="*/ 13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8" y="13"/>
                    </a:moveTo>
                    <a:lnTo>
                      <a:pt x="9" y="15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2" y="9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8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1" name="Freeform 99"/>
              <p:cNvSpPr>
                <a:spLocks/>
              </p:cNvSpPr>
              <p:nvPr/>
            </p:nvSpPr>
            <p:spPr bwMode="auto">
              <a:xfrm>
                <a:off x="1090" y="2201"/>
                <a:ext cx="13" cy="15"/>
              </a:xfrm>
              <a:custGeom>
                <a:avLst/>
                <a:gdLst>
                  <a:gd name="T0" fmla="*/ 7 w 13"/>
                  <a:gd name="T1" fmla="*/ 15 h 15"/>
                  <a:gd name="T2" fmla="*/ 9 w 13"/>
                  <a:gd name="T3" fmla="*/ 15 h 15"/>
                  <a:gd name="T4" fmla="*/ 10 w 13"/>
                  <a:gd name="T5" fmla="*/ 15 h 15"/>
                  <a:gd name="T6" fmla="*/ 12 w 13"/>
                  <a:gd name="T7" fmla="*/ 15 h 15"/>
                  <a:gd name="T8" fmla="*/ 13 w 13"/>
                  <a:gd name="T9" fmla="*/ 13 h 15"/>
                  <a:gd name="T10" fmla="*/ 13 w 13"/>
                  <a:gd name="T11" fmla="*/ 12 h 15"/>
                  <a:gd name="T12" fmla="*/ 12 w 13"/>
                  <a:gd name="T13" fmla="*/ 10 h 15"/>
                  <a:gd name="T14" fmla="*/ 5 w 13"/>
                  <a:gd name="T15" fmla="*/ 2 h 15"/>
                  <a:gd name="T16" fmla="*/ 3 w 13"/>
                  <a:gd name="T17" fmla="*/ 0 h 15"/>
                  <a:gd name="T18" fmla="*/ 2 w 13"/>
                  <a:gd name="T19" fmla="*/ 0 h 15"/>
                  <a:gd name="T20" fmla="*/ 0 w 13"/>
                  <a:gd name="T21" fmla="*/ 2 h 15"/>
                  <a:gd name="T22" fmla="*/ 0 w 13"/>
                  <a:gd name="T23" fmla="*/ 3 h 15"/>
                  <a:gd name="T24" fmla="*/ 0 w 13"/>
                  <a:gd name="T25" fmla="*/ 5 h 15"/>
                  <a:gd name="T26" fmla="*/ 0 w 13"/>
                  <a:gd name="T27" fmla="*/ 6 h 15"/>
                  <a:gd name="T28" fmla="*/ 7 w 13"/>
                  <a:gd name="T29" fmla="*/ 15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7" y="15"/>
                    </a:moveTo>
                    <a:lnTo>
                      <a:pt x="9" y="15"/>
                    </a:lnTo>
                    <a:lnTo>
                      <a:pt x="10" y="15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3" y="12"/>
                    </a:lnTo>
                    <a:lnTo>
                      <a:pt x="12" y="10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2" name="Freeform 100"/>
              <p:cNvSpPr>
                <a:spLocks/>
              </p:cNvSpPr>
              <p:nvPr/>
            </p:nvSpPr>
            <p:spPr bwMode="auto">
              <a:xfrm>
                <a:off x="1076" y="2183"/>
                <a:ext cx="13" cy="16"/>
              </a:xfrm>
              <a:custGeom>
                <a:avLst/>
                <a:gdLst>
                  <a:gd name="T0" fmla="*/ 7 w 13"/>
                  <a:gd name="T1" fmla="*/ 14 h 16"/>
                  <a:gd name="T2" fmla="*/ 9 w 13"/>
                  <a:gd name="T3" fmla="*/ 16 h 16"/>
                  <a:gd name="T4" fmla="*/ 10 w 13"/>
                  <a:gd name="T5" fmla="*/ 16 h 16"/>
                  <a:gd name="T6" fmla="*/ 12 w 13"/>
                  <a:gd name="T7" fmla="*/ 14 h 16"/>
                  <a:gd name="T8" fmla="*/ 13 w 13"/>
                  <a:gd name="T9" fmla="*/ 13 h 16"/>
                  <a:gd name="T10" fmla="*/ 13 w 13"/>
                  <a:gd name="T11" fmla="*/ 11 h 16"/>
                  <a:gd name="T12" fmla="*/ 12 w 13"/>
                  <a:gd name="T13" fmla="*/ 10 h 16"/>
                  <a:gd name="T14" fmla="*/ 6 w 13"/>
                  <a:gd name="T15" fmla="*/ 2 h 16"/>
                  <a:gd name="T16" fmla="*/ 5 w 13"/>
                  <a:gd name="T17" fmla="*/ 0 h 16"/>
                  <a:gd name="T18" fmla="*/ 3 w 13"/>
                  <a:gd name="T19" fmla="*/ 0 h 16"/>
                  <a:gd name="T20" fmla="*/ 2 w 13"/>
                  <a:gd name="T21" fmla="*/ 2 h 16"/>
                  <a:gd name="T22" fmla="*/ 0 w 13"/>
                  <a:gd name="T23" fmla="*/ 3 h 16"/>
                  <a:gd name="T24" fmla="*/ 0 w 13"/>
                  <a:gd name="T25" fmla="*/ 4 h 16"/>
                  <a:gd name="T26" fmla="*/ 2 w 13"/>
                  <a:gd name="T27" fmla="*/ 6 h 16"/>
                  <a:gd name="T28" fmla="*/ 7 w 13"/>
                  <a:gd name="T29" fmla="*/ 14 h 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7" y="14"/>
                    </a:moveTo>
                    <a:lnTo>
                      <a:pt x="9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2" y="10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3" name="Freeform 101"/>
              <p:cNvSpPr>
                <a:spLocks/>
              </p:cNvSpPr>
              <p:nvPr/>
            </p:nvSpPr>
            <p:spPr bwMode="auto">
              <a:xfrm>
                <a:off x="1065" y="2165"/>
                <a:ext cx="11" cy="14"/>
              </a:xfrm>
              <a:custGeom>
                <a:avLst/>
                <a:gdLst>
                  <a:gd name="T0" fmla="*/ 6 w 11"/>
                  <a:gd name="T1" fmla="*/ 14 h 14"/>
                  <a:gd name="T2" fmla="*/ 7 w 11"/>
                  <a:gd name="T3" fmla="*/ 14 h 14"/>
                  <a:gd name="T4" fmla="*/ 8 w 11"/>
                  <a:gd name="T5" fmla="*/ 14 h 14"/>
                  <a:gd name="T6" fmla="*/ 10 w 11"/>
                  <a:gd name="T7" fmla="*/ 14 h 14"/>
                  <a:gd name="T8" fmla="*/ 11 w 11"/>
                  <a:gd name="T9" fmla="*/ 12 h 14"/>
                  <a:gd name="T10" fmla="*/ 11 w 11"/>
                  <a:gd name="T11" fmla="*/ 11 h 14"/>
                  <a:gd name="T12" fmla="*/ 10 w 11"/>
                  <a:gd name="T13" fmla="*/ 10 h 14"/>
                  <a:gd name="T14" fmla="*/ 4 w 11"/>
                  <a:gd name="T15" fmla="*/ 0 h 14"/>
                  <a:gd name="T16" fmla="*/ 3 w 11"/>
                  <a:gd name="T17" fmla="*/ 0 h 14"/>
                  <a:gd name="T18" fmla="*/ 1 w 11"/>
                  <a:gd name="T19" fmla="*/ 0 h 14"/>
                  <a:gd name="T20" fmla="*/ 0 w 11"/>
                  <a:gd name="T21" fmla="*/ 0 h 14"/>
                  <a:gd name="T22" fmla="*/ 0 w 11"/>
                  <a:gd name="T23" fmla="*/ 1 h 14"/>
                  <a:gd name="T24" fmla="*/ 0 w 11"/>
                  <a:gd name="T25" fmla="*/ 3 h 14"/>
                  <a:gd name="T26" fmla="*/ 0 w 11"/>
                  <a:gd name="T27" fmla="*/ 4 h 14"/>
                  <a:gd name="T28" fmla="*/ 6 w 11"/>
                  <a:gd name="T29" fmla="*/ 14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" h="14">
                    <a:moveTo>
                      <a:pt x="6" y="14"/>
                    </a:moveTo>
                    <a:lnTo>
                      <a:pt x="7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1" y="11"/>
                    </a:lnTo>
                    <a:lnTo>
                      <a:pt x="10" y="1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4" name="Freeform 102"/>
              <p:cNvSpPr>
                <a:spLocks/>
              </p:cNvSpPr>
              <p:nvPr/>
            </p:nvSpPr>
            <p:spPr bwMode="auto">
              <a:xfrm>
                <a:off x="1054" y="2143"/>
                <a:ext cx="11" cy="17"/>
              </a:xfrm>
              <a:custGeom>
                <a:avLst/>
                <a:gdLst>
                  <a:gd name="T0" fmla="*/ 5 w 11"/>
                  <a:gd name="T1" fmla="*/ 16 h 17"/>
                  <a:gd name="T2" fmla="*/ 7 w 11"/>
                  <a:gd name="T3" fmla="*/ 17 h 17"/>
                  <a:gd name="T4" fmla="*/ 8 w 11"/>
                  <a:gd name="T5" fmla="*/ 17 h 17"/>
                  <a:gd name="T6" fmla="*/ 10 w 11"/>
                  <a:gd name="T7" fmla="*/ 16 h 17"/>
                  <a:gd name="T8" fmla="*/ 11 w 11"/>
                  <a:gd name="T9" fmla="*/ 15 h 17"/>
                  <a:gd name="T10" fmla="*/ 11 w 11"/>
                  <a:gd name="T11" fmla="*/ 13 h 17"/>
                  <a:gd name="T12" fmla="*/ 10 w 11"/>
                  <a:gd name="T13" fmla="*/ 12 h 17"/>
                  <a:gd name="T14" fmla="*/ 10 w 11"/>
                  <a:gd name="T15" fmla="*/ 12 h 17"/>
                  <a:gd name="T16" fmla="*/ 8 w 11"/>
                  <a:gd name="T17" fmla="*/ 15 h 17"/>
                  <a:gd name="T18" fmla="*/ 11 w 11"/>
                  <a:gd name="T19" fmla="*/ 13 h 17"/>
                  <a:gd name="T20" fmla="*/ 5 w 11"/>
                  <a:gd name="T21" fmla="*/ 3 h 17"/>
                  <a:gd name="T22" fmla="*/ 5 w 11"/>
                  <a:gd name="T23" fmla="*/ 2 h 17"/>
                  <a:gd name="T24" fmla="*/ 4 w 11"/>
                  <a:gd name="T25" fmla="*/ 0 h 17"/>
                  <a:gd name="T26" fmla="*/ 2 w 11"/>
                  <a:gd name="T27" fmla="*/ 0 h 17"/>
                  <a:gd name="T28" fmla="*/ 1 w 11"/>
                  <a:gd name="T29" fmla="*/ 2 h 17"/>
                  <a:gd name="T30" fmla="*/ 0 w 11"/>
                  <a:gd name="T31" fmla="*/ 3 h 17"/>
                  <a:gd name="T32" fmla="*/ 0 w 11"/>
                  <a:gd name="T33" fmla="*/ 5 h 17"/>
                  <a:gd name="T34" fmla="*/ 5 w 11"/>
                  <a:gd name="T35" fmla="*/ 15 h 17"/>
                  <a:gd name="T36" fmla="*/ 5 w 11"/>
                  <a:gd name="T37" fmla="*/ 16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17">
                    <a:moveTo>
                      <a:pt x="5" y="16"/>
                    </a:moveTo>
                    <a:lnTo>
                      <a:pt x="7" y="17"/>
                    </a:lnTo>
                    <a:lnTo>
                      <a:pt x="8" y="17"/>
                    </a:lnTo>
                    <a:lnTo>
                      <a:pt x="10" y="16"/>
                    </a:lnTo>
                    <a:lnTo>
                      <a:pt x="11" y="15"/>
                    </a:lnTo>
                    <a:lnTo>
                      <a:pt x="11" y="13"/>
                    </a:lnTo>
                    <a:lnTo>
                      <a:pt x="10" y="12"/>
                    </a:lnTo>
                    <a:lnTo>
                      <a:pt x="8" y="15"/>
                    </a:lnTo>
                    <a:lnTo>
                      <a:pt x="11" y="1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15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5" name="Freeform 103"/>
              <p:cNvSpPr>
                <a:spLocks/>
              </p:cNvSpPr>
              <p:nvPr/>
            </p:nvSpPr>
            <p:spPr bwMode="auto">
              <a:xfrm>
                <a:off x="1045" y="2124"/>
                <a:ext cx="10" cy="15"/>
              </a:xfrm>
              <a:custGeom>
                <a:avLst/>
                <a:gdLst>
                  <a:gd name="T0" fmla="*/ 4 w 10"/>
                  <a:gd name="T1" fmla="*/ 14 h 15"/>
                  <a:gd name="T2" fmla="*/ 4 w 10"/>
                  <a:gd name="T3" fmla="*/ 15 h 15"/>
                  <a:gd name="T4" fmla="*/ 6 w 10"/>
                  <a:gd name="T5" fmla="*/ 15 h 15"/>
                  <a:gd name="T6" fmla="*/ 7 w 10"/>
                  <a:gd name="T7" fmla="*/ 15 h 15"/>
                  <a:gd name="T8" fmla="*/ 9 w 10"/>
                  <a:gd name="T9" fmla="*/ 15 h 15"/>
                  <a:gd name="T10" fmla="*/ 10 w 10"/>
                  <a:gd name="T11" fmla="*/ 14 h 15"/>
                  <a:gd name="T12" fmla="*/ 10 w 10"/>
                  <a:gd name="T13" fmla="*/ 12 h 15"/>
                  <a:gd name="T14" fmla="*/ 7 w 10"/>
                  <a:gd name="T15" fmla="*/ 7 h 15"/>
                  <a:gd name="T16" fmla="*/ 6 w 10"/>
                  <a:gd name="T17" fmla="*/ 1 h 15"/>
                  <a:gd name="T18" fmla="*/ 4 w 10"/>
                  <a:gd name="T19" fmla="*/ 0 h 15"/>
                  <a:gd name="T20" fmla="*/ 3 w 10"/>
                  <a:gd name="T21" fmla="*/ 0 h 15"/>
                  <a:gd name="T22" fmla="*/ 2 w 10"/>
                  <a:gd name="T23" fmla="*/ 0 h 15"/>
                  <a:gd name="T24" fmla="*/ 0 w 10"/>
                  <a:gd name="T25" fmla="*/ 0 h 15"/>
                  <a:gd name="T26" fmla="*/ 0 w 10"/>
                  <a:gd name="T27" fmla="*/ 1 h 15"/>
                  <a:gd name="T28" fmla="*/ 0 w 10"/>
                  <a:gd name="T29" fmla="*/ 2 h 15"/>
                  <a:gd name="T30" fmla="*/ 2 w 10"/>
                  <a:gd name="T31" fmla="*/ 8 h 15"/>
                  <a:gd name="T32" fmla="*/ 4 w 10"/>
                  <a:gd name="T33" fmla="*/ 14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15">
                    <a:moveTo>
                      <a:pt x="4" y="14"/>
                    </a:moveTo>
                    <a:lnTo>
                      <a:pt x="4" y="15"/>
                    </a:lnTo>
                    <a:lnTo>
                      <a:pt x="6" y="15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7" y="7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2" y="8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6" name="Freeform 104"/>
              <p:cNvSpPr>
                <a:spLocks/>
              </p:cNvSpPr>
              <p:nvPr/>
            </p:nvSpPr>
            <p:spPr bwMode="auto">
              <a:xfrm>
                <a:off x="1037" y="2102"/>
                <a:ext cx="10" cy="16"/>
              </a:xfrm>
              <a:custGeom>
                <a:avLst/>
                <a:gdLst>
                  <a:gd name="T0" fmla="*/ 4 w 10"/>
                  <a:gd name="T1" fmla="*/ 15 h 16"/>
                  <a:gd name="T2" fmla="*/ 4 w 10"/>
                  <a:gd name="T3" fmla="*/ 16 h 16"/>
                  <a:gd name="T4" fmla="*/ 5 w 10"/>
                  <a:gd name="T5" fmla="*/ 16 h 16"/>
                  <a:gd name="T6" fmla="*/ 7 w 10"/>
                  <a:gd name="T7" fmla="*/ 16 h 16"/>
                  <a:gd name="T8" fmla="*/ 8 w 10"/>
                  <a:gd name="T9" fmla="*/ 16 h 16"/>
                  <a:gd name="T10" fmla="*/ 10 w 10"/>
                  <a:gd name="T11" fmla="*/ 15 h 16"/>
                  <a:gd name="T12" fmla="*/ 10 w 10"/>
                  <a:gd name="T13" fmla="*/ 13 h 16"/>
                  <a:gd name="T14" fmla="*/ 5 w 10"/>
                  <a:gd name="T15" fmla="*/ 3 h 16"/>
                  <a:gd name="T16" fmla="*/ 5 w 10"/>
                  <a:gd name="T17" fmla="*/ 2 h 16"/>
                  <a:gd name="T18" fmla="*/ 5 w 10"/>
                  <a:gd name="T19" fmla="*/ 0 h 16"/>
                  <a:gd name="T20" fmla="*/ 4 w 10"/>
                  <a:gd name="T21" fmla="*/ 0 h 16"/>
                  <a:gd name="T22" fmla="*/ 2 w 10"/>
                  <a:gd name="T23" fmla="*/ 0 h 16"/>
                  <a:gd name="T24" fmla="*/ 1 w 10"/>
                  <a:gd name="T25" fmla="*/ 0 h 16"/>
                  <a:gd name="T26" fmla="*/ 0 w 10"/>
                  <a:gd name="T27" fmla="*/ 2 h 16"/>
                  <a:gd name="T28" fmla="*/ 0 w 10"/>
                  <a:gd name="T29" fmla="*/ 3 h 16"/>
                  <a:gd name="T30" fmla="*/ 0 w 10"/>
                  <a:gd name="T31" fmla="*/ 5 h 16"/>
                  <a:gd name="T32" fmla="*/ 4 w 10"/>
                  <a:gd name="T33" fmla="*/ 15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16">
                    <a:moveTo>
                      <a:pt x="4" y="15"/>
                    </a:moveTo>
                    <a:lnTo>
                      <a:pt x="4" y="16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10" y="15"/>
                    </a:lnTo>
                    <a:lnTo>
                      <a:pt x="10" y="1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7" name="Freeform 105"/>
              <p:cNvSpPr>
                <a:spLocks/>
              </p:cNvSpPr>
              <p:nvPr/>
            </p:nvSpPr>
            <p:spPr bwMode="auto">
              <a:xfrm>
                <a:off x="1031" y="2080"/>
                <a:ext cx="8" cy="17"/>
              </a:xfrm>
              <a:custGeom>
                <a:avLst/>
                <a:gdLst>
                  <a:gd name="T0" fmla="*/ 3 w 8"/>
                  <a:gd name="T1" fmla="*/ 15 h 17"/>
                  <a:gd name="T2" fmla="*/ 3 w 8"/>
                  <a:gd name="T3" fmla="*/ 17 h 17"/>
                  <a:gd name="T4" fmla="*/ 4 w 8"/>
                  <a:gd name="T5" fmla="*/ 17 h 17"/>
                  <a:gd name="T6" fmla="*/ 6 w 8"/>
                  <a:gd name="T7" fmla="*/ 17 h 17"/>
                  <a:gd name="T8" fmla="*/ 7 w 8"/>
                  <a:gd name="T9" fmla="*/ 17 h 17"/>
                  <a:gd name="T10" fmla="*/ 8 w 8"/>
                  <a:gd name="T11" fmla="*/ 15 h 17"/>
                  <a:gd name="T12" fmla="*/ 8 w 8"/>
                  <a:gd name="T13" fmla="*/ 14 h 17"/>
                  <a:gd name="T14" fmla="*/ 6 w 8"/>
                  <a:gd name="T15" fmla="*/ 3 h 17"/>
                  <a:gd name="T16" fmla="*/ 4 w 8"/>
                  <a:gd name="T17" fmla="*/ 1 h 17"/>
                  <a:gd name="T18" fmla="*/ 3 w 8"/>
                  <a:gd name="T19" fmla="*/ 0 h 17"/>
                  <a:gd name="T20" fmla="*/ 1 w 8"/>
                  <a:gd name="T21" fmla="*/ 0 h 17"/>
                  <a:gd name="T22" fmla="*/ 0 w 8"/>
                  <a:gd name="T23" fmla="*/ 1 h 17"/>
                  <a:gd name="T24" fmla="*/ 0 w 8"/>
                  <a:gd name="T25" fmla="*/ 3 h 17"/>
                  <a:gd name="T26" fmla="*/ 0 w 8"/>
                  <a:gd name="T27" fmla="*/ 4 h 17"/>
                  <a:gd name="T28" fmla="*/ 3 w 8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" h="17">
                    <a:moveTo>
                      <a:pt x="3" y="15"/>
                    </a:move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7" y="17"/>
                    </a:lnTo>
                    <a:lnTo>
                      <a:pt x="8" y="15"/>
                    </a:lnTo>
                    <a:lnTo>
                      <a:pt x="8" y="14"/>
                    </a:lnTo>
                    <a:lnTo>
                      <a:pt x="6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8" name="Freeform 106"/>
              <p:cNvSpPr>
                <a:spLocks/>
              </p:cNvSpPr>
              <p:nvPr/>
            </p:nvSpPr>
            <p:spPr bwMode="auto">
              <a:xfrm>
                <a:off x="1025" y="2058"/>
                <a:ext cx="9" cy="17"/>
              </a:xfrm>
              <a:custGeom>
                <a:avLst/>
                <a:gdLst>
                  <a:gd name="T0" fmla="*/ 3 w 9"/>
                  <a:gd name="T1" fmla="*/ 15 h 17"/>
                  <a:gd name="T2" fmla="*/ 3 w 9"/>
                  <a:gd name="T3" fmla="*/ 16 h 17"/>
                  <a:gd name="T4" fmla="*/ 5 w 9"/>
                  <a:gd name="T5" fmla="*/ 17 h 17"/>
                  <a:gd name="T6" fmla="*/ 6 w 9"/>
                  <a:gd name="T7" fmla="*/ 17 h 17"/>
                  <a:gd name="T8" fmla="*/ 7 w 9"/>
                  <a:gd name="T9" fmla="*/ 16 h 17"/>
                  <a:gd name="T10" fmla="*/ 9 w 9"/>
                  <a:gd name="T11" fmla="*/ 15 h 17"/>
                  <a:gd name="T12" fmla="*/ 9 w 9"/>
                  <a:gd name="T13" fmla="*/ 13 h 17"/>
                  <a:gd name="T14" fmla="*/ 6 w 9"/>
                  <a:gd name="T15" fmla="*/ 2 h 17"/>
                  <a:gd name="T16" fmla="*/ 6 w 9"/>
                  <a:gd name="T17" fmla="*/ 0 h 17"/>
                  <a:gd name="T18" fmla="*/ 5 w 9"/>
                  <a:gd name="T19" fmla="*/ 0 h 17"/>
                  <a:gd name="T20" fmla="*/ 3 w 9"/>
                  <a:gd name="T21" fmla="*/ 0 h 17"/>
                  <a:gd name="T22" fmla="*/ 2 w 9"/>
                  <a:gd name="T23" fmla="*/ 0 h 17"/>
                  <a:gd name="T24" fmla="*/ 0 w 9"/>
                  <a:gd name="T25" fmla="*/ 2 h 17"/>
                  <a:gd name="T26" fmla="*/ 0 w 9"/>
                  <a:gd name="T27" fmla="*/ 3 h 17"/>
                  <a:gd name="T28" fmla="*/ 3 w 9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" h="17">
                    <a:moveTo>
                      <a:pt x="3" y="15"/>
                    </a:moveTo>
                    <a:lnTo>
                      <a:pt x="3" y="16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7" y="16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59" name="Freeform 107"/>
              <p:cNvSpPr>
                <a:spLocks/>
              </p:cNvSpPr>
              <p:nvPr/>
            </p:nvSpPr>
            <p:spPr bwMode="auto">
              <a:xfrm>
                <a:off x="1022" y="2036"/>
                <a:ext cx="8" cy="17"/>
              </a:xfrm>
              <a:custGeom>
                <a:avLst/>
                <a:gdLst>
                  <a:gd name="T0" fmla="*/ 2 w 8"/>
                  <a:gd name="T1" fmla="*/ 15 h 17"/>
                  <a:gd name="T2" fmla="*/ 2 w 8"/>
                  <a:gd name="T3" fmla="*/ 17 h 17"/>
                  <a:gd name="T4" fmla="*/ 3 w 8"/>
                  <a:gd name="T5" fmla="*/ 17 h 17"/>
                  <a:gd name="T6" fmla="*/ 5 w 8"/>
                  <a:gd name="T7" fmla="*/ 17 h 17"/>
                  <a:gd name="T8" fmla="*/ 6 w 8"/>
                  <a:gd name="T9" fmla="*/ 17 h 17"/>
                  <a:gd name="T10" fmla="*/ 8 w 8"/>
                  <a:gd name="T11" fmla="*/ 15 h 17"/>
                  <a:gd name="T12" fmla="*/ 8 w 8"/>
                  <a:gd name="T13" fmla="*/ 14 h 17"/>
                  <a:gd name="T14" fmla="*/ 6 w 8"/>
                  <a:gd name="T15" fmla="*/ 13 h 17"/>
                  <a:gd name="T16" fmla="*/ 6 w 8"/>
                  <a:gd name="T17" fmla="*/ 3 h 17"/>
                  <a:gd name="T18" fmla="*/ 5 w 8"/>
                  <a:gd name="T19" fmla="*/ 1 h 17"/>
                  <a:gd name="T20" fmla="*/ 3 w 8"/>
                  <a:gd name="T21" fmla="*/ 0 h 17"/>
                  <a:gd name="T22" fmla="*/ 2 w 8"/>
                  <a:gd name="T23" fmla="*/ 0 h 17"/>
                  <a:gd name="T24" fmla="*/ 0 w 8"/>
                  <a:gd name="T25" fmla="*/ 1 h 17"/>
                  <a:gd name="T26" fmla="*/ 0 w 8"/>
                  <a:gd name="T27" fmla="*/ 3 h 17"/>
                  <a:gd name="T28" fmla="*/ 0 w 8"/>
                  <a:gd name="T29" fmla="*/ 4 h 17"/>
                  <a:gd name="T30" fmla="*/ 0 w 8"/>
                  <a:gd name="T31" fmla="*/ 14 h 17"/>
                  <a:gd name="T32" fmla="*/ 2 w 8"/>
                  <a:gd name="T33" fmla="*/ 15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" h="17">
                    <a:moveTo>
                      <a:pt x="2" y="15"/>
                    </a:moveTo>
                    <a:lnTo>
                      <a:pt x="2" y="17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8" y="14"/>
                    </a:lnTo>
                    <a:lnTo>
                      <a:pt x="6" y="13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0" name="Freeform 108"/>
              <p:cNvSpPr>
                <a:spLocks/>
              </p:cNvSpPr>
              <p:nvPr/>
            </p:nvSpPr>
            <p:spPr bwMode="auto">
              <a:xfrm>
                <a:off x="1020" y="2013"/>
                <a:ext cx="7" cy="17"/>
              </a:xfrm>
              <a:custGeom>
                <a:avLst/>
                <a:gdLst>
                  <a:gd name="T0" fmla="*/ 1 w 7"/>
                  <a:gd name="T1" fmla="*/ 16 h 17"/>
                  <a:gd name="T2" fmla="*/ 1 w 7"/>
                  <a:gd name="T3" fmla="*/ 17 h 17"/>
                  <a:gd name="T4" fmla="*/ 2 w 7"/>
                  <a:gd name="T5" fmla="*/ 17 h 17"/>
                  <a:gd name="T6" fmla="*/ 4 w 7"/>
                  <a:gd name="T7" fmla="*/ 17 h 17"/>
                  <a:gd name="T8" fmla="*/ 5 w 7"/>
                  <a:gd name="T9" fmla="*/ 17 h 17"/>
                  <a:gd name="T10" fmla="*/ 7 w 7"/>
                  <a:gd name="T11" fmla="*/ 16 h 17"/>
                  <a:gd name="T12" fmla="*/ 7 w 7"/>
                  <a:gd name="T13" fmla="*/ 14 h 17"/>
                  <a:gd name="T14" fmla="*/ 5 w 7"/>
                  <a:gd name="T15" fmla="*/ 4 h 17"/>
                  <a:gd name="T16" fmla="*/ 5 w 7"/>
                  <a:gd name="T17" fmla="*/ 3 h 17"/>
                  <a:gd name="T18" fmla="*/ 4 w 7"/>
                  <a:gd name="T19" fmla="*/ 2 h 17"/>
                  <a:gd name="T20" fmla="*/ 2 w 7"/>
                  <a:gd name="T21" fmla="*/ 0 h 17"/>
                  <a:gd name="T22" fmla="*/ 1 w 7"/>
                  <a:gd name="T23" fmla="*/ 0 h 17"/>
                  <a:gd name="T24" fmla="*/ 0 w 7"/>
                  <a:gd name="T25" fmla="*/ 2 h 17"/>
                  <a:gd name="T26" fmla="*/ 0 w 7"/>
                  <a:gd name="T27" fmla="*/ 3 h 17"/>
                  <a:gd name="T28" fmla="*/ 0 w 7"/>
                  <a:gd name="T29" fmla="*/ 4 h 17"/>
                  <a:gd name="T30" fmla="*/ 0 w 7"/>
                  <a:gd name="T31" fmla="*/ 6 h 17"/>
                  <a:gd name="T32" fmla="*/ 1 w 7"/>
                  <a:gd name="T33" fmla="*/ 16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" h="17">
                    <a:moveTo>
                      <a:pt x="1" y="16"/>
                    </a:moveTo>
                    <a:lnTo>
                      <a:pt x="1" y="17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61" name="Freeform 109"/>
              <p:cNvSpPr>
                <a:spLocks/>
              </p:cNvSpPr>
              <p:nvPr/>
            </p:nvSpPr>
            <p:spPr bwMode="auto">
              <a:xfrm>
                <a:off x="1018" y="1990"/>
                <a:ext cx="6" cy="17"/>
              </a:xfrm>
              <a:custGeom>
                <a:avLst/>
                <a:gdLst>
                  <a:gd name="T0" fmla="*/ 0 w 6"/>
                  <a:gd name="T1" fmla="*/ 16 h 17"/>
                  <a:gd name="T2" fmla="*/ 2 w 6"/>
                  <a:gd name="T3" fmla="*/ 17 h 17"/>
                  <a:gd name="T4" fmla="*/ 3 w 6"/>
                  <a:gd name="T5" fmla="*/ 17 h 17"/>
                  <a:gd name="T6" fmla="*/ 4 w 6"/>
                  <a:gd name="T7" fmla="*/ 17 h 17"/>
                  <a:gd name="T8" fmla="*/ 6 w 6"/>
                  <a:gd name="T9" fmla="*/ 17 h 17"/>
                  <a:gd name="T10" fmla="*/ 6 w 6"/>
                  <a:gd name="T11" fmla="*/ 16 h 17"/>
                  <a:gd name="T12" fmla="*/ 6 w 6"/>
                  <a:gd name="T13" fmla="*/ 15 h 17"/>
                  <a:gd name="T14" fmla="*/ 6 w 6"/>
                  <a:gd name="T15" fmla="*/ 3 h 17"/>
                  <a:gd name="T16" fmla="*/ 6 w 6"/>
                  <a:gd name="T17" fmla="*/ 2 h 17"/>
                  <a:gd name="T18" fmla="*/ 4 w 6"/>
                  <a:gd name="T19" fmla="*/ 0 h 17"/>
                  <a:gd name="T20" fmla="*/ 3 w 6"/>
                  <a:gd name="T21" fmla="*/ 0 h 17"/>
                  <a:gd name="T22" fmla="*/ 2 w 6"/>
                  <a:gd name="T23" fmla="*/ 2 h 17"/>
                  <a:gd name="T24" fmla="*/ 0 w 6"/>
                  <a:gd name="T25" fmla="*/ 3 h 17"/>
                  <a:gd name="T26" fmla="*/ 0 w 6"/>
                  <a:gd name="T27" fmla="*/ 5 h 17"/>
                  <a:gd name="T28" fmla="*/ 0 w 6"/>
                  <a:gd name="T29" fmla="*/ 16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17">
                    <a:moveTo>
                      <a:pt x="0" y="16"/>
                    </a:moveTo>
                    <a:lnTo>
                      <a:pt x="2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1341" name="Group 110"/>
            <p:cNvGrpSpPr>
              <a:grpSpLocks/>
            </p:cNvGrpSpPr>
            <p:nvPr/>
          </p:nvGrpSpPr>
          <p:grpSpPr bwMode="auto">
            <a:xfrm>
              <a:off x="1253" y="2286"/>
              <a:ext cx="377" cy="8"/>
              <a:chOff x="1253" y="2286"/>
              <a:chExt cx="377" cy="8"/>
            </a:xfrm>
          </p:grpSpPr>
          <p:sp>
            <p:nvSpPr>
              <p:cNvPr id="11426" name="Freeform 111"/>
              <p:cNvSpPr>
                <a:spLocks/>
              </p:cNvSpPr>
              <p:nvPr/>
            </p:nvSpPr>
            <p:spPr bwMode="auto">
              <a:xfrm>
                <a:off x="1253" y="2286"/>
                <a:ext cx="17" cy="6"/>
              </a:xfrm>
              <a:custGeom>
                <a:avLst/>
                <a:gdLst>
                  <a:gd name="T0" fmla="*/ 4 w 17"/>
                  <a:gd name="T1" fmla="*/ 0 h 6"/>
                  <a:gd name="T2" fmla="*/ 3 w 17"/>
                  <a:gd name="T3" fmla="*/ 0 h 6"/>
                  <a:gd name="T4" fmla="*/ 2 w 17"/>
                  <a:gd name="T5" fmla="*/ 2 h 6"/>
                  <a:gd name="T6" fmla="*/ 0 w 17"/>
                  <a:gd name="T7" fmla="*/ 3 h 6"/>
                  <a:gd name="T8" fmla="*/ 0 w 17"/>
                  <a:gd name="T9" fmla="*/ 3 h 6"/>
                  <a:gd name="T10" fmla="*/ 2 w 17"/>
                  <a:gd name="T11" fmla="*/ 5 h 6"/>
                  <a:gd name="T12" fmla="*/ 3 w 17"/>
                  <a:gd name="T13" fmla="*/ 6 h 6"/>
                  <a:gd name="T14" fmla="*/ 14 w 17"/>
                  <a:gd name="T15" fmla="*/ 6 h 6"/>
                  <a:gd name="T16" fmla="*/ 14 w 17"/>
                  <a:gd name="T17" fmla="*/ 6 h 6"/>
                  <a:gd name="T18" fmla="*/ 16 w 17"/>
                  <a:gd name="T19" fmla="*/ 5 h 6"/>
                  <a:gd name="T20" fmla="*/ 17 w 17"/>
                  <a:gd name="T21" fmla="*/ 3 h 6"/>
                  <a:gd name="T22" fmla="*/ 17 w 17"/>
                  <a:gd name="T23" fmla="*/ 3 h 6"/>
                  <a:gd name="T24" fmla="*/ 16 w 17"/>
                  <a:gd name="T25" fmla="*/ 2 h 6"/>
                  <a:gd name="T26" fmla="*/ 16 w 17"/>
                  <a:gd name="T27" fmla="*/ 0 h 6"/>
                  <a:gd name="T28" fmla="*/ 4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4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6"/>
                    </a:lnTo>
                    <a:lnTo>
                      <a:pt x="14" y="6"/>
                    </a:lnTo>
                    <a:lnTo>
                      <a:pt x="16" y="5"/>
                    </a:lnTo>
                    <a:lnTo>
                      <a:pt x="17" y="3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7" name="Freeform 112"/>
              <p:cNvSpPr>
                <a:spLocks/>
              </p:cNvSpPr>
              <p:nvPr/>
            </p:nvSpPr>
            <p:spPr bwMode="auto">
              <a:xfrm>
                <a:off x="1276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8" name="Freeform 113"/>
              <p:cNvSpPr>
                <a:spLocks/>
              </p:cNvSpPr>
              <p:nvPr/>
            </p:nvSpPr>
            <p:spPr bwMode="auto">
              <a:xfrm>
                <a:off x="1299" y="2286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9" name="Freeform 114"/>
              <p:cNvSpPr>
                <a:spLocks/>
              </p:cNvSpPr>
              <p:nvPr/>
            </p:nvSpPr>
            <p:spPr bwMode="auto">
              <a:xfrm>
                <a:off x="1321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0" name="Freeform 115"/>
              <p:cNvSpPr>
                <a:spLocks/>
              </p:cNvSpPr>
              <p:nvPr/>
            </p:nvSpPr>
            <p:spPr bwMode="auto">
              <a:xfrm>
                <a:off x="1344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1" name="Freeform 116"/>
              <p:cNvSpPr>
                <a:spLocks/>
              </p:cNvSpPr>
              <p:nvPr/>
            </p:nvSpPr>
            <p:spPr bwMode="auto">
              <a:xfrm>
                <a:off x="1367" y="2286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2" name="Freeform 117"/>
              <p:cNvSpPr>
                <a:spLocks/>
              </p:cNvSpPr>
              <p:nvPr/>
            </p:nvSpPr>
            <p:spPr bwMode="auto">
              <a:xfrm>
                <a:off x="1389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3" name="Freeform 118"/>
              <p:cNvSpPr>
                <a:spLocks/>
              </p:cNvSpPr>
              <p:nvPr/>
            </p:nvSpPr>
            <p:spPr bwMode="auto">
              <a:xfrm>
                <a:off x="1412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4" name="Freeform 119"/>
              <p:cNvSpPr>
                <a:spLocks/>
              </p:cNvSpPr>
              <p:nvPr/>
            </p:nvSpPr>
            <p:spPr bwMode="auto">
              <a:xfrm>
                <a:off x="1434" y="2286"/>
                <a:ext cx="17" cy="8"/>
              </a:xfrm>
              <a:custGeom>
                <a:avLst/>
                <a:gdLst>
                  <a:gd name="T0" fmla="*/ 3 w 17"/>
                  <a:gd name="T1" fmla="*/ 0 h 8"/>
                  <a:gd name="T2" fmla="*/ 2 w 17"/>
                  <a:gd name="T3" fmla="*/ 0 h 8"/>
                  <a:gd name="T4" fmla="*/ 0 w 17"/>
                  <a:gd name="T5" fmla="*/ 2 h 8"/>
                  <a:gd name="T6" fmla="*/ 0 w 17"/>
                  <a:gd name="T7" fmla="*/ 3 h 8"/>
                  <a:gd name="T8" fmla="*/ 0 w 17"/>
                  <a:gd name="T9" fmla="*/ 5 h 8"/>
                  <a:gd name="T10" fmla="*/ 0 w 17"/>
                  <a:gd name="T11" fmla="*/ 6 h 8"/>
                  <a:gd name="T12" fmla="*/ 2 w 17"/>
                  <a:gd name="T13" fmla="*/ 6 h 8"/>
                  <a:gd name="T14" fmla="*/ 15 w 17"/>
                  <a:gd name="T15" fmla="*/ 8 h 8"/>
                  <a:gd name="T16" fmla="*/ 16 w 17"/>
                  <a:gd name="T17" fmla="*/ 8 h 8"/>
                  <a:gd name="T18" fmla="*/ 17 w 17"/>
                  <a:gd name="T19" fmla="*/ 6 h 8"/>
                  <a:gd name="T20" fmla="*/ 17 w 17"/>
                  <a:gd name="T21" fmla="*/ 5 h 8"/>
                  <a:gd name="T22" fmla="*/ 17 w 17"/>
                  <a:gd name="T23" fmla="*/ 3 h 8"/>
                  <a:gd name="T24" fmla="*/ 17 w 17"/>
                  <a:gd name="T25" fmla="*/ 2 h 8"/>
                  <a:gd name="T26" fmla="*/ 16 w 17"/>
                  <a:gd name="T27" fmla="*/ 2 h 8"/>
                  <a:gd name="T28" fmla="*/ 3 w 17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8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5" name="Freeform 120"/>
              <p:cNvSpPr>
                <a:spLocks/>
              </p:cNvSpPr>
              <p:nvPr/>
            </p:nvSpPr>
            <p:spPr bwMode="auto">
              <a:xfrm>
                <a:off x="1457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6" name="Freeform 121"/>
              <p:cNvSpPr>
                <a:spLocks/>
              </p:cNvSpPr>
              <p:nvPr/>
            </p:nvSpPr>
            <p:spPr bwMode="auto">
              <a:xfrm>
                <a:off x="1480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7" name="Freeform 122"/>
              <p:cNvSpPr>
                <a:spLocks/>
              </p:cNvSpPr>
              <p:nvPr/>
            </p:nvSpPr>
            <p:spPr bwMode="auto">
              <a:xfrm>
                <a:off x="1502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8" name="Freeform 123"/>
              <p:cNvSpPr>
                <a:spLocks/>
              </p:cNvSpPr>
              <p:nvPr/>
            </p:nvSpPr>
            <p:spPr bwMode="auto">
              <a:xfrm>
                <a:off x="1525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39" name="Freeform 124"/>
              <p:cNvSpPr>
                <a:spLocks/>
              </p:cNvSpPr>
              <p:nvPr/>
            </p:nvSpPr>
            <p:spPr bwMode="auto">
              <a:xfrm>
                <a:off x="1548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0" name="Freeform 125"/>
              <p:cNvSpPr>
                <a:spLocks/>
              </p:cNvSpPr>
              <p:nvPr/>
            </p:nvSpPr>
            <p:spPr bwMode="auto">
              <a:xfrm>
                <a:off x="1570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1" name="Freeform 126"/>
              <p:cNvSpPr>
                <a:spLocks/>
              </p:cNvSpPr>
              <p:nvPr/>
            </p:nvSpPr>
            <p:spPr bwMode="auto">
              <a:xfrm>
                <a:off x="1593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1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42" name="Freeform 127"/>
              <p:cNvSpPr>
                <a:spLocks/>
              </p:cNvSpPr>
              <p:nvPr/>
            </p:nvSpPr>
            <p:spPr bwMode="auto">
              <a:xfrm>
                <a:off x="1616" y="2288"/>
                <a:ext cx="14" cy="6"/>
              </a:xfrm>
              <a:custGeom>
                <a:avLst/>
                <a:gdLst>
                  <a:gd name="T0" fmla="*/ 3 w 14"/>
                  <a:gd name="T1" fmla="*/ 0 h 6"/>
                  <a:gd name="T2" fmla="*/ 1 w 14"/>
                  <a:gd name="T3" fmla="*/ 0 h 6"/>
                  <a:gd name="T4" fmla="*/ 0 w 14"/>
                  <a:gd name="T5" fmla="*/ 0 h 6"/>
                  <a:gd name="T6" fmla="*/ 0 w 14"/>
                  <a:gd name="T7" fmla="*/ 1 h 6"/>
                  <a:gd name="T8" fmla="*/ 0 w 14"/>
                  <a:gd name="T9" fmla="*/ 3 h 6"/>
                  <a:gd name="T10" fmla="*/ 0 w 14"/>
                  <a:gd name="T11" fmla="*/ 4 h 6"/>
                  <a:gd name="T12" fmla="*/ 1 w 14"/>
                  <a:gd name="T13" fmla="*/ 6 h 6"/>
                  <a:gd name="T14" fmla="*/ 11 w 14"/>
                  <a:gd name="T15" fmla="*/ 6 h 6"/>
                  <a:gd name="T16" fmla="*/ 11 w 14"/>
                  <a:gd name="T17" fmla="*/ 6 h 6"/>
                  <a:gd name="T18" fmla="*/ 12 w 14"/>
                  <a:gd name="T19" fmla="*/ 4 h 6"/>
                  <a:gd name="T20" fmla="*/ 14 w 14"/>
                  <a:gd name="T21" fmla="*/ 3 h 6"/>
                  <a:gd name="T22" fmla="*/ 14 w 14"/>
                  <a:gd name="T23" fmla="*/ 3 h 6"/>
                  <a:gd name="T24" fmla="*/ 12 w 14"/>
                  <a:gd name="T25" fmla="*/ 1 h 6"/>
                  <a:gd name="T26" fmla="*/ 12 w 14"/>
                  <a:gd name="T27" fmla="*/ 0 h 6"/>
                  <a:gd name="T28" fmla="*/ 3 w 14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1" y="6"/>
                    </a:lnTo>
                    <a:lnTo>
                      <a:pt x="12" y="4"/>
                    </a:lnTo>
                    <a:lnTo>
                      <a:pt x="14" y="3"/>
                    </a:lnTo>
                    <a:lnTo>
                      <a:pt x="12" y="1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1342" name="Group 128"/>
            <p:cNvGrpSpPr>
              <a:grpSpLocks/>
            </p:cNvGrpSpPr>
            <p:nvPr/>
          </p:nvGrpSpPr>
          <p:grpSpPr bwMode="auto">
            <a:xfrm>
              <a:off x="3104" y="1990"/>
              <a:ext cx="241" cy="304"/>
              <a:chOff x="3104" y="1990"/>
              <a:chExt cx="241" cy="304"/>
            </a:xfrm>
          </p:grpSpPr>
          <p:sp>
            <p:nvSpPr>
              <p:cNvPr id="11407" name="Freeform 129"/>
              <p:cNvSpPr>
                <a:spLocks/>
              </p:cNvSpPr>
              <p:nvPr/>
            </p:nvSpPr>
            <p:spPr bwMode="auto">
              <a:xfrm>
                <a:off x="3104" y="2286"/>
                <a:ext cx="17" cy="8"/>
              </a:xfrm>
              <a:custGeom>
                <a:avLst/>
                <a:gdLst>
                  <a:gd name="T0" fmla="*/ 4 w 17"/>
                  <a:gd name="T1" fmla="*/ 2 h 8"/>
                  <a:gd name="T2" fmla="*/ 3 w 17"/>
                  <a:gd name="T3" fmla="*/ 2 h 8"/>
                  <a:gd name="T4" fmla="*/ 1 w 17"/>
                  <a:gd name="T5" fmla="*/ 3 h 8"/>
                  <a:gd name="T6" fmla="*/ 0 w 17"/>
                  <a:gd name="T7" fmla="*/ 5 h 8"/>
                  <a:gd name="T8" fmla="*/ 0 w 17"/>
                  <a:gd name="T9" fmla="*/ 5 h 8"/>
                  <a:gd name="T10" fmla="*/ 1 w 17"/>
                  <a:gd name="T11" fmla="*/ 6 h 8"/>
                  <a:gd name="T12" fmla="*/ 3 w 17"/>
                  <a:gd name="T13" fmla="*/ 8 h 8"/>
                  <a:gd name="T14" fmla="*/ 13 w 17"/>
                  <a:gd name="T15" fmla="*/ 6 h 8"/>
                  <a:gd name="T16" fmla="*/ 14 w 17"/>
                  <a:gd name="T17" fmla="*/ 6 h 8"/>
                  <a:gd name="T18" fmla="*/ 15 w 17"/>
                  <a:gd name="T19" fmla="*/ 6 h 8"/>
                  <a:gd name="T20" fmla="*/ 17 w 17"/>
                  <a:gd name="T21" fmla="*/ 5 h 8"/>
                  <a:gd name="T22" fmla="*/ 17 w 17"/>
                  <a:gd name="T23" fmla="*/ 3 h 8"/>
                  <a:gd name="T24" fmla="*/ 15 w 17"/>
                  <a:gd name="T25" fmla="*/ 2 h 8"/>
                  <a:gd name="T26" fmla="*/ 14 w 17"/>
                  <a:gd name="T27" fmla="*/ 0 h 8"/>
                  <a:gd name="T28" fmla="*/ 4 w 17"/>
                  <a:gd name="T29" fmla="*/ 2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8">
                    <a:moveTo>
                      <a:pt x="4" y="2"/>
                    </a:move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13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4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8" name="Freeform 130"/>
              <p:cNvSpPr>
                <a:spLocks/>
              </p:cNvSpPr>
              <p:nvPr/>
            </p:nvSpPr>
            <p:spPr bwMode="auto">
              <a:xfrm>
                <a:off x="3127" y="2285"/>
                <a:ext cx="17" cy="7"/>
              </a:xfrm>
              <a:custGeom>
                <a:avLst/>
                <a:gdLst>
                  <a:gd name="T0" fmla="*/ 2 w 17"/>
                  <a:gd name="T1" fmla="*/ 1 h 7"/>
                  <a:gd name="T2" fmla="*/ 1 w 17"/>
                  <a:gd name="T3" fmla="*/ 1 h 7"/>
                  <a:gd name="T4" fmla="*/ 0 w 17"/>
                  <a:gd name="T5" fmla="*/ 1 h 7"/>
                  <a:gd name="T6" fmla="*/ 0 w 17"/>
                  <a:gd name="T7" fmla="*/ 3 h 7"/>
                  <a:gd name="T8" fmla="*/ 0 w 17"/>
                  <a:gd name="T9" fmla="*/ 4 h 7"/>
                  <a:gd name="T10" fmla="*/ 0 w 17"/>
                  <a:gd name="T11" fmla="*/ 6 h 7"/>
                  <a:gd name="T12" fmla="*/ 1 w 17"/>
                  <a:gd name="T13" fmla="*/ 7 h 7"/>
                  <a:gd name="T14" fmla="*/ 4 w 17"/>
                  <a:gd name="T15" fmla="*/ 7 h 7"/>
                  <a:gd name="T16" fmla="*/ 5 w 17"/>
                  <a:gd name="T17" fmla="*/ 7 h 7"/>
                  <a:gd name="T18" fmla="*/ 14 w 17"/>
                  <a:gd name="T19" fmla="*/ 6 h 7"/>
                  <a:gd name="T20" fmla="*/ 15 w 17"/>
                  <a:gd name="T21" fmla="*/ 4 h 7"/>
                  <a:gd name="T22" fmla="*/ 17 w 17"/>
                  <a:gd name="T23" fmla="*/ 3 h 7"/>
                  <a:gd name="T24" fmla="*/ 17 w 17"/>
                  <a:gd name="T25" fmla="*/ 1 h 7"/>
                  <a:gd name="T26" fmla="*/ 15 w 17"/>
                  <a:gd name="T27" fmla="*/ 0 h 7"/>
                  <a:gd name="T28" fmla="*/ 14 w 17"/>
                  <a:gd name="T29" fmla="*/ 0 h 7"/>
                  <a:gd name="T30" fmla="*/ 12 w 17"/>
                  <a:gd name="T31" fmla="*/ 0 h 7"/>
                  <a:gd name="T32" fmla="*/ 4 w 17"/>
                  <a:gd name="T33" fmla="*/ 1 h 7"/>
                  <a:gd name="T34" fmla="*/ 4 w 17"/>
                  <a:gd name="T35" fmla="*/ 4 h 7"/>
                  <a:gd name="T36" fmla="*/ 5 w 17"/>
                  <a:gd name="T37" fmla="*/ 1 h 7"/>
                  <a:gd name="T38" fmla="*/ 2 w 17"/>
                  <a:gd name="T39" fmla="*/ 1 h 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" h="7">
                    <a:moveTo>
                      <a:pt x="2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14" y="6"/>
                    </a:lnTo>
                    <a:lnTo>
                      <a:pt x="15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4" y="1"/>
                    </a:lnTo>
                    <a:lnTo>
                      <a:pt x="4" y="4"/>
                    </a:lnTo>
                    <a:lnTo>
                      <a:pt x="5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9" name="Freeform 131"/>
              <p:cNvSpPr>
                <a:spLocks/>
              </p:cNvSpPr>
              <p:nvPr/>
            </p:nvSpPr>
            <p:spPr bwMode="auto">
              <a:xfrm>
                <a:off x="3149" y="2279"/>
                <a:ext cx="16" cy="9"/>
              </a:xfrm>
              <a:custGeom>
                <a:avLst/>
                <a:gdLst>
                  <a:gd name="T0" fmla="*/ 2 w 16"/>
                  <a:gd name="T1" fmla="*/ 3 h 9"/>
                  <a:gd name="T2" fmla="*/ 0 w 16"/>
                  <a:gd name="T3" fmla="*/ 3 h 9"/>
                  <a:gd name="T4" fmla="*/ 0 w 16"/>
                  <a:gd name="T5" fmla="*/ 5 h 9"/>
                  <a:gd name="T6" fmla="*/ 0 w 16"/>
                  <a:gd name="T7" fmla="*/ 6 h 9"/>
                  <a:gd name="T8" fmla="*/ 0 w 16"/>
                  <a:gd name="T9" fmla="*/ 7 h 9"/>
                  <a:gd name="T10" fmla="*/ 2 w 16"/>
                  <a:gd name="T11" fmla="*/ 9 h 9"/>
                  <a:gd name="T12" fmla="*/ 3 w 16"/>
                  <a:gd name="T13" fmla="*/ 9 h 9"/>
                  <a:gd name="T14" fmla="*/ 6 w 16"/>
                  <a:gd name="T15" fmla="*/ 9 h 9"/>
                  <a:gd name="T16" fmla="*/ 14 w 16"/>
                  <a:gd name="T17" fmla="*/ 6 h 9"/>
                  <a:gd name="T18" fmla="*/ 16 w 16"/>
                  <a:gd name="T19" fmla="*/ 5 h 9"/>
                  <a:gd name="T20" fmla="*/ 16 w 16"/>
                  <a:gd name="T21" fmla="*/ 3 h 9"/>
                  <a:gd name="T22" fmla="*/ 16 w 16"/>
                  <a:gd name="T23" fmla="*/ 2 h 9"/>
                  <a:gd name="T24" fmla="*/ 16 w 16"/>
                  <a:gd name="T25" fmla="*/ 0 h 9"/>
                  <a:gd name="T26" fmla="*/ 14 w 16"/>
                  <a:gd name="T27" fmla="*/ 0 h 9"/>
                  <a:gd name="T28" fmla="*/ 13 w 16"/>
                  <a:gd name="T29" fmla="*/ 0 h 9"/>
                  <a:gd name="T30" fmla="*/ 4 w 16"/>
                  <a:gd name="T31" fmla="*/ 3 h 9"/>
                  <a:gd name="T32" fmla="*/ 2 w 16"/>
                  <a:gd name="T33" fmla="*/ 3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9">
                    <a:moveTo>
                      <a:pt x="2" y="3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14" y="6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0" name="Freeform 132"/>
              <p:cNvSpPr>
                <a:spLocks/>
              </p:cNvSpPr>
              <p:nvPr/>
            </p:nvSpPr>
            <p:spPr bwMode="auto">
              <a:xfrm>
                <a:off x="3170" y="2271"/>
                <a:ext cx="16" cy="10"/>
              </a:xfrm>
              <a:custGeom>
                <a:avLst/>
                <a:gdLst>
                  <a:gd name="T0" fmla="*/ 2 w 16"/>
                  <a:gd name="T1" fmla="*/ 4 h 10"/>
                  <a:gd name="T2" fmla="*/ 0 w 16"/>
                  <a:gd name="T3" fmla="*/ 6 h 10"/>
                  <a:gd name="T4" fmla="*/ 0 w 16"/>
                  <a:gd name="T5" fmla="*/ 7 h 10"/>
                  <a:gd name="T6" fmla="*/ 0 w 16"/>
                  <a:gd name="T7" fmla="*/ 8 h 10"/>
                  <a:gd name="T8" fmla="*/ 0 w 16"/>
                  <a:gd name="T9" fmla="*/ 10 h 10"/>
                  <a:gd name="T10" fmla="*/ 2 w 16"/>
                  <a:gd name="T11" fmla="*/ 10 h 10"/>
                  <a:gd name="T12" fmla="*/ 3 w 16"/>
                  <a:gd name="T13" fmla="*/ 10 h 10"/>
                  <a:gd name="T14" fmla="*/ 8 w 16"/>
                  <a:gd name="T15" fmla="*/ 8 h 10"/>
                  <a:gd name="T16" fmla="*/ 15 w 16"/>
                  <a:gd name="T17" fmla="*/ 6 h 10"/>
                  <a:gd name="T18" fmla="*/ 16 w 16"/>
                  <a:gd name="T19" fmla="*/ 6 h 10"/>
                  <a:gd name="T20" fmla="*/ 16 w 16"/>
                  <a:gd name="T21" fmla="*/ 4 h 10"/>
                  <a:gd name="T22" fmla="*/ 16 w 16"/>
                  <a:gd name="T23" fmla="*/ 3 h 10"/>
                  <a:gd name="T24" fmla="*/ 16 w 16"/>
                  <a:gd name="T25" fmla="*/ 1 h 10"/>
                  <a:gd name="T26" fmla="*/ 15 w 16"/>
                  <a:gd name="T27" fmla="*/ 0 h 10"/>
                  <a:gd name="T28" fmla="*/ 13 w 16"/>
                  <a:gd name="T29" fmla="*/ 0 h 10"/>
                  <a:gd name="T30" fmla="*/ 6 w 16"/>
                  <a:gd name="T31" fmla="*/ 3 h 10"/>
                  <a:gd name="T32" fmla="*/ 2 w 16"/>
                  <a:gd name="T33" fmla="*/ 4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0">
                    <a:moveTo>
                      <a:pt x="2" y="4"/>
                    </a:move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0"/>
                    </a:lnTo>
                    <a:lnTo>
                      <a:pt x="8" y="8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1" name="Freeform 133"/>
              <p:cNvSpPr>
                <a:spLocks/>
              </p:cNvSpPr>
              <p:nvPr/>
            </p:nvSpPr>
            <p:spPr bwMode="auto">
              <a:xfrm>
                <a:off x="3192" y="2261"/>
                <a:ext cx="15" cy="11"/>
              </a:xfrm>
              <a:custGeom>
                <a:avLst/>
                <a:gdLst>
                  <a:gd name="T0" fmla="*/ 1 w 15"/>
                  <a:gd name="T1" fmla="*/ 6 h 11"/>
                  <a:gd name="T2" fmla="*/ 0 w 15"/>
                  <a:gd name="T3" fmla="*/ 6 h 11"/>
                  <a:gd name="T4" fmla="*/ 0 w 15"/>
                  <a:gd name="T5" fmla="*/ 7 h 11"/>
                  <a:gd name="T6" fmla="*/ 0 w 15"/>
                  <a:gd name="T7" fmla="*/ 8 h 11"/>
                  <a:gd name="T8" fmla="*/ 0 w 15"/>
                  <a:gd name="T9" fmla="*/ 10 h 11"/>
                  <a:gd name="T10" fmla="*/ 1 w 15"/>
                  <a:gd name="T11" fmla="*/ 11 h 11"/>
                  <a:gd name="T12" fmla="*/ 3 w 15"/>
                  <a:gd name="T13" fmla="*/ 11 h 11"/>
                  <a:gd name="T14" fmla="*/ 7 w 15"/>
                  <a:gd name="T15" fmla="*/ 8 h 11"/>
                  <a:gd name="T16" fmla="*/ 8 w 15"/>
                  <a:gd name="T17" fmla="*/ 8 h 11"/>
                  <a:gd name="T18" fmla="*/ 14 w 15"/>
                  <a:gd name="T19" fmla="*/ 4 h 11"/>
                  <a:gd name="T20" fmla="*/ 15 w 15"/>
                  <a:gd name="T21" fmla="*/ 3 h 11"/>
                  <a:gd name="T22" fmla="*/ 15 w 15"/>
                  <a:gd name="T23" fmla="*/ 1 h 11"/>
                  <a:gd name="T24" fmla="*/ 14 w 15"/>
                  <a:gd name="T25" fmla="*/ 0 h 11"/>
                  <a:gd name="T26" fmla="*/ 12 w 15"/>
                  <a:gd name="T27" fmla="*/ 0 h 11"/>
                  <a:gd name="T28" fmla="*/ 11 w 15"/>
                  <a:gd name="T29" fmla="*/ 0 h 11"/>
                  <a:gd name="T30" fmla="*/ 10 w 15"/>
                  <a:gd name="T31" fmla="*/ 0 h 11"/>
                  <a:gd name="T32" fmla="*/ 4 w 15"/>
                  <a:gd name="T33" fmla="*/ 4 h 11"/>
                  <a:gd name="T34" fmla="*/ 7 w 15"/>
                  <a:gd name="T35" fmla="*/ 6 h 11"/>
                  <a:gd name="T36" fmla="*/ 5 w 15"/>
                  <a:gd name="T37" fmla="*/ 3 h 11"/>
                  <a:gd name="T38" fmla="*/ 1 w 15"/>
                  <a:gd name="T39" fmla="*/ 6 h 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" h="11">
                    <a:moveTo>
                      <a:pt x="1" y="6"/>
                    </a:move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2" name="Freeform 134"/>
              <p:cNvSpPr>
                <a:spLocks/>
              </p:cNvSpPr>
              <p:nvPr/>
            </p:nvSpPr>
            <p:spPr bwMode="auto">
              <a:xfrm>
                <a:off x="3210" y="2248"/>
                <a:ext cx="16" cy="13"/>
              </a:xfrm>
              <a:custGeom>
                <a:avLst/>
                <a:gdLst>
                  <a:gd name="T0" fmla="*/ 2 w 16"/>
                  <a:gd name="T1" fmla="*/ 7 h 13"/>
                  <a:gd name="T2" fmla="*/ 0 w 16"/>
                  <a:gd name="T3" fmla="*/ 9 h 13"/>
                  <a:gd name="T4" fmla="*/ 0 w 16"/>
                  <a:gd name="T5" fmla="*/ 10 h 13"/>
                  <a:gd name="T6" fmla="*/ 2 w 16"/>
                  <a:gd name="T7" fmla="*/ 12 h 13"/>
                  <a:gd name="T8" fmla="*/ 3 w 16"/>
                  <a:gd name="T9" fmla="*/ 13 h 13"/>
                  <a:gd name="T10" fmla="*/ 4 w 16"/>
                  <a:gd name="T11" fmla="*/ 13 h 13"/>
                  <a:gd name="T12" fmla="*/ 6 w 16"/>
                  <a:gd name="T13" fmla="*/ 12 h 13"/>
                  <a:gd name="T14" fmla="*/ 11 w 16"/>
                  <a:gd name="T15" fmla="*/ 9 h 13"/>
                  <a:gd name="T16" fmla="*/ 14 w 16"/>
                  <a:gd name="T17" fmla="*/ 6 h 13"/>
                  <a:gd name="T18" fmla="*/ 16 w 16"/>
                  <a:gd name="T19" fmla="*/ 4 h 13"/>
                  <a:gd name="T20" fmla="*/ 16 w 16"/>
                  <a:gd name="T21" fmla="*/ 3 h 13"/>
                  <a:gd name="T22" fmla="*/ 14 w 16"/>
                  <a:gd name="T23" fmla="*/ 2 h 13"/>
                  <a:gd name="T24" fmla="*/ 13 w 16"/>
                  <a:gd name="T25" fmla="*/ 0 h 13"/>
                  <a:gd name="T26" fmla="*/ 11 w 16"/>
                  <a:gd name="T27" fmla="*/ 0 h 13"/>
                  <a:gd name="T28" fmla="*/ 10 w 16"/>
                  <a:gd name="T29" fmla="*/ 2 h 13"/>
                  <a:gd name="T30" fmla="*/ 7 w 16"/>
                  <a:gd name="T31" fmla="*/ 4 h 13"/>
                  <a:gd name="T32" fmla="*/ 2 w 16"/>
                  <a:gd name="T33" fmla="*/ 7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2" y="7"/>
                    </a:moveTo>
                    <a:lnTo>
                      <a:pt x="0" y="9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3"/>
                    </a:lnTo>
                    <a:lnTo>
                      <a:pt x="6" y="12"/>
                    </a:lnTo>
                    <a:lnTo>
                      <a:pt x="11" y="9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3" name="Freeform 135"/>
              <p:cNvSpPr>
                <a:spLocks/>
              </p:cNvSpPr>
              <p:nvPr/>
            </p:nvSpPr>
            <p:spPr bwMode="auto">
              <a:xfrm>
                <a:off x="3229" y="2234"/>
                <a:ext cx="14" cy="13"/>
              </a:xfrm>
              <a:custGeom>
                <a:avLst/>
                <a:gdLst>
                  <a:gd name="T0" fmla="*/ 1 w 14"/>
                  <a:gd name="T1" fmla="*/ 9 h 13"/>
                  <a:gd name="T2" fmla="*/ 0 w 14"/>
                  <a:gd name="T3" fmla="*/ 10 h 13"/>
                  <a:gd name="T4" fmla="*/ 0 w 14"/>
                  <a:gd name="T5" fmla="*/ 11 h 13"/>
                  <a:gd name="T6" fmla="*/ 1 w 14"/>
                  <a:gd name="T7" fmla="*/ 13 h 13"/>
                  <a:gd name="T8" fmla="*/ 2 w 14"/>
                  <a:gd name="T9" fmla="*/ 13 h 13"/>
                  <a:gd name="T10" fmla="*/ 4 w 14"/>
                  <a:gd name="T11" fmla="*/ 13 h 13"/>
                  <a:gd name="T12" fmla="*/ 5 w 14"/>
                  <a:gd name="T13" fmla="*/ 13 h 13"/>
                  <a:gd name="T14" fmla="*/ 11 w 14"/>
                  <a:gd name="T15" fmla="*/ 7 h 13"/>
                  <a:gd name="T16" fmla="*/ 14 w 14"/>
                  <a:gd name="T17" fmla="*/ 6 h 13"/>
                  <a:gd name="T18" fmla="*/ 14 w 14"/>
                  <a:gd name="T19" fmla="*/ 4 h 13"/>
                  <a:gd name="T20" fmla="*/ 14 w 14"/>
                  <a:gd name="T21" fmla="*/ 3 h 13"/>
                  <a:gd name="T22" fmla="*/ 14 w 14"/>
                  <a:gd name="T23" fmla="*/ 1 h 13"/>
                  <a:gd name="T24" fmla="*/ 12 w 14"/>
                  <a:gd name="T25" fmla="*/ 0 h 13"/>
                  <a:gd name="T26" fmla="*/ 11 w 14"/>
                  <a:gd name="T27" fmla="*/ 0 h 13"/>
                  <a:gd name="T28" fmla="*/ 9 w 14"/>
                  <a:gd name="T29" fmla="*/ 1 h 13"/>
                  <a:gd name="T30" fmla="*/ 7 w 14"/>
                  <a:gd name="T31" fmla="*/ 3 h 13"/>
                  <a:gd name="T32" fmla="*/ 1 w 14"/>
                  <a:gd name="T33" fmla="*/ 9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" h="13">
                    <a:moveTo>
                      <a:pt x="1" y="9"/>
                    </a:moveTo>
                    <a:lnTo>
                      <a:pt x="0" y="10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11" y="7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4" name="Freeform 136"/>
              <p:cNvSpPr>
                <a:spLocks/>
              </p:cNvSpPr>
              <p:nvPr/>
            </p:nvSpPr>
            <p:spPr bwMode="auto">
              <a:xfrm>
                <a:off x="3246" y="2218"/>
                <a:ext cx="14" cy="13"/>
              </a:xfrm>
              <a:custGeom>
                <a:avLst/>
                <a:gdLst>
                  <a:gd name="T0" fmla="*/ 1 w 14"/>
                  <a:gd name="T1" fmla="*/ 9 h 13"/>
                  <a:gd name="T2" fmla="*/ 0 w 14"/>
                  <a:gd name="T3" fmla="*/ 10 h 13"/>
                  <a:gd name="T4" fmla="*/ 0 w 14"/>
                  <a:gd name="T5" fmla="*/ 12 h 13"/>
                  <a:gd name="T6" fmla="*/ 1 w 14"/>
                  <a:gd name="T7" fmla="*/ 13 h 13"/>
                  <a:gd name="T8" fmla="*/ 2 w 14"/>
                  <a:gd name="T9" fmla="*/ 13 h 13"/>
                  <a:gd name="T10" fmla="*/ 4 w 14"/>
                  <a:gd name="T11" fmla="*/ 13 h 13"/>
                  <a:gd name="T12" fmla="*/ 5 w 14"/>
                  <a:gd name="T13" fmla="*/ 13 h 13"/>
                  <a:gd name="T14" fmla="*/ 12 w 14"/>
                  <a:gd name="T15" fmla="*/ 6 h 13"/>
                  <a:gd name="T16" fmla="*/ 12 w 14"/>
                  <a:gd name="T17" fmla="*/ 5 h 13"/>
                  <a:gd name="T18" fmla="*/ 14 w 14"/>
                  <a:gd name="T19" fmla="*/ 3 h 13"/>
                  <a:gd name="T20" fmla="*/ 14 w 14"/>
                  <a:gd name="T21" fmla="*/ 2 h 13"/>
                  <a:gd name="T22" fmla="*/ 12 w 14"/>
                  <a:gd name="T23" fmla="*/ 0 h 13"/>
                  <a:gd name="T24" fmla="*/ 11 w 14"/>
                  <a:gd name="T25" fmla="*/ 0 h 13"/>
                  <a:gd name="T26" fmla="*/ 9 w 14"/>
                  <a:gd name="T27" fmla="*/ 0 h 13"/>
                  <a:gd name="T28" fmla="*/ 8 w 14"/>
                  <a:gd name="T29" fmla="*/ 0 h 13"/>
                  <a:gd name="T30" fmla="*/ 8 w 14"/>
                  <a:gd name="T31" fmla="*/ 2 h 13"/>
                  <a:gd name="T32" fmla="*/ 1 w 14"/>
                  <a:gd name="T33" fmla="*/ 9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" h="13">
                    <a:moveTo>
                      <a:pt x="1" y="9"/>
                    </a:moveTo>
                    <a:lnTo>
                      <a:pt x="0" y="10"/>
                    </a:lnTo>
                    <a:lnTo>
                      <a:pt x="0" y="12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12" y="6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5" name="Freeform 137"/>
              <p:cNvSpPr>
                <a:spLocks/>
              </p:cNvSpPr>
              <p:nvPr/>
            </p:nvSpPr>
            <p:spPr bwMode="auto">
              <a:xfrm>
                <a:off x="3261" y="2201"/>
                <a:ext cx="13" cy="15"/>
              </a:xfrm>
              <a:custGeom>
                <a:avLst/>
                <a:gdLst>
                  <a:gd name="T0" fmla="*/ 2 w 13"/>
                  <a:gd name="T1" fmla="*/ 9 h 15"/>
                  <a:gd name="T2" fmla="*/ 0 w 13"/>
                  <a:gd name="T3" fmla="*/ 10 h 15"/>
                  <a:gd name="T4" fmla="*/ 0 w 13"/>
                  <a:gd name="T5" fmla="*/ 12 h 15"/>
                  <a:gd name="T6" fmla="*/ 2 w 13"/>
                  <a:gd name="T7" fmla="*/ 13 h 15"/>
                  <a:gd name="T8" fmla="*/ 3 w 13"/>
                  <a:gd name="T9" fmla="*/ 15 h 15"/>
                  <a:gd name="T10" fmla="*/ 4 w 13"/>
                  <a:gd name="T11" fmla="*/ 15 h 15"/>
                  <a:gd name="T12" fmla="*/ 6 w 13"/>
                  <a:gd name="T13" fmla="*/ 13 h 15"/>
                  <a:gd name="T14" fmla="*/ 13 w 13"/>
                  <a:gd name="T15" fmla="*/ 5 h 15"/>
                  <a:gd name="T16" fmla="*/ 13 w 13"/>
                  <a:gd name="T17" fmla="*/ 3 h 15"/>
                  <a:gd name="T18" fmla="*/ 13 w 13"/>
                  <a:gd name="T19" fmla="*/ 2 h 15"/>
                  <a:gd name="T20" fmla="*/ 13 w 13"/>
                  <a:gd name="T21" fmla="*/ 0 h 15"/>
                  <a:gd name="T22" fmla="*/ 11 w 13"/>
                  <a:gd name="T23" fmla="*/ 0 h 15"/>
                  <a:gd name="T24" fmla="*/ 10 w 13"/>
                  <a:gd name="T25" fmla="*/ 0 h 15"/>
                  <a:gd name="T26" fmla="*/ 9 w 13"/>
                  <a:gd name="T27" fmla="*/ 0 h 15"/>
                  <a:gd name="T28" fmla="*/ 2 w 13"/>
                  <a:gd name="T29" fmla="*/ 9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2" y="9"/>
                    </a:moveTo>
                    <a:lnTo>
                      <a:pt x="0" y="10"/>
                    </a:lnTo>
                    <a:lnTo>
                      <a:pt x="0" y="12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6" name="Freeform 138"/>
              <p:cNvSpPr>
                <a:spLocks/>
              </p:cNvSpPr>
              <p:nvPr/>
            </p:nvSpPr>
            <p:spPr bwMode="auto">
              <a:xfrm>
                <a:off x="3275" y="2183"/>
                <a:ext cx="13" cy="14"/>
              </a:xfrm>
              <a:custGeom>
                <a:avLst/>
                <a:gdLst>
                  <a:gd name="T0" fmla="*/ 0 w 13"/>
                  <a:gd name="T1" fmla="*/ 10 h 14"/>
                  <a:gd name="T2" fmla="*/ 0 w 13"/>
                  <a:gd name="T3" fmla="*/ 11 h 14"/>
                  <a:gd name="T4" fmla="*/ 0 w 13"/>
                  <a:gd name="T5" fmla="*/ 13 h 14"/>
                  <a:gd name="T6" fmla="*/ 0 w 13"/>
                  <a:gd name="T7" fmla="*/ 14 h 14"/>
                  <a:gd name="T8" fmla="*/ 2 w 13"/>
                  <a:gd name="T9" fmla="*/ 14 h 14"/>
                  <a:gd name="T10" fmla="*/ 3 w 13"/>
                  <a:gd name="T11" fmla="*/ 14 h 14"/>
                  <a:gd name="T12" fmla="*/ 5 w 13"/>
                  <a:gd name="T13" fmla="*/ 14 h 14"/>
                  <a:gd name="T14" fmla="*/ 12 w 13"/>
                  <a:gd name="T15" fmla="*/ 4 h 14"/>
                  <a:gd name="T16" fmla="*/ 13 w 13"/>
                  <a:gd name="T17" fmla="*/ 3 h 14"/>
                  <a:gd name="T18" fmla="*/ 13 w 13"/>
                  <a:gd name="T19" fmla="*/ 2 h 14"/>
                  <a:gd name="T20" fmla="*/ 12 w 13"/>
                  <a:gd name="T21" fmla="*/ 0 h 14"/>
                  <a:gd name="T22" fmla="*/ 10 w 13"/>
                  <a:gd name="T23" fmla="*/ 0 h 14"/>
                  <a:gd name="T24" fmla="*/ 9 w 13"/>
                  <a:gd name="T25" fmla="*/ 0 h 14"/>
                  <a:gd name="T26" fmla="*/ 7 w 13"/>
                  <a:gd name="T27" fmla="*/ 0 h 14"/>
                  <a:gd name="T28" fmla="*/ 0 w 13"/>
                  <a:gd name="T29" fmla="*/ 10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" h="14">
                    <a:moveTo>
                      <a:pt x="0" y="10"/>
                    </a:moveTo>
                    <a:lnTo>
                      <a:pt x="0" y="11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12" y="4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7" name="Freeform 139"/>
              <p:cNvSpPr>
                <a:spLocks/>
              </p:cNvSpPr>
              <p:nvPr/>
            </p:nvSpPr>
            <p:spPr bwMode="auto">
              <a:xfrm>
                <a:off x="3288" y="2163"/>
                <a:ext cx="11" cy="16"/>
              </a:xfrm>
              <a:custGeom>
                <a:avLst/>
                <a:gdLst>
                  <a:gd name="T0" fmla="*/ 0 w 11"/>
                  <a:gd name="T1" fmla="*/ 12 h 16"/>
                  <a:gd name="T2" fmla="*/ 0 w 11"/>
                  <a:gd name="T3" fmla="*/ 13 h 16"/>
                  <a:gd name="T4" fmla="*/ 0 w 11"/>
                  <a:gd name="T5" fmla="*/ 14 h 16"/>
                  <a:gd name="T6" fmla="*/ 0 w 11"/>
                  <a:gd name="T7" fmla="*/ 16 h 16"/>
                  <a:gd name="T8" fmla="*/ 1 w 11"/>
                  <a:gd name="T9" fmla="*/ 16 h 16"/>
                  <a:gd name="T10" fmla="*/ 3 w 11"/>
                  <a:gd name="T11" fmla="*/ 16 h 16"/>
                  <a:gd name="T12" fmla="*/ 4 w 11"/>
                  <a:gd name="T13" fmla="*/ 16 h 16"/>
                  <a:gd name="T14" fmla="*/ 10 w 11"/>
                  <a:gd name="T15" fmla="*/ 6 h 16"/>
                  <a:gd name="T16" fmla="*/ 11 w 11"/>
                  <a:gd name="T17" fmla="*/ 5 h 16"/>
                  <a:gd name="T18" fmla="*/ 11 w 11"/>
                  <a:gd name="T19" fmla="*/ 3 h 16"/>
                  <a:gd name="T20" fmla="*/ 10 w 11"/>
                  <a:gd name="T21" fmla="*/ 2 h 16"/>
                  <a:gd name="T22" fmla="*/ 8 w 11"/>
                  <a:gd name="T23" fmla="*/ 0 h 16"/>
                  <a:gd name="T24" fmla="*/ 7 w 11"/>
                  <a:gd name="T25" fmla="*/ 0 h 16"/>
                  <a:gd name="T26" fmla="*/ 6 w 11"/>
                  <a:gd name="T27" fmla="*/ 2 h 16"/>
                  <a:gd name="T28" fmla="*/ 0 w 11"/>
                  <a:gd name="T29" fmla="*/ 12 h 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0" y="12"/>
                    </a:moveTo>
                    <a:lnTo>
                      <a:pt x="0" y="13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4" y="16"/>
                    </a:lnTo>
                    <a:lnTo>
                      <a:pt x="10" y="6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8" name="Freeform 140"/>
              <p:cNvSpPr>
                <a:spLocks/>
              </p:cNvSpPr>
              <p:nvPr/>
            </p:nvSpPr>
            <p:spPr bwMode="auto">
              <a:xfrm>
                <a:off x="3299" y="2143"/>
                <a:ext cx="10" cy="16"/>
              </a:xfrm>
              <a:custGeom>
                <a:avLst/>
                <a:gdLst>
                  <a:gd name="T0" fmla="*/ 0 w 10"/>
                  <a:gd name="T1" fmla="*/ 13 h 16"/>
                  <a:gd name="T2" fmla="*/ 0 w 10"/>
                  <a:gd name="T3" fmla="*/ 15 h 16"/>
                  <a:gd name="T4" fmla="*/ 0 w 10"/>
                  <a:gd name="T5" fmla="*/ 16 h 16"/>
                  <a:gd name="T6" fmla="*/ 2 w 10"/>
                  <a:gd name="T7" fmla="*/ 16 h 16"/>
                  <a:gd name="T8" fmla="*/ 3 w 10"/>
                  <a:gd name="T9" fmla="*/ 16 h 16"/>
                  <a:gd name="T10" fmla="*/ 5 w 10"/>
                  <a:gd name="T11" fmla="*/ 16 h 16"/>
                  <a:gd name="T12" fmla="*/ 6 w 10"/>
                  <a:gd name="T13" fmla="*/ 15 h 16"/>
                  <a:gd name="T14" fmla="*/ 10 w 10"/>
                  <a:gd name="T15" fmla="*/ 3 h 16"/>
                  <a:gd name="T16" fmla="*/ 10 w 10"/>
                  <a:gd name="T17" fmla="*/ 2 h 16"/>
                  <a:gd name="T18" fmla="*/ 10 w 10"/>
                  <a:gd name="T19" fmla="*/ 0 h 16"/>
                  <a:gd name="T20" fmla="*/ 9 w 10"/>
                  <a:gd name="T21" fmla="*/ 0 h 16"/>
                  <a:gd name="T22" fmla="*/ 7 w 10"/>
                  <a:gd name="T23" fmla="*/ 0 h 16"/>
                  <a:gd name="T24" fmla="*/ 6 w 10"/>
                  <a:gd name="T25" fmla="*/ 0 h 16"/>
                  <a:gd name="T26" fmla="*/ 5 w 10"/>
                  <a:gd name="T27" fmla="*/ 2 h 16"/>
                  <a:gd name="T28" fmla="*/ 0 w 10"/>
                  <a:gd name="T29" fmla="*/ 13 h 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" h="16">
                    <a:moveTo>
                      <a:pt x="0" y="13"/>
                    </a:moveTo>
                    <a:lnTo>
                      <a:pt x="0" y="15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6" y="15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19" name="Freeform 141"/>
              <p:cNvSpPr>
                <a:spLocks/>
              </p:cNvSpPr>
              <p:nvPr/>
            </p:nvSpPr>
            <p:spPr bwMode="auto">
              <a:xfrm>
                <a:off x="3309" y="2122"/>
                <a:ext cx="10" cy="17"/>
              </a:xfrm>
              <a:custGeom>
                <a:avLst/>
                <a:gdLst>
                  <a:gd name="T0" fmla="*/ 0 w 10"/>
                  <a:gd name="T1" fmla="*/ 13 h 17"/>
                  <a:gd name="T2" fmla="*/ 0 w 10"/>
                  <a:gd name="T3" fmla="*/ 14 h 17"/>
                  <a:gd name="T4" fmla="*/ 0 w 10"/>
                  <a:gd name="T5" fmla="*/ 16 h 17"/>
                  <a:gd name="T6" fmla="*/ 2 w 10"/>
                  <a:gd name="T7" fmla="*/ 17 h 17"/>
                  <a:gd name="T8" fmla="*/ 3 w 10"/>
                  <a:gd name="T9" fmla="*/ 17 h 17"/>
                  <a:gd name="T10" fmla="*/ 4 w 10"/>
                  <a:gd name="T11" fmla="*/ 16 h 17"/>
                  <a:gd name="T12" fmla="*/ 6 w 10"/>
                  <a:gd name="T13" fmla="*/ 14 h 17"/>
                  <a:gd name="T14" fmla="*/ 7 w 10"/>
                  <a:gd name="T15" fmla="*/ 10 h 17"/>
                  <a:gd name="T16" fmla="*/ 10 w 10"/>
                  <a:gd name="T17" fmla="*/ 4 h 17"/>
                  <a:gd name="T18" fmla="*/ 10 w 10"/>
                  <a:gd name="T19" fmla="*/ 3 h 17"/>
                  <a:gd name="T20" fmla="*/ 9 w 10"/>
                  <a:gd name="T21" fmla="*/ 2 h 17"/>
                  <a:gd name="T22" fmla="*/ 7 w 10"/>
                  <a:gd name="T23" fmla="*/ 0 h 17"/>
                  <a:gd name="T24" fmla="*/ 6 w 10"/>
                  <a:gd name="T25" fmla="*/ 0 h 17"/>
                  <a:gd name="T26" fmla="*/ 4 w 10"/>
                  <a:gd name="T27" fmla="*/ 2 h 17"/>
                  <a:gd name="T28" fmla="*/ 4 w 10"/>
                  <a:gd name="T29" fmla="*/ 3 h 17"/>
                  <a:gd name="T30" fmla="*/ 2 w 10"/>
                  <a:gd name="T31" fmla="*/ 9 h 17"/>
                  <a:gd name="T32" fmla="*/ 0 w 10"/>
                  <a:gd name="T33" fmla="*/ 13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17">
                    <a:moveTo>
                      <a:pt x="0" y="13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4" y="16"/>
                    </a:lnTo>
                    <a:lnTo>
                      <a:pt x="6" y="14"/>
                    </a:lnTo>
                    <a:lnTo>
                      <a:pt x="7" y="10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3"/>
                    </a:lnTo>
                    <a:lnTo>
                      <a:pt x="2" y="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0" name="Freeform 142"/>
              <p:cNvSpPr>
                <a:spLocks/>
              </p:cNvSpPr>
              <p:nvPr/>
            </p:nvSpPr>
            <p:spPr bwMode="auto">
              <a:xfrm>
                <a:off x="3318" y="2101"/>
                <a:ext cx="8" cy="17"/>
              </a:xfrm>
              <a:custGeom>
                <a:avLst/>
                <a:gdLst>
                  <a:gd name="T0" fmla="*/ 0 w 8"/>
                  <a:gd name="T1" fmla="*/ 13 h 17"/>
                  <a:gd name="T2" fmla="*/ 0 w 8"/>
                  <a:gd name="T3" fmla="*/ 14 h 17"/>
                  <a:gd name="T4" fmla="*/ 0 w 8"/>
                  <a:gd name="T5" fmla="*/ 16 h 17"/>
                  <a:gd name="T6" fmla="*/ 1 w 8"/>
                  <a:gd name="T7" fmla="*/ 17 h 17"/>
                  <a:gd name="T8" fmla="*/ 3 w 8"/>
                  <a:gd name="T9" fmla="*/ 17 h 17"/>
                  <a:gd name="T10" fmla="*/ 4 w 8"/>
                  <a:gd name="T11" fmla="*/ 16 h 17"/>
                  <a:gd name="T12" fmla="*/ 5 w 8"/>
                  <a:gd name="T13" fmla="*/ 14 h 17"/>
                  <a:gd name="T14" fmla="*/ 8 w 8"/>
                  <a:gd name="T15" fmla="*/ 6 h 17"/>
                  <a:gd name="T16" fmla="*/ 8 w 8"/>
                  <a:gd name="T17" fmla="*/ 4 h 17"/>
                  <a:gd name="T18" fmla="*/ 8 w 8"/>
                  <a:gd name="T19" fmla="*/ 3 h 17"/>
                  <a:gd name="T20" fmla="*/ 8 w 8"/>
                  <a:gd name="T21" fmla="*/ 1 h 17"/>
                  <a:gd name="T22" fmla="*/ 7 w 8"/>
                  <a:gd name="T23" fmla="*/ 0 h 17"/>
                  <a:gd name="T24" fmla="*/ 5 w 8"/>
                  <a:gd name="T25" fmla="*/ 0 h 17"/>
                  <a:gd name="T26" fmla="*/ 4 w 8"/>
                  <a:gd name="T27" fmla="*/ 1 h 17"/>
                  <a:gd name="T28" fmla="*/ 3 w 8"/>
                  <a:gd name="T29" fmla="*/ 3 h 17"/>
                  <a:gd name="T30" fmla="*/ 3 w 8"/>
                  <a:gd name="T31" fmla="*/ 4 h 17"/>
                  <a:gd name="T32" fmla="*/ 0 w 8"/>
                  <a:gd name="T33" fmla="*/ 13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" h="17">
                    <a:moveTo>
                      <a:pt x="0" y="13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7"/>
                    </a:lnTo>
                    <a:lnTo>
                      <a:pt x="4" y="16"/>
                    </a:lnTo>
                    <a:lnTo>
                      <a:pt x="5" y="1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1" name="Freeform 143"/>
              <p:cNvSpPr>
                <a:spLocks/>
              </p:cNvSpPr>
              <p:nvPr/>
            </p:nvSpPr>
            <p:spPr bwMode="auto">
              <a:xfrm>
                <a:off x="3323" y="2080"/>
                <a:ext cx="10" cy="17"/>
              </a:xfrm>
              <a:custGeom>
                <a:avLst/>
                <a:gdLst>
                  <a:gd name="T0" fmla="*/ 0 w 10"/>
                  <a:gd name="T1" fmla="*/ 12 h 17"/>
                  <a:gd name="T2" fmla="*/ 0 w 10"/>
                  <a:gd name="T3" fmla="*/ 14 h 17"/>
                  <a:gd name="T4" fmla="*/ 2 w 10"/>
                  <a:gd name="T5" fmla="*/ 15 h 17"/>
                  <a:gd name="T6" fmla="*/ 3 w 10"/>
                  <a:gd name="T7" fmla="*/ 17 h 17"/>
                  <a:gd name="T8" fmla="*/ 5 w 10"/>
                  <a:gd name="T9" fmla="*/ 17 h 17"/>
                  <a:gd name="T10" fmla="*/ 6 w 10"/>
                  <a:gd name="T11" fmla="*/ 15 h 17"/>
                  <a:gd name="T12" fmla="*/ 6 w 10"/>
                  <a:gd name="T13" fmla="*/ 14 h 17"/>
                  <a:gd name="T14" fmla="*/ 10 w 10"/>
                  <a:gd name="T15" fmla="*/ 3 h 17"/>
                  <a:gd name="T16" fmla="*/ 10 w 10"/>
                  <a:gd name="T17" fmla="*/ 1 h 17"/>
                  <a:gd name="T18" fmla="*/ 9 w 10"/>
                  <a:gd name="T19" fmla="*/ 0 h 17"/>
                  <a:gd name="T20" fmla="*/ 7 w 10"/>
                  <a:gd name="T21" fmla="*/ 0 h 17"/>
                  <a:gd name="T22" fmla="*/ 6 w 10"/>
                  <a:gd name="T23" fmla="*/ 0 h 17"/>
                  <a:gd name="T24" fmla="*/ 5 w 10"/>
                  <a:gd name="T25" fmla="*/ 0 h 17"/>
                  <a:gd name="T26" fmla="*/ 5 w 10"/>
                  <a:gd name="T27" fmla="*/ 1 h 17"/>
                  <a:gd name="T28" fmla="*/ 0 w 10"/>
                  <a:gd name="T29" fmla="*/ 12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" h="17">
                    <a:moveTo>
                      <a:pt x="0" y="12"/>
                    </a:moveTo>
                    <a:lnTo>
                      <a:pt x="0" y="14"/>
                    </a:lnTo>
                    <a:lnTo>
                      <a:pt x="2" y="15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10" y="3"/>
                    </a:lnTo>
                    <a:lnTo>
                      <a:pt x="10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2" name="Freeform 144"/>
              <p:cNvSpPr>
                <a:spLocks/>
              </p:cNvSpPr>
              <p:nvPr/>
            </p:nvSpPr>
            <p:spPr bwMode="auto">
              <a:xfrm>
                <a:off x="3329" y="2057"/>
                <a:ext cx="9" cy="17"/>
              </a:xfrm>
              <a:custGeom>
                <a:avLst/>
                <a:gdLst>
                  <a:gd name="T0" fmla="*/ 0 w 9"/>
                  <a:gd name="T1" fmla="*/ 14 h 17"/>
                  <a:gd name="T2" fmla="*/ 0 w 9"/>
                  <a:gd name="T3" fmla="*/ 16 h 17"/>
                  <a:gd name="T4" fmla="*/ 1 w 9"/>
                  <a:gd name="T5" fmla="*/ 17 h 17"/>
                  <a:gd name="T6" fmla="*/ 3 w 9"/>
                  <a:gd name="T7" fmla="*/ 17 h 17"/>
                  <a:gd name="T8" fmla="*/ 4 w 9"/>
                  <a:gd name="T9" fmla="*/ 17 h 17"/>
                  <a:gd name="T10" fmla="*/ 6 w 9"/>
                  <a:gd name="T11" fmla="*/ 17 h 17"/>
                  <a:gd name="T12" fmla="*/ 6 w 9"/>
                  <a:gd name="T13" fmla="*/ 16 h 17"/>
                  <a:gd name="T14" fmla="*/ 9 w 9"/>
                  <a:gd name="T15" fmla="*/ 4 h 17"/>
                  <a:gd name="T16" fmla="*/ 9 w 9"/>
                  <a:gd name="T17" fmla="*/ 3 h 17"/>
                  <a:gd name="T18" fmla="*/ 7 w 9"/>
                  <a:gd name="T19" fmla="*/ 1 h 17"/>
                  <a:gd name="T20" fmla="*/ 6 w 9"/>
                  <a:gd name="T21" fmla="*/ 0 h 17"/>
                  <a:gd name="T22" fmla="*/ 4 w 9"/>
                  <a:gd name="T23" fmla="*/ 0 h 17"/>
                  <a:gd name="T24" fmla="*/ 3 w 9"/>
                  <a:gd name="T25" fmla="*/ 1 h 17"/>
                  <a:gd name="T26" fmla="*/ 3 w 9"/>
                  <a:gd name="T27" fmla="*/ 3 h 17"/>
                  <a:gd name="T28" fmla="*/ 0 w 9"/>
                  <a:gd name="T29" fmla="*/ 14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" h="17">
                    <a:moveTo>
                      <a:pt x="0" y="14"/>
                    </a:moveTo>
                    <a:lnTo>
                      <a:pt x="0" y="16"/>
                    </a:lnTo>
                    <a:lnTo>
                      <a:pt x="1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6" y="1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3" name="Freeform 145"/>
              <p:cNvSpPr>
                <a:spLocks/>
              </p:cNvSpPr>
              <p:nvPr/>
            </p:nvSpPr>
            <p:spPr bwMode="auto">
              <a:xfrm>
                <a:off x="3335" y="2034"/>
                <a:ext cx="7" cy="17"/>
              </a:xfrm>
              <a:custGeom>
                <a:avLst/>
                <a:gdLst>
                  <a:gd name="T0" fmla="*/ 0 w 7"/>
                  <a:gd name="T1" fmla="*/ 15 h 17"/>
                  <a:gd name="T2" fmla="*/ 0 w 7"/>
                  <a:gd name="T3" fmla="*/ 16 h 17"/>
                  <a:gd name="T4" fmla="*/ 0 w 7"/>
                  <a:gd name="T5" fmla="*/ 17 h 17"/>
                  <a:gd name="T6" fmla="*/ 1 w 7"/>
                  <a:gd name="T7" fmla="*/ 17 h 17"/>
                  <a:gd name="T8" fmla="*/ 3 w 7"/>
                  <a:gd name="T9" fmla="*/ 17 h 17"/>
                  <a:gd name="T10" fmla="*/ 4 w 7"/>
                  <a:gd name="T11" fmla="*/ 17 h 17"/>
                  <a:gd name="T12" fmla="*/ 5 w 7"/>
                  <a:gd name="T13" fmla="*/ 16 h 17"/>
                  <a:gd name="T14" fmla="*/ 5 w 7"/>
                  <a:gd name="T15" fmla="*/ 16 h 17"/>
                  <a:gd name="T16" fmla="*/ 7 w 7"/>
                  <a:gd name="T17" fmla="*/ 5 h 17"/>
                  <a:gd name="T18" fmla="*/ 7 w 7"/>
                  <a:gd name="T19" fmla="*/ 3 h 17"/>
                  <a:gd name="T20" fmla="*/ 5 w 7"/>
                  <a:gd name="T21" fmla="*/ 2 h 17"/>
                  <a:gd name="T22" fmla="*/ 4 w 7"/>
                  <a:gd name="T23" fmla="*/ 0 h 17"/>
                  <a:gd name="T24" fmla="*/ 3 w 7"/>
                  <a:gd name="T25" fmla="*/ 0 h 17"/>
                  <a:gd name="T26" fmla="*/ 1 w 7"/>
                  <a:gd name="T27" fmla="*/ 2 h 17"/>
                  <a:gd name="T28" fmla="*/ 1 w 7"/>
                  <a:gd name="T29" fmla="*/ 3 h 17"/>
                  <a:gd name="T30" fmla="*/ 0 w 7"/>
                  <a:gd name="T31" fmla="*/ 15 h 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" h="17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5" y="1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4" name="Freeform 146"/>
              <p:cNvSpPr>
                <a:spLocks/>
              </p:cNvSpPr>
              <p:nvPr/>
            </p:nvSpPr>
            <p:spPr bwMode="auto">
              <a:xfrm>
                <a:off x="3336" y="2013"/>
                <a:ext cx="7" cy="17"/>
              </a:xfrm>
              <a:custGeom>
                <a:avLst/>
                <a:gdLst>
                  <a:gd name="T0" fmla="*/ 0 w 7"/>
                  <a:gd name="T1" fmla="*/ 13 h 17"/>
                  <a:gd name="T2" fmla="*/ 0 w 7"/>
                  <a:gd name="T3" fmla="*/ 14 h 17"/>
                  <a:gd name="T4" fmla="*/ 2 w 7"/>
                  <a:gd name="T5" fmla="*/ 16 h 17"/>
                  <a:gd name="T6" fmla="*/ 3 w 7"/>
                  <a:gd name="T7" fmla="*/ 17 h 17"/>
                  <a:gd name="T8" fmla="*/ 4 w 7"/>
                  <a:gd name="T9" fmla="*/ 17 h 17"/>
                  <a:gd name="T10" fmla="*/ 6 w 7"/>
                  <a:gd name="T11" fmla="*/ 16 h 17"/>
                  <a:gd name="T12" fmla="*/ 6 w 7"/>
                  <a:gd name="T13" fmla="*/ 14 h 17"/>
                  <a:gd name="T14" fmla="*/ 7 w 7"/>
                  <a:gd name="T15" fmla="*/ 6 h 17"/>
                  <a:gd name="T16" fmla="*/ 7 w 7"/>
                  <a:gd name="T17" fmla="*/ 4 h 17"/>
                  <a:gd name="T18" fmla="*/ 7 w 7"/>
                  <a:gd name="T19" fmla="*/ 2 h 17"/>
                  <a:gd name="T20" fmla="*/ 7 w 7"/>
                  <a:gd name="T21" fmla="*/ 0 h 17"/>
                  <a:gd name="T22" fmla="*/ 6 w 7"/>
                  <a:gd name="T23" fmla="*/ 0 h 17"/>
                  <a:gd name="T24" fmla="*/ 4 w 7"/>
                  <a:gd name="T25" fmla="*/ 0 h 17"/>
                  <a:gd name="T26" fmla="*/ 3 w 7"/>
                  <a:gd name="T27" fmla="*/ 0 h 17"/>
                  <a:gd name="T28" fmla="*/ 2 w 7"/>
                  <a:gd name="T29" fmla="*/ 2 h 17"/>
                  <a:gd name="T30" fmla="*/ 2 w 7"/>
                  <a:gd name="T31" fmla="*/ 3 h 17"/>
                  <a:gd name="T32" fmla="*/ 2 w 7"/>
                  <a:gd name="T33" fmla="*/ 6 h 17"/>
                  <a:gd name="T34" fmla="*/ 4 w 7"/>
                  <a:gd name="T35" fmla="*/ 6 h 17"/>
                  <a:gd name="T36" fmla="*/ 2 w 7"/>
                  <a:gd name="T37" fmla="*/ 4 h 17"/>
                  <a:gd name="T38" fmla="*/ 0 w 7"/>
                  <a:gd name="T39" fmla="*/ 13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7" h="17">
                    <a:moveTo>
                      <a:pt x="0" y="13"/>
                    </a:moveTo>
                    <a:lnTo>
                      <a:pt x="0" y="14"/>
                    </a:lnTo>
                    <a:lnTo>
                      <a:pt x="2" y="16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25" name="Freeform 147"/>
              <p:cNvSpPr>
                <a:spLocks/>
              </p:cNvSpPr>
              <p:nvPr/>
            </p:nvSpPr>
            <p:spPr bwMode="auto">
              <a:xfrm>
                <a:off x="3339" y="1990"/>
                <a:ext cx="6" cy="17"/>
              </a:xfrm>
              <a:custGeom>
                <a:avLst/>
                <a:gdLst>
                  <a:gd name="T0" fmla="*/ 0 w 6"/>
                  <a:gd name="T1" fmla="*/ 15 h 17"/>
                  <a:gd name="T2" fmla="*/ 0 w 6"/>
                  <a:gd name="T3" fmla="*/ 16 h 17"/>
                  <a:gd name="T4" fmla="*/ 1 w 6"/>
                  <a:gd name="T5" fmla="*/ 17 h 17"/>
                  <a:gd name="T6" fmla="*/ 3 w 6"/>
                  <a:gd name="T7" fmla="*/ 17 h 17"/>
                  <a:gd name="T8" fmla="*/ 4 w 6"/>
                  <a:gd name="T9" fmla="*/ 16 h 17"/>
                  <a:gd name="T10" fmla="*/ 6 w 6"/>
                  <a:gd name="T11" fmla="*/ 15 h 17"/>
                  <a:gd name="T12" fmla="*/ 6 w 6"/>
                  <a:gd name="T13" fmla="*/ 13 h 17"/>
                  <a:gd name="T14" fmla="*/ 6 w 6"/>
                  <a:gd name="T15" fmla="*/ 2 h 17"/>
                  <a:gd name="T16" fmla="*/ 4 w 6"/>
                  <a:gd name="T17" fmla="*/ 0 h 17"/>
                  <a:gd name="T18" fmla="*/ 3 w 6"/>
                  <a:gd name="T19" fmla="*/ 0 h 17"/>
                  <a:gd name="T20" fmla="*/ 1 w 6"/>
                  <a:gd name="T21" fmla="*/ 0 h 17"/>
                  <a:gd name="T22" fmla="*/ 0 w 6"/>
                  <a:gd name="T23" fmla="*/ 0 h 17"/>
                  <a:gd name="T24" fmla="*/ 0 w 6"/>
                  <a:gd name="T25" fmla="*/ 2 h 17"/>
                  <a:gd name="T26" fmla="*/ 0 w 6"/>
                  <a:gd name="T27" fmla="*/ 3 h 17"/>
                  <a:gd name="T28" fmla="*/ 0 w 6"/>
                  <a:gd name="T29" fmla="*/ 15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17">
                    <a:moveTo>
                      <a:pt x="0" y="15"/>
                    </a:moveTo>
                    <a:lnTo>
                      <a:pt x="0" y="16"/>
                    </a:lnTo>
                    <a:lnTo>
                      <a:pt x="1" y="17"/>
                    </a:lnTo>
                    <a:lnTo>
                      <a:pt x="3" y="17"/>
                    </a:lnTo>
                    <a:lnTo>
                      <a:pt x="4" y="16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1343" name="Group 148"/>
            <p:cNvGrpSpPr>
              <a:grpSpLocks/>
            </p:cNvGrpSpPr>
            <p:nvPr/>
          </p:nvGrpSpPr>
          <p:grpSpPr bwMode="auto">
            <a:xfrm>
              <a:off x="2498" y="2152"/>
              <a:ext cx="242" cy="142"/>
              <a:chOff x="2498" y="2152"/>
              <a:chExt cx="242" cy="142"/>
            </a:xfrm>
          </p:grpSpPr>
          <p:sp>
            <p:nvSpPr>
              <p:cNvPr id="11393" name="Freeform 149"/>
              <p:cNvSpPr>
                <a:spLocks/>
              </p:cNvSpPr>
              <p:nvPr/>
            </p:nvSpPr>
            <p:spPr bwMode="auto">
              <a:xfrm>
                <a:off x="2723" y="2288"/>
                <a:ext cx="17" cy="6"/>
              </a:xfrm>
              <a:custGeom>
                <a:avLst/>
                <a:gdLst>
                  <a:gd name="T0" fmla="*/ 16 w 17"/>
                  <a:gd name="T1" fmla="*/ 6 h 6"/>
                  <a:gd name="T2" fmla="*/ 16 w 17"/>
                  <a:gd name="T3" fmla="*/ 4 h 6"/>
                  <a:gd name="T4" fmla="*/ 17 w 17"/>
                  <a:gd name="T5" fmla="*/ 3 h 6"/>
                  <a:gd name="T6" fmla="*/ 17 w 17"/>
                  <a:gd name="T7" fmla="*/ 3 h 6"/>
                  <a:gd name="T8" fmla="*/ 16 w 17"/>
                  <a:gd name="T9" fmla="*/ 1 h 6"/>
                  <a:gd name="T10" fmla="*/ 14 w 17"/>
                  <a:gd name="T11" fmla="*/ 0 h 6"/>
                  <a:gd name="T12" fmla="*/ 14 w 17"/>
                  <a:gd name="T13" fmla="*/ 0 h 6"/>
                  <a:gd name="T14" fmla="*/ 1 w 17"/>
                  <a:gd name="T15" fmla="*/ 0 h 6"/>
                  <a:gd name="T16" fmla="*/ 0 w 17"/>
                  <a:gd name="T17" fmla="*/ 0 h 6"/>
                  <a:gd name="T18" fmla="*/ 0 w 17"/>
                  <a:gd name="T19" fmla="*/ 1 h 6"/>
                  <a:gd name="T20" fmla="*/ 0 w 17"/>
                  <a:gd name="T21" fmla="*/ 3 h 6"/>
                  <a:gd name="T22" fmla="*/ 0 w 17"/>
                  <a:gd name="T23" fmla="*/ 4 h 6"/>
                  <a:gd name="T24" fmla="*/ 1 w 17"/>
                  <a:gd name="T25" fmla="*/ 6 h 6"/>
                  <a:gd name="T26" fmla="*/ 3 w 17"/>
                  <a:gd name="T27" fmla="*/ 6 h 6"/>
                  <a:gd name="T28" fmla="*/ 16 w 17"/>
                  <a:gd name="T29" fmla="*/ 6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16" y="6"/>
                    </a:moveTo>
                    <a:lnTo>
                      <a:pt x="16" y="4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4" name="Freeform 150"/>
              <p:cNvSpPr>
                <a:spLocks/>
              </p:cNvSpPr>
              <p:nvPr/>
            </p:nvSpPr>
            <p:spPr bwMode="auto">
              <a:xfrm>
                <a:off x="2700" y="2286"/>
                <a:ext cx="17" cy="8"/>
              </a:xfrm>
              <a:custGeom>
                <a:avLst/>
                <a:gdLst>
                  <a:gd name="T0" fmla="*/ 16 w 17"/>
                  <a:gd name="T1" fmla="*/ 8 h 8"/>
                  <a:gd name="T2" fmla="*/ 17 w 17"/>
                  <a:gd name="T3" fmla="*/ 6 h 8"/>
                  <a:gd name="T4" fmla="*/ 17 w 17"/>
                  <a:gd name="T5" fmla="*/ 5 h 8"/>
                  <a:gd name="T6" fmla="*/ 17 w 17"/>
                  <a:gd name="T7" fmla="*/ 3 h 8"/>
                  <a:gd name="T8" fmla="*/ 17 w 17"/>
                  <a:gd name="T9" fmla="*/ 2 h 8"/>
                  <a:gd name="T10" fmla="*/ 16 w 17"/>
                  <a:gd name="T11" fmla="*/ 2 h 8"/>
                  <a:gd name="T12" fmla="*/ 15 w 17"/>
                  <a:gd name="T13" fmla="*/ 2 h 8"/>
                  <a:gd name="T14" fmla="*/ 12 w 17"/>
                  <a:gd name="T15" fmla="*/ 2 h 8"/>
                  <a:gd name="T16" fmla="*/ 13 w 17"/>
                  <a:gd name="T17" fmla="*/ 5 h 8"/>
                  <a:gd name="T18" fmla="*/ 13 w 17"/>
                  <a:gd name="T19" fmla="*/ 2 h 8"/>
                  <a:gd name="T20" fmla="*/ 5 w 17"/>
                  <a:gd name="T21" fmla="*/ 0 h 8"/>
                  <a:gd name="T22" fmla="*/ 3 w 17"/>
                  <a:gd name="T23" fmla="*/ 0 h 8"/>
                  <a:gd name="T24" fmla="*/ 2 w 17"/>
                  <a:gd name="T25" fmla="*/ 0 h 8"/>
                  <a:gd name="T26" fmla="*/ 0 w 17"/>
                  <a:gd name="T27" fmla="*/ 2 h 8"/>
                  <a:gd name="T28" fmla="*/ 0 w 17"/>
                  <a:gd name="T29" fmla="*/ 3 h 8"/>
                  <a:gd name="T30" fmla="*/ 2 w 17"/>
                  <a:gd name="T31" fmla="*/ 5 h 8"/>
                  <a:gd name="T32" fmla="*/ 3 w 17"/>
                  <a:gd name="T33" fmla="*/ 6 h 8"/>
                  <a:gd name="T34" fmla="*/ 12 w 17"/>
                  <a:gd name="T35" fmla="*/ 8 h 8"/>
                  <a:gd name="T36" fmla="*/ 13 w 17"/>
                  <a:gd name="T37" fmla="*/ 8 h 8"/>
                  <a:gd name="T38" fmla="*/ 16 w 17"/>
                  <a:gd name="T39" fmla="*/ 8 h 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" h="8">
                    <a:moveTo>
                      <a:pt x="16" y="8"/>
                    </a:move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2" y="2"/>
                    </a:lnTo>
                    <a:lnTo>
                      <a:pt x="13" y="5"/>
                    </a:lnTo>
                    <a:lnTo>
                      <a:pt x="13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6"/>
                    </a:lnTo>
                    <a:lnTo>
                      <a:pt x="12" y="8"/>
                    </a:lnTo>
                    <a:lnTo>
                      <a:pt x="13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5" name="Freeform 151"/>
              <p:cNvSpPr>
                <a:spLocks/>
              </p:cNvSpPr>
              <p:nvPr/>
            </p:nvSpPr>
            <p:spPr bwMode="auto">
              <a:xfrm>
                <a:off x="2678" y="2284"/>
                <a:ext cx="17" cy="7"/>
              </a:xfrm>
              <a:custGeom>
                <a:avLst/>
                <a:gdLst>
                  <a:gd name="T0" fmla="*/ 14 w 17"/>
                  <a:gd name="T1" fmla="*/ 7 h 7"/>
                  <a:gd name="T2" fmla="*/ 15 w 17"/>
                  <a:gd name="T3" fmla="*/ 7 h 7"/>
                  <a:gd name="T4" fmla="*/ 17 w 17"/>
                  <a:gd name="T5" fmla="*/ 7 h 7"/>
                  <a:gd name="T6" fmla="*/ 17 w 17"/>
                  <a:gd name="T7" fmla="*/ 5 h 7"/>
                  <a:gd name="T8" fmla="*/ 17 w 17"/>
                  <a:gd name="T9" fmla="*/ 4 h 7"/>
                  <a:gd name="T10" fmla="*/ 17 w 17"/>
                  <a:gd name="T11" fmla="*/ 2 h 7"/>
                  <a:gd name="T12" fmla="*/ 15 w 17"/>
                  <a:gd name="T13" fmla="*/ 1 h 7"/>
                  <a:gd name="T14" fmla="*/ 12 w 17"/>
                  <a:gd name="T15" fmla="*/ 1 h 7"/>
                  <a:gd name="T16" fmla="*/ 4 w 17"/>
                  <a:gd name="T17" fmla="*/ 0 h 7"/>
                  <a:gd name="T18" fmla="*/ 3 w 17"/>
                  <a:gd name="T19" fmla="*/ 0 h 7"/>
                  <a:gd name="T20" fmla="*/ 1 w 17"/>
                  <a:gd name="T21" fmla="*/ 0 h 7"/>
                  <a:gd name="T22" fmla="*/ 0 w 17"/>
                  <a:gd name="T23" fmla="*/ 1 h 7"/>
                  <a:gd name="T24" fmla="*/ 0 w 17"/>
                  <a:gd name="T25" fmla="*/ 2 h 7"/>
                  <a:gd name="T26" fmla="*/ 1 w 17"/>
                  <a:gd name="T27" fmla="*/ 4 h 7"/>
                  <a:gd name="T28" fmla="*/ 3 w 17"/>
                  <a:gd name="T29" fmla="*/ 5 h 7"/>
                  <a:gd name="T30" fmla="*/ 11 w 17"/>
                  <a:gd name="T31" fmla="*/ 7 h 7"/>
                  <a:gd name="T32" fmla="*/ 14 w 17"/>
                  <a:gd name="T33" fmla="*/ 7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7">
                    <a:moveTo>
                      <a:pt x="14" y="7"/>
                    </a:moveTo>
                    <a:lnTo>
                      <a:pt x="15" y="7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11" y="7"/>
                    </a:ln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6" name="Freeform 152"/>
              <p:cNvSpPr>
                <a:spLocks/>
              </p:cNvSpPr>
              <p:nvPr/>
            </p:nvSpPr>
            <p:spPr bwMode="auto">
              <a:xfrm>
                <a:off x="2655" y="2279"/>
                <a:ext cx="17" cy="9"/>
              </a:xfrm>
              <a:custGeom>
                <a:avLst/>
                <a:gdLst>
                  <a:gd name="T0" fmla="*/ 14 w 17"/>
                  <a:gd name="T1" fmla="*/ 9 h 9"/>
                  <a:gd name="T2" fmla="*/ 16 w 17"/>
                  <a:gd name="T3" fmla="*/ 9 h 9"/>
                  <a:gd name="T4" fmla="*/ 17 w 17"/>
                  <a:gd name="T5" fmla="*/ 7 h 9"/>
                  <a:gd name="T6" fmla="*/ 17 w 17"/>
                  <a:gd name="T7" fmla="*/ 6 h 9"/>
                  <a:gd name="T8" fmla="*/ 17 w 17"/>
                  <a:gd name="T9" fmla="*/ 5 h 9"/>
                  <a:gd name="T10" fmla="*/ 17 w 17"/>
                  <a:gd name="T11" fmla="*/ 3 h 9"/>
                  <a:gd name="T12" fmla="*/ 16 w 17"/>
                  <a:gd name="T13" fmla="*/ 3 h 9"/>
                  <a:gd name="T14" fmla="*/ 4 w 17"/>
                  <a:gd name="T15" fmla="*/ 0 h 9"/>
                  <a:gd name="T16" fmla="*/ 3 w 17"/>
                  <a:gd name="T17" fmla="*/ 0 h 9"/>
                  <a:gd name="T18" fmla="*/ 1 w 17"/>
                  <a:gd name="T19" fmla="*/ 2 h 9"/>
                  <a:gd name="T20" fmla="*/ 0 w 17"/>
                  <a:gd name="T21" fmla="*/ 3 h 9"/>
                  <a:gd name="T22" fmla="*/ 0 w 17"/>
                  <a:gd name="T23" fmla="*/ 5 h 9"/>
                  <a:gd name="T24" fmla="*/ 1 w 17"/>
                  <a:gd name="T25" fmla="*/ 6 h 9"/>
                  <a:gd name="T26" fmla="*/ 3 w 17"/>
                  <a:gd name="T27" fmla="*/ 6 h 9"/>
                  <a:gd name="T28" fmla="*/ 14 w 17"/>
                  <a:gd name="T29" fmla="*/ 9 h 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9">
                    <a:moveTo>
                      <a:pt x="14" y="9"/>
                    </a:moveTo>
                    <a:lnTo>
                      <a:pt x="16" y="9"/>
                    </a:lnTo>
                    <a:lnTo>
                      <a:pt x="17" y="7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1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7" name="Freeform 153"/>
              <p:cNvSpPr>
                <a:spLocks/>
              </p:cNvSpPr>
              <p:nvPr/>
            </p:nvSpPr>
            <p:spPr bwMode="auto">
              <a:xfrm>
                <a:off x="2634" y="2274"/>
                <a:ext cx="17" cy="10"/>
              </a:xfrm>
              <a:custGeom>
                <a:avLst/>
                <a:gdLst>
                  <a:gd name="T0" fmla="*/ 13 w 17"/>
                  <a:gd name="T1" fmla="*/ 10 h 10"/>
                  <a:gd name="T2" fmla="*/ 14 w 17"/>
                  <a:gd name="T3" fmla="*/ 10 h 10"/>
                  <a:gd name="T4" fmla="*/ 15 w 17"/>
                  <a:gd name="T5" fmla="*/ 8 h 10"/>
                  <a:gd name="T6" fmla="*/ 17 w 17"/>
                  <a:gd name="T7" fmla="*/ 7 h 10"/>
                  <a:gd name="T8" fmla="*/ 17 w 17"/>
                  <a:gd name="T9" fmla="*/ 5 h 10"/>
                  <a:gd name="T10" fmla="*/ 15 w 17"/>
                  <a:gd name="T11" fmla="*/ 4 h 10"/>
                  <a:gd name="T12" fmla="*/ 14 w 17"/>
                  <a:gd name="T13" fmla="*/ 4 h 10"/>
                  <a:gd name="T14" fmla="*/ 13 w 17"/>
                  <a:gd name="T15" fmla="*/ 3 h 10"/>
                  <a:gd name="T16" fmla="*/ 3 w 17"/>
                  <a:gd name="T17" fmla="*/ 0 h 10"/>
                  <a:gd name="T18" fmla="*/ 1 w 17"/>
                  <a:gd name="T19" fmla="*/ 0 h 10"/>
                  <a:gd name="T20" fmla="*/ 0 w 17"/>
                  <a:gd name="T21" fmla="*/ 1 h 10"/>
                  <a:gd name="T22" fmla="*/ 0 w 17"/>
                  <a:gd name="T23" fmla="*/ 3 h 10"/>
                  <a:gd name="T24" fmla="*/ 0 w 17"/>
                  <a:gd name="T25" fmla="*/ 4 h 10"/>
                  <a:gd name="T26" fmla="*/ 0 w 17"/>
                  <a:gd name="T27" fmla="*/ 5 h 10"/>
                  <a:gd name="T28" fmla="*/ 1 w 17"/>
                  <a:gd name="T29" fmla="*/ 5 h 10"/>
                  <a:gd name="T30" fmla="*/ 11 w 17"/>
                  <a:gd name="T31" fmla="*/ 8 h 10"/>
                  <a:gd name="T32" fmla="*/ 13 w 17"/>
                  <a:gd name="T33" fmla="*/ 10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10">
                    <a:moveTo>
                      <a:pt x="13" y="10"/>
                    </a:moveTo>
                    <a:lnTo>
                      <a:pt x="14" y="10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1" y="8"/>
                    </a:lnTo>
                    <a:lnTo>
                      <a:pt x="1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8" name="Freeform 154"/>
              <p:cNvSpPr>
                <a:spLocks/>
              </p:cNvSpPr>
              <p:nvPr/>
            </p:nvSpPr>
            <p:spPr bwMode="auto">
              <a:xfrm>
                <a:off x="2613" y="2268"/>
                <a:ext cx="15" cy="9"/>
              </a:xfrm>
              <a:custGeom>
                <a:avLst/>
                <a:gdLst>
                  <a:gd name="T0" fmla="*/ 12 w 15"/>
                  <a:gd name="T1" fmla="*/ 9 h 9"/>
                  <a:gd name="T2" fmla="*/ 14 w 15"/>
                  <a:gd name="T3" fmla="*/ 9 h 9"/>
                  <a:gd name="T4" fmla="*/ 15 w 15"/>
                  <a:gd name="T5" fmla="*/ 9 h 9"/>
                  <a:gd name="T6" fmla="*/ 15 w 15"/>
                  <a:gd name="T7" fmla="*/ 7 h 9"/>
                  <a:gd name="T8" fmla="*/ 15 w 15"/>
                  <a:gd name="T9" fmla="*/ 6 h 9"/>
                  <a:gd name="T10" fmla="*/ 15 w 15"/>
                  <a:gd name="T11" fmla="*/ 4 h 9"/>
                  <a:gd name="T12" fmla="*/ 14 w 15"/>
                  <a:gd name="T13" fmla="*/ 3 h 9"/>
                  <a:gd name="T14" fmla="*/ 2 w 15"/>
                  <a:gd name="T15" fmla="*/ 0 h 9"/>
                  <a:gd name="T16" fmla="*/ 1 w 15"/>
                  <a:gd name="T17" fmla="*/ 0 h 9"/>
                  <a:gd name="T18" fmla="*/ 0 w 15"/>
                  <a:gd name="T19" fmla="*/ 0 h 9"/>
                  <a:gd name="T20" fmla="*/ 0 w 15"/>
                  <a:gd name="T21" fmla="*/ 1 h 9"/>
                  <a:gd name="T22" fmla="*/ 0 w 15"/>
                  <a:gd name="T23" fmla="*/ 3 h 9"/>
                  <a:gd name="T24" fmla="*/ 0 w 15"/>
                  <a:gd name="T25" fmla="*/ 4 h 9"/>
                  <a:gd name="T26" fmla="*/ 1 w 15"/>
                  <a:gd name="T27" fmla="*/ 6 h 9"/>
                  <a:gd name="T28" fmla="*/ 12 w 15"/>
                  <a:gd name="T29" fmla="*/ 9 h 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" h="9">
                    <a:moveTo>
                      <a:pt x="12" y="9"/>
                    </a:moveTo>
                    <a:lnTo>
                      <a:pt x="14" y="9"/>
                    </a:lnTo>
                    <a:lnTo>
                      <a:pt x="15" y="9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9" name="Freeform 155"/>
              <p:cNvSpPr>
                <a:spLocks/>
              </p:cNvSpPr>
              <p:nvPr/>
            </p:nvSpPr>
            <p:spPr bwMode="auto">
              <a:xfrm>
                <a:off x="2591" y="2260"/>
                <a:ext cx="16" cy="9"/>
              </a:xfrm>
              <a:custGeom>
                <a:avLst/>
                <a:gdLst>
                  <a:gd name="T0" fmla="*/ 12 w 16"/>
                  <a:gd name="T1" fmla="*/ 9 h 9"/>
                  <a:gd name="T2" fmla="*/ 13 w 16"/>
                  <a:gd name="T3" fmla="*/ 9 h 9"/>
                  <a:gd name="T4" fmla="*/ 15 w 16"/>
                  <a:gd name="T5" fmla="*/ 9 h 9"/>
                  <a:gd name="T6" fmla="*/ 16 w 16"/>
                  <a:gd name="T7" fmla="*/ 8 h 9"/>
                  <a:gd name="T8" fmla="*/ 16 w 16"/>
                  <a:gd name="T9" fmla="*/ 7 h 9"/>
                  <a:gd name="T10" fmla="*/ 15 w 16"/>
                  <a:gd name="T11" fmla="*/ 5 h 9"/>
                  <a:gd name="T12" fmla="*/ 13 w 16"/>
                  <a:gd name="T13" fmla="*/ 4 h 9"/>
                  <a:gd name="T14" fmla="*/ 3 w 16"/>
                  <a:gd name="T15" fmla="*/ 0 h 9"/>
                  <a:gd name="T16" fmla="*/ 2 w 16"/>
                  <a:gd name="T17" fmla="*/ 0 h 9"/>
                  <a:gd name="T18" fmla="*/ 0 w 16"/>
                  <a:gd name="T19" fmla="*/ 1 h 9"/>
                  <a:gd name="T20" fmla="*/ 0 w 16"/>
                  <a:gd name="T21" fmla="*/ 2 h 9"/>
                  <a:gd name="T22" fmla="*/ 0 w 16"/>
                  <a:gd name="T23" fmla="*/ 4 h 9"/>
                  <a:gd name="T24" fmla="*/ 0 w 16"/>
                  <a:gd name="T25" fmla="*/ 5 h 9"/>
                  <a:gd name="T26" fmla="*/ 2 w 16"/>
                  <a:gd name="T27" fmla="*/ 5 h 9"/>
                  <a:gd name="T28" fmla="*/ 12 w 16"/>
                  <a:gd name="T29" fmla="*/ 9 h 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9">
                    <a:moveTo>
                      <a:pt x="12" y="9"/>
                    </a:moveTo>
                    <a:lnTo>
                      <a:pt x="13" y="9"/>
                    </a:lnTo>
                    <a:lnTo>
                      <a:pt x="15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5" y="5"/>
                    </a:lnTo>
                    <a:lnTo>
                      <a:pt x="13" y="4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0" name="Freeform 156"/>
              <p:cNvSpPr>
                <a:spLocks/>
              </p:cNvSpPr>
              <p:nvPr/>
            </p:nvSpPr>
            <p:spPr bwMode="auto">
              <a:xfrm>
                <a:off x="2570" y="2250"/>
                <a:ext cx="16" cy="11"/>
              </a:xfrm>
              <a:custGeom>
                <a:avLst/>
                <a:gdLst>
                  <a:gd name="T0" fmla="*/ 11 w 16"/>
                  <a:gd name="T1" fmla="*/ 10 h 11"/>
                  <a:gd name="T2" fmla="*/ 13 w 16"/>
                  <a:gd name="T3" fmla="*/ 11 h 11"/>
                  <a:gd name="T4" fmla="*/ 14 w 16"/>
                  <a:gd name="T5" fmla="*/ 11 h 11"/>
                  <a:gd name="T6" fmla="*/ 16 w 16"/>
                  <a:gd name="T7" fmla="*/ 10 h 11"/>
                  <a:gd name="T8" fmla="*/ 16 w 16"/>
                  <a:gd name="T9" fmla="*/ 8 h 11"/>
                  <a:gd name="T10" fmla="*/ 16 w 16"/>
                  <a:gd name="T11" fmla="*/ 7 h 11"/>
                  <a:gd name="T12" fmla="*/ 16 w 16"/>
                  <a:gd name="T13" fmla="*/ 5 h 11"/>
                  <a:gd name="T14" fmla="*/ 6 w 16"/>
                  <a:gd name="T15" fmla="*/ 1 h 11"/>
                  <a:gd name="T16" fmla="*/ 4 w 16"/>
                  <a:gd name="T17" fmla="*/ 0 h 11"/>
                  <a:gd name="T18" fmla="*/ 3 w 16"/>
                  <a:gd name="T19" fmla="*/ 0 h 11"/>
                  <a:gd name="T20" fmla="*/ 2 w 16"/>
                  <a:gd name="T21" fmla="*/ 1 h 11"/>
                  <a:gd name="T22" fmla="*/ 0 w 16"/>
                  <a:gd name="T23" fmla="*/ 2 h 11"/>
                  <a:gd name="T24" fmla="*/ 0 w 16"/>
                  <a:gd name="T25" fmla="*/ 4 h 11"/>
                  <a:gd name="T26" fmla="*/ 2 w 16"/>
                  <a:gd name="T27" fmla="*/ 5 h 11"/>
                  <a:gd name="T28" fmla="*/ 11 w 16"/>
                  <a:gd name="T29" fmla="*/ 10 h 1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" h="11">
                    <a:moveTo>
                      <a:pt x="11" y="10"/>
                    </a:moveTo>
                    <a:lnTo>
                      <a:pt x="13" y="11"/>
                    </a:lnTo>
                    <a:lnTo>
                      <a:pt x="14" y="11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1" name="Freeform 157"/>
              <p:cNvSpPr>
                <a:spLocks/>
              </p:cNvSpPr>
              <p:nvPr/>
            </p:nvSpPr>
            <p:spPr bwMode="auto">
              <a:xfrm>
                <a:off x="2552" y="2238"/>
                <a:ext cx="14" cy="12"/>
              </a:xfrm>
              <a:custGeom>
                <a:avLst/>
                <a:gdLst>
                  <a:gd name="T0" fmla="*/ 10 w 14"/>
                  <a:gd name="T1" fmla="*/ 10 h 12"/>
                  <a:gd name="T2" fmla="*/ 11 w 14"/>
                  <a:gd name="T3" fmla="*/ 12 h 12"/>
                  <a:gd name="T4" fmla="*/ 12 w 14"/>
                  <a:gd name="T5" fmla="*/ 12 h 12"/>
                  <a:gd name="T6" fmla="*/ 14 w 14"/>
                  <a:gd name="T7" fmla="*/ 10 h 12"/>
                  <a:gd name="T8" fmla="*/ 14 w 14"/>
                  <a:gd name="T9" fmla="*/ 9 h 12"/>
                  <a:gd name="T10" fmla="*/ 14 w 14"/>
                  <a:gd name="T11" fmla="*/ 7 h 12"/>
                  <a:gd name="T12" fmla="*/ 14 w 14"/>
                  <a:gd name="T13" fmla="*/ 6 h 12"/>
                  <a:gd name="T14" fmla="*/ 5 w 14"/>
                  <a:gd name="T15" fmla="*/ 2 h 12"/>
                  <a:gd name="T16" fmla="*/ 4 w 14"/>
                  <a:gd name="T17" fmla="*/ 0 h 12"/>
                  <a:gd name="T18" fmla="*/ 3 w 14"/>
                  <a:gd name="T19" fmla="*/ 0 h 12"/>
                  <a:gd name="T20" fmla="*/ 1 w 14"/>
                  <a:gd name="T21" fmla="*/ 0 h 12"/>
                  <a:gd name="T22" fmla="*/ 0 w 14"/>
                  <a:gd name="T23" fmla="*/ 0 h 12"/>
                  <a:gd name="T24" fmla="*/ 0 w 14"/>
                  <a:gd name="T25" fmla="*/ 2 h 12"/>
                  <a:gd name="T26" fmla="*/ 0 w 14"/>
                  <a:gd name="T27" fmla="*/ 3 h 12"/>
                  <a:gd name="T28" fmla="*/ 0 w 14"/>
                  <a:gd name="T29" fmla="*/ 5 h 12"/>
                  <a:gd name="T30" fmla="*/ 1 w 14"/>
                  <a:gd name="T31" fmla="*/ 6 h 12"/>
                  <a:gd name="T32" fmla="*/ 10 w 14"/>
                  <a:gd name="T33" fmla="*/ 10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" h="12">
                    <a:moveTo>
                      <a:pt x="10" y="10"/>
                    </a:moveTo>
                    <a:lnTo>
                      <a:pt x="11" y="12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4" y="7"/>
                    </a:lnTo>
                    <a:lnTo>
                      <a:pt x="14" y="6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2" name="Freeform 158"/>
              <p:cNvSpPr>
                <a:spLocks/>
              </p:cNvSpPr>
              <p:nvPr/>
            </p:nvSpPr>
            <p:spPr bwMode="auto">
              <a:xfrm>
                <a:off x="2533" y="2224"/>
                <a:ext cx="14" cy="13"/>
              </a:xfrm>
              <a:custGeom>
                <a:avLst/>
                <a:gdLst>
                  <a:gd name="T0" fmla="*/ 10 w 14"/>
                  <a:gd name="T1" fmla="*/ 11 h 13"/>
                  <a:gd name="T2" fmla="*/ 12 w 14"/>
                  <a:gd name="T3" fmla="*/ 13 h 13"/>
                  <a:gd name="T4" fmla="*/ 13 w 14"/>
                  <a:gd name="T5" fmla="*/ 13 h 13"/>
                  <a:gd name="T6" fmla="*/ 14 w 14"/>
                  <a:gd name="T7" fmla="*/ 11 h 13"/>
                  <a:gd name="T8" fmla="*/ 14 w 14"/>
                  <a:gd name="T9" fmla="*/ 10 h 13"/>
                  <a:gd name="T10" fmla="*/ 14 w 14"/>
                  <a:gd name="T11" fmla="*/ 9 h 13"/>
                  <a:gd name="T12" fmla="*/ 14 w 14"/>
                  <a:gd name="T13" fmla="*/ 7 h 13"/>
                  <a:gd name="T14" fmla="*/ 10 w 14"/>
                  <a:gd name="T15" fmla="*/ 4 h 13"/>
                  <a:gd name="T16" fmla="*/ 6 w 14"/>
                  <a:gd name="T17" fmla="*/ 0 h 13"/>
                  <a:gd name="T18" fmla="*/ 5 w 14"/>
                  <a:gd name="T19" fmla="*/ 0 h 13"/>
                  <a:gd name="T20" fmla="*/ 3 w 14"/>
                  <a:gd name="T21" fmla="*/ 0 h 13"/>
                  <a:gd name="T22" fmla="*/ 2 w 14"/>
                  <a:gd name="T23" fmla="*/ 0 h 13"/>
                  <a:gd name="T24" fmla="*/ 0 w 14"/>
                  <a:gd name="T25" fmla="*/ 2 h 13"/>
                  <a:gd name="T26" fmla="*/ 0 w 14"/>
                  <a:gd name="T27" fmla="*/ 3 h 13"/>
                  <a:gd name="T28" fmla="*/ 2 w 14"/>
                  <a:gd name="T29" fmla="*/ 4 h 13"/>
                  <a:gd name="T30" fmla="*/ 6 w 14"/>
                  <a:gd name="T31" fmla="*/ 9 h 13"/>
                  <a:gd name="T32" fmla="*/ 10 w 14"/>
                  <a:gd name="T33" fmla="*/ 11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" h="13">
                    <a:moveTo>
                      <a:pt x="10" y="11"/>
                    </a:moveTo>
                    <a:lnTo>
                      <a:pt x="12" y="13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4" y="7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6" y="9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3" name="Freeform 159"/>
              <p:cNvSpPr>
                <a:spLocks/>
              </p:cNvSpPr>
              <p:nvPr/>
            </p:nvSpPr>
            <p:spPr bwMode="auto">
              <a:xfrm>
                <a:off x="2518" y="2207"/>
                <a:ext cx="14" cy="14"/>
              </a:xfrm>
              <a:custGeom>
                <a:avLst/>
                <a:gdLst>
                  <a:gd name="T0" fmla="*/ 8 w 14"/>
                  <a:gd name="T1" fmla="*/ 13 h 14"/>
                  <a:gd name="T2" fmla="*/ 10 w 14"/>
                  <a:gd name="T3" fmla="*/ 14 h 14"/>
                  <a:gd name="T4" fmla="*/ 11 w 14"/>
                  <a:gd name="T5" fmla="*/ 14 h 14"/>
                  <a:gd name="T6" fmla="*/ 12 w 14"/>
                  <a:gd name="T7" fmla="*/ 13 h 14"/>
                  <a:gd name="T8" fmla="*/ 14 w 14"/>
                  <a:gd name="T9" fmla="*/ 11 h 14"/>
                  <a:gd name="T10" fmla="*/ 14 w 14"/>
                  <a:gd name="T11" fmla="*/ 10 h 14"/>
                  <a:gd name="T12" fmla="*/ 12 w 14"/>
                  <a:gd name="T13" fmla="*/ 9 h 14"/>
                  <a:gd name="T14" fmla="*/ 5 w 14"/>
                  <a:gd name="T15" fmla="*/ 0 h 14"/>
                  <a:gd name="T16" fmla="*/ 4 w 14"/>
                  <a:gd name="T17" fmla="*/ 0 h 14"/>
                  <a:gd name="T18" fmla="*/ 3 w 14"/>
                  <a:gd name="T19" fmla="*/ 0 h 14"/>
                  <a:gd name="T20" fmla="*/ 1 w 14"/>
                  <a:gd name="T21" fmla="*/ 0 h 14"/>
                  <a:gd name="T22" fmla="*/ 0 w 14"/>
                  <a:gd name="T23" fmla="*/ 2 h 14"/>
                  <a:gd name="T24" fmla="*/ 0 w 14"/>
                  <a:gd name="T25" fmla="*/ 3 h 14"/>
                  <a:gd name="T26" fmla="*/ 1 w 14"/>
                  <a:gd name="T27" fmla="*/ 4 h 14"/>
                  <a:gd name="T28" fmla="*/ 8 w 14"/>
                  <a:gd name="T29" fmla="*/ 13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8" y="13"/>
                    </a:moveTo>
                    <a:lnTo>
                      <a:pt x="10" y="14"/>
                    </a:lnTo>
                    <a:lnTo>
                      <a:pt x="11" y="14"/>
                    </a:lnTo>
                    <a:lnTo>
                      <a:pt x="12" y="13"/>
                    </a:lnTo>
                    <a:lnTo>
                      <a:pt x="14" y="11"/>
                    </a:lnTo>
                    <a:lnTo>
                      <a:pt x="14" y="10"/>
                    </a:lnTo>
                    <a:lnTo>
                      <a:pt x="12" y="9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8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4" name="Freeform 160"/>
              <p:cNvSpPr>
                <a:spLocks/>
              </p:cNvSpPr>
              <p:nvPr/>
            </p:nvSpPr>
            <p:spPr bwMode="auto">
              <a:xfrm>
                <a:off x="2506" y="2187"/>
                <a:ext cx="12" cy="16"/>
              </a:xfrm>
              <a:custGeom>
                <a:avLst/>
                <a:gdLst>
                  <a:gd name="T0" fmla="*/ 6 w 12"/>
                  <a:gd name="T1" fmla="*/ 16 h 16"/>
                  <a:gd name="T2" fmla="*/ 7 w 12"/>
                  <a:gd name="T3" fmla="*/ 16 h 16"/>
                  <a:gd name="T4" fmla="*/ 9 w 12"/>
                  <a:gd name="T5" fmla="*/ 16 h 16"/>
                  <a:gd name="T6" fmla="*/ 10 w 12"/>
                  <a:gd name="T7" fmla="*/ 16 h 16"/>
                  <a:gd name="T8" fmla="*/ 12 w 12"/>
                  <a:gd name="T9" fmla="*/ 14 h 16"/>
                  <a:gd name="T10" fmla="*/ 12 w 12"/>
                  <a:gd name="T11" fmla="*/ 13 h 16"/>
                  <a:gd name="T12" fmla="*/ 10 w 12"/>
                  <a:gd name="T13" fmla="*/ 12 h 16"/>
                  <a:gd name="T14" fmla="*/ 7 w 12"/>
                  <a:gd name="T15" fmla="*/ 6 h 16"/>
                  <a:gd name="T16" fmla="*/ 6 w 12"/>
                  <a:gd name="T17" fmla="*/ 9 h 16"/>
                  <a:gd name="T18" fmla="*/ 9 w 12"/>
                  <a:gd name="T19" fmla="*/ 7 h 16"/>
                  <a:gd name="T20" fmla="*/ 6 w 12"/>
                  <a:gd name="T21" fmla="*/ 3 h 16"/>
                  <a:gd name="T22" fmla="*/ 6 w 12"/>
                  <a:gd name="T23" fmla="*/ 2 h 16"/>
                  <a:gd name="T24" fmla="*/ 5 w 12"/>
                  <a:gd name="T25" fmla="*/ 0 h 16"/>
                  <a:gd name="T26" fmla="*/ 3 w 12"/>
                  <a:gd name="T27" fmla="*/ 0 h 16"/>
                  <a:gd name="T28" fmla="*/ 2 w 12"/>
                  <a:gd name="T29" fmla="*/ 2 h 16"/>
                  <a:gd name="T30" fmla="*/ 0 w 12"/>
                  <a:gd name="T31" fmla="*/ 3 h 16"/>
                  <a:gd name="T32" fmla="*/ 0 w 12"/>
                  <a:gd name="T33" fmla="*/ 5 h 16"/>
                  <a:gd name="T34" fmla="*/ 3 w 12"/>
                  <a:gd name="T35" fmla="*/ 9 h 16"/>
                  <a:gd name="T36" fmla="*/ 3 w 12"/>
                  <a:gd name="T37" fmla="*/ 10 h 16"/>
                  <a:gd name="T38" fmla="*/ 6 w 12"/>
                  <a:gd name="T39" fmla="*/ 16 h 1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2" h="16">
                    <a:moveTo>
                      <a:pt x="6" y="16"/>
                    </a:moveTo>
                    <a:lnTo>
                      <a:pt x="7" y="16"/>
                    </a:lnTo>
                    <a:lnTo>
                      <a:pt x="9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10" y="12"/>
                    </a:lnTo>
                    <a:lnTo>
                      <a:pt x="7" y="6"/>
                    </a:lnTo>
                    <a:lnTo>
                      <a:pt x="6" y="9"/>
                    </a:lnTo>
                    <a:lnTo>
                      <a:pt x="9" y="7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5" name="Freeform 161"/>
              <p:cNvSpPr>
                <a:spLocks/>
              </p:cNvSpPr>
              <p:nvPr/>
            </p:nvSpPr>
            <p:spPr bwMode="auto">
              <a:xfrm>
                <a:off x="2499" y="2166"/>
                <a:ext cx="9" cy="17"/>
              </a:xfrm>
              <a:custGeom>
                <a:avLst/>
                <a:gdLst>
                  <a:gd name="T0" fmla="*/ 3 w 9"/>
                  <a:gd name="T1" fmla="*/ 14 h 17"/>
                  <a:gd name="T2" fmla="*/ 5 w 9"/>
                  <a:gd name="T3" fmla="*/ 16 h 17"/>
                  <a:gd name="T4" fmla="*/ 6 w 9"/>
                  <a:gd name="T5" fmla="*/ 17 h 17"/>
                  <a:gd name="T6" fmla="*/ 7 w 9"/>
                  <a:gd name="T7" fmla="*/ 17 h 17"/>
                  <a:gd name="T8" fmla="*/ 9 w 9"/>
                  <a:gd name="T9" fmla="*/ 16 h 17"/>
                  <a:gd name="T10" fmla="*/ 9 w 9"/>
                  <a:gd name="T11" fmla="*/ 14 h 17"/>
                  <a:gd name="T12" fmla="*/ 9 w 9"/>
                  <a:gd name="T13" fmla="*/ 13 h 17"/>
                  <a:gd name="T14" fmla="*/ 6 w 9"/>
                  <a:gd name="T15" fmla="*/ 3 h 17"/>
                  <a:gd name="T16" fmla="*/ 5 w 9"/>
                  <a:gd name="T17" fmla="*/ 2 h 17"/>
                  <a:gd name="T18" fmla="*/ 3 w 9"/>
                  <a:gd name="T19" fmla="*/ 0 h 17"/>
                  <a:gd name="T20" fmla="*/ 2 w 9"/>
                  <a:gd name="T21" fmla="*/ 0 h 17"/>
                  <a:gd name="T22" fmla="*/ 0 w 9"/>
                  <a:gd name="T23" fmla="*/ 2 h 17"/>
                  <a:gd name="T24" fmla="*/ 0 w 9"/>
                  <a:gd name="T25" fmla="*/ 3 h 17"/>
                  <a:gd name="T26" fmla="*/ 0 w 9"/>
                  <a:gd name="T27" fmla="*/ 4 h 17"/>
                  <a:gd name="T28" fmla="*/ 3 w 9"/>
                  <a:gd name="T29" fmla="*/ 14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" h="17">
                    <a:moveTo>
                      <a:pt x="3" y="14"/>
                    </a:moveTo>
                    <a:lnTo>
                      <a:pt x="5" y="16"/>
                    </a:lnTo>
                    <a:lnTo>
                      <a:pt x="6" y="17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6" y="3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406" name="Freeform 162"/>
              <p:cNvSpPr>
                <a:spLocks/>
              </p:cNvSpPr>
              <p:nvPr/>
            </p:nvSpPr>
            <p:spPr bwMode="auto">
              <a:xfrm>
                <a:off x="2498" y="2152"/>
                <a:ext cx="6" cy="8"/>
              </a:xfrm>
              <a:custGeom>
                <a:avLst/>
                <a:gdLst>
                  <a:gd name="T0" fmla="*/ 0 w 6"/>
                  <a:gd name="T1" fmla="*/ 7 h 8"/>
                  <a:gd name="T2" fmla="*/ 1 w 6"/>
                  <a:gd name="T3" fmla="*/ 8 h 8"/>
                  <a:gd name="T4" fmla="*/ 3 w 6"/>
                  <a:gd name="T5" fmla="*/ 8 h 8"/>
                  <a:gd name="T6" fmla="*/ 4 w 6"/>
                  <a:gd name="T7" fmla="*/ 8 h 8"/>
                  <a:gd name="T8" fmla="*/ 6 w 6"/>
                  <a:gd name="T9" fmla="*/ 8 h 8"/>
                  <a:gd name="T10" fmla="*/ 6 w 6"/>
                  <a:gd name="T11" fmla="*/ 7 h 8"/>
                  <a:gd name="T12" fmla="*/ 6 w 6"/>
                  <a:gd name="T13" fmla="*/ 6 h 8"/>
                  <a:gd name="T14" fmla="*/ 6 w 6"/>
                  <a:gd name="T15" fmla="*/ 3 h 8"/>
                  <a:gd name="T16" fmla="*/ 4 w 6"/>
                  <a:gd name="T17" fmla="*/ 1 h 8"/>
                  <a:gd name="T18" fmla="*/ 3 w 6"/>
                  <a:gd name="T19" fmla="*/ 0 h 8"/>
                  <a:gd name="T20" fmla="*/ 3 w 6"/>
                  <a:gd name="T21" fmla="*/ 0 h 8"/>
                  <a:gd name="T22" fmla="*/ 1 w 6"/>
                  <a:gd name="T23" fmla="*/ 1 h 8"/>
                  <a:gd name="T24" fmla="*/ 0 w 6"/>
                  <a:gd name="T25" fmla="*/ 3 h 8"/>
                  <a:gd name="T26" fmla="*/ 0 w 6"/>
                  <a:gd name="T27" fmla="*/ 4 h 8"/>
                  <a:gd name="T28" fmla="*/ 0 w 6"/>
                  <a:gd name="T29" fmla="*/ 7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" h="8">
                    <a:moveTo>
                      <a:pt x="0" y="7"/>
                    </a:moveTo>
                    <a:lnTo>
                      <a:pt x="1" y="8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1344" name="Group 163"/>
            <p:cNvGrpSpPr>
              <a:grpSpLocks/>
            </p:cNvGrpSpPr>
            <p:nvPr/>
          </p:nvGrpSpPr>
          <p:grpSpPr bwMode="auto">
            <a:xfrm>
              <a:off x="2733" y="2286"/>
              <a:ext cx="377" cy="8"/>
              <a:chOff x="2733" y="2286"/>
              <a:chExt cx="377" cy="8"/>
            </a:xfrm>
          </p:grpSpPr>
          <p:sp>
            <p:nvSpPr>
              <p:cNvPr id="11376" name="Freeform 164"/>
              <p:cNvSpPr>
                <a:spLocks/>
              </p:cNvSpPr>
              <p:nvPr/>
            </p:nvSpPr>
            <p:spPr bwMode="auto">
              <a:xfrm>
                <a:off x="2733" y="2286"/>
                <a:ext cx="17" cy="6"/>
              </a:xfrm>
              <a:custGeom>
                <a:avLst/>
                <a:gdLst>
                  <a:gd name="T0" fmla="*/ 4 w 17"/>
                  <a:gd name="T1" fmla="*/ 0 h 6"/>
                  <a:gd name="T2" fmla="*/ 3 w 17"/>
                  <a:gd name="T3" fmla="*/ 0 h 6"/>
                  <a:gd name="T4" fmla="*/ 1 w 17"/>
                  <a:gd name="T5" fmla="*/ 2 h 6"/>
                  <a:gd name="T6" fmla="*/ 0 w 17"/>
                  <a:gd name="T7" fmla="*/ 3 h 6"/>
                  <a:gd name="T8" fmla="*/ 0 w 17"/>
                  <a:gd name="T9" fmla="*/ 3 h 6"/>
                  <a:gd name="T10" fmla="*/ 1 w 17"/>
                  <a:gd name="T11" fmla="*/ 5 h 6"/>
                  <a:gd name="T12" fmla="*/ 3 w 17"/>
                  <a:gd name="T13" fmla="*/ 6 h 6"/>
                  <a:gd name="T14" fmla="*/ 14 w 17"/>
                  <a:gd name="T15" fmla="*/ 6 h 6"/>
                  <a:gd name="T16" fmla="*/ 14 w 17"/>
                  <a:gd name="T17" fmla="*/ 6 h 6"/>
                  <a:gd name="T18" fmla="*/ 16 w 17"/>
                  <a:gd name="T19" fmla="*/ 5 h 6"/>
                  <a:gd name="T20" fmla="*/ 17 w 17"/>
                  <a:gd name="T21" fmla="*/ 3 h 6"/>
                  <a:gd name="T22" fmla="*/ 17 w 17"/>
                  <a:gd name="T23" fmla="*/ 3 h 6"/>
                  <a:gd name="T24" fmla="*/ 16 w 17"/>
                  <a:gd name="T25" fmla="*/ 2 h 6"/>
                  <a:gd name="T26" fmla="*/ 16 w 17"/>
                  <a:gd name="T27" fmla="*/ 0 h 6"/>
                  <a:gd name="T28" fmla="*/ 4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4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3" y="6"/>
                    </a:lnTo>
                    <a:lnTo>
                      <a:pt x="14" y="6"/>
                    </a:lnTo>
                    <a:lnTo>
                      <a:pt x="16" y="5"/>
                    </a:lnTo>
                    <a:lnTo>
                      <a:pt x="17" y="3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7" name="Freeform 165"/>
              <p:cNvSpPr>
                <a:spLocks/>
              </p:cNvSpPr>
              <p:nvPr/>
            </p:nvSpPr>
            <p:spPr bwMode="auto">
              <a:xfrm>
                <a:off x="2756" y="2286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8" name="Freeform 166"/>
              <p:cNvSpPr>
                <a:spLocks/>
              </p:cNvSpPr>
              <p:nvPr/>
            </p:nvSpPr>
            <p:spPr bwMode="auto">
              <a:xfrm>
                <a:off x="2778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9" name="Freeform 167"/>
              <p:cNvSpPr>
                <a:spLocks/>
              </p:cNvSpPr>
              <p:nvPr/>
            </p:nvSpPr>
            <p:spPr bwMode="auto">
              <a:xfrm>
                <a:off x="2801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0" name="Freeform 168"/>
              <p:cNvSpPr>
                <a:spLocks/>
              </p:cNvSpPr>
              <p:nvPr/>
            </p:nvSpPr>
            <p:spPr bwMode="auto">
              <a:xfrm>
                <a:off x="2824" y="2286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1" name="Freeform 169"/>
              <p:cNvSpPr>
                <a:spLocks/>
              </p:cNvSpPr>
              <p:nvPr/>
            </p:nvSpPr>
            <p:spPr bwMode="auto">
              <a:xfrm>
                <a:off x="2846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2" name="Freeform 170"/>
              <p:cNvSpPr>
                <a:spLocks/>
              </p:cNvSpPr>
              <p:nvPr/>
            </p:nvSpPr>
            <p:spPr bwMode="auto">
              <a:xfrm>
                <a:off x="2869" y="2286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3" name="Freeform 171"/>
              <p:cNvSpPr>
                <a:spLocks/>
              </p:cNvSpPr>
              <p:nvPr/>
            </p:nvSpPr>
            <p:spPr bwMode="auto">
              <a:xfrm>
                <a:off x="2892" y="2286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2 h 6"/>
                  <a:gd name="T6" fmla="*/ 0 w 17"/>
                  <a:gd name="T7" fmla="*/ 3 h 6"/>
                  <a:gd name="T8" fmla="*/ 0 w 17"/>
                  <a:gd name="T9" fmla="*/ 5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5 h 6"/>
                  <a:gd name="T22" fmla="*/ 17 w 17"/>
                  <a:gd name="T23" fmla="*/ 3 h 6"/>
                  <a:gd name="T24" fmla="*/ 17 w 17"/>
                  <a:gd name="T25" fmla="*/ 2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4" name="Freeform 172"/>
              <p:cNvSpPr>
                <a:spLocks/>
              </p:cNvSpPr>
              <p:nvPr/>
            </p:nvSpPr>
            <p:spPr bwMode="auto">
              <a:xfrm>
                <a:off x="2914" y="2286"/>
                <a:ext cx="17" cy="8"/>
              </a:xfrm>
              <a:custGeom>
                <a:avLst/>
                <a:gdLst>
                  <a:gd name="T0" fmla="*/ 3 w 17"/>
                  <a:gd name="T1" fmla="*/ 0 h 8"/>
                  <a:gd name="T2" fmla="*/ 2 w 17"/>
                  <a:gd name="T3" fmla="*/ 0 h 8"/>
                  <a:gd name="T4" fmla="*/ 0 w 17"/>
                  <a:gd name="T5" fmla="*/ 2 h 8"/>
                  <a:gd name="T6" fmla="*/ 0 w 17"/>
                  <a:gd name="T7" fmla="*/ 3 h 8"/>
                  <a:gd name="T8" fmla="*/ 0 w 17"/>
                  <a:gd name="T9" fmla="*/ 5 h 8"/>
                  <a:gd name="T10" fmla="*/ 0 w 17"/>
                  <a:gd name="T11" fmla="*/ 6 h 8"/>
                  <a:gd name="T12" fmla="*/ 2 w 17"/>
                  <a:gd name="T13" fmla="*/ 6 h 8"/>
                  <a:gd name="T14" fmla="*/ 14 w 17"/>
                  <a:gd name="T15" fmla="*/ 8 h 8"/>
                  <a:gd name="T16" fmla="*/ 16 w 17"/>
                  <a:gd name="T17" fmla="*/ 8 h 8"/>
                  <a:gd name="T18" fmla="*/ 17 w 17"/>
                  <a:gd name="T19" fmla="*/ 6 h 8"/>
                  <a:gd name="T20" fmla="*/ 17 w 17"/>
                  <a:gd name="T21" fmla="*/ 5 h 8"/>
                  <a:gd name="T22" fmla="*/ 17 w 17"/>
                  <a:gd name="T23" fmla="*/ 3 h 8"/>
                  <a:gd name="T24" fmla="*/ 17 w 17"/>
                  <a:gd name="T25" fmla="*/ 2 h 8"/>
                  <a:gd name="T26" fmla="*/ 16 w 17"/>
                  <a:gd name="T27" fmla="*/ 2 h 8"/>
                  <a:gd name="T28" fmla="*/ 3 w 17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8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5" name="Freeform 173"/>
              <p:cNvSpPr>
                <a:spLocks/>
              </p:cNvSpPr>
              <p:nvPr/>
            </p:nvSpPr>
            <p:spPr bwMode="auto">
              <a:xfrm>
                <a:off x="2937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6" name="Freeform 174"/>
              <p:cNvSpPr>
                <a:spLocks/>
              </p:cNvSpPr>
              <p:nvPr/>
            </p:nvSpPr>
            <p:spPr bwMode="auto">
              <a:xfrm>
                <a:off x="2959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7" name="Freeform 175"/>
              <p:cNvSpPr>
                <a:spLocks/>
              </p:cNvSpPr>
              <p:nvPr/>
            </p:nvSpPr>
            <p:spPr bwMode="auto">
              <a:xfrm>
                <a:off x="2982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8" name="Freeform 176"/>
              <p:cNvSpPr>
                <a:spLocks/>
              </p:cNvSpPr>
              <p:nvPr/>
            </p:nvSpPr>
            <p:spPr bwMode="auto">
              <a:xfrm>
                <a:off x="3005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89" name="Freeform 177"/>
              <p:cNvSpPr>
                <a:spLocks/>
              </p:cNvSpPr>
              <p:nvPr/>
            </p:nvSpPr>
            <p:spPr bwMode="auto">
              <a:xfrm>
                <a:off x="3027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0" name="Freeform 178"/>
              <p:cNvSpPr>
                <a:spLocks/>
              </p:cNvSpPr>
              <p:nvPr/>
            </p:nvSpPr>
            <p:spPr bwMode="auto">
              <a:xfrm>
                <a:off x="3050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1" name="Freeform 179"/>
              <p:cNvSpPr>
                <a:spLocks/>
              </p:cNvSpPr>
              <p:nvPr/>
            </p:nvSpPr>
            <p:spPr bwMode="auto">
              <a:xfrm>
                <a:off x="3073" y="2288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1 h 6"/>
                  <a:gd name="T8" fmla="*/ 0 w 17"/>
                  <a:gd name="T9" fmla="*/ 3 h 6"/>
                  <a:gd name="T10" fmla="*/ 0 w 17"/>
                  <a:gd name="T11" fmla="*/ 4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4 h 6"/>
                  <a:gd name="T20" fmla="*/ 17 w 17"/>
                  <a:gd name="T21" fmla="*/ 3 h 6"/>
                  <a:gd name="T22" fmla="*/ 17 w 17"/>
                  <a:gd name="T23" fmla="*/ 1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92" name="Freeform 180"/>
              <p:cNvSpPr>
                <a:spLocks/>
              </p:cNvSpPr>
              <p:nvPr/>
            </p:nvSpPr>
            <p:spPr bwMode="auto">
              <a:xfrm>
                <a:off x="3095" y="2288"/>
                <a:ext cx="15" cy="6"/>
              </a:xfrm>
              <a:custGeom>
                <a:avLst/>
                <a:gdLst>
                  <a:gd name="T0" fmla="*/ 3 w 15"/>
                  <a:gd name="T1" fmla="*/ 0 h 6"/>
                  <a:gd name="T2" fmla="*/ 2 w 15"/>
                  <a:gd name="T3" fmla="*/ 0 h 6"/>
                  <a:gd name="T4" fmla="*/ 0 w 15"/>
                  <a:gd name="T5" fmla="*/ 0 h 6"/>
                  <a:gd name="T6" fmla="*/ 0 w 15"/>
                  <a:gd name="T7" fmla="*/ 1 h 6"/>
                  <a:gd name="T8" fmla="*/ 0 w 15"/>
                  <a:gd name="T9" fmla="*/ 3 h 6"/>
                  <a:gd name="T10" fmla="*/ 0 w 15"/>
                  <a:gd name="T11" fmla="*/ 4 h 6"/>
                  <a:gd name="T12" fmla="*/ 2 w 15"/>
                  <a:gd name="T13" fmla="*/ 6 h 6"/>
                  <a:gd name="T14" fmla="*/ 12 w 15"/>
                  <a:gd name="T15" fmla="*/ 6 h 6"/>
                  <a:gd name="T16" fmla="*/ 12 w 15"/>
                  <a:gd name="T17" fmla="*/ 6 h 6"/>
                  <a:gd name="T18" fmla="*/ 13 w 15"/>
                  <a:gd name="T19" fmla="*/ 4 h 6"/>
                  <a:gd name="T20" fmla="*/ 15 w 15"/>
                  <a:gd name="T21" fmla="*/ 3 h 6"/>
                  <a:gd name="T22" fmla="*/ 15 w 15"/>
                  <a:gd name="T23" fmla="*/ 3 h 6"/>
                  <a:gd name="T24" fmla="*/ 13 w 15"/>
                  <a:gd name="T25" fmla="*/ 1 h 6"/>
                  <a:gd name="T26" fmla="*/ 13 w 15"/>
                  <a:gd name="T27" fmla="*/ 0 h 6"/>
                  <a:gd name="T28" fmla="*/ 3 w 15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12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grpSp>
          <p:nvGrpSpPr>
            <p:cNvPr id="11345" name="Group 181"/>
            <p:cNvGrpSpPr>
              <a:grpSpLocks/>
            </p:cNvGrpSpPr>
            <p:nvPr/>
          </p:nvGrpSpPr>
          <p:grpSpPr bwMode="auto">
            <a:xfrm>
              <a:off x="1859" y="2152"/>
              <a:ext cx="645" cy="7"/>
              <a:chOff x="1859" y="2152"/>
              <a:chExt cx="645" cy="7"/>
            </a:xfrm>
          </p:grpSpPr>
          <p:sp>
            <p:nvSpPr>
              <p:cNvPr id="11347" name="Freeform 182"/>
              <p:cNvSpPr>
                <a:spLocks/>
              </p:cNvSpPr>
              <p:nvPr/>
            </p:nvSpPr>
            <p:spPr bwMode="auto">
              <a:xfrm>
                <a:off x="1859" y="2152"/>
                <a:ext cx="17" cy="6"/>
              </a:xfrm>
              <a:custGeom>
                <a:avLst/>
                <a:gdLst>
                  <a:gd name="T0" fmla="*/ 5 w 17"/>
                  <a:gd name="T1" fmla="*/ 0 h 6"/>
                  <a:gd name="T2" fmla="*/ 3 w 17"/>
                  <a:gd name="T3" fmla="*/ 0 h 6"/>
                  <a:gd name="T4" fmla="*/ 2 w 17"/>
                  <a:gd name="T5" fmla="*/ 1 h 6"/>
                  <a:gd name="T6" fmla="*/ 0 w 17"/>
                  <a:gd name="T7" fmla="*/ 3 h 6"/>
                  <a:gd name="T8" fmla="*/ 0 w 17"/>
                  <a:gd name="T9" fmla="*/ 3 h 6"/>
                  <a:gd name="T10" fmla="*/ 2 w 17"/>
                  <a:gd name="T11" fmla="*/ 4 h 6"/>
                  <a:gd name="T12" fmla="*/ 3 w 17"/>
                  <a:gd name="T13" fmla="*/ 6 h 6"/>
                  <a:gd name="T14" fmla="*/ 14 w 17"/>
                  <a:gd name="T15" fmla="*/ 6 h 6"/>
                  <a:gd name="T16" fmla="*/ 14 w 17"/>
                  <a:gd name="T17" fmla="*/ 6 h 6"/>
                  <a:gd name="T18" fmla="*/ 16 w 17"/>
                  <a:gd name="T19" fmla="*/ 4 h 6"/>
                  <a:gd name="T20" fmla="*/ 17 w 17"/>
                  <a:gd name="T21" fmla="*/ 3 h 6"/>
                  <a:gd name="T22" fmla="*/ 17 w 17"/>
                  <a:gd name="T23" fmla="*/ 3 h 6"/>
                  <a:gd name="T24" fmla="*/ 16 w 17"/>
                  <a:gd name="T25" fmla="*/ 1 h 6"/>
                  <a:gd name="T26" fmla="*/ 16 w 17"/>
                  <a:gd name="T27" fmla="*/ 0 h 6"/>
                  <a:gd name="T28" fmla="*/ 5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48" name="Freeform 183"/>
              <p:cNvSpPr>
                <a:spLocks/>
              </p:cNvSpPr>
              <p:nvPr/>
            </p:nvSpPr>
            <p:spPr bwMode="auto">
              <a:xfrm>
                <a:off x="1882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4 w 17"/>
                  <a:gd name="T17" fmla="*/ 6 h 6"/>
                  <a:gd name="T18" fmla="*/ 16 w 17"/>
                  <a:gd name="T19" fmla="*/ 4 h 6"/>
                  <a:gd name="T20" fmla="*/ 17 w 17"/>
                  <a:gd name="T21" fmla="*/ 3 h 6"/>
                  <a:gd name="T22" fmla="*/ 17 w 17"/>
                  <a:gd name="T23" fmla="*/ 3 h 6"/>
                  <a:gd name="T24" fmla="*/ 16 w 17"/>
                  <a:gd name="T25" fmla="*/ 1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49" name="Freeform 184"/>
              <p:cNvSpPr>
                <a:spLocks/>
              </p:cNvSpPr>
              <p:nvPr/>
            </p:nvSpPr>
            <p:spPr bwMode="auto">
              <a:xfrm>
                <a:off x="1905" y="2152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0" name="Freeform 185"/>
              <p:cNvSpPr>
                <a:spLocks/>
              </p:cNvSpPr>
              <p:nvPr/>
            </p:nvSpPr>
            <p:spPr bwMode="auto">
              <a:xfrm>
                <a:off x="1927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1" name="Freeform 186"/>
              <p:cNvSpPr>
                <a:spLocks/>
              </p:cNvSpPr>
              <p:nvPr/>
            </p:nvSpPr>
            <p:spPr bwMode="auto">
              <a:xfrm>
                <a:off x="1950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2" name="Freeform 187"/>
              <p:cNvSpPr>
                <a:spLocks/>
              </p:cNvSpPr>
              <p:nvPr/>
            </p:nvSpPr>
            <p:spPr bwMode="auto">
              <a:xfrm>
                <a:off x="1973" y="2152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3" name="Freeform 188"/>
              <p:cNvSpPr>
                <a:spLocks/>
              </p:cNvSpPr>
              <p:nvPr/>
            </p:nvSpPr>
            <p:spPr bwMode="auto">
              <a:xfrm>
                <a:off x="1995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4" name="Freeform 189"/>
              <p:cNvSpPr>
                <a:spLocks/>
              </p:cNvSpPr>
              <p:nvPr/>
            </p:nvSpPr>
            <p:spPr bwMode="auto">
              <a:xfrm>
                <a:off x="2018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5" name="Freeform 190"/>
              <p:cNvSpPr>
                <a:spLocks/>
              </p:cNvSpPr>
              <p:nvPr/>
            </p:nvSpPr>
            <p:spPr bwMode="auto">
              <a:xfrm>
                <a:off x="2041" y="2152"/>
                <a:ext cx="17" cy="6"/>
              </a:xfrm>
              <a:custGeom>
                <a:avLst/>
                <a:gdLst>
                  <a:gd name="T0" fmla="*/ 2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5 w 17"/>
                  <a:gd name="T27" fmla="*/ 0 h 6"/>
                  <a:gd name="T28" fmla="*/ 2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6" name="Freeform 191"/>
              <p:cNvSpPr>
                <a:spLocks/>
              </p:cNvSpPr>
              <p:nvPr/>
            </p:nvSpPr>
            <p:spPr bwMode="auto">
              <a:xfrm>
                <a:off x="2063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7" name="Freeform 192"/>
              <p:cNvSpPr>
                <a:spLocks/>
              </p:cNvSpPr>
              <p:nvPr/>
            </p:nvSpPr>
            <p:spPr bwMode="auto">
              <a:xfrm>
                <a:off x="2086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8" name="Freeform 193"/>
              <p:cNvSpPr>
                <a:spLocks/>
              </p:cNvSpPr>
              <p:nvPr/>
            </p:nvSpPr>
            <p:spPr bwMode="auto">
              <a:xfrm>
                <a:off x="2108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59" name="Freeform 194"/>
              <p:cNvSpPr>
                <a:spLocks/>
              </p:cNvSpPr>
              <p:nvPr/>
            </p:nvSpPr>
            <p:spPr bwMode="auto">
              <a:xfrm>
                <a:off x="2131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0" name="Freeform 195"/>
              <p:cNvSpPr>
                <a:spLocks/>
              </p:cNvSpPr>
              <p:nvPr/>
            </p:nvSpPr>
            <p:spPr bwMode="auto">
              <a:xfrm>
                <a:off x="2154" y="2152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1 h 6"/>
                  <a:gd name="T6" fmla="*/ 0 w 17"/>
                  <a:gd name="T7" fmla="*/ 3 h 6"/>
                  <a:gd name="T8" fmla="*/ 0 w 17"/>
                  <a:gd name="T9" fmla="*/ 4 h 6"/>
                  <a:gd name="T10" fmla="*/ 0 w 17"/>
                  <a:gd name="T11" fmla="*/ 6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6 h 6"/>
                  <a:gd name="T20" fmla="*/ 17 w 17"/>
                  <a:gd name="T21" fmla="*/ 4 h 6"/>
                  <a:gd name="T22" fmla="*/ 17 w 17"/>
                  <a:gd name="T23" fmla="*/ 3 h 6"/>
                  <a:gd name="T24" fmla="*/ 17 w 17"/>
                  <a:gd name="T25" fmla="*/ 1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1" name="Freeform 196"/>
              <p:cNvSpPr>
                <a:spLocks/>
              </p:cNvSpPr>
              <p:nvPr/>
            </p:nvSpPr>
            <p:spPr bwMode="auto">
              <a:xfrm>
                <a:off x="2176" y="2152"/>
                <a:ext cx="17" cy="7"/>
              </a:xfrm>
              <a:custGeom>
                <a:avLst/>
                <a:gdLst>
                  <a:gd name="T0" fmla="*/ 3 w 17"/>
                  <a:gd name="T1" fmla="*/ 0 h 7"/>
                  <a:gd name="T2" fmla="*/ 2 w 17"/>
                  <a:gd name="T3" fmla="*/ 0 h 7"/>
                  <a:gd name="T4" fmla="*/ 0 w 17"/>
                  <a:gd name="T5" fmla="*/ 1 h 7"/>
                  <a:gd name="T6" fmla="*/ 0 w 17"/>
                  <a:gd name="T7" fmla="*/ 3 h 7"/>
                  <a:gd name="T8" fmla="*/ 0 w 17"/>
                  <a:gd name="T9" fmla="*/ 4 h 7"/>
                  <a:gd name="T10" fmla="*/ 0 w 17"/>
                  <a:gd name="T11" fmla="*/ 6 h 7"/>
                  <a:gd name="T12" fmla="*/ 2 w 17"/>
                  <a:gd name="T13" fmla="*/ 6 h 7"/>
                  <a:gd name="T14" fmla="*/ 15 w 17"/>
                  <a:gd name="T15" fmla="*/ 7 h 7"/>
                  <a:gd name="T16" fmla="*/ 16 w 17"/>
                  <a:gd name="T17" fmla="*/ 7 h 7"/>
                  <a:gd name="T18" fmla="*/ 17 w 17"/>
                  <a:gd name="T19" fmla="*/ 6 h 7"/>
                  <a:gd name="T20" fmla="*/ 17 w 17"/>
                  <a:gd name="T21" fmla="*/ 4 h 7"/>
                  <a:gd name="T22" fmla="*/ 17 w 17"/>
                  <a:gd name="T23" fmla="*/ 3 h 7"/>
                  <a:gd name="T24" fmla="*/ 17 w 17"/>
                  <a:gd name="T25" fmla="*/ 1 h 7"/>
                  <a:gd name="T26" fmla="*/ 16 w 17"/>
                  <a:gd name="T27" fmla="*/ 1 h 7"/>
                  <a:gd name="T28" fmla="*/ 3 w 17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7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15" y="7"/>
                    </a:lnTo>
                    <a:lnTo>
                      <a:pt x="16" y="7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2" name="Freeform 197"/>
              <p:cNvSpPr>
                <a:spLocks/>
              </p:cNvSpPr>
              <p:nvPr/>
            </p:nvSpPr>
            <p:spPr bwMode="auto">
              <a:xfrm>
                <a:off x="2199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3" name="Freeform 198"/>
              <p:cNvSpPr>
                <a:spLocks/>
              </p:cNvSpPr>
              <p:nvPr/>
            </p:nvSpPr>
            <p:spPr bwMode="auto">
              <a:xfrm>
                <a:off x="2222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4" name="Freeform 199"/>
              <p:cNvSpPr>
                <a:spLocks/>
              </p:cNvSpPr>
              <p:nvPr/>
            </p:nvSpPr>
            <p:spPr bwMode="auto">
              <a:xfrm>
                <a:off x="2244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5" name="Freeform 200"/>
              <p:cNvSpPr>
                <a:spLocks/>
              </p:cNvSpPr>
              <p:nvPr/>
            </p:nvSpPr>
            <p:spPr bwMode="auto">
              <a:xfrm>
                <a:off x="2267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6" name="Freeform 201"/>
              <p:cNvSpPr>
                <a:spLocks/>
              </p:cNvSpPr>
              <p:nvPr/>
            </p:nvSpPr>
            <p:spPr bwMode="auto">
              <a:xfrm>
                <a:off x="2290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7" name="Freeform 202"/>
              <p:cNvSpPr>
                <a:spLocks/>
              </p:cNvSpPr>
              <p:nvPr/>
            </p:nvSpPr>
            <p:spPr bwMode="auto">
              <a:xfrm>
                <a:off x="2312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8" name="Freeform 203"/>
              <p:cNvSpPr>
                <a:spLocks/>
              </p:cNvSpPr>
              <p:nvPr/>
            </p:nvSpPr>
            <p:spPr bwMode="auto">
              <a:xfrm>
                <a:off x="2335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1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69" name="Freeform 204"/>
              <p:cNvSpPr>
                <a:spLocks/>
              </p:cNvSpPr>
              <p:nvPr/>
            </p:nvSpPr>
            <p:spPr bwMode="auto">
              <a:xfrm>
                <a:off x="2358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0" name="Freeform 205"/>
              <p:cNvSpPr>
                <a:spLocks/>
              </p:cNvSpPr>
              <p:nvPr/>
            </p:nvSpPr>
            <p:spPr bwMode="auto">
              <a:xfrm>
                <a:off x="2380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2 w 17"/>
                  <a:gd name="T13" fmla="*/ 6 h 6"/>
                  <a:gd name="T14" fmla="*/ 15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1" name="Freeform 206"/>
              <p:cNvSpPr>
                <a:spLocks/>
              </p:cNvSpPr>
              <p:nvPr/>
            </p:nvSpPr>
            <p:spPr bwMode="auto">
              <a:xfrm>
                <a:off x="2403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1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2" name="Freeform 207"/>
              <p:cNvSpPr>
                <a:spLocks/>
              </p:cNvSpPr>
              <p:nvPr/>
            </p:nvSpPr>
            <p:spPr bwMode="auto">
              <a:xfrm>
                <a:off x="2426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1 w 17"/>
                  <a:gd name="T13" fmla="*/ 6 h 6"/>
                  <a:gd name="T14" fmla="*/ 14 w 17"/>
                  <a:gd name="T15" fmla="*/ 6 h 6"/>
                  <a:gd name="T16" fmla="*/ 15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5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3" name="Freeform 208"/>
              <p:cNvSpPr>
                <a:spLocks/>
              </p:cNvSpPr>
              <p:nvPr/>
            </p:nvSpPr>
            <p:spPr bwMode="auto">
              <a:xfrm>
                <a:off x="2448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2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2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4" name="Freeform 209"/>
              <p:cNvSpPr>
                <a:spLocks/>
              </p:cNvSpPr>
              <p:nvPr/>
            </p:nvSpPr>
            <p:spPr bwMode="auto">
              <a:xfrm>
                <a:off x="2471" y="2153"/>
                <a:ext cx="17" cy="6"/>
              </a:xfrm>
              <a:custGeom>
                <a:avLst/>
                <a:gdLst>
                  <a:gd name="T0" fmla="*/ 3 w 17"/>
                  <a:gd name="T1" fmla="*/ 0 h 6"/>
                  <a:gd name="T2" fmla="*/ 1 w 17"/>
                  <a:gd name="T3" fmla="*/ 0 h 6"/>
                  <a:gd name="T4" fmla="*/ 0 w 17"/>
                  <a:gd name="T5" fmla="*/ 0 h 6"/>
                  <a:gd name="T6" fmla="*/ 0 w 17"/>
                  <a:gd name="T7" fmla="*/ 2 h 6"/>
                  <a:gd name="T8" fmla="*/ 0 w 17"/>
                  <a:gd name="T9" fmla="*/ 3 h 6"/>
                  <a:gd name="T10" fmla="*/ 0 w 17"/>
                  <a:gd name="T11" fmla="*/ 5 h 6"/>
                  <a:gd name="T12" fmla="*/ 1 w 17"/>
                  <a:gd name="T13" fmla="*/ 6 h 6"/>
                  <a:gd name="T14" fmla="*/ 14 w 17"/>
                  <a:gd name="T15" fmla="*/ 6 h 6"/>
                  <a:gd name="T16" fmla="*/ 16 w 17"/>
                  <a:gd name="T17" fmla="*/ 6 h 6"/>
                  <a:gd name="T18" fmla="*/ 17 w 17"/>
                  <a:gd name="T19" fmla="*/ 5 h 6"/>
                  <a:gd name="T20" fmla="*/ 17 w 17"/>
                  <a:gd name="T21" fmla="*/ 3 h 6"/>
                  <a:gd name="T22" fmla="*/ 17 w 17"/>
                  <a:gd name="T23" fmla="*/ 2 h 6"/>
                  <a:gd name="T24" fmla="*/ 17 w 17"/>
                  <a:gd name="T25" fmla="*/ 0 h 6"/>
                  <a:gd name="T26" fmla="*/ 16 w 17"/>
                  <a:gd name="T27" fmla="*/ 0 h 6"/>
                  <a:gd name="T28" fmla="*/ 3 w 17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" h="6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  <p:sp>
            <p:nvSpPr>
              <p:cNvPr id="11375" name="Freeform 210"/>
              <p:cNvSpPr>
                <a:spLocks/>
              </p:cNvSpPr>
              <p:nvPr/>
            </p:nvSpPr>
            <p:spPr bwMode="auto">
              <a:xfrm>
                <a:off x="2494" y="2153"/>
                <a:ext cx="10" cy="6"/>
              </a:xfrm>
              <a:custGeom>
                <a:avLst/>
                <a:gdLst>
                  <a:gd name="T0" fmla="*/ 2 w 10"/>
                  <a:gd name="T1" fmla="*/ 0 h 6"/>
                  <a:gd name="T2" fmla="*/ 1 w 10"/>
                  <a:gd name="T3" fmla="*/ 0 h 6"/>
                  <a:gd name="T4" fmla="*/ 0 w 10"/>
                  <a:gd name="T5" fmla="*/ 0 h 6"/>
                  <a:gd name="T6" fmla="*/ 0 w 10"/>
                  <a:gd name="T7" fmla="*/ 2 h 6"/>
                  <a:gd name="T8" fmla="*/ 0 w 10"/>
                  <a:gd name="T9" fmla="*/ 3 h 6"/>
                  <a:gd name="T10" fmla="*/ 0 w 10"/>
                  <a:gd name="T11" fmla="*/ 5 h 6"/>
                  <a:gd name="T12" fmla="*/ 1 w 10"/>
                  <a:gd name="T13" fmla="*/ 6 h 6"/>
                  <a:gd name="T14" fmla="*/ 7 w 10"/>
                  <a:gd name="T15" fmla="*/ 6 h 6"/>
                  <a:gd name="T16" fmla="*/ 7 w 10"/>
                  <a:gd name="T17" fmla="*/ 6 h 6"/>
                  <a:gd name="T18" fmla="*/ 8 w 10"/>
                  <a:gd name="T19" fmla="*/ 5 h 6"/>
                  <a:gd name="T20" fmla="*/ 10 w 10"/>
                  <a:gd name="T21" fmla="*/ 3 h 6"/>
                  <a:gd name="T22" fmla="*/ 10 w 10"/>
                  <a:gd name="T23" fmla="*/ 3 h 6"/>
                  <a:gd name="T24" fmla="*/ 8 w 10"/>
                  <a:gd name="T25" fmla="*/ 2 h 6"/>
                  <a:gd name="T26" fmla="*/ 8 w 10"/>
                  <a:gd name="T27" fmla="*/ 0 h 6"/>
                  <a:gd name="T28" fmla="*/ 2 w 10"/>
                  <a:gd name="T29" fmla="*/ 0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" h="6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10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AT" sz="1662"/>
              </a:p>
            </p:txBody>
          </p:sp>
        </p:grpSp>
        <p:sp>
          <p:nvSpPr>
            <p:cNvPr id="11346" name="Line 211"/>
            <p:cNvSpPr>
              <a:spLocks noChangeShapeType="1"/>
            </p:cNvSpPr>
            <p:nvPr/>
          </p:nvSpPr>
          <p:spPr bwMode="auto">
            <a:xfrm>
              <a:off x="1762" y="2054"/>
              <a:ext cx="84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AT" sz="1662"/>
            </a:p>
          </p:txBody>
        </p:sp>
      </p:grpSp>
      <p:sp>
        <p:nvSpPr>
          <p:cNvPr id="214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15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216" name="TextBox 215"/>
          <p:cNvSpPr txBox="1"/>
          <p:nvPr/>
        </p:nvSpPr>
        <p:spPr>
          <a:xfrm>
            <a:off x="6809642" y="4105293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N-MOS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477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MOSFET - Funktionsweise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506416"/>
            <a:ext cx="8134350" cy="417341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mtClean="0"/>
              <a:t>Der FET wirkt als Schalter</a:t>
            </a:r>
          </a:p>
          <a:p>
            <a:pPr lvl="1" eaLnBrk="1" hangingPunct="1"/>
            <a:r>
              <a:rPr lang="de-DE" smtClean="0"/>
              <a:t>Grundlage aller digitalen Schaltungen</a:t>
            </a:r>
          </a:p>
          <a:p>
            <a:pPr lvl="1" eaLnBrk="1" hangingPunct="1"/>
            <a:r>
              <a:rPr lang="de-DE" smtClean="0"/>
              <a:t>Gutes Modell für den Entwurf von Digitalzellen</a:t>
            </a:r>
          </a:p>
          <a:p>
            <a:pPr eaLnBrk="1" hangingPunct="1"/>
            <a:r>
              <a:rPr lang="de-DE" smtClean="0"/>
              <a:t>ein Eingangssignal, zwei Ausgangssignale</a:t>
            </a:r>
          </a:p>
          <a:p>
            <a:pPr lvl="1" eaLnBrk="1" hangingPunct="1"/>
            <a:r>
              <a:rPr lang="de-DE" smtClean="0"/>
              <a:t>N- und P-Kanal-FETs sind komplementär</a:t>
            </a:r>
          </a:p>
          <a:p>
            <a:pPr lvl="1" eaLnBrk="1" hangingPunct="1"/>
            <a:endParaRPr lang="de-DE" smtClean="0"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de-DE" smtClean="0">
                <a:sym typeface="Wingdings" pitchFamily="2" charset="2"/>
              </a:rPr>
              <a:t> </a:t>
            </a:r>
            <a:r>
              <a:rPr lang="de-DE" smtClean="0"/>
              <a:t>CMOS</a:t>
            </a:r>
          </a:p>
        </p:txBody>
      </p:sp>
      <p:grpSp>
        <p:nvGrpSpPr>
          <p:cNvPr id="12294" name="Group 52"/>
          <p:cNvGrpSpPr>
            <a:grpSpLocks noChangeAspect="1"/>
          </p:cNvGrpSpPr>
          <p:nvPr/>
        </p:nvGrpSpPr>
        <p:grpSpPr bwMode="auto">
          <a:xfrm>
            <a:off x="5275385" y="3640015"/>
            <a:ext cx="2561492" cy="2315308"/>
            <a:chOff x="2448" y="1296"/>
            <a:chExt cx="2496" cy="2256"/>
          </a:xfrm>
        </p:grpSpPr>
        <p:sp>
          <p:nvSpPr>
            <p:cNvPr id="12295" name="Line 22"/>
            <p:cNvSpPr>
              <a:spLocks noChangeAspect="1" noChangeShapeType="1"/>
            </p:cNvSpPr>
            <p:nvPr/>
          </p:nvSpPr>
          <p:spPr bwMode="auto">
            <a:xfrm>
              <a:off x="3408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296" name="Line 23"/>
            <p:cNvSpPr>
              <a:spLocks noChangeAspect="1" noChangeShapeType="1"/>
            </p:cNvSpPr>
            <p:nvPr/>
          </p:nvSpPr>
          <p:spPr bwMode="auto">
            <a:xfrm flipH="1">
              <a:off x="26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297" name="Line 24"/>
            <p:cNvSpPr>
              <a:spLocks noChangeAspect="1" noChangeShapeType="1"/>
            </p:cNvSpPr>
            <p:nvPr/>
          </p:nvSpPr>
          <p:spPr bwMode="auto">
            <a:xfrm>
              <a:off x="3456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298" name="Line 25"/>
            <p:cNvSpPr>
              <a:spLocks noChangeAspect="1" noChangeShapeType="1"/>
            </p:cNvSpPr>
            <p:nvPr/>
          </p:nvSpPr>
          <p:spPr bwMode="auto">
            <a:xfrm flipH="1">
              <a:off x="3456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299" name="Line 26"/>
            <p:cNvSpPr>
              <a:spLocks noChangeAspect="1" noChangeShapeType="1"/>
            </p:cNvSpPr>
            <p:nvPr/>
          </p:nvSpPr>
          <p:spPr bwMode="auto">
            <a:xfrm>
              <a:off x="345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0" name="Rectangle 27"/>
            <p:cNvSpPr>
              <a:spLocks noChangeAspect="1" noChangeArrowheads="1"/>
            </p:cNvSpPr>
            <p:nvPr/>
          </p:nvSpPr>
          <p:spPr bwMode="auto">
            <a:xfrm>
              <a:off x="3648" y="1584"/>
              <a:ext cx="19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1" name="Line 28"/>
            <p:cNvSpPr>
              <a:spLocks noChangeAspect="1" noChangeShapeType="1"/>
            </p:cNvSpPr>
            <p:nvPr/>
          </p:nvSpPr>
          <p:spPr bwMode="auto">
            <a:xfrm>
              <a:off x="3744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2" name="Line 29"/>
            <p:cNvSpPr>
              <a:spLocks noChangeAspect="1" noChangeShapeType="1"/>
            </p:cNvSpPr>
            <p:nvPr/>
          </p:nvSpPr>
          <p:spPr bwMode="auto">
            <a:xfrm>
              <a:off x="3744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3" name="Line 30"/>
            <p:cNvSpPr>
              <a:spLocks noChangeAspect="1" noChangeShapeType="1"/>
            </p:cNvSpPr>
            <p:nvPr/>
          </p:nvSpPr>
          <p:spPr bwMode="auto">
            <a:xfrm>
              <a:off x="374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4" name="Rectangle 31"/>
            <p:cNvSpPr>
              <a:spLocks noChangeAspect="1" noChangeArrowheads="1"/>
            </p:cNvSpPr>
            <p:nvPr/>
          </p:nvSpPr>
          <p:spPr bwMode="auto">
            <a:xfrm>
              <a:off x="4704" y="2832"/>
              <a:ext cx="19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5" name="Line 32"/>
            <p:cNvSpPr>
              <a:spLocks noChangeAspect="1" noChangeShapeType="1"/>
            </p:cNvSpPr>
            <p:nvPr/>
          </p:nvSpPr>
          <p:spPr bwMode="auto">
            <a:xfrm>
              <a:off x="4464" y="19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6" name="Line 33"/>
            <p:cNvSpPr>
              <a:spLocks noChangeAspect="1" noChangeShapeType="1"/>
            </p:cNvSpPr>
            <p:nvPr/>
          </p:nvSpPr>
          <p:spPr bwMode="auto">
            <a:xfrm>
              <a:off x="4512" y="19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7" name="Line 34"/>
            <p:cNvSpPr>
              <a:spLocks noChangeAspect="1" noChangeShapeType="1"/>
            </p:cNvSpPr>
            <p:nvPr/>
          </p:nvSpPr>
          <p:spPr bwMode="auto">
            <a:xfrm flipH="1">
              <a:off x="4512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8" name="Line 35"/>
            <p:cNvSpPr>
              <a:spLocks noChangeAspect="1" noChangeShapeType="1"/>
            </p:cNvSpPr>
            <p:nvPr/>
          </p:nvSpPr>
          <p:spPr bwMode="auto">
            <a:xfrm flipH="1">
              <a:off x="4512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09" name="Line 37"/>
            <p:cNvSpPr>
              <a:spLocks noChangeAspect="1" noChangeShapeType="1"/>
            </p:cNvSpPr>
            <p:nvPr/>
          </p:nvSpPr>
          <p:spPr bwMode="auto">
            <a:xfrm>
              <a:off x="4800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0" name="Line 39"/>
            <p:cNvSpPr>
              <a:spLocks noChangeAspect="1" noChangeShapeType="1"/>
            </p:cNvSpPr>
            <p:nvPr/>
          </p:nvSpPr>
          <p:spPr bwMode="auto">
            <a:xfrm>
              <a:off x="4800" y="12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1" name="Line 41"/>
            <p:cNvSpPr>
              <a:spLocks noChangeAspect="1" noChangeShapeType="1"/>
            </p:cNvSpPr>
            <p:nvPr/>
          </p:nvSpPr>
          <p:spPr bwMode="auto">
            <a:xfrm flipH="1">
              <a:off x="3072" y="220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2" name="Line 42"/>
            <p:cNvSpPr>
              <a:spLocks noChangeAspect="1" noChangeShapeType="1"/>
            </p:cNvSpPr>
            <p:nvPr/>
          </p:nvSpPr>
          <p:spPr bwMode="auto">
            <a:xfrm>
              <a:off x="4800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3" name="Line 43"/>
            <p:cNvSpPr>
              <a:spLocks noChangeAspect="1" noChangeShapeType="1"/>
            </p:cNvSpPr>
            <p:nvPr/>
          </p:nvSpPr>
          <p:spPr bwMode="auto">
            <a:xfrm>
              <a:off x="3072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4" name="Oval 44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5" name="Line 45"/>
            <p:cNvSpPr>
              <a:spLocks noChangeAspect="1" noChangeShapeType="1"/>
            </p:cNvSpPr>
            <p:nvPr/>
          </p:nvSpPr>
          <p:spPr bwMode="auto">
            <a:xfrm flipH="1">
              <a:off x="2688" y="350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6" name="Oval 46"/>
            <p:cNvSpPr>
              <a:spLocks noChangeAspect="1" noChangeArrowheads="1"/>
            </p:cNvSpPr>
            <p:nvPr/>
          </p:nvSpPr>
          <p:spPr bwMode="auto">
            <a:xfrm>
              <a:off x="3696" y="345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7" name="Oval 47"/>
            <p:cNvSpPr>
              <a:spLocks noChangeAspect="1" noChangeArrowheads="1"/>
            </p:cNvSpPr>
            <p:nvPr/>
          </p:nvSpPr>
          <p:spPr bwMode="auto">
            <a:xfrm>
              <a:off x="4752" y="345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8" name="Oval 48"/>
            <p:cNvSpPr>
              <a:spLocks noChangeAspect="1" noChangeArrowheads="1"/>
            </p:cNvSpPr>
            <p:nvPr/>
          </p:nvSpPr>
          <p:spPr bwMode="auto">
            <a:xfrm>
              <a:off x="2448" y="283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19" name="Line 49"/>
            <p:cNvSpPr>
              <a:spLocks noChangeAspect="1" noChangeShapeType="1"/>
            </p:cNvSpPr>
            <p:nvPr/>
          </p:nvSpPr>
          <p:spPr bwMode="auto">
            <a:xfrm>
              <a:off x="268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20" name="Line 50"/>
            <p:cNvSpPr>
              <a:spLocks noChangeAspect="1" noChangeShapeType="1"/>
            </p:cNvSpPr>
            <p:nvPr/>
          </p:nvSpPr>
          <p:spPr bwMode="auto">
            <a:xfrm>
              <a:off x="268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  <p:sp>
          <p:nvSpPr>
            <p:cNvPr id="12321" name="Line 51"/>
            <p:cNvSpPr>
              <a:spLocks noChangeAspect="1" noChangeShapeType="1"/>
            </p:cNvSpPr>
            <p:nvPr/>
          </p:nvSpPr>
          <p:spPr bwMode="auto">
            <a:xfrm flipH="1">
              <a:off x="244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 sz="1662"/>
            </a:p>
          </p:txBody>
        </p:sp>
      </p:grpSp>
      <p:sp>
        <p:nvSpPr>
          <p:cNvPr id="34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5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</p:spPr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6386355" y="486280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N-MOS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430421" y="443749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P</a:t>
            </a:r>
            <a:r>
              <a:rPr lang="de-AT" sz="1200" dirty="0" smtClean="0"/>
              <a:t>-MOS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1412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CMOS Technologie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67177"/>
              </p:ext>
            </p:extLst>
          </p:nvPr>
        </p:nvGraphicFramePr>
        <p:xfrm>
          <a:off x="74707" y="2258156"/>
          <a:ext cx="5923497" cy="283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Visio" r:id="rId3" imgW="9730837" imgH="4661064" progId="Visio.Drawing.11">
                  <p:embed/>
                </p:oleObj>
              </mc:Choice>
              <mc:Fallback>
                <p:oleObj name="Visio" r:id="rId3" imgW="9730837" imgH="46610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" y="2258156"/>
                        <a:ext cx="5923497" cy="2834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62946"/>
              </p:ext>
            </p:extLst>
          </p:nvPr>
        </p:nvGraphicFramePr>
        <p:xfrm>
          <a:off x="5558118" y="2505364"/>
          <a:ext cx="3268043" cy="269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Visio" r:id="rId5" imgW="4935405" imgH="4076723" progId="Visio.Drawing.11">
                  <p:embed/>
                </p:oleObj>
              </mc:Choice>
              <mc:Fallback>
                <p:oleObj name="Visio" r:id="rId5" imgW="4935405" imgH="40767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118" y="2505364"/>
                        <a:ext cx="3268043" cy="269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5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NMOS Transistor Kennlinien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Digitale Integrierte Schaltungen </a:t>
            </a:r>
            <a:r>
              <a:rPr lang="de-DE" dirty="0" smtClean="0"/>
              <a:t>384.086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>
          <a:xfrm>
            <a:off x="316518" y="1124744"/>
            <a:ext cx="8286808" cy="50189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Steuerkennlinie</a:t>
            </a:r>
          </a:p>
          <a:p>
            <a:pPr marL="400050" lvl="1" indent="0">
              <a:buNone/>
            </a:pPr>
            <a:r>
              <a:rPr lang="de-AT" dirty="0" smtClean="0"/>
              <a:t>U</a:t>
            </a:r>
            <a:r>
              <a:rPr lang="de-AT" baseline="-25000" dirty="0" smtClean="0"/>
              <a:t>GS</a:t>
            </a:r>
            <a:r>
              <a:rPr lang="de-AT" dirty="0" smtClean="0"/>
              <a:t> </a:t>
            </a:r>
            <a:r>
              <a:rPr lang="de-AT" dirty="0"/>
              <a:t>&lt; U</a:t>
            </a:r>
            <a:r>
              <a:rPr lang="de-AT" baseline="-25000" dirty="0"/>
              <a:t>thn</a:t>
            </a:r>
            <a:r>
              <a:rPr lang="de-AT" dirty="0"/>
              <a:t> </a:t>
            </a:r>
            <a:r>
              <a:rPr lang="de-AT" dirty="0" smtClean="0"/>
              <a:t>Transistor ausgeschaltet;</a:t>
            </a:r>
            <a:br>
              <a:rPr lang="de-AT" dirty="0" smtClean="0"/>
            </a:br>
            <a:r>
              <a:rPr lang="de-AT" dirty="0" smtClean="0"/>
              <a:t>kein Strom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Ausgangskennlinienfeld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AT" dirty="0"/>
              <a:t>linearen (Trioden-) </a:t>
            </a:r>
            <a:r>
              <a:rPr lang="de-AT" dirty="0" smtClean="0"/>
              <a:t>Bereich</a:t>
            </a:r>
            <a:br>
              <a:rPr lang="de-AT" dirty="0" smtClean="0"/>
            </a:br>
            <a:r>
              <a:rPr lang="de-AT" dirty="0"/>
              <a:t>(U</a:t>
            </a:r>
            <a:r>
              <a:rPr lang="de-AT" baseline="-25000" dirty="0"/>
              <a:t>GS</a:t>
            </a:r>
            <a:r>
              <a:rPr lang="de-AT" dirty="0"/>
              <a:t> &gt; </a:t>
            </a:r>
            <a:r>
              <a:rPr lang="de-AT" dirty="0" smtClean="0"/>
              <a:t>U</a:t>
            </a:r>
            <a:r>
              <a:rPr lang="de-AT" baseline="-25000" dirty="0"/>
              <a:t>thn</a:t>
            </a:r>
            <a:r>
              <a:rPr lang="de-AT" dirty="0" smtClean="0"/>
              <a:t> </a:t>
            </a:r>
            <a:r>
              <a:rPr lang="de-AT" dirty="0"/>
              <a:t>&gt; 0 und 0 &lt; U</a:t>
            </a:r>
            <a:r>
              <a:rPr lang="de-AT" baseline="-25000" dirty="0"/>
              <a:t>DS</a:t>
            </a:r>
            <a:r>
              <a:rPr lang="de-AT" dirty="0"/>
              <a:t> &lt; U</a:t>
            </a:r>
            <a:r>
              <a:rPr lang="de-AT" baseline="-25000" dirty="0"/>
              <a:t>GS</a:t>
            </a:r>
            <a:r>
              <a:rPr lang="de-AT" dirty="0"/>
              <a:t> – </a:t>
            </a:r>
            <a:r>
              <a:rPr lang="de-AT" dirty="0" smtClean="0"/>
              <a:t>U</a:t>
            </a:r>
            <a:r>
              <a:rPr lang="de-AT" baseline="-25000" dirty="0" smtClean="0"/>
              <a:t>thn</a:t>
            </a:r>
            <a:r>
              <a:rPr lang="de-AT" dirty="0" smtClean="0"/>
              <a:t>)</a:t>
            </a:r>
            <a:br>
              <a:rPr lang="de-AT" dirty="0" smtClean="0"/>
            </a:br>
            <a:r>
              <a:rPr lang="de-AT" dirty="0" smtClean="0"/>
              <a:t>Transistor = steuerbarer Widerstand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AT" dirty="0" smtClean="0"/>
              <a:t>Sättigungsbereich</a:t>
            </a:r>
            <a:br>
              <a:rPr lang="de-AT" dirty="0" smtClean="0"/>
            </a:br>
            <a:r>
              <a:rPr lang="de-AT" dirty="0" smtClean="0"/>
              <a:t>(U</a:t>
            </a:r>
            <a:r>
              <a:rPr lang="de-AT" baseline="-25000" dirty="0" smtClean="0"/>
              <a:t>GS</a:t>
            </a:r>
            <a:r>
              <a:rPr lang="de-AT" dirty="0" smtClean="0"/>
              <a:t> </a:t>
            </a:r>
            <a:r>
              <a:rPr lang="de-AT" dirty="0"/>
              <a:t>&gt; </a:t>
            </a:r>
            <a:r>
              <a:rPr lang="de-AT" dirty="0" smtClean="0"/>
              <a:t>U</a:t>
            </a:r>
            <a:r>
              <a:rPr lang="de-AT" baseline="-25000" dirty="0"/>
              <a:t>thn</a:t>
            </a:r>
            <a:r>
              <a:rPr lang="de-AT" dirty="0" smtClean="0"/>
              <a:t> </a:t>
            </a:r>
            <a:r>
              <a:rPr lang="de-AT" dirty="0"/>
              <a:t>&gt; 0 und </a:t>
            </a:r>
            <a:r>
              <a:rPr lang="de-AT" dirty="0" smtClean="0"/>
              <a:t>U</a:t>
            </a:r>
            <a:r>
              <a:rPr lang="de-AT" baseline="-25000" dirty="0" smtClean="0"/>
              <a:t>DS</a:t>
            </a:r>
            <a:r>
              <a:rPr lang="de-AT" dirty="0" smtClean="0"/>
              <a:t> </a:t>
            </a:r>
            <a:r>
              <a:rPr lang="de-AT" dirty="0"/>
              <a:t>&gt; U</a:t>
            </a:r>
            <a:r>
              <a:rPr lang="de-AT" baseline="-25000" dirty="0"/>
              <a:t>GS</a:t>
            </a:r>
            <a:r>
              <a:rPr lang="de-AT" dirty="0"/>
              <a:t> – </a:t>
            </a:r>
            <a:r>
              <a:rPr lang="de-AT" dirty="0" smtClean="0"/>
              <a:t>U</a:t>
            </a:r>
            <a:r>
              <a:rPr lang="de-AT" baseline="-25000" dirty="0" smtClean="0"/>
              <a:t>thn</a:t>
            </a:r>
            <a:r>
              <a:rPr lang="de-AT" dirty="0" smtClean="0"/>
              <a:t>)</a:t>
            </a:r>
            <a:br>
              <a:rPr lang="de-AT" dirty="0" smtClean="0"/>
            </a:br>
            <a:r>
              <a:rPr lang="de-AT" dirty="0" smtClean="0"/>
              <a:t>Transistor = (</a:t>
            </a:r>
            <a:r>
              <a:rPr lang="de-AT" dirty="0"/>
              <a:t>nichtidealen) </a:t>
            </a:r>
            <a:r>
              <a:rPr lang="de-AT" dirty="0" smtClean="0"/>
              <a:t>Stromquelle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endParaRPr lang="de-AT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22"/>
          <a:stretch/>
        </p:blipFill>
        <p:spPr bwMode="auto">
          <a:xfrm>
            <a:off x="6300192" y="107022"/>
            <a:ext cx="2214276" cy="30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6"/>
          <a:stretch/>
        </p:blipFill>
        <p:spPr bwMode="auto">
          <a:xfrm>
            <a:off x="5580102" y="3063259"/>
            <a:ext cx="3284324" cy="30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61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t-es-md-dd-cg-2.2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 fontAlgn="auto">
          <a:spcBef>
            <a:spcPts val="0"/>
          </a:spcBef>
          <a:spcAft>
            <a:spcPts val="0"/>
          </a:spcAft>
          <a:defRPr sz="2000" dirty="0" err="1" smtClean="0">
            <a:latin typeface="+mn-lt"/>
            <a:cs typeface="+mn-cs"/>
          </a:defRPr>
        </a:defPPr>
      </a:lst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ict-es-md-dd-cg-2.2</Template>
  <TotalTime>0</TotalTime>
  <Words>1055</Words>
  <Application>Microsoft Office PowerPoint</Application>
  <PresentationFormat>On-screen Show (4:3)</PresentationFormat>
  <Paragraphs>418</Paragraphs>
  <Slides>38</Slides>
  <Notes>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ict-es-md-dd-cg-2.22</vt:lpstr>
      <vt:lpstr>Visio</vt:lpstr>
      <vt:lpstr>Digitale Integrierete Schaltungen  CMOS-Technologie</vt:lpstr>
      <vt:lpstr>Inhalt</vt:lpstr>
      <vt:lpstr>Wie groß ist ein Transistor?</vt:lpstr>
      <vt:lpstr>Der MOSFET</vt:lpstr>
      <vt:lpstr>MOSFET - Funktionsweise</vt:lpstr>
      <vt:lpstr>MOSFET - Funktionsweise</vt:lpstr>
      <vt:lpstr>MOSFET - Funktionsweise</vt:lpstr>
      <vt:lpstr>CMOS Technologie</vt:lpstr>
      <vt:lpstr>NMOS Transistor Kennlinien</vt:lpstr>
      <vt:lpstr>CMOS Inverter (1)</vt:lpstr>
      <vt:lpstr>CMOS Inverter (2)</vt:lpstr>
      <vt:lpstr>Aufbau integrierter CMOS-Schaltungen</vt:lpstr>
      <vt:lpstr>CMOS-Gatter</vt:lpstr>
      <vt:lpstr>Inverter</vt:lpstr>
      <vt:lpstr>NOR</vt:lpstr>
      <vt:lpstr>NAND</vt:lpstr>
      <vt:lpstr>XOR (passiv)</vt:lpstr>
      <vt:lpstr>XOR (passiv)</vt:lpstr>
      <vt:lpstr>XOR (passiv)</vt:lpstr>
      <vt:lpstr>XOR (passiv)</vt:lpstr>
      <vt:lpstr>Latch</vt:lpstr>
      <vt:lpstr>Latch</vt:lpstr>
      <vt:lpstr>Latch</vt:lpstr>
      <vt:lpstr>D-Flip-Flop</vt:lpstr>
      <vt:lpstr>D-Flip-Flop</vt:lpstr>
      <vt:lpstr>D-Flip-Flop</vt:lpstr>
      <vt:lpstr>Input-Pad mit Überspannungsschutz</vt:lpstr>
      <vt:lpstr>Output-Pad</vt:lpstr>
      <vt:lpstr>Gatteraufbau &amp; Ausgangsschaltungen</vt:lpstr>
      <vt:lpstr>Aufbau statischer CMOS-Gatter</vt:lpstr>
      <vt:lpstr>Komplexere Funktion</vt:lpstr>
      <vt:lpstr>CMOS-Standardausgang</vt:lpstr>
      <vt:lpstr>Open-Drain- / Open-Collector-Ausgang</vt:lpstr>
      <vt:lpstr>Datenauswahlschaltung mit OD-Ausgängen</vt:lpstr>
      <vt:lpstr>Three-State-Ausgang</vt:lpstr>
      <vt:lpstr>Bidirektionale Busverbindung mit Three-State-Ausgängen</vt:lpstr>
      <vt:lpstr>Durchreichen von Inversionskreisen / Polaritätsindikatoren (De Morgan)</vt:lpstr>
      <vt:lpstr>CMOS Technologie Transistoren Gatter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Methods for Circuit Design  Hardware Design Languages</dc:title>
  <dc:creator>cgrimm</dc:creator>
  <cp:lastModifiedBy>Axel Jantsch</cp:lastModifiedBy>
  <cp:revision>251</cp:revision>
  <cp:lastPrinted>2014-10-07T13:35:07Z</cp:lastPrinted>
  <dcterms:created xsi:type="dcterms:W3CDTF">2009-11-05T09:39:57Z</dcterms:created>
  <dcterms:modified xsi:type="dcterms:W3CDTF">2018-11-13T07:59:15Z</dcterms:modified>
</cp:coreProperties>
</file>