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Lst>
  <p:notesMasterIdLst>
    <p:notesMasterId r:id="rId62"/>
  </p:notesMasterIdLst>
  <p:handoutMasterIdLst>
    <p:handoutMasterId r:id="rId63"/>
  </p:handoutMasterIdLst>
  <p:sldIdLst>
    <p:sldId id="303" r:id="rId2"/>
    <p:sldId id="296" r:id="rId3"/>
    <p:sldId id="297" r:id="rId4"/>
    <p:sldId id="298" r:id="rId5"/>
    <p:sldId id="299" r:id="rId6"/>
    <p:sldId id="300" r:id="rId7"/>
    <p:sldId id="301" r:id="rId8"/>
    <p:sldId id="302" r:id="rId9"/>
    <p:sldId id="295" r:id="rId10"/>
    <p:sldId id="262" r:id="rId11"/>
    <p:sldId id="263" r:id="rId12"/>
    <p:sldId id="264" r:id="rId13"/>
    <p:sldId id="265" r:id="rId14"/>
    <p:sldId id="266" r:id="rId15"/>
    <p:sldId id="267" r:id="rId16"/>
    <p:sldId id="268" r:id="rId17"/>
    <p:sldId id="269" r:id="rId18"/>
    <p:sldId id="270" r:id="rId19"/>
    <p:sldId id="271" r:id="rId20"/>
    <p:sldId id="272" r:id="rId21"/>
    <p:sldId id="308" r:id="rId22"/>
    <p:sldId id="307" r:id="rId23"/>
    <p:sldId id="309" r:id="rId24"/>
    <p:sldId id="310" r:id="rId25"/>
    <p:sldId id="311" r:id="rId26"/>
    <p:sldId id="323" r:id="rId27"/>
    <p:sldId id="321" r:id="rId28"/>
    <p:sldId id="312" r:id="rId29"/>
    <p:sldId id="314" r:id="rId30"/>
    <p:sldId id="315" r:id="rId31"/>
    <p:sldId id="316" r:id="rId32"/>
    <p:sldId id="317" r:id="rId33"/>
    <p:sldId id="318" r:id="rId34"/>
    <p:sldId id="319" r:id="rId35"/>
    <p:sldId id="324" r:id="rId36"/>
    <p:sldId id="325" r:id="rId37"/>
    <p:sldId id="273" r:id="rId38"/>
    <p:sldId id="274" r:id="rId39"/>
    <p:sldId id="275" r:id="rId40"/>
    <p:sldId id="276" r:id="rId41"/>
    <p:sldId id="277" r:id="rId42"/>
    <p:sldId id="279" r:id="rId43"/>
    <p:sldId id="306" r:id="rId44"/>
    <p:sldId id="281" r:id="rId45"/>
    <p:sldId id="282" r:id="rId46"/>
    <p:sldId id="278" r:id="rId47"/>
    <p:sldId id="283" r:id="rId48"/>
    <p:sldId id="284" r:id="rId49"/>
    <p:sldId id="285" r:id="rId50"/>
    <p:sldId id="286" r:id="rId51"/>
    <p:sldId id="287" r:id="rId52"/>
    <p:sldId id="288" r:id="rId53"/>
    <p:sldId id="289" r:id="rId54"/>
    <p:sldId id="293" r:id="rId55"/>
    <p:sldId id="294" r:id="rId56"/>
    <p:sldId id="290" r:id="rId57"/>
    <p:sldId id="291" r:id="rId58"/>
    <p:sldId id="304" r:id="rId59"/>
    <p:sldId id="292" r:id="rId60"/>
    <p:sldId id="305" r:id="rId61"/>
  </p:sldIdLst>
  <p:sldSz cx="10687050" cy="7562850"/>
  <p:notesSz cx="7099300" cy="10234613"/>
  <p:defaultTextStyle>
    <a:defPPr>
      <a:defRPr lang="de-DE"/>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4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B4223"/>
    <a:srgbClr val="CC0099"/>
    <a:srgbClr val="FFFF00"/>
    <a:srgbClr val="9A0E1B"/>
    <a:srgbClr val="FB9E23"/>
    <a:srgbClr val="380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9" autoAdjust="0"/>
    <p:restoredTop sz="90886" autoAdjust="0"/>
  </p:normalViewPr>
  <p:slideViewPr>
    <p:cSldViewPr>
      <p:cViewPr varScale="1">
        <p:scale>
          <a:sx n="130" d="100"/>
          <a:sy n="130" d="100"/>
        </p:scale>
        <p:origin x="1794" y="126"/>
      </p:cViewPr>
      <p:guideLst>
        <p:guide orient="horz" pos="3120"/>
        <p:guide pos="4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2022" y="-7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p>
        </p:txBody>
      </p:sp>
      <p:sp>
        <p:nvSpPr>
          <p:cNvPr id="70659" name="Rectangle 3"/>
          <p:cNvSpPr>
            <a:spLocks noGrp="1" noChangeArrowheads="1"/>
          </p:cNvSpPr>
          <p:nvPr>
            <p:ph type="dt" sz="quarter" idx="1"/>
          </p:nvPr>
        </p:nvSpPr>
        <p:spPr bwMode="auto">
          <a:xfrm>
            <a:off x="4022725"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p>
        </p:txBody>
      </p:sp>
      <p:sp>
        <p:nvSpPr>
          <p:cNvPr id="70660" name="Rectangle 4"/>
          <p:cNvSpPr>
            <a:spLocks noGrp="1" noChangeArrowheads="1"/>
          </p:cNvSpPr>
          <p:nvPr>
            <p:ph type="ftr" sz="quarter" idx="2"/>
          </p:nvPr>
        </p:nvSpPr>
        <p:spPr bwMode="auto">
          <a:xfrm>
            <a:off x="0"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p>
        </p:txBody>
      </p:sp>
      <p:sp>
        <p:nvSpPr>
          <p:cNvPr id="70661" name="Rectangle 5"/>
          <p:cNvSpPr>
            <a:spLocks noGrp="1" noChangeArrowheads="1"/>
          </p:cNvSpPr>
          <p:nvPr>
            <p:ph type="sldNum" sz="quarter" idx="3"/>
          </p:nvPr>
        </p:nvSpPr>
        <p:spPr bwMode="auto">
          <a:xfrm>
            <a:off x="4022725"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0ECE628D-F356-42DA-856E-9A58B1739804}" type="slidenum">
              <a:rPr lang="en-US"/>
              <a:pPr>
                <a:defRPr/>
              </a:pPr>
              <a:t>‹#›</a:t>
            </a:fld>
            <a:endParaRPr lang="en-US"/>
          </a:p>
        </p:txBody>
      </p:sp>
    </p:spTree>
    <p:extLst>
      <p:ext uri="{BB962C8B-B14F-4D97-AF65-F5344CB8AC3E}">
        <p14:creationId xmlns:p14="http://schemas.microsoft.com/office/powerpoint/2010/main" val="1598608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de-DE"/>
          </a:p>
        </p:txBody>
      </p:sp>
      <p:sp>
        <p:nvSpPr>
          <p:cNvPr id="3075" name="Rectangle 3"/>
          <p:cNvSpPr>
            <a:spLocks noGrp="1" noChangeArrowheads="1"/>
          </p:cNvSpPr>
          <p:nvPr>
            <p:ph type="dt" idx="1"/>
          </p:nvPr>
        </p:nvSpPr>
        <p:spPr bwMode="auto">
          <a:xfrm>
            <a:off x="4022725"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de-DE"/>
          </a:p>
        </p:txBody>
      </p:sp>
      <p:sp>
        <p:nvSpPr>
          <p:cNvPr id="48132" name="Rectangle 4"/>
          <p:cNvSpPr>
            <a:spLocks noGrp="1" noRot="1" noChangeAspect="1" noChangeArrowheads="1" noTextEdit="1"/>
          </p:cNvSpPr>
          <p:nvPr>
            <p:ph type="sldImg" idx="2"/>
          </p:nvPr>
        </p:nvSpPr>
        <p:spPr bwMode="auto">
          <a:xfrm>
            <a:off x="838200" y="768350"/>
            <a:ext cx="5422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6150" y="4860925"/>
            <a:ext cx="5207000"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de-DE"/>
          </a:p>
        </p:txBody>
      </p:sp>
      <p:sp>
        <p:nvSpPr>
          <p:cNvPr id="3079" name="Rectangle 7"/>
          <p:cNvSpPr>
            <a:spLocks noGrp="1" noChangeArrowheads="1"/>
          </p:cNvSpPr>
          <p:nvPr>
            <p:ph type="sldNum" sz="quarter" idx="5"/>
          </p:nvPr>
        </p:nvSpPr>
        <p:spPr bwMode="auto">
          <a:xfrm>
            <a:off x="4022725"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43A924D-327C-4DFD-A95F-CA86507F191A}" type="slidenum">
              <a:rPr lang="de-DE"/>
              <a:pPr>
                <a:defRPr/>
              </a:pPr>
              <a:t>‹#›</a:t>
            </a:fld>
            <a:endParaRPr lang="de-DE"/>
          </a:p>
        </p:txBody>
      </p:sp>
    </p:spTree>
    <p:extLst>
      <p:ext uri="{BB962C8B-B14F-4D97-AF65-F5344CB8AC3E}">
        <p14:creationId xmlns:p14="http://schemas.microsoft.com/office/powerpoint/2010/main" val="643074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Times New Roman" pitchFamily="18" charset="0"/>
              </a:defRPr>
            </a:lvl1pPr>
            <a:lvl2pPr marL="742950" indent="-285750" defTabSz="990600">
              <a:defRPr sz="1600">
                <a:solidFill>
                  <a:schemeClr val="tx1"/>
                </a:solidFill>
                <a:latin typeface="Times New Roman" pitchFamily="18" charset="0"/>
              </a:defRPr>
            </a:lvl2pPr>
            <a:lvl3pPr marL="1143000" indent="-228600" defTabSz="990600">
              <a:defRPr sz="1600">
                <a:solidFill>
                  <a:schemeClr val="tx1"/>
                </a:solidFill>
                <a:latin typeface="Times New Roman" pitchFamily="18" charset="0"/>
              </a:defRPr>
            </a:lvl3pPr>
            <a:lvl4pPr marL="1600200" indent="-228600" defTabSz="990600">
              <a:defRPr sz="1600">
                <a:solidFill>
                  <a:schemeClr val="tx1"/>
                </a:solidFill>
                <a:latin typeface="Times New Roman" pitchFamily="18" charset="0"/>
              </a:defRPr>
            </a:lvl4pPr>
            <a:lvl5pPr marL="2057400" indent="-228600" defTabSz="990600">
              <a:defRPr sz="1600">
                <a:solidFill>
                  <a:schemeClr val="tx1"/>
                </a:solidFill>
                <a:latin typeface="Times New Roman" pitchFamily="18" charset="0"/>
              </a:defRPr>
            </a:lvl5pPr>
            <a:lvl6pPr marL="2514600" indent="-228600" algn="ctr" defTabSz="990600" eaLnBrk="0" fontAlgn="base" hangingPunct="0">
              <a:spcBef>
                <a:spcPct val="0"/>
              </a:spcBef>
              <a:spcAft>
                <a:spcPct val="0"/>
              </a:spcAft>
              <a:defRPr sz="1600">
                <a:solidFill>
                  <a:schemeClr val="tx1"/>
                </a:solidFill>
                <a:latin typeface="Times New Roman" pitchFamily="18" charset="0"/>
              </a:defRPr>
            </a:lvl6pPr>
            <a:lvl7pPr marL="2971800" indent="-228600" algn="ctr" defTabSz="990600" eaLnBrk="0" fontAlgn="base" hangingPunct="0">
              <a:spcBef>
                <a:spcPct val="0"/>
              </a:spcBef>
              <a:spcAft>
                <a:spcPct val="0"/>
              </a:spcAft>
              <a:defRPr sz="1600">
                <a:solidFill>
                  <a:schemeClr val="tx1"/>
                </a:solidFill>
                <a:latin typeface="Times New Roman" pitchFamily="18" charset="0"/>
              </a:defRPr>
            </a:lvl7pPr>
            <a:lvl8pPr marL="3429000" indent="-228600" algn="ctr" defTabSz="990600" eaLnBrk="0" fontAlgn="base" hangingPunct="0">
              <a:spcBef>
                <a:spcPct val="0"/>
              </a:spcBef>
              <a:spcAft>
                <a:spcPct val="0"/>
              </a:spcAft>
              <a:defRPr sz="1600">
                <a:solidFill>
                  <a:schemeClr val="tx1"/>
                </a:solidFill>
                <a:latin typeface="Times New Roman" pitchFamily="18" charset="0"/>
              </a:defRPr>
            </a:lvl8pPr>
            <a:lvl9pPr marL="3886200" indent="-228600" algn="ctr" defTabSz="990600" eaLnBrk="0" fontAlgn="base" hangingPunct="0">
              <a:spcBef>
                <a:spcPct val="0"/>
              </a:spcBef>
              <a:spcAft>
                <a:spcPct val="0"/>
              </a:spcAft>
              <a:defRPr sz="1600">
                <a:solidFill>
                  <a:schemeClr val="tx1"/>
                </a:solidFill>
                <a:latin typeface="Times New Roman" pitchFamily="18" charset="0"/>
              </a:defRPr>
            </a:lvl9pPr>
          </a:lstStyle>
          <a:p>
            <a:fld id="{EDFE77B8-19BC-4CE1-A813-5FB7AAA16E49}" type="slidenum">
              <a:rPr lang="de-DE" altLang="de-DE" sz="1300" smtClean="0"/>
              <a:pPr/>
              <a:t>9</a:t>
            </a:fld>
            <a:endParaRPr lang="de-DE" altLang="de-DE" sz="13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e-DE" smtClean="0"/>
          </a:p>
        </p:txBody>
      </p:sp>
    </p:spTree>
    <p:extLst>
      <p:ext uri="{BB962C8B-B14F-4D97-AF65-F5344CB8AC3E}">
        <p14:creationId xmlns:p14="http://schemas.microsoft.com/office/powerpoint/2010/main" val="120292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Mit GMAX meinen wir Größe</a:t>
            </a:r>
            <a:r>
              <a:rPr lang="de-AT" baseline="0" dirty="0" smtClean="0"/>
              <a:t> der einzelnen UND Terme, nicht das ODER Gatter, das alle verknüpft.</a:t>
            </a:r>
          </a:p>
          <a:p>
            <a:r>
              <a:rPr lang="de-AT" baseline="0" dirty="0" smtClean="0"/>
              <a:t> Dieses hat ebenfalls M(C_i) Eingänge, wird in dieser Rechnung aber ignoriert.</a:t>
            </a:r>
          </a:p>
          <a:p>
            <a:endParaRPr lang="de-AT" dirty="0"/>
          </a:p>
        </p:txBody>
      </p:sp>
      <p:sp>
        <p:nvSpPr>
          <p:cNvPr id="4" name="Slide Number Placeholder 3"/>
          <p:cNvSpPr>
            <a:spLocks noGrp="1"/>
          </p:cNvSpPr>
          <p:nvPr>
            <p:ph type="sldNum" sz="quarter" idx="10"/>
          </p:nvPr>
        </p:nvSpPr>
        <p:spPr/>
        <p:txBody>
          <a:bodyPr/>
          <a:lstStyle/>
          <a:p>
            <a:pPr>
              <a:defRPr/>
            </a:pPr>
            <a:fld id="{343A924D-327C-4DFD-A95F-CA86507F191A}" type="slidenum">
              <a:rPr lang="de-DE" smtClean="0"/>
              <a:pPr>
                <a:defRPr/>
              </a:pPr>
              <a:t>25</a:t>
            </a:fld>
            <a:endParaRPr lang="de-DE"/>
          </a:p>
        </p:txBody>
      </p:sp>
    </p:spTree>
    <p:extLst>
      <p:ext uri="{BB962C8B-B14F-4D97-AF65-F5344CB8AC3E}">
        <p14:creationId xmlns:p14="http://schemas.microsoft.com/office/powerpoint/2010/main" val="92621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K(C_i) berücksichtigt nicht die Kosten der P_i und G_i,</a:t>
            </a:r>
            <a:r>
              <a:rPr lang="de-AT" baseline="0" dirty="0" smtClean="0"/>
              <a:t> sondern nur die Verknüpfung dieser Signale.</a:t>
            </a:r>
            <a:endParaRPr lang="de-AT" dirty="0"/>
          </a:p>
        </p:txBody>
      </p:sp>
      <p:sp>
        <p:nvSpPr>
          <p:cNvPr id="4" name="Slide Number Placeholder 3"/>
          <p:cNvSpPr>
            <a:spLocks noGrp="1"/>
          </p:cNvSpPr>
          <p:nvPr>
            <p:ph type="sldNum" sz="quarter" idx="10"/>
          </p:nvPr>
        </p:nvSpPr>
        <p:spPr/>
        <p:txBody>
          <a:bodyPr/>
          <a:lstStyle/>
          <a:p>
            <a:pPr>
              <a:defRPr/>
            </a:pPr>
            <a:fld id="{343A924D-327C-4DFD-A95F-CA86507F191A}" type="slidenum">
              <a:rPr lang="de-DE" smtClean="0"/>
              <a:pPr>
                <a:defRPr/>
              </a:pPr>
              <a:t>31</a:t>
            </a:fld>
            <a:endParaRPr lang="de-DE"/>
          </a:p>
        </p:txBody>
      </p:sp>
    </p:spTree>
    <p:extLst>
      <p:ext uri="{BB962C8B-B14F-4D97-AF65-F5344CB8AC3E}">
        <p14:creationId xmlns:p14="http://schemas.microsoft.com/office/powerpoint/2010/main" val="2242947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23"/>
          <p:cNvSpPr>
            <a:spLocks noChangeShapeType="1"/>
          </p:cNvSpPr>
          <p:nvPr/>
        </p:nvSpPr>
        <p:spPr bwMode="auto">
          <a:xfrm>
            <a:off x="0" y="1143000"/>
            <a:ext cx="10687050"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grpSp>
        <p:nvGrpSpPr>
          <p:cNvPr id="5" name="Group 39"/>
          <p:cNvGrpSpPr>
            <a:grpSpLocks/>
          </p:cNvGrpSpPr>
          <p:nvPr/>
        </p:nvGrpSpPr>
        <p:grpSpPr bwMode="auto">
          <a:xfrm>
            <a:off x="0" y="0"/>
            <a:ext cx="10687050" cy="1143000"/>
            <a:chOff x="0" y="0"/>
            <a:chExt cx="6732" cy="720"/>
          </a:xfrm>
        </p:grpSpPr>
        <p:grpSp>
          <p:nvGrpSpPr>
            <p:cNvPr id="6" name="Group 40"/>
            <p:cNvGrpSpPr>
              <a:grpSpLocks/>
            </p:cNvGrpSpPr>
            <p:nvPr/>
          </p:nvGrpSpPr>
          <p:grpSpPr bwMode="auto">
            <a:xfrm>
              <a:off x="0" y="0"/>
              <a:ext cx="6732" cy="720"/>
              <a:chOff x="0" y="0"/>
              <a:chExt cx="6732" cy="720"/>
            </a:xfrm>
          </p:grpSpPr>
          <p:sp>
            <p:nvSpPr>
              <p:cNvPr id="8" name="Line 41"/>
              <p:cNvSpPr>
                <a:spLocks noChangeShapeType="1"/>
              </p:cNvSpPr>
              <p:nvPr/>
            </p:nvSpPr>
            <p:spPr bwMode="auto">
              <a:xfrm>
                <a:off x="0" y="720"/>
                <a:ext cx="6732"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grpSp>
            <p:nvGrpSpPr>
              <p:cNvPr id="9" name="Group 42"/>
              <p:cNvGrpSpPr>
                <a:grpSpLocks/>
              </p:cNvGrpSpPr>
              <p:nvPr/>
            </p:nvGrpSpPr>
            <p:grpSpPr bwMode="auto">
              <a:xfrm>
                <a:off x="144" y="0"/>
                <a:ext cx="6336" cy="699"/>
                <a:chOff x="144" y="0"/>
                <a:chExt cx="6336" cy="699"/>
              </a:xfrm>
            </p:grpSpPr>
            <p:pic>
              <p:nvPicPr>
                <p:cNvPr id="10"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 y="96"/>
                  <a:ext cx="216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4"/>
                <p:cNvSpPr txBox="1">
                  <a:spLocks noChangeArrowheads="1"/>
                </p:cNvSpPr>
                <p:nvPr/>
              </p:nvSpPr>
              <p:spPr bwMode="auto">
                <a:xfrm>
                  <a:off x="144" y="0"/>
                  <a:ext cx="2975" cy="699"/>
                </a:xfrm>
                <a:prstGeom prst="rect">
                  <a:avLst/>
                </a:prstGeom>
                <a:noFill/>
                <a:ln>
                  <a:noFill/>
                </a:ln>
                <a:extLst/>
              </p:spPr>
              <p:txBody>
                <a:bodyPr lIns="87268" tIns="43634" rIns="87268" bIns="43634"/>
                <a:lstStyle>
                  <a:lvl1pPr algn="l" defTabSz="873125">
                    <a:defRPr sz="2400">
                      <a:solidFill>
                        <a:schemeClr val="tx1"/>
                      </a:solidFill>
                      <a:latin typeface="Times New Roman" pitchFamily="18" charset="0"/>
                    </a:defRPr>
                  </a:lvl1pPr>
                  <a:lvl2pPr marL="434975" algn="l" defTabSz="873125">
                    <a:defRPr sz="2400">
                      <a:solidFill>
                        <a:schemeClr val="tx1"/>
                      </a:solidFill>
                      <a:latin typeface="Times New Roman" pitchFamily="18" charset="0"/>
                    </a:defRPr>
                  </a:lvl2pPr>
                  <a:lvl3pPr marL="873125" algn="l" defTabSz="873125">
                    <a:defRPr sz="2400">
                      <a:solidFill>
                        <a:schemeClr val="tx1"/>
                      </a:solidFill>
                      <a:latin typeface="Times New Roman" pitchFamily="18" charset="0"/>
                    </a:defRPr>
                  </a:lvl3pPr>
                  <a:lvl4pPr marL="1308100" algn="l" defTabSz="873125">
                    <a:defRPr sz="2400">
                      <a:solidFill>
                        <a:schemeClr val="tx1"/>
                      </a:solidFill>
                      <a:latin typeface="Times New Roman" pitchFamily="18" charset="0"/>
                    </a:defRPr>
                  </a:lvl4pPr>
                  <a:lvl5pPr marL="1744663" algn="l" defTabSz="873125">
                    <a:defRPr sz="2400">
                      <a:solidFill>
                        <a:schemeClr val="tx1"/>
                      </a:solidFill>
                      <a:latin typeface="Times New Roman" pitchFamily="18" charset="0"/>
                    </a:defRPr>
                  </a:lvl5pPr>
                  <a:lvl6pPr marL="2201863" defTabSz="873125" eaLnBrk="0" fontAlgn="base" hangingPunct="0">
                    <a:spcBef>
                      <a:spcPct val="0"/>
                    </a:spcBef>
                    <a:spcAft>
                      <a:spcPct val="0"/>
                    </a:spcAft>
                    <a:defRPr sz="2400">
                      <a:solidFill>
                        <a:schemeClr val="tx1"/>
                      </a:solidFill>
                      <a:latin typeface="Times New Roman" pitchFamily="18" charset="0"/>
                    </a:defRPr>
                  </a:lvl6pPr>
                  <a:lvl7pPr marL="2659063" defTabSz="873125" eaLnBrk="0" fontAlgn="base" hangingPunct="0">
                    <a:spcBef>
                      <a:spcPct val="0"/>
                    </a:spcBef>
                    <a:spcAft>
                      <a:spcPct val="0"/>
                    </a:spcAft>
                    <a:defRPr sz="2400">
                      <a:solidFill>
                        <a:schemeClr val="tx1"/>
                      </a:solidFill>
                      <a:latin typeface="Times New Roman" pitchFamily="18" charset="0"/>
                    </a:defRPr>
                  </a:lvl7pPr>
                  <a:lvl8pPr marL="3116263" defTabSz="873125" eaLnBrk="0" fontAlgn="base" hangingPunct="0">
                    <a:spcBef>
                      <a:spcPct val="0"/>
                    </a:spcBef>
                    <a:spcAft>
                      <a:spcPct val="0"/>
                    </a:spcAft>
                    <a:defRPr sz="2400">
                      <a:solidFill>
                        <a:schemeClr val="tx1"/>
                      </a:solidFill>
                      <a:latin typeface="Times New Roman" pitchFamily="18" charset="0"/>
                    </a:defRPr>
                  </a:lvl8pPr>
                  <a:lvl9pPr marL="3573463" defTabSz="873125" eaLnBrk="0" fontAlgn="base" hangingPunct="0">
                    <a:spcBef>
                      <a:spcPct val="0"/>
                    </a:spcBef>
                    <a:spcAft>
                      <a:spcPct val="0"/>
                    </a:spcAft>
                    <a:defRPr sz="2400">
                      <a:solidFill>
                        <a:schemeClr val="tx1"/>
                      </a:solidFill>
                      <a:latin typeface="Times New Roman" pitchFamily="18" charset="0"/>
                    </a:defRPr>
                  </a:lvl9pPr>
                </a:lstStyle>
                <a:p>
                  <a:pPr>
                    <a:defRPr/>
                  </a:pPr>
                  <a:endParaRPr lang="de-DE" sz="1300" smtClean="0">
                    <a:latin typeface="HAW FrutigerNext Bold" charset="0"/>
                  </a:endParaRPr>
                </a:p>
                <a:p>
                  <a:pPr>
                    <a:defRPr/>
                  </a:pPr>
                  <a:r>
                    <a:rPr lang="de-DE" sz="1300" smtClean="0">
                      <a:latin typeface="HAW FrutigerNext Bold" charset="0"/>
                    </a:rPr>
                    <a:t>	Prof. Dr. J. Reichardt</a:t>
                  </a:r>
                </a:p>
                <a:p>
                  <a:pPr>
                    <a:defRPr/>
                  </a:pPr>
                  <a:r>
                    <a:rPr lang="de-DE" sz="1300" smtClean="0">
                      <a:latin typeface="HAW FrutigerNext Bold" charset="0"/>
                    </a:rPr>
                    <a:t>	Prof. Dr. B. Schwarz</a:t>
                  </a:r>
                </a:p>
                <a:p>
                  <a:pPr>
                    <a:defRPr/>
                  </a:pPr>
                  <a:r>
                    <a:rPr lang="de-DE" sz="1300" smtClean="0">
                      <a:latin typeface="HAW FrutigerNext Bold" charset="0"/>
                    </a:rPr>
                    <a:t>	</a:t>
                  </a:r>
                </a:p>
                <a:p>
                  <a:pPr>
                    <a:defRPr/>
                  </a:pPr>
                  <a:r>
                    <a:rPr lang="de-DE" sz="1300" smtClean="0">
                      <a:latin typeface="HAW FrutigerNext Bold" charset="0"/>
                    </a:rPr>
                    <a:t>	VHDL- Synthese 	</a:t>
                  </a:r>
                  <a:endParaRPr lang="de-DE" sz="3800" b="1" smtClean="0">
                    <a:latin typeface="Arial" charset="0"/>
                  </a:endParaRPr>
                </a:p>
                <a:p>
                  <a:pPr>
                    <a:defRPr/>
                  </a:pPr>
                  <a:endParaRPr lang="de-DE" sz="5800" b="1" smtClean="0">
                    <a:latin typeface="Arial" charset="0"/>
                  </a:endParaRPr>
                </a:p>
              </p:txBody>
            </p:sp>
          </p:grpSp>
        </p:grpSp>
        <p:pic>
          <p:nvPicPr>
            <p:cNvPr id="7" name="Picture 45" descr="buch_vhdl_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48"/>
              <a:ext cx="44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78" name="Rectangle 2"/>
          <p:cNvSpPr>
            <a:spLocks noGrp="1" noChangeArrowheads="1"/>
          </p:cNvSpPr>
          <p:nvPr>
            <p:ph type="ctrTitle"/>
          </p:nvPr>
        </p:nvSpPr>
        <p:spPr>
          <a:xfrm>
            <a:off x="839788" y="2514600"/>
            <a:ext cx="9064625" cy="1295400"/>
          </a:xfrm>
        </p:spPr>
        <p:txBody>
          <a:bodyPr/>
          <a:lstStyle>
            <a:lvl1pPr>
              <a:defRPr/>
            </a:lvl1pPr>
          </a:lstStyle>
          <a:p>
            <a:pPr lvl="0"/>
            <a:r>
              <a:rPr lang="en-US" noProof="0" smtClean="0"/>
              <a:t>Klicken Sie, um das Titelformat zu bearbeiten</a:t>
            </a:r>
            <a:endParaRPr lang="de-DE" noProof="0" smtClean="0"/>
          </a:p>
        </p:txBody>
      </p:sp>
      <p:sp>
        <p:nvSpPr>
          <p:cNvPr id="24579" name="Rectangle 3"/>
          <p:cNvSpPr>
            <a:spLocks noGrp="1" noChangeArrowheads="1"/>
          </p:cNvSpPr>
          <p:nvPr>
            <p:ph type="subTitle" idx="1"/>
          </p:nvPr>
        </p:nvSpPr>
        <p:spPr>
          <a:xfrm>
            <a:off x="1600200" y="4265613"/>
            <a:ext cx="7466013" cy="1982787"/>
          </a:xfrm>
        </p:spPr>
        <p:txBody>
          <a:bodyPr/>
          <a:lstStyle>
            <a:lvl1pPr marL="0" indent="0" algn="ctr">
              <a:buFontTx/>
              <a:buNone/>
              <a:defRPr/>
            </a:lvl1pPr>
          </a:lstStyle>
          <a:p>
            <a:pPr lvl="0"/>
            <a:r>
              <a:rPr lang="en-US" noProof="0" smtClean="0"/>
              <a:t>Klicken Sie, um das Format des Untertitel-Masters zu bearbeiten.</a:t>
            </a:r>
          </a:p>
        </p:txBody>
      </p:sp>
      <p:sp>
        <p:nvSpPr>
          <p:cNvPr id="12" name="Rectangle 4"/>
          <p:cNvSpPr>
            <a:spLocks noGrp="1" noChangeArrowheads="1"/>
          </p:cNvSpPr>
          <p:nvPr>
            <p:ph type="dt" sz="half" idx="10"/>
          </p:nvPr>
        </p:nvSpPr>
        <p:spPr>
          <a:xfrm>
            <a:off x="839788" y="6934200"/>
            <a:ext cx="2208212" cy="457200"/>
          </a:xfrm>
        </p:spPr>
        <p:txBody>
          <a:bodyPr/>
          <a:lstStyle>
            <a:lvl1pPr>
              <a:defRPr sz="1500"/>
            </a:lvl1pPr>
          </a:lstStyle>
          <a:p>
            <a:pPr>
              <a:defRPr/>
            </a:pPr>
            <a:fld id="{C72E432E-471A-460D-A9FC-A1B86265AB0A}" type="datetime1">
              <a:rPr lang="de-DE" altLang="de-DE"/>
              <a:pPr>
                <a:defRPr/>
              </a:pPr>
              <a:t>04.12.2018</a:t>
            </a:fld>
            <a:endParaRPr lang="de-DE" altLang="de-DE"/>
          </a:p>
        </p:txBody>
      </p:sp>
      <p:sp>
        <p:nvSpPr>
          <p:cNvPr id="13" name="Rectangle 5"/>
          <p:cNvSpPr>
            <a:spLocks noGrp="1" noChangeArrowheads="1"/>
          </p:cNvSpPr>
          <p:nvPr>
            <p:ph type="ftr" sz="quarter" idx="11"/>
          </p:nvPr>
        </p:nvSpPr>
        <p:spPr>
          <a:xfrm>
            <a:off x="3656013" y="6934200"/>
            <a:ext cx="3354387" cy="457200"/>
          </a:xfrm>
        </p:spPr>
        <p:txBody>
          <a:bodyPr/>
          <a:lstStyle>
            <a:lvl1pPr algn="ctr">
              <a:defRPr sz="1500"/>
            </a:lvl1pPr>
          </a:lstStyle>
          <a:p>
            <a:pPr>
              <a:defRPr/>
            </a:pPr>
            <a:r>
              <a:rPr lang="de-DE" altLang="de-DE"/>
              <a:t>Module 0</a:t>
            </a:r>
          </a:p>
        </p:txBody>
      </p:sp>
      <p:sp>
        <p:nvSpPr>
          <p:cNvPr id="14" name="Rectangle 6"/>
          <p:cNvSpPr>
            <a:spLocks noGrp="1" noChangeArrowheads="1"/>
          </p:cNvSpPr>
          <p:nvPr>
            <p:ph type="sldNum" sz="quarter" idx="12"/>
          </p:nvPr>
        </p:nvSpPr>
        <p:spPr>
          <a:xfrm>
            <a:off x="7694613" y="6934200"/>
            <a:ext cx="2209800" cy="457200"/>
          </a:xfrm>
        </p:spPr>
        <p:txBody>
          <a:bodyPr/>
          <a:lstStyle>
            <a:lvl1pPr>
              <a:defRPr sz="1500">
                <a:solidFill>
                  <a:schemeClr val="tx1"/>
                </a:solidFill>
              </a:defRPr>
            </a:lvl1pPr>
          </a:lstStyle>
          <a:p>
            <a:pPr>
              <a:defRPr/>
            </a:pPr>
            <a:fld id="{C0A9B46A-3284-4782-9C0D-6A85E333A556}" type="slidenum">
              <a:rPr lang="de-DE"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215440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C1AF9550-973C-443A-B16D-65BDFC5C542F}" type="datetime1">
              <a:rPr lang="de-DE" altLang="de-DE"/>
              <a:pPr>
                <a:defRPr/>
              </a:pPr>
              <a:t>04.12.2018</a:t>
            </a:fld>
            <a:endParaRPr lang="de-DE" altLang="de-D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6" name="Rectangle 6"/>
          <p:cNvSpPr>
            <a:spLocks noGrp="1" noChangeArrowheads="1"/>
          </p:cNvSpPr>
          <p:nvPr>
            <p:ph type="sldNum" sz="quarter" idx="12"/>
          </p:nvPr>
        </p:nvSpPr>
        <p:spPr>
          <a:ln/>
        </p:spPr>
        <p:txBody>
          <a:bodyPr/>
          <a:lstStyle>
            <a:lvl1pPr>
              <a:defRPr/>
            </a:lvl1pPr>
          </a:lstStyle>
          <a:p>
            <a:pPr>
              <a:defRPr/>
            </a:pPr>
            <a:fld id="{F8244DB1-A0E4-48A6-9E5A-137CD6847700}"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214733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886700" y="1143000"/>
            <a:ext cx="2552700" cy="60198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27013" y="1143000"/>
            <a:ext cx="7507287" cy="60198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21B086AD-4886-463A-A08E-BD148B966CAD}" type="datetime1">
              <a:rPr lang="de-DE" altLang="de-DE"/>
              <a:pPr>
                <a:defRPr/>
              </a:pPr>
              <a:t>04.12.2018</a:t>
            </a:fld>
            <a:endParaRPr lang="de-DE" altLang="de-D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6" name="Rectangle 6"/>
          <p:cNvSpPr>
            <a:spLocks noGrp="1" noChangeArrowheads="1"/>
          </p:cNvSpPr>
          <p:nvPr>
            <p:ph type="sldNum" sz="quarter" idx="12"/>
          </p:nvPr>
        </p:nvSpPr>
        <p:spPr>
          <a:ln/>
        </p:spPr>
        <p:txBody>
          <a:bodyPr/>
          <a:lstStyle>
            <a:lvl1pPr>
              <a:defRPr/>
            </a:lvl1pPr>
          </a:lstStyle>
          <a:p>
            <a:pPr>
              <a:defRPr/>
            </a:pPr>
            <a:fld id="{FD314668-4241-4A58-84F4-B106ACFE5944}"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388634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27013" y="1143000"/>
            <a:ext cx="10212387" cy="6223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227013" y="1765300"/>
            <a:ext cx="5029200" cy="5397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08613" y="1765300"/>
            <a:ext cx="5030787" cy="5397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582E781B-56F1-4298-80AD-D34D0322740A}" type="datetime1">
              <a:rPr lang="de-DE" altLang="de-DE"/>
              <a:pPr>
                <a:defRPr/>
              </a:pPr>
              <a:t>04.12.2018</a:t>
            </a:fld>
            <a:endParaRPr lang="de-DE" altLang="de-D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7" name="Rectangle 6"/>
          <p:cNvSpPr>
            <a:spLocks noGrp="1" noChangeArrowheads="1"/>
          </p:cNvSpPr>
          <p:nvPr>
            <p:ph type="sldNum" sz="quarter" idx="12"/>
          </p:nvPr>
        </p:nvSpPr>
        <p:spPr>
          <a:ln/>
        </p:spPr>
        <p:txBody>
          <a:bodyPr/>
          <a:lstStyle>
            <a:lvl1pPr>
              <a:defRPr/>
            </a:lvl1pPr>
          </a:lstStyle>
          <a:p>
            <a:pPr>
              <a:defRPr/>
            </a:pPr>
            <a:fld id="{36FDE46B-CF29-4FD2-AB76-7BB257345F71}"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183633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227013" y="1143000"/>
            <a:ext cx="10212387" cy="622300"/>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227013" y="1765300"/>
            <a:ext cx="10212387" cy="5397500"/>
          </a:xfrm>
        </p:spPr>
        <p:txBody>
          <a:bodyPr/>
          <a:lstStyle/>
          <a:p>
            <a:pPr lvl="0"/>
            <a:endParaRPr lang="de-DE" noProof="0" smtClean="0"/>
          </a:p>
        </p:txBody>
      </p:sp>
      <p:sp>
        <p:nvSpPr>
          <p:cNvPr id="4" name="Rectangle 4"/>
          <p:cNvSpPr>
            <a:spLocks noGrp="1" noChangeArrowheads="1"/>
          </p:cNvSpPr>
          <p:nvPr>
            <p:ph type="dt" sz="half" idx="10"/>
          </p:nvPr>
        </p:nvSpPr>
        <p:spPr>
          <a:ln/>
        </p:spPr>
        <p:txBody>
          <a:bodyPr/>
          <a:lstStyle>
            <a:lvl1pPr>
              <a:defRPr/>
            </a:lvl1pPr>
          </a:lstStyle>
          <a:p>
            <a:pPr>
              <a:defRPr/>
            </a:pPr>
            <a:fld id="{508FA4E4-A970-4BE9-82FB-449ED6EA929B}" type="datetime1">
              <a:rPr lang="de-DE" altLang="de-DE"/>
              <a:pPr>
                <a:defRPr/>
              </a:pPr>
              <a:t>04.12.2018</a:t>
            </a:fld>
            <a:endParaRPr lang="de-DE" altLang="de-D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6" name="Rectangle 6"/>
          <p:cNvSpPr>
            <a:spLocks noGrp="1" noChangeArrowheads="1"/>
          </p:cNvSpPr>
          <p:nvPr>
            <p:ph type="sldNum" sz="quarter" idx="12"/>
          </p:nvPr>
        </p:nvSpPr>
        <p:spPr>
          <a:ln/>
        </p:spPr>
        <p:txBody>
          <a:bodyPr/>
          <a:lstStyle>
            <a:lvl1pPr>
              <a:defRPr/>
            </a:lvl1pPr>
          </a:lstStyle>
          <a:p>
            <a:pPr>
              <a:defRPr/>
            </a:pPr>
            <a:fld id="{D1801BED-439B-486C-BA33-BFFF65FFBB0B}"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113434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FF433046-124E-4353-BA03-EABCD7AEFD81}" type="datetime1">
              <a:rPr lang="de-DE" altLang="de-DE"/>
              <a:pPr>
                <a:defRPr/>
              </a:pPr>
              <a:t>04.12.2018</a:t>
            </a:fld>
            <a:endParaRPr lang="de-DE" altLang="de-D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6" name="Rectangle 6"/>
          <p:cNvSpPr>
            <a:spLocks noGrp="1" noChangeArrowheads="1"/>
          </p:cNvSpPr>
          <p:nvPr>
            <p:ph type="sldNum" sz="quarter" idx="12"/>
          </p:nvPr>
        </p:nvSpPr>
        <p:spPr>
          <a:ln/>
        </p:spPr>
        <p:txBody>
          <a:bodyPr/>
          <a:lstStyle>
            <a:lvl1pPr>
              <a:defRPr/>
            </a:lvl1pPr>
          </a:lstStyle>
          <a:p>
            <a:pPr>
              <a:defRPr/>
            </a:pPr>
            <a:fld id="{49FD5768-D074-45FB-AF48-F3DA06600420}"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163010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4550" y="4859338"/>
            <a:ext cx="9083675"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844550" y="3205163"/>
            <a:ext cx="908367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2E0853A7-AECB-4AFD-91B2-A999D4C39B70}" type="datetime1">
              <a:rPr lang="de-DE" altLang="de-DE"/>
              <a:pPr>
                <a:defRPr/>
              </a:pPr>
              <a:t>04.12.2018</a:t>
            </a:fld>
            <a:endParaRPr lang="de-DE" altLang="de-D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6" name="Rectangle 6"/>
          <p:cNvSpPr>
            <a:spLocks noGrp="1" noChangeArrowheads="1"/>
          </p:cNvSpPr>
          <p:nvPr>
            <p:ph type="sldNum" sz="quarter" idx="12"/>
          </p:nvPr>
        </p:nvSpPr>
        <p:spPr>
          <a:ln/>
        </p:spPr>
        <p:txBody>
          <a:bodyPr/>
          <a:lstStyle>
            <a:lvl1pPr>
              <a:defRPr/>
            </a:lvl1pPr>
          </a:lstStyle>
          <a:p>
            <a:pPr>
              <a:defRPr/>
            </a:pPr>
            <a:fld id="{CE109694-6744-4399-A0F9-3B35AE84F714}"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389409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27013" y="1765300"/>
            <a:ext cx="50292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08613" y="1765300"/>
            <a:ext cx="5030787"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73A598C5-49C4-47C9-A26C-89BA4C23CE7B}" type="datetime1">
              <a:rPr lang="de-DE" altLang="de-DE"/>
              <a:pPr>
                <a:defRPr/>
              </a:pPr>
              <a:t>04.12.2018</a:t>
            </a:fld>
            <a:endParaRPr lang="de-DE" altLang="de-D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7" name="Rectangle 6"/>
          <p:cNvSpPr>
            <a:spLocks noGrp="1" noChangeArrowheads="1"/>
          </p:cNvSpPr>
          <p:nvPr>
            <p:ph type="sldNum" sz="quarter" idx="12"/>
          </p:nvPr>
        </p:nvSpPr>
        <p:spPr>
          <a:ln/>
        </p:spPr>
        <p:txBody>
          <a:bodyPr/>
          <a:lstStyle>
            <a:lvl1pPr>
              <a:defRPr/>
            </a:lvl1pPr>
          </a:lstStyle>
          <a:p>
            <a:pPr>
              <a:defRPr/>
            </a:pPr>
            <a:fld id="{9214C04B-2C09-4614-8111-C4553E48574D}"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353488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4988" y="303213"/>
            <a:ext cx="9617075" cy="1260475"/>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34988" y="1692275"/>
            <a:ext cx="47212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34988" y="2398713"/>
            <a:ext cx="47212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29250" y="1692275"/>
            <a:ext cx="4722813"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429250" y="2398713"/>
            <a:ext cx="4722813"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8175FF0E-DDB5-492B-92BC-02DED28D0148}" type="datetime1">
              <a:rPr lang="de-DE" altLang="de-DE"/>
              <a:pPr>
                <a:defRPr/>
              </a:pPr>
              <a:t>04.12.2018</a:t>
            </a:fld>
            <a:endParaRPr lang="de-DE" altLang="de-DE"/>
          </a:p>
        </p:txBody>
      </p:sp>
      <p:sp>
        <p:nvSpPr>
          <p:cNvPr id="8"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9" name="Rectangle 6"/>
          <p:cNvSpPr>
            <a:spLocks noGrp="1" noChangeArrowheads="1"/>
          </p:cNvSpPr>
          <p:nvPr>
            <p:ph type="sldNum" sz="quarter" idx="12"/>
          </p:nvPr>
        </p:nvSpPr>
        <p:spPr>
          <a:ln/>
        </p:spPr>
        <p:txBody>
          <a:bodyPr/>
          <a:lstStyle>
            <a:lvl1pPr>
              <a:defRPr/>
            </a:lvl1pPr>
          </a:lstStyle>
          <a:p>
            <a:pPr>
              <a:defRPr/>
            </a:pPr>
            <a:fld id="{5B7D7CC6-F070-4A36-BD25-2498469EC4FD}"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5013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433162EA-0D53-4B01-B7A9-80D887DF7751}" type="datetime1">
              <a:rPr lang="de-DE" altLang="de-DE"/>
              <a:pPr>
                <a:defRPr/>
              </a:pPr>
              <a:t>04.12.2018</a:t>
            </a:fld>
            <a:endParaRPr lang="de-DE" altLang="de-DE"/>
          </a:p>
        </p:txBody>
      </p:sp>
      <p:sp>
        <p:nvSpPr>
          <p:cNvPr id="4"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5" name="Rectangle 6"/>
          <p:cNvSpPr>
            <a:spLocks noGrp="1" noChangeArrowheads="1"/>
          </p:cNvSpPr>
          <p:nvPr>
            <p:ph type="sldNum" sz="quarter" idx="12"/>
          </p:nvPr>
        </p:nvSpPr>
        <p:spPr>
          <a:ln/>
        </p:spPr>
        <p:txBody>
          <a:bodyPr/>
          <a:lstStyle>
            <a:lvl1pPr>
              <a:defRPr/>
            </a:lvl1pPr>
          </a:lstStyle>
          <a:p>
            <a:pPr>
              <a:defRPr/>
            </a:pPr>
            <a:fld id="{4211DB81-CA42-4AB4-8348-453EB459A9F0}"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254507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8DD0777-12B4-4798-AF98-E741C9885FC2}" type="datetime1">
              <a:rPr lang="de-DE" altLang="de-DE"/>
              <a:pPr>
                <a:defRPr/>
              </a:pPr>
              <a:t>04.12.2018</a:t>
            </a:fld>
            <a:endParaRPr lang="de-DE" altLang="de-DE"/>
          </a:p>
        </p:txBody>
      </p:sp>
      <p:sp>
        <p:nvSpPr>
          <p:cNvPr id="3"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4" name="Rectangle 6"/>
          <p:cNvSpPr>
            <a:spLocks noGrp="1" noChangeArrowheads="1"/>
          </p:cNvSpPr>
          <p:nvPr>
            <p:ph type="sldNum" sz="quarter" idx="12"/>
          </p:nvPr>
        </p:nvSpPr>
        <p:spPr>
          <a:ln/>
        </p:spPr>
        <p:txBody>
          <a:bodyPr/>
          <a:lstStyle>
            <a:lvl1pPr>
              <a:defRPr/>
            </a:lvl1pPr>
          </a:lstStyle>
          <a:p>
            <a:pPr>
              <a:defRPr/>
            </a:pPr>
            <a:fld id="{A4EA4EE0-D613-4DA5-9812-AF2732669165}"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345946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4988" y="301625"/>
            <a:ext cx="3514725" cy="1281113"/>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178300" y="301625"/>
            <a:ext cx="5973763"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34988" y="1582738"/>
            <a:ext cx="3514725"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9864822C-6470-4531-8DA7-9123856C11E7}" type="datetime1">
              <a:rPr lang="de-DE" altLang="de-DE"/>
              <a:pPr>
                <a:defRPr/>
              </a:pPr>
              <a:t>04.12.2018</a:t>
            </a:fld>
            <a:endParaRPr lang="de-DE" altLang="de-D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7" name="Rectangle 6"/>
          <p:cNvSpPr>
            <a:spLocks noGrp="1" noChangeArrowheads="1"/>
          </p:cNvSpPr>
          <p:nvPr>
            <p:ph type="sldNum" sz="quarter" idx="12"/>
          </p:nvPr>
        </p:nvSpPr>
        <p:spPr>
          <a:ln/>
        </p:spPr>
        <p:txBody>
          <a:bodyPr/>
          <a:lstStyle>
            <a:lvl1pPr>
              <a:defRPr/>
            </a:lvl1pPr>
          </a:lstStyle>
          <a:p>
            <a:pPr>
              <a:defRPr/>
            </a:pPr>
            <a:fld id="{010C553F-6E4C-4549-A76A-38CCBFD116A8}"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41764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95500" y="5294313"/>
            <a:ext cx="6411913" cy="623887"/>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095500" y="676275"/>
            <a:ext cx="6411913"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2095500" y="5918200"/>
            <a:ext cx="6411913"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68282E93-8854-4A7B-AA2F-C11E47A7A3BA}" type="datetime1">
              <a:rPr lang="de-DE" altLang="de-DE"/>
              <a:pPr>
                <a:defRPr/>
              </a:pPr>
              <a:t>04.12.2018</a:t>
            </a:fld>
            <a:endParaRPr lang="de-DE" altLang="de-D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de-DE"/>
              <a:t>10. Datenpfadkomponenten</a:t>
            </a:r>
            <a:endParaRPr lang="de-DE" altLang="de-DE" sz="1500"/>
          </a:p>
        </p:txBody>
      </p:sp>
      <p:sp>
        <p:nvSpPr>
          <p:cNvPr id="7" name="Rectangle 6"/>
          <p:cNvSpPr>
            <a:spLocks noGrp="1" noChangeArrowheads="1"/>
          </p:cNvSpPr>
          <p:nvPr>
            <p:ph type="sldNum" sz="quarter" idx="12"/>
          </p:nvPr>
        </p:nvSpPr>
        <p:spPr>
          <a:ln/>
        </p:spPr>
        <p:txBody>
          <a:bodyPr/>
          <a:lstStyle>
            <a:lvl1pPr>
              <a:defRPr/>
            </a:lvl1pPr>
          </a:lstStyle>
          <a:p>
            <a:pPr>
              <a:defRPr/>
            </a:pPr>
            <a:fld id="{13FA16BF-F1F0-4CA5-BBC9-64239D0A7DF8}" type="slidenum">
              <a:rPr lang="en-US" altLang="de-DE"/>
              <a:pPr>
                <a:defRPr/>
              </a:pPr>
              <a:t>‹#›</a:t>
            </a:fld>
            <a:endParaRPr lang="de-DE" altLang="de-DE">
              <a:latin typeface="Times New Roman" pitchFamily="18" charset="0"/>
            </a:endParaRPr>
          </a:p>
        </p:txBody>
      </p:sp>
    </p:spTree>
    <p:extLst>
      <p:ext uri="{BB962C8B-B14F-4D97-AF65-F5344CB8AC3E}">
        <p14:creationId xmlns:p14="http://schemas.microsoft.com/office/powerpoint/2010/main" val="176057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3" y="252413"/>
            <a:ext cx="10212387" cy="622300"/>
          </a:xfrm>
          <a:prstGeom prst="rect">
            <a:avLst/>
          </a:prstGeom>
          <a:noFill/>
          <a:ln>
            <a:noFill/>
          </a:ln>
          <a:effectLst/>
          <a:extLst/>
        </p:spPr>
        <p:txBody>
          <a:bodyPr vert="horz" wrap="square" lIns="99529" tIns="49765" rIns="99529" bIns="49765" numCol="1" anchor="ctr" anchorCtr="0" compatLnSpc="1">
            <a:prstTxWarp prst="textNoShape">
              <a:avLst/>
            </a:prstTxWarp>
          </a:bodyPr>
          <a:lstStyle/>
          <a:p>
            <a:pPr lvl="0"/>
            <a:r>
              <a:rPr lang="en-US" smtClean="0"/>
              <a:t>Titelformat bearbeiten</a:t>
            </a:r>
            <a:endParaRPr lang="de-DE" smtClean="0"/>
          </a:p>
        </p:txBody>
      </p:sp>
      <p:sp>
        <p:nvSpPr>
          <p:cNvPr id="1027" name="Rectangle 3"/>
          <p:cNvSpPr>
            <a:spLocks noGrp="1" noChangeArrowheads="1"/>
          </p:cNvSpPr>
          <p:nvPr>
            <p:ph type="body" idx="1"/>
          </p:nvPr>
        </p:nvSpPr>
        <p:spPr bwMode="auto">
          <a:xfrm>
            <a:off x="227013" y="1404938"/>
            <a:ext cx="10212387"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29" tIns="49765" rIns="99529" bIns="49765" numCol="1" anchor="t" anchorCtr="0" compatLnSpc="1">
            <a:prstTxWarp prst="textNoShape">
              <a:avLst/>
            </a:prstTxWarp>
          </a:bodyPr>
          <a:lstStyle/>
          <a:p>
            <a:pPr lvl="0"/>
            <a:r>
              <a:rPr lang="en-US" altLang="de-DE" smtClean="0"/>
              <a:t>Erste Ebene</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sp>
        <p:nvSpPr>
          <p:cNvPr id="1028" name="Rectangle 4"/>
          <p:cNvSpPr>
            <a:spLocks noGrp="1" noChangeArrowheads="1"/>
          </p:cNvSpPr>
          <p:nvPr>
            <p:ph type="dt" sz="half" idx="2"/>
          </p:nvPr>
        </p:nvSpPr>
        <p:spPr bwMode="auto">
          <a:xfrm>
            <a:off x="8296275" y="7239000"/>
            <a:ext cx="1504950"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l">
              <a:defRPr sz="1000">
                <a:latin typeface="Arial" charset="0"/>
              </a:defRPr>
            </a:lvl1pPr>
          </a:lstStyle>
          <a:p>
            <a:pPr>
              <a:defRPr/>
            </a:pPr>
            <a:fld id="{EF594833-9785-4C45-B739-ECF0575EACDD}" type="datetime1">
              <a:rPr lang="de-DE" altLang="de-DE"/>
              <a:pPr>
                <a:defRPr/>
              </a:pPr>
              <a:t>04.12.2018</a:t>
            </a:fld>
            <a:endParaRPr lang="de-DE" altLang="de-DE"/>
          </a:p>
        </p:txBody>
      </p:sp>
      <p:sp>
        <p:nvSpPr>
          <p:cNvPr id="1029" name="Rectangle 5"/>
          <p:cNvSpPr>
            <a:spLocks noGrp="1" noChangeArrowheads="1"/>
          </p:cNvSpPr>
          <p:nvPr>
            <p:ph type="ftr" sz="quarter" idx="3"/>
          </p:nvPr>
        </p:nvSpPr>
        <p:spPr bwMode="auto">
          <a:xfrm>
            <a:off x="230188" y="7239000"/>
            <a:ext cx="3025775"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l">
              <a:defRPr sz="1200" b="1">
                <a:latin typeface="Arial" charset="0"/>
              </a:defRPr>
            </a:lvl1pPr>
          </a:lstStyle>
          <a:p>
            <a:pPr>
              <a:defRPr/>
            </a:pPr>
            <a:r>
              <a:rPr lang="de-DE" altLang="de-DE"/>
              <a:t>10. Datenpfadkomponenten</a:t>
            </a:r>
            <a:endParaRPr lang="de-DE" altLang="de-DE" sz="1500"/>
          </a:p>
        </p:txBody>
      </p:sp>
      <p:sp>
        <p:nvSpPr>
          <p:cNvPr id="1030" name="Rectangle 6"/>
          <p:cNvSpPr>
            <a:spLocks noGrp="1" noChangeArrowheads="1"/>
          </p:cNvSpPr>
          <p:nvPr>
            <p:ph type="sldNum" sz="quarter" idx="4"/>
          </p:nvPr>
        </p:nvSpPr>
        <p:spPr bwMode="auto">
          <a:xfrm>
            <a:off x="9952038" y="7239000"/>
            <a:ext cx="430212"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r">
              <a:defRPr sz="1200">
                <a:solidFill>
                  <a:schemeClr val="tx2"/>
                </a:solidFill>
                <a:latin typeface="Arial" charset="0"/>
              </a:defRPr>
            </a:lvl1pPr>
          </a:lstStyle>
          <a:p>
            <a:pPr>
              <a:defRPr/>
            </a:pPr>
            <a:fld id="{7E5C446A-211F-4049-8EAA-F72A698DBA80}" type="slidenum">
              <a:rPr lang="en-US" altLang="de-DE"/>
              <a:pPr>
                <a:defRPr/>
              </a:pPr>
              <a:t>‹#›</a:t>
            </a:fld>
            <a:endParaRPr lang="de-DE" altLang="de-DE">
              <a:latin typeface="Times New Roman" pitchFamily="18" charset="0"/>
            </a:endParaRPr>
          </a:p>
        </p:txBody>
      </p:sp>
      <p:sp>
        <p:nvSpPr>
          <p:cNvPr id="1031" name="Line 37"/>
          <p:cNvSpPr>
            <a:spLocks noChangeShapeType="1"/>
          </p:cNvSpPr>
          <p:nvPr/>
        </p:nvSpPr>
        <p:spPr bwMode="auto">
          <a:xfrm>
            <a:off x="0" y="1143000"/>
            <a:ext cx="10687050"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spTree>
  </p:cSld>
  <p:clrMap bg1="lt1" tx1="dk1" bg2="lt2" tx2="dk2" accent1="accent1" accent2="accent2" accent3="accent3" accent4="accent4" accent5="accent5" accent6="accent6" hlink="hlink" folHlink="folHlink"/>
  <p:sldLayoutIdLst>
    <p:sldLayoutId id="2147483871"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Lst>
  <p:hf hdr="0"/>
  <p:txStyles>
    <p:titleStyle>
      <a:lvl1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mj-lt"/>
          <a:ea typeface="+mj-ea"/>
          <a:cs typeface="+mj-cs"/>
        </a:defRPr>
      </a:lvl1pPr>
      <a:lvl2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2pPr>
      <a:lvl3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3pPr>
      <a:lvl4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4pPr>
      <a:lvl5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5pPr>
      <a:lvl6pPr marL="4572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6pPr>
      <a:lvl7pPr marL="9144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7pPr>
      <a:lvl8pPr marL="13716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8pPr>
      <a:lvl9pPr marL="18288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9pPr>
    </p:titleStyle>
    <p:bodyStyle>
      <a:lvl1pPr marL="373063" indent="-373063" algn="l" defTabSz="995363" rtl="0" eaLnBrk="0" fontAlgn="base" hangingPunct="0">
        <a:spcBef>
          <a:spcPct val="20000"/>
        </a:spcBef>
        <a:spcAft>
          <a:spcPct val="0"/>
        </a:spcAft>
        <a:buChar char="•"/>
        <a:defRPr sz="2000" b="1">
          <a:solidFill>
            <a:schemeClr val="tx1"/>
          </a:solidFill>
          <a:latin typeface="+mn-lt"/>
          <a:ea typeface="+mn-ea"/>
          <a:cs typeface="+mn-cs"/>
        </a:defRPr>
      </a:lvl1pPr>
      <a:lvl2pPr marL="808038" indent="-309563" algn="l" defTabSz="995363" rtl="0" eaLnBrk="0" fontAlgn="base" hangingPunct="0">
        <a:spcBef>
          <a:spcPct val="20000"/>
        </a:spcBef>
        <a:spcAft>
          <a:spcPct val="0"/>
        </a:spcAft>
        <a:buChar char="–"/>
        <a:defRPr b="1">
          <a:solidFill>
            <a:schemeClr val="tx1"/>
          </a:solidFill>
          <a:latin typeface="+mn-lt"/>
        </a:defRPr>
      </a:lvl2pPr>
      <a:lvl3pPr marL="1244600" indent="-249238" algn="l" defTabSz="995363" rtl="0" eaLnBrk="0" fontAlgn="base" hangingPunct="0">
        <a:spcBef>
          <a:spcPct val="20000"/>
        </a:spcBef>
        <a:spcAft>
          <a:spcPct val="0"/>
        </a:spcAft>
        <a:buChar char="•"/>
        <a:defRPr b="1">
          <a:solidFill>
            <a:schemeClr val="tx1"/>
          </a:solidFill>
          <a:latin typeface="+mn-lt"/>
        </a:defRPr>
      </a:lvl3pPr>
      <a:lvl4pPr marL="1741488" indent="-247650" algn="l" defTabSz="995363" rtl="0" eaLnBrk="0" fontAlgn="base" hangingPunct="0">
        <a:spcBef>
          <a:spcPct val="20000"/>
        </a:spcBef>
        <a:spcAft>
          <a:spcPct val="0"/>
        </a:spcAft>
        <a:buChar char="–"/>
        <a:defRPr sz="1600" b="1">
          <a:solidFill>
            <a:schemeClr val="tx1"/>
          </a:solidFill>
          <a:latin typeface="+mn-lt"/>
        </a:defRPr>
      </a:lvl4pPr>
      <a:lvl5pPr marL="2239963" indent="-249238" algn="l" defTabSz="995363" rtl="0" eaLnBrk="0" fontAlgn="base" hangingPunct="0">
        <a:spcBef>
          <a:spcPct val="20000"/>
        </a:spcBef>
        <a:spcAft>
          <a:spcPct val="0"/>
        </a:spcAft>
        <a:buChar char="»"/>
        <a:defRPr sz="1600">
          <a:solidFill>
            <a:schemeClr val="tx1"/>
          </a:solidFill>
          <a:latin typeface="+mn-lt"/>
        </a:defRPr>
      </a:lvl5pPr>
      <a:lvl6pPr marL="2697163" indent="-249238" algn="l" defTabSz="995363" rtl="0" fontAlgn="base">
        <a:spcBef>
          <a:spcPct val="20000"/>
        </a:spcBef>
        <a:spcAft>
          <a:spcPct val="0"/>
        </a:spcAft>
        <a:buChar char="»"/>
        <a:defRPr sz="1600">
          <a:solidFill>
            <a:schemeClr val="tx1"/>
          </a:solidFill>
          <a:latin typeface="+mn-lt"/>
        </a:defRPr>
      </a:lvl6pPr>
      <a:lvl7pPr marL="3154363" indent="-249238" algn="l" defTabSz="995363" rtl="0" fontAlgn="base">
        <a:spcBef>
          <a:spcPct val="20000"/>
        </a:spcBef>
        <a:spcAft>
          <a:spcPct val="0"/>
        </a:spcAft>
        <a:buChar char="»"/>
        <a:defRPr sz="1600">
          <a:solidFill>
            <a:schemeClr val="tx1"/>
          </a:solidFill>
          <a:latin typeface="+mn-lt"/>
        </a:defRPr>
      </a:lvl7pPr>
      <a:lvl8pPr marL="3611563" indent="-249238" algn="l" defTabSz="995363" rtl="0" fontAlgn="base">
        <a:spcBef>
          <a:spcPct val="20000"/>
        </a:spcBef>
        <a:spcAft>
          <a:spcPct val="0"/>
        </a:spcAft>
        <a:buChar char="»"/>
        <a:defRPr sz="1600">
          <a:solidFill>
            <a:schemeClr val="tx1"/>
          </a:solidFill>
          <a:latin typeface="+mn-lt"/>
        </a:defRPr>
      </a:lvl8pPr>
      <a:lvl9pPr marL="4068763" indent="-249238" algn="l" defTabSz="995363" rtl="0" fontAlgn="base">
        <a:spcBef>
          <a:spcPct val="20000"/>
        </a:spcBef>
        <a:spcAft>
          <a:spcPct val="0"/>
        </a:spcAft>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0.png"/><Relationship Id="rId7" Type="http://schemas.openxmlformats.org/officeDocument/2006/relationships/image" Target="../media/image290.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png"/><Relationship Id="rId5" Type="http://schemas.openxmlformats.org/officeDocument/2006/relationships/image" Target="../media/image270.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1.png"/><Relationship Id="rId9" Type="http://schemas.openxmlformats.org/officeDocument/2006/relationships/image" Target="../media/image31.png"/><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29.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6.bin"/><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7.bin"/><Relationship Id="rId4" Type="http://schemas.openxmlformats.org/officeDocument/2006/relationships/image" Target="../media/image220.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252413"/>
            <a:ext cx="10212387" cy="622300"/>
          </a:xfrm>
        </p:spPr>
        <p:txBody>
          <a:bodyPr/>
          <a:lstStyle/>
          <a:p>
            <a:pPr>
              <a:defRPr/>
            </a:pPr>
            <a:r>
              <a:rPr lang="de-AT" dirty="0" smtClean="0"/>
              <a:t>VHDL Datentypen: </a:t>
            </a:r>
            <a:r>
              <a:rPr lang="de-AT" dirty="0" err="1" smtClean="0"/>
              <a:t>std_ulogic</a:t>
            </a:r>
            <a:r>
              <a:rPr lang="de-AT" dirty="0" smtClean="0"/>
              <a:t>, </a:t>
            </a:r>
            <a:r>
              <a:rPr lang="de-AT" dirty="0" err="1" smtClean="0"/>
              <a:t>std_logic</a:t>
            </a:r>
            <a:endParaRPr lang="de-AT" dirty="0"/>
          </a:p>
        </p:txBody>
      </p:sp>
      <p:sp>
        <p:nvSpPr>
          <p:cNvPr id="3075" name="Text Placeholder 2"/>
          <p:cNvSpPr>
            <a:spLocks noGrp="1"/>
          </p:cNvSpPr>
          <p:nvPr>
            <p:ph type="body" sz="half" idx="1"/>
          </p:nvPr>
        </p:nvSpPr>
        <p:spPr>
          <a:xfrm>
            <a:off x="2822575" y="1693863"/>
            <a:ext cx="5029200" cy="5243512"/>
          </a:xfrm>
        </p:spPr>
        <p:txBody>
          <a:bodyPr/>
          <a:lstStyle/>
          <a:p>
            <a:pPr>
              <a:lnSpc>
                <a:spcPct val="150000"/>
              </a:lnSpc>
            </a:pPr>
            <a:r>
              <a:rPr lang="de-AT" altLang="de-DE" dirty="0" smtClean="0"/>
              <a:t>Mehrwertige Datentypen</a:t>
            </a:r>
          </a:p>
          <a:p>
            <a:pPr>
              <a:lnSpc>
                <a:spcPct val="150000"/>
              </a:lnSpc>
            </a:pPr>
            <a:r>
              <a:rPr lang="de-AT" altLang="de-DE" dirty="0" smtClean="0"/>
              <a:t>Datentypen mit Auflösungsfunktion</a:t>
            </a:r>
          </a:p>
        </p:txBody>
      </p:sp>
      <p:sp>
        <p:nvSpPr>
          <p:cNvPr id="5" name="Date Placeholder 4"/>
          <p:cNvSpPr>
            <a:spLocks noGrp="1"/>
          </p:cNvSpPr>
          <p:nvPr>
            <p:ph type="dt" sz="quarter" idx="10"/>
          </p:nvPr>
        </p:nvSpPr>
        <p:spPr/>
        <p:txBody>
          <a:bodyPr/>
          <a:lstStyle/>
          <a:p>
            <a:pPr defTabSz="995363">
              <a:defRPr/>
            </a:pPr>
            <a:fld id="{09CB032C-0704-44CE-9FE6-6DA72BB7E755}" type="datetime1">
              <a:rPr lang="de-DE">
                <a:latin typeface="+mn-lt"/>
              </a:rPr>
              <a:pPr defTabSz="995363">
                <a:defRPr/>
              </a:pPr>
              <a:t>04.12.2018</a:t>
            </a:fld>
            <a:endParaRPr lang="de-DE">
              <a:latin typeface="+mn-lt"/>
            </a:endParaRPr>
          </a:p>
        </p:txBody>
      </p:sp>
      <p:sp>
        <p:nvSpPr>
          <p:cNvPr id="6" name="Footer Placehold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Slide Number Placeholder 6"/>
          <p:cNvSpPr>
            <a:spLocks noGrp="1"/>
          </p:cNvSpPr>
          <p:nvPr>
            <p:ph type="sldNum" sz="quarter" idx="12"/>
          </p:nvPr>
        </p:nvSpPr>
        <p:spPr/>
        <p:txBody>
          <a:bodyPr/>
          <a:lstStyle/>
          <a:p>
            <a:pPr defTabSz="995363">
              <a:defRPr/>
            </a:pPr>
            <a:fld id="{806DE7F9-8076-4D90-B14E-4F61D1A00592}" type="slidenum">
              <a:rPr lang="en-US">
                <a:latin typeface="+mn-lt"/>
              </a:rPr>
              <a:pPr defTabSz="995363">
                <a:defRPr/>
              </a:pPr>
              <a:t>0</a:t>
            </a:fld>
            <a:endParaRPr lang="de-DE">
              <a:latin typeface="Times New Roman" pitchFamily="18" charset="0"/>
            </a:endParaRPr>
          </a:p>
        </p:txBody>
      </p:sp>
      <p:sp>
        <p:nvSpPr>
          <p:cNvPr id="3079" name="Date Placeholder 4"/>
          <p:cNvSpPr txBox="1">
            <a:spLocks/>
          </p:cNvSpPr>
          <p:nvPr/>
        </p:nvSpPr>
        <p:spPr bwMode="auto">
          <a:xfrm>
            <a:off x="8296275" y="7239000"/>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27A4AC3E-B8C1-4105-BFD9-2373EA6E4ECA}" type="datetime1">
              <a:rPr lang="de-DE" altLang="de-DE" sz="1000" b="0"/>
              <a:pPr>
                <a:spcBef>
                  <a:spcPct val="0"/>
                </a:spcBef>
                <a:buFontTx/>
                <a:buNone/>
              </a:pPr>
              <a:t>04.12.2018</a:t>
            </a:fld>
            <a:endParaRPr lang="de-DE" altLang="de-DE" sz="1000" b="0"/>
          </a:p>
        </p:txBody>
      </p:sp>
      <p:sp>
        <p:nvSpPr>
          <p:cNvPr id="3080" name="Slide Number Placeholder 6"/>
          <p:cNvSpPr txBox="1">
            <a:spLocks/>
          </p:cNvSpPr>
          <p:nvPr/>
        </p:nvSpPr>
        <p:spPr bwMode="auto">
          <a:xfrm>
            <a:off x="9952038" y="7239000"/>
            <a:ext cx="4302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BD1D712F-9D2F-45D4-8E51-3C74E3281B71}" type="slidenum">
              <a:rPr lang="en-US" altLang="de-DE" sz="1200" b="0">
                <a:solidFill>
                  <a:schemeClr val="tx2"/>
                </a:solidFill>
              </a:rPr>
              <a:pPr algn="r">
                <a:spcBef>
                  <a:spcPct val="0"/>
                </a:spcBef>
                <a:buFontTx/>
                <a:buNone/>
              </a:pPr>
              <a:t>0</a:t>
            </a:fld>
            <a:endParaRPr lang="de-DE" altLang="de-DE" sz="1200" b="0">
              <a:solidFill>
                <a:schemeClr val="tx2"/>
              </a:solidFill>
              <a:latin typeface="Times New Roman" pitchFamily="18" charset="0"/>
            </a:endParaRPr>
          </a:p>
        </p:txBody>
      </p:sp>
      <p:sp>
        <p:nvSpPr>
          <p:cNvPr id="3081" name="Rectangle 10"/>
          <p:cNvSpPr>
            <a:spLocks noChangeArrowheads="1"/>
          </p:cNvSpPr>
          <p:nvPr/>
        </p:nvSpPr>
        <p:spPr bwMode="auto">
          <a:xfrm>
            <a:off x="8223250" y="6950075"/>
            <a:ext cx="2233613" cy="6127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aphicFrame>
        <p:nvGraphicFramePr>
          <p:cNvPr id="3082" name="Object 11"/>
          <p:cNvGraphicFramePr>
            <a:graphicFrameLocks noChangeAspect="1"/>
          </p:cNvGraphicFramePr>
          <p:nvPr/>
        </p:nvGraphicFramePr>
        <p:xfrm>
          <a:off x="7974013" y="6508750"/>
          <a:ext cx="2698750" cy="1054100"/>
        </p:xfrm>
        <a:graphic>
          <a:graphicData uri="http://schemas.openxmlformats.org/presentationml/2006/ole">
            <mc:AlternateContent xmlns:mc="http://schemas.openxmlformats.org/markup-compatibility/2006">
              <mc:Choice xmlns:v="urn:schemas-microsoft-com:vml" Requires="v">
                <p:oleObj spid="_x0000_s3163" name="Visio" r:id="rId3" imgW="2893172" imgH="1071934" progId="Visio.Drawing.11">
                  <p:embed/>
                </p:oleObj>
              </mc:Choice>
              <mc:Fallback>
                <p:oleObj name="Visio" r:id="rId3" imgW="2893172" imgH="1071934"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013" y="6508750"/>
                        <a:ext cx="26987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4"/>
          <p:cNvSpPr>
            <a:spLocks noGrp="1"/>
          </p:cNvSpPr>
          <p:nvPr>
            <p:ph type="dt" sz="quarter" idx="10"/>
          </p:nvPr>
        </p:nvSpPr>
        <p:spPr/>
        <p:txBody>
          <a:bodyPr/>
          <a:lstStyle/>
          <a:p>
            <a:pPr defTabSz="995363">
              <a:defRPr/>
            </a:pPr>
            <a:fld id="{5F6245DC-8979-444C-A5A2-EA9B5537C949}" type="datetime1">
              <a:rPr lang="de-DE">
                <a:latin typeface="+mn-lt"/>
              </a:rPr>
              <a:pPr defTabSz="995363">
                <a:defRPr/>
              </a:pPr>
              <a:t>04.12.2018</a:t>
            </a:fld>
            <a:endParaRPr lang="de-DE">
              <a:latin typeface="+mn-lt"/>
            </a:endParaRPr>
          </a:p>
        </p:txBody>
      </p:sp>
      <p:sp>
        <p:nvSpPr>
          <p:cNvPr id="8" name="Fußzeilenplatzhalt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6"/>
          <p:cNvSpPr>
            <a:spLocks noGrp="1"/>
          </p:cNvSpPr>
          <p:nvPr>
            <p:ph type="sldNum" sz="quarter" idx="12"/>
          </p:nvPr>
        </p:nvSpPr>
        <p:spPr/>
        <p:txBody>
          <a:bodyPr/>
          <a:lstStyle/>
          <a:p>
            <a:pPr defTabSz="995363">
              <a:defRPr/>
            </a:pPr>
            <a:fld id="{F188E932-95C4-4966-AE1C-149B43234919}" type="slidenum">
              <a:rPr lang="en-US">
                <a:latin typeface="+mn-lt"/>
              </a:rPr>
              <a:pPr defTabSz="995363">
                <a:defRPr/>
              </a:pPr>
              <a:t>9</a:t>
            </a:fld>
            <a:endParaRPr lang="de-DE">
              <a:latin typeface="Times New Roman" pitchFamily="18" charset="0"/>
            </a:endParaRPr>
          </a:p>
        </p:txBody>
      </p:sp>
      <p:sp>
        <p:nvSpPr>
          <p:cNvPr id="12293" name="Rectangle 23"/>
          <p:cNvSpPr>
            <a:spLocks noGrp="1" noChangeArrowheads="1"/>
          </p:cNvSpPr>
          <p:nvPr>
            <p:ph type="body" sz="half" idx="1"/>
          </p:nvPr>
        </p:nvSpPr>
        <p:spPr>
          <a:xfrm>
            <a:off x="914400" y="3560763"/>
            <a:ext cx="9217025" cy="2890837"/>
          </a:xfrm>
        </p:spPr>
        <p:txBody>
          <a:bodyPr/>
          <a:lstStyle/>
          <a:p>
            <a:pPr algn="ctr" eaLnBrk="1" hangingPunct="1">
              <a:buFontTx/>
              <a:buNone/>
            </a:pPr>
            <a:endParaRPr lang="en-US" altLang="de-DE" sz="2500" smtClean="0"/>
          </a:p>
          <a:p>
            <a:pPr algn="ctr" eaLnBrk="1" hangingPunct="1">
              <a:buFontTx/>
              <a:buNone/>
            </a:pPr>
            <a:endParaRPr lang="de-DE" altLang="de-DE" sz="1900" smtClean="0"/>
          </a:p>
        </p:txBody>
      </p:sp>
      <p:sp>
        <p:nvSpPr>
          <p:cNvPr id="16423" name="Rectangle 39"/>
          <p:cNvSpPr>
            <a:spLocks noGrp="1" noChangeArrowheads="1"/>
          </p:cNvSpPr>
          <p:nvPr>
            <p:ph type="title"/>
          </p:nvPr>
        </p:nvSpPr>
        <p:spPr>
          <a:xfrm>
            <a:off x="227013" y="252413"/>
            <a:ext cx="10212387" cy="622300"/>
          </a:xfrm>
        </p:spPr>
        <p:txBody>
          <a:bodyPr/>
          <a:lstStyle/>
          <a:p>
            <a:pPr eaLnBrk="1" hangingPunct="1">
              <a:defRPr/>
            </a:pPr>
            <a:r>
              <a:rPr lang="de-DE" dirty="0" smtClean="0"/>
              <a:t>Daten- und Steuerpfad </a:t>
            </a:r>
          </a:p>
        </p:txBody>
      </p:sp>
      <p:sp>
        <p:nvSpPr>
          <p:cNvPr id="12295" name="Rectangle 41"/>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12296" name="Text Box 42"/>
          <p:cNvSpPr txBox="1">
            <a:spLocks noChangeArrowheads="1"/>
          </p:cNvSpPr>
          <p:nvPr/>
        </p:nvSpPr>
        <p:spPr bwMode="auto">
          <a:xfrm>
            <a:off x="590550" y="1693863"/>
            <a:ext cx="3529013"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2000" b="1">
                <a:latin typeface="Arial" charset="0"/>
              </a:rPr>
              <a:t>Strukturierung digitaler Systeme:</a:t>
            </a:r>
          </a:p>
          <a:p>
            <a:pPr algn="l">
              <a:spcBef>
                <a:spcPct val="50000"/>
              </a:spcBef>
            </a:pPr>
            <a:endParaRPr lang="de-DE" altLang="de-DE" sz="2000" b="1">
              <a:latin typeface="Arial" charset="0"/>
            </a:endParaRPr>
          </a:p>
          <a:p>
            <a:pPr algn="l">
              <a:buFontTx/>
              <a:buChar char="•"/>
            </a:pPr>
            <a:r>
              <a:rPr lang="de-DE" altLang="de-DE" b="1">
                <a:latin typeface="Arial" charset="0"/>
              </a:rPr>
              <a:t> </a:t>
            </a:r>
            <a:r>
              <a:rPr lang="de-DE" altLang="de-DE" b="1">
                <a:solidFill>
                  <a:srgbClr val="FB9E23"/>
                </a:solidFill>
                <a:latin typeface="Arial" charset="0"/>
              </a:rPr>
              <a:t>Datenpfad (Operationswerk)</a:t>
            </a:r>
            <a:r>
              <a:rPr lang="de-DE" altLang="de-DE" b="1">
                <a:latin typeface="Arial" charset="0"/>
              </a:rPr>
              <a:t>: enthält die Komponenten zur Datenmanipulation und Daten-flusssteuerung  (kombinatorisch oder getaktet). Deren Funktion wird durch </a:t>
            </a:r>
            <a:r>
              <a:rPr lang="de-DE" altLang="de-DE" b="1">
                <a:solidFill>
                  <a:srgbClr val="FB9E23"/>
                </a:solidFill>
                <a:latin typeface="Arial" charset="0"/>
              </a:rPr>
              <a:t>Steuersignale </a:t>
            </a:r>
            <a:r>
              <a:rPr lang="de-DE" altLang="de-DE" b="1">
                <a:latin typeface="Arial" charset="0"/>
              </a:rPr>
              <a:t>kontrolliert und sie können </a:t>
            </a:r>
            <a:r>
              <a:rPr lang="de-DE" altLang="de-DE" b="1">
                <a:solidFill>
                  <a:srgbClr val="FB9E23"/>
                </a:solidFill>
                <a:latin typeface="Arial" charset="0"/>
              </a:rPr>
              <a:t>Statussignale</a:t>
            </a:r>
            <a:r>
              <a:rPr lang="de-DE" altLang="de-DE" b="1">
                <a:latin typeface="Arial" charset="0"/>
              </a:rPr>
              <a:t> erzeugen.</a:t>
            </a:r>
          </a:p>
          <a:p>
            <a:pPr algn="l"/>
            <a:endParaRPr lang="de-DE" altLang="de-DE" b="1">
              <a:latin typeface="Arial" charset="0"/>
            </a:endParaRPr>
          </a:p>
          <a:p>
            <a:pPr algn="l">
              <a:buFontTx/>
              <a:buChar char="•"/>
            </a:pPr>
            <a:r>
              <a:rPr lang="de-DE" altLang="de-DE" b="1">
                <a:latin typeface="Arial" charset="0"/>
              </a:rPr>
              <a:t> </a:t>
            </a:r>
            <a:r>
              <a:rPr lang="de-DE" altLang="de-DE" b="1">
                <a:solidFill>
                  <a:srgbClr val="FB9E23"/>
                </a:solidFill>
                <a:latin typeface="Arial" charset="0"/>
              </a:rPr>
              <a:t>Steuerpfad (Steuerwerk)</a:t>
            </a:r>
            <a:r>
              <a:rPr lang="de-DE" altLang="de-DE" b="1">
                <a:latin typeface="Arial" charset="0"/>
              </a:rPr>
              <a:t>: ist meist ein endlicher Zustandsautomat (Finite State Machine, FSM) (vgl. Kap. 12). Dieser empfängt die </a:t>
            </a:r>
            <a:r>
              <a:rPr lang="de-DE" altLang="de-DE" b="1">
                <a:solidFill>
                  <a:srgbClr val="FB9E23"/>
                </a:solidFill>
                <a:latin typeface="Arial" charset="0"/>
              </a:rPr>
              <a:t>Statussignale</a:t>
            </a:r>
            <a:r>
              <a:rPr lang="de-DE" altLang="de-DE" b="1">
                <a:latin typeface="Arial" charset="0"/>
              </a:rPr>
              <a:t> und generiert die </a:t>
            </a:r>
            <a:r>
              <a:rPr lang="de-DE" altLang="de-DE" b="1">
                <a:solidFill>
                  <a:srgbClr val="FB9E23"/>
                </a:solidFill>
                <a:latin typeface="Arial" charset="0"/>
              </a:rPr>
              <a:t>Steuersignale</a:t>
            </a:r>
            <a:r>
              <a:rPr lang="de-DE" altLang="de-DE" b="1">
                <a:latin typeface="Arial" charset="0"/>
              </a:rPr>
              <a:t> für die Datenpfadkomponenten abhängig vom aktuellen Zustand des Automaten.</a:t>
            </a:r>
          </a:p>
        </p:txBody>
      </p:sp>
      <p:sp>
        <p:nvSpPr>
          <p:cNvPr id="12297" name="Rectangle 11"/>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2298" name="Objekt 2"/>
          <p:cNvGraphicFramePr>
            <a:graphicFrameLocks noChangeAspect="1"/>
          </p:cNvGraphicFramePr>
          <p:nvPr/>
        </p:nvGraphicFramePr>
        <p:xfrm>
          <a:off x="4151313" y="2701925"/>
          <a:ext cx="6878637" cy="3959225"/>
        </p:xfrm>
        <a:graphic>
          <a:graphicData uri="http://schemas.openxmlformats.org/presentationml/2006/ole">
            <mc:AlternateContent xmlns:mc="http://schemas.openxmlformats.org/markup-compatibility/2006">
              <mc:Choice xmlns:v="urn:schemas-microsoft-com:vml" Requires="v">
                <p:oleObj spid="_x0000_s12379" name="Visio" r:id="rId4" imgW="5406333" imgH="3102408" progId="Visio.Drawing.11">
                  <p:embed/>
                </p:oleObj>
              </mc:Choice>
              <mc:Fallback>
                <p:oleObj name="Visio" r:id="rId4" imgW="5406333" imgH="3102408" progId="Visio.Drawing.11">
                  <p:embed/>
                  <p:pic>
                    <p:nvPicPr>
                      <p:cNvPr id="0" name="Objek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313" y="2701925"/>
                        <a:ext cx="687863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defTabSz="995363">
              <a:defRPr/>
            </a:pPr>
            <a:fld id="{64B5CE59-ED2C-4E34-8378-CBE827E0468C}" type="datetime1">
              <a:rPr lang="de-DE">
                <a:latin typeface="+mn-lt"/>
              </a:rPr>
              <a:pPr defTabSz="995363">
                <a:defRPr/>
              </a:pPr>
              <a:t>04.12.2018</a:t>
            </a:fld>
            <a:endParaRPr lang="de-DE">
              <a:latin typeface="+mn-lt"/>
            </a:endParaRP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5"/>
          <p:cNvSpPr>
            <a:spLocks noGrp="1"/>
          </p:cNvSpPr>
          <p:nvPr>
            <p:ph type="sldNum" sz="quarter" idx="12"/>
          </p:nvPr>
        </p:nvSpPr>
        <p:spPr/>
        <p:txBody>
          <a:bodyPr/>
          <a:lstStyle/>
          <a:p>
            <a:pPr defTabSz="995363">
              <a:defRPr/>
            </a:pPr>
            <a:fld id="{8A700D2B-3E3F-4164-8F1C-118E31683962}" type="slidenum">
              <a:rPr lang="en-US">
                <a:latin typeface="+mn-lt"/>
              </a:rPr>
              <a:pPr defTabSz="995363">
                <a:defRPr/>
              </a:pPr>
              <a:t>10</a:t>
            </a:fld>
            <a:endParaRPr lang="de-DE">
              <a:latin typeface="Times New Roman" pitchFamily="18" charset="0"/>
            </a:endParaRPr>
          </a:p>
        </p:txBody>
      </p:sp>
      <p:sp>
        <p:nvSpPr>
          <p:cNvPr id="292866" name="Rectangle 2"/>
          <p:cNvSpPr>
            <a:spLocks noGrp="1" noChangeArrowheads="1"/>
          </p:cNvSpPr>
          <p:nvPr>
            <p:ph type="title"/>
          </p:nvPr>
        </p:nvSpPr>
        <p:spPr/>
        <p:txBody>
          <a:bodyPr/>
          <a:lstStyle/>
          <a:p>
            <a:pPr eaLnBrk="1" hangingPunct="1">
              <a:defRPr/>
            </a:pPr>
            <a:r>
              <a:rPr lang="de-DE" smtClean="0"/>
              <a:t>Varianten von Multiplexern</a:t>
            </a:r>
          </a:p>
        </p:txBody>
      </p:sp>
      <p:sp>
        <p:nvSpPr>
          <p:cNvPr id="13318" name="Text Box 5"/>
          <p:cNvSpPr txBox="1">
            <a:spLocks noChangeArrowheads="1"/>
          </p:cNvSpPr>
          <p:nvPr/>
        </p:nvSpPr>
        <p:spPr bwMode="auto">
          <a:xfrm>
            <a:off x="5343525" y="1765300"/>
            <a:ext cx="4968875" cy="547052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MUX4X1_EN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E : </a:t>
            </a:r>
            <a:r>
              <a:rPr lang="en-GB" altLang="de-DE" b="1">
                <a:latin typeface="Courier New" pitchFamily="49" charset="0"/>
              </a:rPr>
              <a:t>in</a:t>
            </a:r>
            <a:r>
              <a:rPr lang="en-GB" altLang="de-DE">
                <a:latin typeface="Courier New" pitchFamily="49" charset="0"/>
              </a:rPr>
              <a:t> bit_vector(3 </a:t>
            </a:r>
            <a:r>
              <a:rPr lang="en-GB" altLang="de-DE" b="1">
                <a:latin typeface="Courier New" pitchFamily="49" charset="0"/>
              </a:rPr>
              <a:t>downto</a:t>
            </a:r>
            <a:r>
              <a:rPr lang="en-GB" altLang="de-DE">
                <a:latin typeface="Courier New" pitchFamily="49" charset="0"/>
              </a:rPr>
              <a:t> 0);</a:t>
            </a:r>
          </a:p>
          <a:p>
            <a:pPr algn="l"/>
            <a:r>
              <a:rPr lang="en-GB" altLang="de-DE">
                <a:latin typeface="Courier New" pitchFamily="49" charset="0"/>
              </a:rPr>
              <a:t>         S : </a:t>
            </a:r>
            <a:r>
              <a:rPr lang="en-GB" altLang="de-DE" b="1">
                <a:latin typeface="Courier New" pitchFamily="49" charset="0"/>
              </a:rPr>
              <a:t>in</a:t>
            </a:r>
            <a:r>
              <a:rPr lang="en-GB" altLang="de-DE">
                <a:latin typeface="Courier New" pitchFamily="49" charset="0"/>
              </a:rPr>
              <a:t> bit_vector(1 </a:t>
            </a:r>
            <a:r>
              <a:rPr lang="en-GB" altLang="de-DE" b="1">
                <a:latin typeface="Courier New" pitchFamily="49" charset="0"/>
              </a:rPr>
              <a:t>downto</a:t>
            </a:r>
            <a:r>
              <a:rPr lang="en-GB" altLang="de-DE">
                <a:latin typeface="Courier New" pitchFamily="49" charset="0"/>
              </a:rPr>
              <a:t> 0);</a:t>
            </a:r>
          </a:p>
          <a:p>
            <a:pPr algn="l"/>
            <a:r>
              <a:rPr lang="en-GB" altLang="de-DE">
                <a:latin typeface="Courier New" pitchFamily="49" charset="0"/>
              </a:rPr>
              <a:t>         nEN: </a:t>
            </a:r>
            <a:r>
              <a:rPr lang="en-GB" altLang="de-DE" b="1">
                <a:latin typeface="Courier New" pitchFamily="49" charset="0"/>
              </a:rPr>
              <a:t>in</a:t>
            </a:r>
            <a:r>
              <a:rPr lang="en-GB" altLang="de-DE">
                <a:latin typeface="Courier New" pitchFamily="49" charset="0"/>
              </a:rPr>
              <a:t> bit;</a:t>
            </a:r>
          </a:p>
          <a:p>
            <a:pPr algn="l"/>
            <a:r>
              <a:rPr lang="en-GB" altLang="de-DE">
                <a:latin typeface="Courier New" pitchFamily="49" charset="0"/>
              </a:rPr>
              <a:t>         Y : </a:t>
            </a:r>
            <a:r>
              <a:rPr lang="en-GB" altLang="de-DE" b="1">
                <a:latin typeface="Courier New" pitchFamily="49" charset="0"/>
              </a:rPr>
              <a:t>out</a:t>
            </a:r>
            <a:r>
              <a:rPr lang="en-GB" altLang="de-DE">
                <a:latin typeface="Courier New" pitchFamily="49" charset="0"/>
              </a:rPr>
              <a:t> bit);</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MUX4X1_EN;</a:t>
            </a: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MUX4X1_EN </a:t>
            </a:r>
            <a:r>
              <a:rPr lang="en-GB" altLang="de-DE" b="1">
                <a:latin typeface="Courier New" pitchFamily="49" charset="0"/>
              </a:rPr>
              <a:t>is</a:t>
            </a: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MUXPROC: </a:t>
            </a:r>
            <a:r>
              <a:rPr lang="en-GB" altLang="de-DE" b="1">
                <a:latin typeface="Courier New" pitchFamily="49" charset="0"/>
              </a:rPr>
              <a:t>process</a:t>
            </a:r>
            <a:r>
              <a:rPr lang="en-GB" altLang="de-DE">
                <a:latin typeface="Courier New" pitchFamily="49" charset="0"/>
              </a:rPr>
              <a:t>(S, E, nEN)</a:t>
            </a:r>
          </a:p>
          <a:p>
            <a:pPr algn="l"/>
            <a:r>
              <a:rPr lang="en-GB" altLang="de-DE">
                <a:latin typeface="Courier New" pitchFamily="49" charset="0"/>
              </a:rPr>
              <a:t>   </a:t>
            </a:r>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nEN = '0'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case</a:t>
            </a:r>
            <a:r>
              <a:rPr lang="en-GB" altLang="de-DE">
                <a:latin typeface="Courier New" pitchFamily="49" charset="0"/>
              </a:rPr>
              <a:t> S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when</a:t>
            </a:r>
            <a:r>
              <a:rPr lang="en-GB" altLang="de-DE">
                <a:latin typeface="Courier New" pitchFamily="49" charset="0"/>
              </a:rPr>
              <a:t> "00" =&gt; Y &lt;= E(0);</a:t>
            </a:r>
          </a:p>
          <a:p>
            <a:pPr algn="l"/>
            <a:r>
              <a:rPr lang="en-GB" altLang="de-DE">
                <a:latin typeface="Courier New" pitchFamily="49" charset="0"/>
              </a:rPr>
              <a:t>       </a:t>
            </a:r>
            <a:r>
              <a:rPr lang="en-GB" altLang="de-DE" b="1">
                <a:latin typeface="Courier New" pitchFamily="49" charset="0"/>
              </a:rPr>
              <a:t>when</a:t>
            </a:r>
            <a:r>
              <a:rPr lang="en-GB" altLang="de-DE">
                <a:latin typeface="Courier New" pitchFamily="49" charset="0"/>
              </a:rPr>
              <a:t> "01" =&gt; Y &lt;= E(1);</a:t>
            </a:r>
          </a:p>
          <a:p>
            <a:pPr algn="l"/>
            <a:r>
              <a:rPr lang="en-GB" altLang="de-DE">
                <a:latin typeface="Courier New" pitchFamily="49" charset="0"/>
              </a:rPr>
              <a:t>       </a:t>
            </a:r>
            <a:r>
              <a:rPr lang="en-GB" altLang="de-DE" b="1">
                <a:latin typeface="Courier New" pitchFamily="49" charset="0"/>
              </a:rPr>
              <a:t>when</a:t>
            </a:r>
            <a:r>
              <a:rPr lang="en-GB" altLang="de-DE">
                <a:latin typeface="Courier New" pitchFamily="49" charset="0"/>
              </a:rPr>
              <a:t> "10" =&gt; Y &lt;= E(2);</a:t>
            </a:r>
          </a:p>
          <a:p>
            <a:pPr algn="l"/>
            <a:r>
              <a:rPr lang="en-GB" altLang="de-DE">
                <a:latin typeface="Courier New" pitchFamily="49" charset="0"/>
              </a:rPr>
              <a:t>       </a:t>
            </a:r>
            <a:r>
              <a:rPr lang="en-GB" altLang="de-DE" b="1">
                <a:latin typeface="Courier New" pitchFamily="49" charset="0"/>
              </a:rPr>
              <a:t>when</a:t>
            </a:r>
            <a:r>
              <a:rPr lang="en-GB" altLang="de-DE">
                <a:latin typeface="Courier New" pitchFamily="49" charset="0"/>
              </a:rPr>
              <a:t> "11" =&gt; Y &lt;= E(3);</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case</a:t>
            </a:r>
            <a:r>
              <a:rPr lang="en-GB" altLang="de-DE">
                <a:latin typeface="Courier New" pitchFamily="49" charset="0"/>
              </a:rPr>
              <a:t>;</a:t>
            </a:r>
          </a:p>
          <a:p>
            <a:pPr algn="l"/>
            <a:r>
              <a:rPr lang="en-GB" altLang="de-DE">
                <a:latin typeface="Courier New" pitchFamily="49" charset="0"/>
              </a:rPr>
              <a:t>    </a:t>
            </a:r>
            <a:r>
              <a:rPr lang="en-GB" altLang="de-DE" b="1">
                <a:latin typeface="Courier New" pitchFamily="49" charset="0"/>
              </a:rPr>
              <a:t>else</a:t>
            </a:r>
            <a:endParaRPr lang="en-GB" altLang="de-DE">
              <a:latin typeface="Courier New" pitchFamily="49" charset="0"/>
            </a:endParaRPr>
          </a:p>
          <a:p>
            <a:pPr algn="l"/>
            <a:r>
              <a:rPr lang="en-GB" altLang="de-DE">
                <a:latin typeface="Courier New" pitchFamily="49" charset="0"/>
              </a:rPr>
              <a:t>       Y &lt;= '0';</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 </a:t>
            </a:r>
            <a:r>
              <a:rPr lang="en-GB" altLang="de-DE">
                <a:latin typeface="Courier New" pitchFamily="49" charset="0"/>
              </a:rPr>
              <a:t>MUXPROC</a:t>
            </a:r>
            <a:r>
              <a:rPr lang="en-GB" altLang="de-DE" b="1">
                <a:latin typeface="Courier New" pitchFamily="49" charset="0"/>
              </a:rPr>
              <a:t>;</a:t>
            </a:r>
          </a:p>
          <a:p>
            <a:pPr algn="l"/>
            <a:r>
              <a:rPr lang="en-GB" altLang="de-DE" b="1">
                <a:latin typeface="Courier New" pitchFamily="49" charset="0"/>
              </a:rPr>
              <a:t>end </a:t>
            </a:r>
            <a:r>
              <a:rPr lang="en-GB" altLang="de-DE">
                <a:latin typeface="Courier New" pitchFamily="49" charset="0"/>
              </a:rPr>
              <a:t>VERHALTEN</a:t>
            </a:r>
            <a:r>
              <a:rPr lang="en-GB" altLang="de-DE" b="1">
                <a:latin typeface="Courier New" pitchFamily="49" charset="0"/>
              </a:rPr>
              <a:t>;</a:t>
            </a:r>
            <a:r>
              <a:rPr lang="de-DE" altLang="de-DE">
                <a:latin typeface="Courier New" pitchFamily="49" charset="0"/>
              </a:rPr>
              <a:t> </a:t>
            </a:r>
          </a:p>
        </p:txBody>
      </p:sp>
      <p:sp>
        <p:nvSpPr>
          <p:cNvPr id="13319" name="Rectangle 7"/>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13320" name="Text Box 8"/>
          <p:cNvSpPr txBox="1">
            <a:spLocks noChangeArrowheads="1"/>
          </p:cNvSpPr>
          <p:nvPr/>
        </p:nvSpPr>
        <p:spPr bwMode="auto">
          <a:xfrm>
            <a:off x="519113" y="1836738"/>
            <a:ext cx="4103687"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de-DE" altLang="de-DE"/>
              <a:t> </a:t>
            </a:r>
            <a:r>
              <a:rPr lang="de-DE" altLang="de-DE" sz="1800" b="1">
                <a:latin typeface="Arial" charset="0"/>
              </a:rPr>
              <a:t>8-zu-1 MUX 74x151</a:t>
            </a:r>
          </a:p>
          <a:p>
            <a:pPr algn="l">
              <a:spcBef>
                <a:spcPct val="50000"/>
              </a:spcBef>
              <a:buFontTx/>
              <a:buChar char="•"/>
            </a:pPr>
            <a:r>
              <a:rPr lang="de-DE" altLang="de-DE" sz="1800" b="1">
                <a:latin typeface="Arial" charset="0"/>
              </a:rPr>
              <a:t> Doppel 4-zu-1 MUX 74x153</a:t>
            </a:r>
          </a:p>
          <a:p>
            <a:pPr algn="l">
              <a:spcBef>
                <a:spcPct val="50000"/>
              </a:spcBef>
              <a:buFontTx/>
              <a:buChar char="•"/>
            </a:pPr>
            <a:r>
              <a:rPr lang="de-DE" altLang="de-DE" sz="1800" b="1">
                <a:latin typeface="Arial" charset="0"/>
              </a:rPr>
              <a:t> Vierfach 2-zu-1 MUX 74x157</a:t>
            </a:r>
          </a:p>
        </p:txBody>
      </p:sp>
      <p:pic>
        <p:nvPicPr>
          <p:cNvPr id="1332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3205163"/>
            <a:ext cx="51879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3"/>
          <p:cNvSpPr>
            <a:spLocks noGrp="1"/>
          </p:cNvSpPr>
          <p:nvPr>
            <p:ph type="dt" sz="quarter" idx="10"/>
          </p:nvPr>
        </p:nvSpPr>
        <p:spPr/>
        <p:txBody>
          <a:bodyPr/>
          <a:lstStyle/>
          <a:p>
            <a:pPr defTabSz="995363">
              <a:defRPr/>
            </a:pPr>
            <a:fld id="{0EE7F86B-B87F-4E46-871F-CFAC458CBB19}" type="datetime1">
              <a:rPr lang="de-DE">
                <a:latin typeface="+mn-lt"/>
              </a:rPr>
              <a:pPr defTabSz="995363">
                <a:defRPr/>
              </a:pPr>
              <a:t>04.12.2018</a:t>
            </a:fld>
            <a:endParaRPr lang="de-DE">
              <a:latin typeface="+mn-lt"/>
            </a:endParaRPr>
          </a:p>
        </p:txBody>
      </p:sp>
      <p:sp>
        <p:nvSpPr>
          <p:cNvPr id="10"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1" name="Foliennummernplatzhalter 5"/>
          <p:cNvSpPr>
            <a:spLocks noGrp="1"/>
          </p:cNvSpPr>
          <p:nvPr>
            <p:ph type="sldNum" sz="quarter" idx="12"/>
          </p:nvPr>
        </p:nvSpPr>
        <p:spPr/>
        <p:txBody>
          <a:bodyPr/>
          <a:lstStyle/>
          <a:p>
            <a:pPr defTabSz="995363">
              <a:defRPr/>
            </a:pPr>
            <a:fld id="{719509F1-CA65-4E75-B602-346EB323099C}" type="slidenum">
              <a:rPr lang="en-US">
                <a:latin typeface="+mn-lt"/>
              </a:rPr>
              <a:pPr defTabSz="995363">
                <a:defRPr/>
              </a:pPr>
              <a:t>11</a:t>
            </a:fld>
            <a:endParaRPr lang="de-DE">
              <a:latin typeface="Times New Roman" pitchFamily="18" charset="0"/>
            </a:endParaRPr>
          </a:p>
        </p:txBody>
      </p:sp>
      <p:sp>
        <p:nvSpPr>
          <p:cNvPr id="293890" name="Rectangle 2"/>
          <p:cNvSpPr>
            <a:spLocks noGrp="1" noChangeArrowheads="1"/>
          </p:cNvSpPr>
          <p:nvPr>
            <p:ph type="title"/>
          </p:nvPr>
        </p:nvSpPr>
        <p:spPr>
          <a:xfrm>
            <a:off x="227013" y="252413"/>
            <a:ext cx="10212387" cy="622300"/>
          </a:xfrm>
        </p:spPr>
        <p:txBody>
          <a:bodyPr/>
          <a:lstStyle/>
          <a:p>
            <a:pPr eaLnBrk="1" hangingPunct="1">
              <a:defRPr/>
            </a:pPr>
            <a:r>
              <a:rPr lang="de-DE" dirty="0" smtClean="0"/>
              <a:t>Binärzahlendecoder</a:t>
            </a:r>
          </a:p>
        </p:txBody>
      </p:sp>
      <p:sp>
        <p:nvSpPr>
          <p:cNvPr id="14342"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14343" name="Text Box 7"/>
          <p:cNvSpPr txBox="1">
            <a:spLocks noChangeArrowheads="1"/>
          </p:cNvSpPr>
          <p:nvPr/>
        </p:nvSpPr>
        <p:spPr bwMode="auto">
          <a:xfrm>
            <a:off x="590550" y="2197100"/>
            <a:ext cx="568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endParaRPr lang="de-DE" altLang="de-DE"/>
          </a:p>
        </p:txBody>
      </p:sp>
      <p:sp>
        <p:nvSpPr>
          <p:cNvPr id="14344" name="Text Box 8"/>
          <p:cNvSpPr txBox="1">
            <a:spLocks noChangeArrowheads="1"/>
          </p:cNvSpPr>
          <p:nvPr/>
        </p:nvSpPr>
        <p:spPr bwMode="auto">
          <a:xfrm>
            <a:off x="1311275" y="1909763"/>
            <a:ext cx="864076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lnSpc>
                <a:spcPct val="80000"/>
              </a:lnSpc>
              <a:spcBef>
                <a:spcPct val="50000"/>
              </a:spcBef>
              <a:buFontTx/>
              <a:buChar char="•"/>
            </a:pPr>
            <a:r>
              <a:rPr lang="de-DE" altLang="de-DE" b="1">
                <a:latin typeface="Arial" charset="0"/>
              </a:rPr>
              <a:t>Der 74x138 3-zu-8 Decoder besitzt drei Freigabesignale, die alle aktiv sein müssen.</a:t>
            </a:r>
          </a:p>
          <a:p>
            <a:pPr algn="l">
              <a:lnSpc>
                <a:spcPct val="80000"/>
              </a:lnSpc>
              <a:spcBef>
                <a:spcPct val="50000"/>
              </a:spcBef>
              <a:buFontTx/>
              <a:buChar char="•"/>
            </a:pPr>
            <a:r>
              <a:rPr lang="de-DE" altLang="de-DE" b="1">
                <a:latin typeface="Arial" charset="0"/>
              </a:rPr>
              <a:t>Die Eingänge I0, I1 und I2 dienen als Auswahlsignal.</a:t>
            </a:r>
          </a:p>
        </p:txBody>
      </p:sp>
      <p:sp>
        <p:nvSpPr>
          <p:cNvPr id="14345" name="Text Box 339"/>
          <p:cNvSpPr txBox="1">
            <a:spLocks noChangeArrowheads="1"/>
          </p:cNvSpPr>
          <p:nvPr/>
        </p:nvSpPr>
        <p:spPr bwMode="auto">
          <a:xfrm>
            <a:off x="1311275" y="1260475"/>
            <a:ext cx="8208963" cy="64135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Ein Binärzahlendecoder hat die Aufgabe durch Auswertung eines n-Bit-Auswahlsignals, einen von 2</a:t>
            </a:r>
            <a:r>
              <a:rPr lang="de-DE" altLang="de-DE" sz="1800" b="1" baseline="30000">
                <a:latin typeface="Arial" charset="0"/>
              </a:rPr>
              <a:t>n</a:t>
            </a:r>
            <a:r>
              <a:rPr lang="de-DE" altLang="de-DE" sz="1800" b="1">
                <a:latin typeface="Arial" charset="0"/>
              </a:rPr>
              <a:t> Ausgängen anzusteuern.</a:t>
            </a:r>
          </a:p>
        </p:txBody>
      </p:sp>
      <p:pic>
        <p:nvPicPr>
          <p:cNvPr id="14346" name="Picture 6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2701925"/>
            <a:ext cx="64627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434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513" y="3205163"/>
            <a:ext cx="37433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defTabSz="995363">
              <a:defRPr/>
            </a:pPr>
            <a:fld id="{63DB471D-9BE9-4DD5-8D10-71D08142EFF0}" type="datetime1">
              <a:rPr lang="de-DE">
                <a:latin typeface="+mn-lt"/>
              </a:rPr>
              <a:pPr defTabSz="995363">
                <a:defRPr/>
              </a:pPr>
              <a:t>04.12.2018</a:t>
            </a:fld>
            <a:endParaRPr lang="de-DE">
              <a:latin typeface="+mn-lt"/>
            </a:endParaRPr>
          </a:p>
        </p:txBody>
      </p:sp>
      <p:sp>
        <p:nvSpPr>
          <p:cNvPr id="5"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6" name="Foliennummernplatzhalter 5"/>
          <p:cNvSpPr>
            <a:spLocks noGrp="1"/>
          </p:cNvSpPr>
          <p:nvPr>
            <p:ph type="sldNum" sz="quarter" idx="12"/>
          </p:nvPr>
        </p:nvSpPr>
        <p:spPr/>
        <p:txBody>
          <a:bodyPr/>
          <a:lstStyle/>
          <a:p>
            <a:pPr defTabSz="995363">
              <a:defRPr/>
            </a:pPr>
            <a:fld id="{09BBA109-4D8E-41FB-8772-17DD945A49D3}" type="slidenum">
              <a:rPr lang="en-US">
                <a:latin typeface="+mn-lt"/>
              </a:rPr>
              <a:pPr defTabSz="995363">
                <a:defRPr/>
              </a:pPr>
              <a:t>12</a:t>
            </a:fld>
            <a:endParaRPr lang="de-DE">
              <a:latin typeface="Times New Roman" pitchFamily="18" charset="0"/>
            </a:endParaRPr>
          </a:p>
        </p:txBody>
      </p:sp>
      <p:sp>
        <p:nvSpPr>
          <p:cNvPr id="296962" name="Rectangle 2"/>
          <p:cNvSpPr>
            <a:spLocks noGrp="1" noChangeArrowheads="1"/>
          </p:cNvSpPr>
          <p:nvPr>
            <p:ph type="title"/>
          </p:nvPr>
        </p:nvSpPr>
        <p:spPr/>
        <p:txBody>
          <a:bodyPr/>
          <a:lstStyle/>
          <a:p>
            <a:pPr eaLnBrk="1" hangingPunct="1">
              <a:defRPr/>
            </a:pPr>
            <a:r>
              <a:rPr lang="de-DE" smtClean="0"/>
              <a:t>VHDL-Modell des Binärzahlendecoders</a:t>
            </a:r>
          </a:p>
        </p:txBody>
      </p:sp>
      <p:sp>
        <p:nvSpPr>
          <p:cNvPr id="15366" name="Text Box 4"/>
          <p:cNvSpPr txBox="1">
            <a:spLocks noChangeArrowheads="1"/>
          </p:cNvSpPr>
          <p:nvPr/>
        </p:nvSpPr>
        <p:spPr bwMode="auto">
          <a:xfrm>
            <a:off x="663575" y="1693863"/>
            <a:ext cx="9144000" cy="51974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400" b="1">
                <a:latin typeface="Courier New" pitchFamily="49" charset="0"/>
              </a:rPr>
              <a:t>entity</a:t>
            </a:r>
            <a:r>
              <a:rPr lang="de-DE" altLang="de-DE" sz="1400">
                <a:latin typeface="Courier New" pitchFamily="49" charset="0"/>
              </a:rPr>
              <a:t> DEC_138 </a:t>
            </a:r>
            <a:r>
              <a:rPr lang="de-DE" altLang="de-DE" sz="1400" b="1">
                <a:latin typeface="Courier New" pitchFamily="49" charset="0"/>
              </a:rPr>
              <a:t>is</a:t>
            </a:r>
            <a:endParaRPr lang="de-DE" altLang="de-DE" sz="1400">
              <a:latin typeface="Courier New" pitchFamily="49" charset="0"/>
            </a:endParaRPr>
          </a:p>
          <a:p>
            <a:pPr algn="l"/>
            <a:r>
              <a:rPr lang="de-DE" altLang="de-DE" sz="1400">
                <a:latin typeface="Courier New" pitchFamily="49" charset="0"/>
              </a:rPr>
              <a:t>  </a:t>
            </a:r>
            <a:r>
              <a:rPr lang="de-DE" altLang="de-DE" sz="1400" b="1">
                <a:latin typeface="Courier New" pitchFamily="49" charset="0"/>
              </a:rPr>
              <a:t>port</a:t>
            </a:r>
            <a:r>
              <a:rPr lang="de-DE" altLang="de-DE" sz="1400">
                <a:latin typeface="Courier New" pitchFamily="49" charset="0"/>
              </a:rPr>
              <a:t>( I	: </a:t>
            </a:r>
            <a:r>
              <a:rPr lang="de-DE" altLang="de-DE" sz="1400" b="1">
                <a:latin typeface="Courier New" pitchFamily="49" charset="0"/>
              </a:rPr>
              <a:t>in</a:t>
            </a:r>
            <a:r>
              <a:rPr lang="de-DE" altLang="de-DE" sz="1400">
                <a:latin typeface="Courier New" pitchFamily="49" charset="0"/>
              </a:rPr>
              <a:t> bit_vector(2 </a:t>
            </a:r>
            <a:r>
              <a:rPr lang="de-DE" altLang="de-DE" sz="1400" b="1">
                <a:latin typeface="Courier New" pitchFamily="49" charset="0"/>
              </a:rPr>
              <a:t>downto</a:t>
            </a:r>
            <a:r>
              <a:rPr lang="de-DE" altLang="de-DE" sz="1400">
                <a:latin typeface="Courier New" pitchFamily="49" charset="0"/>
              </a:rPr>
              <a:t> 0);  </a:t>
            </a:r>
            <a:r>
              <a:rPr lang="de-DE" altLang="de-DE" sz="1400" b="1">
                <a:latin typeface="Courier New" pitchFamily="49" charset="0"/>
              </a:rPr>
              <a:t>-- Daten Eingang</a:t>
            </a:r>
            <a:endParaRPr lang="de-DE" altLang="de-DE" sz="1400">
              <a:latin typeface="Courier New" pitchFamily="49" charset="0"/>
            </a:endParaRPr>
          </a:p>
          <a:p>
            <a:pPr algn="l"/>
            <a:r>
              <a:rPr lang="de-DE" altLang="de-DE" sz="1400">
                <a:latin typeface="Courier New" pitchFamily="49" charset="0"/>
              </a:rPr>
              <a:t>	 G1, nG2A, nG2B   : </a:t>
            </a:r>
            <a:r>
              <a:rPr lang="de-DE" altLang="de-DE" sz="1400" b="1">
                <a:latin typeface="Courier New" pitchFamily="49" charset="0"/>
              </a:rPr>
              <a:t>in</a:t>
            </a:r>
            <a:r>
              <a:rPr lang="de-DE" altLang="de-DE" sz="1400">
                <a:latin typeface="Courier New" pitchFamily="49" charset="0"/>
              </a:rPr>
              <a:t> bit;  	        </a:t>
            </a:r>
            <a:r>
              <a:rPr lang="de-DE" altLang="de-DE" sz="1400" b="1">
                <a:latin typeface="Courier New" pitchFamily="49" charset="0"/>
              </a:rPr>
              <a:t>-- Freigabeeingaenge</a:t>
            </a:r>
            <a:endParaRPr lang="de-DE" altLang="de-DE" sz="1400">
              <a:latin typeface="Courier New" pitchFamily="49" charset="0"/>
            </a:endParaRPr>
          </a:p>
          <a:p>
            <a:pPr algn="l"/>
            <a:r>
              <a:rPr lang="de-DE" altLang="de-DE" sz="1400">
                <a:latin typeface="Courier New" pitchFamily="49" charset="0"/>
              </a:rPr>
              <a:t>	 Y_N	: </a:t>
            </a:r>
            <a:r>
              <a:rPr lang="de-DE" altLang="de-DE" sz="1400" b="1">
                <a:latin typeface="Courier New" pitchFamily="49" charset="0"/>
              </a:rPr>
              <a:t>out</a:t>
            </a:r>
            <a:r>
              <a:rPr lang="de-DE" altLang="de-DE" sz="1400">
                <a:latin typeface="Courier New" pitchFamily="49" charset="0"/>
              </a:rPr>
              <a:t> bit_vector(7 </a:t>
            </a:r>
            <a:r>
              <a:rPr lang="de-DE" altLang="de-DE" sz="1400" b="1">
                <a:latin typeface="Courier New" pitchFamily="49" charset="0"/>
              </a:rPr>
              <a:t>downto</a:t>
            </a:r>
            <a:r>
              <a:rPr lang="de-DE" altLang="de-DE" sz="1400">
                <a:latin typeface="Courier New" pitchFamily="49" charset="0"/>
              </a:rPr>
              <a:t> 0));-- </a:t>
            </a:r>
            <a:r>
              <a:rPr lang="de-DE" altLang="de-DE" sz="1400" b="1">
                <a:latin typeface="Courier New" pitchFamily="49" charset="0"/>
              </a:rPr>
              <a:t>Ausgangssignale</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DEC_138;</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DEC3_8 </a:t>
            </a:r>
            <a:r>
              <a:rPr lang="en-GB" altLang="de-DE" sz="1400" b="1">
                <a:latin typeface="Courier New" pitchFamily="49" charset="0"/>
              </a:rPr>
              <a:t>of</a:t>
            </a:r>
            <a:r>
              <a:rPr lang="en-GB" altLang="de-DE" sz="1400">
                <a:latin typeface="Courier New" pitchFamily="49" charset="0"/>
              </a:rPr>
              <a:t> DEC_138 </a:t>
            </a:r>
            <a:r>
              <a:rPr lang="en-GB" altLang="de-DE" sz="1400" b="1">
                <a:latin typeface="Courier New" pitchFamily="49" charset="0"/>
              </a:rPr>
              <a:t>is</a:t>
            </a:r>
            <a:endParaRPr lang="sv-SE" altLang="de-DE" sz="1400" b="1">
              <a:latin typeface="Courier New" pitchFamily="49" charset="0"/>
            </a:endParaRPr>
          </a:p>
          <a:p>
            <a:pPr algn="l"/>
            <a:r>
              <a:rPr lang="sv-SE" altLang="de-DE" sz="1400" b="1">
                <a:latin typeface="Courier New" pitchFamily="49" charset="0"/>
              </a:rPr>
              <a:t>signal</a:t>
            </a:r>
            <a:r>
              <a:rPr lang="sv-SE" altLang="de-DE" sz="1400">
                <a:latin typeface="Courier New" pitchFamily="49" charset="0"/>
              </a:rPr>
              <a:t> EN: bit;				</a:t>
            </a:r>
            <a:r>
              <a:rPr lang="sv-SE" altLang="de-DE" sz="1400" b="1">
                <a:latin typeface="Courier New" pitchFamily="49" charset="0"/>
              </a:rPr>
              <a:t>-- Lokales Freigabesignal</a:t>
            </a:r>
          </a:p>
          <a:p>
            <a:pPr algn="l"/>
            <a:r>
              <a:rPr lang="sv-SE"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EN &lt;= G1 </a:t>
            </a:r>
            <a:r>
              <a:rPr lang="en-GB" altLang="de-DE" sz="1400" b="1">
                <a:latin typeface="Courier New" pitchFamily="49" charset="0"/>
              </a:rPr>
              <a:t>and</a:t>
            </a:r>
            <a:r>
              <a:rPr lang="en-GB" altLang="de-DE" sz="1400">
                <a:latin typeface="Courier New" pitchFamily="49" charset="0"/>
              </a:rPr>
              <a:t> </a:t>
            </a:r>
            <a:r>
              <a:rPr lang="en-GB" altLang="de-DE" sz="1400" b="1">
                <a:latin typeface="Courier New" pitchFamily="49" charset="0"/>
              </a:rPr>
              <a:t>not</a:t>
            </a:r>
            <a:r>
              <a:rPr lang="en-GB" altLang="de-DE" sz="1400">
                <a:latin typeface="Courier New" pitchFamily="49" charset="0"/>
              </a:rPr>
              <a:t> nG2A </a:t>
            </a:r>
            <a:r>
              <a:rPr lang="en-GB" altLang="de-DE" sz="1400" b="1">
                <a:latin typeface="Courier New" pitchFamily="49" charset="0"/>
              </a:rPr>
              <a:t>and</a:t>
            </a:r>
            <a:r>
              <a:rPr lang="en-GB" altLang="de-DE" sz="1400">
                <a:latin typeface="Courier New" pitchFamily="49" charset="0"/>
              </a:rPr>
              <a:t> </a:t>
            </a:r>
            <a:r>
              <a:rPr lang="en-GB" altLang="de-DE" sz="1400" b="1">
                <a:latin typeface="Courier New" pitchFamily="49" charset="0"/>
              </a:rPr>
              <a:t>not</a:t>
            </a:r>
            <a:r>
              <a:rPr lang="en-GB" altLang="de-DE" sz="1400">
                <a:latin typeface="Courier New" pitchFamily="49" charset="0"/>
              </a:rPr>
              <a:t> nG2B;</a:t>
            </a:r>
            <a:endParaRPr lang="sv-SE" altLang="de-DE" sz="1400" b="1">
              <a:latin typeface="Courier New" pitchFamily="49" charset="0"/>
            </a:endParaRPr>
          </a:p>
          <a:p>
            <a:pPr algn="l"/>
            <a:r>
              <a:rPr lang="sv-SE" altLang="de-DE" sz="1400" b="1">
                <a:latin typeface="Courier New" pitchFamily="49" charset="0"/>
              </a:rPr>
              <a:t>process</a:t>
            </a:r>
            <a:r>
              <a:rPr lang="sv-SE" altLang="de-DE" sz="1400">
                <a:latin typeface="Courier New" pitchFamily="49" charset="0"/>
              </a:rPr>
              <a:t>(I, EN)</a:t>
            </a:r>
            <a:endParaRPr lang="sv-SE" altLang="de-DE" sz="1400" b="1">
              <a:latin typeface="Courier New" pitchFamily="49" charset="0"/>
            </a:endParaRPr>
          </a:p>
          <a:p>
            <a:pPr algn="l"/>
            <a:r>
              <a:rPr lang="sv-SE" altLang="de-DE" sz="1400" b="1">
                <a:latin typeface="Courier New" pitchFamily="49" charset="0"/>
              </a:rPr>
              <a:t>variable</a:t>
            </a:r>
            <a:r>
              <a:rPr lang="sv-SE" altLang="de-DE" sz="1400">
                <a:latin typeface="Courier New" pitchFamily="49" charset="0"/>
              </a:rPr>
              <a:t> TEMP: bit_vector(3 </a:t>
            </a:r>
            <a:r>
              <a:rPr lang="sv-SE" altLang="de-DE" sz="1400" b="1">
                <a:latin typeface="Courier New" pitchFamily="49" charset="0"/>
              </a:rPr>
              <a:t>downto</a:t>
            </a:r>
            <a:r>
              <a:rPr lang="sv-SE" altLang="de-DE" sz="1400">
                <a:latin typeface="Courier New" pitchFamily="49" charset="0"/>
              </a:rPr>
              <a:t> 0);	</a:t>
            </a:r>
            <a:r>
              <a:rPr lang="sv-SE" altLang="de-DE" sz="1400" b="1">
                <a:latin typeface="Courier New" pitchFamily="49" charset="0"/>
              </a:rPr>
              <a:t>-- Lokale Testvariable</a:t>
            </a:r>
            <a:endParaRPr lang="sv-SE" altLang="de-DE" sz="1400">
              <a:latin typeface="Courier New" pitchFamily="49" charset="0"/>
            </a:endParaRPr>
          </a:p>
          <a:p>
            <a:pPr algn="l"/>
            <a:r>
              <a:rPr lang="sv-SE" altLang="de-DE" sz="1400">
                <a:latin typeface="Courier New" pitchFamily="49" charset="0"/>
              </a:rPr>
              <a:t>    </a:t>
            </a:r>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Y_N &lt;= (</a:t>
            </a:r>
            <a:r>
              <a:rPr lang="en-GB" altLang="de-DE" sz="1400" b="1">
                <a:latin typeface="Courier New" pitchFamily="49" charset="0"/>
              </a:rPr>
              <a:t>others</a:t>
            </a:r>
            <a:r>
              <a:rPr lang="en-GB" altLang="de-DE" sz="1400">
                <a:latin typeface="Courier New" pitchFamily="49" charset="0"/>
              </a:rPr>
              <a:t> =&gt; '1');		</a:t>
            </a:r>
            <a:r>
              <a:rPr lang="en-GB" altLang="de-DE" sz="1400" b="1">
                <a:latin typeface="Courier New" pitchFamily="49" charset="0"/>
              </a:rPr>
              <a:t>-- Default Zuweisung; Aggregat</a:t>
            </a:r>
            <a:endParaRPr lang="en-GB" altLang="de-DE" sz="1400">
              <a:latin typeface="Courier New" pitchFamily="49" charset="0"/>
            </a:endParaRPr>
          </a:p>
          <a:p>
            <a:pPr algn="l"/>
            <a:r>
              <a:rPr lang="en-GB" altLang="de-DE" sz="1400">
                <a:latin typeface="Courier New" pitchFamily="49" charset="0"/>
              </a:rPr>
              <a:t>	</a:t>
            </a:r>
            <a:r>
              <a:rPr lang="sv-SE" altLang="de-DE" sz="1400">
                <a:latin typeface="Courier New" pitchFamily="49" charset="0"/>
              </a:rPr>
              <a:t>TEMP := EN &amp; I  ;      		</a:t>
            </a:r>
            <a:r>
              <a:rPr lang="sv-SE" altLang="de-DE" sz="1400" b="1">
                <a:latin typeface="Courier New" pitchFamily="49" charset="0"/>
              </a:rPr>
              <a:t>-- Verknuepfung: Vektor mit Bit</a:t>
            </a:r>
            <a:endParaRPr lang="sv-SE" altLang="de-DE" sz="1400">
              <a:latin typeface="Courier New" pitchFamily="49" charset="0"/>
            </a:endParaRPr>
          </a:p>
          <a:p>
            <a:pPr algn="l"/>
            <a:r>
              <a:rPr lang="sv-SE" altLang="de-DE" sz="1400">
                <a:latin typeface="Courier New" pitchFamily="49" charset="0"/>
              </a:rPr>
              <a:t>	  </a:t>
            </a:r>
            <a:r>
              <a:rPr lang="en-GB" altLang="de-DE" sz="1400" b="1">
                <a:latin typeface="Courier New" pitchFamily="49" charset="0"/>
              </a:rPr>
              <a:t>case</a:t>
            </a:r>
            <a:r>
              <a:rPr lang="en-GB" altLang="de-DE" sz="1400">
                <a:latin typeface="Courier New" pitchFamily="49" charset="0"/>
              </a:rPr>
              <a:t> TEMP </a:t>
            </a:r>
            <a:r>
              <a:rPr lang="en-GB" altLang="de-DE" sz="1400" b="1">
                <a:latin typeface="Courier New" pitchFamily="49" charset="0"/>
              </a:rPr>
              <a:t>is</a:t>
            </a:r>
            <a:r>
              <a:rPr lang="en-GB" altLang="de-DE" sz="1400">
                <a:latin typeface="Courier New" pitchFamily="49" charset="0"/>
              </a:rPr>
              <a:t> </a:t>
            </a:r>
            <a:r>
              <a:rPr lang="en-GB" altLang="de-DE" sz="1400" b="1">
                <a:latin typeface="Courier New" pitchFamily="49" charset="0"/>
              </a:rPr>
              <a:t>  </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"1000" 	=&gt; Y_N(0) &lt;= '0';</a:t>
            </a: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"1001" 	=&gt; Y_N(1) &lt;= '0';</a:t>
            </a: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"1010" 	=&gt; Y_N(2) &lt;= '0';</a:t>
            </a:r>
          </a:p>
          <a:p>
            <a:pPr algn="l"/>
            <a:r>
              <a:rPr lang="en-GB" altLang="de-DE" sz="1400">
                <a:latin typeface="Courier New" pitchFamily="49" charset="0"/>
              </a:rPr>
              <a:t>		...</a:t>
            </a: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"1111" 	=&gt; Y_N(7) &lt;= '0';</a:t>
            </a:r>
          </a:p>
          <a:p>
            <a:pPr algn="l"/>
            <a:r>
              <a:rPr lang="en-GB" altLang="de-DE" sz="1400">
                <a:latin typeface="Courier New" pitchFamily="49" charset="0"/>
              </a:rPr>
              <a:t>		</a:t>
            </a:r>
            <a:r>
              <a:rPr lang="en-GB" altLang="de-DE" sz="1400" b="1">
                <a:latin typeface="Courier New" pitchFamily="49" charset="0"/>
              </a:rPr>
              <a:t>when others</a:t>
            </a:r>
            <a:r>
              <a:rPr lang="en-GB" altLang="de-DE" sz="1400">
                <a:latin typeface="Courier New" pitchFamily="49" charset="0"/>
              </a:rPr>
              <a:t> 	=&gt; </a:t>
            </a:r>
            <a:r>
              <a:rPr lang="en-GB" altLang="de-DE" sz="1400" b="1">
                <a:latin typeface="Courier New" pitchFamily="49" charset="0"/>
              </a:rPr>
              <a:t>null</a:t>
            </a:r>
            <a:r>
              <a:rPr lang="en-GB" altLang="de-DE" sz="1400">
                <a:latin typeface="Courier New" pitchFamily="49" charset="0"/>
              </a:rPr>
              <a:t>;	</a:t>
            </a:r>
            <a:r>
              <a:rPr lang="en-GB" altLang="de-DE" sz="1400" b="1">
                <a:latin typeface="Courier New" pitchFamily="49" charset="0"/>
              </a:rPr>
              <a:t>-- fuer EN=0: waehle Default</a:t>
            </a:r>
            <a:r>
              <a:rPr lang="en-GB" altLang="de-DE" sz="1400">
                <a:latin typeface="Courier New" pitchFamily="49" charset="0"/>
              </a:rPr>
              <a:t> </a:t>
            </a:r>
          </a:p>
          <a:p>
            <a:pPr algn="l"/>
            <a:r>
              <a:rPr lang="en-GB" altLang="de-DE" sz="1400">
                <a:latin typeface="Courier New" pitchFamily="49" charset="0"/>
              </a:rPr>
              <a:t>	  </a:t>
            </a:r>
            <a:r>
              <a:rPr lang="en-GB" altLang="de-DE" sz="1400" b="1">
                <a:latin typeface="Courier New" pitchFamily="49" charset="0"/>
              </a:rPr>
              <a:t>end case</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process</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DEC3_8;</a:t>
            </a:r>
            <a:r>
              <a:rPr lang="de-DE" altLang="de-DE" sz="1400">
                <a:latin typeface="Courier New"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defTabSz="995363">
              <a:defRPr/>
            </a:pPr>
            <a:fld id="{54D5660D-D834-45BF-BC2F-16C55A6C77F7}" type="datetime1">
              <a:rPr lang="de-DE">
                <a:latin typeface="+mn-lt"/>
              </a:rPr>
              <a:pPr defTabSz="995363">
                <a:defRPr/>
              </a:pPr>
              <a:t>04.12.2018</a:t>
            </a:fld>
            <a:endParaRPr lang="de-DE">
              <a:latin typeface="+mn-lt"/>
            </a:endParaRP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5"/>
          <p:cNvSpPr>
            <a:spLocks noGrp="1"/>
          </p:cNvSpPr>
          <p:nvPr>
            <p:ph type="sldNum" sz="quarter" idx="12"/>
          </p:nvPr>
        </p:nvSpPr>
        <p:spPr/>
        <p:txBody>
          <a:bodyPr/>
          <a:lstStyle/>
          <a:p>
            <a:pPr defTabSz="995363">
              <a:defRPr/>
            </a:pPr>
            <a:fld id="{4D1161E0-4B92-430B-9B2C-A8A24E1EAACF}" type="slidenum">
              <a:rPr lang="en-US">
                <a:latin typeface="+mn-lt"/>
              </a:rPr>
              <a:pPr defTabSz="995363">
                <a:defRPr/>
              </a:pPr>
              <a:t>13</a:t>
            </a:fld>
            <a:endParaRPr lang="de-DE">
              <a:latin typeface="Times New Roman" pitchFamily="18" charset="0"/>
            </a:endParaRPr>
          </a:p>
        </p:txBody>
      </p:sp>
      <p:sp>
        <p:nvSpPr>
          <p:cNvPr id="297986" name="Rectangle 2"/>
          <p:cNvSpPr>
            <a:spLocks noGrp="1" noChangeArrowheads="1"/>
          </p:cNvSpPr>
          <p:nvPr>
            <p:ph type="title"/>
          </p:nvPr>
        </p:nvSpPr>
        <p:spPr/>
        <p:txBody>
          <a:bodyPr/>
          <a:lstStyle/>
          <a:p>
            <a:pPr eaLnBrk="1" hangingPunct="1">
              <a:defRPr/>
            </a:pPr>
            <a:r>
              <a:rPr lang="de-DE" smtClean="0"/>
              <a:t>Binärzahlendecoder als Demultiplexer</a:t>
            </a:r>
          </a:p>
        </p:txBody>
      </p:sp>
      <p:sp>
        <p:nvSpPr>
          <p:cNvPr id="16390" name="Text Box 4"/>
          <p:cNvSpPr txBox="1">
            <a:spLocks noChangeArrowheads="1"/>
          </p:cNvSpPr>
          <p:nvPr/>
        </p:nvSpPr>
        <p:spPr bwMode="auto">
          <a:xfrm>
            <a:off x="1311275" y="1836738"/>
            <a:ext cx="8208963" cy="64135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Ein Demultiplexer hat die Aufgabe durch Auswertung eines n-Bit-Auswahlsignals, einen Eingang auf 2</a:t>
            </a:r>
            <a:r>
              <a:rPr lang="de-DE" altLang="de-DE" sz="1800" b="1" baseline="30000">
                <a:latin typeface="Arial" charset="0"/>
              </a:rPr>
              <a:t>n</a:t>
            </a:r>
            <a:r>
              <a:rPr lang="de-DE" altLang="de-DE" sz="1800" b="1">
                <a:latin typeface="Arial" charset="0"/>
              </a:rPr>
              <a:t> Ausgänge zu schalten.</a:t>
            </a:r>
          </a:p>
        </p:txBody>
      </p:sp>
      <p:sp>
        <p:nvSpPr>
          <p:cNvPr id="16391" name="Text Box 5"/>
          <p:cNvSpPr txBox="1">
            <a:spLocks noChangeArrowheads="1"/>
          </p:cNvSpPr>
          <p:nvPr/>
        </p:nvSpPr>
        <p:spPr bwMode="auto">
          <a:xfrm>
            <a:off x="519113" y="4502150"/>
            <a:ext cx="460851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lnSpc>
                <a:spcPct val="80000"/>
              </a:lnSpc>
              <a:spcBef>
                <a:spcPct val="50000"/>
              </a:spcBef>
              <a:buFontTx/>
              <a:buChar char="•"/>
            </a:pPr>
            <a:r>
              <a:rPr lang="de-DE" altLang="de-DE" sz="2000" b="1">
                <a:latin typeface="Arial" charset="0"/>
              </a:rPr>
              <a:t>Das zu demultiplexende Signal wird auf einen der Freigabeeingänge gelegt.</a:t>
            </a:r>
          </a:p>
          <a:p>
            <a:pPr algn="l">
              <a:lnSpc>
                <a:spcPct val="80000"/>
              </a:lnSpc>
              <a:spcBef>
                <a:spcPct val="50000"/>
              </a:spcBef>
              <a:buFontTx/>
              <a:buChar char="•"/>
            </a:pPr>
            <a:endParaRPr lang="de-DE" altLang="de-DE" sz="2000" b="1">
              <a:latin typeface="Arial" charset="0"/>
            </a:endParaRPr>
          </a:p>
          <a:p>
            <a:pPr algn="l">
              <a:lnSpc>
                <a:spcPct val="80000"/>
              </a:lnSpc>
              <a:spcBef>
                <a:spcPct val="50000"/>
              </a:spcBef>
              <a:buFontTx/>
              <a:buChar char="•"/>
            </a:pPr>
            <a:r>
              <a:rPr lang="de-DE" altLang="de-DE" sz="2000" b="1">
                <a:latin typeface="Arial" charset="0"/>
              </a:rPr>
              <a:t>Die anderen Freigabeeingänge müssen frei geschaltet sein.</a:t>
            </a:r>
          </a:p>
        </p:txBody>
      </p:sp>
      <p:sp>
        <p:nvSpPr>
          <p:cNvPr id="16392" name="Rectangle 7"/>
          <p:cNvSpPr>
            <a:spLocks noChangeArrowheads="1"/>
          </p:cNvSpPr>
          <p:nvPr/>
        </p:nvSpPr>
        <p:spPr bwMode="auto">
          <a:xfrm>
            <a:off x="0" y="29432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1639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963" y="2773363"/>
            <a:ext cx="4376737"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3"/>
          <p:cNvSpPr>
            <a:spLocks noGrp="1"/>
          </p:cNvSpPr>
          <p:nvPr>
            <p:ph type="dt" sz="quarter" idx="10"/>
          </p:nvPr>
        </p:nvSpPr>
        <p:spPr/>
        <p:txBody>
          <a:bodyPr/>
          <a:lstStyle/>
          <a:p>
            <a:pPr defTabSz="995363">
              <a:defRPr/>
            </a:pPr>
            <a:fld id="{ABCF161C-C7FF-40C9-BCEB-626321DBFAB6}" type="datetime1">
              <a:rPr lang="de-DE">
                <a:latin typeface="+mn-lt"/>
              </a:rPr>
              <a:pPr defTabSz="995363">
                <a:defRPr/>
              </a:pPr>
              <a:t>04.12.2018</a:t>
            </a:fld>
            <a:endParaRPr lang="de-DE">
              <a:latin typeface="+mn-lt"/>
            </a:endParaRPr>
          </a:p>
        </p:txBody>
      </p:sp>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0" name="Foliennummernplatzhalter 5"/>
          <p:cNvSpPr>
            <a:spLocks noGrp="1"/>
          </p:cNvSpPr>
          <p:nvPr>
            <p:ph type="sldNum" sz="quarter" idx="12"/>
          </p:nvPr>
        </p:nvSpPr>
        <p:spPr/>
        <p:txBody>
          <a:bodyPr/>
          <a:lstStyle/>
          <a:p>
            <a:pPr defTabSz="995363">
              <a:defRPr/>
            </a:pPr>
            <a:fld id="{3EECBE5B-6693-4612-A8AC-2D75671354AE}" type="slidenum">
              <a:rPr lang="en-US">
                <a:latin typeface="+mn-lt"/>
              </a:rPr>
              <a:pPr defTabSz="995363">
                <a:defRPr/>
              </a:pPr>
              <a:t>14</a:t>
            </a:fld>
            <a:endParaRPr lang="de-DE">
              <a:latin typeface="Times New Roman" pitchFamily="18" charset="0"/>
            </a:endParaRPr>
          </a:p>
        </p:txBody>
      </p:sp>
      <p:sp>
        <p:nvSpPr>
          <p:cNvPr id="299010" name="Rectangle 2"/>
          <p:cNvSpPr>
            <a:spLocks noGrp="1" noChangeArrowheads="1"/>
          </p:cNvSpPr>
          <p:nvPr>
            <p:ph type="title"/>
          </p:nvPr>
        </p:nvSpPr>
        <p:spPr/>
        <p:txBody>
          <a:bodyPr/>
          <a:lstStyle/>
          <a:p>
            <a:pPr eaLnBrk="1" hangingPunct="1">
              <a:defRPr/>
            </a:pPr>
            <a:r>
              <a:rPr lang="de-DE" dirty="0" smtClean="0"/>
              <a:t>Binärencoder / Prioritätsencoder</a:t>
            </a:r>
          </a:p>
        </p:txBody>
      </p:sp>
      <p:sp>
        <p:nvSpPr>
          <p:cNvPr id="17414" name="Text Box 3"/>
          <p:cNvSpPr txBox="1">
            <a:spLocks noChangeArrowheads="1"/>
          </p:cNvSpPr>
          <p:nvPr/>
        </p:nvSpPr>
        <p:spPr bwMode="auto">
          <a:xfrm>
            <a:off x="1311275" y="1333500"/>
            <a:ext cx="8208963" cy="119062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Binär</a:t>
            </a:r>
            <a:r>
              <a:rPr lang="de-DE" altLang="de-DE" sz="1800" b="1" u="sng">
                <a:latin typeface="Arial" charset="0"/>
              </a:rPr>
              <a:t>en</a:t>
            </a:r>
            <a:r>
              <a:rPr lang="de-DE" altLang="de-DE" sz="1800" b="1">
                <a:latin typeface="Arial" charset="0"/>
              </a:rPr>
              <a:t>coder besitzen die umgekehrte Funktion von Binär</a:t>
            </a:r>
            <a:r>
              <a:rPr lang="de-DE" altLang="de-DE" sz="1800" b="1" u="sng">
                <a:latin typeface="Arial" charset="0"/>
              </a:rPr>
              <a:t>de</a:t>
            </a:r>
            <a:r>
              <a:rPr lang="de-DE" altLang="de-DE" sz="1800" b="1">
                <a:latin typeface="Arial" charset="0"/>
              </a:rPr>
              <a:t>codern: Sie generieren aus 2</a:t>
            </a:r>
            <a:r>
              <a:rPr lang="de-DE" altLang="de-DE" sz="1800" b="1" baseline="30000">
                <a:latin typeface="Arial" charset="0"/>
              </a:rPr>
              <a:t>n</a:t>
            </a:r>
            <a:r>
              <a:rPr lang="de-DE" altLang="de-DE" sz="1800" b="1">
                <a:latin typeface="Arial" charset="0"/>
              </a:rPr>
              <a:t> Eingangssignalen ein binär codiertes Ausgangssignal. Wenn gleichzeitig mehrere Eingangssignalleitungen aktiv sind, so wird das Signal mit der höchsten Priorität codiert (Prioritätsencoder).</a:t>
            </a:r>
          </a:p>
        </p:txBody>
      </p:sp>
      <p:sp>
        <p:nvSpPr>
          <p:cNvPr id="17415" name="Rectangle 5"/>
          <p:cNvSpPr>
            <a:spLocks noChangeArrowheads="1"/>
          </p:cNvSpPr>
          <p:nvPr/>
        </p:nvSpPr>
        <p:spPr bwMode="auto">
          <a:xfrm>
            <a:off x="0" y="29432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174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2844800"/>
            <a:ext cx="66929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7417" name="Rectangle 10"/>
          <p:cNvSpPr>
            <a:spLocks noChangeArrowheads="1"/>
          </p:cNvSpPr>
          <p:nvPr/>
        </p:nvSpPr>
        <p:spPr bwMode="auto">
          <a:xfrm>
            <a:off x="0" y="2719388"/>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1741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3060700"/>
            <a:ext cx="38227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defTabSz="995363">
              <a:defRPr/>
            </a:pPr>
            <a:fld id="{07B44E7F-5026-43A1-BDEB-4726AACB688B}" type="datetime1">
              <a:rPr lang="de-DE">
                <a:latin typeface="+mn-lt"/>
              </a:rPr>
              <a:pPr defTabSz="995363">
                <a:defRPr/>
              </a:pPr>
              <a:t>04.12.2018</a:t>
            </a:fld>
            <a:endParaRPr lang="de-DE">
              <a:latin typeface="+mn-lt"/>
            </a:endParaRPr>
          </a:p>
        </p:txBody>
      </p:sp>
      <p:sp>
        <p:nvSpPr>
          <p:cNvPr id="5"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6" name="Foliennummernplatzhalter 5"/>
          <p:cNvSpPr>
            <a:spLocks noGrp="1"/>
          </p:cNvSpPr>
          <p:nvPr>
            <p:ph type="sldNum" sz="quarter" idx="12"/>
          </p:nvPr>
        </p:nvSpPr>
        <p:spPr/>
        <p:txBody>
          <a:bodyPr/>
          <a:lstStyle/>
          <a:p>
            <a:pPr defTabSz="995363">
              <a:defRPr/>
            </a:pPr>
            <a:fld id="{B30F1F0C-8A93-41F8-87F9-96EC1498F669}" type="slidenum">
              <a:rPr lang="en-US">
                <a:latin typeface="+mn-lt"/>
              </a:rPr>
              <a:pPr defTabSz="995363">
                <a:defRPr/>
              </a:pPr>
              <a:t>15</a:t>
            </a:fld>
            <a:endParaRPr lang="de-DE">
              <a:latin typeface="Times New Roman" pitchFamily="18" charset="0"/>
            </a:endParaRPr>
          </a:p>
        </p:txBody>
      </p:sp>
      <p:sp>
        <p:nvSpPr>
          <p:cNvPr id="300034" name="Rectangle 2"/>
          <p:cNvSpPr>
            <a:spLocks noGrp="1" noChangeArrowheads="1"/>
          </p:cNvSpPr>
          <p:nvPr>
            <p:ph type="title"/>
          </p:nvPr>
        </p:nvSpPr>
        <p:spPr/>
        <p:txBody>
          <a:bodyPr/>
          <a:lstStyle/>
          <a:p>
            <a:pPr eaLnBrk="1" hangingPunct="1">
              <a:defRPr/>
            </a:pPr>
            <a:r>
              <a:rPr lang="de-DE" smtClean="0"/>
              <a:t>VHDL-Modell des Prioritätsencoders</a:t>
            </a:r>
          </a:p>
        </p:txBody>
      </p:sp>
      <p:sp>
        <p:nvSpPr>
          <p:cNvPr id="18438" name="Text Box 4"/>
          <p:cNvSpPr txBox="1">
            <a:spLocks noChangeArrowheads="1"/>
          </p:cNvSpPr>
          <p:nvPr/>
        </p:nvSpPr>
        <p:spPr bwMode="auto">
          <a:xfrm>
            <a:off x="663575" y="1765300"/>
            <a:ext cx="9144000" cy="51974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entity</a:t>
            </a:r>
            <a:r>
              <a:rPr lang="en-GB" altLang="de-DE" sz="1400">
                <a:latin typeface="Courier New" pitchFamily="49" charset="0"/>
              </a:rPr>
              <a:t> P_ENC_148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D_N  : in bit_vector(7 downto 0); </a:t>
            </a:r>
            <a:r>
              <a:rPr lang="en-GB" altLang="de-DE" sz="1400" b="1">
                <a:latin typeface="Courier New" pitchFamily="49" charset="0"/>
              </a:rPr>
              <a:t>-- Prioritaets-Eingaenge</a:t>
            </a:r>
            <a:endParaRPr lang="en-GB" altLang="de-DE" sz="1400">
              <a:latin typeface="Courier New" pitchFamily="49" charset="0"/>
            </a:endParaRPr>
          </a:p>
          <a:p>
            <a:pPr algn="l"/>
            <a:r>
              <a:rPr lang="en-GB" altLang="de-DE" sz="1400">
                <a:latin typeface="Courier New" pitchFamily="49" charset="0"/>
              </a:rPr>
              <a:t>	      </a:t>
            </a:r>
            <a:r>
              <a:rPr lang="de-DE" altLang="de-DE" sz="1400">
                <a:latin typeface="Courier New" pitchFamily="49" charset="0"/>
              </a:rPr>
              <a:t>nEI : </a:t>
            </a:r>
            <a:r>
              <a:rPr lang="de-DE" altLang="de-DE" sz="1400" b="1">
                <a:latin typeface="Courier New" pitchFamily="49" charset="0"/>
              </a:rPr>
              <a:t>in</a:t>
            </a:r>
            <a:r>
              <a:rPr lang="de-DE" altLang="de-DE" sz="1400">
                <a:latin typeface="Courier New" pitchFamily="49" charset="0"/>
              </a:rPr>
              <a:t> bit;  		      </a:t>
            </a:r>
            <a:r>
              <a:rPr lang="de-DE" altLang="de-DE" sz="1400" b="1">
                <a:latin typeface="Courier New" pitchFamily="49" charset="0"/>
              </a:rPr>
              <a:t>-- Freigabe</a:t>
            </a:r>
            <a:endParaRPr lang="de-DE" altLang="de-DE" sz="1400">
              <a:latin typeface="Courier New" pitchFamily="49" charset="0"/>
            </a:endParaRPr>
          </a:p>
          <a:p>
            <a:pPr algn="l"/>
            <a:r>
              <a:rPr lang="de-DE" altLang="de-DE" sz="1400">
                <a:latin typeface="Courier New" pitchFamily="49" charset="0"/>
              </a:rPr>
              <a:t>	      A_N  : </a:t>
            </a:r>
            <a:r>
              <a:rPr lang="de-DE" altLang="de-DE" sz="1400" b="1">
                <a:latin typeface="Courier New" pitchFamily="49" charset="0"/>
              </a:rPr>
              <a:t>out</a:t>
            </a:r>
            <a:r>
              <a:rPr lang="de-DE" altLang="de-DE" sz="1400">
                <a:latin typeface="Courier New" pitchFamily="49" charset="0"/>
              </a:rPr>
              <a:t> bit_vector(2 </a:t>
            </a:r>
            <a:r>
              <a:rPr lang="de-DE" altLang="de-DE" sz="1400" b="1">
                <a:latin typeface="Courier New" pitchFamily="49" charset="0"/>
              </a:rPr>
              <a:t>downto</a:t>
            </a:r>
            <a:r>
              <a:rPr lang="de-DE" altLang="de-DE" sz="1400">
                <a:latin typeface="Courier New" pitchFamily="49" charset="0"/>
              </a:rPr>
              <a:t> 0);</a:t>
            </a:r>
            <a:r>
              <a:rPr lang="de-DE" altLang="de-DE" sz="1400" b="1">
                <a:latin typeface="Courier New" pitchFamily="49" charset="0"/>
              </a:rPr>
              <a:t>-- Binaerer Ausgang</a:t>
            </a:r>
            <a:endParaRPr lang="de-DE" altLang="de-DE" sz="1400">
              <a:latin typeface="Courier New" pitchFamily="49" charset="0"/>
            </a:endParaRPr>
          </a:p>
          <a:p>
            <a:pPr algn="l"/>
            <a:r>
              <a:rPr lang="de-DE" altLang="de-DE" sz="1400">
                <a:latin typeface="Courier New" pitchFamily="49" charset="0"/>
              </a:rPr>
              <a:t>             EO, nGS: </a:t>
            </a:r>
            <a:r>
              <a:rPr lang="de-DE" altLang="de-DE" sz="1400" b="1">
                <a:latin typeface="Courier New" pitchFamily="49" charset="0"/>
              </a:rPr>
              <a:t>out</a:t>
            </a:r>
            <a:r>
              <a:rPr lang="de-DE" altLang="de-DE" sz="1400">
                <a:latin typeface="Courier New" pitchFamily="49" charset="0"/>
              </a:rPr>
              <a:t> bit);	              </a:t>
            </a:r>
            <a:r>
              <a:rPr lang="de-DE" altLang="de-DE" sz="1400" b="1">
                <a:latin typeface="Courier New" pitchFamily="49" charset="0"/>
              </a:rPr>
              <a:t>-- Kaskadierungsausgaenge</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P_ENC_148;</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PEN8_3 </a:t>
            </a:r>
            <a:r>
              <a:rPr lang="en-GB" altLang="de-DE" sz="1400" b="1">
                <a:latin typeface="Courier New" pitchFamily="49" charset="0"/>
              </a:rPr>
              <a:t>of</a:t>
            </a:r>
            <a:r>
              <a:rPr lang="en-GB" altLang="de-DE" sz="1400">
                <a:latin typeface="Courier New" pitchFamily="49" charset="0"/>
              </a:rPr>
              <a:t> P_ENC_148 </a:t>
            </a:r>
            <a:r>
              <a:rPr lang="en-GB" altLang="de-DE" sz="1400" b="1">
                <a:latin typeface="Courier New" pitchFamily="49" charset="0"/>
              </a:rPr>
              <a:t>is</a:t>
            </a:r>
          </a:p>
          <a:p>
            <a:pPr algn="l"/>
            <a:r>
              <a:rPr lang="en-GB" altLang="de-DE" sz="1400" b="1">
                <a:latin typeface="Courier New" pitchFamily="49" charset="0"/>
              </a:rPr>
              <a:t>begin</a:t>
            </a:r>
          </a:p>
          <a:p>
            <a:pPr algn="l"/>
            <a:r>
              <a:rPr lang="en-GB" altLang="de-DE" sz="1400" b="1">
                <a:latin typeface="Courier New" pitchFamily="49" charset="0"/>
              </a:rPr>
              <a:t>process</a:t>
            </a:r>
            <a:r>
              <a:rPr lang="en-GB" altLang="de-DE" sz="1400">
                <a:latin typeface="Courier New" pitchFamily="49" charset="0"/>
              </a:rPr>
              <a:t>(D_N, nEI)</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a:t>
            </a:r>
            <a:r>
              <a:rPr lang="de-DE" altLang="de-DE" sz="1400">
                <a:latin typeface="Courier New" pitchFamily="49" charset="0"/>
              </a:rPr>
              <a:t>A_N &lt;= "111"; nGS &lt;= '1'; EO &lt;= '1';	</a:t>
            </a:r>
            <a:r>
              <a:rPr lang="de-DE" altLang="de-DE" sz="1400" b="1">
                <a:latin typeface="Courier New" pitchFamily="49" charset="0"/>
              </a:rPr>
              <a:t>-- Default Zuweisungen </a:t>
            </a:r>
          </a:p>
          <a:p>
            <a:pPr algn="l"/>
            <a:r>
              <a:rPr lang="de-DE" altLang="de-DE" sz="1400" b="1">
                <a:latin typeface="Courier New" pitchFamily="49" charset="0"/>
              </a:rPr>
              <a:t>  </a:t>
            </a:r>
            <a:r>
              <a:rPr lang="en-GB" altLang="de-DE" sz="1400" b="1">
                <a:latin typeface="Courier New" pitchFamily="49" charset="0"/>
              </a:rPr>
              <a:t>if</a:t>
            </a:r>
            <a:r>
              <a:rPr lang="en-GB" altLang="de-DE" sz="1400">
                <a:latin typeface="Courier New" pitchFamily="49" charset="0"/>
              </a:rPr>
              <a:t> nEI = '0' </a:t>
            </a:r>
            <a:r>
              <a:rPr lang="en-GB" altLang="de-DE" sz="1400" b="1">
                <a:latin typeface="Courier New" pitchFamily="49" charset="0"/>
              </a:rPr>
              <a:t>then</a:t>
            </a:r>
            <a:endParaRPr lang="en-GB" altLang="de-DE" sz="1400">
              <a:latin typeface="Courier New" pitchFamily="49" charset="0"/>
            </a:endParaRPr>
          </a:p>
          <a:p>
            <a:pPr algn="l"/>
            <a:r>
              <a:rPr lang="en-GB" altLang="de-DE" sz="1400">
                <a:latin typeface="Courier New" pitchFamily="49" charset="0"/>
              </a:rPr>
              <a:t>    nGS &lt;= '0';</a:t>
            </a:r>
          </a:p>
          <a:p>
            <a:pPr algn="l"/>
            <a:r>
              <a:rPr lang="en-GB" altLang="de-DE" sz="1400">
                <a:latin typeface="Courier New" pitchFamily="49" charset="0"/>
              </a:rPr>
              <a:t>    </a:t>
            </a:r>
            <a:r>
              <a:rPr lang="en-GB" altLang="de-DE" sz="1400" b="1">
                <a:latin typeface="Courier New" pitchFamily="49" charset="0"/>
              </a:rPr>
              <a:t>if    </a:t>
            </a:r>
            <a:r>
              <a:rPr lang="en-GB" altLang="de-DE" sz="1400">
                <a:latin typeface="Courier New" pitchFamily="49" charset="0"/>
              </a:rPr>
              <a:t>D_N(7) = '0' </a:t>
            </a:r>
            <a:r>
              <a:rPr lang="en-GB" altLang="de-DE" sz="1400" b="1">
                <a:latin typeface="Courier New" pitchFamily="49" charset="0"/>
              </a:rPr>
              <a:t>then</a:t>
            </a:r>
            <a:r>
              <a:rPr lang="en-GB" altLang="de-DE" sz="1400">
                <a:latin typeface="Courier New" pitchFamily="49" charset="0"/>
              </a:rPr>
              <a:t> A_N &lt;= "000"; 	</a:t>
            </a:r>
            <a:r>
              <a:rPr lang="en-GB" altLang="de-DE" sz="1400" b="1">
                <a:latin typeface="Courier New" pitchFamily="49" charset="0"/>
              </a:rPr>
              <a:t>-- Invertierte 7</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D_N(6) = '0' </a:t>
            </a:r>
            <a:r>
              <a:rPr lang="en-GB" altLang="de-DE" sz="1400" b="1">
                <a:latin typeface="Courier New" pitchFamily="49" charset="0"/>
              </a:rPr>
              <a:t>then</a:t>
            </a:r>
            <a:r>
              <a:rPr lang="en-GB" altLang="de-DE" sz="1400">
                <a:latin typeface="Courier New" pitchFamily="49" charset="0"/>
              </a:rPr>
              <a:t> A_N &lt;= "001"; </a:t>
            </a: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D_N(5) = '0' </a:t>
            </a:r>
            <a:r>
              <a:rPr lang="en-GB" altLang="de-DE" sz="1400" b="1">
                <a:latin typeface="Courier New" pitchFamily="49" charset="0"/>
              </a:rPr>
              <a:t>then</a:t>
            </a:r>
            <a:r>
              <a:rPr lang="en-GB" altLang="de-DE" sz="1400">
                <a:latin typeface="Courier New" pitchFamily="49" charset="0"/>
              </a:rPr>
              <a:t> A_N &lt;= "010";</a:t>
            </a: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D_N(4) = '0' </a:t>
            </a:r>
            <a:r>
              <a:rPr lang="en-GB" altLang="de-DE" sz="1400" b="1">
                <a:latin typeface="Courier New" pitchFamily="49" charset="0"/>
              </a:rPr>
              <a:t>then</a:t>
            </a:r>
            <a:r>
              <a:rPr lang="en-GB" altLang="de-DE" sz="1400">
                <a:latin typeface="Courier New" pitchFamily="49" charset="0"/>
              </a:rPr>
              <a:t> A_N &lt;= "011";</a:t>
            </a:r>
            <a:endParaRPr lang="en-GB" altLang="de-DE" sz="1400" b="1">
              <a:latin typeface="Courier New" pitchFamily="49" charset="0"/>
            </a:endParaRPr>
          </a:p>
          <a:p>
            <a:pPr algn="l"/>
            <a:r>
              <a:rPr lang="en-GB" altLang="de-DE" sz="1400" b="1">
                <a:latin typeface="Courier New" pitchFamily="49" charset="0"/>
              </a:rPr>
              <a:t>    elsif</a:t>
            </a:r>
            <a:r>
              <a:rPr lang="en-GB" altLang="de-DE" sz="1400">
                <a:latin typeface="Courier New" pitchFamily="49" charset="0"/>
              </a:rPr>
              <a:t> D_N(3) = '0' </a:t>
            </a:r>
            <a:r>
              <a:rPr lang="en-GB" altLang="de-DE" sz="1400" b="1">
                <a:latin typeface="Courier New" pitchFamily="49" charset="0"/>
              </a:rPr>
              <a:t>then</a:t>
            </a:r>
            <a:r>
              <a:rPr lang="en-GB" altLang="de-DE" sz="1400">
                <a:latin typeface="Courier New" pitchFamily="49" charset="0"/>
              </a:rPr>
              <a:t> A_N &lt;= "100";</a:t>
            </a: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D_N(2) = '0' </a:t>
            </a:r>
            <a:r>
              <a:rPr lang="en-GB" altLang="de-DE" sz="1400" b="1">
                <a:latin typeface="Courier New" pitchFamily="49" charset="0"/>
              </a:rPr>
              <a:t>then</a:t>
            </a:r>
            <a:r>
              <a:rPr lang="en-GB" altLang="de-DE" sz="1400">
                <a:latin typeface="Courier New" pitchFamily="49" charset="0"/>
              </a:rPr>
              <a:t> A_N &lt;= "101";</a:t>
            </a: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D_N(1) = '0' </a:t>
            </a:r>
            <a:r>
              <a:rPr lang="en-GB" altLang="de-DE" sz="1400" b="1">
                <a:latin typeface="Courier New" pitchFamily="49" charset="0"/>
              </a:rPr>
              <a:t>then</a:t>
            </a:r>
            <a:r>
              <a:rPr lang="en-GB" altLang="de-DE" sz="1400">
                <a:latin typeface="Courier New" pitchFamily="49" charset="0"/>
              </a:rPr>
              <a:t> A_N &lt;= "110";</a:t>
            </a: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D_N(0) = '0' </a:t>
            </a:r>
            <a:r>
              <a:rPr lang="en-GB" altLang="de-DE" sz="1400" b="1">
                <a:latin typeface="Courier New" pitchFamily="49" charset="0"/>
              </a:rPr>
              <a:t>then</a:t>
            </a:r>
            <a:r>
              <a:rPr lang="en-GB" altLang="de-DE" sz="1400">
                <a:latin typeface="Courier New" pitchFamily="49" charset="0"/>
              </a:rPr>
              <a:t> A_N &lt;= "111"; 	</a:t>
            </a:r>
            <a:r>
              <a:rPr lang="en-GB" altLang="de-DE" sz="1400" b="1">
                <a:latin typeface="Courier New" pitchFamily="49" charset="0"/>
              </a:rPr>
              <a:t>-- Invertierte 0</a:t>
            </a:r>
            <a:endParaRPr lang="en-GB" altLang="de-DE" sz="1400">
              <a:latin typeface="Courier New" pitchFamily="49" charset="0"/>
            </a:endParaRPr>
          </a:p>
          <a:p>
            <a:pPr algn="l"/>
            <a:r>
              <a:rPr lang="en-GB" altLang="de-DE" sz="1400">
                <a:latin typeface="Courier New" pitchFamily="49" charset="0"/>
              </a:rPr>
              <a:t>    </a:t>
            </a:r>
            <a:r>
              <a:rPr lang="de-DE" altLang="de-DE" sz="1400" b="1">
                <a:latin typeface="Courier New" pitchFamily="49" charset="0"/>
              </a:rPr>
              <a:t>else</a:t>
            </a:r>
            <a:r>
              <a:rPr lang="de-DE" altLang="de-DE" sz="1400">
                <a:latin typeface="Courier New" pitchFamily="49" charset="0"/>
              </a:rPr>
              <a:t> A_N &lt;= "111"; nGS &lt;= '1'; EO &lt;= '0';</a:t>
            </a:r>
            <a:r>
              <a:rPr lang="de-DE" altLang="de-DE" sz="1400" b="1">
                <a:latin typeface="Courier New" pitchFamily="49" charset="0"/>
              </a:rPr>
              <a:t>-- Kein Eingang aktiv</a:t>
            </a:r>
            <a:endParaRPr lang="de-DE" altLang="de-DE" sz="1400">
              <a:latin typeface="Courier New" pitchFamily="49" charset="0"/>
            </a:endParaRPr>
          </a:p>
          <a:p>
            <a:pPr algn="l"/>
            <a:r>
              <a:rPr lang="de-DE" altLang="de-DE" sz="1400">
                <a:latin typeface="Courier New" pitchFamily="49" charset="0"/>
              </a:rPr>
              <a:t>    </a:t>
            </a:r>
            <a:r>
              <a:rPr lang="en-GB" altLang="de-DE" sz="1400" b="1">
                <a:latin typeface="Courier New" pitchFamily="49" charset="0"/>
              </a:rPr>
              <a:t>end</a:t>
            </a:r>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endParaRPr lang="de-DE" altLang="de-DE" sz="1400">
              <a:latin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defTabSz="995363">
              <a:defRPr/>
            </a:pPr>
            <a:fld id="{6447E4CC-01E5-42C4-B1DA-08F8C4EC6887}" type="datetime1">
              <a:rPr lang="de-DE">
                <a:latin typeface="+mn-lt"/>
              </a:rPr>
              <a:pPr defTabSz="995363">
                <a:defRPr/>
              </a:pPr>
              <a:t>04.12.2018</a:t>
            </a:fld>
            <a:endParaRPr lang="de-DE">
              <a:latin typeface="+mn-lt"/>
            </a:endParaRP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5"/>
          <p:cNvSpPr>
            <a:spLocks noGrp="1"/>
          </p:cNvSpPr>
          <p:nvPr>
            <p:ph type="sldNum" sz="quarter" idx="12"/>
          </p:nvPr>
        </p:nvSpPr>
        <p:spPr/>
        <p:txBody>
          <a:bodyPr/>
          <a:lstStyle/>
          <a:p>
            <a:pPr defTabSz="995363">
              <a:defRPr/>
            </a:pPr>
            <a:fld id="{4ACB3DAC-1E28-47E4-B5DF-A780D5138808}" type="slidenum">
              <a:rPr lang="en-US">
                <a:latin typeface="+mn-lt"/>
              </a:rPr>
              <a:pPr defTabSz="995363">
                <a:defRPr/>
              </a:pPr>
              <a:t>16</a:t>
            </a:fld>
            <a:endParaRPr lang="de-DE">
              <a:latin typeface="Times New Roman" pitchFamily="18" charset="0"/>
            </a:endParaRPr>
          </a:p>
        </p:txBody>
      </p:sp>
      <p:sp>
        <p:nvSpPr>
          <p:cNvPr id="301058" name="Rectangle 2"/>
          <p:cNvSpPr>
            <a:spLocks noGrp="1" noChangeArrowheads="1"/>
          </p:cNvSpPr>
          <p:nvPr>
            <p:ph type="title"/>
          </p:nvPr>
        </p:nvSpPr>
        <p:spPr/>
        <p:txBody>
          <a:bodyPr/>
          <a:lstStyle/>
          <a:p>
            <a:pPr eaLnBrk="1" hangingPunct="1">
              <a:defRPr/>
            </a:pPr>
            <a:r>
              <a:rPr lang="de-DE" smtClean="0"/>
              <a:t>Codeumsetzer</a:t>
            </a:r>
          </a:p>
        </p:txBody>
      </p:sp>
      <p:sp>
        <p:nvSpPr>
          <p:cNvPr id="19462" name="Text Box 4"/>
          <p:cNvSpPr txBox="1">
            <a:spLocks noChangeArrowheads="1"/>
          </p:cNvSpPr>
          <p:nvPr/>
        </p:nvSpPr>
        <p:spPr bwMode="auto">
          <a:xfrm>
            <a:off x="590550" y="1693863"/>
            <a:ext cx="9144000" cy="366712"/>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Code-Umsetzer haben die Aufgabe, einen Code in einen anderen zu überführen.</a:t>
            </a:r>
          </a:p>
        </p:txBody>
      </p:sp>
      <p:sp>
        <p:nvSpPr>
          <p:cNvPr id="19463" name="Text Box 5"/>
          <p:cNvSpPr txBox="1">
            <a:spLocks noChangeArrowheads="1"/>
          </p:cNvSpPr>
          <p:nvPr/>
        </p:nvSpPr>
        <p:spPr bwMode="auto">
          <a:xfrm>
            <a:off x="590550" y="3060700"/>
            <a:ext cx="9144000" cy="41338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entity</a:t>
            </a:r>
            <a:r>
              <a:rPr lang="en-GB" altLang="de-DE" sz="1400">
                <a:latin typeface="Courier New" pitchFamily="49" charset="0"/>
              </a:rPr>
              <a:t> SEG7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de-DE" altLang="de-DE" sz="1400" b="1">
                <a:latin typeface="Courier New" pitchFamily="49" charset="0"/>
              </a:rPr>
              <a:t>port</a:t>
            </a:r>
            <a:r>
              <a:rPr lang="de-DE" altLang="de-DE" sz="1400">
                <a:latin typeface="Courier New" pitchFamily="49" charset="0"/>
              </a:rPr>
              <a:t>(	A: </a:t>
            </a:r>
            <a:r>
              <a:rPr lang="de-DE" altLang="de-DE" sz="1400" b="1">
                <a:latin typeface="Courier New" pitchFamily="49" charset="0"/>
              </a:rPr>
              <a:t>in</a:t>
            </a:r>
            <a:r>
              <a:rPr lang="de-DE" altLang="de-DE" sz="1400">
                <a:latin typeface="Courier New" pitchFamily="49" charset="0"/>
              </a:rPr>
              <a:t> bit_vector(3 </a:t>
            </a:r>
            <a:r>
              <a:rPr lang="de-DE" altLang="de-DE" sz="1400" b="1">
                <a:latin typeface="Courier New" pitchFamily="49" charset="0"/>
              </a:rPr>
              <a:t>downto</a:t>
            </a:r>
            <a:r>
              <a:rPr lang="de-DE" altLang="de-DE" sz="1400">
                <a:latin typeface="Courier New" pitchFamily="49" charset="0"/>
              </a:rPr>
              <a:t> 0);    </a:t>
            </a:r>
            <a:r>
              <a:rPr lang="de-DE" altLang="de-DE" sz="1400" b="1">
                <a:latin typeface="Courier New" pitchFamily="49" charset="0"/>
              </a:rPr>
              <a:t>-- Eingangsvektor</a:t>
            </a:r>
            <a:endParaRPr lang="de-DE" altLang="de-DE" sz="1400">
              <a:latin typeface="Courier New" pitchFamily="49" charset="0"/>
            </a:endParaRPr>
          </a:p>
          <a:p>
            <a:pPr algn="l"/>
            <a:r>
              <a:rPr lang="de-DE" altLang="de-DE" sz="1400">
                <a:latin typeface="Courier New" pitchFamily="49" charset="0"/>
              </a:rPr>
              <a:t>		</a:t>
            </a:r>
            <a:r>
              <a:rPr lang="en-GB" altLang="de-DE" sz="1400">
                <a:latin typeface="Courier New" pitchFamily="49" charset="0"/>
              </a:rPr>
              <a:t>SEG: </a:t>
            </a:r>
            <a:r>
              <a:rPr lang="en-GB" altLang="de-DE" sz="1400" b="1">
                <a:latin typeface="Courier New" pitchFamily="49" charset="0"/>
              </a:rPr>
              <a:t>out</a:t>
            </a:r>
            <a:r>
              <a:rPr lang="en-GB" altLang="de-DE" sz="1400">
                <a:latin typeface="Courier New" pitchFamily="49" charset="0"/>
              </a:rPr>
              <a:t> bit_vector(6 </a:t>
            </a:r>
            <a:r>
              <a:rPr lang="en-GB" altLang="de-DE" sz="1400" b="1">
                <a:latin typeface="Courier New" pitchFamily="49" charset="0"/>
              </a:rPr>
              <a:t>downto</a:t>
            </a:r>
            <a:r>
              <a:rPr lang="en-GB" altLang="de-DE" sz="1400">
                <a:latin typeface="Courier New" pitchFamily="49" charset="0"/>
              </a:rPr>
              <a:t> 0));</a:t>
            </a:r>
            <a:r>
              <a:rPr lang="en-GB" altLang="de-DE" sz="1400" b="1">
                <a:latin typeface="Courier New" pitchFamily="49" charset="0"/>
              </a:rPr>
              <a:t>-- Ausgangsvektor</a:t>
            </a:r>
          </a:p>
          <a:p>
            <a:pPr algn="l"/>
            <a:r>
              <a:rPr lang="en-GB" altLang="de-DE" sz="1400" b="1">
                <a:latin typeface="Courier New" pitchFamily="49" charset="0"/>
              </a:rPr>
              <a:t>end</a:t>
            </a:r>
            <a:r>
              <a:rPr lang="en-GB" altLang="de-DE" sz="1400">
                <a:latin typeface="Courier New" pitchFamily="49" charset="0"/>
              </a:rPr>
              <a:t> SEG7;</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VERHALTEN </a:t>
            </a:r>
            <a:r>
              <a:rPr lang="en-GB" altLang="de-DE" sz="1400" b="1">
                <a:latin typeface="Courier New" pitchFamily="49" charset="0"/>
              </a:rPr>
              <a:t>of</a:t>
            </a:r>
            <a:r>
              <a:rPr lang="en-GB" altLang="de-DE" sz="1400">
                <a:latin typeface="Courier New" pitchFamily="49" charset="0"/>
              </a:rPr>
              <a:t> SEG7 </a:t>
            </a:r>
            <a:r>
              <a:rPr lang="en-GB" altLang="de-DE" sz="1400" b="1">
                <a:latin typeface="Courier New" pitchFamily="49" charset="0"/>
              </a:rPr>
              <a:t>is</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DECODER: </a:t>
            </a:r>
            <a:r>
              <a:rPr lang="en-GB" altLang="de-DE" sz="1400" b="1">
                <a:latin typeface="Courier New" pitchFamily="49" charset="0"/>
              </a:rPr>
              <a:t>process</a:t>
            </a:r>
            <a:r>
              <a:rPr lang="en-GB" altLang="de-DE" sz="1400">
                <a:latin typeface="Courier New" pitchFamily="49" charset="0"/>
              </a:rPr>
              <a:t>(A)</a:t>
            </a:r>
          </a:p>
          <a:p>
            <a:pPr algn="l"/>
            <a:r>
              <a:rPr lang="en-GB" altLang="de-DE" sz="1400">
                <a:latin typeface="Courier New" pitchFamily="49" charset="0"/>
              </a:rPr>
              <a:t>	</a:t>
            </a:r>
            <a:r>
              <a:rPr lang="en-GB" altLang="de-DE" sz="1400" b="1">
                <a:latin typeface="Courier New" pitchFamily="49" charset="0"/>
              </a:rPr>
              <a:t>begin</a:t>
            </a:r>
          </a:p>
          <a:p>
            <a:pPr algn="l"/>
            <a:r>
              <a:rPr lang="en-GB" altLang="de-DE" sz="1400" b="1">
                <a:latin typeface="Courier New" pitchFamily="49" charset="0"/>
              </a:rPr>
              <a:t>              case</a:t>
            </a:r>
            <a:r>
              <a:rPr lang="en-GB" altLang="de-DE" sz="1400">
                <a:latin typeface="Courier New" pitchFamily="49" charset="0"/>
              </a:rPr>
              <a:t> A </a:t>
            </a:r>
            <a:r>
              <a:rPr lang="en-GB" altLang="de-DE" sz="1400" b="1">
                <a:latin typeface="Courier New" pitchFamily="49" charset="0"/>
              </a:rPr>
              <a:t>is</a:t>
            </a:r>
          </a:p>
          <a:p>
            <a:pPr algn="l"/>
            <a:r>
              <a:rPr lang="en-GB" altLang="de-DE" sz="1400" b="1">
                <a:latin typeface="Courier New" pitchFamily="49" charset="0"/>
              </a:rPr>
              <a:t>-- Segmente                        abcdefg</a:t>
            </a:r>
          </a:p>
          <a:p>
            <a:pPr algn="l"/>
            <a:r>
              <a:rPr lang="en-GB" altLang="de-DE" sz="1400" b="1">
                <a:latin typeface="Courier New" pitchFamily="49" charset="0"/>
              </a:rPr>
              <a:t>              when</a:t>
            </a:r>
            <a:r>
              <a:rPr lang="en-GB" altLang="de-DE" sz="1400">
                <a:latin typeface="Courier New" pitchFamily="49" charset="0"/>
              </a:rPr>
              <a:t> "0000"=&gt; SEG &lt;="1111110"; </a:t>
            </a:r>
            <a:r>
              <a:rPr lang="en-GB" altLang="de-DE" sz="1400" b="1">
                <a:latin typeface="Courier New" pitchFamily="49" charset="0"/>
              </a:rPr>
              <a:t>-- 0</a:t>
            </a:r>
          </a:p>
          <a:p>
            <a:pPr algn="l"/>
            <a:r>
              <a:rPr lang="en-GB" altLang="de-DE" sz="1400" b="1">
                <a:latin typeface="Courier New" pitchFamily="49" charset="0"/>
              </a:rPr>
              <a:t>              when</a:t>
            </a:r>
            <a:r>
              <a:rPr lang="en-GB" altLang="de-DE" sz="1400">
                <a:latin typeface="Courier New" pitchFamily="49" charset="0"/>
              </a:rPr>
              <a:t> "0001"=&gt; SEG &lt;="0110000"; </a:t>
            </a:r>
            <a:r>
              <a:rPr lang="en-GB" altLang="de-DE" sz="1400" b="1">
                <a:latin typeface="Courier New" pitchFamily="49" charset="0"/>
              </a:rPr>
              <a:t>-- 1</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"0010"=&gt; SEG &lt;="1101101"; </a:t>
            </a:r>
            <a:r>
              <a:rPr lang="en-GB" altLang="de-DE" sz="1400" b="1">
                <a:latin typeface="Courier New" pitchFamily="49" charset="0"/>
              </a:rPr>
              <a:t>-- 2</a:t>
            </a:r>
            <a:endParaRPr lang="en-GB" altLang="de-DE" sz="1400">
              <a:latin typeface="Courier New" pitchFamily="49" charset="0"/>
            </a:endParaRPr>
          </a:p>
          <a:p>
            <a:pPr algn="l"/>
            <a:r>
              <a:rPr lang="en-GB" altLang="de-DE" sz="1400" b="1">
                <a:latin typeface="Courier New" pitchFamily="49" charset="0"/>
              </a:rPr>
              <a:t>              ...</a:t>
            </a:r>
          </a:p>
          <a:p>
            <a:pPr algn="l"/>
            <a:r>
              <a:rPr lang="en-GB" altLang="de-DE" sz="1400" b="1">
                <a:latin typeface="Courier New" pitchFamily="49" charset="0"/>
              </a:rPr>
              <a:t>              when</a:t>
            </a:r>
            <a:r>
              <a:rPr lang="en-GB" altLang="de-DE" sz="1400">
                <a:latin typeface="Courier New" pitchFamily="49" charset="0"/>
              </a:rPr>
              <a:t> "1110"=&gt; SEG &lt;="1001111"; </a:t>
            </a:r>
            <a:r>
              <a:rPr lang="en-GB" altLang="de-DE" sz="1400" b="1">
                <a:latin typeface="Courier New" pitchFamily="49" charset="0"/>
              </a:rPr>
              <a:t>-- E</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when</a:t>
            </a:r>
            <a:r>
              <a:rPr lang="en-GB" altLang="de-DE" sz="1400">
                <a:latin typeface="Courier New" pitchFamily="49" charset="0"/>
              </a:rPr>
              <a:t> "1111"=&gt; SEG &lt;="1000111"; </a:t>
            </a:r>
            <a:r>
              <a:rPr lang="en-GB" altLang="de-DE" sz="1400" b="1">
                <a:latin typeface="Courier New" pitchFamily="49" charset="0"/>
              </a:rPr>
              <a:t>-- F</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end case</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a:t>
            </a:r>
            <a:r>
              <a:rPr lang="en-GB" altLang="de-DE" sz="1400">
                <a:latin typeface="Courier New" pitchFamily="49" charset="0"/>
              </a:rPr>
              <a:t> </a:t>
            </a:r>
            <a:r>
              <a:rPr lang="en-GB" altLang="de-DE" sz="1400" b="1">
                <a:latin typeface="Courier New" pitchFamily="49" charset="0"/>
              </a:rPr>
              <a:t>process</a:t>
            </a:r>
            <a:r>
              <a:rPr lang="en-GB" altLang="de-DE" sz="1400">
                <a:latin typeface="Courier New" pitchFamily="49" charset="0"/>
              </a:rPr>
              <a:t> DECODER;</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VERHALTEN;</a:t>
            </a:r>
            <a:r>
              <a:rPr lang="de-DE" altLang="de-DE" sz="1400">
                <a:latin typeface="Courier New" pitchFamily="49" charset="0"/>
              </a:rPr>
              <a:t> </a:t>
            </a:r>
          </a:p>
        </p:txBody>
      </p:sp>
      <p:pic>
        <p:nvPicPr>
          <p:cNvPr id="194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050" y="4502150"/>
            <a:ext cx="30480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9465" name="Text Box 7"/>
          <p:cNvSpPr txBox="1">
            <a:spLocks noChangeArrowheads="1"/>
          </p:cNvSpPr>
          <p:nvPr/>
        </p:nvSpPr>
        <p:spPr bwMode="auto">
          <a:xfrm>
            <a:off x="590550" y="2628900"/>
            <a:ext cx="907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lnSpc>
                <a:spcPct val="80000"/>
              </a:lnSpc>
              <a:spcBef>
                <a:spcPct val="50000"/>
              </a:spcBef>
            </a:pPr>
            <a:r>
              <a:rPr lang="de-DE" altLang="de-DE" sz="2000" b="1">
                <a:latin typeface="Arial" charset="0"/>
              </a:rPr>
              <a:t>Beispiel: 7-Segment-Decoder: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Datumsplatzhalter 3"/>
          <p:cNvSpPr>
            <a:spLocks noGrp="1"/>
          </p:cNvSpPr>
          <p:nvPr>
            <p:ph type="dt" sz="quarter" idx="10"/>
          </p:nvPr>
        </p:nvSpPr>
        <p:spPr/>
        <p:txBody>
          <a:bodyPr/>
          <a:lstStyle/>
          <a:p>
            <a:pPr defTabSz="995363">
              <a:defRPr/>
            </a:pPr>
            <a:fld id="{E4F801A6-69A7-49F2-82BD-E4B22FD4E307}" type="datetime1">
              <a:rPr lang="de-DE">
                <a:latin typeface="+mn-lt"/>
              </a:rPr>
              <a:pPr defTabSz="995363">
                <a:defRPr/>
              </a:pPr>
              <a:t>04.12.2018</a:t>
            </a:fld>
            <a:endParaRPr lang="de-DE">
              <a:latin typeface="+mn-lt"/>
            </a:endParaRPr>
          </a:p>
        </p:txBody>
      </p:sp>
      <p:sp>
        <p:nvSpPr>
          <p:cNvPr id="13"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4" name="Foliennummernplatzhalter 5"/>
          <p:cNvSpPr>
            <a:spLocks noGrp="1"/>
          </p:cNvSpPr>
          <p:nvPr>
            <p:ph type="sldNum" sz="quarter" idx="12"/>
          </p:nvPr>
        </p:nvSpPr>
        <p:spPr/>
        <p:txBody>
          <a:bodyPr/>
          <a:lstStyle/>
          <a:p>
            <a:pPr defTabSz="995363">
              <a:defRPr/>
            </a:pPr>
            <a:fld id="{6D837A90-B5EF-4DFC-B273-B49F4A3C6CCC}" type="slidenum">
              <a:rPr lang="en-US">
                <a:latin typeface="+mn-lt"/>
              </a:rPr>
              <a:pPr defTabSz="995363">
                <a:defRPr/>
              </a:pPr>
              <a:t>17</a:t>
            </a:fld>
            <a:endParaRPr lang="de-DE">
              <a:latin typeface="Times New Roman" pitchFamily="18" charset="0"/>
            </a:endParaRPr>
          </a:p>
        </p:txBody>
      </p:sp>
      <p:sp>
        <p:nvSpPr>
          <p:cNvPr id="302082" name="Rectangle 2"/>
          <p:cNvSpPr>
            <a:spLocks noGrp="1" noChangeArrowheads="1"/>
          </p:cNvSpPr>
          <p:nvPr>
            <p:ph type="title"/>
          </p:nvPr>
        </p:nvSpPr>
        <p:spPr/>
        <p:txBody>
          <a:bodyPr/>
          <a:lstStyle/>
          <a:p>
            <a:pPr eaLnBrk="1" hangingPunct="1">
              <a:defRPr/>
            </a:pPr>
            <a:r>
              <a:rPr lang="de-DE" smtClean="0"/>
              <a:t>8-Bit-Komparator 74x684</a:t>
            </a:r>
          </a:p>
        </p:txBody>
      </p:sp>
      <p:sp>
        <p:nvSpPr>
          <p:cNvPr id="20486" name="Text Box 4"/>
          <p:cNvSpPr txBox="1">
            <a:spLocks noChangeArrowheads="1"/>
          </p:cNvSpPr>
          <p:nvPr/>
        </p:nvSpPr>
        <p:spPr bwMode="auto">
          <a:xfrm>
            <a:off x="590550" y="1693863"/>
            <a:ext cx="9144000" cy="64135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Mit einem Komparator lassen sich zwei binär codierte Signale miteinander vergleichen.</a:t>
            </a:r>
          </a:p>
        </p:txBody>
      </p:sp>
      <p:sp>
        <p:nvSpPr>
          <p:cNvPr id="20487" name="Rectangle 7"/>
          <p:cNvSpPr>
            <a:spLocks noChangeArrowheads="1"/>
          </p:cNvSpPr>
          <p:nvPr/>
        </p:nvSpPr>
        <p:spPr bwMode="auto">
          <a:xfrm>
            <a:off x="0" y="228600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20488" name="Text Box 8"/>
          <p:cNvSpPr txBox="1">
            <a:spLocks noChangeArrowheads="1"/>
          </p:cNvSpPr>
          <p:nvPr/>
        </p:nvSpPr>
        <p:spPr bwMode="auto">
          <a:xfrm>
            <a:off x="590550" y="2486025"/>
            <a:ext cx="48974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de-DE" altLang="de-DE" sz="1800" b="1">
                <a:latin typeface="Arial" charset="0"/>
              </a:rPr>
              <a:t> Der Komparator überprüft nur die Bedingungen A = B und A &gt; B mit L-aktiven Ausgangssignalen.</a:t>
            </a:r>
          </a:p>
          <a:p>
            <a:pPr algn="l">
              <a:spcBef>
                <a:spcPct val="50000"/>
              </a:spcBef>
              <a:buFontTx/>
              <a:buChar char="•"/>
            </a:pPr>
            <a:r>
              <a:rPr lang="de-DE" altLang="de-DE" sz="1800" b="1">
                <a:latin typeface="Arial" charset="0"/>
              </a:rPr>
              <a:t> Die Bedingung A &lt; B kann durch ein Ausgangsschaltnetz hinzugefügt werden</a:t>
            </a:r>
            <a:r>
              <a:rPr lang="de-DE" altLang="de-DE" sz="1800" b="1"/>
              <a:t> </a:t>
            </a:r>
            <a:r>
              <a:rPr lang="de-DE" altLang="de-DE" sz="1800" b="1">
                <a:latin typeface="Arial" charset="0"/>
              </a:rPr>
              <a:t>=&gt; NAND- oder XOR-Gatter. </a:t>
            </a:r>
          </a:p>
        </p:txBody>
      </p:sp>
      <p:sp>
        <p:nvSpPr>
          <p:cNvPr id="20489" name="Rectangle 12"/>
          <p:cNvSpPr>
            <a:spLocks noChangeArrowheads="1"/>
          </p:cNvSpPr>
          <p:nvPr/>
        </p:nvSpPr>
        <p:spPr bwMode="auto">
          <a:xfrm>
            <a:off x="0" y="3141663"/>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20490" name="Rectangle 13"/>
          <p:cNvSpPr>
            <a:spLocks noChangeArrowheads="1"/>
          </p:cNvSpPr>
          <p:nvPr/>
        </p:nvSpPr>
        <p:spPr bwMode="auto">
          <a:xfrm>
            <a:off x="0" y="3141663"/>
            <a:ext cx="4508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20491" name="Rectangle 15"/>
          <p:cNvSpPr>
            <a:spLocks noChangeArrowheads="1"/>
          </p:cNvSpPr>
          <p:nvPr/>
        </p:nvSpPr>
        <p:spPr bwMode="auto">
          <a:xfrm>
            <a:off x="0" y="3141663"/>
            <a:ext cx="4508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20492" name="Rectangle 17"/>
          <p:cNvSpPr>
            <a:spLocks noChangeArrowheads="1"/>
          </p:cNvSpPr>
          <p:nvPr/>
        </p:nvSpPr>
        <p:spPr bwMode="auto">
          <a:xfrm>
            <a:off x="0" y="3141663"/>
            <a:ext cx="4508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20493" name="Picture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4502150"/>
            <a:ext cx="2951163"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049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8" y="2557463"/>
            <a:ext cx="4008437"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9A248E70-356F-410B-AF25-5599D4741C9B}"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7F15C248-D223-41FA-A428-FC179E29EF53}" type="slidenum">
              <a:rPr lang="en-US">
                <a:latin typeface="+mn-lt"/>
              </a:rPr>
              <a:pPr defTabSz="995363">
                <a:defRPr/>
              </a:pPr>
              <a:t>18</a:t>
            </a:fld>
            <a:endParaRPr lang="de-DE">
              <a:latin typeface="Times New Roman" pitchFamily="18" charset="0"/>
            </a:endParaRPr>
          </a:p>
        </p:txBody>
      </p:sp>
      <p:sp>
        <p:nvSpPr>
          <p:cNvPr id="303106" name="Rectangle 2"/>
          <p:cNvSpPr>
            <a:spLocks noGrp="1" noChangeArrowheads="1"/>
          </p:cNvSpPr>
          <p:nvPr>
            <p:ph type="title"/>
          </p:nvPr>
        </p:nvSpPr>
        <p:spPr/>
        <p:txBody>
          <a:bodyPr/>
          <a:lstStyle/>
          <a:p>
            <a:pPr eaLnBrk="1" hangingPunct="1">
              <a:defRPr/>
            </a:pPr>
            <a:r>
              <a:rPr lang="de-DE" smtClean="0"/>
              <a:t>Hierarchische Strukturmodellierung in VHDL</a:t>
            </a:r>
          </a:p>
        </p:txBody>
      </p:sp>
      <p:sp>
        <p:nvSpPr>
          <p:cNvPr id="21510" name="Rectangle 3"/>
          <p:cNvSpPr>
            <a:spLocks noGrp="1" noChangeArrowheads="1"/>
          </p:cNvSpPr>
          <p:nvPr>
            <p:ph type="body" idx="1"/>
          </p:nvPr>
        </p:nvSpPr>
        <p:spPr>
          <a:xfrm>
            <a:off x="227013" y="1765300"/>
            <a:ext cx="10212387" cy="1295400"/>
          </a:xfrm>
        </p:spPr>
        <p:txBody>
          <a:bodyPr/>
          <a:lstStyle/>
          <a:p>
            <a:pPr eaLnBrk="1" hangingPunct="1"/>
            <a:r>
              <a:rPr lang="de-DE" altLang="de-DE" sz="1800" smtClean="0"/>
              <a:t>Jedes </a:t>
            </a:r>
            <a:r>
              <a:rPr lang="de-DE" altLang="de-DE" sz="1800" smtClean="0">
                <a:latin typeface="Courier New" pitchFamily="49" charset="0"/>
              </a:rPr>
              <a:t>entity/architecture</a:t>
            </a:r>
            <a:r>
              <a:rPr lang="de-DE" altLang="de-DE" sz="1800" smtClean="0"/>
              <a:t>-Paar lässt sich als untergeordnete Komponente wieder verwenden. Alle compilierten Hardwarefunktionsblöcke werden in eine Bibliothek mit dem Namen work geschrieben und können von dort durch ein Modell auf einer höheren Hierarchieebene als Bibliotheksmodul eingebunden werden</a:t>
            </a:r>
            <a:r>
              <a:rPr lang="de-DE" altLang="de-DE" smtClean="0"/>
              <a:t>.</a:t>
            </a:r>
          </a:p>
        </p:txBody>
      </p:sp>
      <p:sp>
        <p:nvSpPr>
          <p:cNvPr id="21511" name="Rectangle 5"/>
          <p:cNvSpPr>
            <a:spLocks noChangeArrowheads="1"/>
          </p:cNvSpPr>
          <p:nvPr/>
        </p:nvSpPr>
        <p:spPr bwMode="auto">
          <a:xfrm>
            <a:off x="519113" y="3205163"/>
            <a:ext cx="95773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VHDL-Code, der Komponenten verwendet, muss die folgenden Codeelemente besitzen:</a:t>
            </a:r>
          </a:p>
          <a:p>
            <a:pPr eaLnBrk="1" hangingPunct="1"/>
            <a:r>
              <a:rPr lang="de-DE" altLang="de-DE" sz="1600"/>
              <a:t>Eine </a:t>
            </a:r>
            <a:r>
              <a:rPr lang="de-DE" altLang="de-DE" sz="1600">
                <a:solidFill>
                  <a:srgbClr val="FF0000"/>
                </a:solidFill>
              </a:rPr>
              <a:t>Komponenten</a:t>
            </a:r>
            <a:r>
              <a:rPr lang="de-DE" altLang="de-DE" sz="1600" i="1">
                <a:solidFill>
                  <a:srgbClr val="FF0000"/>
                </a:solidFill>
              </a:rPr>
              <a:t>deklaration</a:t>
            </a:r>
            <a:r>
              <a:rPr lang="de-DE" altLang="de-DE" sz="1600"/>
              <a:t> vor dem </a:t>
            </a:r>
            <a:r>
              <a:rPr lang="de-DE" altLang="de-DE" sz="1600">
                <a:latin typeface="Courier New" pitchFamily="49" charset="0"/>
              </a:rPr>
              <a:t>architecture begin</a:t>
            </a:r>
            <a:r>
              <a:rPr lang="de-DE" altLang="de-DE" sz="1600"/>
              <a:t>. Die Komponentendeklaration muss dieselben Port-Signalnamen und -typen verwenden, wie die zugehörige </a:t>
            </a:r>
            <a:r>
              <a:rPr lang="de-DE" altLang="de-DE" sz="1600">
                <a:latin typeface="Courier New" pitchFamily="49" charset="0"/>
              </a:rPr>
              <a:t>entity</a:t>
            </a:r>
            <a:r>
              <a:rPr lang="de-DE" altLang="de-DE" sz="1600"/>
              <a:t>.</a:t>
            </a:r>
          </a:p>
          <a:p>
            <a:pPr eaLnBrk="1" hangingPunct="1"/>
            <a:r>
              <a:rPr lang="de-DE" altLang="de-DE" sz="1600"/>
              <a:t>Eine oder mehrere </a:t>
            </a:r>
            <a:r>
              <a:rPr lang="de-DE" altLang="de-DE" sz="1600">
                <a:solidFill>
                  <a:srgbClr val="FF0000"/>
                </a:solidFill>
              </a:rPr>
              <a:t>Komponenten</a:t>
            </a:r>
            <a:r>
              <a:rPr lang="de-DE" altLang="de-DE" sz="1600" i="1">
                <a:solidFill>
                  <a:srgbClr val="FF0000"/>
                </a:solidFill>
              </a:rPr>
              <a:t>instanziierungen</a:t>
            </a:r>
            <a:r>
              <a:rPr lang="de-DE" altLang="de-DE" sz="1600"/>
              <a:t> mit je einer </a:t>
            </a:r>
            <a:r>
              <a:rPr lang="de-DE" altLang="de-DE" sz="1600">
                <a:latin typeface="Courier New" pitchFamily="49" charset="0"/>
              </a:rPr>
              <a:t>port map</a:t>
            </a:r>
            <a:r>
              <a:rPr lang="de-DE" altLang="de-DE" sz="1600"/>
              <a:t>-Anweisung nach dem </a:t>
            </a:r>
            <a:r>
              <a:rPr lang="de-DE" altLang="de-DE" sz="1600">
                <a:latin typeface="Courier New" pitchFamily="49" charset="0"/>
              </a:rPr>
              <a:t>architecture begin</a:t>
            </a:r>
            <a:r>
              <a:rPr lang="de-DE" altLang="de-DE" sz="1600"/>
              <a:t>.</a:t>
            </a:r>
          </a:p>
          <a:p>
            <a:pPr eaLnBrk="1" hangingPunct="1"/>
            <a:r>
              <a:rPr lang="de-DE" altLang="de-DE" sz="1600"/>
              <a:t>Sollte es zu einer </a:t>
            </a:r>
            <a:r>
              <a:rPr lang="de-DE" altLang="de-DE" sz="1600">
                <a:latin typeface="Courier New" pitchFamily="49" charset="0"/>
              </a:rPr>
              <a:t>entity</a:t>
            </a:r>
            <a:r>
              <a:rPr lang="de-DE" altLang="de-DE" sz="1600"/>
              <a:t> in der work-Bibliothek mehrere Architekturen geben, so ist zusätzlich auch eine </a:t>
            </a:r>
            <a:r>
              <a:rPr lang="de-DE" altLang="de-DE" sz="1600">
                <a:solidFill>
                  <a:srgbClr val="FF0000"/>
                </a:solidFill>
              </a:rPr>
              <a:t>Komponenten</a:t>
            </a:r>
            <a:r>
              <a:rPr lang="de-DE" altLang="de-DE" sz="1600" i="1">
                <a:solidFill>
                  <a:srgbClr val="FF0000"/>
                </a:solidFill>
              </a:rPr>
              <a:t>konfiguration</a:t>
            </a:r>
            <a:r>
              <a:rPr lang="de-DE" altLang="de-DE" sz="1600"/>
              <a:t> vor dem </a:t>
            </a:r>
            <a:r>
              <a:rPr lang="de-DE" altLang="de-DE" sz="1600">
                <a:latin typeface="Courier New" pitchFamily="49" charset="0"/>
              </a:rPr>
              <a:t>architecture begin</a:t>
            </a:r>
            <a:r>
              <a:rPr lang="de-DE" altLang="de-DE" sz="1600"/>
              <a:t> </a:t>
            </a:r>
            <a:br>
              <a:rPr lang="de-DE" altLang="de-DE" sz="1600"/>
            </a:br>
            <a:r>
              <a:rPr lang="de-DE" altLang="de-DE" sz="1600"/>
              <a:t>erforderlich.</a:t>
            </a:r>
          </a:p>
          <a:p>
            <a:pPr eaLnBrk="1" hangingPunct="1"/>
            <a:r>
              <a:rPr lang="de-DE" altLang="de-DE" sz="1600"/>
              <a:t>Bei der Komponenten-Instanziierung werden alle Komponenteneingänge mit Signalen verbunden. Nicht benutzte Komponentenausgänge können offen bleiben (Schlüsselwort </a:t>
            </a:r>
            <a:r>
              <a:rPr lang="de-DE" altLang="de-DE" sz="1600">
                <a:latin typeface="Courier New" pitchFamily="49" charset="0"/>
              </a:rPr>
              <a:t>open</a:t>
            </a:r>
            <a:r>
              <a:rPr lang="de-DE" altLang="de-DE" sz="160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umsplatzhalter 4"/>
          <p:cNvSpPr>
            <a:spLocks noGrp="1"/>
          </p:cNvSpPr>
          <p:nvPr>
            <p:ph type="dt" sz="quarter" idx="10"/>
          </p:nvPr>
        </p:nvSpPr>
        <p:spPr/>
        <p:txBody>
          <a:bodyPr/>
          <a:lstStyle/>
          <a:p>
            <a:pPr defTabSz="995363">
              <a:defRPr/>
            </a:pPr>
            <a:fld id="{D2F2055B-00A0-4EAD-BF4B-4981532E012F}" type="datetime1">
              <a:rPr lang="de-DE">
                <a:latin typeface="+mn-lt"/>
              </a:rPr>
              <a:pPr defTabSz="995363">
                <a:defRPr/>
              </a:pPr>
              <a:t>04.12.2018</a:t>
            </a:fld>
            <a:endParaRPr lang="de-DE">
              <a:latin typeface="+mn-lt"/>
            </a:endParaRPr>
          </a:p>
        </p:txBody>
      </p:sp>
      <p:sp>
        <p:nvSpPr>
          <p:cNvPr id="52" name="Foliennummernplatzhalter 6"/>
          <p:cNvSpPr>
            <a:spLocks noGrp="1"/>
          </p:cNvSpPr>
          <p:nvPr>
            <p:ph type="sldNum" sz="quarter" idx="12"/>
          </p:nvPr>
        </p:nvSpPr>
        <p:spPr/>
        <p:txBody>
          <a:bodyPr/>
          <a:lstStyle/>
          <a:p>
            <a:pPr defTabSz="995363">
              <a:defRPr/>
            </a:pPr>
            <a:fld id="{F3B7542D-4E51-4592-AB5F-F61CDF0AC627}" type="slidenum">
              <a:rPr lang="en-US">
                <a:latin typeface="+mn-lt"/>
              </a:rPr>
              <a:pPr defTabSz="995363">
                <a:defRPr/>
              </a:pPr>
              <a:t>1</a:t>
            </a:fld>
            <a:endParaRPr lang="de-DE">
              <a:latin typeface="Times New Roman" pitchFamily="18" charset="0"/>
            </a:endParaRPr>
          </a:p>
        </p:txBody>
      </p:sp>
      <p:sp>
        <p:nvSpPr>
          <p:cNvPr id="308226" name="Rectangle 2"/>
          <p:cNvSpPr>
            <a:spLocks noGrp="1" noChangeArrowheads="1"/>
          </p:cNvSpPr>
          <p:nvPr>
            <p:ph type="title"/>
          </p:nvPr>
        </p:nvSpPr>
        <p:spPr>
          <a:xfrm>
            <a:off x="227013" y="252413"/>
            <a:ext cx="10212387" cy="622300"/>
          </a:xfrm>
        </p:spPr>
        <p:txBody>
          <a:bodyPr/>
          <a:lstStyle/>
          <a:p>
            <a:pPr eaLnBrk="1" hangingPunct="1">
              <a:defRPr/>
            </a:pPr>
            <a:r>
              <a:rPr lang="de-DE" dirty="0" smtClean="0"/>
              <a:t>Mehrwertige Datentypen (</a:t>
            </a:r>
            <a:r>
              <a:rPr lang="de-DE" dirty="0" err="1" smtClean="0">
                <a:latin typeface="Courier New" pitchFamily="49" charset="0"/>
              </a:rPr>
              <a:t>std_ulogic</a:t>
            </a:r>
            <a:r>
              <a:rPr lang="de-DE" dirty="0" smtClean="0"/>
              <a:t>, </a:t>
            </a:r>
            <a:r>
              <a:rPr lang="de-DE" dirty="0" err="1" smtClean="0">
                <a:latin typeface="Courier New" pitchFamily="49" charset="0"/>
              </a:rPr>
              <a:t>std_logic</a:t>
            </a:r>
            <a:r>
              <a:rPr lang="de-DE" dirty="0" smtClean="0"/>
              <a:t>)</a:t>
            </a:r>
          </a:p>
        </p:txBody>
      </p:sp>
      <p:sp>
        <p:nvSpPr>
          <p:cNvPr id="4101" name="Rectangle 3"/>
          <p:cNvSpPr>
            <a:spLocks noGrp="1" noChangeArrowheads="1"/>
          </p:cNvSpPr>
          <p:nvPr>
            <p:ph type="body" sz="half" idx="1"/>
          </p:nvPr>
        </p:nvSpPr>
        <p:spPr>
          <a:xfrm>
            <a:off x="230188" y="1693863"/>
            <a:ext cx="8929687" cy="5397500"/>
          </a:xfrm>
        </p:spPr>
        <p:txBody>
          <a:bodyPr/>
          <a:lstStyle/>
          <a:p>
            <a:pPr eaLnBrk="1" hangingPunct="1"/>
            <a:r>
              <a:rPr lang="de-DE" altLang="de-DE" sz="1800" smtClean="0"/>
              <a:t>Erfordert Einbindung der IEEE-Bibliothek:</a:t>
            </a:r>
          </a:p>
          <a:p>
            <a:pPr lvl="4" eaLnBrk="1" hangingPunct="1">
              <a:buFontTx/>
              <a:buNone/>
            </a:pPr>
            <a:r>
              <a:rPr lang="en-GB" altLang="de-DE" b="1" smtClean="0">
                <a:latin typeface="Courier New" pitchFamily="49" charset="0"/>
              </a:rPr>
              <a:t>library ieee;</a:t>
            </a:r>
          </a:p>
          <a:p>
            <a:pPr lvl="4" eaLnBrk="1" hangingPunct="1">
              <a:buFontTx/>
              <a:buNone/>
            </a:pPr>
            <a:r>
              <a:rPr lang="en-GB" altLang="de-DE" b="1" smtClean="0">
                <a:latin typeface="Courier New" pitchFamily="49" charset="0"/>
              </a:rPr>
              <a:t>use ieee.std_logic_1164.all;</a:t>
            </a:r>
          </a:p>
          <a:p>
            <a:pPr eaLnBrk="1" hangingPunct="1"/>
            <a:r>
              <a:rPr lang="de-DE" altLang="de-DE" sz="1800" smtClean="0"/>
              <a:t>In der Bibliothek sind neun verschiedene Signalwerte deklariert:</a:t>
            </a:r>
            <a:r>
              <a:rPr lang="de-DE" altLang="de-DE" sz="1800" smtClean="0">
                <a:latin typeface="Courier New" pitchFamily="49" charset="0"/>
              </a:rPr>
              <a:t> </a:t>
            </a:r>
          </a:p>
        </p:txBody>
      </p:sp>
      <p:graphicFrame>
        <p:nvGraphicFramePr>
          <p:cNvPr id="308436" name="Group 212"/>
          <p:cNvGraphicFramePr>
            <a:graphicFrameLocks noGrp="1"/>
          </p:cNvGraphicFramePr>
          <p:nvPr>
            <p:ph sz="half" idx="2"/>
          </p:nvPr>
        </p:nvGraphicFramePr>
        <p:xfrm>
          <a:off x="663575" y="2989263"/>
          <a:ext cx="9504363" cy="4178302"/>
        </p:xfrm>
        <a:graphic>
          <a:graphicData uri="http://schemas.openxmlformats.org/drawingml/2006/table">
            <a:tbl>
              <a:tblPr/>
              <a:tblGrid>
                <a:gridCol w="71278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6734175">
                  <a:extLst>
                    <a:ext uri="{9D8B030D-6E8A-4147-A177-3AD203B41FA5}">
                      <a16:colId xmlns:a16="http://schemas.microsoft.com/office/drawing/2014/main" val="20002"/>
                    </a:ext>
                  </a:extLst>
                </a:gridCol>
              </a:tblGrid>
              <a:tr h="360363">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Wert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Bedeutung</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Verwendung</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81000">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'U'</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Nicht initialisiert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Das Signal ist im Simulator (noch) nicht initialisiert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'X'</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Undefinierter Pegel</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Simulator erkennt mehr als einen aktiven Signaltreiber (Buskonflikt)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'0'</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Starke logische 0</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L-Pegel eines Standardausgangs</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'1'</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Starke logische 1</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H-Pegel eines Standardausgangs</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8012">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'Z'</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Hochohmig bzw. floatend</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Three-State-Ausgang</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188">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'W'</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Schwach unbekannt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Simulator erkennt Buskonflikt zwischen schwachen L- und H-Pegeln</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3">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'L'</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Schwacher L-Pegel</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cs typeface="Times New Roman" pitchFamily="18" charset="0"/>
                        </a:rPr>
                        <a:t>Open-Source-Ausgang mit Pull-Down-Widerstand</a:t>
                      </a:r>
                      <a:endParaRPr kumimoji="0" lang="en-GB"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363">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'H'</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Schwacher H-Pegel</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Open-Drain-Ausgang mit Pull-Up-Widerstand</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08012">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Don’t-Care</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Logikzustand des Ausgangssignals bedeutungslos, kann für Minimierung verwendet werden</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3"/>
          <p:cNvSpPr>
            <a:spLocks noGrp="1"/>
          </p:cNvSpPr>
          <p:nvPr>
            <p:ph type="dt" sz="quarter" idx="10"/>
          </p:nvPr>
        </p:nvSpPr>
        <p:spPr/>
        <p:txBody>
          <a:bodyPr/>
          <a:lstStyle/>
          <a:p>
            <a:pPr defTabSz="995363">
              <a:defRPr/>
            </a:pPr>
            <a:fld id="{F6526800-917F-48F8-8210-93A343D8B086}" type="datetime1">
              <a:rPr lang="de-DE">
                <a:latin typeface="+mn-lt"/>
              </a:rPr>
              <a:pPr defTabSz="995363">
                <a:defRPr/>
              </a:pPr>
              <a:t>04.12.2018</a:t>
            </a:fld>
            <a:endParaRPr lang="de-DE">
              <a:latin typeface="+mn-lt"/>
            </a:endParaRPr>
          </a:p>
        </p:txBody>
      </p:sp>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0" name="Foliennummernplatzhalter 5"/>
          <p:cNvSpPr>
            <a:spLocks noGrp="1"/>
          </p:cNvSpPr>
          <p:nvPr>
            <p:ph type="sldNum" sz="quarter" idx="12"/>
          </p:nvPr>
        </p:nvSpPr>
        <p:spPr/>
        <p:txBody>
          <a:bodyPr/>
          <a:lstStyle/>
          <a:p>
            <a:pPr defTabSz="995363">
              <a:defRPr/>
            </a:pPr>
            <a:fld id="{E694847B-E4FF-4516-96CB-940B34F31794}" type="slidenum">
              <a:rPr lang="en-US">
                <a:latin typeface="+mn-lt"/>
              </a:rPr>
              <a:pPr defTabSz="995363">
                <a:defRPr/>
              </a:pPr>
              <a:t>19</a:t>
            </a:fld>
            <a:endParaRPr lang="de-DE">
              <a:latin typeface="Times New Roman" pitchFamily="18" charset="0"/>
            </a:endParaRPr>
          </a:p>
        </p:txBody>
      </p:sp>
      <p:sp>
        <p:nvSpPr>
          <p:cNvPr id="304130" name="Rectangle 2"/>
          <p:cNvSpPr>
            <a:spLocks noGrp="1" noChangeArrowheads="1"/>
          </p:cNvSpPr>
          <p:nvPr>
            <p:ph type="title"/>
          </p:nvPr>
        </p:nvSpPr>
        <p:spPr/>
        <p:txBody>
          <a:bodyPr/>
          <a:lstStyle/>
          <a:p>
            <a:pPr eaLnBrk="1" hangingPunct="1">
              <a:defRPr/>
            </a:pPr>
            <a:r>
              <a:rPr lang="de-DE" smtClean="0"/>
              <a:t>Hierarchisches Modell eines 2-zu-1-Multiplexers</a:t>
            </a:r>
          </a:p>
        </p:txBody>
      </p:sp>
      <p:sp>
        <p:nvSpPr>
          <p:cNvPr id="22534" name="Text Box 4"/>
          <p:cNvSpPr txBox="1">
            <a:spLocks noChangeArrowheads="1"/>
          </p:cNvSpPr>
          <p:nvPr/>
        </p:nvSpPr>
        <p:spPr bwMode="auto">
          <a:xfrm>
            <a:off x="5199063" y="2692400"/>
            <a:ext cx="5487987" cy="48323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architecture</a:t>
            </a:r>
            <a:r>
              <a:rPr lang="en-GB" altLang="de-DE" sz="1400">
                <a:latin typeface="Courier New" pitchFamily="49" charset="0"/>
              </a:rPr>
              <a:t> STRUKT </a:t>
            </a:r>
            <a:r>
              <a:rPr lang="en-GB" altLang="de-DE" sz="1400" b="1">
                <a:latin typeface="Courier New" pitchFamily="49" charset="0"/>
              </a:rPr>
              <a:t>of</a:t>
            </a:r>
            <a:r>
              <a:rPr lang="en-GB" altLang="de-DE" sz="1400">
                <a:latin typeface="Courier New" pitchFamily="49" charset="0"/>
              </a:rPr>
              <a:t> MUX_STRUKT </a:t>
            </a:r>
            <a:r>
              <a:rPr lang="en-GB" altLang="de-DE" sz="1400" b="1">
                <a:latin typeface="Courier New" pitchFamily="49" charset="0"/>
              </a:rPr>
              <a:t>is</a:t>
            </a:r>
          </a:p>
          <a:p>
            <a:pPr algn="l"/>
            <a:r>
              <a:rPr lang="en-GB" altLang="de-DE" sz="1400" b="1">
                <a:latin typeface="Courier New" pitchFamily="49" charset="0"/>
              </a:rPr>
              <a:t>component</a:t>
            </a:r>
            <a:r>
              <a:rPr lang="en-GB" altLang="de-DE" sz="1400">
                <a:latin typeface="Courier New" pitchFamily="49" charset="0"/>
              </a:rPr>
              <a:t> UND </a:t>
            </a:r>
            <a:r>
              <a:rPr lang="en-GB" altLang="de-DE" sz="1400" b="1">
                <a:latin typeface="Courier New" pitchFamily="49" charset="0"/>
              </a:rPr>
              <a:t>is -- UND </a:t>
            </a:r>
            <a:r>
              <a:rPr lang="en-GB" altLang="de-DE" sz="1400" b="1">
                <a:solidFill>
                  <a:srgbClr val="FF0000"/>
                </a:solidFill>
                <a:latin typeface="Courier New" pitchFamily="49" charset="0"/>
              </a:rPr>
              <a:t>Komponentendeklaration</a:t>
            </a:r>
            <a:endParaRPr lang="en-GB" altLang="de-DE" sz="1400">
              <a:solidFill>
                <a:srgbClr val="FF0000"/>
              </a:solidFill>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 B : </a:t>
            </a:r>
            <a:r>
              <a:rPr lang="en-GB" altLang="de-DE" sz="1400" b="1">
                <a:latin typeface="Courier New" pitchFamily="49" charset="0"/>
              </a:rPr>
              <a:t>in</a:t>
            </a:r>
            <a:r>
              <a:rPr lang="en-GB" altLang="de-DE" sz="1400">
                <a:latin typeface="Courier New" pitchFamily="49" charset="0"/>
              </a:rPr>
              <a:t> bit; Y: </a:t>
            </a:r>
            <a:r>
              <a:rPr lang="en-GB" altLang="de-DE" sz="1400" b="1">
                <a:latin typeface="Courier New" pitchFamily="49" charset="0"/>
              </a:rPr>
              <a:t>out</a:t>
            </a:r>
            <a:r>
              <a:rPr lang="en-GB" altLang="de-DE" sz="1400">
                <a:latin typeface="Courier New" pitchFamily="49" charset="0"/>
              </a:rPr>
              <a:t> bit);</a:t>
            </a:r>
            <a:endParaRPr lang="en-GB" altLang="de-DE" sz="1400" b="1">
              <a:latin typeface="Courier New" pitchFamily="49" charset="0"/>
            </a:endParaRPr>
          </a:p>
          <a:p>
            <a:pPr algn="l"/>
            <a:r>
              <a:rPr lang="en-GB" altLang="de-DE" sz="1400" b="1">
                <a:latin typeface="Courier New" pitchFamily="49" charset="0"/>
              </a:rPr>
              <a:t>end component</a:t>
            </a:r>
            <a:r>
              <a:rPr lang="en-GB" altLang="de-DE" sz="1400">
                <a:latin typeface="Courier New" pitchFamily="49" charset="0"/>
              </a:rPr>
              <a:t>;</a:t>
            </a:r>
          </a:p>
          <a:p>
            <a:pPr algn="l"/>
            <a:r>
              <a:rPr lang="en-GB" altLang="de-DE" sz="1400">
                <a:latin typeface="Courier New" pitchFamily="49" charset="0"/>
              </a:rPr>
              <a:t>   </a:t>
            </a:r>
            <a:endParaRPr lang="en-GB" altLang="de-DE" sz="1400" b="1">
              <a:latin typeface="Courier New" pitchFamily="49" charset="0"/>
            </a:endParaRPr>
          </a:p>
          <a:p>
            <a:pPr algn="l"/>
            <a:r>
              <a:rPr lang="en-GB" altLang="de-DE" sz="1400" b="1">
                <a:latin typeface="Courier New" pitchFamily="49" charset="0"/>
              </a:rPr>
              <a:t>component</a:t>
            </a:r>
            <a:r>
              <a:rPr lang="en-GB" altLang="de-DE" sz="1400">
                <a:latin typeface="Courier New" pitchFamily="49" charset="0"/>
              </a:rPr>
              <a:t> ODER </a:t>
            </a:r>
            <a:r>
              <a:rPr lang="en-GB" altLang="de-DE" sz="1400" b="1">
                <a:latin typeface="Courier New" pitchFamily="49" charset="0"/>
              </a:rPr>
              <a:t>is -- ODER </a:t>
            </a:r>
            <a:r>
              <a:rPr lang="en-GB" altLang="de-DE" sz="1400" b="1">
                <a:solidFill>
                  <a:srgbClr val="FF0000"/>
                </a:solidFill>
                <a:latin typeface="Courier New" pitchFamily="49" charset="0"/>
              </a:rPr>
              <a:t>Komponentendeklaration</a:t>
            </a:r>
            <a:endParaRPr lang="en-GB" altLang="de-DE" sz="1400">
              <a:solidFill>
                <a:srgbClr val="FF0000"/>
              </a:solidFill>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 B : </a:t>
            </a:r>
            <a:r>
              <a:rPr lang="en-GB" altLang="de-DE" sz="1400" b="1">
                <a:latin typeface="Courier New" pitchFamily="49" charset="0"/>
              </a:rPr>
              <a:t>in</a:t>
            </a:r>
            <a:r>
              <a:rPr lang="en-GB" altLang="de-DE" sz="1400">
                <a:latin typeface="Courier New" pitchFamily="49" charset="0"/>
              </a:rPr>
              <a:t> bit; Y: </a:t>
            </a:r>
            <a:r>
              <a:rPr lang="en-GB" altLang="de-DE" sz="1400" b="1">
                <a:latin typeface="Courier New" pitchFamily="49" charset="0"/>
              </a:rPr>
              <a:t>out</a:t>
            </a:r>
            <a:r>
              <a:rPr lang="en-GB" altLang="de-DE" sz="1400">
                <a:latin typeface="Courier New" pitchFamily="49" charset="0"/>
              </a:rPr>
              <a:t> bit);</a:t>
            </a:r>
            <a:endParaRPr lang="en-GB" altLang="de-DE" sz="1400" b="1">
              <a:latin typeface="Courier New" pitchFamily="49" charset="0"/>
            </a:endParaRPr>
          </a:p>
          <a:p>
            <a:pPr algn="l"/>
            <a:r>
              <a:rPr lang="en-GB" altLang="de-DE" sz="1400" b="1">
                <a:latin typeface="Courier New" pitchFamily="49" charset="0"/>
              </a:rPr>
              <a:t>end component</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 </a:t>
            </a:r>
            <a:r>
              <a:rPr lang="en-GB" altLang="de-DE" sz="1400" b="1">
                <a:solidFill>
                  <a:srgbClr val="FF0000"/>
                </a:solidFill>
                <a:latin typeface="Courier New" pitchFamily="49" charset="0"/>
              </a:rPr>
              <a:t>Komponentenkonfigurationen</a:t>
            </a:r>
          </a:p>
          <a:p>
            <a:pPr algn="l"/>
            <a:r>
              <a:rPr lang="en-GB" altLang="de-DE" sz="1400" b="1">
                <a:latin typeface="Courier New" pitchFamily="49" charset="0"/>
              </a:rPr>
              <a:t>for</a:t>
            </a:r>
            <a:r>
              <a:rPr lang="en-GB" altLang="de-DE" sz="1400">
                <a:latin typeface="Courier New" pitchFamily="49" charset="0"/>
              </a:rPr>
              <a:t> U1, U2: UND </a:t>
            </a:r>
            <a:r>
              <a:rPr lang="en-GB" altLang="de-DE" sz="1400" b="1">
                <a:latin typeface="Courier New" pitchFamily="49" charset="0"/>
              </a:rPr>
              <a:t>use entity</a:t>
            </a:r>
            <a:r>
              <a:rPr lang="en-GB" altLang="de-DE" sz="1400">
                <a:latin typeface="Courier New" pitchFamily="49" charset="0"/>
              </a:rPr>
              <a:t> work.UND(A);</a:t>
            </a:r>
          </a:p>
          <a:p>
            <a:pPr algn="l"/>
            <a:r>
              <a:rPr lang="en-GB" altLang="de-DE" sz="1400" b="1">
                <a:latin typeface="Courier New" pitchFamily="49" charset="0"/>
              </a:rPr>
              <a:t>for</a:t>
            </a:r>
            <a:r>
              <a:rPr lang="en-GB" altLang="de-DE" sz="1400">
                <a:latin typeface="Courier New" pitchFamily="49" charset="0"/>
              </a:rPr>
              <a:t> U3: ODER </a:t>
            </a:r>
            <a:r>
              <a:rPr lang="en-GB" altLang="de-DE" sz="1400" b="1">
                <a:latin typeface="Courier New" pitchFamily="49" charset="0"/>
              </a:rPr>
              <a:t>use entity</a:t>
            </a:r>
            <a:r>
              <a:rPr lang="en-GB" altLang="de-DE" sz="1400">
                <a:latin typeface="Courier New" pitchFamily="49" charset="0"/>
              </a:rPr>
              <a:t> work.ODER(A);</a:t>
            </a:r>
          </a:p>
          <a:p>
            <a:pPr algn="l"/>
            <a:endParaRPr lang="en-GB" altLang="de-DE" sz="1400" b="1">
              <a:latin typeface="Courier New" pitchFamily="49" charset="0"/>
            </a:endParaRPr>
          </a:p>
          <a:p>
            <a:pPr algn="l"/>
            <a:r>
              <a:rPr lang="en-GB" altLang="de-DE" sz="1400" b="1">
                <a:latin typeface="Courier New" pitchFamily="49" charset="0"/>
              </a:rPr>
              <a:t>signal</a:t>
            </a:r>
            <a:r>
              <a:rPr lang="en-GB" altLang="de-DE" sz="1400">
                <a:latin typeface="Courier New" pitchFamily="49" charset="0"/>
              </a:rPr>
              <a:t> H1, H2, H3 : bit;</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H2 &lt;= </a:t>
            </a:r>
            <a:r>
              <a:rPr lang="en-GB" altLang="de-DE" sz="1400" b="1">
                <a:latin typeface="Courier New" pitchFamily="49" charset="0"/>
              </a:rPr>
              <a:t>not</a:t>
            </a:r>
            <a:r>
              <a:rPr lang="en-GB" altLang="de-DE" sz="1400">
                <a:latin typeface="Courier New" pitchFamily="49" charset="0"/>
              </a:rPr>
              <a:t> S </a:t>
            </a:r>
            <a:r>
              <a:rPr lang="en-GB" altLang="de-DE" sz="1400" b="1">
                <a:latin typeface="Courier New" pitchFamily="49" charset="0"/>
              </a:rPr>
              <a:t>after</a:t>
            </a:r>
            <a:r>
              <a:rPr lang="en-GB" altLang="de-DE" sz="1400">
                <a:latin typeface="Courier New" pitchFamily="49" charset="0"/>
              </a:rPr>
              <a:t> 2 ns;</a:t>
            </a:r>
          </a:p>
          <a:p>
            <a:pPr algn="l"/>
            <a:endParaRPr lang="de-DE" altLang="de-DE" sz="1400">
              <a:latin typeface="Courier New" pitchFamily="49" charset="0"/>
            </a:endParaRPr>
          </a:p>
          <a:p>
            <a:pPr algn="l"/>
            <a:r>
              <a:rPr lang="de-DE" altLang="de-DE" sz="1400">
                <a:latin typeface="Courier New" pitchFamily="49" charset="0"/>
              </a:rPr>
              <a:t>U1: UND </a:t>
            </a:r>
            <a:r>
              <a:rPr lang="de-DE" altLang="de-DE" sz="1400" b="1">
                <a:latin typeface="Courier New" pitchFamily="49" charset="0"/>
              </a:rPr>
              <a:t>port</a:t>
            </a:r>
            <a:r>
              <a:rPr lang="de-DE" altLang="de-DE" sz="1400">
                <a:latin typeface="Courier New" pitchFamily="49" charset="0"/>
              </a:rPr>
              <a:t> </a:t>
            </a:r>
            <a:r>
              <a:rPr lang="de-DE" altLang="de-DE" sz="1400" b="1">
                <a:latin typeface="Courier New" pitchFamily="49" charset="0"/>
              </a:rPr>
              <a:t>map</a:t>
            </a:r>
            <a:r>
              <a:rPr lang="de-DE" altLang="de-DE" sz="1400">
                <a:latin typeface="Courier New" pitchFamily="49" charset="0"/>
              </a:rPr>
              <a:t>(S, IB, H1); -- </a:t>
            </a:r>
            <a:r>
              <a:rPr lang="de-DE" altLang="de-DE" sz="1400">
                <a:solidFill>
                  <a:srgbClr val="FF0000"/>
                </a:solidFill>
                <a:latin typeface="Courier New" pitchFamily="49" charset="0"/>
              </a:rPr>
              <a:t>I</a:t>
            </a:r>
            <a:r>
              <a:rPr lang="en-GB" altLang="de-DE" sz="1400" b="1">
                <a:solidFill>
                  <a:srgbClr val="FF0000"/>
                </a:solidFill>
                <a:latin typeface="Courier New" pitchFamily="49" charset="0"/>
              </a:rPr>
              <a:t>nstanziierungen</a:t>
            </a:r>
            <a:endParaRPr lang="fr-FR" altLang="de-DE" sz="1400">
              <a:solidFill>
                <a:srgbClr val="FF0000"/>
              </a:solidFill>
              <a:latin typeface="Courier New" pitchFamily="49" charset="0"/>
            </a:endParaRPr>
          </a:p>
          <a:p>
            <a:pPr algn="l"/>
            <a:r>
              <a:rPr lang="fr-FR" altLang="de-DE" sz="1400">
                <a:latin typeface="Courier New" pitchFamily="49" charset="0"/>
              </a:rPr>
              <a:t>U2: UND </a:t>
            </a:r>
            <a:r>
              <a:rPr lang="fr-FR" altLang="de-DE" sz="1400" b="1">
                <a:latin typeface="Courier New" pitchFamily="49" charset="0"/>
              </a:rPr>
              <a:t>port</a:t>
            </a:r>
            <a:r>
              <a:rPr lang="fr-FR" altLang="de-DE" sz="1400">
                <a:latin typeface="Courier New" pitchFamily="49" charset="0"/>
              </a:rPr>
              <a:t> </a:t>
            </a:r>
            <a:r>
              <a:rPr lang="fr-FR" altLang="de-DE" sz="1400" b="1">
                <a:latin typeface="Courier New" pitchFamily="49" charset="0"/>
              </a:rPr>
              <a:t>map</a:t>
            </a:r>
            <a:r>
              <a:rPr lang="fr-FR" altLang="de-DE" sz="1400">
                <a:latin typeface="Courier New" pitchFamily="49" charset="0"/>
              </a:rPr>
              <a:t>(Y=&gt;H3,</a:t>
            </a:r>
          </a:p>
          <a:p>
            <a:pPr algn="l"/>
            <a:r>
              <a:rPr lang="fr-FR" altLang="de-DE" sz="1400">
                <a:latin typeface="Courier New" pitchFamily="49" charset="0"/>
              </a:rPr>
              <a:t>                 A=&gt;IA,</a:t>
            </a:r>
          </a:p>
          <a:p>
            <a:pPr algn="l"/>
            <a:r>
              <a:rPr lang="fr-FR" altLang="de-DE" sz="1400">
                <a:latin typeface="Courier New" pitchFamily="49" charset="0"/>
              </a:rPr>
              <a:t>                 B=&gt;H2);</a:t>
            </a:r>
          </a:p>
          <a:p>
            <a:pPr algn="l"/>
            <a:r>
              <a:rPr lang="fr-FR" altLang="de-DE" sz="1400">
                <a:latin typeface="Courier New" pitchFamily="49" charset="0"/>
              </a:rPr>
              <a:t>U3: ODER </a:t>
            </a:r>
            <a:r>
              <a:rPr lang="fr-FR" altLang="de-DE" sz="1400" b="1">
                <a:latin typeface="Courier New" pitchFamily="49" charset="0"/>
              </a:rPr>
              <a:t>port</a:t>
            </a:r>
            <a:r>
              <a:rPr lang="fr-FR" altLang="de-DE" sz="1400">
                <a:latin typeface="Courier New" pitchFamily="49" charset="0"/>
              </a:rPr>
              <a:t> </a:t>
            </a:r>
            <a:r>
              <a:rPr lang="fr-FR" altLang="de-DE" sz="1400" b="1">
                <a:latin typeface="Courier New" pitchFamily="49" charset="0"/>
              </a:rPr>
              <a:t>map</a:t>
            </a:r>
            <a:r>
              <a:rPr lang="fr-FR" altLang="de-DE" sz="1400">
                <a:latin typeface="Courier New" pitchFamily="49" charset="0"/>
              </a:rPr>
              <a:t>(H1, H3, Y);</a:t>
            </a:r>
            <a:endParaRPr lang="de-DE" altLang="de-DE" sz="1400" b="1">
              <a:latin typeface="Courier New" pitchFamily="49" charset="0"/>
            </a:endParaRPr>
          </a:p>
          <a:p>
            <a:pPr algn="l"/>
            <a:r>
              <a:rPr lang="de-DE" altLang="de-DE" sz="1400" b="1">
                <a:latin typeface="Courier New" pitchFamily="49" charset="0"/>
              </a:rPr>
              <a:t>end</a:t>
            </a:r>
            <a:r>
              <a:rPr lang="de-DE" altLang="de-DE" sz="1400">
                <a:latin typeface="Courier New" pitchFamily="49" charset="0"/>
              </a:rPr>
              <a:t> STRUKT;</a:t>
            </a:r>
          </a:p>
        </p:txBody>
      </p:sp>
      <p:sp>
        <p:nvSpPr>
          <p:cNvPr id="22535" name="Rectangle 5"/>
          <p:cNvSpPr>
            <a:spLocks noChangeArrowheads="1"/>
          </p:cNvSpPr>
          <p:nvPr/>
        </p:nvSpPr>
        <p:spPr bwMode="auto">
          <a:xfrm>
            <a:off x="230188" y="3565525"/>
            <a:ext cx="5041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808038" indent="-309563"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600"/>
              <a:t>Die Komponenten UND und ODER müssen in der ./work-Bibliothek vorhanden sein.</a:t>
            </a:r>
          </a:p>
          <a:p>
            <a:pPr eaLnBrk="1" hangingPunct="1"/>
            <a:r>
              <a:rPr lang="de-DE" altLang="de-DE" sz="1600"/>
              <a:t>Instanzen U1 und U3: Übergabe der Signale in der port map in der Reihenfolge, wie sie in der Komponentendeklaration bzw. in der Komponenten-entity angegeben sind (engl. </a:t>
            </a:r>
            <a:r>
              <a:rPr lang="de-DE" altLang="de-DE" sz="1600">
                <a:solidFill>
                  <a:srgbClr val="FB9E23"/>
                </a:solidFill>
              </a:rPr>
              <a:t>positional order association</a:t>
            </a:r>
            <a:r>
              <a:rPr lang="de-DE" altLang="de-DE" sz="1600"/>
              <a:t>).</a:t>
            </a:r>
          </a:p>
          <a:p>
            <a:pPr eaLnBrk="1" hangingPunct="1"/>
            <a:r>
              <a:rPr lang="de-DE" altLang="de-DE" sz="1600"/>
              <a:t>Instanz U2: Übergabe der Signale durch namentliche Zuordnung der aktuellen Signale (engl. </a:t>
            </a:r>
            <a:r>
              <a:rPr lang="de-DE" altLang="de-DE" sz="1600">
                <a:solidFill>
                  <a:srgbClr val="FB9E23"/>
                </a:solidFill>
              </a:rPr>
              <a:t>named order association</a:t>
            </a:r>
            <a:r>
              <a:rPr lang="de-DE" altLang="de-DE" sz="1600"/>
              <a:t>) zu den lokalen Signalen der Komponente in der Form</a:t>
            </a:r>
          </a:p>
          <a:p>
            <a:pPr lvl="1" eaLnBrk="1" hangingPunct="1">
              <a:buFontTx/>
              <a:buNone/>
            </a:pPr>
            <a:r>
              <a:rPr lang="de-DE" altLang="de-DE" sz="1400">
                <a:latin typeface="Courier New" pitchFamily="49" charset="0"/>
              </a:rPr>
              <a:t>&lt;local_signal&gt; =&gt; &lt;actual_signal&gt;</a:t>
            </a:r>
          </a:p>
          <a:p>
            <a:pPr eaLnBrk="1" hangingPunct="1">
              <a:buFontTx/>
              <a:buNone/>
            </a:pPr>
            <a:r>
              <a:rPr lang="de-DE" altLang="de-DE" sz="1600"/>
              <a:t>	(Reihenfolge der Schnittstellensignale ist hier beliebig !)</a:t>
            </a:r>
          </a:p>
        </p:txBody>
      </p:sp>
      <p:grpSp>
        <p:nvGrpSpPr>
          <p:cNvPr id="22536" name="Group 9"/>
          <p:cNvGrpSpPr>
            <a:grpSpLocks/>
          </p:cNvGrpSpPr>
          <p:nvPr/>
        </p:nvGrpSpPr>
        <p:grpSpPr bwMode="auto">
          <a:xfrm>
            <a:off x="303213" y="1333500"/>
            <a:ext cx="6624637" cy="1728788"/>
            <a:chOff x="962" y="1112"/>
            <a:chExt cx="4173" cy="1089"/>
          </a:xfrm>
        </p:grpSpPr>
        <p:pic>
          <p:nvPicPr>
            <p:cNvPr id="22546" name="Picture 7" descr="RCH_K6_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 y="1112"/>
              <a:ext cx="4128"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7" name="Rectangle 8"/>
            <p:cNvSpPr>
              <a:spLocks noChangeArrowheads="1"/>
            </p:cNvSpPr>
            <p:nvPr/>
          </p:nvSpPr>
          <p:spPr bwMode="auto">
            <a:xfrm>
              <a:off x="962" y="1112"/>
              <a:ext cx="363" cy="1089"/>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sp>
        <p:nvSpPr>
          <p:cNvPr id="3" name="Rounded Rectangle 2"/>
          <p:cNvSpPr/>
          <p:nvPr/>
        </p:nvSpPr>
        <p:spPr bwMode="auto">
          <a:xfrm>
            <a:off x="5199510" y="2946053"/>
            <a:ext cx="5256583" cy="691356"/>
          </a:xfrm>
          <a:prstGeom prst="roundRect">
            <a:avLst/>
          </a:prstGeom>
          <a:noFill/>
          <a:ln w="25400" cap="flat" cmpd="sng" algn="ctr">
            <a:solidFill>
              <a:srgbClr val="FF0000"/>
            </a:solidFill>
            <a:prstDash val="solid"/>
            <a:round/>
            <a:headEnd type="none" w="med" len="med"/>
            <a:tailEnd type="none" w="med" len="med"/>
          </a:ln>
          <a:effectLst>
            <a:glow rad="228600">
              <a:srgbClr val="FFFF00">
                <a:alpha val="40000"/>
              </a:srgbClr>
            </a:glow>
          </a:effectLst>
          <a:extLst/>
        </p:spPr>
        <p:txBody>
          <a:bodyPr wrap="none" anchor="ctr"/>
          <a:lstStyle/>
          <a:p>
            <a:pPr>
              <a:defRPr/>
            </a:pPr>
            <a:endParaRPr lang="de-AT"/>
          </a:p>
        </p:txBody>
      </p:sp>
      <p:sp>
        <p:nvSpPr>
          <p:cNvPr id="4" name="Rounded Rectangle 3"/>
          <p:cNvSpPr/>
          <p:nvPr/>
        </p:nvSpPr>
        <p:spPr bwMode="auto">
          <a:xfrm>
            <a:off x="5199510" y="4429497"/>
            <a:ext cx="4320479" cy="792088"/>
          </a:xfrm>
          <a:prstGeom prst="roundRect">
            <a:avLst/>
          </a:prstGeom>
          <a:noFill/>
          <a:ln w="25400" cap="flat" cmpd="sng" algn="ctr">
            <a:solidFill>
              <a:srgbClr val="FF0000"/>
            </a:solidFill>
            <a:prstDash val="solid"/>
            <a:round/>
            <a:headEnd type="none" w="med" len="med"/>
            <a:tailEnd type="none" w="med" len="med"/>
          </a:ln>
          <a:effectLst>
            <a:glow rad="228600">
              <a:srgbClr val="FFFF00">
                <a:alpha val="40000"/>
              </a:srgbClr>
            </a:glow>
          </a:effectLst>
          <a:extLst/>
        </p:spPr>
        <p:txBody>
          <a:bodyPr wrap="none" anchor="ctr"/>
          <a:lstStyle/>
          <a:p>
            <a:pPr>
              <a:defRPr/>
            </a:pPr>
            <a:endParaRPr lang="de-AT"/>
          </a:p>
        </p:txBody>
      </p:sp>
      <p:sp>
        <p:nvSpPr>
          <p:cNvPr id="15" name="Rounded Rectangle 14"/>
          <p:cNvSpPr/>
          <p:nvPr/>
        </p:nvSpPr>
        <p:spPr bwMode="auto">
          <a:xfrm>
            <a:off x="5199510" y="6085681"/>
            <a:ext cx="5329162" cy="1152128"/>
          </a:xfrm>
          <a:prstGeom prst="roundRect">
            <a:avLst/>
          </a:prstGeom>
          <a:noFill/>
          <a:ln w="25400" cap="flat" cmpd="sng" algn="ctr">
            <a:solidFill>
              <a:srgbClr val="FF0000"/>
            </a:solidFill>
            <a:prstDash val="solid"/>
            <a:round/>
            <a:headEnd type="none" w="med" len="med"/>
            <a:tailEnd type="none" w="med" len="med"/>
          </a:ln>
          <a:effectLst>
            <a:glow rad="228600">
              <a:srgbClr val="FFFF00">
                <a:alpha val="40000"/>
              </a:srgbClr>
            </a:glow>
          </a:effectLst>
          <a:extLst/>
        </p:spPr>
        <p:txBody>
          <a:bodyPr wrap="none" anchor="ctr"/>
          <a:lstStyle/>
          <a:p>
            <a:pPr>
              <a:defRPr/>
            </a:pPr>
            <a:endParaRPr lang="de-A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Addierer</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227014" y="1404938"/>
                <a:ext cx="5116512" cy="1847229"/>
              </a:xfrm>
            </p:spPr>
            <p:txBody>
              <a:bodyPr/>
              <a:lstStyle/>
              <a:p>
                <a:r>
                  <a:rPr lang="de-AT" dirty="0" smtClean="0"/>
                  <a:t>Halb-Addierer</a:t>
                </a:r>
                <a:endParaRPr lang="de-AT" dirty="0" smtClean="0"/>
              </a:p>
              <a:p>
                <a:pPr marL="0" indent="0">
                  <a:buNone/>
                </a:pPr>
                <a:endParaRPr lang="de-AT" dirty="0" smtClean="0"/>
              </a:p>
              <a:p>
                <a:pPr marL="0" indent="0">
                  <a:buNone/>
                </a:pPr>
                <a14:m>
                  <m:oMathPara xmlns:m="http://schemas.openxmlformats.org/officeDocument/2006/math">
                    <m:oMathParaPr>
                      <m:jc m:val="centerGroup"/>
                    </m:oMathParaPr>
                    <m:oMath xmlns:m="http://schemas.openxmlformats.org/officeDocument/2006/math">
                      <m:r>
                        <a:rPr lang="de-AT" b="1" i="0" smtClean="0">
                          <a:latin typeface="Cambria Math" panose="02040503050406030204" pitchFamily="18" charset="0"/>
                        </a:rPr>
                        <m:t>𝐒</m:t>
                      </m:r>
                      <m:r>
                        <a:rPr lang="de-AT" b="1" i="1" smtClean="0">
                          <a:latin typeface="Cambria Math" panose="02040503050406030204" pitchFamily="18" charset="0"/>
                        </a:rPr>
                        <m:t>=</m:t>
                      </m:r>
                      <m:r>
                        <a:rPr lang="de-AT" b="1" i="1" smtClean="0">
                          <a:latin typeface="Cambria Math" panose="02040503050406030204" pitchFamily="18" charset="0"/>
                        </a:rPr>
                        <m:t>𝑨</m:t>
                      </m:r>
                      <m:r>
                        <a:rPr lang="de-AT" i="1">
                          <a:latin typeface="Cambria Math" panose="02040503050406030204" pitchFamily="18" charset="0"/>
                        </a:rPr>
                        <m:t>⊕</m:t>
                      </m:r>
                      <m:r>
                        <a:rPr lang="de-AT" b="1" i="1" smtClean="0">
                          <a:latin typeface="Cambria Math" panose="02040503050406030204" pitchFamily="18" charset="0"/>
                        </a:rPr>
                        <m:t>𝑩</m:t>
                      </m:r>
                    </m:oMath>
                  </m:oMathPara>
                </a14:m>
                <a:endParaRPr lang="de-AT" dirty="0" smtClean="0"/>
              </a:p>
              <a:p>
                <a:pPr marL="0" indent="0">
                  <a:buNone/>
                </a:pPr>
                <a:endParaRPr lang="de-AT" dirty="0" smtClean="0"/>
              </a:p>
              <a:p>
                <a:pPr marL="0" indent="0">
                  <a:buNone/>
                </a:pPr>
                <a14:m>
                  <m:oMathPara xmlns:m="http://schemas.openxmlformats.org/officeDocument/2006/math">
                    <m:oMathParaPr>
                      <m:jc m:val="centerGroup"/>
                    </m:oMathParaPr>
                    <m:oMath xmlns:m="http://schemas.openxmlformats.org/officeDocument/2006/math">
                      <m:r>
                        <a:rPr lang="de-AT" b="1" i="1" smtClean="0">
                          <a:latin typeface="Cambria Math" panose="02040503050406030204" pitchFamily="18" charset="0"/>
                        </a:rPr>
                        <m:t>𝑪</m:t>
                      </m:r>
                      <m:r>
                        <a:rPr lang="de-AT" i="1">
                          <a:latin typeface="Cambria Math" panose="02040503050406030204" pitchFamily="18" charset="0"/>
                        </a:rPr>
                        <m:t>=</m:t>
                      </m:r>
                      <m:r>
                        <a:rPr lang="de-AT" b="1" i="1" smtClean="0">
                          <a:latin typeface="Cambria Math" panose="02040503050406030204" pitchFamily="18" charset="0"/>
                        </a:rPr>
                        <m:t>𝑨</m:t>
                      </m:r>
                      <m:r>
                        <a:rPr lang="de-AT" b="1" i="1" smtClean="0">
                          <a:latin typeface="Cambria Math" panose="02040503050406030204" pitchFamily="18" charset="0"/>
                        </a:rPr>
                        <m:t> </m:t>
                      </m:r>
                      <m:r>
                        <a:rPr lang="de-AT" b="1" i="1" smtClean="0">
                          <a:latin typeface="Cambria Math" panose="02040503050406030204" pitchFamily="18" charset="0"/>
                        </a:rPr>
                        <m:t>𝑩</m:t>
                      </m:r>
                    </m:oMath>
                  </m:oMathPara>
                </a14:m>
                <a:endParaRPr lang="en-GB"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227014" y="1404938"/>
                <a:ext cx="5116512" cy="1847229"/>
              </a:xfrm>
              <a:blipFill>
                <a:blip r:embed="rId2"/>
                <a:stretch>
                  <a:fillRect l="-833" t="-990"/>
                </a:stretch>
              </a:blipFill>
            </p:spPr>
            <p:txBody>
              <a:bodyPr/>
              <a:lstStyle/>
              <a:p>
                <a:r>
                  <a:rPr lang="de-AT">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20</a:t>
            </a:fld>
            <a:endParaRPr lang="de-DE" altLang="de-DE">
              <a:latin typeface="Times New Roman" pitchFamily="18" charset="0"/>
            </a:endParaRPr>
          </a:p>
        </p:txBody>
      </p:sp>
      <p:sp>
        <p:nvSpPr>
          <p:cNvPr id="7" name="Flussdiagramm: Verzögerung 6"/>
          <p:cNvSpPr/>
          <p:nvPr/>
        </p:nvSpPr>
        <p:spPr bwMode="auto">
          <a:xfrm>
            <a:off x="2751237" y="5437609"/>
            <a:ext cx="504056" cy="576064"/>
          </a:xfrm>
          <a:prstGeom prst="flowChartDelay">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nvGrpSpPr>
          <p:cNvPr id="20" name="Gruppieren 19"/>
          <p:cNvGrpSpPr/>
          <p:nvPr/>
        </p:nvGrpSpPr>
        <p:grpSpPr>
          <a:xfrm>
            <a:off x="2501653" y="4285481"/>
            <a:ext cx="720080" cy="576064"/>
            <a:chOff x="3471317" y="4573513"/>
            <a:chExt cx="720080" cy="576064"/>
          </a:xfrm>
        </p:grpSpPr>
        <p:grpSp>
          <p:nvGrpSpPr>
            <p:cNvPr id="14" name="Gruppieren 13"/>
            <p:cNvGrpSpPr/>
            <p:nvPr/>
          </p:nvGrpSpPr>
          <p:grpSpPr>
            <a:xfrm>
              <a:off x="3471317" y="4573513"/>
              <a:ext cx="720080" cy="576064"/>
              <a:chOff x="3471317" y="4573513"/>
              <a:chExt cx="720080" cy="576064"/>
            </a:xfrm>
          </p:grpSpPr>
          <p:sp>
            <p:nvSpPr>
              <p:cNvPr id="10"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2"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3"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8" name="Bogen 17"/>
            <p:cNvSpPr/>
            <p:nvPr/>
          </p:nvSpPr>
          <p:spPr bwMode="auto">
            <a:xfrm>
              <a:off x="3651718"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 name="Bogen 18"/>
            <p:cNvSpPr/>
            <p:nvPr/>
          </p:nvSpPr>
          <p:spPr bwMode="auto">
            <a:xfrm rot="5400000">
              <a:off x="3471363"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22" name="Gewinkelte Verbindung 21"/>
          <p:cNvCxnSpPr/>
          <p:nvPr/>
        </p:nvCxnSpPr>
        <p:spPr bwMode="auto">
          <a:xfrm flipV="1">
            <a:off x="1277517" y="4440894"/>
            <a:ext cx="1591820" cy="579780"/>
          </a:xfrm>
          <a:prstGeom prst="bentConnector3">
            <a:avLst>
              <a:gd name="adj1" fmla="val 66062"/>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winkelte Verbindung 23"/>
          <p:cNvCxnSpPr/>
          <p:nvPr/>
        </p:nvCxnSpPr>
        <p:spPr bwMode="auto">
          <a:xfrm>
            <a:off x="1277517" y="5164690"/>
            <a:ext cx="1472361" cy="720079"/>
          </a:xfrm>
          <a:prstGeom prst="bentConnector3">
            <a:avLst>
              <a:gd name="adj1" fmla="val 51766"/>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winkelte Verbindung 25"/>
          <p:cNvCxnSpPr/>
          <p:nvPr/>
        </p:nvCxnSpPr>
        <p:spPr bwMode="auto">
          <a:xfrm>
            <a:off x="2053160" y="5016958"/>
            <a:ext cx="698077" cy="564667"/>
          </a:xfrm>
          <a:prstGeom prst="bentConnector3">
            <a:avLst>
              <a:gd name="adj1" fmla="val 39446"/>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winkelte Verbindung 28"/>
          <p:cNvCxnSpPr/>
          <p:nvPr/>
        </p:nvCxnSpPr>
        <p:spPr bwMode="auto">
          <a:xfrm flipV="1">
            <a:off x="2033601" y="4725086"/>
            <a:ext cx="835736" cy="439604"/>
          </a:xfrm>
          <a:prstGeom prst="bentConnector3">
            <a:avLst>
              <a:gd name="adj1" fmla="val 67674"/>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mit Pfeil 30"/>
          <p:cNvCxnSpPr/>
          <p:nvPr/>
        </p:nvCxnSpPr>
        <p:spPr bwMode="auto">
          <a:xfrm>
            <a:off x="3255293" y="5725641"/>
            <a:ext cx="648072"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rade Verbindung mit Pfeil 31"/>
          <p:cNvCxnSpPr/>
          <p:nvPr/>
        </p:nvCxnSpPr>
        <p:spPr bwMode="auto">
          <a:xfrm>
            <a:off x="3221733" y="4573513"/>
            <a:ext cx="648072"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feld 32"/>
          <p:cNvSpPr txBox="1"/>
          <p:nvPr/>
        </p:nvSpPr>
        <p:spPr>
          <a:xfrm>
            <a:off x="1219457" y="4707381"/>
            <a:ext cx="332143" cy="338554"/>
          </a:xfrm>
          <a:prstGeom prst="rect">
            <a:avLst/>
          </a:prstGeom>
          <a:noFill/>
        </p:spPr>
        <p:txBody>
          <a:bodyPr wrap="none" rtlCol="0">
            <a:spAutoFit/>
          </a:bodyPr>
          <a:lstStyle/>
          <a:p>
            <a:r>
              <a:rPr lang="de-AT" dirty="0" smtClean="0"/>
              <a:t>A</a:t>
            </a:r>
            <a:endParaRPr lang="en-GB" dirty="0"/>
          </a:p>
        </p:txBody>
      </p:sp>
      <p:sp>
        <p:nvSpPr>
          <p:cNvPr id="34" name="Textfeld 33"/>
          <p:cNvSpPr txBox="1"/>
          <p:nvPr/>
        </p:nvSpPr>
        <p:spPr>
          <a:xfrm>
            <a:off x="1211119" y="5186176"/>
            <a:ext cx="320922" cy="338554"/>
          </a:xfrm>
          <a:prstGeom prst="rect">
            <a:avLst/>
          </a:prstGeom>
          <a:noFill/>
        </p:spPr>
        <p:txBody>
          <a:bodyPr wrap="none" rtlCol="0">
            <a:spAutoFit/>
          </a:bodyPr>
          <a:lstStyle/>
          <a:p>
            <a:r>
              <a:rPr lang="de-AT" dirty="0"/>
              <a:t>B</a:t>
            </a:r>
            <a:endParaRPr lang="en-GB" dirty="0"/>
          </a:p>
        </p:txBody>
      </p:sp>
      <p:sp>
        <p:nvSpPr>
          <p:cNvPr id="35" name="Textfeld 34"/>
          <p:cNvSpPr txBox="1"/>
          <p:nvPr/>
        </p:nvSpPr>
        <p:spPr>
          <a:xfrm>
            <a:off x="3654451" y="5387087"/>
            <a:ext cx="320922" cy="338554"/>
          </a:xfrm>
          <a:prstGeom prst="rect">
            <a:avLst/>
          </a:prstGeom>
          <a:noFill/>
        </p:spPr>
        <p:txBody>
          <a:bodyPr wrap="none" rtlCol="0">
            <a:spAutoFit/>
          </a:bodyPr>
          <a:lstStyle/>
          <a:p>
            <a:r>
              <a:rPr lang="de-AT" dirty="0" smtClean="0"/>
              <a:t>C</a:t>
            </a:r>
            <a:endParaRPr lang="en-GB" dirty="0"/>
          </a:p>
        </p:txBody>
      </p:sp>
      <p:sp>
        <p:nvSpPr>
          <p:cNvPr id="36" name="Textfeld 35"/>
          <p:cNvSpPr txBox="1"/>
          <p:nvPr/>
        </p:nvSpPr>
        <p:spPr>
          <a:xfrm>
            <a:off x="3615333" y="4213473"/>
            <a:ext cx="298480" cy="338554"/>
          </a:xfrm>
          <a:prstGeom prst="rect">
            <a:avLst/>
          </a:prstGeom>
          <a:noFill/>
        </p:spPr>
        <p:txBody>
          <a:bodyPr wrap="none" rtlCol="0">
            <a:spAutoFit/>
          </a:bodyPr>
          <a:lstStyle/>
          <a:p>
            <a:r>
              <a:rPr lang="de-AT" dirty="0"/>
              <a:t>S</a:t>
            </a:r>
            <a:endParaRPr lang="en-GB" dirty="0"/>
          </a:p>
        </p:txBody>
      </p:sp>
      <mc:AlternateContent xmlns:mc="http://schemas.openxmlformats.org/markup-compatibility/2006">
        <mc:Choice xmlns:a14="http://schemas.microsoft.com/office/drawing/2010/main" Requires="a14">
          <p:sp>
            <p:nvSpPr>
              <p:cNvPr id="41" name="Inhaltsplatzhalter 2"/>
              <p:cNvSpPr txBox="1">
                <a:spLocks/>
              </p:cNvSpPr>
              <p:nvPr/>
            </p:nvSpPr>
            <p:spPr bwMode="auto">
              <a:xfrm>
                <a:off x="5487541" y="1405161"/>
                <a:ext cx="5116512" cy="16564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9529" tIns="49765" rIns="99529" bIns="49765" numCol="1" anchor="t" anchorCtr="0" compatLnSpc="1">
                <a:prstTxWarp prst="textNoShape">
                  <a:avLst/>
                </a:prstTxWarp>
              </a:bodyPr>
              <a:lstStyle>
                <a:lvl1pPr marL="373063" indent="-373063" algn="l" defTabSz="995363" rtl="0" eaLnBrk="0" fontAlgn="base" hangingPunct="0">
                  <a:spcBef>
                    <a:spcPct val="20000"/>
                  </a:spcBef>
                  <a:spcAft>
                    <a:spcPct val="0"/>
                  </a:spcAft>
                  <a:buChar char="•"/>
                  <a:defRPr sz="2000" b="1">
                    <a:solidFill>
                      <a:schemeClr val="tx1"/>
                    </a:solidFill>
                    <a:latin typeface="+mn-lt"/>
                    <a:ea typeface="+mn-ea"/>
                    <a:cs typeface="+mn-cs"/>
                  </a:defRPr>
                </a:lvl1pPr>
                <a:lvl2pPr marL="808038" indent="-309563" algn="l" defTabSz="995363" rtl="0" eaLnBrk="0" fontAlgn="base" hangingPunct="0">
                  <a:spcBef>
                    <a:spcPct val="20000"/>
                  </a:spcBef>
                  <a:spcAft>
                    <a:spcPct val="0"/>
                  </a:spcAft>
                  <a:buChar char="–"/>
                  <a:defRPr b="1">
                    <a:solidFill>
                      <a:schemeClr val="tx1"/>
                    </a:solidFill>
                    <a:latin typeface="+mn-lt"/>
                  </a:defRPr>
                </a:lvl2pPr>
                <a:lvl3pPr marL="1244600" indent="-249238" algn="l" defTabSz="995363" rtl="0" eaLnBrk="0" fontAlgn="base" hangingPunct="0">
                  <a:spcBef>
                    <a:spcPct val="20000"/>
                  </a:spcBef>
                  <a:spcAft>
                    <a:spcPct val="0"/>
                  </a:spcAft>
                  <a:buChar char="•"/>
                  <a:defRPr b="1">
                    <a:solidFill>
                      <a:schemeClr val="tx1"/>
                    </a:solidFill>
                    <a:latin typeface="+mn-lt"/>
                  </a:defRPr>
                </a:lvl3pPr>
                <a:lvl4pPr marL="1741488" indent="-247650" algn="l" defTabSz="995363" rtl="0" eaLnBrk="0" fontAlgn="base" hangingPunct="0">
                  <a:spcBef>
                    <a:spcPct val="20000"/>
                  </a:spcBef>
                  <a:spcAft>
                    <a:spcPct val="0"/>
                  </a:spcAft>
                  <a:buChar char="–"/>
                  <a:defRPr sz="1600" b="1">
                    <a:solidFill>
                      <a:schemeClr val="tx1"/>
                    </a:solidFill>
                    <a:latin typeface="+mn-lt"/>
                  </a:defRPr>
                </a:lvl4pPr>
                <a:lvl5pPr marL="2239963" indent="-249238" algn="l" defTabSz="995363" rtl="0" eaLnBrk="0" fontAlgn="base" hangingPunct="0">
                  <a:spcBef>
                    <a:spcPct val="20000"/>
                  </a:spcBef>
                  <a:spcAft>
                    <a:spcPct val="0"/>
                  </a:spcAft>
                  <a:buChar char="»"/>
                  <a:defRPr sz="1600">
                    <a:solidFill>
                      <a:schemeClr val="tx1"/>
                    </a:solidFill>
                    <a:latin typeface="+mn-lt"/>
                  </a:defRPr>
                </a:lvl5pPr>
                <a:lvl6pPr marL="2697163" indent="-249238" algn="l" defTabSz="995363" rtl="0" fontAlgn="base">
                  <a:spcBef>
                    <a:spcPct val="20000"/>
                  </a:spcBef>
                  <a:spcAft>
                    <a:spcPct val="0"/>
                  </a:spcAft>
                  <a:buChar char="»"/>
                  <a:defRPr sz="1600">
                    <a:solidFill>
                      <a:schemeClr val="tx1"/>
                    </a:solidFill>
                    <a:latin typeface="+mn-lt"/>
                  </a:defRPr>
                </a:lvl6pPr>
                <a:lvl7pPr marL="3154363" indent="-249238" algn="l" defTabSz="995363" rtl="0" fontAlgn="base">
                  <a:spcBef>
                    <a:spcPct val="20000"/>
                  </a:spcBef>
                  <a:spcAft>
                    <a:spcPct val="0"/>
                  </a:spcAft>
                  <a:buChar char="»"/>
                  <a:defRPr sz="1600">
                    <a:solidFill>
                      <a:schemeClr val="tx1"/>
                    </a:solidFill>
                    <a:latin typeface="+mn-lt"/>
                  </a:defRPr>
                </a:lvl7pPr>
                <a:lvl8pPr marL="3611563" indent="-249238" algn="l" defTabSz="995363" rtl="0" fontAlgn="base">
                  <a:spcBef>
                    <a:spcPct val="20000"/>
                  </a:spcBef>
                  <a:spcAft>
                    <a:spcPct val="0"/>
                  </a:spcAft>
                  <a:buChar char="»"/>
                  <a:defRPr sz="1600">
                    <a:solidFill>
                      <a:schemeClr val="tx1"/>
                    </a:solidFill>
                    <a:latin typeface="+mn-lt"/>
                  </a:defRPr>
                </a:lvl8pPr>
                <a:lvl9pPr marL="4068763" indent="-249238" algn="l" defTabSz="995363" rtl="0" fontAlgn="base">
                  <a:spcBef>
                    <a:spcPct val="20000"/>
                  </a:spcBef>
                  <a:spcAft>
                    <a:spcPct val="0"/>
                  </a:spcAft>
                  <a:buChar char="»"/>
                  <a:defRPr sz="1600">
                    <a:solidFill>
                      <a:schemeClr val="tx1"/>
                    </a:solidFill>
                    <a:latin typeface="+mn-lt"/>
                  </a:defRPr>
                </a:lvl9pPr>
              </a:lstStyle>
              <a:p>
                <a:r>
                  <a:rPr lang="de-AT" kern="0" dirty="0" smtClean="0"/>
                  <a:t>Voll-Addierer</a:t>
                </a:r>
                <a:endParaRPr lang="de-AT" kern="0" dirty="0" smtClean="0"/>
              </a:p>
              <a:p>
                <a:pPr marL="0" indent="0">
                  <a:buFontTx/>
                  <a:buNone/>
                </a:pPr>
                <a:endParaRPr lang="de-AT" kern="0" dirty="0" smtClean="0"/>
              </a:p>
              <a:p>
                <a:pPr marL="0" indent="0">
                  <a:buFontTx/>
                  <a:buNone/>
                </a:pPr>
                <a14:m>
                  <m:oMathPara xmlns:m="http://schemas.openxmlformats.org/officeDocument/2006/math">
                    <m:oMathParaPr>
                      <m:jc m:val="centerGroup"/>
                    </m:oMathParaPr>
                    <m:oMath xmlns:m="http://schemas.openxmlformats.org/officeDocument/2006/math">
                      <m:r>
                        <a:rPr lang="de-AT" kern="0" smtClean="0">
                          <a:latin typeface="Cambria Math" panose="02040503050406030204" pitchFamily="18" charset="0"/>
                        </a:rPr>
                        <m:t>𝐒</m:t>
                      </m:r>
                      <m:r>
                        <a:rPr lang="de-AT" i="1" kern="0" smtClean="0">
                          <a:latin typeface="Cambria Math" panose="02040503050406030204" pitchFamily="18" charset="0"/>
                        </a:rPr>
                        <m:t>=</m:t>
                      </m:r>
                      <m:sSub>
                        <m:sSubPr>
                          <m:ctrlPr>
                            <a:rPr lang="de-AT" i="1" kern="0">
                              <a:latin typeface="Cambria Math" panose="02040503050406030204" pitchFamily="18" charset="0"/>
                            </a:rPr>
                          </m:ctrlPr>
                        </m:sSubPr>
                        <m:e>
                          <m:r>
                            <a:rPr lang="de-AT" i="1" kern="0">
                              <a:latin typeface="Cambria Math" panose="02040503050406030204" pitchFamily="18" charset="0"/>
                            </a:rPr>
                            <m:t>𝑨</m:t>
                          </m:r>
                        </m:e>
                        <m:sub>
                          <m:r>
                            <a:rPr lang="de-AT" i="1" kern="0">
                              <a:latin typeface="Cambria Math" panose="02040503050406030204" pitchFamily="18" charset="0"/>
                            </a:rPr>
                            <m:t>𝒊</m:t>
                          </m:r>
                        </m:sub>
                      </m:sSub>
                      <m:r>
                        <a:rPr lang="de-AT" i="1" kern="0">
                          <a:latin typeface="Cambria Math" panose="02040503050406030204" pitchFamily="18" charset="0"/>
                        </a:rPr>
                        <m:t>⊕</m:t>
                      </m:r>
                      <m:sSub>
                        <m:sSubPr>
                          <m:ctrlPr>
                            <a:rPr lang="de-AT" i="1" kern="0">
                              <a:latin typeface="Cambria Math" panose="02040503050406030204" pitchFamily="18" charset="0"/>
                            </a:rPr>
                          </m:ctrlPr>
                        </m:sSubPr>
                        <m:e>
                          <m:r>
                            <a:rPr lang="de-AT" i="1" kern="0">
                              <a:latin typeface="Cambria Math" panose="02040503050406030204" pitchFamily="18" charset="0"/>
                            </a:rPr>
                            <m:t>𝑩</m:t>
                          </m:r>
                        </m:e>
                        <m:sub>
                          <m:r>
                            <a:rPr lang="de-AT" i="1" kern="0">
                              <a:latin typeface="Cambria Math" panose="02040503050406030204" pitchFamily="18" charset="0"/>
                            </a:rPr>
                            <m:t>𝒊</m:t>
                          </m:r>
                        </m:sub>
                      </m:sSub>
                      <m:r>
                        <a:rPr lang="de-AT" i="1" kern="0">
                          <a:latin typeface="Cambria Math" panose="02040503050406030204" pitchFamily="18" charset="0"/>
                        </a:rPr>
                        <m:t>⊕</m:t>
                      </m:r>
                      <m:sSub>
                        <m:sSubPr>
                          <m:ctrlPr>
                            <a:rPr lang="de-AT" i="1" kern="0">
                              <a:latin typeface="Cambria Math" panose="02040503050406030204" pitchFamily="18" charset="0"/>
                            </a:rPr>
                          </m:ctrlPr>
                        </m:sSubPr>
                        <m:e>
                          <m:r>
                            <a:rPr lang="de-AT" b="1" i="1" kern="0" smtClean="0">
                              <a:latin typeface="Cambria Math" panose="02040503050406030204" pitchFamily="18" charset="0"/>
                            </a:rPr>
                            <m:t>𝑪</m:t>
                          </m:r>
                        </m:e>
                        <m:sub>
                          <m:r>
                            <a:rPr lang="de-AT" i="1" kern="0">
                              <a:latin typeface="Cambria Math" panose="02040503050406030204" pitchFamily="18" charset="0"/>
                            </a:rPr>
                            <m:t>𝒊</m:t>
                          </m:r>
                          <m:r>
                            <a:rPr lang="de-AT" b="1" i="1" kern="0" smtClean="0">
                              <a:latin typeface="Cambria Math" panose="02040503050406030204" pitchFamily="18" charset="0"/>
                            </a:rPr>
                            <m:t>𝒏</m:t>
                          </m:r>
                        </m:sub>
                      </m:sSub>
                    </m:oMath>
                  </m:oMathPara>
                </a14:m>
                <a:endParaRPr lang="de-AT" kern="0" dirty="0" smtClean="0"/>
              </a:p>
              <a:p>
                <a:pPr marL="0" indent="0">
                  <a:buFontTx/>
                  <a:buNone/>
                </a:pPr>
                <a:endParaRPr lang="de-AT" kern="0" dirty="0" smtClean="0"/>
              </a:p>
              <a:p>
                <a:pPr marL="0" indent="0">
                  <a:buFontTx/>
                  <a:buNone/>
                </a:pPr>
                <a14:m>
                  <m:oMathPara xmlns:m="http://schemas.openxmlformats.org/officeDocument/2006/math">
                    <m:oMathParaPr>
                      <m:jc m:val="centerGroup"/>
                    </m:oMathParaPr>
                    <m:oMath xmlns:m="http://schemas.openxmlformats.org/officeDocument/2006/math">
                      <m:sSub>
                        <m:sSubPr>
                          <m:ctrlPr>
                            <a:rPr lang="de-AT" i="1" kern="0">
                              <a:latin typeface="Cambria Math" panose="02040503050406030204" pitchFamily="18" charset="0"/>
                            </a:rPr>
                          </m:ctrlPr>
                        </m:sSubPr>
                        <m:e>
                          <m:r>
                            <a:rPr lang="de-AT" i="1" kern="0">
                              <a:latin typeface="Cambria Math" panose="02040503050406030204" pitchFamily="18" charset="0"/>
                            </a:rPr>
                            <m:t>𝑪</m:t>
                          </m:r>
                        </m:e>
                        <m:sub>
                          <m:r>
                            <a:rPr lang="de-AT" b="1" i="1" kern="0" smtClean="0">
                              <a:latin typeface="Cambria Math" panose="02040503050406030204" pitchFamily="18" charset="0"/>
                            </a:rPr>
                            <m:t>𝒐𝒖𝒕</m:t>
                          </m:r>
                        </m:sub>
                      </m:sSub>
                      <m:r>
                        <a:rPr lang="de-AT" i="1" kern="0">
                          <a:latin typeface="Cambria Math" panose="02040503050406030204" pitchFamily="18" charset="0"/>
                        </a:rPr>
                        <m:t>=</m:t>
                      </m:r>
                      <m:r>
                        <a:rPr lang="de-AT" b="1" i="1" kern="0" smtClean="0">
                          <a:latin typeface="Cambria Math" panose="02040503050406030204" pitchFamily="18" charset="0"/>
                        </a:rPr>
                        <m:t>𝑨</m:t>
                      </m:r>
                      <m:r>
                        <a:rPr lang="de-AT" b="1" i="1" kern="0" smtClean="0">
                          <a:latin typeface="Cambria Math" panose="02040503050406030204" pitchFamily="18" charset="0"/>
                        </a:rPr>
                        <m:t> </m:t>
                      </m:r>
                      <m:r>
                        <a:rPr lang="de-AT" b="1" i="1" kern="0" smtClean="0">
                          <a:latin typeface="Cambria Math" panose="02040503050406030204" pitchFamily="18" charset="0"/>
                        </a:rPr>
                        <m:t>𝑩</m:t>
                      </m:r>
                      <m:r>
                        <a:rPr lang="de-AT" b="1" i="1" kern="0" smtClean="0">
                          <a:latin typeface="Cambria Math" panose="02040503050406030204" pitchFamily="18" charset="0"/>
                        </a:rPr>
                        <m:t>+</m:t>
                      </m:r>
                      <m:r>
                        <a:rPr lang="de-AT" b="1" i="1" kern="0" smtClean="0">
                          <a:latin typeface="Cambria Math" panose="02040503050406030204" pitchFamily="18" charset="0"/>
                        </a:rPr>
                        <m:t>𝑨</m:t>
                      </m:r>
                      <m:sSub>
                        <m:sSubPr>
                          <m:ctrlPr>
                            <a:rPr lang="de-AT" i="1" kern="0">
                              <a:latin typeface="Cambria Math" panose="02040503050406030204" pitchFamily="18" charset="0"/>
                            </a:rPr>
                          </m:ctrlPr>
                        </m:sSubPr>
                        <m:e>
                          <m:r>
                            <a:rPr lang="de-AT" i="1" kern="0">
                              <a:latin typeface="Cambria Math" panose="02040503050406030204" pitchFamily="18" charset="0"/>
                            </a:rPr>
                            <m:t>𝑪</m:t>
                          </m:r>
                        </m:e>
                        <m:sub>
                          <m:r>
                            <a:rPr lang="de-AT" i="1" kern="0">
                              <a:latin typeface="Cambria Math" panose="02040503050406030204" pitchFamily="18" charset="0"/>
                            </a:rPr>
                            <m:t>𝒊𝒏</m:t>
                          </m:r>
                        </m:sub>
                      </m:sSub>
                      <m:r>
                        <a:rPr lang="de-AT" b="1" i="1" kern="0" smtClean="0">
                          <a:latin typeface="Cambria Math" panose="02040503050406030204" pitchFamily="18" charset="0"/>
                        </a:rPr>
                        <m:t>+</m:t>
                      </m:r>
                      <m:r>
                        <a:rPr lang="de-AT" b="1" i="1" kern="0" smtClean="0">
                          <a:latin typeface="Cambria Math" panose="02040503050406030204" pitchFamily="18" charset="0"/>
                        </a:rPr>
                        <m:t>𝑩</m:t>
                      </m:r>
                      <m:sSub>
                        <m:sSubPr>
                          <m:ctrlPr>
                            <a:rPr lang="de-AT" i="1" kern="0">
                              <a:latin typeface="Cambria Math" panose="02040503050406030204" pitchFamily="18" charset="0"/>
                            </a:rPr>
                          </m:ctrlPr>
                        </m:sSubPr>
                        <m:e>
                          <m:r>
                            <a:rPr lang="de-AT" i="1" kern="0">
                              <a:latin typeface="Cambria Math" panose="02040503050406030204" pitchFamily="18" charset="0"/>
                            </a:rPr>
                            <m:t>𝑪</m:t>
                          </m:r>
                        </m:e>
                        <m:sub>
                          <m:r>
                            <a:rPr lang="de-AT" i="1" kern="0">
                              <a:latin typeface="Cambria Math" panose="02040503050406030204" pitchFamily="18" charset="0"/>
                            </a:rPr>
                            <m:t>𝒊𝒏</m:t>
                          </m:r>
                        </m:sub>
                      </m:sSub>
                    </m:oMath>
                  </m:oMathPara>
                </a14:m>
                <a:endParaRPr lang="en-GB" kern="0" dirty="0"/>
              </a:p>
            </p:txBody>
          </p:sp>
        </mc:Choice>
        <mc:Fallback>
          <p:sp>
            <p:nvSpPr>
              <p:cNvPr id="41" name="Inhaltsplatzhalter 2"/>
              <p:cNvSpPr txBox="1">
                <a:spLocks noRot="1" noChangeAspect="1" noMove="1" noResize="1" noEditPoints="1" noAdjustHandles="1" noChangeArrowheads="1" noChangeShapeType="1" noTextEdit="1"/>
              </p:cNvSpPr>
              <p:nvPr/>
            </p:nvSpPr>
            <p:spPr bwMode="auto">
              <a:xfrm>
                <a:off x="5487541" y="1405161"/>
                <a:ext cx="5116512" cy="1656407"/>
              </a:xfrm>
              <a:prstGeom prst="rect">
                <a:avLst/>
              </a:prstGeom>
              <a:blipFill>
                <a:blip r:embed="rId3"/>
                <a:stretch>
                  <a:fillRect l="-833" t="-1476" b="-66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AT">
                    <a:noFill/>
                  </a:rPr>
                  <a:t> </a:t>
                </a:r>
              </a:p>
            </p:txBody>
          </p:sp>
        </mc:Fallback>
      </mc:AlternateContent>
      <p:grpSp>
        <p:nvGrpSpPr>
          <p:cNvPr id="8" name="Gruppieren 7"/>
          <p:cNvGrpSpPr/>
          <p:nvPr/>
        </p:nvGrpSpPr>
        <p:grpSpPr>
          <a:xfrm>
            <a:off x="5955123" y="3674630"/>
            <a:ext cx="3924906" cy="3275147"/>
            <a:chOff x="5955123" y="3674630"/>
            <a:chExt cx="3924906" cy="3275147"/>
          </a:xfrm>
        </p:grpSpPr>
        <p:sp>
          <p:nvSpPr>
            <p:cNvPr id="42" name="Flussdiagramm: Verzögerung 41"/>
            <p:cNvSpPr/>
            <p:nvPr/>
          </p:nvSpPr>
          <p:spPr bwMode="auto">
            <a:xfrm>
              <a:off x="7651060" y="5057937"/>
              <a:ext cx="504056" cy="576064"/>
            </a:xfrm>
            <a:prstGeom prst="flowChartDelay">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nvGrpSpPr>
            <p:cNvPr id="43" name="Gruppieren 42"/>
            <p:cNvGrpSpPr/>
            <p:nvPr/>
          </p:nvGrpSpPr>
          <p:grpSpPr>
            <a:xfrm>
              <a:off x="7363028" y="3925441"/>
              <a:ext cx="720080" cy="576064"/>
              <a:chOff x="3471317" y="4573513"/>
              <a:chExt cx="720080" cy="576064"/>
            </a:xfrm>
          </p:grpSpPr>
          <p:grpSp>
            <p:nvGrpSpPr>
              <p:cNvPr id="44" name="Gruppieren 43"/>
              <p:cNvGrpSpPr/>
              <p:nvPr/>
            </p:nvGrpSpPr>
            <p:grpSpPr>
              <a:xfrm>
                <a:off x="3471317" y="4573513"/>
                <a:ext cx="720080" cy="576064"/>
                <a:chOff x="3471317" y="4573513"/>
                <a:chExt cx="720080" cy="576064"/>
              </a:xfrm>
            </p:grpSpPr>
            <p:sp>
              <p:nvSpPr>
                <p:cNvPr id="47" name="Bogen 46"/>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8" name="Bogen 47"/>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9" name="Bogen 48"/>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50" name="Bogen 49"/>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45" name="Bogen 44"/>
              <p:cNvSpPr/>
              <p:nvPr/>
            </p:nvSpPr>
            <p:spPr bwMode="auto">
              <a:xfrm>
                <a:off x="3651718"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6" name="Bogen 45"/>
              <p:cNvSpPr/>
              <p:nvPr/>
            </p:nvSpPr>
            <p:spPr bwMode="auto">
              <a:xfrm rot="5400000">
                <a:off x="3471363"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51" name="Gewinkelte Verbindung 50"/>
            <p:cNvCxnSpPr>
              <a:endCxn id="45" idx="1"/>
            </p:cNvCxnSpPr>
            <p:nvPr/>
          </p:nvCxnSpPr>
          <p:spPr bwMode="auto">
            <a:xfrm flipV="1">
              <a:off x="6061274" y="4213473"/>
              <a:ext cx="1589832" cy="432049"/>
            </a:xfrm>
            <a:prstGeom prst="bentConnector3">
              <a:avLst>
                <a:gd name="adj1" fmla="val 61732"/>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winkelte Verbindung 51"/>
            <p:cNvCxnSpPr/>
            <p:nvPr/>
          </p:nvCxnSpPr>
          <p:spPr bwMode="auto">
            <a:xfrm>
              <a:off x="6061274" y="4789537"/>
              <a:ext cx="1599774" cy="720080"/>
            </a:xfrm>
            <a:prstGeom prst="bentConnector3">
              <a:avLst>
                <a:gd name="adj1" fmla="val 47867"/>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Gewinkelte Verbindung 52"/>
            <p:cNvCxnSpPr/>
            <p:nvPr/>
          </p:nvCxnSpPr>
          <p:spPr bwMode="auto">
            <a:xfrm>
              <a:off x="6817358" y="4645521"/>
              <a:ext cx="843690" cy="576064"/>
            </a:xfrm>
            <a:prstGeom prst="bentConnector3">
              <a:avLst>
                <a:gd name="adj1" fmla="val 26275"/>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Gewinkelte Verbindung 53"/>
            <p:cNvCxnSpPr/>
            <p:nvPr/>
          </p:nvCxnSpPr>
          <p:spPr bwMode="auto">
            <a:xfrm flipV="1">
              <a:off x="6817358" y="4353773"/>
              <a:ext cx="905710" cy="435764"/>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rade Verbindung mit Pfeil 54"/>
            <p:cNvCxnSpPr/>
            <p:nvPr/>
          </p:nvCxnSpPr>
          <p:spPr bwMode="auto">
            <a:xfrm>
              <a:off x="9160145" y="5998560"/>
              <a:ext cx="648072"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Gerade Verbindung mit Pfeil 55"/>
            <p:cNvCxnSpPr>
              <a:stCxn id="48" idx="0"/>
            </p:cNvCxnSpPr>
            <p:nvPr/>
          </p:nvCxnSpPr>
          <p:spPr bwMode="auto">
            <a:xfrm flipV="1">
              <a:off x="8083108" y="4198359"/>
              <a:ext cx="1796921" cy="15114"/>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feld 56"/>
            <p:cNvSpPr txBox="1"/>
            <p:nvPr/>
          </p:nvSpPr>
          <p:spPr>
            <a:xfrm>
              <a:off x="6003214" y="4332228"/>
              <a:ext cx="332143" cy="338554"/>
            </a:xfrm>
            <a:prstGeom prst="rect">
              <a:avLst/>
            </a:prstGeom>
            <a:noFill/>
          </p:spPr>
          <p:txBody>
            <a:bodyPr wrap="none" rtlCol="0">
              <a:spAutoFit/>
            </a:bodyPr>
            <a:lstStyle/>
            <a:p>
              <a:r>
                <a:rPr lang="de-AT" dirty="0" smtClean="0"/>
                <a:t>A</a:t>
              </a:r>
              <a:endParaRPr lang="en-GB" dirty="0"/>
            </a:p>
          </p:txBody>
        </p:sp>
        <p:sp>
          <p:nvSpPr>
            <p:cNvPr id="58" name="Textfeld 57"/>
            <p:cNvSpPr txBox="1"/>
            <p:nvPr/>
          </p:nvSpPr>
          <p:spPr>
            <a:xfrm>
              <a:off x="5994876" y="4811023"/>
              <a:ext cx="320922" cy="338554"/>
            </a:xfrm>
            <a:prstGeom prst="rect">
              <a:avLst/>
            </a:prstGeom>
            <a:noFill/>
          </p:spPr>
          <p:txBody>
            <a:bodyPr wrap="none" rtlCol="0">
              <a:spAutoFit/>
            </a:bodyPr>
            <a:lstStyle/>
            <a:p>
              <a:r>
                <a:rPr lang="de-AT" dirty="0"/>
                <a:t>B</a:t>
              </a:r>
              <a:endParaRPr lang="en-GB" dirty="0"/>
            </a:p>
          </p:txBody>
        </p:sp>
        <p:sp>
          <p:nvSpPr>
            <p:cNvPr id="59" name="Textfeld 58"/>
            <p:cNvSpPr txBox="1"/>
            <p:nvPr/>
          </p:nvSpPr>
          <p:spPr>
            <a:xfrm>
              <a:off x="9382777" y="5626869"/>
              <a:ext cx="497252" cy="338554"/>
            </a:xfrm>
            <a:prstGeom prst="rect">
              <a:avLst/>
            </a:prstGeom>
            <a:noFill/>
          </p:spPr>
          <p:txBody>
            <a:bodyPr wrap="none" rtlCol="0">
              <a:spAutoFit/>
            </a:bodyPr>
            <a:lstStyle/>
            <a:p>
              <a:r>
                <a:rPr lang="de-AT" dirty="0" err="1" smtClean="0"/>
                <a:t>C</a:t>
              </a:r>
              <a:r>
                <a:rPr lang="de-AT" baseline="-25000" dirty="0" err="1" smtClean="0"/>
                <a:t>out</a:t>
              </a:r>
              <a:endParaRPr lang="en-GB" baseline="-25000" dirty="0"/>
            </a:p>
          </p:txBody>
        </p:sp>
        <p:sp>
          <p:nvSpPr>
            <p:cNvPr id="60" name="Textfeld 59"/>
            <p:cNvSpPr txBox="1"/>
            <p:nvPr/>
          </p:nvSpPr>
          <p:spPr>
            <a:xfrm>
              <a:off x="9504663" y="3849658"/>
              <a:ext cx="298480" cy="338554"/>
            </a:xfrm>
            <a:prstGeom prst="rect">
              <a:avLst/>
            </a:prstGeom>
            <a:noFill/>
          </p:spPr>
          <p:txBody>
            <a:bodyPr wrap="none" rtlCol="0">
              <a:spAutoFit/>
            </a:bodyPr>
            <a:lstStyle/>
            <a:p>
              <a:r>
                <a:rPr lang="de-AT" dirty="0"/>
                <a:t>S</a:t>
              </a:r>
              <a:endParaRPr lang="en-GB" dirty="0"/>
            </a:p>
          </p:txBody>
        </p:sp>
        <p:sp>
          <p:nvSpPr>
            <p:cNvPr id="67" name="Flussdiagramm: Verzögerung 66"/>
            <p:cNvSpPr/>
            <p:nvPr/>
          </p:nvSpPr>
          <p:spPr bwMode="auto">
            <a:xfrm>
              <a:off x="7651060" y="5725641"/>
              <a:ext cx="504056" cy="576064"/>
            </a:xfrm>
            <a:prstGeom prst="flowChartDelay">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68" name="Flussdiagramm: Verzögerung 67"/>
            <p:cNvSpPr/>
            <p:nvPr/>
          </p:nvSpPr>
          <p:spPr bwMode="auto">
            <a:xfrm>
              <a:off x="7651060" y="6373713"/>
              <a:ext cx="504056" cy="576064"/>
            </a:xfrm>
            <a:prstGeom prst="flowChartDelay">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74" name="Gerader Verbinder 73"/>
            <p:cNvCxnSpPr>
              <a:stCxn id="75" idx="2"/>
            </p:cNvCxnSpPr>
            <p:nvPr/>
          </p:nvCxnSpPr>
          <p:spPr bwMode="auto">
            <a:xfrm flipV="1">
              <a:off x="6169284" y="4007597"/>
              <a:ext cx="1549646" cy="558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feld 74"/>
            <p:cNvSpPr txBox="1"/>
            <p:nvPr/>
          </p:nvSpPr>
          <p:spPr>
            <a:xfrm>
              <a:off x="5955123" y="3674630"/>
              <a:ext cx="428322" cy="338554"/>
            </a:xfrm>
            <a:prstGeom prst="rect">
              <a:avLst/>
            </a:prstGeom>
            <a:noFill/>
          </p:spPr>
          <p:txBody>
            <a:bodyPr wrap="none" rtlCol="0">
              <a:spAutoFit/>
            </a:bodyPr>
            <a:lstStyle/>
            <a:p>
              <a:r>
                <a:rPr lang="de-AT" dirty="0" err="1" smtClean="0"/>
                <a:t>C</a:t>
              </a:r>
              <a:r>
                <a:rPr lang="de-AT" baseline="-25000" dirty="0" err="1" smtClean="0"/>
                <a:t>in</a:t>
              </a:r>
              <a:endParaRPr lang="en-GB" baseline="-25000" dirty="0"/>
            </a:p>
          </p:txBody>
        </p:sp>
        <p:cxnSp>
          <p:nvCxnSpPr>
            <p:cNvPr id="79" name="Gerader Verbinder 78"/>
            <p:cNvCxnSpPr/>
            <p:nvPr/>
          </p:nvCxnSpPr>
          <p:spPr bwMode="auto">
            <a:xfrm flipV="1">
              <a:off x="7593512" y="4210679"/>
              <a:ext cx="168684" cy="279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Gerader Verbinder 84"/>
            <p:cNvCxnSpPr/>
            <p:nvPr/>
          </p:nvCxnSpPr>
          <p:spPr bwMode="auto">
            <a:xfrm>
              <a:off x="7043902" y="5221585"/>
              <a:ext cx="5070" cy="64388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Gerader Verbinder 85"/>
            <p:cNvCxnSpPr/>
            <p:nvPr/>
          </p:nvCxnSpPr>
          <p:spPr bwMode="auto">
            <a:xfrm>
              <a:off x="7030047" y="5861937"/>
              <a:ext cx="621013" cy="352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Gerader Verbinder 95"/>
            <p:cNvCxnSpPr/>
            <p:nvPr/>
          </p:nvCxnSpPr>
          <p:spPr bwMode="auto">
            <a:xfrm flipH="1">
              <a:off x="6813596" y="5494504"/>
              <a:ext cx="11058" cy="103866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Gerader Verbinder 98"/>
            <p:cNvCxnSpPr/>
            <p:nvPr/>
          </p:nvCxnSpPr>
          <p:spPr bwMode="auto">
            <a:xfrm>
              <a:off x="6817282" y="6533168"/>
              <a:ext cx="833702" cy="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Gerader Verbinder 102"/>
            <p:cNvCxnSpPr/>
            <p:nvPr/>
          </p:nvCxnSpPr>
          <p:spPr bwMode="auto">
            <a:xfrm>
              <a:off x="6644710" y="4013184"/>
              <a:ext cx="0" cy="273810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r Verbinder 103"/>
            <p:cNvCxnSpPr/>
            <p:nvPr/>
          </p:nvCxnSpPr>
          <p:spPr bwMode="auto">
            <a:xfrm>
              <a:off x="6644710" y="6751284"/>
              <a:ext cx="1019803" cy="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Gerader Verbinder 106"/>
            <p:cNvCxnSpPr/>
            <p:nvPr/>
          </p:nvCxnSpPr>
          <p:spPr bwMode="auto">
            <a:xfrm flipV="1">
              <a:off x="6648473" y="6119589"/>
              <a:ext cx="998825" cy="1086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 name="Gruppieren 116"/>
            <p:cNvGrpSpPr/>
            <p:nvPr/>
          </p:nvGrpSpPr>
          <p:grpSpPr>
            <a:xfrm>
              <a:off x="8227124" y="5710528"/>
              <a:ext cx="933021" cy="576066"/>
              <a:chOff x="8292012" y="5497490"/>
              <a:chExt cx="933021" cy="576066"/>
            </a:xfrm>
          </p:grpSpPr>
          <p:sp>
            <p:nvSpPr>
              <p:cNvPr id="113" name="Bogen 112"/>
              <p:cNvSpPr/>
              <p:nvPr/>
            </p:nvSpPr>
            <p:spPr bwMode="auto">
              <a:xfrm>
                <a:off x="8292012" y="5497490"/>
                <a:ext cx="933021"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4" name="Bogen 113"/>
              <p:cNvSpPr/>
              <p:nvPr/>
            </p:nvSpPr>
            <p:spPr bwMode="auto">
              <a:xfrm rot="5400000">
                <a:off x="8470491" y="5319013"/>
                <a:ext cx="576064" cy="933021"/>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5" name="Bogen 114"/>
              <p:cNvSpPr/>
              <p:nvPr/>
            </p:nvSpPr>
            <p:spPr bwMode="auto">
              <a:xfrm>
                <a:off x="8613642" y="5497490"/>
                <a:ext cx="279038"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6" name="Bogen 115"/>
              <p:cNvSpPr/>
              <p:nvPr/>
            </p:nvSpPr>
            <p:spPr bwMode="auto">
              <a:xfrm rot="5400000">
                <a:off x="8465129" y="5646003"/>
                <a:ext cx="576064" cy="279038"/>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19" name="Gewinkelte Verbindung 118"/>
            <p:cNvCxnSpPr>
              <a:stCxn id="42" idx="3"/>
            </p:cNvCxnSpPr>
            <p:nvPr/>
          </p:nvCxnSpPr>
          <p:spPr bwMode="auto">
            <a:xfrm>
              <a:off x="8155116" y="5345969"/>
              <a:ext cx="648072" cy="519496"/>
            </a:xfrm>
            <a:prstGeom prst="bentConnector3">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Gerader Verbinder 120"/>
            <p:cNvCxnSpPr>
              <a:stCxn id="67" idx="3"/>
              <a:endCxn id="115" idx="2"/>
            </p:cNvCxnSpPr>
            <p:nvPr/>
          </p:nvCxnSpPr>
          <p:spPr bwMode="auto">
            <a:xfrm flipV="1">
              <a:off x="8155116" y="5998560"/>
              <a:ext cx="672676" cy="15113"/>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Gewinkelte Verbindung 122"/>
            <p:cNvCxnSpPr>
              <a:stCxn id="68" idx="3"/>
            </p:cNvCxnSpPr>
            <p:nvPr/>
          </p:nvCxnSpPr>
          <p:spPr bwMode="auto">
            <a:xfrm flipV="1">
              <a:off x="8155116" y="6130449"/>
              <a:ext cx="648072" cy="531296"/>
            </a:xfrm>
            <a:prstGeom prst="bentConnector3">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7643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07621" y="1404938"/>
                <a:ext cx="4231779" cy="5757862"/>
              </a:xfrm>
            </p:spPr>
            <p:txBody>
              <a:bodyPr/>
              <a:lstStyle/>
              <a:p>
                <a:r>
                  <a:rPr lang="de-AT" dirty="0" smtClean="0"/>
                  <a:t>4 Bit </a:t>
                </a:r>
                <a:r>
                  <a:rPr lang="de-AT" dirty="0" err="1" smtClean="0"/>
                  <a:t>Addierer</a:t>
                </a:r>
                <a:endParaRPr lang="de-AT" dirty="0" smtClean="0"/>
              </a:p>
              <a:p>
                <a:r>
                  <a:rPr lang="de-AT" dirty="0" smtClean="0"/>
                  <a:t>Funktion mit</a:t>
                </a:r>
              </a:p>
              <a:p>
                <a:pPr lvl="1"/>
                <a:r>
                  <a:rPr lang="de-AT" dirty="0" smtClean="0"/>
                  <a:t>9 Inputs</a:t>
                </a:r>
              </a:p>
              <a:p>
                <a:pPr lvl="1"/>
                <a:r>
                  <a:rPr lang="de-AT" dirty="0" smtClean="0"/>
                  <a:t>5 Outputs</a:t>
                </a:r>
              </a:p>
              <a:p>
                <a:pPr lvl="1"/>
                <a:endParaRPr lang="de-AT" dirty="0"/>
              </a:p>
              <a:p>
                <a:pPr marL="0" indent="0">
                  <a:buNone/>
                </a:pPr>
                <a:r>
                  <a:rPr lang="de-AT" dirty="0"/>
                  <a:t> </a:t>
                </a:r>
                <a:r>
                  <a:rPr lang="de-AT" dirty="0" smtClean="0"/>
                  <a:t>    </a:t>
                </a:r>
                <a14:m>
                  <m:oMath xmlns:m="http://schemas.openxmlformats.org/officeDocument/2006/math">
                    <m:r>
                      <a:rPr lang="de-AT" b="1" i="0" smtClean="0">
                        <a:latin typeface="Cambria Math" panose="02040503050406030204" pitchFamily="18" charset="0"/>
                      </a:rPr>
                      <m:t> </m:t>
                    </m:r>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07621" y="1404938"/>
                <a:ext cx="4231779" cy="5757862"/>
              </a:xfrm>
              <a:blipFill rotWithShape="0">
                <a:blip r:embed="rId2"/>
                <a:stretch>
                  <a:fillRect l="-1007" t="-317"/>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21</a:t>
            </a:fld>
            <a:endParaRPr lang="de-DE" altLang="de-DE">
              <a:latin typeface="Times New Roman" pitchFamily="18" charset="0"/>
            </a:endParaRPr>
          </a:p>
        </p:txBody>
      </p:sp>
      <p:sp>
        <p:nvSpPr>
          <p:cNvPr id="7" name="Rechteck 6"/>
          <p:cNvSpPr/>
          <p:nvPr/>
        </p:nvSpPr>
        <p:spPr bwMode="auto">
          <a:xfrm>
            <a:off x="1383085" y="2557289"/>
            <a:ext cx="1872878" cy="2376264"/>
          </a:xfrm>
          <a:prstGeom prst="rect">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9" name="Gerade Verbindung mit Pfeil 8"/>
          <p:cNvCxnSpPr/>
          <p:nvPr/>
        </p:nvCxnSpPr>
        <p:spPr bwMode="auto">
          <a:xfrm>
            <a:off x="227013" y="3586887"/>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mit Pfeil 9"/>
          <p:cNvCxnSpPr/>
          <p:nvPr/>
        </p:nvCxnSpPr>
        <p:spPr bwMode="auto">
          <a:xfrm>
            <a:off x="227013" y="4213473"/>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feld 10"/>
          <p:cNvSpPr txBox="1"/>
          <p:nvPr/>
        </p:nvSpPr>
        <p:spPr>
          <a:xfrm>
            <a:off x="158949" y="3226847"/>
            <a:ext cx="913905" cy="338554"/>
          </a:xfrm>
          <a:prstGeom prst="rect">
            <a:avLst/>
          </a:prstGeom>
          <a:noFill/>
        </p:spPr>
        <p:txBody>
          <a:bodyPr wrap="none" rtlCol="0">
            <a:spAutoFit/>
          </a:bodyPr>
          <a:lstStyle/>
          <a:p>
            <a:r>
              <a:rPr lang="de-AT" dirty="0" smtClean="0"/>
              <a:t>A</a:t>
            </a:r>
            <a:r>
              <a:rPr lang="de-AT" baseline="-25000" dirty="0" smtClean="0"/>
              <a:t>0</a:t>
            </a:r>
            <a:r>
              <a:rPr lang="de-AT" dirty="0" smtClean="0"/>
              <a:t> … A</a:t>
            </a:r>
            <a:r>
              <a:rPr lang="de-AT" baseline="-25000" dirty="0" smtClean="0"/>
              <a:t>3</a:t>
            </a:r>
            <a:endParaRPr lang="en-GB" baseline="-25000" dirty="0"/>
          </a:p>
        </p:txBody>
      </p:sp>
      <p:sp>
        <p:nvSpPr>
          <p:cNvPr id="12" name="Textfeld 11"/>
          <p:cNvSpPr txBox="1"/>
          <p:nvPr/>
        </p:nvSpPr>
        <p:spPr>
          <a:xfrm>
            <a:off x="164496" y="3874919"/>
            <a:ext cx="902811" cy="338554"/>
          </a:xfrm>
          <a:prstGeom prst="rect">
            <a:avLst/>
          </a:prstGeom>
          <a:noFill/>
        </p:spPr>
        <p:txBody>
          <a:bodyPr wrap="none" rtlCol="0">
            <a:spAutoFit/>
          </a:bodyPr>
          <a:lstStyle/>
          <a:p>
            <a:r>
              <a:rPr lang="de-AT" dirty="0" smtClean="0"/>
              <a:t>B</a:t>
            </a:r>
            <a:r>
              <a:rPr lang="de-AT" baseline="-25000" dirty="0" smtClean="0"/>
              <a:t>0</a:t>
            </a:r>
            <a:r>
              <a:rPr lang="de-AT" dirty="0" smtClean="0"/>
              <a:t> … B</a:t>
            </a:r>
            <a:r>
              <a:rPr lang="de-AT" baseline="-25000" dirty="0" smtClean="0"/>
              <a:t>3</a:t>
            </a:r>
            <a:endParaRPr lang="en-GB" baseline="-25000" dirty="0"/>
          </a:p>
        </p:txBody>
      </p:sp>
      <p:cxnSp>
        <p:nvCxnSpPr>
          <p:cNvPr id="13" name="Gerade Verbindung mit Pfeil 12"/>
          <p:cNvCxnSpPr/>
          <p:nvPr/>
        </p:nvCxnSpPr>
        <p:spPr bwMode="auto">
          <a:xfrm>
            <a:off x="3255963" y="3637409"/>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feld 13"/>
          <p:cNvSpPr txBox="1"/>
          <p:nvPr/>
        </p:nvSpPr>
        <p:spPr>
          <a:xfrm>
            <a:off x="3526119" y="3205361"/>
            <a:ext cx="857927" cy="338554"/>
          </a:xfrm>
          <a:prstGeom prst="rect">
            <a:avLst/>
          </a:prstGeom>
          <a:noFill/>
        </p:spPr>
        <p:txBody>
          <a:bodyPr wrap="none" rtlCol="0">
            <a:spAutoFit/>
          </a:bodyPr>
          <a:lstStyle/>
          <a:p>
            <a:r>
              <a:rPr lang="de-AT" dirty="0" smtClean="0"/>
              <a:t>S</a:t>
            </a:r>
            <a:r>
              <a:rPr lang="de-AT" baseline="-25000" dirty="0" smtClean="0"/>
              <a:t>0</a:t>
            </a:r>
            <a:r>
              <a:rPr lang="de-AT" dirty="0" smtClean="0"/>
              <a:t> … S</a:t>
            </a:r>
            <a:r>
              <a:rPr lang="de-AT" baseline="-25000" dirty="0" smtClean="0"/>
              <a:t>3</a:t>
            </a:r>
            <a:endParaRPr lang="en-GB" baseline="-25000" dirty="0"/>
          </a:p>
        </p:txBody>
      </p:sp>
      <p:cxnSp>
        <p:nvCxnSpPr>
          <p:cNvPr id="15" name="Gerade Verbindung mit Pfeil 14"/>
          <p:cNvCxnSpPr/>
          <p:nvPr/>
        </p:nvCxnSpPr>
        <p:spPr bwMode="auto">
          <a:xfrm>
            <a:off x="3255293" y="4141465"/>
            <a:ext cx="1156072"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rade Verbindung mit Pfeil 15"/>
          <p:cNvCxnSpPr/>
          <p:nvPr/>
        </p:nvCxnSpPr>
        <p:spPr bwMode="auto">
          <a:xfrm>
            <a:off x="227013" y="2989337"/>
            <a:ext cx="1156072"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3770339" y="3802911"/>
            <a:ext cx="497252" cy="338554"/>
          </a:xfrm>
          <a:prstGeom prst="rect">
            <a:avLst/>
          </a:prstGeom>
          <a:noFill/>
        </p:spPr>
        <p:txBody>
          <a:bodyPr wrap="none" rtlCol="0">
            <a:spAutoFit/>
          </a:bodyPr>
          <a:lstStyle/>
          <a:p>
            <a:r>
              <a:rPr lang="de-AT" dirty="0" err="1" smtClean="0"/>
              <a:t>C</a:t>
            </a:r>
            <a:r>
              <a:rPr lang="de-AT" baseline="-25000" dirty="0" err="1" smtClean="0"/>
              <a:t>out</a:t>
            </a:r>
            <a:endParaRPr lang="en-GB" baseline="-25000" dirty="0"/>
          </a:p>
        </p:txBody>
      </p:sp>
      <p:sp>
        <p:nvSpPr>
          <p:cNvPr id="18" name="Textfeld 17"/>
          <p:cNvSpPr txBox="1"/>
          <p:nvPr/>
        </p:nvSpPr>
        <p:spPr>
          <a:xfrm>
            <a:off x="401739" y="2650783"/>
            <a:ext cx="428322" cy="338554"/>
          </a:xfrm>
          <a:prstGeom prst="rect">
            <a:avLst/>
          </a:prstGeom>
          <a:noFill/>
        </p:spPr>
        <p:txBody>
          <a:bodyPr wrap="none" rtlCol="0">
            <a:spAutoFit/>
          </a:bodyPr>
          <a:lstStyle/>
          <a:p>
            <a:r>
              <a:rPr lang="de-AT" dirty="0" err="1" smtClean="0"/>
              <a:t>C</a:t>
            </a:r>
            <a:r>
              <a:rPr lang="de-AT" baseline="-25000" dirty="0" err="1" smtClean="0"/>
              <a:t>in</a:t>
            </a:r>
            <a:endParaRPr lang="en-GB" baseline="-25000" dirty="0"/>
          </a:p>
        </p:txBody>
      </p:sp>
    </p:spTree>
    <p:extLst>
      <p:ext uri="{BB962C8B-B14F-4D97-AF65-F5344CB8AC3E}">
        <p14:creationId xmlns:p14="http://schemas.microsoft.com/office/powerpoint/2010/main" val="810503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07621" y="1404938"/>
                <a:ext cx="4231779" cy="5757862"/>
              </a:xfrm>
            </p:spPr>
            <p:txBody>
              <a:bodyPr/>
              <a:lstStyle/>
              <a:p>
                <a:pPr marL="0" indent="0">
                  <a:buNone/>
                </a:pPr>
                <a:r>
                  <a:rPr lang="de-AT" dirty="0" smtClean="0"/>
                  <a:t>     </a:t>
                </a:r>
                <a14:m>
                  <m:oMath xmlns:m="http://schemas.openxmlformats.org/officeDocument/2006/math">
                    <m:r>
                      <a:rPr lang="de-AT" b="1" i="0" smtClean="0">
                        <a:latin typeface="Cambria Math" panose="02040503050406030204" pitchFamily="18" charset="0"/>
                      </a:rPr>
                      <m:t> </m:t>
                    </m:r>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endParaRPr lang="de-AT" dirty="0" smtClean="0"/>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𝟎</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𝒊𝒏</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𝑺</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smtClean="0">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𝑺</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𝑺</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smtClean="0">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oMath>
                  </m:oMathPara>
                </a14:m>
                <a:endParaRPr lang="de-AT" i="1" dirty="0" smtClean="0">
                  <a:latin typeface="Cambria Math" panose="02040503050406030204" pitchFamily="18" charset="0"/>
                </a:endParaRPr>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𝒊𝒏</m:t>
                          </m:r>
                        </m:sub>
                      </m:sSub>
                    </m:oMath>
                  </m:oMathPara>
                </a14:m>
                <a:endParaRPr lang="de-AT" dirty="0"/>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oMath>
                  </m:oMathPara>
                </a14:m>
                <a:endParaRPr lang="de-AT" dirty="0"/>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oMath>
                  </m:oMathPara>
                </a14:m>
                <a:endParaRPr lang="de-AT" dirty="0"/>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𝒐𝒖𝒕</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oMath>
                  </m:oMathPara>
                </a14:m>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07621" y="1404938"/>
                <a:ext cx="4231779" cy="5757862"/>
              </a:xfrm>
              <a:blipFill rotWithShape="0">
                <a:blip r:embed="rId2"/>
                <a:stretch>
                  <a:fillRect/>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22</a:t>
            </a:fld>
            <a:endParaRPr lang="de-DE" altLang="de-DE">
              <a:latin typeface="Times New Roman" pitchFamily="18" charset="0"/>
            </a:endParaRPr>
          </a:p>
        </p:txBody>
      </p:sp>
      <p:sp>
        <p:nvSpPr>
          <p:cNvPr id="7" name="Rechteck 6"/>
          <p:cNvSpPr/>
          <p:nvPr/>
        </p:nvSpPr>
        <p:spPr bwMode="auto">
          <a:xfrm>
            <a:off x="1383085" y="2557289"/>
            <a:ext cx="1872878" cy="2376264"/>
          </a:xfrm>
          <a:prstGeom prst="rect">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9" name="Gerade Verbindung mit Pfeil 8"/>
          <p:cNvCxnSpPr/>
          <p:nvPr/>
        </p:nvCxnSpPr>
        <p:spPr bwMode="auto">
          <a:xfrm>
            <a:off x="227013" y="3586887"/>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mit Pfeil 9"/>
          <p:cNvCxnSpPr/>
          <p:nvPr/>
        </p:nvCxnSpPr>
        <p:spPr bwMode="auto">
          <a:xfrm>
            <a:off x="227013" y="4213473"/>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feld 10"/>
          <p:cNvSpPr txBox="1"/>
          <p:nvPr/>
        </p:nvSpPr>
        <p:spPr>
          <a:xfrm>
            <a:off x="158949" y="3226847"/>
            <a:ext cx="913905" cy="338554"/>
          </a:xfrm>
          <a:prstGeom prst="rect">
            <a:avLst/>
          </a:prstGeom>
          <a:noFill/>
        </p:spPr>
        <p:txBody>
          <a:bodyPr wrap="none" rtlCol="0">
            <a:spAutoFit/>
          </a:bodyPr>
          <a:lstStyle/>
          <a:p>
            <a:r>
              <a:rPr lang="de-AT" dirty="0" smtClean="0"/>
              <a:t>A</a:t>
            </a:r>
            <a:r>
              <a:rPr lang="de-AT" baseline="-25000" dirty="0" smtClean="0"/>
              <a:t>0</a:t>
            </a:r>
            <a:r>
              <a:rPr lang="de-AT" dirty="0" smtClean="0"/>
              <a:t> … A</a:t>
            </a:r>
            <a:r>
              <a:rPr lang="de-AT" baseline="-25000" dirty="0" smtClean="0"/>
              <a:t>3</a:t>
            </a:r>
            <a:endParaRPr lang="en-GB" baseline="-25000" dirty="0"/>
          </a:p>
        </p:txBody>
      </p:sp>
      <p:sp>
        <p:nvSpPr>
          <p:cNvPr id="12" name="Textfeld 11"/>
          <p:cNvSpPr txBox="1"/>
          <p:nvPr/>
        </p:nvSpPr>
        <p:spPr>
          <a:xfrm>
            <a:off x="164496" y="3874919"/>
            <a:ext cx="902811" cy="338554"/>
          </a:xfrm>
          <a:prstGeom prst="rect">
            <a:avLst/>
          </a:prstGeom>
          <a:noFill/>
        </p:spPr>
        <p:txBody>
          <a:bodyPr wrap="none" rtlCol="0">
            <a:spAutoFit/>
          </a:bodyPr>
          <a:lstStyle/>
          <a:p>
            <a:r>
              <a:rPr lang="de-AT" dirty="0" smtClean="0"/>
              <a:t>B</a:t>
            </a:r>
            <a:r>
              <a:rPr lang="de-AT" baseline="-25000" dirty="0" smtClean="0"/>
              <a:t>0</a:t>
            </a:r>
            <a:r>
              <a:rPr lang="de-AT" dirty="0" smtClean="0"/>
              <a:t> … B</a:t>
            </a:r>
            <a:r>
              <a:rPr lang="de-AT" baseline="-25000" dirty="0" smtClean="0"/>
              <a:t>3</a:t>
            </a:r>
            <a:endParaRPr lang="en-GB" baseline="-25000" dirty="0"/>
          </a:p>
        </p:txBody>
      </p:sp>
      <p:cxnSp>
        <p:nvCxnSpPr>
          <p:cNvPr id="13" name="Gerade Verbindung mit Pfeil 12"/>
          <p:cNvCxnSpPr/>
          <p:nvPr/>
        </p:nvCxnSpPr>
        <p:spPr bwMode="auto">
          <a:xfrm>
            <a:off x="3255963" y="3637409"/>
            <a:ext cx="1156072"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feld 13"/>
          <p:cNvSpPr txBox="1"/>
          <p:nvPr/>
        </p:nvSpPr>
        <p:spPr>
          <a:xfrm>
            <a:off x="3526119" y="3205361"/>
            <a:ext cx="857927" cy="338554"/>
          </a:xfrm>
          <a:prstGeom prst="rect">
            <a:avLst/>
          </a:prstGeom>
          <a:noFill/>
        </p:spPr>
        <p:txBody>
          <a:bodyPr wrap="none" rtlCol="0">
            <a:spAutoFit/>
          </a:bodyPr>
          <a:lstStyle/>
          <a:p>
            <a:r>
              <a:rPr lang="de-AT" dirty="0" smtClean="0"/>
              <a:t>S</a:t>
            </a:r>
            <a:r>
              <a:rPr lang="de-AT" baseline="-25000" dirty="0" smtClean="0"/>
              <a:t>0</a:t>
            </a:r>
            <a:r>
              <a:rPr lang="de-AT" dirty="0" smtClean="0"/>
              <a:t> … S</a:t>
            </a:r>
            <a:r>
              <a:rPr lang="de-AT" baseline="-25000" dirty="0" smtClean="0"/>
              <a:t>3</a:t>
            </a:r>
            <a:endParaRPr lang="en-GB" baseline="-25000" dirty="0"/>
          </a:p>
        </p:txBody>
      </p:sp>
      <p:cxnSp>
        <p:nvCxnSpPr>
          <p:cNvPr id="15" name="Gerade Verbindung mit Pfeil 14"/>
          <p:cNvCxnSpPr/>
          <p:nvPr/>
        </p:nvCxnSpPr>
        <p:spPr bwMode="auto">
          <a:xfrm>
            <a:off x="3255293" y="4141465"/>
            <a:ext cx="1156072"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rade Verbindung mit Pfeil 15"/>
          <p:cNvCxnSpPr/>
          <p:nvPr/>
        </p:nvCxnSpPr>
        <p:spPr bwMode="auto">
          <a:xfrm>
            <a:off x="227013" y="2989337"/>
            <a:ext cx="1156072" cy="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3770339" y="3802911"/>
            <a:ext cx="497252" cy="338554"/>
          </a:xfrm>
          <a:prstGeom prst="rect">
            <a:avLst/>
          </a:prstGeom>
          <a:noFill/>
        </p:spPr>
        <p:txBody>
          <a:bodyPr wrap="none" rtlCol="0">
            <a:spAutoFit/>
          </a:bodyPr>
          <a:lstStyle/>
          <a:p>
            <a:r>
              <a:rPr lang="de-AT" dirty="0" err="1" smtClean="0"/>
              <a:t>C</a:t>
            </a:r>
            <a:r>
              <a:rPr lang="de-AT" baseline="-25000" dirty="0" err="1" smtClean="0"/>
              <a:t>out</a:t>
            </a:r>
            <a:endParaRPr lang="en-GB" baseline="-25000" dirty="0"/>
          </a:p>
        </p:txBody>
      </p:sp>
      <p:sp>
        <p:nvSpPr>
          <p:cNvPr id="18" name="Textfeld 17"/>
          <p:cNvSpPr txBox="1"/>
          <p:nvPr/>
        </p:nvSpPr>
        <p:spPr>
          <a:xfrm>
            <a:off x="401739" y="2650783"/>
            <a:ext cx="428322" cy="338554"/>
          </a:xfrm>
          <a:prstGeom prst="rect">
            <a:avLst/>
          </a:prstGeom>
          <a:noFill/>
        </p:spPr>
        <p:txBody>
          <a:bodyPr wrap="none" rtlCol="0">
            <a:spAutoFit/>
          </a:bodyPr>
          <a:lstStyle/>
          <a:p>
            <a:r>
              <a:rPr lang="de-AT" dirty="0" err="1" smtClean="0"/>
              <a:t>C</a:t>
            </a:r>
            <a:r>
              <a:rPr lang="de-AT" baseline="-25000" dirty="0" err="1" smtClean="0"/>
              <a:t>in</a:t>
            </a:r>
            <a:endParaRPr lang="en-GB" baseline="-25000" dirty="0"/>
          </a:p>
        </p:txBody>
      </p:sp>
    </p:spTree>
    <p:extLst>
      <p:ext uri="{BB962C8B-B14F-4D97-AF65-F5344CB8AC3E}">
        <p14:creationId xmlns:p14="http://schemas.microsoft.com/office/powerpoint/2010/main" val="28212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333153"/>
                <a:ext cx="9344347" cy="5757862"/>
              </a:xfrm>
            </p:spPr>
            <p:txBody>
              <a:bodyPr/>
              <a:lstStyle/>
              <a:p>
                <a:pPr marL="457200" indent="-457200" algn="ctr">
                  <a:buAutoNum type="arabicPeriod"/>
                </a:pPr>
                <a:r>
                  <a:rPr lang="de-AT" dirty="0" smtClean="0"/>
                  <a:t>Implementierung mit vollständiger Expansion</a:t>
                </a:r>
              </a:p>
              <a:p>
                <a:pPr marL="0" indent="0" algn="ctr">
                  <a:buNone/>
                </a:pPr>
                <a:endParaRPr lang="de-AT" dirty="0" smtClean="0"/>
              </a:p>
              <a:p>
                <a:pPr marL="0" indent="0" algn="ctr">
                  <a:buNone/>
                </a:pPr>
                <a:r>
                  <a:rPr lang="de-AT" dirty="0" smtClean="0"/>
                  <a:t>     </a:t>
                </a:r>
                <a14:m>
                  <m:oMath xmlns:m="http://schemas.openxmlformats.org/officeDocument/2006/math">
                    <m:r>
                      <a:rPr lang="de-AT" b="1" i="0" smtClean="0">
                        <a:latin typeface="Cambria Math" panose="02040503050406030204" pitchFamily="18" charset="0"/>
                      </a:rPr>
                      <m:t> </m:t>
                    </m:r>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𝒊𝒏</m:t>
                          </m:r>
                        </m:sub>
                      </m:sSub>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AT" b="1" i="0"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oMath>
                  </m:oMathPara>
                </a14:m>
                <a:endParaRPr lang="de-AT" b="1" i="1" dirty="0" smtClean="0">
                  <a:latin typeface="Cambria Math"/>
                </a:endParaRPr>
              </a:p>
              <a:p>
                <a:pPr marL="871537" lvl="2" indent="0">
                  <a:buNone/>
                </a:pPr>
                <a14:m>
                  <m:oMathPara xmlns:m="http://schemas.openxmlformats.org/officeDocument/2006/math">
                    <m:oMathParaPr>
                      <m:jc m:val="centerGroup"/>
                    </m:oMathParaPr>
                    <m:oMath xmlns:m="http://schemas.openxmlformats.org/officeDocument/2006/math">
                      <m:r>
                        <a:rPr lang="de-AT">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b="1" dirty="0" smtClean="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r>
                  <a:rPr lang="de-AT" b="1" dirty="0" smtClean="0"/>
                  <a:t>    </a:t>
                </a:r>
                <a14:m>
                  <m:oMath xmlns:m="http://schemas.openxmlformats.org/officeDocument/2006/math">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𝟐</m:t>
                        </m:r>
                      </m:sub>
                    </m:sSub>
                  </m:oMath>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oMath>
                  </m:oMathPara>
                </a14:m>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𝟐</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b="1" i="1" smtClean="0">
                          <a:latin typeface="Cambria Math" panose="02040503050406030204" pitchFamily="18" charset="0"/>
                        </a:rPr>
                        <m:t>)</m:t>
                      </m:r>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𝒐𝒖𝒕</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oMath>
                  </m:oMathPara>
                </a14:m>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333153"/>
                <a:ext cx="9344347" cy="5757862"/>
              </a:xfrm>
              <a:blipFill rotWithShape="1">
                <a:blip r:embed="rId2"/>
                <a:stretch>
                  <a:fillRect t="-424"/>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23</a:t>
            </a:fld>
            <a:endParaRPr lang="de-DE" altLang="de-DE">
              <a:latin typeface="Times New Roman" pitchFamily="18" charset="0"/>
            </a:endParaRPr>
          </a:p>
        </p:txBody>
      </p:sp>
    </p:spTree>
    <p:extLst>
      <p:ext uri="{BB962C8B-B14F-4D97-AF65-F5344CB8AC3E}">
        <p14:creationId xmlns:p14="http://schemas.microsoft.com/office/powerpoint/2010/main" val="377119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333153"/>
                <a:ext cx="9344347" cy="5757862"/>
              </a:xfrm>
            </p:spPr>
            <p:txBody>
              <a:bodyPr/>
              <a:lstStyle/>
              <a:p>
                <a:pPr marL="0" indent="0" algn="ctr">
                  <a:buNone/>
                </a:pPr>
                <a:r>
                  <a:rPr lang="de-AT" dirty="0" smtClean="0"/>
                  <a:t>1. Implementierung </a:t>
                </a:r>
                <a:r>
                  <a:rPr lang="de-AT" dirty="0"/>
                  <a:t>mit vollständiger Expansion</a:t>
                </a:r>
              </a:p>
              <a:p>
                <a:pPr marL="0" indent="0">
                  <a:buNone/>
                </a:pPr>
                <a:endParaRPr lang="de-AT" dirty="0" smtClean="0"/>
              </a:p>
              <a:p>
                <a:pPr marL="0" indent="0">
                  <a:buNone/>
                </a:pPr>
                <a:r>
                  <a:rPr lang="de-AT" dirty="0" smtClean="0"/>
                  <a:t>Größe der Carry Funktion:</a:t>
                </a:r>
              </a:p>
              <a:p>
                <a:pPr marL="0" indent="0">
                  <a:buNone/>
                </a:pPr>
                <a14:m>
                  <m:oMath xmlns:m="http://schemas.openxmlformats.org/officeDocument/2006/math">
                    <m:r>
                      <a:rPr lang="de-AT" b="1" i="0" dirty="0" smtClean="0">
                        <a:latin typeface="Cambria Math" panose="02040503050406030204" pitchFamily="18" charset="0"/>
                      </a:rPr>
                      <m:t>𝐌</m:t>
                    </m:r>
                    <m:r>
                      <a:rPr lang="de-AT" b="1" i="0" dirty="0" smtClean="0">
                        <a:latin typeface="Cambria Math" panose="02040503050406030204" pitchFamily="18" charset="0"/>
                      </a:rPr>
                      <m:t>(</m:t>
                    </m:r>
                    <m:sSub>
                      <m:sSubPr>
                        <m:ctrlPr>
                          <a:rPr lang="de-AT" i="1" dirty="0" smtClean="0">
                            <a:latin typeface="Cambria Math" panose="02040503050406030204" pitchFamily="18" charset="0"/>
                          </a:rPr>
                        </m:ctrlPr>
                      </m:sSubPr>
                      <m:e>
                        <m:r>
                          <a:rPr lang="de-AT" b="1" i="1" dirty="0" smtClean="0">
                            <a:latin typeface="Cambria Math" panose="02040503050406030204" pitchFamily="18" charset="0"/>
                          </a:rPr>
                          <m:t>𝑪</m:t>
                        </m:r>
                      </m:e>
                      <m:sub>
                        <m:r>
                          <a:rPr lang="de-AT" b="1" i="1" dirty="0" smtClean="0">
                            <a:latin typeface="Cambria Math" panose="02040503050406030204" pitchFamily="18" charset="0"/>
                          </a:rPr>
                          <m:t>𝒊</m:t>
                        </m:r>
                      </m:sub>
                    </m:sSub>
                    <m:r>
                      <a:rPr lang="de-AT" b="1" i="1" dirty="0" smtClean="0">
                        <a:latin typeface="Cambria Math" panose="02040503050406030204" pitchFamily="18" charset="0"/>
                      </a:rPr>
                      <m:t>)</m:t>
                    </m:r>
                  </m:oMath>
                </a14:m>
                <a:r>
                  <a:rPr lang="de-AT" dirty="0" smtClean="0"/>
                  <a:t> .. Anzahl der Und-Terme in der </a:t>
                </a:r>
                <a14:m>
                  <m:oMath xmlns:m="http://schemas.openxmlformats.org/officeDocument/2006/math">
                    <m:sSub>
                      <m:sSubPr>
                        <m:ctrlPr>
                          <a:rPr lang="de-AT" i="1" dirty="0" smtClean="0">
                            <a:latin typeface="Cambria Math" panose="02040503050406030204" pitchFamily="18" charset="0"/>
                          </a:rPr>
                        </m:ctrlPr>
                      </m:sSubPr>
                      <m:e>
                        <m:r>
                          <a:rPr lang="de-AT" b="1" i="1" dirty="0" smtClean="0">
                            <a:latin typeface="Cambria Math" panose="02040503050406030204" pitchFamily="18" charset="0"/>
                          </a:rPr>
                          <m:t>𝑪</m:t>
                        </m:r>
                      </m:e>
                      <m:sub>
                        <m:r>
                          <a:rPr lang="de-AT" b="1" i="1" dirty="0" smtClean="0">
                            <a:latin typeface="Cambria Math" panose="02040503050406030204" pitchFamily="18" charset="0"/>
                          </a:rPr>
                          <m:t>𝒊</m:t>
                        </m:r>
                      </m:sub>
                    </m:sSub>
                  </m:oMath>
                </a14:m>
                <a:r>
                  <a:rPr lang="de-AT" dirty="0" smtClean="0"/>
                  <a:t> Funktion</a:t>
                </a:r>
              </a:p>
              <a:p>
                <a:pPr marL="0" indent="0">
                  <a:buNone/>
                </a:pPr>
                <a:endParaRPr lang="de-AT" dirty="0" smtClean="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𝟎</m:t>
                              </m:r>
                            </m:sub>
                          </m:sSub>
                        </m:e>
                      </m:d>
                      <m:r>
                        <a:rPr lang="de-AT" b="1" i="1" dirty="0" smtClean="0">
                          <a:latin typeface="Cambria Math" panose="02040503050406030204" pitchFamily="18" charset="0"/>
                        </a:rPr>
                        <m:t>=</m:t>
                      </m:r>
                      <m:r>
                        <a:rPr lang="de-AT" b="1" i="1" dirty="0" smtClean="0">
                          <a:latin typeface="Cambria Math" panose="02040503050406030204" pitchFamily="18" charset="0"/>
                        </a:rPr>
                        <m:t>𝟑</m:t>
                      </m:r>
                    </m:oMath>
                  </m:oMathPara>
                </a14:m>
                <a:endParaRPr lang="de-AT" b="1" dirty="0" smtClean="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𝟏</m:t>
                              </m:r>
                            </m:sub>
                          </m:sSub>
                        </m:e>
                      </m:d>
                      <m:r>
                        <a:rPr lang="de-AT" i="1" dirty="0">
                          <a:latin typeface="Cambria Math" panose="02040503050406030204" pitchFamily="18" charset="0"/>
                        </a:rPr>
                        <m:t>=</m:t>
                      </m:r>
                      <m:r>
                        <a:rPr lang="de-AT" b="1" i="1" dirty="0" smtClean="0">
                          <a:latin typeface="Cambria Math" panose="02040503050406030204" pitchFamily="18" charset="0"/>
                        </a:rPr>
                        <m:t>𝟕</m:t>
                      </m:r>
                    </m:oMath>
                  </m:oMathPara>
                </a14:m>
                <a:endParaRPr lang="de-AT" dirty="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𝟐</m:t>
                              </m:r>
                            </m:sub>
                          </m:sSub>
                        </m:e>
                      </m:d>
                      <m:r>
                        <a:rPr lang="de-AT" i="1" dirty="0">
                          <a:latin typeface="Cambria Math" panose="02040503050406030204" pitchFamily="18" charset="0"/>
                        </a:rPr>
                        <m:t>=</m:t>
                      </m:r>
                      <m:r>
                        <a:rPr lang="de-AT" b="1" i="1" dirty="0" smtClean="0">
                          <a:latin typeface="Cambria Math" panose="02040503050406030204" pitchFamily="18" charset="0"/>
                        </a:rPr>
                        <m:t>𝟏𝟓</m:t>
                      </m:r>
                    </m:oMath>
                  </m:oMathPara>
                </a14:m>
                <a:endParaRPr lang="de-AT" dirty="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𝟑</m:t>
                              </m:r>
                            </m:sub>
                          </m:sSub>
                        </m:e>
                      </m:d>
                      <m:r>
                        <a:rPr lang="de-AT" i="1" dirty="0">
                          <a:latin typeface="Cambria Math" panose="02040503050406030204" pitchFamily="18" charset="0"/>
                        </a:rPr>
                        <m:t>=</m:t>
                      </m:r>
                      <m:r>
                        <a:rPr lang="de-AT" b="1" i="1" dirty="0" smtClean="0">
                          <a:latin typeface="Cambria Math" panose="02040503050406030204" pitchFamily="18" charset="0"/>
                        </a:rPr>
                        <m:t>𝟑𝟏</m:t>
                      </m:r>
                    </m:oMath>
                  </m:oMathPara>
                </a14:m>
                <a:endParaRPr lang="de-AT" b="1" dirty="0" smtClean="0"/>
              </a:p>
              <a:p>
                <a:pPr marL="0" indent="0">
                  <a:buNone/>
                </a:pPr>
                <a:endParaRPr lang="de-AT"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𝒊</m:t>
                              </m:r>
                            </m:sub>
                          </m:sSub>
                        </m:e>
                      </m:d>
                      <m:r>
                        <a:rPr lang="de-AT" i="1" dirty="0">
                          <a:latin typeface="Cambria Math" panose="02040503050406030204" pitchFamily="18" charset="0"/>
                        </a:rPr>
                        <m:t>=</m:t>
                      </m:r>
                      <m:r>
                        <a:rPr lang="de-AT" b="1" i="0" dirty="0" smtClean="0">
                          <a:latin typeface="Cambria Math" panose="02040503050406030204" pitchFamily="18" charset="0"/>
                        </a:rPr>
                        <m:t>𝟐</m:t>
                      </m:r>
                      <m:r>
                        <a:rPr lang="de-AT" b="1" i="0" dirty="0" smtClean="0">
                          <a:latin typeface="Cambria Math" panose="02040503050406030204" pitchFamily="18" charset="0"/>
                        </a:rPr>
                        <m:t> </m:t>
                      </m:r>
                      <m:r>
                        <a:rPr lang="de-AT" i="1" dirty="0">
                          <a:latin typeface="Cambria Math" panose="02040503050406030204" pitchFamily="18" charset="0"/>
                          <a:ea typeface="Cambria Math" panose="02040503050406030204" pitchFamily="18" charset="0"/>
                        </a:rPr>
                        <m:t>∙</m:t>
                      </m:r>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i="1" dirty="0">
                                  <a:latin typeface="Cambria Math" panose="02040503050406030204" pitchFamily="18" charset="0"/>
                                </a:rPr>
                                <m:t>𝒊</m:t>
                              </m:r>
                              <m:r>
                                <a:rPr lang="de-AT" b="1" i="1" dirty="0" smtClean="0">
                                  <a:latin typeface="Cambria Math" panose="02040503050406030204" pitchFamily="18" charset="0"/>
                                </a:rPr>
                                <m:t>−</m:t>
                              </m:r>
                              <m:r>
                                <a:rPr lang="de-AT" b="1" i="1" dirty="0" smtClean="0">
                                  <a:latin typeface="Cambria Math" panose="02040503050406030204" pitchFamily="18" charset="0"/>
                                </a:rPr>
                                <m:t>𝟏</m:t>
                              </m:r>
                            </m:sub>
                          </m:sSub>
                        </m:e>
                      </m:d>
                      <m:r>
                        <a:rPr lang="de-AT" b="1" i="0" dirty="0" smtClean="0">
                          <a:latin typeface="Cambria Math" panose="02040503050406030204" pitchFamily="18" charset="0"/>
                        </a:rPr>
                        <m:t>+</m:t>
                      </m:r>
                      <m:r>
                        <a:rPr lang="de-AT" b="1" i="0" dirty="0" smtClean="0">
                          <a:latin typeface="Cambria Math" panose="02040503050406030204" pitchFamily="18" charset="0"/>
                        </a:rPr>
                        <m:t>𝟏</m:t>
                      </m:r>
                      <m:r>
                        <a:rPr lang="de-AT" b="1" i="0" dirty="0" smtClean="0">
                          <a:latin typeface="Cambria Math" panose="02040503050406030204" pitchFamily="18" charset="0"/>
                        </a:rPr>
                        <m:t>= </m:t>
                      </m:r>
                      <m:sSup>
                        <m:sSupPr>
                          <m:ctrlPr>
                            <a:rPr lang="de-AT" b="1" i="1" dirty="0" smtClean="0">
                              <a:latin typeface="Cambria Math" panose="02040503050406030204" pitchFamily="18" charset="0"/>
                            </a:rPr>
                          </m:ctrlPr>
                        </m:sSupPr>
                        <m:e>
                          <m:r>
                            <a:rPr lang="de-AT" b="1" i="1" dirty="0" smtClean="0">
                              <a:latin typeface="Cambria Math" panose="02040503050406030204" pitchFamily="18" charset="0"/>
                            </a:rPr>
                            <m:t>𝟐</m:t>
                          </m:r>
                        </m:e>
                        <m:sup>
                          <m:r>
                            <a:rPr lang="de-AT" b="1" i="1" dirty="0" smtClean="0">
                              <a:latin typeface="Cambria Math" panose="02040503050406030204" pitchFamily="18" charset="0"/>
                            </a:rPr>
                            <m:t>𝒊</m:t>
                          </m:r>
                          <m:r>
                            <a:rPr lang="de-AT" b="1" i="1" dirty="0" smtClean="0">
                              <a:latin typeface="Cambria Math" panose="02040503050406030204" pitchFamily="18" charset="0"/>
                            </a:rPr>
                            <m:t>+</m:t>
                          </m:r>
                          <m:r>
                            <a:rPr lang="de-AT" b="1" i="1" dirty="0" smtClean="0">
                              <a:latin typeface="Cambria Math" panose="02040503050406030204" pitchFamily="18" charset="0"/>
                            </a:rPr>
                            <m:t>𝟐</m:t>
                          </m:r>
                        </m:sup>
                      </m:sSup>
                      <m:r>
                        <a:rPr lang="de-AT" b="1" i="1" dirty="0" smtClean="0">
                          <a:latin typeface="Cambria Math" panose="02040503050406030204" pitchFamily="18" charset="0"/>
                        </a:rPr>
                        <m:t>−</m:t>
                      </m:r>
                      <m:r>
                        <a:rPr lang="de-AT" b="1" i="1" dirty="0" smtClean="0">
                          <a:latin typeface="Cambria Math" panose="02040503050406030204" pitchFamily="18" charset="0"/>
                        </a:rPr>
                        <m:t>𝟏</m:t>
                      </m:r>
                    </m:oMath>
                  </m:oMathPara>
                </a14:m>
                <a:endParaRPr lang="de-AT" dirty="0" smtClean="0"/>
              </a:p>
              <a:p>
                <a:pPr marL="0" indent="0">
                  <a:buNone/>
                </a:pPr>
                <a:endParaRPr lang="de-AT" dirty="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𝟕</m:t>
                              </m:r>
                            </m:sub>
                          </m:sSub>
                        </m:e>
                      </m:d>
                      <m:r>
                        <a:rPr lang="de-AT" i="1" dirty="0">
                          <a:latin typeface="Cambria Math" panose="02040503050406030204" pitchFamily="18" charset="0"/>
                        </a:rPr>
                        <m:t>=</m:t>
                      </m:r>
                      <m:sSup>
                        <m:sSupPr>
                          <m:ctrlPr>
                            <a:rPr lang="de-AT" i="1" dirty="0">
                              <a:latin typeface="Cambria Math" panose="02040503050406030204" pitchFamily="18" charset="0"/>
                            </a:rPr>
                          </m:ctrlPr>
                        </m:sSupPr>
                        <m:e>
                          <m:r>
                            <a:rPr lang="de-AT" i="1" dirty="0">
                              <a:latin typeface="Cambria Math" panose="02040503050406030204" pitchFamily="18" charset="0"/>
                            </a:rPr>
                            <m:t>𝟐</m:t>
                          </m:r>
                        </m:e>
                        <m:sup>
                          <m:r>
                            <a:rPr lang="de-AT" b="1" i="1" dirty="0" smtClean="0">
                              <a:latin typeface="Cambria Math" panose="02040503050406030204" pitchFamily="18" charset="0"/>
                            </a:rPr>
                            <m:t>𝟗</m:t>
                          </m:r>
                        </m:sup>
                      </m:sSup>
                      <m:r>
                        <a:rPr lang="de-AT" i="1" dirty="0">
                          <a:latin typeface="Cambria Math" panose="02040503050406030204" pitchFamily="18" charset="0"/>
                        </a:rPr>
                        <m:t>−</m:t>
                      </m:r>
                      <m:r>
                        <a:rPr lang="de-AT" i="1" dirty="0">
                          <a:latin typeface="Cambria Math" panose="02040503050406030204" pitchFamily="18" charset="0"/>
                        </a:rPr>
                        <m:t>𝟏</m:t>
                      </m:r>
                      <m:r>
                        <a:rPr lang="de-AT" b="1" i="1" dirty="0" smtClean="0">
                          <a:latin typeface="Cambria Math" panose="02040503050406030204" pitchFamily="18" charset="0"/>
                        </a:rPr>
                        <m:t>=</m:t>
                      </m:r>
                      <m:r>
                        <a:rPr lang="de-AT" b="1" i="1" dirty="0" smtClean="0">
                          <a:latin typeface="Cambria Math" panose="02040503050406030204" pitchFamily="18" charset="0"/>
                        </a:rPr>
                        <m:t>𝟓𝟏𝟏</m:t>
                      </m:r>
                    </m:oMath>
                  </m:oMathPara>
                </a14:m>
                <a:endParaRPr lang="de-AT" b="1" dirty="0" smtClean="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𝟏𝟓</m:t>
                              </m:r>
                            </m:sub>
                          </m:sSub>
                        </m:e>
                      </m:d>
                      <m:r>
                        <a:rPr lang="de-AT" i="1" dirty="0">
                          <a:latin typeface="Cambria Math" panose="02040503050406030204" pitchFamily="18" charset="0"/>
                        </a:rPr>
                        <m:t>=</m:t>
                      </m:r>
                      <m:sSup>
                        <m:sSupPr>
                          <m:ctrlPr>
                            <a:rPr lang="de-AT" i="1" dirty="0">
                              <a:latin typeface="Cambria Math" panose="02040503050406030204" pitchFamily="18" charset="0"/>
                            </a:rPr>
                          </m:ctrlPr>
                        </m:sSupPr>
                        <m:e>
                          <m:r>
                            <a:rPr lang="de-AT" i="1" dirty="0">
                              <a:latin typeface="Cambria Math" panose="02040503050406030204" pitchFamily="18" charset="0"/>
                            </a:rPr>
                            <m:t>𝟐</m:t>
                          </m:r>
                        </m:e>
                        <m:sup>
                          <m:r>
                            <a:rPr lang="de-AT" b="1" i="1" dirty="0" smtClean="0">
                              <a:latin typeface="Cambria Math" panose="02040503050406030204" pitchFamily="18" charset="0"/>
                            </a:rPr>
                            <m:t>𝟏𝟕</m:t>
                          </m:r>
                        </m:sup>
                      </m:sSup>
                      <m:r>
                        <a:rPr lang="de-AT" i="1" dirty="0">
                          <a:latin typeface="Cambria Math" panose="02040503050406030204" pitchFamily="18" charset="0"/>
                        </a:rPr>
                        <m:t>−</m:t>
                      </m:r>
                      <m:r>
                        <a:rPr lang="de-AT" i="1" dirty="0">
                          <a:latin typeface="Cambria Math" panose="02040503050406030204" pitchFamily="18" charset="0"/>
                        </a:rPr>
                        <m:t>𝟏</m:t>
                      </m:r>
                      <m:r>
                        <a:rPr lang="de-AT" i="1" dirty="0">
                          <a:latin typeface="Cambria Math" panose="02040503050406030204" pitchFamily="18" charset="0"/>
                        </a:rPr>
                        <m:t>=</m:t>
                      </m:r>
                      <m:r>
                        <a:rPr lang="de-AT" b="1" i="1" dirty="0" smtClean="0">
                          <a:latin typeface="Cambria Math" panose="02040503050406030204" pitchFamily="18" charset="0"/>
                        </a:rPr>
                        <m:t>𝟏𝟑𝟏</m:t>
                      </m:r>
                      <m:r>
                        <a:rPr lang="de-AT" b="1" i="1" dirty="0" smtClean="0">
                          <a:latin typeface="Cambria Math" panose="02040503050406030204" pitchFamily="18" charset="0"/>
                        </a:rPr>
                        <m:t> </m:t>
                      </m:r>
                      <m:r>
                        <a:rPr lang="de-AT" b="1" i="1" dirty="0" smtClean="0">
                          <a:latin typeface="Cambria Math" panose="02040503050406030204" pitchFamily="18" charset="0"/>
                        </a:rPr>
                        <m:t>𝟎𝟕𝟏</m:t>
                      </m:r>
                    </m:oMath>
                  </m:oMathPara>
                </a14:m>
                <a:endParaRPr lang="de-AT" dirty="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𝟑𝟏</m:t>
                              </m:r>
                            </m:sub>
                          </m:sSub>
                        </m:e>
                      </m:d>
                      <m:r>
                        <a:rPr lang="de-AT" i="1" dirty="0">
                          <a:latin typeface="Cambria Math" panose="02040503050406030204" pitchFamily="18" charset="0"/>
                        </a:rPr>
                        <m:t>=</m:t>
                      </m:r>
                      <m:sSup>
                        <m:sSupPr>
                          <m:ctrlPr>
                            <a:rPr lang="de-AT" i="1" dirty="0">
                              <a:latin typeface="Cambria Math" panose="02040503050406030204" pitchFamily="18" charset="0"/>
                            </a:rPr>
                          </m:ctrlPr>
                        </m:sSupPr>
                        <m:e>
                          <m:r>
                            <a:rPr lang="de-AT" i="1" dirty="0">
                              <a:latin typeface="Cambria Math" panose="02040503050406030204" pitchFamily="18" charset="0"/>
                            </a:rPr>
                            <m:t>𝟐</m:t>
                          </m:r>
                        </m:e>
                        <m:sup>
                          <m:r>
                            <a:rPr lang="de-AT" b="1" i="1" dirty="0" smtClean="0">
                              <a:latin typeface="Cambria Math" panose="02040503050406030204" pitchFamily="18" charset="0"/>
                            </a:rPr>
                            <m:t>𝟑𝟑</m:t>
                          </m:r>
                        </m:sup>
                      </m:sSup>
                      <m:r>
                        <a:rPr lang="de-AT" i="1" dirty="0">
                          <a:latin typeface="Cambria Math" panose="02040503050406030204" pitchFamily="18" charset="0"/>
                        </a:rPr>
                        <m:t>−</m:t>
                      </m:r>
                      <m:r>
                        <a:rPr lang="de-AT" i="1" dirty="0">
                          <a:latin typeface="Cambria Math" panose="02040503050406030204" pitchFamily="18" charset="0"/>
                        </a:rPr>
                        <m:t>𝟏</m:t>
                      </m:r>
                      <m:r>
                        <a:rPr lang="de-AT" i="1" dirty="0">
                          <a:latin typeface="Cambria Math" panose="02040503050406030204" pitchFamily="18" charset="0"/>
                        </a:rPr>
                        <m:t>=</m:t>
                      </m:r>
                      <m:r>
                        <a:rPr lang="de-AT" i="1" dirty="0">
                          <a:latin typeface="Cambria Math" panose="02040503050406030204" pitchFamily="18" charset="0"/>
                        </a:rPr>
                        <m:t>𝟖</m:t>
                      </m:r>
                      <m:r>
                        <a:rPr lang="de-AT" b="1" i="1" dirty="0" smtClean="0">
                          <a:latin typeface="Cambria Math" panose="02040503050406030204" pitchFamily="18" charset="0"/>
                        </a:rPr>
                        <m:t> </m:t>
                      </m:r>
                      <m:r>
                        <a:rPr lang="de-AT" i="1" dirty="0">
                          <a:latin typeface="Cambria Math" panose="02040503050406030204" pitchFamily="18" charset="0"/>
                        </a:rPr>
                        <m:t>𝟓𝟖𝟗</m:t>
                      </m:r>
                      <m:r>
                        <a:rPr lang="de-AT" b="1" i="1" dirty="0" smtClean="0">
                          <a:latin typeface="Cambria Math" panose="02040503050406030204" pitchFamily="18" charset="0"/>
                        </a:rPr>
                        <m:t> </m:t>
                      </m:r>
                      <m:r>
                        <a:rPr lang="de-AT" i="1" dirty="0">
                          <a:latin typeface="Cambria Math" panose="02040503050406030204" pitchFamily="18" charset="0"/>
                        </a:rPr>
                        <m:t>𝟗𝟑𝟒</m:t>
                      </m:r>
                      <m:r>
                        <a:rPr lang="de-AT" b="1" i="1" dirty="0" smtClean="0">
                          <a:latin typeface="Cambria Math" panose="02040503050406030204" pitchFamily="18" charset="0"/>
                        </a:rPr>
                        <m:t> </m:t>
                      </m:r>
                      <m:r>
                        <a:rPr lang="de-AT" i="1" dirty="0">
                          <a:latin typeface="Cambria Math" panose="02040503050406030204" pitchFamily="18" charset="0"/>
                        </a:rPr>
                        <m:t>𝟓𝟗𝟏</m:t>
                      </m:r>
                    </m:oMath>
                  </m:oMathPara>
                </a14:m>
                <a:endParaRPr lang="de-AT" dirty="0"/>
              </a:p>
              <a:p>
                <a:pPr marL="0" indent="0">
                  <a:buNone/>
                </a:pPr>
                <a14:m>
                  <m:oMathPara xmlns:m="http://schemas.openxmlformats.org/officeDocument/2006/math">
                    <m:oMathParaPr>
                      <m:jc m:val="left"/>
                    </m:oMathParaPr>
                    <m:oMath xmlns:m="http://schemas.openxmlformats.org/officeDocument/2006/math">
                      <m:r>
                        <a:rPr lang="de-AT" dirty="0" smtClean="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panose="02040503050406030204" pitchFamily="18" charset="0"/>
                                </a:rPr>
                                <m:t>𝟔𝟑</m:t>
                              </m:r>
                            </m:sub>
                          </m:sSub>
                        </m:e>
                      </m:d>
                      <m:r>
                        <a:rPr lang="de-AT" i="1" dirty="0">
                          <a:latin typeface="Cambria Math" panose="02040503050406030204" pitchFamily="18" charset="0"/>
                        </a:rPr>
                        <m:t>=</m:t>
                      </m:r>
                      <m:sSup>
                        <m:sSupPr>
                          <m:ctrlPr>
                            <a:rPr lang="de-AT" i="1" dirty="0">
                              <a:latin typeface="Cambria Math" panose="02040503050406030204" pitchFamily="18" charset="0"/>
                            </a:rPr>
                          </m:ctrlPr>
                        </m:sSupPr>
                        <m:e>
                          <m:r>
                            <a:rPr lang="de-AT" i="1" dirty="0">
                              <a:latin typeface="Cambria Math" panose="02040503050406030204" pitchFamily="18" charset="0"/>
                            </a:rPr>
                            <m:t>𝟐</m:t>
                          </m:r>
                        </m:e>
                        <m:sup>
                          <m:r>
                            <a:rPr lang="de-AT" b="1" i="1" dirty="0" smtClean="0">
                              <a:latin typeface="Cambria Math" panose="02040503050406030204" pitchFamily="18" charset="0"/>
                            </a:rPr>
                            <m:t>𝟔𝟓</m:t>
                          </m:r>
                        </m:sup>
                      </m:sSup>
                      <m:r>
                        <a:rPr lang="de-AT" i="1" dirty="0">
                          <a:latin typeface="Cambria Math" panose="02040503050406030204" pitchFamily="18" charset="0"/>
                        </a:rPr>
                        <m:t>−</m:t>
                      </m:r>
                      <m:r>
                        <a:rPr lang="de-AT" i="1" dirty="0">
                          <a:latin typeface="Cambria Math" panose="02040503050406030204" pitchFamily="18" charset="0"/>
                        </a:rPr>
                        <m:t>𝟏</m:t>
                      </m:r>
                      <m:r>
                        <a:rPr lang="de-AT" b="1" i="1" dirty="0" smtClean="0">
                          <a:latin typeface="Cambria Math" panose="02040503050406030204" pitchFamily="18" charset="0"/>
                        </a:rPr>
                        <m:t> </m:t>
                      </m:r>
                      <m:r>
                        <a:rPr lang="de-AT" i="1" dirty="0" smtClean="0">
                          <a:latin typeface="Cambria Math" panose="02040503050406030204" pitchFamily="18" charset="0"/>
                          <a:ea typeface="Cambria Math" panose="02040503050406030204" pitchFamily="18" charset="0"/>
                        </a:rPr>
                        <m:t>~</m:t>
                      </m:r>
                      <m:r>
                        <a:rPr lang="de-AT" b="1" i="1" dirty="0" smtClean="0">
                          <a:latin typeface="Cambria Math" panose="02040503050406030204" pitchFamily="18" charset="0"/>
                          <a:ea typeface="Cambria Math" panose="02040503050406030204" pitchFamily="18" charset="0"/>
                        </a:rPr>
                        <m:t> </m:t>
                      </m:r>
                      <m:r>
                        <a:rPr lang="de-AT" i="1" dirty="0">
                          <a:latin typeface="Cambria Math" panose="02040503050406030204" pitchFamily="18" charset="0"/>
                        </a:rPr>
                        <m:t>𝟑𝟔</m:t>
                      </m:r>
                      <m:r>
                        <a:rPr lang="de-AT" b="1" i="1" dirty="0" smtClean="0">
                          <a:latin typeface="Cambria Math" panose="02040503050406030204" pitchFamily="18" charset="0"/>
                        </a:rPr>
                        <m:t>.</m:t>
                      </m:r>
                      <m:r>
                        <a:rPr lang="de-AT" b="1" i="1" dirty="0" smtClean="0">
                          <a:latin typeface="Cambria Math" panose="02040503050406030204" pitchFamily="18" charset="0"/>
                        </a:rPr>
                        <m:t>𝟗</m:t>
                      </m:r>
                      <m:r>
                        <a:rPr lang="de-AT" b="1" i="1" dirty="0" smtClean="0">
                          <a:latin typeface="Cambria Math" panose="02040503050406030204" pitchFamily="18" charset="0"/>
                        </a:rPr>
                        <m:t> </m:t>
                      </m:r>
                      <m:r>
                        <a:rPr lang="de-AT" b="1" i="1" dirty="0" smtClean="0">
                          <a:latin typeface="Cambria Math" panose="02040503050406030204" pitchFamily="18" charset="0"/>
                        </a:rPr>
                        <m:t>𝟏</m:t>
                      </m:r>
                      <m:sSup>
                        <m:sSupPr>
                          <m:ctrlPr>
                            <a:rPr lang="de-AT" b="1" i="1" dirty="0" smtClean="0">
                              <a:latin typeface="Cambria Math" panose="02040503050406030204" pitchFamily="18" charset="0"/>
                            </a:rPr>
                          </m:ctrlPr>
                        </m:sSupPr>
                        <m:e>
                          <m:r>
                            <a:rPr lang="de-AT" b="1" i="1" dirty="0" smtClean="0">
                              <a:latin typeface="Cambria Math" panose="02040503050406030204" pitchFamily="18" charset="0"/>
                            </a:rPr>
                            <m:t>𝟎</m:t>
                          </m:r>
                        </m:e>
                        <m:sup>
                          <m:r>
                            <a:rPr lang="de-AT" b="1" i="1" dirty="0" smtClean="0">
                              <a:latin typeface="Cambria Math" panose="02040503050406030204" pitchFamily="18" charset="0"/>
                            </a:rPr>
                            <m:t>𝟏𝟖</m:t>
                          </m:r>
                        </m:sup>
                      </m:sSup>
                    </m:oMath>
                  </m:oMathPara>
                </a14:m>
                <a:endParaRPr lang="de-AT" dirty="0"/>
              </a:p>
              <a:p>
                <a:pPr marL="0" indent="0">
                  <a:buNone/>
                </a:pPr>
                <a14:m>
                  <m:oMathPara xmlns:m="http://schemas.openxmlformats.org/officeDocument/2006/math">
                    <m:oMathParaPr>
                      <m:jc m:val="left"/>
                    </m:oMathParaPr>
                    <m:oMath xmlns:m="http://schemas.openxmlformats.org/officeDocument/2006/math">
                      <m:r>
                        <a:rPr lang="de-AT" dirty="0">
                          <a:latin typeface="Cambria Math" panose="02040503050406030204" pitchFamily="18" charset="0"/>
                        </a:rPr>
                        <m:t>𝐌</m:t>
                      </m:r>
                      <m:d>
                        <m:dPr>
                          <m:ctrlPr>
                            <a:rPr lang="de-AT" i="1" dirty="0">
                              <a:latin typeface="Cambria Math" panose="02040503050406030204" pitchFamily="18" charset="0"/>
                            </a:rPr>
                          </m:ctrlPr>
                        </m:dPr>
                        <m:e>
                          <m:sSub>
                            <m:sSubPr>
                              <m:ctrlPr>
                                <a:rPr lang="de-AT" i="1" dirty="0">
                                  <a:latin typeface="Cambria Math" panose="02040503050406030204" pitchFamily="18" charset="0"/>
                                </a:rPr>
                              </m:ctrlPr>
                            </m:sSubPr>
                            <m:e>
                              <m:r>
                                <a:rPr lang="de-AT" i="1" dirty="0">
                                  <a:latin typeface="Cambria Math" panose="02040503050406030204" pitchFamily="18" charset="0"/>
                                </a:rPr>
                                <m:t>𝑪</m:t>
                              </m:r>
                            </m:e>
                            <m:sub>
                              <m:r>
                                <a:rPr lang="de-AT" b="1" i="1" dirty="0" smtClean="0">
                                  <a:latin typeface="Cambria Math"/>
                                </a:rPr>
                                <m:t>𝟏𝟐𝟕</m:t>
                              </m:r>
                            </m:sub>
                          </m:sSub>
                        </m:e>
                      </m:d>
                      <m:r>
                        <a:rPr lang="de-AT" i="1" dirty="0">
                          <a:latin typeface="Cambria Math" panose="02040503050406030204" pitchFamily="18" charset="0"/>
                        </a:rPr>
                        <m:t>=</m:t>
                      </m:r>
                      <m:sSup>
                        <m:sSupPr>
                          <m:ctrlPr>
                            <a:rPr lang="de-AT" i="1" dirty="0">
                              <a:latin typeface="Cambria Math" panose="02040503050406030204" pitchFamily="18" charset="0"/>
                            </a:rPr>
                          </m:ctrlPr>
                        </m:sSupPr>
                        <m:e>
                          <m:r>
                            <a:rPr lang="de-AT" i="1" dirty="0">
                              <a:latin typeface="Cambria Math" panose="02040503050406030204" pitchFamily="18" charset="0"/>
                            </a:rPr>
                            <m:t>𝟐</m:t>
                          </m:r>
                        </m:e>
                        <m:sup>
                          <m:r>
                            <a:rPr lang="de-AT" b="1" i="1" dirty="0" smtClean="0">
                              <a:latin typeface="Cambria Math"/>
                            </a:rPr>
                            <m:t>𝟏𝟐𝟗</m:t>
                          </m:r>
                        </m:sup>
                      </m:sSup>
                      <m:r>
                        <a:rPr lang="de-AT" i="1" dirty="0">
                          <a:latin typeface="Cambria Math" panose="02040503050406030204" pitchFamily="18" charset="0"/>
                        </a:rPr>
                        <m:t>−</m:t>
                      </m:r>
                      <m:r>
                        <a:rPr lang="de-AT" i="1" dirty="0">
                          <a:latin typeface="Cambria Math" panose="02040503050406030204" pitchFamily="18" charset="0"/>
                        </a:rPr>
                        <m:t>𝟏</m:t>
                      </m:r>
                      <m:r>
                        <a:rPr lang="de-AT" i="1" dirty="0">
                          <a:latin typeface="Cambria Math" panose="02040503050406030204" pitchFamily="18" charset="0"/>
                        </a:rPr>
                        <m:t> ~ </m:t>
                      </m:r>
                      <m:r>
                        <a:rPr lang="de-AT" b="1" i="1" dirty="0" smtClean="0">
                          <a:latin typeface="Cambria Math"/>
                          <a:ea typeface="Cambria Math" panose="02040503050406030204" pitchFamily="18" charset="0"/>
                        </a:rPr>
                        <m:t>𝟔</m:t>
                      </m:r>
                      <m:r>
                        <a:rPr lang="de-AT" b="1" i="1" dirty="0" smtClean="0">
                          <a:latin typeface="Cambria Math"/>
                          <a:ea typeface="Cambria Math" panose="02040503050406030204" pitchFamily="18" charset="0"/>
                        </a:rPr>
                        <m:t>.</m:t>
                      </m:r>
                      <m:r>
                        <a:rPr lang="de-AT" b="1" i="1" dirty="0" smtClean="0">
                          <a:latin typeface="Cambria Math"/>
                          <a:ea typeface="Cambria Math" panose="02040503050406030204" pitchFamily="18" charset="0"/>
                        </a:rPr>
                        <m:t>𝟖</m:t>
                      </m:r>
                      <m:r>
                        <a:rPr lang="de-AT" i="1" dirty="0">
                          <a:latin typeface="Cambria Math" panose="02040503050406030204" pitchFamily="18" charset="0"/>
                        </a:rPr>
                        <m:t> </m:t>
                      </m:r>
                      <m:r>
                        <a:rPr lang="de-AT" i="1" dirty="0">
                          <a:latin typeface="Cambria Math" panose="02040503050406030204" pitchFamily="18" charset="0"/>
                        </a:rPr>
                        <m:t>𝟏</m:t>
                      </m:r>
                      <m:sSup>
                        <m:sSupPr>
                          <m:ctrlPr>
                            <a:rPr lang="de-AT" i="1" dirty="0">
                              <a:latin typeface="Cambria Math" panose="02040503050406030204" pitchFamily="18" charset="0"/>
                            </a:rPr>
                          </m:ctrlPr>
                        </m:sSupPr>
                        <m:e>
                          <m:r>
                            <a:rPr lang="de-AT" i="1" dirty="0">
                              <a:latin typeface="Cambria Math" panose="02040503050406030204" pitchFamily="18" charset="0"/>
                            </a:rPr>
                            <m:t>𝟎</m:t>
                          </m:r>
                        </m:e>
                        <m:sup>
                          <m:r>
                            <a:rPr lang="de-AT" b="1" i="1" dirty="0" smtClean="0">
                              <a:latin typeface="Cambria Math"/>
                            </a:rPr>
                            <m:t>𝟑</m:t>
                          </m:r>
                          <m:r>
                            <a:rPr lang="de-AT" i="1" dirty="0">
                              <a:latin typeface="Cambria Math" panose="02040503050406030204" pitchFamily="18" charset="0"/>
                            </a:rPr>
                            <m:t>𝟖</m:t>
                          </m:r>
                        </m:sup>
                      </m:sSup>
                    </m:oMath>
                  </m:oMathPara>
                </a14:m>
                <a:endParaRPr lang="de-AT" dirty="0"/>
              </a:p>
              <a:p>
                <a:pPr marL="0" indent="0">
                  <a:buNone/>
                </a:pPr>
                <a:endParaRPr lang="de-AT" dirty="0" smtClean="0"/>
              </a:p>
              <a:p>
                <a:pPr marL="0" indent="0">
                  <a:buNone/>
                </a:pPr>
                <a:endParaRPr lang="de-AT" dirty="0"/>
              </a:p>
              <a:p>
                <a:pPr marL="0" indent="0">
                  <a:buNone/>
                </a:pPr>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333153"/>
                <a:ext cx="9344347" cy="5757862"/>
              </a:xfrm>
              <a:blipFill rotWithShape="1">
                <a:blip r:embed="rId2"/>
                <a:stretch>
                  <a:fillRect l="-587" t="-424"/>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24</a:t>
            </a:fld>
            <a:endParaRPr lang="de-DE" altLang="de-DE">
              <a:latin typeface="Times New Roman" pitchFamily="18" charset="0"/>
            </a:endParaRPr>
          </a:p>
        </p:txBody>
      </p:sp>
    </p:spTree>
    <p:extLst>
      <p:ext uri="{BB962C8B-B14F-4D97-AF65-F5344CB8AC3E}">
        <p14:creationId xmlns:p14="http://schemas.microsoft.com/office/powerpoint/2010/main" val="6798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189137"/>
                <a:ext cx="9344347" cy="4464496"/>
              </a:xfrm>
            </p:spPr>
            <p:txBody>
              <a:bodyPr/>
              <a:lstStyle/>
              <a:p>
                <a:pPr marL="0" indent="0" algn="ctr">
                  <a:buNone/>
                </a:pPr>
                <a:r>
                  <a:rPr lang="de-AT" dirty="0" smtClean="0"/>
                  <a:t>1. Implementierung </a:t>
                </a:r>
                <a:r>
                  <a:rPr lang="de-AT" dirty="0"/>
                  <a:t>mit vollständiger Expansion</a:t>
                </a:r>
              </a:p>
              <a:p>
                <a:pPr marL="0" indent="0">
                  <a:buNone/>
                </a:pPr>
                <a:endParaRPr lang="de-AT" b="0" dirty="0" smtClean="0"/>
              </a:p>
              <a:p>
                <a:pPr marL="0" indent="0">
                  <a:buNone/>
                </a:pPr>
                <a:r>
                  <a:rPr lang="de-AT" b="0" dirty="0" smtClean="0"/>
                  <a:t>Kosten der Carry Funktion (Anzahl der </a:t>
                </a:r>
                <a:r>
                  <a:rPr lang="de-AT" b="0" dirty="0"/>
                  <a:t>G</a:t>
                </a:r>
                <a:r>
                  <a:rPr lang="de-AT" b="0" dirty="0" smtClean="0"/>
                  <a:t>ates + Anzahl der Eingänge):</a:t>
                </a:r>
              </a:p>
              <a:p>
                <a:pPr marL="0" indent="0">
                  <a:buNone/>
                </a:pPr>
                <a14:m>
                  <m:oMath xmlns:m="http://schemas.openxmlformats.org/officeDocument/2006/math">
                    <m:r>
                      <a:rPr lang="de-AT" b="0" i="0" dirty="0" smtClean="0">
                        <a:latin typeface="Cambria Math" panose="02040503050406030204" pitchFamily="18" charset="0"/>
                      </a:rPr>
                      <m:t>#</m:t>
                    </m:r>
                    <m:r>
                      <m:rPr>
                        <m:sty m:val="p"/>
                      </m:rPr>
                      <a:rPr lang="de-AT" b="0" i="0" dirty="0" smtClean="0">
                        <a:latin typeface="Cambria Math" panose="02040503050406030204" pitchFamily="18" charset="0"/>
                      </a:rPr>
                      <m:t>Gmax</m:t>
                    </m:r>
                    <m:r>
                      <a:rPr lang="de-AT" b="0" i="0" dirty="0" smtClean="0">
                        <a:latin typeface="Cambria Math" panose="02040503050406030204" pitchFamily="18" charset="0"/>
                      </a:rPr>
                      <m:t>(</m:t>
                    </m:r>
                    <m:sSub>
                      <m:sSubPr>
                        <m:ctrlPr>
                          <a:rPr lang="de-AT" b="0" i="1" dirty="0" smtClean="0">
                            <a:latin typeface="Cambria Math" panose="02040503050406030204" pitchFamily="18" charset="0"/>
                          </a:rPr>
                        </m:ctrlPr>
                      </m:sSubPr>
                      <m:e>
                        <m:r>
                          <a:rPr lang="de-AT" b="0" i="1" dirty="0" smtClean="0">
                            <a:latin typeface="Cambria Math" panose="02040503050406030204" pitchFamily="18" charset="0"/>
                          </a:rPr>
                          <m:t>𝐶</m:t>
                        </m:r>
                      </m:e>
                      <m:sub>
                        <m:r>
                          <a:rPr lang="de-AT" b="0" i="1" dirty="0" smtClean="0">
                            <a:latin typeface="Cambria Math" panose="02040503050406030204" pitchFamily="18" charset="0"/>
                          </a:rPr>
                          <m:t>𝑖</m:t>
                        </m:r>
                      </m:sub>
                    </m:sSub>
                    <m:r>
                      <a:rPr lang="de-AT" b="0" i="1" dirty="0" smtClean="0">
                        <a:latin typeface="Cambria Math" panose="02040503050406030204" pitchFamily="18" charset="0"/>
                      </a:rPr>
                      <m:t>)</m:t>
                    </m:r>
                  </m:oMath>
                </a14:m>
                <a:r>
                  <a:rPr lang="de-AT" b="0" dirty="0" smtClean="0"/>
                  <a:t> .. Anzahl der Eingänge des größten </a:t>
                </a:r>
                <a:r>
                  <a:rPr lang="de-AT" b="0" dirty="0"/>
                  <a:t>G</a:t>
                </a:r>
                <a:r>
                  <a:rPr lang="de-AT" b="0" dirty="0" smtClean="0"/>
                  <a:t>ates in der </a:t>
                </a:r>
                <a14:m>
                  <m:oMath xmlns:m="http://schemas.openxmlformats.org/officeDocument/2006/math">
                    <m:sSub>
                      <m:sSubPr>
                        <m:ctrlPr>
                          <a:rPr lang="de-AT" b="0" i="1" dirty="0" smtClean="0">
                            <a:latin typeface="Cambria Math" panose="02040503050406030204" pitchFamily="18" charset="0"/>
                          </a:rPr>
                        </m:ctrlPr>
                      </m:sSubPr>
                      <m:e>
                        <m:r>
                          <a:rPr lang="de-AT" b="0" i="1" dirty="0" smtClean="0">
                            <a:latin typeface="Cambria Math" panose="02040503050406030204" pitchFamily="18" charset="0"/>
                          </a:rPr>
                          <m:t>𝐶</m:t>
                        </m:r>
                      </m:e>
                      <m:sub>
                        <m:r>
                          <a:rPr lang="de-AT" b="0" i="1" dirty="0" smtClean="0">
                            <a:latin typeface="Cambria Math" panose="02040503050406030204" pitchFamily="18" charset="0"/>
                          </a:rPr>
                          <m:t>𝑖</m:t>
                        </m:r>
                      </m:sub>
                    </m:sSub>
                  </m:oMath>
                </a14:m>
                <a:r>
                  <a:rPr lang="de-AT" b="0" dirty="0" smtClean="0"/>
                  <a:t> Funktion</a:t>
                </a:r>
              </a:p>
              <a:p>
                <a:pPr marL="0" indent="0">
                  <a:buNone/>
                </a:pPr>
                <a:endParaRPr lang="de-AT" b="0" dirty="0" smtClean="0"/>
              </a:p>
              <a:p>
                <a:pPr marL="0" indent="0">
                  <a:buNone/>
                </a:pPr>
                <a14:m>
                  <m:oMathPara xmlns:m="http://schemas.openxmlformats.org/officeDocument/2006/math">
                    <m:oMathParaPr>
                      <m:jc m:val="left"/>
                    </m:oMathParaPr>
                    <m:oMath xmlns:m="http://schemas.openxmlformats.org/officeDocument/2006/math">
                      <m:r>
                        <a:rPr lang="de-AT" b="0" dirty="0">
                          <a:latin typeface="Cambria Math" panose="02040503050406030204" pitchFamily="18" charset="0"/>
                        </a:rPr>
                        <m:t>#</m:t>
                      </m:r>
                      <m:r>
                        <m:rPr>
                          <m:sty m:val="p"/>
                        </m:rPr>
                        <a:rPr lang="de-AT" b="0" i="1" dirty="0">
                          <a:latin typeface="Cambria Math" panose="02040503050406030204" pitchFamily="18" charset="0"/>
                        </a:rPr>
                        <m:t>Gmax</m:t>
                      </m:r>
                      <m:r>
                        <a:rPr lang="de-AT" b="0" dirty="0">
                          <a:latin typeface="Cambria Math" panose="02040503050406030204" pitchFamily="18" charset="0"/>
                        </a:rPr>
                        <m:t>(</m:t>
                      </m:r>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0</m:t>
                          </m:r>
                        </m:sub>
                      </m:sSub>
                      <m:r>
                        <a:rPr lang="de-AT" b="0" i="1" dirty="0">
                          <a:latin typeface="Cambria Math" panose="02040503050406030204" pitchFamily="18" charset="0"/>
                        </a:rPr>
                        <m:t>) </m:t>
                      </m:r>
                      <m:r>
                        <a:rPr lang="de-AT" b="0" i="1" dirty="0" smtClean="0">
                          <a:latin typeface="Cambria Math" panose="02040503050406030204" pitchFamily="18" charset="0"/>
                        </a:rPr>
                        <m:t>=2</m:t>
                      </m:r>
                    </m:oMath>
                  </m:oMathPara>
                </a14:m>
                <a:endParaRPr lang="de-AT" b="0" dirty="0" smtClean="0"/>
              </a:p>
              <a:p>
                <a:pPr marL="0" indent="0">
                  <a:buNone/>
                </a:pPr>
                <a14:m>
                  <m:oMathPara xmlns:m="http://schemas.openxmlformats.org/officeDocument/2006/math">
                    <m:oMathParaPr>
                      <m:jc m:val="left"/>
                    </m:oMathParaPr>
                    <m:oMath xmlns:m="http://schemas.openxmlformats.org/officeDocument/2006/math">
                      <m:r>
                        <a:rPr lang="de-AT" b="0" dirty="0">
                          <a:latin typeface="Cambria Math" panose="02040503050406030204" pitchFamily="18" charset="0"/>
                        </a:rPr>
                        <m:t>#</m:t>
                      </m:r>
                      <m:r>
                        <m:rPr>
                          <m:sty m:val="p"/>
                        </m:rPr>
                        <a:rPr lang="de-AT" b="0" i="1" dirty="0">
                          <a:latin typeface="Cambria Math" panose="02040503050406030204" pitchFamily="18" charset="0"/>
                        </a:rPr>
                        <m:t>Gmax</m:t>
                      </m:r>
                      <m:r>
                        <a:rPr lang="de-AT" b="0" dirty="0">
                          <a:latin typeface="Cambria Math" panose="02040503050406030204" pitchFamily="18" charset="0"/>
                        </a:rPr>
                        <m:t>(</m:t>
                      </m:r>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1</m:t>
                          </m:r>
                        </m:sub>
                      </m:sSub>
                      <m:r>
                        <a:rPr lang="de-AT" b="0" i="1" dirty="0">
                          <a:latin typeface="Cambria Math" panose="02040503050406030204" pitchFamily="18" charset="0"/>
                        </a:rPr>
                        <m:t>) =</m:t>
                      </m:r>
                      <m:r>
                        <a:rPr lang="de-AT" b="0" i="1" dirty="0" smtClean="0">
                          <a:latin typeface="Cambria Math" panose="02040503050406030204" pitchFamily="18" charset="0"/>
                        </a:rPr>
                        <m:t>3</m:t>
                      </m:r>
                    </m:oMath>
                  </m:oMathPara>
                </a14:m>
                <a:endParaRPr lang="de-AT" b="0" dirty="0" smtClean="0"/>
              </a:p>
              <a:p>
                <a:pPr marL="0" indent="0">
                  <a:buNone/>
                </a:pPr>
                <a14:m>
                  <m:oMathPara xmlns:m="http://schemas.openxmlformats.org/officeDocument/2006/math">
                    <m:oMathParaPr>
                      <m:jc m:val="left"/>
                    </m:oMathParaPr>
                    <m:oMath xmlns:m="http://schemas.openxmlformats.org/officeDocument/2006/math">
                      <m:r>
                        <a:rPr lang="de-AT" b="0" dirty="0">
                          <a:latin typeface="Cambria Math" panose="02040503050406030204" pitchFamily="18" charset="0"/>
                        </a:rPr>
                        <m:t>#</m:t>
                      </m:r>
                      <m:r>
                        <m:rPr>
                          <m:sty m:val="p"/>
                        </m:rPr>
                        <a:rPr lang="de-AT" b="0" i="1" dirty="0">
                          <a:latin typeface="Cambria Math" panose="02040503050406030204" pitchFamily="18" charset="0"/>
                        </a:rPr>
                        <m:t>Gmax</m:t>
                      </m:r>
                      <m:r>
                        <a:rPr lang="de-AT" b="0" dirty="0">
                          <a:latin typeface="Cambria Math" panose="02040503050406030204" pitchFamily="18" charset="0"/>
                        </a:rPr>
                        <m:t>(</m:t>
                      </m:r>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2</m:t>
                          </m:r>
                        </m:sub>
                      </m:sSub>
                      <m:r>
                        <a:rPr lang="de-AT" b="0" i="1" dirty="0">
                          <a:latin typeface="Cambria Math" panose="02040503050406030204" pitchFamily="18" charset="0"/>
                        </a:rPr>
                        <m:t>) =</m:t>
                      </m:r>
                      <m:r>
                        <a:rPr lang="de-AT" b="0" i="1" dirty="0" smtClean="0">
                          <a:latin typeface="Cambria Math" panose="02040503050406030204" pitchFamily="18" charset="0"/>
                        </a:rPr>
                        <m:t>4</m:t>
                      </m:r>
                    </m:oMath>
                  </m:oMathPara>
                </a14:m>
                <a:endParaRPr lang="de-AT" b="0" dirty="0"/>
              </a:p>
              <a:p>
                <a:pPr marL="0" indent="0">
                  <a:buNone/>
                </a:pPr>
                <a14:m>
                  <m:oMathPara xmlns:m="http://schemas.openxmlformats.org/officeDocument/2006/math">
                    <m:oMathParaPr>
                      <m:jc m:val="left"/>
                    </m:oMathParaPr>
                    <m:oMath xmlns:m="http://schemas.openxmlformats.org/officeDocument/2006/math">
                      <m:r>
                        <a:rPr lang="de-AT" b="0" dirty="0">
                          <a:latin typeface="Cambria Math" panose="02040503050406030204" pitchFamily="18" charset="0"/>
                        </a:rPr>
                        <m:t>#</m:t>
                      </m:r>
                      <m:r>
                        <m:rPr>
                          <m:sty m:val="p"/>
                        </m:rPr>
                        <a:rPr lang="de-AT" b="0" i="1" dirty="0">
                          <a:latin typeface="Cambria Math" panose="02040503050406030204" pitchFamily="18" charset="0"/>
                        </a:rPr>
                        <m:t>Gmax</m:t>
                      </m:r>
                      <m:r>
                        <a:rPr lang="de-AT" b="0" dirty="0">
                          <a:latin typeface="Cambria Math" panose="02040503050406030204" pitchFamily="18" charset="0"/>
                        </a:rPr>
                        <m:t>(</m:t>
                      </m:r>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3</m:t>
                          </m:r>
                        </m:sub>
                      </m:sSub>
                      <m:r>
                        <a:rPr lang="de-AT" b="0" i="1" dirty="0">
                          <a:latin typeface="Cambria Math" panose="02040503050406030204" pitchFamily="18" charset="0"/>
                        </a:rPr>
                        <m:t>) =</m:t>
                      </m:r>
                      <m:r>
                        <a:rPr lang="de-AT" b="0" i="1" dirty="0" smtClean="0">
                          <a:latin typeface="Cambria Math" panose="02040503050406030204" pitchFamily="18" charset="0"/>
                        </a:rPr>
                        <m:t>5</m:t>
                      </m:r>
                    </m:oMath>
                  </m:oMathPara>
                </a14:m>
                <a:endParaRPr lang="de-AT" b="0" dirty="0"/>
              </a:p>
              <a:p>
                <a:pPr marL="0" indent="0">
                  <a:buNone/>
                </a:pPr>
                <a14:m>
                  <m:oMath xmlns:m="http://schemas.openxmlformats.org/officeDocument/2006/math">
                    <m:r>
                      <a:rPr lang="de-AT" b="0" dirty="0">
                        <a:latin typeface="Cambria Math" panose="02040503050406030204" pitchFamily="18" charset="0"/>
                      </a:rPr>
                      <m:t>#</m:t>
                    </m:r>
                    <m:r>
                      <m:rPr>
                        <m:sty m:val="p"/>
                      </m:rPr>
                      <a:rPr lang="de-AT" b="0" i="1" dirty="0">
                        <a:latin typeface="Cambria Math" panose="02040503050406030204" pitchFamily="18" charset="0"/>
                      </a:rPr>
                      <m:t>Gmax</m:t>
                    </m:r>
                    <m:r>
                      <a:rPr lang="de-AT" b="0" dirty="0">
                        <a:latin typeface="Cambria Math" panose="02040503050406030204" pitchFamily="18" charset="0"/>
                      </a:rPr>
                      <m:t>(</m:t>
                    </m:r>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𝑖</m:t>
                        </m:r>
                      </m:sub>
                    </m:sSub>
                    <m:r>
                      <a:rPr lang="de-AT" b="0" i="1" dirty="0">
                        <a:latin typeface="Cambria Math" panose="02040503050406030204" pitchFamily="18" charset="0"/>
                      </a:rPr>
                      <m:t>) =</m:t>
                    </m:r>
                    <m:r>
                      <a:rPr lang="de-AT" b="0" dirty="0">
                        <a:latin typeface="Cambria Math" panose="02040503050406030204" pitchFamily="18" charset="0"/>
                      </a:rPr>
                      <m:t>#</m:t>
                    </m:r>
                    <m:r>
                      <m:rPr>
                        <m:sty m:val="p"/>
                      </m:rPr>
                      <a:rPr lang="de-AT" b="0" i="1" dirty="0">
                        <a:latin typeface="Cambria Math" panose="02040503050406030204" pitchFamily="18" charset="0"/>
                      </a:rPr>
                      <m:t>Gmax</m:t>
                    </m:r>
                    <m:d>
                      <m:dPr>
                        <m:ctrlPr>
                          <a:rPr lang="de-AT" b="0" i="1" dirty="0">
                            <a:latin typeface="Cambria Math" panose="02040503050406030204" pitchFamily="18" charset="0"/>
                          </a:rPr>
                        </m:ctrlPr>
                      </m:dPr>
                      <m:e>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𝑖</m:t>
                            </m:r>
                            <m:r>
                              <a:rPr lang="de-AT" b="0" i="1" dirty="0" smtClean="0">
                                <a:latin typeface="Cambria Math" panose="02040503050406030204" pitchFamily="18" charset="0"/>
                              </a:rPr>
                              <m:t>−1</m:t>
                            </m:r>
                          </m:sub>
                        </m:sSub>
                      </m:e>
                    </m:d>
                    <m:r>
                      <a:rPr lang="de-AT" b="0" i="1" dirty="0" smtClean="0">
                        <a:latin typeface="Cambria Math" panose="02040503050406030204" pitchFamily="18" charset="0"/>
                      </a:rPr>
                      <m:t>+1=</m:t>
                    </m:r>
                    <m:r>
                      <a:rPr lang="de-AT" b="0" i="1" dirty="0" smtClean="0">
                        <a:latin typeface="Cambria Math" panose="02040503050406030204" pitchFamily="18" charset="0"/>
                      </a:rPr>
                      <m:t>𝑖</m:t>
                    </m:r>
                    <m:r>
                      <a:rPr lang="de-AT" b="0" i="1" dirty="0" smtClean="0">
                        <a:latin typeface="Cambria Math" panose="02040503050406030204" pitchFamily="18" charset="0"/>
                      </a:rPr>
                      <m:t>+2</m:t>
                    </m:r>
                  </m:oMath>
                </a14:m>
                <a:r>
                  <a:rPr lang="de-AT" b="0" dirty="0" smtClean="0"/>
                  <a:t> </a:t>
                </a:r>
              </a:p>
              <a:p>
                <a:pPr marL="0" indent="0">
                  <a:buNone/>
                </a:pPr>
                <a:endParaRPr lang="de-AT" b="0" dirty="0" smtClean="0"/>
              </a:p>
              <a:p>
                <a:pPr marL="0" indent="0">
                  <a:buNone/>
                </a:pPr>
                <a14:m>
                  <m:oMathPara xmlns:m="http://schemas.openxmlformats.org/officeDocument/2006/math">
                    <m:oMathParaPr>
                      <m:jc m:val="left"/>
                    </m:oMathParaPr>
                    <m:oMath xmlns:m="http://schemas.openxmlformats.org/officeDocument/2006/math">
                      <m:r>
                        <a:rPr lang="de-AT" b="0" i="1" dirty="0">
                          <a:latin typeface="Cambria Math" panose="02040503050406030204" pitchFamily="18" charset="0"/>
                          <a:ea typeface="Cambria Math" panose="02040503050406030204" pitchFamily="18" charset="0"/>
                        </a:rPr>
                        <m:t>3∙</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r>
                        <a:rPr lang="de-AT" b="0" i="1" dirty="0">
                          <a:latin typeface="Cambria Math"/>
                          <a:ea typeface="Cambria Math" panose="02040503050406030204" pitchFamily="18" charset="0"/>
                        </a:rPr>
                        <m:t>+</m:t>
                      </m:r>
                      <m:r>
                        <a:rPr lang="de-AT" b="0" i="1" dirty="0">
                          <a:latin typeface="Cambria Math"/>
                        </a:rPr>
                        <m:t>1+</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r>
                        <a:rPr lang="de-AT" b="0" i="1" dirty="0">
                          <a:latin typeface="Cambria Math" panose="02040503050406030204" pitchFamily="18" charset="0"/>
                          <a:ea typeface="Cambria Math" panose="02040503050406030204" pitchFamily="18" charset="0"/>
                        </a:rPr>
                        <m:t>≤ </m:t>
                      </m:r>
                      <m:r>
                        <m:rPr>
                          <m:sty m:val="p"/>
                        </m:rPr>
                        <a:rPr lang="de-AT" b="0" i="0" dirty="0" smtClean="0">
                          <a:latin typeface="Cambria Math" panose="02040503050406030204" pitchFamily="18" charset="0"/>
                        </a:rPr>
                        <m:t>K</m:t>
                      </m:r>
                      <m:d>
                        <m:dPr>
                          <m:ctrlPr>
                            <a:rPr lang="de-AT" b="0" i="1" dirty="0" smtClean="0">
                              <a:latin typeface="Cambria Math" panose="02040503050406030204" pitchFamily="18" charset="0"/>
                            </a:rPr>
                          </m:ctrlPr>
                        </m:dPr>
                        <m:e>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𝑖</m:t>
                              </m:r>
                            </m:sub>
                          </m:sSub>
                        </m:e>
                      </m:d>
                      <m:r>
                        <a:rPr lang="de-AT" b="0" i="1" dirty="0" smtClean="0">
                          <a:latin typeface="Cambria Math" panose="02040503050406030204" pitchFamily="18" charset="0"/>
                          <a:ea typeface="Cambria Math" panose="02040503050406030204" pitchFamily="18" charset="0"/>
                        </a:rPr>
                        <m:t>≤</m:t>
                      </m:r>
                      <m:r>
                        <a:rPr lang="de-AT" b="0" i="1" dirty="0" smtClean="0">
                          <a:latin typeface="Cambria Math" panose="02040503050406030204" pitchFamily="18" charset="0"/>
                          <a:ea typeface="Cambria Math" panose="02040503050406030204" pitchFamily="18" charset="0"/>
                        </a:rPr>
                        <m:t>𝑀</m:t>
                      </m:r>
                      <m:d>
                        <m:dPr>
                          <m:ctrlPr>
                            <a:rPr lang="de-AT" b="0" i="1" dirty="0" smtClean="0">
                              <a:latin typeface="Cambria Math" panose="02040503050406030204" pitchFamily="18" charset="0"/>
                              <a:ea typeface="Cambria Math" panose="02040503050406030204" pitchFamily="18" charset="0"/>
                            </a:rPr>
                          </m:ctrlPr>
                        </m:dPr>
                        <m:e>
                          <m:sSub>
                            <m:sSubPr>
                              <m:ctrlPr>
                                <a:rPr lang="de-AT" b="0" i="1" dirty="0" smtClean="0">
                                  <a:latin typeface="Cambria Math" panose="02040503050406030204" pitchFamily="18" charset="0"/>
                                  <a:ea typeface="Cambria Math" panose="02040503050406030204" pitchFamily="18" charset="0"/>
                                </a:rPr>
                              </m:ctrlPr>
                            </m:sSubPr>
                            <m:e>
                              <m:r>
                                <a:rPr lang="de-AT" b="0" i="1" dirty="0" smtClean="0">
                                  <a:latin typeface="Cambria Math" panose="02040503050406030204" pitchFamily="18" charset="0"/>
                                  <a:ea typeface="Cambria Math" panose="02040503050406030204" pitchFamily="18" charset="0"/>
                                </a:rPr>
                                <m:t>𝐶</m:t>
                              </m:r>
                            </m:e>
                            <m:sub>
                              <m:r>
                                <a:rPr lang="de-AT" b="0" i="1" dirty="0" smtClean="0">
                                  <a:latin typeface="Cambria Math" panose="02040503050406030204" pitchFamily="18" charset="0"/>
                                  <a:ea typeface="Cambria Math" panose="02040503050406030204" pitchFamily="18" charset="0"/>
                                </a:rPr>
                                <m:t>𝑖</m:t>
                              </m:r>
                            </m:sub>
                          </m:sSub>
                        </m:e>
                      </m:d>
                      <m:r>
                        <a:rPr lang="de-AT" b="0" i="1" dirty="0" smtClean="0">
                          <a:latin typeface="Cambria Math"/>
                          <a:ea typeface="Cambria Math" panose="02040503050406030204" pitchFamily="18" charset="0"/>
                        </a:rPr>
                        <m:t>(1+</m:t>
                      </m:r>
                      <m:r>
                        <a:rPr lang="de-AT" b="0" dirty="0">
                          <a:latin typeface="Cambria Math" panose="02040503050406030204" pitchFamily="18" charset="0"/>
                        </a:rPr>
                        <m:t>#</m:t>
                      </m:r>
                      <m:r>
                        <m:rPr>
                          <m:sty m:val="p"/>
                        </m:rPr>
                        <a:rPr lang="de-AT" b="0" i="1" dirty="0">
                          <a:latin typeface="Cambria Math" panose="02040503050406030204" pitchFamily="18" charset="0"/>
                        </a:rPr>
                        <m:t>Gmax</m:t>
                      </m:r>
                      <m:d>
                        <m:dPr>
                          <m:ctrlPr>
                            <a:rPr lang="de-AT" b="0" i="1" dirty="0">
                              <a:latin typeface="Cambria Math" panose="02040503050406030204" pitchFamily="18" charset="0"/>
                            </a:rPr>
                          </m:ctrlPr>
                        </m:dPr>
                        <m:e>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a:latin typeface="Cambria Math" panose="02040503050406030204" pitchFamily="18" charset="0"/>
                                </a:rPr>
                                <m:t>𝑖</m:t>
                              </m:r>
                            </m:sub>
                          </m:sSub>
                        </m:e>
                      </m:d>
                      <m:r>
                        <a:rPr lang="de-AT" b="0" i="1" dirty="0" smtClean="0">
                          <a:latin typeface="Cambria Math"/>
                        </a:rPr>
                        <m:t>)+1+</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oMath>
                  </m:oMathPara>
                </a14:m>
                <a:endParaRPr lang="de-AT" b="0" dirty="0"/>
              </a:p>
              <a:p>
                <a:pPr marL="0" indent="0">
                  <a:buNone/>
                </a:pPr>
                <a14:m>
                  <m:oMath xmlns:m="http://schemas.openxmlformats.org/officeDocument/2006/math">
                    <m:r>
                      <a:rPr lang="de-AT" b="0" i="1" dirty="0" smtClean="0">
                        <a:latin typeface="Cambria Math" panose="02040503050406030204" pitchFamily="18" charset="0"/>
                        <a:ea typeface="Cambria Math" panose="02040503050406030204" pitchFamily="18" charset="0"/>
                      </a:rPr>
                      <m:t>3</m:t>
                    </m:r>
                    <m:r>
                      <a:rPr lang="de-AT" b="0" i="1" dirty="0">
                        <a:latin typeface="Cambria Math" panose="02040503050406030204" pitchFamily="18" charset="0"/>
                        <a:ea typeface="Cambria Math" panose="02040503050406030204" pitchFamily="18" charset="0"/>
                      </a:rPr>
                      <m:t>∙</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r>
                      <a:rPr lang="de-AT" b="0" i="1" dirty="0" smtClean="0">
                        <a:latin typeface="Cambria Math"/>
                        <a:ea typeface="Cambria Math" panose="02040503050406030204" pitchFamily="18" charset="0"/>
                      </a:rPr>
                      <m:t>+</m:t>
                    </m:r>
                    <m:r>
                      <a:rPr lang="de-AT" b="0" i="1" dirty="0">
                        <a:latin typeface="Cambria Math"/>
                      </a:rPr>
                      <m:t>1+</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r>
                      <a:rPr lang="de-AT" b="0" i="1" dirty="0">
                        <a:latin typeface="Cambria Math" panose="02040503050406030204" pitchFamily="18" charset="0"/>
                        <a:ea typeface="Cambria Math" panose="02040503050406030204" pitchFamily="18" charset="0"/>
                      </a:rPr>
                      <m:t>≤</m:t>
                    </m:r>
                    <m:r>
                      <m:rPr>
                        <m:sty m:val="p"/>
                      </m:rPr>
                      <a:rPr lang="de-AT" b="0" i="1" dirty="0">
                        <a:latin typeface="Cambria Math" panose="02040503050406030204" pitchFamily="18" charset="0"/>
                      </a:rPr>
                      <m:t>K</m:t>
                    </m:r>
                    <m:d>
                      <m:dPr>
                        <m:ctrlPr>
                          <a:rPr lang="de-AT" b="0" i="1" dirty="0">
                            <a:latin typeface="Cambria Math" panose="02040503050406030204" pitchFamily="18" charset="0"/>
                          </a:rPr>
                        </m:ctrlPr>
                      </m:dPr>
                      <m:e>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a:latin typeface="Cambria Math" panose="02040503050406030204" pitchFamily="18" charset="0"/>
                              </a:rPr>
                              <m:t>𝑖</m:t>
                            </m:r>
                          </m:sub>
                        </m:sSub>
                      </m:e>
                    </m:d>
                    <m:r>
                      <a:rPr lang="de-AT" b="0" i="1" dirty="0">
                        <a:latin typeface="Cambria Math" panose="02040503050406030204" pitchFamily="18" charset="0"/>
                        <a:ea typeface="Cambria Math" panose="02040503050406030204" pitchFamily="18" charset="0"/>
                      </a:rPr>
                      <m:t>≤</m:t>
                    </m:r>
                    <m:r>
                      <a:rPr lang="de-AT" b="0" dirty="0">
                        <a:latin typeface="Cambria Math" panose="02040503050406030204" pitchFamily="18" charset="0"/>
                        <a:ea typeface="Cambria Math" panose="02040503050406030204" pitchFamily="18" charset="0"/>
                      </a:rPr>
                      <m:t>(</m:t>
                    </m:r>
                    <m:r>
                      <m:rPr>
                        <m:sty m:val="p"/>
                      </m:rPr>
                      <a:rPr lang="de-AT" b="0" i="1" dirty="0">
                        <a:latin typeface="Cambria Math" panose="02040503050406030204" pitchFamily="18" charset="0"/>
                        <a:ea typeface="Cambria Math" panose="02040503050406030204" pitchFamily="18" charset="0"/>
                      </a:rPr>
                      <m:t>i</m:t>
                    </m:r>
                    <m:r>
                      <a:rPr lang="de-AT" b="0" dirty="0">
                        <a:latin typeface="Cambria Math" panose="02040503050406030204" pitchFamily="18" charset="0"/>
                        <a:ea typeface="Cambria Math" panose="02040503050406030204" pitchFamily="18" charset="0"/>
                      </a:rPr>
                      <m:t>+</m:t>
                    </m:r>
                    <m:r>
                      <a:rPr lang="de-AT" b="0" i="1" dirty="0">
                        <a:latin typeface="Cambria Math" panose="02040503050406030204" pitchFamily="18" charset="0"/>
                        <a:ea typeface="Cambria Math" panose="02040503050406030204" pitchFamily="18" charset="0"/>
                      </a:rPr>
                      <m:t>3</m:t>
                    </m:r>
                    <m:r>
                      <a:rPr lang="de-AT" b="0" dirty="0">
                        <a:latin typeface="Cambria Math" panose="02040503050406030204" pitchFamily="18" charset="0"/>
                        <a:ea typeface="Cambria Math" panose="02040503050406030204" pitchFamily="18" charset="0"/>
                      </a:rPr>
                      <m:t>)</m:t>
                    </m:r>
                    <m:r>
                      <a:rPr lang="de-AT" b="0" i="1" dirty="0">
                        <a:latin typeface="Cambria Math" panose="02040503050406030204" pitchFamily="18" charset="0"/>
                        <a:ea typeface="Cambria Math" panose="02040503050406030204" pitchFamily="18" charset="0"/>
                      </a:rPr>
                      <m:t>∙</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oMath>
                </a14:m>
                <a:r>
                  <a:rPr lang="de-AT" b="0" dirty="0"/>
                  <a:t>+ </a:t>
                </a:r>
                <a14:m>
                  <m:oMath xmlns:m="http://schemas.openxmlformats.org/officeDocument/2006/math">
                    <m:r>
                      <a:rPr lang="de-AT" b="0" i="1" dirty="0">
                        <a:latin typeface="Cambria Math"/>
                      </a:rPr>
                      <m:t>1+</m:t>
                    </m:r>
                    <m:r>
                      <a:rPr lang="de-AT" b="0" i="1" dirty="0">
                        <a:latin typeface="Cambria Math" panose="02040503050406030204" pitchFamily="18" charset="0"/>
                        <a:ea typeface="Cambria Math" panose="02040503050406030204" pitchFamily="18" charset="0"/>
                      </a:rPr>
                      <m:t>𝑀</m:t>
                    </m:r>
                    <m:d>
                      <m:dPr>
                        <m:ctrlPr>
                          <a:rPr lang="de-AT" b="0" i="1" dirty="0">
                            <a:latin typeface="Cambria Math" panose="02040503050406030204" pitchFamily="18" charset="0"/>
                            <a:ea typeface="Cambria Math" panose="02040503050406030204" pitchFamily="18" charset="0"/>
                          </a:rPr>
                        </m:ctrlPr>
                      </m:dPr>
                      <m:e>
                        <m:sSub>
                          <m:sSubPr>
                            <m:ctrlPr>
                              <a:rPr lang="de-AT" b="0" i="1" dirty="0">
                                <a:latin typeface="Cambria Math" panose="02040503050406030204" pitchFamily="18" charset="0"/>
                                <a:ea typeface="Cambria Math" panose="02040503050406030204" pitchFamily="18" charset="0"/>
                              </a:rPr>
                            </m:ctrlPr>
                          </m:sSubPr>
                          <m:e>
                            <m:r>
                              <a:rPr lang="de-AT" b="0" i="1" dirty="0">
                                <a:latin typeface="Cambria Math" panose="02040503050406030204" pitchFamily="18" charset="0"/>
                                <a:ea typeface="Cambria Math" panose="02040503050406030204" pitchFamily="18" charset="0"/>
                              </a:rPr>
                              <m:t>𝐶</m:t>
                            </m:r>
                          </m:e>
                          <m:sub>
                            <m:r>
                              <a:rPr lang="de-AT" b="0" i="1" dirty="0">
                                <a:latin typeface="Cambria Math" panose="02040503050406030204" pitchFamily="18" charset="0"/>
                                <a:ea typeface="Cambria Math" panose="02040503050406030204" pitchFamily="18" charset="0"/>
                              </a:rPr>
                              <m:t>𝑖</m:t>
                            </m:r>
                          </m:sub>
                        </m:sSub>
                      </m:e>
                    </m:d>
                  </m:oMath>
                </a14:m>
                <a:endParaRPr lang="de-AT" b="0" dirty="0" smtClean="0"/>
              </a:p>
              <a:p>
                <a:pPr marL="0" indent="0">
                  <a:buNone/>
                </a:pPr>
                <a:endParaRPr lang="de-AT" dirty="0"/>
              </a:p>
              <a:p>
                <a:pPr marL="0" indent="0">
                  <a:buNone/>
                </a:pPr>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189137"/>
                <a:ext cx="9344347" cy="4464496"/>
              </a:xfrm>
              <a:blipFill rotWithShape="1">
                <a:blip r:embed="rId3"/>
                <a:stretch>
                  <a:fillRect l="-587" t="-410" b="-314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25</a:t>
            </a:fld>
            <a:endParaRPr lang="de-DE" altLang="de-DE">
              <a:latin typeface="Times New Roman"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735013" y="6013673"/>
                <a:ext cx="4680520" cy="1200329"/>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lang="de-AT" sz="1800" i="1" dirty="0" smtClean="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2</m:t>
                          </m:r>
                        </m:sub>
                      </m:sSub>
                      <m:r>
                        <a:rPr lang="de-AT" sz="1800" b="0" i="1" dirty="0">
                          <a:latin typeface="Cambria Math" panose="02040503050406030204" pitchFamily="18" charset="0"/>
                        </a:rPr>
                        <m:t>:45</m:t>
                      </m:r>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≤75</m:t>
                      </m:r>
                    </m:oMath>
                  </m:oMathPara>
                </a14:m>
                <a:endParaRPr lang="de-AT" sz="1800" dirty="0"/>
              </a:p>
              <a:p>
                <a:pPr marL="0" indent="0">
                  <a:buNone/>
                </a:pPr>
                <a14:m>
                  <m:oMathPara xmlns:m="http://schemas.openxmlformats.org/officeDocument/2006/math">
                    <m:oMathParaPr>
                      <m:jc m:val="left"/>
                    </m:oMathParaPr>
                    <m:oMath xmlns:m="http://schemas.openxmlformats.org/officeDocument/2006/math">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3</m:t>
                          </m:r>
                        </m:sub>
                      </m:sSub>
                      <m:r>
                        <a:rPr lang="de-AT" sz="1800" b="0" i="1" dirty="0">
                          <a:latin typeface="Cambria Math" panose="02040503050406030204" pitchFamily="18" charset="0"/>
                        </a:rPr>
                        <m:t>:93</m:t>
                      </m:r>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≤186</m:t>
                      </m:r>
                    </m:oMath>
                  </m:oMathPara>
                </a14:m>
                <a:endParaRPr lang="de-AT" sz="1800" dirty="0"/>
              </a:p>
              <a:p>
                <a:pPr marL="0" indent="0">
                  <a:buNone/>
                </a:pPr>
                <a14:m>
                  <m:oMathPara xmlns:m="http://schemas.openxmlformats.org/officeDocument/2006/math">
                    <m:oMathParaPr>
                      <m:jc m:val="left"/>
                    </m:oMathParaPr>
                    <m:oMath xmlns:m="http://schemas.openxmlformats.org/officeDocument/2006/math">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7</m:t>
                          </m:r>
                        </m:sub>
                      </m:sSub>
                      <m:r>
                        <a:rPr lang="de-AT" sz="1800" b="0" i="1" dirty="0">
                          <a:latin typeface="Cambria Math" panose="02040503050406030204" pitchFamily="18" charset="0"/>
                        </a:rPr>
                        <m:t>:1533</m:t>
                      </m:r>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≤4088</m:t>
                      </m:r>
                    </m:oMath>
                  </m:oMathPara>
                </a14:m>
                <a:endParaRPr lang="de-AT" sz="1800" dirty="0" smtClean="0"/>
              </a:p>
              <a:p>
                <a:pPr marL="0" indent="0">
                  <a:buNone/>
                </a:pPr>
                <a14:m>
                  <m:oMathPara xmlns:m="http://schemas.openxmlformats.org/officeDocument/2006/math">
                    <m:oMathParaPr>
                      <m:jc m:val="left"/>
                    </m:oMathParaPr>
                    <m:oMath xmlns:m="http://schemas.openxmlformats.org/officeDocument/2006/math">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smtClean="0">
                              <a:latin typeface="Cambria Math"/>
                            </a:rPr>
                            <m:t>15</m:t>
                          </m:r>
                        </m:sub>
                      </m:sSub>
                      <m:r>
                        <a:rPr lang="de-AT" sz="1800" b="0" i="1" dirty="0">
                          <a:latin typeface="Cambria Math" panose="02040503050406030204" pitchFamily="18" charset="0"/>
                        </a:rPr>
                        <m:t>:393</m:t>
                      </m:r>
                      <m:r>
                        <a:rPr lang="de-AT" sz="1800" b="0" i="1" dirty="0" smtClean="0">
                          <a:latin typeface="Cambria Math"/>
                        </a:rPr>
                        <m:t> </m:t>
                      </m:r>
                      <m:r>
                        <a:rPr lang="de-AT" sz="1800" b="0" i="1" dirty="0">
                          <a:latin typeface="Cambria Math" panose="02040503050406030204" pitchFamily="18" charset="0"/>
                        </a:rPr>
                        <m:t>213</m:t>
                      </m:r>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≤25</m:t>
                      </m:r>
                      <m:r>
                        <a:rPr lang="de-AT" sz="1800" b="0" i="1" dirty="0" smtClean="0">
                          <a:latin typeface="Cambria Math"/>
                          <a:ea typeface="Cambria Math" panose="02040503050406030204" pitchFamily="18" charset="0"/>
                        </a:rPr>
                        <m:t> </m:t>
                      </m:r>
                      <m:r>
                        <a:rPr lang="de-AT" sz="1800" b="0" i="1" dirty="0">
                          <a:latin typeface="Cambria Math" panose="02040503050406030204" pitchFamily="18" charset="0"/>
                          <a:ea typeface="Cambria Math" panose="02040503050406030204" pitchFamily="18" charset="0"/>
                        </a:rPr>
                        <m:t>769</m:t>
                      </m:r>
                      <m:r>
                        <a:rPr lang="de-AT" sz="1800" b="0" i="1" dirty="0" smtClean="0">
                          <a:latin typeface="Cambria Math"/>
                          <a:ea typeface="Cambria Math" panose="02040503050406030204" pitchFamily="18" charset="0"/>
                        </a:rPr>
                        <m:t> </m:t>
                      </m:r>
                      <m:r>
                        <a:rPr lang="de-AT" sz="1800" b="0" i="1" dirty="0">
                          <a:latin typeface="Cambria Math" panose="02040503050406030204" pitchFamily="18" charset="0"/>
                          <a:ea typeface="Cambria Math" panose="02040503050406030204" pitchFamily="18" charset="0"/>
                        </a:rPr>
                        <m:t>803</m:t>
                      </m:r>
                      <m:r>
                        <a:rPr lang="de-AT" sz="1800" b="0" i="1" dirty="0" smtClean="0">
                          <a:latin typeface="Cambria Math"/>
                          <a:ea typeface="Cambria Math" panose="02040503050406030204" pitchFamily="18" charset="0"/>
                        </a:rPr>
                        <m:t> </m:t>
                      </m:r>
                      <m:r>
                        <a:rPr lang="de-AT" sz="1800" b="0" i="1" dirty="0">
                          <a:latin typeface="Cambria Math" panose="02040503050406030204" pitchFamily="18" charset="0"/>
                          <a:ea typeface="Cambria Math" panose="02040503050406030204" pitchFamily="18" charset="0"/>
                        </a:rPr>
                        <m:t>773</m:t>
                      </m:r>
                    </m:oMath>
                  </m:oMathPara>
                </a14:m>
                <a:endParaRPr lang="de-AT" sz="1800" dirty="0"/>
              </a:p>
            </p:txBody>
          </p:sp>
        </mc:Choice>
        <mc:Fallback xmlns="">
          <p:sp>
            <p:nvSpPr>
              <p:cNvPr id="7" name="TextBox 6"/>
              <p:cNvSpPr txBox="1">
                <a:spLocks noRot="1" noChangeAspect="1" noMove="1" noResize="1" noEditPoints="1" noAdjustHandles="1" noChangeArrowheads="1" noChangeShapeType="1" noTextEdit="1"/>
              </p:cNvSpPr>
              <p:nvPr/>
            </p:nvSpPr>
            <p:spPr>
              <a:xfrm>
                <a:off x="735013" y="6013673"/>
                <a:ext cx="4680520" cy="1200329"/>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63605" y="6012907"/>
                <a:ext cx="3960440" cy="1218988"/>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lang="de-AT" sz="1800" i="1" dirty="0" smtClean="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smtClean="0">
                              <a:latin typeface="Cambria Math"/>
                            </a:rPr>
                            <m:t>31</m:t>
                          </m:r>
                        </m:sub>
                      </m:sSub>
                      <m:r>
                        <a:rPr lang="de-AT" sz="1800" b="0" i="1" dirty="0">
                          <a:latin typeface="Cambria Math" panose="02040503050406030204" pitchFamily="18" charset="0"/>
                        </a:rPr>
                        <m:t>:2</m:t>
                      </m:r>
                      <m:r>
                        <a:rPr lang="de-AT" sz="1800" b="0" i="1" dirty="0" smtClean="0">
                          <a:latin typeface="Cambria Math"/>
                        </a:rPr>
                        <m:t>.</m:t>
                      </m:r>
                      <m:r>
                        <a:rPr lang="de-AT" sz="1800" b="0" i="1" dirty="0">
                          <a:latin typeface="Cambria Math" panose="02040503050406030204" pitchFamily="18" charset="0"/>
                        </a:rPr>
                        <m:t>5</m:t>
                      </m:r>
                      <m:r>
                        <a:rPr lang="de-AT" sz="1800" b="0" i="1" dirty="0" smtClean="0">
                          <a:latin typeface="Cambria Math"/>
                        </a:rPr>
                        <m:t> </m:t>
                      </m:r>
                      <m:r>
                        <a:rPr lang="de-AT" sz="1800" b="0" i="1" dirty="0" smtClean="0">
                          <a:latin typeface="Cambria Math"/>
                          <a:ea typeface="Cambria Math"/>
                        </a:rPr>
                        <m:t>∙</m:t>
                      </m:r>
                      <m:sSup>
                        <m:sSupPr>
                          <m:ctrlPr>
                            <a:rPr lang="de-AT" sz="1800" i="1" dirty="0" smtClean="0">
                              <a:latin typeface="Cambria Math" panose="02040503050406030204" pitchFamily="18" charset="0"/>
                              <a:ea typeface="Cambria Math"/>
                            </a:rPr>
                          </m:ctrlPr>
                        </m:sSupPr>
                        <m:e>
                          <m:r>
                            <a:rPr lang="de-AT" sz="1800" b="0" i="1" dirty="0" smtClean="0">
                              <a:latin typeface="Cambria Math"/>
                              <a:ea typeface="Cambria Math"/>
                            </a:rPr>
                            <m:t>10</m:t>
                          </m:r>
                        </m:e>
                        <m:sup>
                          <m:r>
                            <a:rPr lang="de-AT" sz="1800" b="0" i="1" dirty="0" smtClean="0">
                              <a:latin typeface="Cambria Math"/>
                              <a:ea typeface="Cambria Math"/>
                            </a:rPr>
                            <m:t>10</m:t>
                          </m:r>
                        </m:sup>
                      </m:sSup>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m:t>
                      </m:r>
                      <m:r>
                        <a:rPr lang="de-AT" sz="1800" b="0" i="0" dirty="0" smtClean="0">
                          <a:latin typeface="Cambria Math"/>
                          <a:ea typeface="Cambria Math" panose="02040503050406030204" pitchFamily="18" charset="0"/>
                        </a:rPr>
                        <m:t>2.9</m:t>
                      </m:r>
                      <m:r>
                        <a:rPr lang="de-AT" sz="1800" b="0" i="1" dirty="0" smtClean="0">
                          <a:latin typeface="Cambria Math"/>
                          <a:ea typeface="Cambria Math"/>
                        </a:rPr>
                        <m:t>∙</m:t>
                      </m:r>
                      <m:sSup>
                        <m:sSupPr>
                          <m:ctrlPr>
                            <a:rPr lang="de-AT" sz="1800" i="1" dirty="0" smtClean="0">
                              <a:latin typeface="Cambria Math" panose="02040503050406030204" pitchFamily="18" charset="0"/>
                              <a:ea typeface="Cambria Math"/>
                            </a:rPr>
                          </m:ctrlPr>
                        </m:sSupPr>
                        <m:e>
                          <m:r>
                            <a:rPr lang="de-AT" sz="1800" b="0" i="1" dirty="0" smtClean="0">
                              <a:latin typeface="Cambria Math"/>
                              <a:ea typeface="Cambria Math"/>
                            </a:rPr>
                            <m:t>10</m:t>
                          </m:r>
                        </m:e>
                        <m:sup>
                          <m:r>
                            <a:rPr lang="de-AT" sz="1800" b="0" i="1" dirty="0" smtClean="0">
                              <a:latin typeface="Cambria Math"/>
                              <a:ea typeface="Cambria Math"/>
                            </a:rPr>
                            <m:t>11</m:t>
                          </m:r>
                        </m:sup>
                      </m:sSup>
                    </m:oMath>
                  </m:oMathPara>
                </a14:m>
                <a:endParaRPr lang="de-AT" sz="1800" dirty="0" smtClean="0">
                  <a:ea typeface="Cambria Math"/>
                </a:endParaRPr>
              </a:p>
              <a:p>
                <a:pPr/>
                <a14:m>
                  <m:oMathPara xmlns:m="http://schemas.openxmlformats.org/officeDocument/2006/math">
                    <m:oMathParaPr>
                      <m:jc m:val="left"/>
                    </m:oMathParaPr>
                    <m:oMath xmlns:m="http://schemas.openxmlformats.org/officeDocument/2006/math">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smtClean="0">
                              <a:latin typeface="Cambria Math"/>
                            </a:rPr>
                            <m:t>63</m:t>
                          </m:r>
                        </m:sub>
                      </m:sSub>
                      <m:r>
                        <a:rPr lang="de-AT" sz="1800" b="0" i="1" dirty="0">
                          <a:latin typeface="Cambria Math" panose="02040503050406030204" pitchFamily="18" charset="0"/>
                        </a:rPr>
                        <m:t>:</m:t>
                      </m:r>
                      <m:r>
                        <a:rPr lang="de-AT" sz="1800" b="0" i="1" dirty="0" smtClean="0">
                          <a:latin typeface="Cambria Math"/>
                        </a:rPr>
                        <m:t>1.1</m:t>
                      </m:r>
                      <m:r>
                        <a:rPr lang="de-AT" sz="1800" b="0" i="1" dirty="0">
                          <a:latin typeface="Cambria Math"/>
                        </a:rPr>
                        <m:t> </m:t>
                      </m:r>
                      <m:r>
                        <a:rPr lang="de-AT" sz="1800" b="0" i="1" dirty="0">
                          <a:latin typeface="Cambria Math"/>
                          <a:ea typeface="Cambria Math"/>
                        </a:rPr>
                        <m:t>∙</m:t>
                      </m:r>
                      <m:sSup>
                        <m:sSupPr>
                          <m:ctrlPr>
                            <a:rPr lang="de-AT" sz="1800" i="1" dirty="0">
                              <a:latin typeface="Cambria Math" panose="02040503050406030204" pitchFamily="18" charset="0"/>
                              <a:ea typeface="Cambria Math"/>
                            </a:rPr>
                          </m:ctrlPr>
                        </m:sSupPr>
                        <m:e>
                          <m:r>
                            <a:rPr lang="de-AT" sz="1800" b="0" i="1" dirty="0">
                              <a:latin typeface="Cambria Math"/>
                              <a:ea typeface="Cambria Math"/>
                            </a:rPr>
                            <m:t>10</m:t>
                          </m:r>
                        </m:e>
                        <m:sup>
                          <m:r>
                            <a:rPr lang="de-AT" sz="1800" b="0" i="1" dirty="0" smtClean="0">
                              <a:latin typeface="Cambria Math"/>
                              <a:ea typeface="Cambria Math"/>
                            </a:rPr>
                            <m:t>20</m:t>
                          </m:r>
                        </m:sup>
                      </m:sSup>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m:t>
                      </m:r>
                      <m:r>
                        <a:rPr lang="de-AT" sz="1800" b="0" i="1" dirty="0">
                          <a:latin typeface="Cambria Math"/>
                          <a:ea typeface="Cambria Math" panose="02040503050406030204" pitchFamily="18" charset="0"/>
                        </a:rPr>
                        <m:t>2</m:t>
                      </m:r>
                      <m:r>
                        <a:rPr lang="de-AT" sz="1800" b="0" dirty="0">
                          <a:latin typeface="Cambria Math"/>
                          <a:ea typeface="Cambria Math" panose="02040503050406030204" pitchFamily="18" charset="0"/>
                        </a:rPr>
                        <m:t>.</m:t>
                      </m:r>
                      <m:r>
                        <a:rPr lang="de-AT" sz="1800" b="0" i="0" dirty="0" smtClean="0">
                          <a:latin typeface="Cambria Math"/>
                          <a:ea typeface="Cambria Math" panose="02040503050406030204" pitchFamily="18" charset="0"/>
                        </a:rPr>
                        <m:t>4</m:t>
                      </m:r>
                      <m:r>
                        <a:rPr lang="de-AT" sz="1800" b="0" i="1" dirty="0">
                          <a:latin typeface="Cambria Math"/>
                          <a:ea typeface="Cambria Math"/>
                        </a:rPr>
                        <m:t>∙</m:t>
                      </m:r>
                      <m:sSup>
                        <m:sSupPr>
                          <m:ctrlPr>
                            <a:rPr lang="de-AT" sz="1800" i="1" dirty="0">
                              <a:latin typeface="Cambria Math" panose="02040503050406030204" pitchFamily="18" charset="0"/>
                              <a:ea typeface="Cambria Math"/>
                            </a:rPr>
                          </m:ctrlPr>
                        </m:sSupPr>
                        <m:e>
                          <m:r>
                            <a:rPr lang="de-AT" sz="1800" b="0" i="1" dirty="0">
                              <a:latin typeface="Cambria Math"/>
                              <a:ea typeface="Cambria Math"/>
                            </a:rPr>
                            <m:t>10</m:t>
                          </m:r>
                        </m:e>
                        <m:sup>
                          <m:r>
                            <a:rPr lang="de-AT" sz="1800" b="0" i="1" dirty="0" smtClean="0">
                              <a:latin typeface="Cambria Math"/>
                              <a:ea typeface="Cambria Math"/>
                            </a:rPr>
                            <m:t>21</m:t>
                          </m:r>
                        </m:sup>
                      </m:sSup>
                    </m:oMath>
                  </m:oMathPara>
                </a14:m>
                <a:endParaRPr lang="de-AT" sz="1800" dirty="0"/>
              </a:p>
              <a:p>
                <a:pPr/>
                <a14:m>
                  <m:oMathPara xmlns:m="http://schemas.openxmlformats.org/officeDocument/2006/math">
                    <m:oMathParaPr>
                      <m:jc m:val="left"/>
                    </m:oMathParaPr>
                    <m:oMath xmlns:m="http://schemas.openxmlformats.org/officeDocument/2006/math">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smtClean="0">
                              <a:latin typeface="Cambria Math"/>
                            </a:rPr>
                            <m:t>127</m:t>
                          </m:r>
                        </m:sub>
                      </m:sSub>
                      <m:r>
                        <a:rPr lang="de-AT" sz="1800" b="0" i="1" dirty="0">
                          <a:latin typeface="Cambria Math" panose="02040503050406030204" pitchFamily="18" charset="0"/>
                        </a:rPr>
                        <m:t>:2</m:t>
                      </m:r>
                      <m:r>
                        <a:rPr lang="de-AT" sz="1800" b="0" i="1" dirty="0">
                          <a:latin typeface="Cambria Math"/>
                        </a:rPr>
                        <m:t>.</m:t>
                      </m:r>
                      <m:r>
                        <a:rPr lang="de-AT" sz="1800" b="0" i="1" dirty="0" smtClean="0">
                          <a:latin typeface="Cambria Math"/>
                        </a:rPr>
                        <m:t>0</m:t>
                      </m:r>
                      <m:r>
                        <a:rPr lang="de-AT" sz="1800" b="0" i="1" dirty="0">
                          <a:latin typeface="Cambria Math"/>
                        </a:rPr>
                        <m:t> </m:t>
                      </m:r>
                      <m:r>
                        <a:rPr lang="de-AT" sz="1800" b="0" i="1" dirty="0">
                          <a:latin typeface="Cambria Math"/>
                          <a:ea typeface="Cambria Math"/>
                        </a:rPr>
                        <m:t>∙</m:t>
                      </m:r>
                      <m:sSup>
                        <m:sSupPr>
                          <m:ctrlPr>
                            <a:rPr lang="de-AT" sz="1800" i="1" dirty="0">
                              <a:latin typeface="Cambria Math" panose="02040503050406030204" pitchFamily="18" charset="0"/>
                              <a:ea typeface="Cambria Math"/>
                            </a:rPr>
                          </m:ctrlPr>
                        </m:sSupPr>
                        <m:e>
                          <m:r>
                            <a:rPr lang="de-AT" sz="1800" b="0" i="1" dirty="0">
                              <a:latin typeface="Cambria Math"/>
                              <a:ea typeface="Cambria Math"/>
                            </a:rPr>
                            <m:t>10</m:t>
                          </m:r>
                        </m:e>
                        <m:sup>
                          <m:r>
                            <a:rPr lang="de-AT" sz="1800" b="0" i="1" dirty="0" smtClean="0">
                              <a:latin typeface="Cambria Math"/>
                              <a:ea typeface="Cambria Math"/>
                            </a:rPr>
                            <m:t>39</m:t>
                          </m:r>
                        </m:sup>
                      </m:sSup>
                      <m:r>
                        <a:rPr lang="de-AT" sz="1800" b="0" i="1" dirty="0">
                          <a:latin typeface="Cambria Math" panose="02040503050406030204" pitchFamily="18" charset="0"/>
                          <a:ea typeface="Cambria Math" panose="02040503050406030204" pitchFamily="18" charset="0"/>
                        </a:rPr>
                        <m:t>≤</m:t>
                      </m:r>
                      <m:r>
                        <m:rPr>
                          <m:sty m:val="p"/>
                        </m:rPr>
                        <a:rPr lang="de-AT" sz="1800" b="0" i="1" dirty="0">
                          <a:latin typeface="Cambria Math" panose="02040503050406030204" pitchFamily="18" charset="0"/>
                        </a:rPr>
                        <m:t>K</m:t>
                      </m:r>
                      <m:d>
                        <m:dPr>
                          <m:ctrlPr>
                            <a:rPr lang="de-AT" sz="1800" i="1" dirty="0">
                              <a:latin typeface="Cambria Math" panose="02040503050406030204" pitchFamily="18" charset="0"/>
                            </a:rPr>
                          </m:ctrlPr>
                        </m:dPr>
                        <m:e>
                          <m:sSub>
                            <m:sSubPr>
                              <m:ctrlPr>
                                <a:rPr lang="de-AT" sz="1800" i="1" dirty="0">
                                  <a:latin typeface="Cambria Math" panose="02040503050406030204" pitchFamily="18" charset="0"/>
                                </a:rPr>
                              </m:ctrlPr>
                            </m:sSubPr>
                            <m:e>
                              <m:r>
                                <a:rPr lang="de-AT" sz="1800" b="0" i="1" dirty="0">
                                  <a:latin typeface="Cambria Math" panose="02040503050406030204" pitchFamily="18" charset="0"/>
                                </a:rPr>
                                <m:t>𝐶</m:t>
                              </m:r>
                            </m:e>
                            <m:sub>
                              <m:r>
                                <a:rPr lang="de-AT" sz="1800" b="0" i="1" dirty="0">
                                  <a:latin typeface="Cambria Math" panose="02040503050406030204" pitchFamily="18" charset="0"/>
                                </a:rPr>
                                <m:t>𝑖</m:t>
                              </m:r>
                            </m:sub>
                          </m:sSub>
                        </m:e>
                      </m:d>
                      <m:r>
                        <a:rPr lang="de-AT" sz="1800" b="0" i="1" dirty="0">
                          <a:latin typeface="Cambria Math" panose="02040503050406030204" pitchFamily="18" charset="0"/>
                          <a:ea typeface="Cambria Math" panose="02040503050406030204" pitchFamily="18" charset="0"/>
                        </a:rPr>
                        <m:t>≤</m:t>
                      </m:r>
                      <m:r>
                        <a:rPr lang="de-AT" sz="1800" b="0" i="0" dirty="0" smtClean="0">
                          <a:latin typeface="Cambria Math"/>
                          <a:ea typeface="Cambria Math" panose="02040503050406030204" pitchFamily="18" charset="0"/>
                        </a:rPr>
                        <m:t>8.8</m:t>
                      </m:r>
                      <m:r>
                        <a:rPr lang="de-AT" sz="1800" b="0" i="1" dirty="0">
                          <a:latin typeface="Cambria Math"/>
                          <a:ea typeface="Cambria Math"/>
                        </a:rPr>
                        <m:t>∙</m:t>
                      </m:r>
                      <m:sSup>
                        <m:sSupPr>
                          <m:ctrlPr>
                            <a:rPr lang="de-AT" sz="1800" i="1" dirty="0">
                              <a:latin typeface="Cambria Math" panose="02040503050406030204" pitchFamily="18" charset="0"/>
                              <a:ea typeface="Cambria Math"/>
                            </a:rPr>
                          </m:ctrlPr>
                        </m:sSupPr>
                        <m:e>
                          <m:r>
                            <a:rPr lang="de-AT" sz="1800" b="0" i="1" dirty="0">
                              <a:latin typeface="Cambria Math"/>
                              <a:ea typeface="Cambria Math"/>
                            </a:rPr>
                            <m:t>10</m:t>
                          </m:r>
                        </m:e>
                        <m:sup>
                          <m:r>
                            <a:rPr lang="de-AT" sz="1800" b="0" i="1" dirty="0" smtClean="0">
                              <a:latin typeface="Cambria Math"/>
                              <a:ea typeface="Cambria Math"/>
                            </a:rPr>
                            <m:t>40</m:t>
                          </m:r>
                        </m:sup>
                      </m:sSup>
                    </m:oMath>
                  </m:oMathPara>
                </a14:m>
                <a:endParaRPr lang="de-AT" sz="1800" dirty="0"/>
              </a:p>
              <a:p>
                <a:pPr marL="0" indent="0">
                  <a:buNone/>
                </a:pPr>
                <a:endParaRPr lang="de-AT" sz="1800" dirty="0"/>
              </a:p>
            </p:txBody>
          </p:sp>
        </mc:Choice>
        <mc:Fallback xmlns="">
          <p:sp>
            <p:nvSpPr>
              <p:cNvPr id="8" name="TextBox 7"/>
              <p:cNvSpPr txBox="1">
                <a:spLocks noRot="1" noChangeAspect="1" noMove="1" noResize="1" noEditPoints="1" noAdjustHandles="1" noChangeArrowheads="1" noChangeShapeType="1" noTextEdit="1"/>
              </p:cNvSpPr>
              <p:nvPr/>
            </p:nvSpPr>
            <p:spPr>
              <a:xfrm>
                <a:off x="6063605" y="6012907"/>
                <a:ext cx="3960440" cy="1218988"/>
              </a:xfrm>
              <a:prstGeom prst="rect">
                <a:avLst/>
              </a:prstGeom>
              <a:blipFill rotWithShape="1">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533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333153"/>
                <a:ext cx="9344347" cy="4464496"/>
              </a:xfrm>
            </p:spPr>
            <p:txBody>
              <a:bodyPr/>
              <a:lstStyle/>
              <a:p>
                <a:pPr marL="0" indent="0" algn="ctr">
                  <a:buNone/>
                </a:pPr>
                <a:r>
                  <a:rPr lang="de-AT" dirty="0" smtClean="0"/>
                  <a:t>1. Implementierung </a:t>
                </a:r>
                <a:r>
                  <a:rPr lang="de-AT" dirty="0"/>
                  <a:t>mit vollständiger Expansion</a:t>
                </a:r>
              </a:p>
              <a:p>
                <a:pPr marL="0" indent="0">
                  <a:buNone/>
                </a:pPr>
                <a:endParaRPr lang="de-AT" b="0" dirty="0" smtClean="0"/>
              </a:p>
              <a:p>
                <a:pPr marL="0" indent="0">
                  <a:buNone/>
                </a:pPr>
                <a:r>
                  <a:rPr lang="de-AT" b="0" dirty="0" err="1" smtClean="0"/>
                  <a:t>Worst</a:t>
                </a:r>
                <a:r>
                  <a:rPr lang="de-AT" b="0" dirty="0" smtClean="0"/>
                  <a:t> Case Delay der Carry Funktion (Tiefe der 4-Input Gates):</a:t>
                </a:r>
              </a:p>
              <a:p>
                <a:pPr marL="0" indent="0">
                  <a:buNone/>
                </a:pPr>
                <a14:m>
                  <m:oMath xmlns:m="http://schemas.openxmlformats.org/officeDocument/2006/math">
                    <m:r>
                      <a:rPr lang="de-AT" b="0" i="0" dirty="0" smtClean="0">
                        <a:latin typeface="Cambria Math" panose="02040503050406030204" pitchFamily="18" charset="0"/>
                      </a:rPr>
                      <m:t>#</m:t>
                    </m:r>
                    <m:r>
                      <m:rPr>
                        <m:sty m:val="p"/>
                      </m:rPr>
                      <a:rPr lang="de-AT" b="0" i="0" dirty="0" smtClean="0">
                        <a:latin typeface="Cambria Math" panose="02040503050406030204" pitchFamily="18" charset="0"/>
                      </a:rPr>
                      <m:t>Gmax</m:t>
                    </m:r>
                    <m:r>
                      <a:rPr lang="de-AT" b="0" i="0" dirty="0" smtClean="0">
                        <a:latin typeface="Cambria Math" panose="02040503050406030204" pitchFamily="18" charset="0"/>
                      </a:rPr>
                      <m:t>(</m:t>
                    </m:r>
                    <m:sSub>
                      <m:sSubPr>
                        <m:ctrlPr>
                          <a:rPr lang="de-AT" b="0" i="1" dirty="0" smtClean="0">
                            <a:latin typeface="Cambria Math" panose="02040503050406030204" pitchFamily="18" charset="0"/>
                          </a:rPr>
                        </m:ctrlPr>
                      </m:sSubPr>
                      <m:e>
                        <m:r>
                          <a:rPr lang="de-AT" b="0" i="1" dirty="0" smtClean="0">
                            <a:latin typeface="Cambria Math" panose="02040503050406030204" pitchFamily="18" charset="0"/>
                          </a:rPr>
                          <m:t>𝐶</m:t>
                        </m:r>
                      </m:e>
                      <m:sub>
                        <m:r>
                          <a:rPr lang="de-AT" b="0" i="1" dirty="0" smtClean="0">
                            <a:latin typeface="Cambria Math" panose="02040503050406030204" pitchFamily="18" charset="0"/>
                          </a:rPr>
                          <m:t>𝑖</m:t>
                        </m:r>
                      </m:sub>
                    </m:sSub>
                    <m:r>
                      <a:rPr lang="de-AT" b="0" i="1" dirty="0" smtClean="0">
                        <a:latin typeface="Cambria Math" panose="02040503050406030204" pitchFamily="18" charset="0"/>
                      </a:rPr>
                      <m:t>)</m:t>
                    </m:r>
                  </m:oMath>
                </a14:m>
                <a:r>
                  <a:rPr lang="de-AT" b="0" dirty="0" smtClean="0"/>
                  <a:t> ... Anzahl der Eingänge des größten </a:t>
                </a:r>
                <a:r>
                  <a:rPr lang="de-AT" b="0" dirty="0"/>
                  <a:t>G</a:t>
                </a:r>
                <a:r>
                  <a:rPr lang="de-AT" b="0" dirty="0" smtClean="0"/>
                  <a:t>ates in der </a:t>
                </a:r>
                <a14:m>
                  <m:oMath xmlns:m="http://schemas.openxmlformats.org/officeDocument/2006/math">
                    <m:sSub>
                      <m:sSubPr>
                        <m:ctrlPr>
                          <a:rPr lang="de-AT" b="0" i="1" dirty="0" smtClean="0">
                            <a:latin typeface="Cambria Math" panose="02040503050406030204" pitchFamily="18" charset="0"/>
                          </a:rPr>
                        </m:ctrlPr>
                      </m:sSubPr>
                      <m:e>
                        <m:r>
                          <a:rPr lang="de-AT" b="0" i="1" dirty="0" smtClean="0">
                            <a:latin typeface="Cambria Math" panose="02040503050406030204" pitchFamily="18" charset="0"/>
                          </a:rPr>
                          <m:t>𝐶</m:t>
                        </m:r>
                      </m:e>
                      <m:sub>
                        <m:r>
                          <a:rPr lang="de-AT" b="0" i="1" dirty="0" smtClean="0">
                            <a:latin typeface="Cambria Math" panose="02040503050406030204" pitchFamily="18" charset="0"/>
                          </a:rPr>
                          <m:t>𝑖</m:t>
                        </m:r>
                      </m:sub>
                    </m:sSub>
                  </m:oMath>
                </a14:m>
                <a:r>
                  <a:rPr lang="de-AT" b="0" dirty="0" smtClean="0"/>
                  <a:t> Funktion</a:t>
                </a:r>
              </a:p>
              <a:p>
                <a:pPr marL="0" indent="0">
                  <a:buNone/>
                </a:pPr>
                <a14:m>
                  <m:oMath xmlns:m="http://schemas.openxmlformats.org/officeDocument/2006/math">
                    <m:r>
                      <m:rPr>
                        <m:sty m:val="p"/>
                      </m:rPr>
                      <a:rPr lang="de-AT" b="0" i="0" smtClean="0">
                        <a:latin typeface="Cambria Math"/>
                      </a:rPr>
                      <m:t>Depth</m:t>
                    </m:r>
                    <m:d>
                      <m:dPr>
                        <m:ctrlPr>
                          <a:rPr lang="de-AT" b="0" i="1">
                            <a:latin typeface="Cambria Math" panose="02040503050406030204" pitchFamily="18" charset="0"/>
                          </a:rPr>
                        </m:ctrlPr>
                      </m:dPr>
                      <m:e>
                        <m:r>
                          <a:rPr lang="de-AT" b="0" i="1">
                            <a:latin typeface="Cambria Math"/>
                          </a:rPr>
                          <m:t>𝑘</m:t>
                        </m:r>
                      </m:e>
                    </m:d>
                  </m:oMath>
                </a14:m>
                <a:r>
                  <a:rPr lang="de-AT" b="0" dirty="0" smtClean="0"/>
                  <a:t> … Tiefe der 4-input </a:t>
                </a:r>
                <a:r>
                  <a:rPr lang="de-AT" b="0" dirty="0"/>
                  <a:t>G</a:t>
                </a:r>
                <a:r>
                  <a:rPr lang="de-AT" b="0" dirty="0" smtClean="0"/>
                  <a:t>ates bei einem k-input AND oder OR Ausdrucks</a:t>
                </a:r>
              </a:p>
              <a:p>
                <a:pPr marL="0" indent="0">
                  <a:buNone/>
                </a:pPr>
                <a:endParaRPr lang="de-AT" b="0" dirty="0" smtClean="0"/>
              </a:p>
              <a:p>
                <a:pPr marL="0" indent="0">
                  <a:buNone/>
                </a:pPr>
                <a14:m>
                  <m:oMathPara xmlns:m="http://schemas.openxmlformats.org/officeDocument/2006/math">
                    <m:oMathParaPr>
                      <m:jc m:val="centerGroup"/>
                    </m:oMathParaPr>
                    <m:oMath xmlns:m="http://schemas.openxmlformats.org/officeDocument/2006/math">
                      <m:r>
                        <m:rPr>
                          <m:sty m:val="p"/>
                        </m:rPr>
                        <a:rPr lang="de-AT" b="0" i="0" smtClean="0">
                          <a:latin typeface="Cambria Math"/>
                        </a:rPr>
                        <m:t>Depth</m:t>
                      </m:r>
                      <m:d>
                        <m:dPr>
                          <m:ctrlPr>
                            <a:rPr lang="de-AT" b="0" i="1" smtClean="0">
                              <a:latin typeface="Cambria Math" panose="02040503050406030204" pitchFamily="18" charset="0"/>
                            </a:rPr>
                          </m:ctrlPr>
                        </m:dPr>
                        <m:e>
                          <m:r>
                            <a:rPr lang="de-AT" b="0" i="1" smtClean="0">
                              <a:latin typeface="Cambria Math"/>
                            </a:rPr>
                            <m:t>𝑘</m:t>
                          </m:r>
                        </m:e>
                      </m:d>
                      <m:r>
                        <a:rPr lang="de-AT" b="0" i="1" smtClean="0">
                          <a:latin typeface="Cambria Math"/>
                        </a:rPr>
                        <m:t>=</m:t>
                      </m:r>
                      <m:f>
                        <m:fPr>
                          <m:ctrlPr>
                            <a:rPr lang="de-AT" b="0" i="1" smtClean="0">
                              <a:latin typeface="Cambria Math" panose="02040503050406030204" pitchFamily="18" charset="0"/>
                            </a:rPr>
                          </m:ctrlPr>
                        </m:fPr>
                        <m:num>
                          <m:func>
                            <m:funcPr>
                              <m:ctrlPr>
                                <a:rPr lang="de-AT" b="0" i="1" smtClean="0">
                                  <a:latin typeface="Cambria Math" panose="02040503050406030204" pitchFamily="18" charset="0"/>
                                </a:rPr>
                              </m:ctrlPr>
                            </m:funcPr>
                            <m:fName>
                              <m:r>
                                <m:rPr>
                                  <m:sty m:val="p"/>
                                </m:rPr>
                                <a:rPr lang="de-AT" b="0" i="0" smtClean="0">
                                  <a:latin typeface="Cambria Math"/>
                                </a:rPr>
                                <m:t>log</m:t>
                              </m:r>
                            </m:fName>
                            <m:e>
                              <m:r>
                                <a:rPr lang="de-AT" b="0" i="1" smtClean="0">
                                  <a:latin typeface="Cambria Math"/>
                                </a:rPr>
                                <m:t>𝑘</m:t>
                              </m:r>
                            </m:e>
                          </m:func>
                        </m:num>
                        <m:den>
                          <m:func>
                            <m:funcPr>
                              <m:ctrlPr>
                                <a:rPr lang="de-AT" b="0" i="1" smtClean="0">
                                  <a:latin typeface="Cambria Math" panose="02040503050406030204" pitchFamily="18" charset="0"/>
                                </a:rPr>
                              </m:ctrlPr>
                            </m:funcPr>
                            <m:fName>
                              <m:r>
                                <m:rPr>
                                  <m:sty m:val="p"/>
                                </m:rPr>
                                <a:rPr lang="de-AT" b="0" i="0" smtClean="0">
                                  <a:latin typeface="Cambria Math"/>
                                </a:rPr>
                                <m:t>log</m:t>
                              </m:r>
                            </m:fName>
                            <m:e>
                              <m:r>
                                <a:rPr lang="de-AT" b="0" i="1" smtClean="0">
                                  <a:latin typeface="Cambria Math"/>
                                </a:rPr>
                                <m:t>4</m:t>
                              </m:r>
                            </m:e>
                          </m:func>
                        </m:den>
                      </m:f>
                    </m:oMath>
                  </m:oMathPara>
                </a14:m>
                <a:endParaRPr lang="de-AT" b="0" dirty="0" smtClean="0"/>
              </a:p>
              <a:p>
                <a:pPr marL="0" indent="0">
                  <a:buNone/>
                </a:pPr>
                <a14:m>
                  <m:oMathPara xmlns:m="http://schemas.openxmlformats.org/officeDocument/2006/math">
                    <m:oMathParaPr>
                      <m:jc m:val="left"/>
                    </m:oMathParaPr>
                    <m:oMath xmlns:m="http://schemas.openxmlformats.org/officeDocument/2006/math">
                      <m:r>
                        <m:rPr>
                          <m:sty m:val="p"/>
                        </m:rPr>
                        <a:rPr lang="de-AT" b="0" smtClean="0">
                          <a:latin typeface="Cambria Math"/>
                        </a:rPr>
                        <m:t>D</m:t>
                      </m:r>
                      <m:r>
                        <m:rPr>
                          <m:sty m:val="p"/>
                        </m:rPr>
                        <a:rPr lang="de-AT" b="0" i="0" smtClean="0">
                          <a:latin typeface="Cambria Math"/>
                        </a:rPr>
                        <m:t>epth</m:t>
                      </m:r>
                      <m:d>
                        <m:dPr>
                          <m:ctrlPr>
                            <a:rPr lang="de-AT" b="0" i="1">
                              <a:latin typeface="Cambria Math" panose="02040503050406030204" pitchFamily="18" charset="0"/>
                            </a:rPr>
                          </m:ctrlPr>
                        </m:dPr>
                        <m:e>
                          <m:r>
                            <a:rPr lang="de-AT" b="0" i="1" smtClean="0">
                              <a:latin typeface="Cambria Math"/>
                            </a:rPr>
                            <m:t>4</m:t>
                          </m:r>
                        </m:e>
                      </m:d>
                      <m:r>
                        <a:rPr lang="de-AT" b="0" i="1" smtClean="0">
                          <a:latin typeface="Cambria Math"/>
                        </a:rPr>
                        <m:t>=1</m:t>
                      </m:r>
                    </m:oMath>
                  </m:oMathPara>
                </a14:m>
                <a:endParaRPr lang="de-AT" b="0" dirty="0" smtClean="0"/>
              </a:p>
              <a:p>
                <a:pPr marL="0" indent="0">
                  <a:buNone/>
                </a:pPr>
                <a14:m>
                  <m:oMathPara xmlns:m="http://schemas.openxmlformats.org/officeDocument/2006/math">
                    <m:oMathParaPr>
                      <m:jc m:val="left"/>
                    </m:oMathParaPr>
                    <m:oMath xmlns:m="http://schemas.openxmlformats.org/officeDocument/2006/math">
                      <m:r>
                        <m:rPr>
                          <m:sty m:val="p"/>
                        </m:rPr>
                        <a:rPr lang="de-AT" b="0" i="0" smtClean="0">
                          <a:latin typeface="Cambria Math"/>
                        </a:rPr>
                        <m:t>Depth</m:t>
                      </m:r>
                      <m:d>
                        <m:dPr>
                          <m:ctrlPr>
                            <a:rPr lang="de-AT" b="0" i="1">
                              <a:latin typeface="Cambria Math" panose="02040503050406030204" pitchFamily="18" charset="0"/>
                            </a:rPr>
                          </m:ctrlPr>
                        </m:dPr>
                        <m:e>
                          <m:r>
                            <a:rPr lang="de-AT" b="0" i="1" smtClean="0">
                              <a:latin typeface="Cambria Math"/>
                            </a:rPr>
                            <m:t>16</m:t>
                          </m:r>
                        </m:e>
                      </m:d>
                      <m:r>
                        <a:rPr lang="de-AT" b="0" i="1">
                          <a:latin typeface="Cambria Math"/>
                        </a:rPr>
                        <m:t>=</m:t>
                      </m:r>
                      <m:r>
                        <a:rPr lang="de-AT" b="0" i="1" smtClean="0">
                          <a:latin typeface="Cambria Math"/>
                        </a:rPr>
                        <m:t>2</m:t>
                      </m:r>
                    </m:oMath>
                  </m:oMathPara>
                </a14:m>
                <a:endParaRPr lang="de-AT" b="0" dirty="0" smtClean="0"/>
              </a:p>
              <a:p>
                <a:pPr marL="0" indent="0">
                  <a:buNone/>
                </a:pPr>
                <a14:m>
                  <m:oMathPara xmlns:m="http://schemas.openxmlformats.org/officeDocument/2006/math">
                    <m:oMathParaPr>
                      <m:jc m:val="left"/>
                    </m:oMathParaPr>
                    <m:oMath xmlns:m="http://schemas.openxmlformats.org/officeDocument/2006/math">
                      <m:r>
                        <m:rPr>
                          <m:sty m:val="p"/>
                        </m:rPr>
                        <a:rPr lang="de-AT" b="0" smtClean="0">
                          <a:latin typeface="Cambria Math"/>
                        </a:rPr>
                        <m:t>D</m:t>
                      </m:r>
                      <m:r>
                        <m:rPr>
                          <m:sty m:val="p"/>
                        </m:rPr>
                        <a:rPr lang="de-AT" b="0" i="0" smtClean="0">
                          <a:latin typeface="Cambria Math"/>
                        </a:rPr>
                        <m:t>epth</m:t>
                      </m:r>
                      <m:d>
                        <m:dPr>
                          <m:ctrlPr>
                            <a:rPr lang="de-AT" b="0" i="1">
                              <a:latin typeface="Cambria Math" panose="02040503050406030204" pitchFamily="18" charset="0"/>
                            </a:rPr>
                          </m:ctrlPr>
                        </m:dPr>
                        <m:e>
                          <m:r>
                            <a:rPr lang="de-AT" b="0" i="1" smtClean="0">
                              <a:latin typeface="Cambria Math"/>
                            </a:rPr>
                            <m:t>64</m:t>
                          </m:r>
                        </m:e>
                      </m:d>
                      <m:r>
                        <a:rPr lang="de-AT" b="0" i="1">
                          <a:latin typeface="Cambria Math"/>
                        </a:rPr>
                        <m:t>=</m:t>
                      </m:r>
                      <m:r>
                        <a:rPr lang="de-AT" b="0" i="1" smtClean="0">
                          <a:latin typeface="Cambria Math"/>
                        </a:rPr>
                        <m:t>3</m:t>
                      </m:r>
                    </m:oMath>
                  </m:oMathPara>
                </a14:m>
                <a:endParaRPr lang="de-AT" b="0" dirty="0" smtClean="0"/>
              </a:p>
              <a:p>
                <a:pPr marL="0" indent="0">
                  <a:buNone/>
                </a:pPr>
                <a:endParaRPr lang="de-AT"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de-AT" b="0" i="0" dirty="0" smtClean="0">
                          <a:latin typeface="Cambria Math"/>
                        </a:rPr>
                        <m:t>WCD</m:t>
                      </m:r>
                      <m:d>
                        <m:dPr>
                          <m:ctrlPr>
                            <a:rPr lang="de-AT" b="0" i="1" dirty="0" smtClean="0">
                              <a:latin typeface="Cambria Math" panose="02040503050406030204" pitchFamily="18" charset="0"/>
                            </a:rPr>
                          </m:ctrlPr>
                        </m:dPr>
                        <m:e>
                          <m:sSub>
                            <m:sSubPr>
                              <m:ctrlPr>
                                <a:rPr lang="de-AT" b="0" i="1" dirty="0" smtClean="0">
                                  <a:latin typeface="Cambria Math" panose="02040503050406030204" pitchFamily="18" charset="0"/>
                                </a:rPr>
                              </m:ctrlPr>
                            </m:sSubPr>
                            <m:e>
                              <m:r>
                                <a:rPr lang="de-AT" b="0" i="1" dirty="0" smtClean="0">
                                  <a:latin typeface="Cambria Math"/>
                                </a:rPr>
                                <m:t>𝐶</m:t>
                              </m:r>
                            </m:e>
                            <m:sub>
                              <m:r>
                                <a:rPr lang="de-AT" b="0" i="1" dirty="0" smtClean="0">
                                  <a:latin typeface="Cambria Math"/>
                                </a:rPr>
                                <m:t>𝑖</m:t>
                              </m:r>
                            </m:sub>
                          </m:sSub>
                        </m:e>
                      </m:d>
                      <m:r>
                        <a:rPr lang="de-AT" b="0" i="0" dirty="0" smtClean="0">
                          <a:latin typeface="Cambria Math"/>
                        </a:rPr>
                        <m:t>=</m:t>
                      </m:r>
                      <m:r>
                        <m:rPr>
                          <m:sty m:val="p"/>
                        </m:rPr>
                        <a:rPr lang="de-AT" b="0" i="0" dirty="0" smtClean="0">
                          <a:latin typeface="Cambria Math"/>
                        </a:rPr>
                        <m:t>Depth</m:t>
                      </m:r>
                      <m:d>
                        <m:dPr>
                          <m:ctrlPr>
                            <a:rPr lang="de-AT" b="0" i="1" dirty="0" smtClean="0">
                              <a:latin typeface="Cambria Math" panose="02040503050406030204" pitchFamily="18" charset="0"/>
                            </a:rPr>
                          </m:ctrlPr>
                        </m:dPr>
                        <m:e>
                          <m:r>
                            <a:rPr lang="de-AT" b="0" dirty="0">
                              <a:latin typeface="Cambria Math" panose="02040503050406030204" pitchFamily="18" charset="0"/>
                            </a:rPr>
                            <m:t>#</m:t>
                          </m:r>
                          <m:r>
                            <m:rPr>
                              <m:sty m:val="p"/>
                            </m:rPr>
                            <a:rPr lang="de-AT" b="0" i="1" dirty="0">
                              <a:latin typeface="Cambria Math" panose="02040503050406030204" pitchFamily="18" charset="0"/>
                            </a:rPr>
                            <m:t>Gmax</m:t>
                          </m:r>
                          <m:d>
                            <m:dPr>
                              <m:ctrlPr>
                                <a:rPr lang="de-AT" b="0" i="1" dirty="0">
                                  <a:latin typeface="Cambria Math" panose="02040503050406030204" pitchFamily="18" charset="0"/>
                                </a:rPr>
                              </m:ctrlPr>
                            </m:dPr>
                            <m:e>
                              <m:sSub>
                                <m:sSubPr>
                                  <m:ctrlPr>
                                    <a:rPr lang="de-AT" b="0" i="1" dirty="0">
                                      <a:latin typeface="Cambria Math" panose="02040503050406030204" pitchFamily="18" charset="0"/>
                                    </a:rPr>
                                  </m:ctrlPr>
                                </m:sSubPr>
                                <m:e>
                                  <m:r>
                                    <a:rPr lang="de-AT" b="0" i="1" dirty="0">
                                      <a:latin typeface="Cambria Math" panose="02040503050406030204" pitchFamily="18" charset="0"/>
                                    </a:rPr>
                                    <m:t>𝐶</m:t>
                                  </m:r>
                                </m:e>
                                <m:sub>
                                  <m:r>
                                    <a:rPr lang="de-AT" b="0" i="1" dirty="0" smtClean="0">
                                      <a:latin typeface="Cambria Math" panose="02040503050406030204" pitchFamily="18" charset="0"/>
                                    </a:rPr>
                                    <m:t>𝑖</m:t>
                                  </m:r>
                                </m:sub>
                              </m:sSub>
                            </m:e>
                          </m:d>
                        </m:e>
                      </m:d>
                      <m:r>
                        <a:rPr lang="de-AT" b="0" i="1" dirty="0" smtClean="0">
                          <a:latin typeface="Cambria Math"/>
                        </a:rPr>
                        <m:t>+</m:t>
                      </m:r>
                      <m:r>
                        <m:rPr>
                          <m:sty m:val="p"/>
                        </m:rPr>
                        <a:rPr lang="de-AT" b="0" i="0" dirty="0" smtClean="0">
                          <a:latin typeface="Cambria Math"/>
                        </a:rPr>
                        <m:t>Depth</m:t>
                      </m:r>
                      <m:r>
                        <a:rPr lang="de-AT" b="0" i="1" dirty="0" smtClean="0">
                          <a:latin typeface="Cambria Math"/>
                        </a:rPr>
                        <m:t>(</m:t>
                      </m:r>
                      <m:r>
                        <a:rPr lang="de-AT" b="0" i="1" dirty="0" smtClean="0">
                          <a:latin typeface="Cambria Math"/>
                        </a:rPr>
                        <m:t>𝑀</m:t>
                      </m:r>
                      <m:d>
                        <m:dPr>
                          <m:ctrlPr>
                            <a:rPr lang="de-AT" b="0" i="1" dirty="0" smtClean="0">
                              <a:latin typeface="Cambria Math" panose="02040503050406030204" pitchFamily="18" charset="0"/>
                            </a:rPr>
                          </m:ctrlPr>
                        </m:dPr>
                        <m:e>
                          <m:sSub>
                            <m:sSubPr>
                              <m:ctrlPr>
                                <a:rPr lang="de-AT" b="0" i="1" dirty="0" smtClean="0">
                                  <a:latin typeface="Cambria Math" panose="02040503050406030204" pitchFamily="18" charset="0"/>
                                </a:rPr>
                              </m:ctrlPr>
                            </m:sSubPr>
                            <m:e>
                              <m:r>
                                <a:rPr lang="de-AT" b="0" i="1" dirty="0" smtClean="0">
                                  <a:latin typeface="Cambria Math"/>
                                </a:rPr>
                                <m:t>𝐶</m:t>
                              </m:r>
                            </m:e>
                            <m:sub>
                              <m:r>
                                <a:rPr lang="de-AT" b="0" i="1" dirty="0" smtClean="0">
                                  <a:latin typeface="Cambria Math"/>
                                </a:rPr>
                                <m:t>𝑖</m:t>
                              </m:r>
                            </m:sub>
                          </m:sSub>
                        </m:e>
                      </m:d>
                      <m:r>
                        <a:rPr lang="de-AT" b="0" i="1" dirty="0" smtClean="0">
                          <a:latin typeface="Cambria Math"/>
                        </a:rPr>
                        <m:t>)</m:t>
                      </m:r>
                    </m:oMath>
                  </m:oMathPara>
                </a14:m>
                <a:endParaRPr lang="de-AT" b="0" dirty="0" smtClean="0"/>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333153"/>
                <a:ext cx="9344347" cy="4464496"/>
              </a:xfrm>
              <a:blipFill rotWithShape="1">
                <a:blip r:embed="rId2"/>
                <a:stretch>
                  <a:fillRect l="-587" t="-546" b="-1503"/>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26</a:t>
            </a:fld>
            <a:endParaRPr lang="de-DE" altLang="de-DE">
              <a:latin typeface="Times New Roman"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735013" y="6170463"/>
                <a:ext cx="4680520" cy="923330"/>
              </a:xfrm>
              <a:prstGeom prst="rect">
                <a:avLst/>
              </a:prstGeom>
              <a:noFill/>
            </p:spPr>
            <p:txBody>
              <a:bodyPr wrap="square" rtlCol="0">
                <a:spAutoFit/>
              </a:bodyPr>
              <a:lstStyle/>
              <a:p>
                <a:pPr marL="0" indent="0" algn="l">
                  <a:buNone/>
                </a:pPr>
                <a14:m>
                  <m:oMath xmlns:m="http://schemas.openxmlformats.org/officeDocument/2006/math">
                    <m:sSub>
                      <m:sSubPr>
                        <m:ctrlPr>
                          <a:rPr lang="de-AT" sz="1800" i="1" dirty="0" smtClean="0">
                            <a:latin typeface="Cambria Math" panose="02040503050406030204" pitchFamily="18" charset="0"/>
                          </a:rPr>
                        </m:ctrlPr>
                      </m:sSubPr>
                      <m:e>
                        <m:r>
                          <a:rPr lang="de-AT" sz="1800" b="0" i="1" dirty="0" smtClean="0">
                            <a:latin typeface="Cambria Math"/>
                          </a:rPr>
                          <m:t>𝑊𝐶𝐷</m:t>
                        </m:r>
                        <m:r>
                          <a:rPr lang="de-AT" sz="1800" b="0" i="1" dirty="0" smtClean="0">
                            <a:latin typeface="Cambria Math"/>
                          </a:rPr>
                          <m:t>(</m:t>
                        </m:r>
                        <m:r>
                          <a:rPr lang="de-AT" sz="1800" b="0" i="1" dirty="0">
                            <a:latin typeface="Cambria Math" panose="02040503050406030204" pitchFamily="18" charset="0"/>
                          </a:rPr>
                          <m:t>𝐶</m:t>
                        </m:r>
                      </m:e>
                      <m:sub>
                        <m:r>
                          <a:rPr lang="de-AT" sz="1800" b="0" i="1" dirty="0" smtClean="0">
                            <a:latin typeface="Cambria Math"/>
                          </a:rPr>
                          <m:t>3</m:t>
                        </m:r>
                      </m:sub>
                    </m:sSub>
                    <m:r>
                      <a:rPr lang="de-AT" sz="1800" b="0" i="1" dirty="0" smtClean="0">
                        <a:latin typeface="Cambria Math"/>
                      </a:rPr>
                      <m:t>)= </m:t>
                    </m:r>
                  </m:oMath>
                </a14:m>
                <a:r>
                  <a:rPr lang="de-AT" sz="1800" dirty="0" err="1" smtClean="0"/>
                  <a:t>Depth</a:t>
                </a:r>
                <a:r>
                  <a:rPr lang="de-AT" sz="1800" dirty="0" smtClean="0"/>
                  <a:t>(5)+</a:t>
                </a:r>
                <a:r>
                  <a:rPr lang="de-AT" sz="1800" dirty="0" err="1" smtClean="0"/>
                  <a:t>Depth</a:t>
                </a:r>
                <a:r>
                  <a:rPr lang="de-AT" sz="1800" dirty="0" smtClean="0"/>
                  <a:t>(31)=3.5</a:t>
                </a:r>
              </a:p>
              <a:p>
                <a:pPr marL="0" indent="0" algn="l">
                  <a:buNone/>
                </a:pPr>
                <a14:m>
                  <m:oMath xmlns:m="http://schemas.openxmlformats.org/officeDocument/2006/math">
                    <m:sSub>
                      <m:sSubPr>
                        <m:ctrlPr>
                          <a:rPr lang="de-AT" sz="1800" i="1" dirty="0">
                            <a:latin typeface="Cambria Math" panose="02040503050406030204" pitchFamily="18" charset="0"/>
                          </a:rPr>
                        </m:ctrlPr>
                      </m:sSubPr>
                      <m:e>
                        <m:r>
                          <a:rPr lang="de-AT" sz="1800" i="1" dirty="0">
                            <a:latin typeface="Cambria Math"/>
                          </a:rPr>
                          <m:t>𝑊𝐶𝐷</m:t>
                        </m:r>
                        <m:r>
                          <a:rPr lang="de-AT" sz="1800" i="1" dirty="0">
                            <a:latin typeface="Cambria Math"/>
                          </a:rPr>
                          <m:t>(</m:t>
                        </m:r>
                        <m:r>
                          <a:rPr lang="de-AT" sz="1800" i="1" dirty="0">
                            <a:latin typeface="Cambria Math" panose="02040503050406030204" pitchFamily="18" charset="0"/>
                          </a:rPr>
                          <m:t>𝐶</m:t>
                        </m:r>
                      </m:e>
                      <m:sub>
                        <m:r>
                          <a:rPr lang="de-AT" sz="1800" b="0" i="1" dirty="0" smtClean="0">
                            <a:latin typeface="Cambria Math"/>
                          </a:rPr>
                          <m:t>7</m:t>
                        </m:r>
                      </m:sub>
                    </m:sSub>
                    <m:r>
                      <a:rPr lang="de-AT" sz="1800" i="1" dirty="0">
                        <a:latin typeface="Cambria Math"/>
                      </a:rPr>
                      <m:t>)</m:t>
                    </m:r>
                  </m:oMath>
                </a14:m>
                <a:r>
                  <a:rPr lang="de-AT" sz="1800" dirty="0" smtClean="0"/>
                  <a:t>=6.1</a:t>
                </a:r>
              </a:p>
              <a:p>
                <a:pPr marL="0" indent="0" algn="l">
                  <a:buNone/>
                </a:pPr>
                <a14:m>
                  <m:oMath xmlns:m="http://schemas.openxmlformats.org/officeDocument/2006/math">
                    <m:sSub>
                      <m:sSubPr>
                        <m:ctrlPr>
                          <a:rPr lang="de-AT" sz="1800" i="1" dirty="0">
                            <a:latin typeface="Cambria Math" panose="02040503050406030204" pitchFamily="18" charset="0"/>
                          </a:rPr>
                        </m:ctrlPr>
                      </m:sSubPr>
                      <m:e>
                        <m:r>
                          <a:rPr lang="de-AT" sz="1800" i="1" dirty="0">
                            <a:latin typeface="Cambria Math"/>
                          </a:rPr>
                          <m:t>𝑊𝐶𝐷</m:t>
                        </m:r>
                        <m:r>
                          <a:rPr lang="de-AT" sz="1800" i="1" dirty="0">
                            <a:latin typeface="Cambria Math"/>
                          </a:rPr>
                          <m:t>(</m:t>
                        </m:r>
                        <m:r>
                          <a:rPr lang="de-AT" sz="1800" i="1" dirty="0">
                            <a:latin typeface="Cambria Math" panose="02040503050406030204" pitchFamily="18" charset="0"/>
                          </a:rPr>
                          <m:t>𝐶</m:t>
                        </m:r>
                      </m:e>
                      <m:sub>
                        <m:r>
                          <a:rPr lang="de-AT" sz="1800" b="0" i="1" dirty="0" smtClean="0">
                            <a:latin typeface="Cambria Math"/>
                          </a:rPr>
                          <m:t>15</m:t>
                        </m:r>
                      </m:sub>
                    </m:sSub>
                    <m:r>
                      <a:rPr lang="de-AT" sz="1800" i="1" dirty="0">
                        <a:latin typeface="Cambria Math"/>
                      </a:rPr>
                      <m:t>)</m:t>
                    </m:r>
                  </m:oMath>
                </a14:m>
                <a:r>
                  <a:rPr lang="de-AT" sz="1800" dirty="0"/>
                  <a:t>=</a:t>
                </a:r>
                <a:r>
                  <a:rPr lang="de-AT" sz="1800" dirty="0" smtClean="0"/>
                  <a:t>10.5</a:t>
                </a:r>
              </a:p>
            </p:txBody>
          </p:sp>
        </mc:Choice>
        <mc:Fallback xmlns="">
          <p:sp>
            <p:nvSpPr>
              <p:cNvPr id="7" name="TextBox 6"/>
              <p:cNvSpPr txBox="1">
                <a:spLocks noRot="1" noChangeAspect="1" noMove="1" noResize="1" noEditPoints="1" noAdjustHandles="1" noChangeArrowheads="1" noChangeShapeType="1" noTextEdit="1"/>
              </p:cNvSpPr>
              <p:nvPr/>
            </p:nvSpPr>
            <p:spPr>
              <a:xfrm>
                <a:off x="735013" y="6170463"/>
                <a:ext cx="4680520" cy="923330"/>
              </a:xfrm>
              <a:prstGeom prst="rect">
                <a:avLst/>
              </a:prstGeom>
              <a:blipFill rotWithShape="1">
                <a:blip r:embed="rId3"/>
                <a:stretch>
                  <a:fillRect t="-3289"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03565" y="6242471"/>
                <a:ext cx="4680520" cy="923330"/>
              </a:xfrm>
              <a:prstGeom prst="rect">
                <a:avLst/>
              </a:prstGeom>
              <a:noFill/>
            </p:spPr>
            <p:txBody>
              <a:bodyPr wrap="square" rtlCol="0">
                <a:spAutoFit/>
              </a:bodyPr>
              <a:lstStyle/>
              <a:p>
                <a:pPr marL="0" indent="0" algn="l">
                  <a:buNone/>
                </a:pPr>
                <a14:m>
                  <m:oMath xmlns:m="http://schemas.openxmlformats.org/officeDocument/2006/math">
                    <m:sSub>
                      <m:sSubPr>
                        <m:ctrlPr>
                          <a:rPr lang="de-AT" sz="1800" i="1" dirty="0">
                            <a:latin typeface="Cambria Math" panose="02040503050406030204" pitchFamily="18" charset="0"/>
                          </a:rPr>
                        </m:ctrlPr>
                      </m:sSubPr>
                      <m:e>
                        <m:r>
                          <a:rPr lang="de-AT" sz="1800" i="1" dirty="0">
                            <a:latin typeface="Cambria Math"/>
                          </a:rPr>
                          <m:t>𝑊𝐶𝐷</m:t>
                        </m:r>
                        <m:r>
                          <a:rPr lang="de-AT" sz="1800" i="1" dirty="0">
                            <a:latin typeface="Cambria Math"/>
                          </a:rPr>
                          <m:t>(</m:t>
                        </m:r>
                        <m:r>
                          <a:rPr lang="de-AT" sz="1800" i="1" dirty="0">
                            <a:latin typeface="Cambria Math" panose="02040503050406030204" pitchFamily="18" charset="0"/>
                          </a:rPr>
                          <m:t>𝐶</m:t>
                        </m:r>
                      </m:e>
                      <m:sub>
                        <m:r>
                          <a:rPr lang="de-AT" sz="1800" b="0" i="1" dirty="0" smtClean="0">
                            <a:latin typeface="Cambria Math"/>
                          </a:rPr>
                          <m:t>31</m:t>
                        </m:r>
                      </m:sub>
                    </m:sSub>
                    <m:r>
                      <a:rPr lang="de-AT" sz="1800" i="1" dirty="0">
                        <a:latin typeface="Cambria Math"/>
                      </a:rPr>
                      <m:t>)</m:t>
                    </m:r>
                  </m:oMath>
                </a14:m>
                <a:r>
                  <a:rPr lang="de-AT" sz="1800" dirty="0"/>
                  <a:t>=</a:t>
                </a:r>
                <a:r>
                  <a:rPr lang="de-AT" sz="1800" dirty="0" smtClean="0"/>
                  <a:t>19.0</a:t>
                </a:r>
              </a:p>
              <a:p>
                <a:pPr marL="0" indent="0" algn="l">
                  <a:buNone/>
                </a:pPr>
                <a14:m>
                  <m:oMath xmlns:m="http://schemas.openxmlformats.org/officeDocument/2006/math">
                    <m:sSub>
                      <m:sSubPr>
                        <m:ctrlPr>
                          <a:rPr lang="de-AT" sz="1800" i="1" dirty="0">
                            <a:latin typeface="Cambria Math" panose="02040503050406030204" pitchFamily="18" charset="0"/>
                          </a:rPr>
                        </m:ctrlPr>
                      </m:sSubPr>
                      <m:e>
                        <m:r>
                          <a:rPr lang="de-AT" sz="1800" i="1" dirty="0">
                            <a:latin typeface="Cambria Math"/>
                          </a:rPr>
                          <m:t>𝑊𝐶𝐷</m:t>
                        </m:r>
                        <m:r>
                          <a:rPr lang="de-AT" sz="1800" i="1" dirty="0">
                            <a:latin typeface="Cambria Math"/>
                          </a:rPr>
                          <m:t>(</m:t>
                        </m:r>
                        <m:r>
                          <a:rPr lang="de-AT" sz="1800" i="1" dirty="0">
                            <a:latin typeface="Cambria Math" panose="02040503050406030204" pitchFamily="18" charset="0"/>
                          </a:rPr>
                          <m:t>𝐶</m:t>
                        </m:r>
                      </m:e>
                      <m:sub>
                        <m:r>
                          <a:rPr lang="de-AT" sz="1800" b="0" i="1" dirty="0" smtClean="0">
                            <a:latin typeface="Cambria Math"/>
                          </a:rPr>
                          <m:t>63</m:t>
                        </m:r>
                      </m:sub>
                    </m:sSub>
                    <m:r>
                      <a:rPr lang="de-AT" sz="1800" i="1" dirty="0">
                        <a:latin typeface="Cambria Math"/>
                      </a:rPr>
                      <m:t>)</m:t>
                    </m:r>
                  </m:oMath>
                </a14:m>
                <a:r>
                  <a:rPr lang="de-AT" sz="1800" dirty="0"/>
                  <a:t>=</a:t>
                </a:r>
                <a:r>
                  <a:rPr lang="de-AT" sz="1800" dirty="0" smtClean="0"/>
                  <a:t>35.5</a:t>
                </a:r>
              </a:p>
              <a:p>
                <a:pPr marL="0" indent="0" algn="l">
                  <a:buNone/>
                </a:pPr>
                <a14:m>
                  <m:oMath xmlns:m="http://schemas.openxmlformats.org/officeDocument/2006/math">
                    <m:sSub>
                      <m:sSubPr>
                        <m:ctrlPr>
                          <a:rPr lang="de-AT" sz="1800" i="1" dirty="0">
                            <a:latin typeface="Cambria Math" panose="02040503050406030204" pitchFamily="18" charset="0"/>
                          </a:rPr>
                        </m:ctrlPr>
                      </m:sSubPr>
                      <m:e>
                        <m:r>
                          <a:rPr lang="de-AT" sz="1800" i="1" dirty="0">
                            <a:latin typeface="Cambria Math"/>
                          </a:rPr>
                          <m:t>𝑊𝐶𝐷</m:t>
                        </m:r>
                        <m:r>
                          <a:rPr lang="de-AT" sz="1800" i="1" dirty="0">
                            <a:latin typeface="Cambria Math"/>
                          </a:rPr>
                          <m:t>(</m:t>
                        </m:r>
                        <m:r>
                          <a:rPr lang="de-AT" sz="1800" i="1" dirty="0">
                            <a:latin typeface="Cambria Math" panose="02040503050406030204" pitchFamily="18" charset="0"/>
                          </a:rPr>
                          <m:t>𝐶</m:t>
                        </m:r>
                      </m:e>
                      <m:sub>
                        <m:r>
                          <a:rPr lang="de-AT" sz="1800" b="0" i="1" dirty="0" smtClean="0">
                            <a:latin typeface="Cambria Math"/>
                          </a:rPr>
                          <m:t>127</m:t>
                        </m:r>
                      </m:sub>
                    </m:sSub>
                    <m:r>
                      <a:rPr lang="de-AT" sz="1800" i="1" dirty="0">
                        <a:latin typeface="Cambria Math"/>
                      </a:rPr>
                      <m:t>)</m:t>
                    </m:r>
                  </m:oMath>
                </a14:m>
                <a:r>
                  <a:rPr lang="de-AT" sz="1800" dirty="0"/>
                  <a:t>=</a:t>
                </a:r>
                <a:r>
                  <a:rPr lang="de-AT" sz="1800" dirty="0" smtClean="0"/>
                  <a:t>68.0</a:t>
                </a:r>
                <a:endParaRPr lang="de-AT" sz="1800" dirty="0"/>
              </a:p>
            </p:txBody>
          </p:sp>
        </mc:Choice>
        <mc:Fallback xmlns="">
          <p:sp>
            <p:nvSpPr>
              <p:cNvPr id="9" name="TextBox 8"/>
              <p:cNvSpPr txBox="1">
                <a:spLocks noRot="1" noChangeAspect="1" noMove="1" noResize="1" noEditPoints="1" noAdjustHandles="1" noChangeArrowheads="1" noChangeShapeType="1" noTextEdit="1"/>
              </p:cNvSpPr>
              <p:nvPr/>
            </p:nvSpPr>
            <p:spPr>
              <a:xfrm>
                <a:off x="5703565" y="6242471"/>
                <a:ext cx="4680520" cy="923330"/>
              </a:xfrm>
              <a:prstGeom prst="rect">
                <a:avLst/>
              </a:prstGeom>
              <a:blipFill rotWithShape="1">
                <a:blip r:embed="rId4"/>
                <a:stretch>
                  <a:fillRect t="-3311" b="-9934"/>
                </a:stretch>
              </a:blipFill>
            </p:spPr>
            <p:txBody>
              <a:bodyPr/>
              <a:lstStyle/>
              <a:p>
                <a:r>
                  <a:rPr lang="en-GB">
                    <a:noFill/>
                  </a:rPr>
                  <a:t> </a:t>
                </a:r>
              </a:p>
            </p:txBody>
          </p:sp>
        </mc:Fallback>
      </mc:AlternateContent>
    </p:spTree>
    <p:extLst>
      <p:ext uri="{BB962C8B-B14F-4D97-AF65-F5344CB8AC3E}">
        <p14:creationId xmlns:p14="http://schemas.microsoft.com/office/powerpoint/2010/main" val="424388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hteck 46"/>
          <p:cNvSpPr/>
          <p:nvPr/>
        </p:nvSpPr>
        <p:spPr bwMode="auto">
          <a:xfrm>
            <a:off x="879029" y="3728623"/>
            <a:ext cx="3096344" cy="3365170"/>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333153"/>
                <a:ext cx="9344347" cy="2160240"/>
              </a:xfrm>
            </p:spPr>
            <p:txBody>
              <a:bodyPr/>
              <a:lstStyle/>
              <a:p>
                <a:pPr marL="0" indent="0" algn="ctr">
                  <a:buNone/>
                </a:pPr>
                <a:r>
                  <a:rPr lang="de-AT" dirty="0"/>
                  <a:t>2</a:t>
                </a:r>
                <a:r>
                  <a:rPr lang="de-AT" dirty="0" smtClean="0"/>
                  <a:t>. Implementierung mit Hilfe von Sub-Funktionen</a:t>
                </a:r>
              </a:p>
              <a:p>
                <a:pPr marL="0" indent="0">
                  <a:buNone/>
                </a:pPr>
                <a:endParaRPr lang="de-AT" dirty="0" smtClean="0"/>
              </a:p>
              <a:p>
                <a:pPr marL="0" indent="0">
                  <a:buNone/>
                </a:pPr>
                <a14:m>
                  <m:oMathPara xmlns:m="http://schemas.openxmlformats.org/officeDocument/2006/math">
                    <m:oMathParaPr>
                      <m:jc m:val="left"/>
                    </m:oMathParaPr>
                    <m:oMath xmlns:m="http://schemas.openxmlformats.org/officeDocument/2006/math">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endParaRPr lang="de-AT" i="1" dirty="0" smtClean="0">
                  <a:latin typeface="Cambria Math" panose="02040503050406030204" pitchFamily="18" charset="0"/>
                </a:endParaRPr>
              </a:p>
              <a:p>
                <a:pPr marL="0" indent="0">
                  <a:buNone/>
                </a:pPr>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333153"/>
                <a:ext cx="9344347" cy="2160240"/>
              </a:xfrm>
              <a:blipFill rotWithShape="1">
                <a:blip r:embed="rId2"/>
                <a:stretch>
                  <a:fillRect t="-1130"/>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27</a:t>
            </a:fld>
            <a:endParaRPr lang="de-DE" altLang="de-DE">
              <a:latin typeface="Times New Roman" pitchFamily="18" charset="0"/>
            </a:endParaRPr>
          </a:p>
        </p:txBody>
      </p:sp>
      <p:grpSp>
        <p:nvGrpSpPr>
          <p:cNvPr id="7" name="Gruppieren 6"/>
          <p:cNvGrpSpPr/>
          <p:nvPr/>
        </p:nvGrpSpPr>
        <p:grpSpPr>
          <a:xfrm>
            <a:off x="518989" y="3705250"/>
            <a:ext cx="3924906" cy="3275147"/>
            <a:chOff x="5955123" y="3674630"/>
            <a:chExt cx="3924906" cy="3275147"/>
          </a:xfrm>
          <a:solidFill>
            <a:schemeClr val="accent4">
              <a:lumMod val="10000"/>
              <a:lumOff val="90000"/>
            </a:schemeClr>
          </a:solidFill>
        </p:grpSpPr>
        <p:sp>
          <p:nvSpPr>
            <p:cNvPr id="8" name="Flussdiagramm: Verzögerung 7"/>
            <p:cNvSpPr/>
            <p:nvPr/>
          </p:nvSpPr>
          <p:spPr bwMode="auto">
            <a:xfrm>
              <a:off x="7651060" y="5057937"/>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nvGrpSpPr>
            <p:cNvPr id="9" name="Gruppieren 8"/>
            <p:cNvGrpSpPr/>
            <p:nvPr/>
          </p:nvGrpSpPr>
          <p:grpSpPr>
            <a:xfrm>
              <a:off x="7363028" y="3925441"/>
              <a:ext cx="720080" cy="576064"/>
              <a:chOff x="3471317" y="4573513"/>
              <a:chExt cx="720080" cy="576064"/>
            </a:xfrm>
            <a:grpFill/>
          </p:grpSpPr>
          <p:grpSp>
            <p:nvGrpSpPr>
              <p:cNvPr id="40" name="Gruppieren 39"/>
              <p:cNvGrpSpPr/>
              <p:nvPr/>
            </p:nvGrpSpPr>
            <p:grpSpPr>
              <a:xfrm>
                <a:off x="3471317" y="4573513"/>
                <a:ext cx="720080" cy="576064"/>
                <a:chOff x="3471317" y="4573513"/>
                <a:chExt cx="720080" cy="576064"/>
              </a:xfrm>
              <a:grpFill/>
            </p:grpSpPr>
            <p:sp>
              <p:nvSpPr>
                <p:cNvPr id="43" name="Bogen 42"/>
                <p:cNvSpPr/>
                <p:nvPr/>
              </p:nvSpPr>
              <p:spPr bwMode="auto">
                <a:xfrm>
                  <a:off x="3471317" y="4573513"/>
                  <a:ext cx="720080"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4" name="Bogen 43"/>
                <p:cNvSpPr/>
                <p:nvPr/>
              </p:nvSpPr>
              <p:spPr bwMode="auto">
                <a:xfrm rot="5400000">
                  <a:off x="3543325" y="4501505"/>
                  <a:ext cx="576064" cy="720080"/>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5" name="Bogen 44"/>
                <p:cNvSpPr/>
                <p:nvPr/>
              </p:nvSpPr>
              <p:spPr bwMode="auto">
                <a:xfrm>
                  <a:off x="3719542" y="4573513"/>
                  <a:ext cx="215354"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6" name="Bogen 45"/>
                <p:cNvSpPr/>
                <p:nvPr/>
              </p:nvSpPr>
              <p:spPr bwMode="auto">
                <a:xfrm rot="5400000">
                  <a:off x="3539187" y="4753868"/>
                  <a:ext cx="576064" cy="21535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41" name="Bogen 40"/>
              <p:cNvSpPr/>
              <p:nvPr/>
            </p:nvSpPr>
            <p:spPr bwMode="auto">
              <a:xfrm>
                <a:off x="3651718" y="4573513"/>
                <a:ext cx="215354"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2" name="Bogen 41"/>
              <p:cNvSpPr/>
              <p:nvPr/>
            </p:nvSpPr>
            <p:spPr bwMode="auto">
              <a:xfrm rot="5400000">
                <a:off x="3471363" y="4753868"/>
                <a:ext cx="576064" cy="21535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0" name="Gewinkelte Verbindung 9"/>
            <p:cNvCxnSpPr>
              <a:endCxn id="41" idx="1"/>
            </p:cNvCxnSpPr>
            <p:nvPr/>
          </p:nvCxnSpPr>
          <p:spPr bwMode="auto">
            <a:xfrm flipV="1">
              <a:off x="6061274" y="4213473"/>
              <a:ext cx="1589832" cy="432049"/>
            </a:xfrm>
            <a:prstGeom prst="bentConnector3">
              <a:avLst>
                <a:gd name="adj1" fmla="val 61732"/>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winkelte Verbindung 10"/>
            <p:cNvCxnSpPr/>
            <p:nvPr/>
          </p:nvCxnSpPr>
          <p:spPr bwMode="auto">
            <a:xfrm>
              <a:off x="6061274" y="4789537"/>
              <a:ext cx="1599774" cy="720080"/>
            </a:xfrm>
            <a:prstGeom prst="bentConnector3">
              <a:avLst>
                <a:gd name="adj1" fmla="val 47867"/>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Gewinkelte Verbindung 11"/>
            <p:cNvCxnSpPr/>
            <p:nvPr/>
          </p:nvCxnSpPr>
          <p:spPr bwMode="auto">
            <a:xfrm>
              <a:off x="6817358" y="4645521"/>
              <a:ext cx="843690" cy="576064"/>
            </a:xfrm>
            <a:prstGeom prst="bentConnector3">
              <a:avLst>
                <a:gd name="adj1" fmla="val 26275"/>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winkelte Verbindung 12"/>
            <p:cNvCxnSpPr/>
            <p:nvPr/>
          </p:nvCxnSpPr>
          <p:spPr bwMode="auto">
            <a:xfrm flipV="1">
              <a:off x="6817358" y="4353773"/>
              <a:ext cx="905710" cy="435764"/>
            </a:xfrm>
            <a:prstGeom prst="bentConnector3">
              <a:avLst>
                <a:gd name="adj1" fmla="val 50000"/>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mit Pfeil 13"/>
            <p:cNvCxnSpPr/>
            <p:nvPr/>
          </p:nvCxnSpPr>
          <p:spPr bwMode="auto">
            <a:xfrm>
              <a:off x="9160145" y="5998560"/>
              <a:ext cx="648072" cy="0"/>
            </a:xfrm>
            <a:prstGeom prst="straightConnector1">
              <a:avLst/>
            </a:prstGeom>
            <a:grp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 Verbindung mit Pfeil 14"/>
            <p:cNvCxnSpPr>
              <a:stCxn id="44" idx="0"/>
            </p:cNvCxnSpPr>
            <p:nvPr/>
          </p:nvCxnSpPr>
          <p:spPr bwMode="auto">
            <a:xfrm flipV="1">
              <a:off x="8083108" y="4198359"/>
              <a:ext cx="1796921" cy="15114"/>
            </a:xfrm>
            <a:prstGeom prst="straightConnector1">
              <a:avLst/>
            </a:prstGeom>
            <a:grp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feld 15"/>
            <p:cNvSpPr txBox="1"/>
            <p:nvPr/>
          </p:nvSpPr>
          <p:spPr>
            <a:xfrm>
              <a:off x="6003214" y="4332228"/>
              <a:ext cx="332143" cy="338554"/>
            </a:xfrm>
            <a:prstGeom prst="rect">
              <a:avLst/>
            </a:prstGeom>
            <a:noFill/>
          </p:spPr>
          <p:txBody>
            <a:bodyPr wrap="none" rtlCol="0">
              <a:spAutoFit/>
            </a:bodyPr>
            <a:lstStyle/>
            <a:p>
              <a:r>
                <a:rPr lang="de-AT" dirty="0" smtClean="0"/>
                <a:t>A</a:t>
              </a:r>
              <a:endParaRPr lang="en-GB" dirty="0"/>
            </a:p>
          </p:txBody>
        </p:sp>
        <p:sp>
          <p:nvSpPr>
            <p:cNvPr id="17" name="Textfeld 16"/>
            <p:cNvSpPr txBox="1"/>
            <p:nvPr/>
          </p:nvSpPr>
          <p:spPr>
            <a:xfrm>
              <a:off x="5994876" y="4811023"/>
              <a:ext cx="320922" cy="338554"/>
            </a:xfrm>
            <a:prstGeom prst="rect">
              <a:avLst/>
            </a:prstGeom>
            <a:noFill/>
          </p:spPr>
          <p:txBody>
            <a:bodyPr wrap="none" rtlCol="0">
              <a:spAutoFit/>
            </a:bodyPr>
            <a:lstStyle/>
            <a:p>
              <a:r>
                <a:rPr lang="de-AT" dirty="0"/>
                <a:t>B</a:t>
              </a:r>
              <a:endParaRPr lang="en-GB" dirty="0"/>
            </a:p>
          </p:txBody>
        </p:sp>
        <p:sp>
          <p:nvSpPr>
            <p:cNvPr id="18" name="Textfeld 17"/>
            <p:cNvSpPr txBox="1"/>
            <p:nvPr/>
          </p:nvSpPr>
          <p:spPr>
            <a:xfrm>
              <a:off x="9382777" y="5626869"/>
              <a:ext cx="497252" cy="338554"/>
            </a:xfrm>
            <a:prstGeom prst="rect">
              <a:avLst/>
            </a:prstGeom>
            <a:noFill/>
          </p:spPr>
          <p:txBody>
            <a:bodyPr wrap="none" rtlCol="0">
              <a:spAutoFit/>
            </a:bodyPr>
            <a:lstStyle/>
            <a:p>
              <a:r>
                <a:rPr lang="de-AT" dirty="0" err="1" smtClean="0"/>
                <a:t>C</a:t>
              </a:r>
              <a:r>
                <a:rPr lang="de-AT" baseline="-25000" dirty="0" err="1" smtClean="0"/>
                <a:t>out</a:t>
              </a:r>
              <a:endParaRPr lang="en-GB" baseline="-25000" dirty="0"/>
            </a:p>
          </p:txBody>
        </p:sp>
        <p:sp>
          <p:nvSpPr>
            <p:cNvPr id="19" name="Textfeld 18"/>
            <p:cNvSpPr txBox="1"/>
            <p:nvPr/>
          </p:nvSpPr>
          <p:spPr>
            <a:xfrm>
              <a:off x="9504663" y="3849658"/>
              <a:ext cx="298480" cy="338554"/>
            </a:xfrm>
            <a:prstGeom prst="rect">
              <a:avLst/>
            </a:prstGeom>
            <a:noFill/>
          </p:spPr>
          <p:txBody>
            <a:bodyPr wrap="none" rtlCol="0">
              <a:spAutoFit/>
            </a:bodyPr>
            <a:lstStyle/>
            <a:p>
              <a:r>
                <a:rPr lang="de-AT" dirty="0"/>
                <a:t>S</a:t>
              </a:r>
              <a:endParaRPr lang="en-GB" dirty="0"/>
            </a:p>
          </p:txBody>
        </p:sp>
        <p:sp>
          <p:nvSpPr>
            <p:cNvPr id="20" name="Flussdiagramm: Verzögerung 19"/>
            <p:cNvSpPr/>
            <p:nvPr/>
          </p:nvSpPr>
          <p:spPr bwMode="auto">
            <a:xfrm>
              <a:off x="7651060" y="5725641"/>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1" name="Flussdiagramm: Verzögerung 20"/>
            <p:cNvSpPr/>
            <p:nvPr/>
          </p:nvSpPr>
          <p:spPr bwMode="auto">
            <a:xfrm>
              <a:off x="7651060" y="6373713"/>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22" name="Gerader Verbinder 21"/>
            <p:cNvCxnSpPr>
              <a:stCxn id="23" idx="2"/>
            </p:cNvCxnSpPr>
            <p:nvPr/>
          </p:nvCxnSpPr>
          <p:spPr bwMode="auto">
            <a:xfrm flipV="1">
              <a:off x="6169284" y="4007597"/>
              <a:ext cx="1549646" cy="5587"/>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5955123" y="3674630"/>
              <a:ext cx="428322" cy="338554"/>
            </a:xfrm>
            <a:prstGeom prst="rect">
              <a:avLst/>
            </a:prstGeom>
            <a:noFill/>
          </p:spPr>
          <p:txBody>
            <a:bodyPr wrap="none" rtlCol="0">
              <a:spAutoFit/>
            </a:bodyPr>
            <a:lstStyle/>
            <a:p>
              <a:r>
                <a:rPr lang="de-AT" dirty="0" err="1" smtClean="0"/>
                <a:t>C</a:t>
              </a:r>
              <a:r>
                <a:rPr lang="de-AT" baseline="-25000" dirty="0" err="1" smtClean="0"/>
                <a:t>in</a:t>
              </a:r>
              <a:endParaRPr lang="en-GB" baseline="-25000" dirty="0"/>
            </a:p>
          </p:txBody>
        </p:sp>
        <p:cxnSp>
          <p:nvCxnSpPr>
            <p:cNvPr id="24" name="Gerader Verbinder 23"/>
            <p:cNvCxnSpPr/>
            <p:nvPr/>
          </p:nvCxnSpPr>
          <p:spPr bwMode="auto">
            <a:xfrm flipV="1">
              <a:off x="7593512" y="4210679"/>
              <a:ext cx="168684" cy="279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r Verbinder 24"/>
            <p:cNvCxnSpPr/>
            <p:nvPr/>
          </p:nvCxnSpPr>
          <p:spPr bwMode="auto">
            <a:xfrm>
              <a:off x="7043902" y="5221585"/>
              <a:ext cx="5070" cy="64388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p:nvPr/>
          </p:nvCxnSpPr>
          <p:spPr bwMode="auto">
            <a:xfrm>
              <a:off x="7030047" y="5861937"/>
              <a:ext cx="621013" cy="3529"/>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a:off x="6813596" y="5494504"/>
              <a:ext cx="11058" cy="103866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Gerader Verbinder 27"/>
            <p:cNvCxnSpPr/>
            <p:nvPr/>
          </p:nvCxnSpPr>
          <p:spPr bwMode="auto">
            <a:xfrm>
              <a:off x="6817282" y="6533168"/>
              <a:ext cx="833702" cy="2"/>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rader Verbinder 28"/>
            <p:cNvCxnSpPr/>
            <p:nvPr/>
          </p:nvCxnSpPr>
          <p:spPr bwMode="auto">
            <a:xfrm>
              <a:off x="6644710" y="4013184"/>
              <a:ext cx="0" cy="273810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Gerader Verbinder 29"/>
            <p:cNvCxnSpPr/>
            <p:nvPr/>
          </p:nvCxnSpPr>
          <p:spPr bwMode="auto">
            <a:xfrm>
              <a:off x="6644710" y="6751284"/>
              <a:ext cx="1019803" cy="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V="1">
              <a:off x="6648473" y="6119589"/>
              <a:ext cx="998825" cy="1086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Gruppieren 31"/>
            <p:cNvGrpSpPr/>
            <p:nvPr/>
          </p:nvGrpSpPr>
          <p:grpSpPr>
            <a:xfrm>
              <a:off x="8227124" y="5710528"/>
              <a:ext cx="933021" cy="576066"/>
              <a:chOff x="8292012" y="5497490"/>
              <a:chExt cx="933021" cy="576066"/>
            </a:xfrm>
            <a:grpFill/>
          </p:grpSpPr>
          <p:sp>
            <p:nvSpPr>
              <p:cNvPr id="36" name="Bogen 35"/>
              <p:cNvSpPr/>
              <p:nvPr/>
            </p:nvSpPr>
            <p:spPr bwMode="auto">
              <a:xfrm>
                <a:off x="8292012" y="5497490"/>
                <a:ext cx="933021"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7" name="Bogen 36"/>
              <p:cNvSpPr/>
              <p:nvPr/>
            </p:nvSpPr>
            <p:spPr bwMode="auto">
              <a:xfrm rot="5400000">
                <a:off x="8470491" y="5319013"/>
                <a:ext cx="576064" cy="933021"/>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8" name="Bogen 37"/>
              <p:cNvSpPr/>
              <p:nvPr/>
            </p:nvSpPr>
            <p:spPr bwMode="auto">
              <a:xfrm>
                <a:off x="8613642" y="5497490"/>
                <a:ext cx="279038"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9" name="Bogen 38"/>
              <p:cNvSpPr/>
              <p:nvPr/>
            </p:nvSpPr>
            <p:spPr bwMode="auto">
              <a:xfrm rot="5400000">
                <a:off x="8465129" y="5646003"/>
                <a:ext cx="576064" cy="279038"/>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33" name="Gewinkelte Verbindung 32"/>
            <p:cNvCxnSpPr>
              <a:stCxn id="8" idx="3"/>
            </p:cNvCxnSpPr>
            <p:nvPr/>
          </p:nvCxnSpPr>
          <p:spPr bwMode="auto">
            <a:xfrm>
              <a:off x="8155116" y="5345969"/>
              <a:ext cx="648072" cy="519496"/>
            </a:xfrm>
            <a:prstGeom prst="bentConnector3">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r Verbinder 33"/>
            <p:cNvCxnSpPr>
              <a:stCxn id="20" idx="3"/>
              <a:endCxn id="38" idx="2"/>
            </p:cNvCxnSpPr>
            <p:nvPr/>
          </p:nvCxnSpPr>
          <p:spPr bwMode="auto">
            <a:xfrm flipV="1">
              <a:off x="8155116" y="5998560"/>
              <a:ext cx="672676" cy="15113"/>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winkelte Verbindung 34"/>
            <p:cNvCxnSpPr>
              <a:stCxn id="21" idx="3"/>
            </p:cNvCxnSpPr>
            <p:nvPr/>
          </p:nvCxnSpPr>
          <p:spPr bwMode="auto">
            <a:xfrm flipV="1">
              <a:off x="8155116" y="6130449"/>
              <a:ext cx="648072" cy="531296"/>
            </a:xfrm>
            <a:prstGeom prst="bentConnector3">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Textfeld 47"/>
          <p:cNvSpPr txBox="1"/>
          <p:nvPr/>
        </p:nvSpPr>
        <p:spPr>
          <a:xfrm>
            <a:off x="703425" y="3298258"/>
            <a:ext cx="1887441" cy="461665"/>
          </a:xfrm>
          <a:prstGeom prst="rect">
            <a:avLst/>
          </a:prstGeom>
          <a:noFill/>
        </p:spPr>
        <p:txBody>
          <a:bodyPr wrap="none" rtlCol="0">
            <a:spAutoFit/>
          </a:bodyPr>
          <a:lstStyle/>
          <a:p>
            <a:r>
              <a:rPr lang="de-AT" sz="2400" dirty="0" smtClean="0"/>
              <a:t>Voll-</a:t>
            </a:r>
            <a:r>
              <a:rPr lang="de-AT" sz="2400" dirty="0" err="1" smtClean="0"/>
              <a:t>Addierer</a:t>
            </a:r>
            <a:endParaRPr lang="en-GB" sz="2400" dirty="0"/>
          </a:p>
        </p:txBody>
      </p:sp>
      <p:grpSp>
        <p:nvGrpSpPr>
          <p:cNvPr id="136" name="Gruppieren 135"/>
          <p:cNvGrpSpPr/>
          <p:nvPr/>
        </p:nvGrpSpPr>
        <p:grpSpPr>
          <a:xfrm>
            <a:off x="6553238" y="1734986"/>
            <a:ext cx="2535771" cy="5769369"/>
            <a:chOff x="6553238" y="1734986"/>
            <a:chExt cx="2535771" cy="5769369"/>
          </a:xfrm>
        </p:grpSpPr>
        <p:sp>
          <p:nvSpPr>
            <p:cNvPr id="49" name="Rechteck 48"/>
            <p:cNvSpPr/>
            <p:nvPr/>
          </p:nvSpPr>
          <p:spPr bwMode="auto">
            <a:xfrm>
              <a:off x="7359749" y="2251679"/>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0" name="Rechteck 89"/>
            <p:cNvSpPr/>
            <p:nvPr/>
          </p:nvSpPr>
          <p:spPr bwMode="auto">
            <a:xfrm>
              <a:off x="7359749" y="3562936"/>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1" name="Rechteck 90"/>
            <p:cNvSpPr/>
            <p:nvPr/>
          </p:nvSpPr>
          <p:spPr bwMode="auto">
            <a:xfrm>
              <a:off x="7359749" y="4859080"/>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2" name="Rechteck 91"/>
            <p:cNvSpPr/>
            <p:nvPr/>
          </p:nvSpPr>
          <p:spPr bwMode="auto">
            <a:xfrm>
              <a:off x="7412093" y="6186082"/>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cxnSp>
          <p:nvCxnSpPr>
            <p:cNvPr id="94" name="Gerade Verbindung mit Pfeil 93"/>
            <p:cNvCxnSpPr/>
            <p:nvPr/>
          </p:nvCxnSpPr>
          <p:spPr bwMode="auto">
            <a:xfrm>
              <a:off x="6783685" y="241327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Gerade Verbindung mit Pfeil 96"/>
            <p:cNvCxnSpPr/>
            <p:nvPr/>
          </p:nvCxnSpPr>
          <p:spPr bwMode="auto">
            <a:xfrm>
              <a:off x="6783685" y="277331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Gerade Verbindung mit Pfeil 97"/>
            <p:cNvCxnSpPr/>
            <p:nvPr/>
          </p:nvCxnSpPr>
          <p:spPr bwMode="auto">
            <a:xfrm>
              <a:off x="6783685" y="378142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Gerade Verbindung mit Pfeil 98"/>
            <p:cNvCxnSpPr/>
            <p:nvPr/>
          </p:nvCxnSpPr>
          <p:spPr bwMode="auto">
            <a:xfrm>
              <a:off x="6783685" y="414146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Gerade Verbindung mit Pfeil 99"/>
            <p:cNvCxnSpPr/>
            <p:nvPr/>
          </p:nvCxnSpPr>
          <p:spPr bwMode="auto">
            <a:xfrm>
              <a:off x="6783685" y="507756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Gerade Verbindung mit Pfeil 100"/>
            <p:cNvCxnSpPr/>
            <p:nvPr/>
          </p:nvCxnSpPr>
          <p:spPr bwMode="auto">
            <a:xfrm>
              <a:off x="6783685" y="543760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Gerade Verbindung mit Pfeil 101"/>
            <p:cNvCxnSpPr/>
            <p:nvPr/>
          </p:nvCxnSpPr>
          <p:spPr bwMode="auto">
            <a:xfrm>
              <a:off x="6836029" y="6404571"/>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Gerade Verbindung mit Pfeil 102"/>
            <p:cNvCxnSpPr/>
            <p:nvPr/>
          </p:nvCxnSpPr>
          <p:spPr bwMode="auto">
            <a:xfrm>
              <a:off x="6836029" y="6764611"/>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a:off x="8348197" y="662059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Gerade Verbindung mit Pfeil 105"/>
            <p:cNvCxnSpPr/>
            <p:nvPr/>
          </p:nvCxnSpPr>
          <p:spPr bwMode="auto">
            <a:xfrm>
              <a:off x="8295853" y="529359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Gerade Verbindung mit Pfeil 106"/>
            <p:cNvCxnSpPr/>
            <p:nvPr/>
          </p:nvCxnSpPr>
          <p:spPr bwMode="auto">
            <a:xfrm>
              <a:off x="8295853" y="399744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Gerade Verbindung mit Pfeil 107"/>
            <p:cNvCxnSpPr/>
            <p:nvPr/>
          </p:nvCxnSpPr>
          <p:spPr bwMode="auto">
            <a:xfrm>
              <a:off x="8295853" y="2629297"/>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Gerade Verbindung mit Pfeil 108"/>
            <p:cNvCxnSpPr>
              <a:endCxn id="90" idx="0"/>
            </p:cNvCxnSpPr>
            <p:nvPr/>
          </p:nvCxnSpPr>
          <p:spPr bwMode="auto">
            <a:xfrm>
              <a:off x="7828012" y="3118240"/>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p:nvPr/>
          </p:nvCxnSpPr>
          <p:spPr bwMode="auto">
            <a:xfrm>
              <a:off x="7863805" y="1784865"/>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Gerade Verbindung mit Pfeil 111"/>
            <p:cNvCxnSpPr/>
            <p:nvPr/>
          </p:nvCxnSpPr>
          <p:spPr bwMode="auto">
            <a:xfrm>
              <a:off x="7863805" y="4416849"/>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Gerade Verbindung mit Pfeil 112"/>
            <p:cNvCxnSpPr/>
            <p:nvPr/>
          </p:nvCxnSpPr>
          <p:spPr bwMode="auto">
            <a:xfrm>
              <a:off x="7863805" y="5712993"/>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4" name="Textfeld 113"/>
                <p:cNvSpPr txBox="1"/>
                <p:nvPr/>
              </p:nvSpPr>
              <p:spPr>
                <a:xfrm>
                  <a:off x="6553238" y="2074719"/>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0</m:t>
                            </m:r>
                          </m:sub>
                        </m:sSub>
                      </m:oMath>
                    </m:oMathPara>
                  </a14:m>
                  <a:endParaRPr lang="en-GB" dirty="0"/>
                </a:p>
              </p:txBody>
            </p:sp>
          </mc:Choice>
          <mc:Fallback xmlns="">
            <p:sp>
              <p:nvSpPr>
                <p:cNvPr id="114" name="Textfeld 113"/>
                <p:cNvSpPr txBox="1">
                  <a:spLocks noRot="1" noChangeAspect="1" noMove="1" noResize="1" noEditPoints="1" noAdjustHandles="1" noChangeArrowheads="1" noChangeShapeType="1" noTextEdit="1"/>
                </p:cNvSpPr>
                <p:nvPr/>
              </p:nvSpPr>
              <p:spPr>
                <a:xfrm>
                  <a:off x="6553238" y="2074719"/>
                  <a:ext cx="460895" cy="338554"/>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feld 116"/>
                <p:cNvSpPr txBox="1"/>
                <p:nvPr/>
              </p:nvSpPr>
              <p:spPr>
                <a:xfrm>
                  <a:off x="6569777" y="2722791"/>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0</m:t>
                            </m:r>
                          </m:sub>
                        </m:sSub>
                      </m:oMath>
                    </m:oMathPara>
                  </a14:m>
                  <a:endParaRPr lang="en-GB" dirty="0"/>
                </a:p>
              </p:txBody>
            </p:sp>
          </mc:Choice>
          <mc:Fallback xmlns="">
            <p:sp>
              <p:nvSpPr>
                <p:cNvPr id="117" name="Textfeld 116"/>
                <p:cNvSpPr txBox="1">
                  <a:spLocks noRot="1" noChangeAspect="1" noMove="1" noResize="1" noEditPoints="1" noAdjustHandles="1" noChangeArrowheads="1" noChangeShapeType="1" noTextEdit="1"/>
                </p:cNvSpPr>
                <p:nvPr/>
              </p:nvSpPr>
              <p:spPr>
                <a:xfrm>
                  <a:off x="6569777" y="2722791"/>
                  <a:ext cx="456663" cy="338554"/>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8" name="Textfeld 117"/>
                <p:cNvSpPr txBox="1"/>
                <p:nvPr/>
              </p:nvSpPr>
              <p:spPr>
                <a:xfrm>
                  <a:off x="6570033" y="3450881"/>
                  <a:ext cx="45615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1</m:t>
                            </m:r>
                          </m:sub>
                        </m:sSub>
                      </m:oMath>
                    </m:oMathPara>
                  </a14:m>
                  <a:endParaRPr lang="en-GB" dirty="0"/>
                </a:p>
              </p:txBody>
            </p:sp>
          </mc:Choice>
          <mc:Fallback xmlns="">
            <p:sp>
              <p:nvSpPr>
                <p:cNvPr id="118" name="Textfeld 117"/>
                <p:cNvSpPr txBox="1">
                  <a:spLocks noRot="1" noChangeAspect="1" noMove="1" noResize="1" noEditPoints="1" noAdjustHandles="1" noChangeArrowheads="1" noChangeShapeType="1" noTextEdit="1"/>
                </p:cNvSpPr>
                <p:nvPr/>
              </p:nvSpPr>
              <p:spPr>
                <a:xfrm>
                  <a:off x="6570033" y="3450881"/>
                  <a:ext cx="456151" cy="338554"/>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9" name="Textfeld 118"/>
                <p:cNvSpPr txBox="1"/>
                <p:nvPr/>
              </p:nvSpPr>
              <p:spPr>
                <a:xfrm>
                  <a:off x="6567661" y="473719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2</m:t>
                            </m:r>
                          </m:sub>
                        </m:sSub>
                      </m:oMath>
                    </m:oMathPara>
                  </a14:m>
                  <a:endParaRPr lang="en-GB" dirty="0"/>
                </a:p>
              </p:txBody>
            </p:sp>
          </mc:Choice>
          <mc:Fallback xmlns="">
            <p:sp>
              <p:nvSpPr>
                <p:cNvPr id="119" name="Textfeld 118"/>
                <p:cNvSpPr txBox="1">
                  <a:spLocks noRot="1" noChangeAspect="1" noMove="1" noResize="1" noEditPoints="1" noAdjustHandles="1" noChangeArrowheads="1" noChangeShapeType="1" noTextEdit="1"/>
                </p:cNvSpPr>
                <p:nvPr/>
              </p:nvSpPr>
              <p:spPr>
                <a:xfrm>
                  <a:off x="6567661" y="4737193"/>
                  <a:ext cx="460895" cy="338554"/>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0" name="Textfeld 119"/>
                <p:cNvSpPr txBox="1"/>
                <p:nvPr/>
              </p:nvSpPr>
              <p:spPr>
                <a:xfrm>
                  <a:off x="6567661" y="6085681"/>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3</m:t>
                            </m:r>
                          </m:sub>
                        </m:sSub>
                      </m:oMath>
                    </m:oMathPara>
                  </a14:m>
                  <a:endParaRPr lang="en-GB"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6567661" y="6085681"/>
                  <a:ext cx="460895" cy="338554"/>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feld 120"/>
                <p:cNvSpPr txBox="1"/>
                <p:nvPr/>
              </p:nvSpPr>
              <p:spPr>
                <a:xfrm>
                  <a:off x="6573352" y="4098953"/>
                  <a:ext cx="45191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1</m:t>
                            </m:r>
                          </m:sub>
                        </m:sSub>
                      </m:oMath>
                    </m:oMathPara>
                  </a14:m>
                  <a:endParaRPr lang="en-GB" dirty="0"/>
                </a:p>
              </p:txBody>
            </p:sp>
          </mc:Choice>
          <mc:Fallback xmlns="">
            <p:sp>
              <p:nvSpPr>
                <p:cNvPr id="121" name="Textfeld 120"/>
                <p:cNvSpPr txBox="1">
                  <a:spLocks noRot="1" noChangeAspect="1" noMove="1" noResize="1" noEditPoints="1" noAdjustHandles="1" noChangeArrowheads="1" noChangeShapeType="1" noTextEdit="1"/>
                </p:cNvSpPr>
                <p:nvPr/>
              </p:nvSpPr>
              <p:spPr>
                <a:xfrm>
                  <a:off x="6573352" y="4098953"/>
                  <a:ext cx="451919" cy="338554"/>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2" name="Textfeld 121"/>
                <p:cNvSpPr txBox="1"/>
                <p:nvPr/>
              </p:nvSpPr>
              <p:spPr>
                <a:xfrm>
                  <a:off x="6580640" y="5404868"/>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2</m:t>
                            </m:r>
                          </m:sub>
                        </m:sSub>
                      </m:oMath>
                    </m:oMathPara>
                  </a14:m>
                  <a:endParaRPr lang="en-GB" dirty="0"/>
                </a:p>
              </p:txBody>
            </p:sp>
          </mc:Choice>
          <mc:Fallback xmlns="">
            <p:sp>
              <p:nvSpPr>
                <p:cNvPr id="122" name="Textfeld 121"/>
                <p:cNvSpPr txBox="1">
                  <a:spLocks noRot="1" noChangeAspect="1" noMove="1" noResize="1" noEditPoints="1" noAdjustHandles="1" noChangeArrowheads="1" noChangeShapeType="1" noTextEdit="1"/>
                </p:cNvSpPr>
                <p:nvPr/>
              </p:nvSpPr>
              <p:spPr>
                <a:xfrm>
                  <a:off x="6580640" y="5404868"/>
                  <a:ext cx="456663" cy="338554"/>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feld 122"/>
                <p:cNvSpPr txBox="1"/>
                <p:nvPr/>
              </p:nvSpPr>
              <p:spPr>
                <a:xfrm>
                  <a:off x="6633079" y="6710383"/>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3</m:t>
                            </m:r>
                          </m:sub>
                        </m:sSub>
                      </m:oMath>
                    </m:oMathPara>
                  </a14:m>
                  <a:endParaRPr lang="en-GB" dirty="0"/>
                </a:p>
              </p:txBody>
            </p:sp>
          </mc:Choice>
          <mc:Fallback xmlns="">
            <p:sp>
              <p:nvSpPr>
                <p:cNvPr id="123" name="Textfeld 122"/>
                <p:cNvSpPr txBox="1">
                  <a:spLocks noRot="1" noChangeAspect="1" noMove="1" noResize="1" noEditPoints="1" noAdjustHandles="1" noChangeArrowheads="1" noChangeShapeType="1" noTextEdit="1"/>
                </p:cNvSpPr>
                <p:nvPr/>
              </p:nvSpPr>
              <p:spPr>
                <a:xfrm>
                  <a:off x="6633079" y="6710383"/>
                  <a:ext cx="456663" cy="338554"/>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6" name="Textfeld 125"/>
                <p:cNvSpPr txBox="1"/>
                <p:nvPr/>
              </p:nvSpPr>
              <p:spPr>
                <a:xfrm>
                  <a:off x="8602795" y="4935375"/>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2</m:t>
                            </m:r>
                          </m:sub>
                        </m:sSub>
                      </m:oMath>
                    </m:oMathPara>
                  </a14:m>
                  <a:endParaRPr lang="en-GB" dirty="0"/>
                </a:p>
              </p:txBody>
            </p:sp>
          </mc:Choice>
          <mc:Fallback xmlns="">
            <p:sp>
              <p:nvSpPr>
                <p:cNvPr id="126" name="Textfeld 125"/>
                <p:cNvSpPr txBox="1">
                  <a:spLocks noRot="1" noChangeAspect="1" noMove="1" noResize="1" noEditPoints="1" noAdjustHandles="1" noChangeArrowheads="1" noChangeShapeType="1" noTextEdit="1"/>
                </p:cNvSpPr>
                <p:nvPr/>
              </p:nvSpPr>
              <p:spPr>
                <a:xfrm>
                  <a:off x="8602795" y="4935375"/>
                  <a:ext cx="431015" cy="338554"/>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Textfeld 126"/>
                <p:cNvSpPr txBox="1"/>
                <p:nvPr/>
              </p:nvSpPr>
              <p:spPr>
                <a:xfrm>
                  <a:off x="8655893" y="2290743"/>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0</m:t>
                            </m:r>
                          </m:sub>
                        </m:sSub>
                      </m:oMath>
                    </m:oMathPara>
                  </a14:m>
                  <a:endParaRPr lang="en-GB" dirty="0"/>
                </a:p>
              </p:txBody>
            </p:sp>
          </mc:Choice>
          <mc:Fallback xmlns="">
            <p:sp>
              <p:nvSpPr>
                <p:cNvPr id="127" name="Textfeld 126"/>
                <p:cNvSpPr txBox="1">
                  <a:spLocks noRot="1" noChangeAspect="1" noMove="1" noResize="1" noEditPoints="1" noAdjustHandles="1" noChangeArrowheads="1" noChangeShapeType="1" noTextEdit="1"/>
                </p:cNvSpPr>
                <p:nvPr/>
              </p:nvSpPr>
              <p:spPr>
                <a:xfrm>
                  <a:off x="8655893" y="2290743"/>
                  <a:ext cx="431015" cy="338554"/>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8" name="Textfeld 127"/>
                <p:cNvSpPr txBox="1"/>
                <p:nvPr/>
              </p:nvSpPr>
              <p:spPr>
                <a:xfrm>
                  <a:off x="8658265" y="3658895"/>
                  <a:ext cx="42627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1</m:t>
                            </m:r>
                          </m:sub>
                        </m:sSub>
                      </m:oMath>
                    </m:oMathPara>
                  </a14:m>
                  <a:endParaRPr lang="en-GB" dirty="0"/>
                </a:p>
              </p:txBody>
            </p:sp>
          </mc:Choice>
          <mc:Fallback xmlns="">
            <p:sp>
              <p:nvSpPr>
                <p:cNvPr id="128" name="Textfeld 127"/>
                <p:cNvSpPr txBox="1">
                  <a:spLocks noRot="1" noChangeAspect="1" noMove="1" noResize="1" noEditPoints="1" noAdjustHandles="1" noChangeArrowheads="1" noChangeShapeType="1" noTextEdit="1"/>
                </p:cNvSpPr>
                <p:nvPr/>
              </p:nvSpPr>
              <p:spPr>
                <a:xfrm>
                  <a:off x="8658265" y="3658895"/>
                  <a:ext cx="426271" cy="338554"/>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9" name="Textfeld 128"/>
                <p:cNvSpPr txBox="1"/>
                <p:nvPr/>
              </p:nvSpPr>
              <p:spPr>
                <a:xfrm>
                  <a:off x="8657994" y="6295726"/>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3</m:t>
                            </m:r>
                          </m:sub>
                        </m:sSub>
                      </m:oMath>
                    </m:oMathPara>
                  </a14:m>
                  <a:endParaRPr lang="en-GB" dirty="0"/>
                </a:p>
              </p:txBody>
            </p:sp>
          </mc:Choice>
          <mc:Fallback xmlns="">
            <p:sp>
              <p:nvSpPr>
                <p:cNvPr id="129" name="Textfeld 128"/>
                <p:cNvSpPr txBox="1">
                  <a:spLocks noRot="1" noChangeAspect="1" noMove="1" noResize="1" noEditPoints="1" noAdjustHandles="1" noChangeArrowheads="1" noChangeShapeType="1" noTextEdit="1"/>
                </p:cNvSpPr>
                <p:nvPr/>
              </p:nvSpPr>
              <p:spPr>
                <a:xfrm>
                  <a:off x="8657994" y="6295726"/>
                  <a:ext cx="431015" cy="338554"/>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feld 129"/>
                <p:cNvSpPr txBox="1"/>
                <p:nvPr/>
              </p:nvSpPr>
              <p:spPr>
                <a:xfrm>
                  <a:off x="7789732" y="1734986"/>
                  <a:ext cx="5075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𝑖𝑛</m:t>
                            </m:r>
                          </m:sub>
                        </m:sSub>
                      </m:oMath>
                    </m:oMathPara>
                  </a14:m>
                  <a:endParaRPr lang="en-GB" dirty="0"/>
                </a:p>
              </p:txBody>
            </p:sp>
          </mc:Choice>
          <mc:Fallback xmlns="">
            <p:sp>
              <p:nvSpPr>
                <p:cNvPr id="130" name="Textfeld 129"/>
                <p:cNvSpPr txBox="1">
                  <a:spLocks noRot="1" noChangeAspect="1" noMove="1" noResize="1" noEditPoints="1" noAdjustHandles="1" noChangeArrowheads="1" noChangeShapeType="1" noTextEdit="1"/>
                </p:cNvSpPr>
                <p:nvPr/>
              </p:nvSpPr>
              <p:spPr>
                <a:xfrm>
                  <a:off x="7789732" y="1734986"/>
                  <a:ext cx="507575" cy="338554"/>
                </a:xfrm>
                <a:prstGeom prst="rect">
                  <a:avLst/>
                </a:prstGeom>
                <a:blipFill rotWithShape="0">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feld 130"/>
                <p:cNvSpPr txBox="1"/>
                <p:nvPr/>
              </p:nvSpPr>
              <p:spPr>
                <a:xfrm>
                  <a:off x="7821620" y="3130888"/>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0</m:t>
                            </m:r>
                          </m:sub>
                        </m:sSub>
                      </m:oMath>
                    </m:oMathPara>
                  </a14:m>
                  <a:endParaRPr lang="en-GB" dirty="0"/>
                </a:p>
              </p:txBody>
            </p:sp>
          </mc:Choice>
          <mc:Fallback xmlns="">
            <p:sp>
              <p:nvSpPr>
                <p:cNvPr id="131" name="Textfeld 130"/>
                <p:cNvSpPr txBox="1">
                  <a:spLocks noRot="1" noChangeAspect="1" noMove="1" noResize="1" noEditPoints="1" noAdjustHandles="1" noChangeArrowheads="1" noChangeShapeType="1" noTextEdit="1"/>
                </p:cNvSpPr>
                <p:nvPr/>
              </p:nvSpPr>
              <p:spPr>
                <a:xfrm>
                  <a:off x="7821620" y="3130888"/>
                  <a:ext cx="440890" cy="338554"/>
                </a:xfrm>
                <a:prstGeom prst="rect">
                  <a:avLst/>
                </a:prstGeom>
                <a:blipFill rotWithShape="0">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feld 131"/>
                <p:cNvSpPr txBox="1"/>
                <p:nvPr/>
              </p:nvSpPr>
              <p:spPr>
                <a:xfrm>
                  <a:off x="7811889" y="4427032"/>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1</m:t>
                            </m:r>
                          </m:sub>
                        </m:sSub>
                      </m:oMath>
                    </m:oMathPara>
                  </a14:m>
                  <a:endParaRPr lang="en-GB" dirty="0"/>
                </a:p>
              </p:txBody>
            </p:sp>
          </mc:Choice>
          <mc:Fallback xmlns="">
            <p:sp>
              <p:nvSpPr>
                <p:cNvPr id="132" name="Textfeld 131"/>
                <p:cNvSpPr txBox="1">
                  <a:spLocks noRot="1" noChangeAspect="1" noMove="1" noResize="1" noEditPoints="1" noAdjustHandles="1" noChangeArrowheads="1" noChangeShapeType="1" noTextEdit="1"/>
                </p:cNvSpPr>
                <p:nvPr/>
              </p:nvSpPr>
              <p:spPr>
                <a:xfrm>
                  <a:off x="7811889" y="4427032"/>
                  <a:ext cx="436145" cy="338554"/>
                </a:xfrm>
                <a:prstGeom prst="rect">
                  <a:avLst/>
                </a:prstGeom>
                <a:blipFill rotWithShape="0">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3" name="Textfeld 132"/>
                <p:cNvSpPr txBox="1"/>
                <p:nvPr/>
              </p:nvSpPr>
              <p:spPr>
                <a:xfrm>
                  <a:off x="7787359" y="5741300"/>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2</m:t>
                            </m:r>
                          </m:sub>
                        </m:sSub>
                      </m:oMath>
                    </m:oMathPara>
                  </a14:m>
                  <a:endParaRPr lang="en-GB" dirty="0"/>
                </a:p>
              </p:txBody>
            </p:sp>
          </mc:Choice>
          <mc:Fallback xmlns="">
            <p:sp>
              <p:nvSpPr>
                <p:cNvPr id="133" name="Textfeld 132"/>
                <p:cNvSpPr txBox="1">
                  <a:spLocks noRot="1" noChangeAspect="1" noMove="1" noResize="1" noEditPoints="1" noAdjustHandles="1" noChangeArrowheads="1" noChangeShapeType="1" noTextEdit="1"/>
                </p:cNvSpPr>
                <p:nvPr/>
              </p:nvSpPr>
              <p:spPr>
                <a:xfrm>
                  <a:off x="7787359" y="5741300"/>
                  <a:ext cx="440890" cy="338554"/>
                </a:xfrm>
                <a:prstGeom prst="rect">
                  <a:avLst/>
                </a:prstGeom>
                <a:blipFill rotWithShape="0">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4" name="Textfeld 133"/>
                <p:cNvSpPr txBox="1"/>
                <p:nvPr/>
              </p:nvSpPr>
              <p:spPr>
                <a:xfrm>
                  <a:off x="7829830" y="7165801"/>
                  <a:ext cx="61003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𝑜𝑢𝑡</m:t>
                            </m:r>
                          </m:sub>
                        </m:sSub>
                      </m:oMath>
                    </m:oMathPara>
                  </a14:m>
                  <a:endParaRPr lang="en-GB" dirty="0"/>
                </a:p>
              </p:txBody>
            </p:sp>
          </mc:Choice>
          <mc:Fallback xmlns="">
            <p:sp>
              <p:nvSpPr>
                <p:cNvPr id="134" name="Textfeld 133"/>
                <p:cNvSpPr txBox="1">
                  <a:spLocks noRot="1" noChangeAspect="1" noMove="1" noResize="1" noEditPoints="1" noAdjustHandles="1" noChangeArrowheads="1" noChangeShapeType="1" noTextEdit="1"/>
                </p:cNvSpPr>
                <p:nvPr/>
              </p:nvSpPr>
              <p:spPr>
                <a:xfrm>
                  <a:off x="7829830" y="7165801"/>
                  <a:ext cx="610039" cy="338554"/>
                </a:xfrm>
                <a:prstGeom prst="rect">
                  <a:avLst/>
                </a:prstGeom>
                <a:blipFill rotWithShape="0">
                  <a:blip r:embed="rId19"/>
                  <a:stretch>
                    <a:fillRect/>
                  </a:stretch>
                </a:blipFill>
              </p:spPr>
              <p:txBody>
                <a:bodyPr/>
                <a:lstStyle/>
                <a:p>
                  <a:r>
                    <a:rPr lang="en-GB">
                      <a:noFill/>
                    </a:rPr>
                    <a:t> </a:t>
                  </a:r>
                </a:p>
              </p:txBody>
            </p:sp>
          </mc:Fallback>
        </mc:AlternateContent>
        <p:cxnSp>
          <p:nvCxnSpPr>
            <p:cNvPr id="135" name="Gerade Verbindung mit Pfeil 134"/>
            <p:cNvCxnSpPr/>
            <p:nvPr/>
          </p:nvCxnSpPr>
          <p:spPr bwMode="auto">
            <a:xfrm>
              <a:off x="7863805" y="7049827"/>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72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hteck 46"/>
          <p:cNvSpPr/>
          <p:nvPr/>
        </p:nvSpPr>
        <p:spPr bwMode="auto">
          <a:xfrm>
            <a:off x="879029" y="3728623"/>
            <a:ext cx="3096344" cy="3365170"/>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22797" y="1333153"/>
                <a:ext cx="9344347" cy="2160240"/>
              </a:xfrm>
            </p:spPr>
            <p:txBody>
              <a:bodyPr/>
              <a:lstStyle/>
              <a:p>
                <a:pPr marL="0" indent="0" algn="ctr">
                  <a:buNone/>
                </a:pPr>
                <a:r>
                  <a:rPr lang="de-AT" dirty="0"/>
                  <a:t>2</a:t>
                </a:r>
                <a:r>
                  <a:rPr lang="de-AT" dirty="0" smtClean="0"/>
                  <a:t>. Implementierung mit Hilfe von Sub-Funktionen</a:t>
                </a:r>
              </a:p>
              <a:p>
                <a:pPr marL="0" indent="0">
                  <a:buNone/>
                </a:pPr>
                <a:endParaRPr lang="de-AT" dirty="0" smtClean="0"/>
              </a:p>
              <a:p>
                <a:pPr marL="0" indent="0">
                  <a:buNone/>
                </a:pPr>
                <a14:m>
                  <m:oMathPara xmlns:m="http://schemas.openxmlformats.org/officeDocument/2006/math">
                    <m:oMathParaPr>
                      <m:jc m:val="left"/>
                    </m:oMathParaPr>
                    <m:oMath xmlns:m="http://schemas.openxmlformats.org/officeDocument/2006/math">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endParaRPr lang="de-AT" i="1" dirty="0" smtClean="0">
                  <a:latin typeface="Cambria Math" panose="02040503050406030204" pitchFamily="18" charset="0"/>
                </a:endParaRPr>
              </a:p>
              <a:p>
                <a:pPr marL="0" indent="0">
                  <a:buNone/>
                </a:pPr>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22797" y="1333153"/>
                <a:ext cx="9344347" cy="2160240"/>
              </a:xfrm>
              <a:blipFill rotWithShape="1">
                <a:blip r:embed="rId2"/>
                <a:stretch>
                  <a:fillRect t="-1130"/>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28</a:t>
            </a:fld>
            <a:endParaRPr lang="de-DE" altLang="de-DE">
              <a:latin typeface="Times New Roman" pitchFamily="18" charset="0"/>
            </a:endParaRPr>
          </a:p>
        </p:txBody>
      </p:sp>
      <p:grpSp>
        <p:nvGrpSpPr>
          <p:cNvPr id="7" name="Gruppieren 6"/>
          <p:cNvGrpSpPr/>
          <p:nvPr/>
        </p:nvGrpSpPr>
        <p:grpSpPr>
          <a:xfrm>
            <a:off x="518989" y="3705250"/>
            <a:ext cx="3924906" cy="3275147"/>
            <a:chOff x="5955123" y="3674630"/>
            <a:chExt cx="3924906" cy="3275147"/>
          </a:xfrm>
          <a:solidFill>
            <a:schemeClr val="accent4">
              <a:lumMod val="10000"/>
              <a:lumOff val="90000"/>
            </a:schemeClr>
          </a:solidFill>
        </p:grpSpPr>
        <p:sp>
          <p:nvSpPr>
            <p:cNvPr id="8" name="Flussdiagramm: Verzögerung 7"/>
            <p:cNvSpPr/>
            <p:nvPr/>
          </p:nvSpPr>
          <p:spPr bwMode="auto">
            <a:xfrm>
              <a:off x="7651060" y="5057937"/>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nvGrpSpPr>
            <p:cNvPr id="9" name="Gruppieren 8"/>
            <p:cNvGrpSpPr/>
            <p:nvPr/>
          </p:nvGrpSpPr>
          <p:grpSpPr>
            <a:xfrm>
              <a:off x="7363028" y="3925441"/>
              <a:ext cx="720080" cy="576064"/>
              <a:chOff x="3471317" y="4573513"/>
              <a:chExt cx="720080" cy="576064"/>
            </a:xfrm>
            <a:grpFill/>
          </p:grpSpPr>
          <p:grpSp>
            <p:nvGrpSpPr>
              <p:cNvPr id="40" name="Gruppieren 39"/>
              <p:cNvGrpSpPr/>
              <p:nvPr/>
            </p:nvGrpSpPr>
            <p:grpSpPr>
              <a:xfrm>
                <a:off x="3471317" y="4573513"/>
                <a:ext cx="720080" cy="576064"/>
                <a:chOff x="3471317" y="4573513"/>
                <a:chExt cx="720080" cy="576064"/>
              </a:xfrm>
              <a:grpFill/>
            </p:grpSpPr>
            <p:sp>
              <p:nvSpPr>
                <p:cNvPr id="43" name="Bogen 42"/>
                <p:cNvSpPr/>
                <p:nvPr/>
              </p:nvSpPr>
              <p:spPr bwMode="auto">
                <a:xfrm>
                  <a:off x="3471317" y="4573513"/>
                  <a:ext cx="720080"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4" name="Bogen 43"/>
                <p:cNvSpPr/>
                <p:nvPr/>
              </p:nvSpPr>
              <p:spPr bwMode="auto">
                <a:xfrm rot="5400000">
                  <a:off x="3543325" y="4501505"/>
                  <a:ext cx="576064" cy="720080"/>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5" name="Bogen 44"/>
                <p:cNvSpPr/>
                <p:nvPr/>
              </p:nvSpPr>
              <p:spPr bwMode="auto">
                <a:xfrm>
                  <a:off x="3719542" y="4573513"/>
                  <a:ext cx="215354"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6" name="Bogen 45"/>
                <p:cNvSpPr/>
                <p:nvPr/>
              </p:nvSpPr>
              <p:spPr bwMode="auto">
                <a:xfrm rot="5400000">
                  <a:off x="3539187" y="4753868"/>
                  <a:ext cx="576064" cy="21535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41" name="Bogen 40"/>
              <p:cNvSpPr/>
              <p:nvPr/>
            </p:nvSpPr>
            <p:spPr bwMode="auto">
              <a:xfrm>
                <a:off x="3651718" y="4573513"/>
                <a:ext cx="215354"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2" name="Bogen 41"/>
              <p:cNvSpPr/>
              <p:nvPr/>
            </p:nvSpPr>
            <p:spPr bwMode="auto">
              <a:xfrm rot="5400000">
                <a:off x="3471363" y="4753868"/>
                <a:ext cx="576064" cy="21535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0" name="Gewinkelte Verbindung 9"/>
            <p:cNvCxnSpPr>
              <a:endCxn id="41" idx="1"/>
            </p:cNvCxnSpPr>
            <p:nvPr/>
          </p:nvCxnSpPr>
          <p:spPr bwMode="auto">
            <a:xfrm flipV="1">
              <a:off x="6061274" y="4213473"/>
              <a:ext cx="1589832" cy="432049"/>
            </a:xfrm>
            <a:prstGeom prst="bentConnector3">
              <a:avLst>
                <a:gd name="adj1" fmla="val 61732"/>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winkelte Verbindung 10"/>
            <p:cNvCxnSpPr/>
            <p:nvPr/>
          </p:nvCxnSpPr>
          <p:spPr bwMode="auto">
            <a:xfrm>
              <a:off x="6061274" y="4789537"/>
              <a:ext cx="1599774" cy="720080"/>
            </a:xfrm>
            <a:prstGeom prst="bentConnector3">
              <a:avLst>
                <a:gd name="adj1" fmla="val 47867"/>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Gewinkelte Verbindung 11"/>
            <p:cNvCxnSpPr/>
            <p:nvPr/>
          </p:nvCxnSpPr>
          <p:spPr bwMode="auto">
            <a:xfrm>
              <a:off x="6817358" y="4645521"/>
              <a:ext cx="843690" cy="576064"/>
            </a:xfrm>
            <a:prstGeom prst="bentConnector3">
              <a:avLst>
                <a:gd name="adj1" fmla="val 26275"/>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winkelte Verbindung 12"/>
            <p:cNvCxnSpPr/>
            <p:nvPr/>
          </p:nvCxnSpPr>
          <p:spPr bwMode="auto">
            <a:xfrm flipV="1">
              <a:off x="6817358" y="4353773"/>
              <a:ext cx="905710" cy="435764"/>
            </a:xfrm>
            <a:prstGeom prst="bentConnector3">
              <a:avLst>
                <a:gd name="adj1" fmla="val 50000"/>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mit Pfeil 13"/>
            <p:cNvCxnSpPr/>
            <p:nvPr/>
          </p:nvCxnSpPr>
          <p:spPr bwMode="auto">
            <a:xfrm>
              <a:off x="9160145" y="5998560"/>
              <a:ext cx="648072" cy="0"/>
            </a:xfrm>
            <a:prstGeom prst="straightConnector1">
              <a:avLst/>
            </a:prstGeom>
            <a:grp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Gerade Verbindung mit Pfeil 14"/>
            <p:cNvCxnSpPr>
              <a:stCxn id="44" idx="0"/>
            </p:cNvCxnSpPr>
            <p:nvPr/>
          </p:nvCxnSpPr>
          <p:spPr bwMode="auto">
            <a:xfrm flipV="1">
              <a:off x="8083108" y="4198359"/>
              <a:ext cx="1796921" cy="15114"/>
            </a:xfrm>
            <a:prstGeom prst="straightConnector1">
              <a:avLst/>
            </a:prstGeom>
            <a:grp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feld 15"/>
            <p:cNvSpPr txBox="1"/>
            <p:nvPr/>
          </p:nvSpPr>
          <p:spPr>
            <a:xfrm>
              <a:off x="6003214" y="4332228"/>
              <a:ext cx="332143" cy="338554"/>
            </a:xfrm>
            <a:prstGeom prst="rect">
              <a:avLst/>
            </a:prstGeom>
            <a:noFill/>
          </p:spPr>
          <p:txBody>
            <a:bodyPr wrap="none" rtlCol="0">
              <a:spAutoFit/>
            </a:bodyPr>
            <a:lstStyle/>
            <a:p>
              <a:r>
                <a:rPr lang="de-AT" dirty="0" smtClean="0"/>
                <a:t>A</a:t>
              </a:r>
              <a:endParaRPr lang="en-GB" dirty="0"/>
            </a:p>
          </p:txBody>
        </p:sp>
        <p:sp>
          <p:nvSpPr>
            <p:cNvPr id="17" name="Textfeld 16"/>
            <p:cNvSpPr txBox="1"/>
            <p:nvPr/>
          </p:nvSpPr>
          <p:spPr>
            <a:xfrm>
              <a:off x="5994876" y="4811023"/>
              <a:ext cx="320922" cy="338554"/>
            </a:xfrm>
            <a:prstGeom prst="rect">
              <a:avLst/>
            </a:prstGeom>
            <a:noFill/>
          </p:spPr>
          <p:txBody>
            <a:bodyPr wrap="none" rtlCol="0">
              <a:spAutoFit/>
            </a:bodyPr>
            <a:lstStyle/>
            <a:p>
              <a:r>
                <a:rPr lang="de-AT" dirty="0"/>
                <a:t>B</a:t>
              </a:r>
              <a:endParaRPr lang="en-GB" dirty="0"/>
            </a:p>
          </p:txBody>
        </p:sp>
        <p:sp>
          <p:nvSpPr>
            <p:cNvPr id="18" name="Textfeld 17"/>
            <p:cNvSpPr txBox="1"/>
            <p:nvPr/>
          </p:nvSpPr>
          <p:spPr>
            <a:xfrm>
              <a:off x="9382777" y="5626869"/>
              <a:ext cx="497252" cy="338554"/>
            </a:xfrm>
            <a:prstGeom prst="rect">
              <a:avLst/>
            </a:prstGeom>
            <a:noFill/>
          </p:spPr>
          <p:txBody>
            <a:bodyPr wrap="none" rtlCol="0">
              <a:spAutoFit/>
            </a:bodyPr>
            <a:lstStyle/>
            <a:p>
              <a:r>
                <a:rPr lang="de-AT" dirty="0" err="1" smtClean="0"/>
                <a:t>C</a:t>
              </a:r>
              <a:r>
                <a:rPr lang="de-AT" baseline="-25000" dirty="0" err="1" smtClean="0"/>
                <a:t>out</a:t>
              </a:r>
              <a:endParaRPr lang="en-GB" baseline="-25000" dirty="0"/>
            </a:p>
          </p:txBody>
        </p:sp>
        <p:sp>
          <p:nvSpPr>
            <p:cNvPr id="19" name="Textfeld 18"/>
            <p:cNvSpPr txBox="1"/>
            <p:nvPr/>
          </p:nvSpPr>
          <p:spPr>
            <a:xfrm>
              <a:off x="9504663" y="3849658"/>
              <a:ext cx="298480" cy="338554"/>
            </a:xfrm>
            <a:prstGeom prst="rect">
              <a:avLst/>
            </a:prstGeom>
            <a:noFill/>
          </p:spPr>
          <p:txBody>
            <a:bodyPr wrap="none" rtlCol="0">
              <a:spAutoFit/>
            </a:bodyPr>
            <a:lstStyle/>
            <a:p>
              <a:r>
                <a:rPr lang="de-AT" dirty="0"/>
                <a:t>S</a:t>
              </a:r>
              <a:endParaRPr lang="en-GB" dirty="0"/>
            </a:p>
          </p:txBody>
        </p:sp>
        <p:sp>
          <p:nvSpPr>
            <p:cNvPr id="20" name="Flussdiagramm: Verzögerung 19"/>
            <p:cNvSpPr/>
            <p:nvPr/>
          </p:nvSpPr>
          <p:spPr bwMode="auto">
            <a:xfrm>
              <a:off x="7651060" y="5725641"/>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1" name="Flussdiagramm: Verzögerung 20"/>
            <p:cNvSpPr/>
            <p:nvPr/>
          </p:nvSpPr>
          <p:spPr bwMode="auto">
            <a:xfrm>
              <a:off x="7651060" y="6373713"/>
              <a:ext cx="504056" cy="576064"/>
            </a:xfrm>
            <a:prstGeom prst="flowChartDelay">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22" name="Gerader Verbinder 21"/>
            <p:cNvCxnSpPr>
              <a:stCxn id="23" idx="2"/>
            </p:cNvCxnSpPr>
            <p:nvPr/>
          </p:nvCxnSpPr>
          <p:spPr bwMode="auto">
            <a:xfrm flipV="1">
              <a:off x="6169284" y="4007597"/>
              <a:ext cx="1549646" cy="5587"/>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5955123" y="3674630"/>
              <a:ext cx="428322" cy="338554"/>
            </a:xfrm>
            <a:prstGeom prst="rect">
              <a:avLst/>
            </a:prstGeom>
            <a:noFill/>
          </p:spPr>
          <p:txBody>
            <a:bodyPr wrap="none" rtlCol="0">
              <a:spAutoFit/>
            </a:bodyPr>
            <a:lstStyle/>
            <a:p>
              <a:r>
                <a:rPr lang="de-AT" dirty="0" err="1" smtClean="0"/>
                <a:t>C</a:t>
              </a:r>
              <a:r>
                <a:rPr lang="de-AT" baseline="-25000" dirty="0" err="1" smtClean="0"/>
                <a:t>in</a:t>
              </a:r>
              <a:endParaRPr lang="en-GB" baseline="-25000" dirty="0"/>
            </a:p>
          </p:txBody>
        </p:sp>
        <p:cxnSp>
          <p:nvCxnSpPr>
            <p:cNvPr id="24" name="Gerader Verbinder 23"/>
            <p:cNvCxnSpPr/>
            <p:nvPr/>
          </p:nvCxnSpPr>
          <p:spPr bwMode="auto">
            <a:xfrm flipV="1">
              <a:off x="7593512" y="4210679"/>
              <a:ext cx="168684" cy="279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r Verbinder 24"/>
            <p:cNvCxnSpPr/>
            <p:nvPr/>
          </p:nvCxnSpPr>
          <p:spPr bwMode="auto">
            <a:xfrm>
              <a:off x="7043902" y="5221585"/>
              <a:ext cx="5070" cy="64388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rader Verbinder 25"/>
            <p:cNvCxnSpPr/>
            <p:nvPr/>
          </p:nvCxnSpPr>
          <p:spPr bwMode="auto">
            <a:xfrm>
              <a:off x="7030047" y="5861937"/>
              <a:ext cx="621013" cy="3529"/>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flipH="1">
              <a:off x="6813596" y="5494504"/>
              <a:ext cx="11058" cy="103866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Gerader Verbinder 27"/>
            <p:cNvCxnSpPr/>
            <p:nvPr/>
          </p:nvCxnSpPr>
          <p:spPr bwMode="auto">
            <a:xfrm>
              <a:off x="6817282" y="6533168"/>
              <a:ext cx="833702" cy="2"/>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rader Verbinder 28"/>
            <p:cNvCxnSpPr/>
            <p:nvPr/>
          </p:nvCxnSpPr>
          <p:spPr bwMode="auto">
            <a:xfrm>
              <a:off x="6644710" y="4013184"/>
              <a:ext cx="0" cy="273810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Gerader Verbinder 29"/>
            <p:cNvCxnSpPr/>
            <p:nvPr/>
          </p:nvCxnSpPr>
          <p:spPr bwMode="auto">
            <a:xfrm>
              <a:off x="6644710" y="6751284"/>
              <a:ext cx="1019803" cy="4"/>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r Verbinder 30"/>
            <p:cNvCxnSpPr/>
            <p:nvPr/>
          </p:nvCxnSpPr>
          <p:spPr bwMode="auto">
            <a:xfrm flipV="1">
              <a:off x="6648473" y="6119589"/>
              <a:ext cx="998825" cy="10860"/>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Gruppieren 31"/>
            <p:cNvGrpSpPr/>
            <p:nvPr/>
          </p:nvGrpSpPr>
          <p:grpSpPr>
            <a:xfrm>
              <a:off x="8227124" y="5710528"/>
              <a:ext cx="933021" cy="576066"/>
              <a:chOff x="8292012" y="5497490"/>
              <a:chExt cx="933021" cy="576066"/>
            </a:xfrm>
            <a:grpFill/>
          </p:grpSpPr>
          <p:sp>
            <p:nvSpPr>
              <p:cNvPr id="36" name="Bogen 35"/>
              <p:cNvSpPr/>
              <p:nvPr/>
            </p:nvSpPr>
            <p:spPr bwMode="auto">
              <a:xfrm>
                <a:off x="8292012" y="5497490"/>
                <a:ext cx="933021"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7" name="Bogen 36"/>
              <p:cNvSpPr/>
              <p:nvPr/>
            </p:nvSpPr>
            <p:spPr bwMode="auto">
              <a:xfrm rot="5400000">
                <a:off x="8470491" y="5319013"/>
                <a:ext cx="576064" cy="933021"/>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8" name="Bogen 37"/>
              <p:cNvSpPr/>
              <p:nvPr/>
            </p:nvSpPr>
            <p:spPr bwMode="auto">
              <a:xfrm>
                <a:off x="8613642" y="5497490"/>
                <a:ext cx="279038" cy="576064"/>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9" name="Bogen 38"/>
              <p:cNvSpPr/>
              <p:nvPr/>
            </p:nvSpPr>
            <p:spPr bwMode="auto">
              <a:xfrm rot="5400000">
                <a:off x="8465129" y="5646003"/>
                <a:ext cx="576064" cy="279038"/>
              </a:xfrm>
              <a:prstGeom prst="arc">
                <a:avLst/>
              </a:prstGeom>
              <a:grp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33" name="Gewinkelte Verbindung 32"/>
            <p:cNvCxnSpPr>
              <a:stCxn id="8" idx="3"/>
            </p:cNvCxnSpPr>
            <p:nvPr/>
          </p:nvCxnSpPr>
          <p:spPr bwMode="auto">
            <a:xfrm>
              <a:off x="8155116" y="5345969"/>
              <a:ext cx="648072" cy="519496"/>
            </a:xfrm>
            <a:prstGeom prst="bentConnector3">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r Verbinder 33"/>
            <p:cNvCxnSpPr>
              <a:stCxn id="20" idx="3"/>
              <a:endCxn id="38" idx="2"/>
            </p:cNvCxnSpPr>
            <p:nvPr/>
          </p:nvCxnSpPr>
          <p:spPr bwMode="auto">
            <a:xfrm flipV="1">
              <a:off x="8155116" y="5998560"/>
              <a:ext cx="672676" cy="15113"/>
            </a:xfrm>
            <a:prstGeom prst="line">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Gewinkelte Verbindung 34"/>
            <p:cNvCxnSpPr>
              <a:stCxn id="21" idx="3"/>
            </p:cNvCxnSpPr>
            <p:nvPr/>
          </p:nvCxnSpPr>
          <p:spPr bwMode="auto">
            <a:xfrm flipV="1">
              <a:off x="8155116" y="6130449"/>
              <a:ext cx="648072" cy="531296"/>
            </a:xfrm>
            <a:prstGeom prst="bentConnector3">
              <a:avLst/>
            </a:prstGeom>
            <a:grp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Textfeld 47"/>
          <p:cNvSpPr txBox="1"/>
          <p:nvPr/>
        </p:nvSpPr>
        <p:spPr>
          <a:xfrm>
            <a:off x="703425" y="3298258"/>
            <a:ext cx="1887441" cy="461665"/>
          </a:xfrm>
          <a:prstGeom prst="rect">
            <a:avLst/>
          </a:prstGeom>
          <a:noFill/>
        </p:spPr>
        <p:txBody>
          <a:bodyPr wrap="none" rtlCol="0">
            <a:spAutoFit/>
          </a:bodyPr>
          <a:lstStyle/>
          <a:p>
            <a:r>
              <a:rPr lang="de-AT" sz="2400" dirty="0" smtClean="0"/>
              <a:t>Voll-</a:t>
            </a:r>
            <a:r>
              <a:rPr lang="de-AT" sz="2400" dirty="0" err="1" smtClean="0"/>
              <a:t>Addierer</a:t>
            </a:r>
            <a:endParaRPr lang="en-GB" sz="2400" dirty="0"/>
          </a:p>
        </p:txBody>
      </p:sp>
      <p:grpSp>
        <p:nvGrpSpPr>
          <p:cNvPr id="136" name="Gruppieren 135"/>
          <p:cNvGrpSpPr/>
          <p:nvPr/>
        </p:nvGrpSpPr>
        <p:grpSpPr>
          <a:xfrm>
            <a:off x="4895014" y="1717590"/>
            <a:ext cx="2535771" cy="5769369"/>
            <a:chOff x="6553238" y="1734986"/>
            <a:chExt cx="2535771" cy="5769369"/>
          </a:xfrm>
        </p:grpSpPr>
        <p:sp>
          <p:nvSpPr>
            <p:cNvPr id="49" name="Rechteck 48"/>
            <p:cNvSpPr/>
            <p:nvPr/>
          </p:nvSpPr>
          <p:spPr bwMode="auto">
            <a:xfrm>
              <a:off x="7359749" y="2251679"/>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0" name="Rechteck 89"/>
            <p:cNvSpPr/>
            <p:nvPr/>
          </p:nvSpPr>
          <p:spPr bwMode="auto">
            <a:xfrm>
              <a:off x="7359749" y="3562936"/>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1" name="Rechteck 90"/>
            <p:cNvSpPr/>
            <p:nvPr/>
          </p:nvSpPr>
          <p:spPr bwMode="auto">
            <a:xfrm>
              <a:off x="7359749" y="4859080"/>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sp>
          <p:nvSpPr>
            <p:cNvPr id="92" name="Rechteck 91"/>
            <p:cNvSpPr/>
            <p:nvPr/>
          </p:nvSpPr>
          <p:spPr bwMode="auto">
            <a:xfrm>
              <a:off x="7412093" y="6186082"/>
              <a:ext cx="936526" cy="866561"/>
            </a:xfrm>
            <a:prstGeom prst="rect">
              <a:avLst/>
            </a:prstGeom>
            <a:solidFill>
              <a:schemeClr val="accent4">
                <a:lumMod val="10000"/>
                <a:lumOff val="9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smtClean="0">
                  <a:ln>
                    <a:noFill/>
                  </a:ln>
                  <a:solidFill>
                    <a:schemeClr val="tx1"/>
                  </a:solidFill>
                  <a:effectLst/>
                  <a:latin typeface="Times New Roman" pitchFamily="18" charset="0"/>
                </a:rPr>
                <a:t>FA</a:t>
              </a:r>
              <a:endParaRPr kumimoji="0" lang="en-GB" sz="1600" b="0" i="0" u="none" strike="noStrike" cap="none" normalizeH="0" baseline="0" dirty="0" smtClean="0">
                <a:ln>
                  <a:noFill/>
                </a:ln>
                <a:solidFill>
                  <a:schemeClr val="tx1"/>
                </a:solidFill>
                <a:effectLst/>
                <a:latin typeface="Times New Roman" pitchFamily="18" charset="0"/>
              </a:endParaRPr>
            </a:p>
          </p:txBody>
        </p:sp>
        <p:cxnSp>
          <p:nvCxnSpPr>
            <p:cNvPr id="94" name="Gerade Verbindung mit Pfeil 93"/>
            <p:cNvCxnSpPr/>
            <p:nvPr/>
          </p:nvCxnSpPr>
          <p:spPr bwMode="auto">
            <a:xfrm>
              <a:off x="6783685" y="241327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Gerade Verbindung mit Pfeil 96"/>
            <p:cNvCxnSpPr/>
            <p:nvPr/>
          </p:nvCxnSpPr>
          <p:spPr bwMode="auto">
            <a:xfrm>
              <a:off x="6783685" y="277331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Gerade Verbindung mit Pfeil 97"/>
            <p:cNvCxnSpPr/>
            <p:nvPr/>
          </p:nvCxnSpPr>
          <p:spPr bwMode="auto">
            <a:xfrm>
              <a:off x="6783685" y="378142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Gerade Verbindung mit Pfeil 98"/>
            <p:cNvCxnSpPr/>
            <p:nvPr/>
          </p:nvCxnSpPr>
          <p:spPr bwMode="auto">
            <a:xfrm>
              <a:off x="6783685" y="414146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Gerade Verbindung mit Pfeil 99"/>
            <p:cNvCxnSpPr/>
            <p:nvPr/>
          </p:nvCxnSpPr>
          <p:spPr bwMode="auto">
            <a:xfrm>
              <a:off x="6783685" y="507756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Gerade Verbindung mit Pfeil 100"/>
            <p:cNvCxnSpPr/>
            <p:nvPr/>
          </p:nvCxnSpPr>
          <p:spPr bwMode="auto">
            <a:xfrm>
              <a:off x="6783685" y="543760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Gerade Verbindung mit Pfeil 101"/>
            <p:cNvCxnSpPr/>
            <p:nvPr/>
          </p:nvCxnSpPr>
          <p:spPr bwMode="auto">
            <a:xfrm>
              <a:off x="6836029" y="6404571"/>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Gerade Verbindung mit Pfeil 102"/>
            <p:cNvCxnSpPr/>
            <p:nvPr/>
          </p:nvCxnSpPr>
          <p:spPr bwMode="auto">
            <a:xfrm>
              <a:off x="6836029" y="6764611"/>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a:off x="8348197" y="6620595"/>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Gerade Verbindung mit Pfeil 105"/>
            <p:cNvCxnSpPr/>
            <p:nvPr/>
          </p:nvCxnSpPr>
          <p:spPr bwMode="auto">
            <a:xfrm>
              <a:off x="8295853" y="5293593"/>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Gerade Verbindung mit Pfeil 106"/>
            <p:cNvCxnSpPr/>
            <p:nvPr/>
          </p:nvCxnSpPr>
          <p:spPr bwMode="auto">
            <a:xfrm>
              <a:off x="8295853" y="3997449"/>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Gerade Verbindung mit Pfeil 107"/>
            <p:cNvCxnSpPr/>
            <p:nvPr/>
          </p:nvCxnSpPr>
          <p:spPr bwMode="auto">
            <a:xfrm>
              <a:off x="8295853" y="2629297"/>
              <a:ext cx="576064"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Gerade Verbindung mit Pfeil 108"/>
            <p:cNvCxnSpPr>
              <a:endCxn id="90" idx="0"/>
            </p:cNvCxnSpPr>
            <p:nvPr/>
          </p:nvCxnSpPr>
          <p:spPr bwMode="auto">
            <a:xfrm>
              <a:off x="7828012" y="3118240"/>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p:nvPr/>
          </p:nvCxnSpPr>
          <p:spPr bwMode="auto">
            <a:xfrm>
              <a:off x="7863805" y="1784865"/>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Gerade Verbindung mit Pfeil 111"/>
            <p:cNvCxnSpPr/>
            <p:nvPr/>
          </p:nvCxnSpPr>
          <p:spPr bwMode="auto">
            <a:xfrm>
              <a:off x="7863805" y="4416849"/>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Gerade Verbindung mit Pfeil 112"/>
            <p:cNvCxnSpPr/>
            <p:nvPr/>
          </p:nvCxnSpPr>
          <p:spPr bwMode="auto">
            <a:xfrm>
              <a:off x="7863805" y="5712993"/>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4" name="Textfeld 113"/>
                <p:cNvSpPr txBox="1"/>
                <p:nvPr/>
              </p:nvSpPr>
              <p:spPr>
                <a:xfrm>
                  <a:off x="6553238" y="2074719"/>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0</m:t>
                            </m:r>
                          </m:sub>
                        </m:sSub>
                      </m:oMath>
                    </m:oMathPara>
                  </a14:m>
                  <a:endParaRPr lang="en-GB" dirty="0"/>
                </a:p>
              </p:txBody>
            </p:sp>
          </mc:Choice>
          <mc:Fallback xmlns="">
            <p:sp>
              <p:nvSpPr>
                <p:cNvPr id="114" name="Textfeld 113"/>
                <p:cNvSpPr txBox="1">
                  <a:spLocks noRot="1" noChangeAspect="1" noMove="1" noResize="1" noEditPoints="1" noAdjustHandles="1" noChangeArrowheads="1" noChangeShapeType="1" noTextEdit="1"/>
                </p:cNvSpPr>
                <p:nvPr/>
              </p:nvSpPr>
              <p:spPr>
                <a:xfrm>
                  <a:off x="6553238" y="2074719"/>
                  <a:ext cx="460895" cy="338554"/>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feld 116"/>
                <p:cNvSpPr txBox="1"/>
                <p:nvPr/>
              </p:nvSpPr>
              <p:spPr>
                <a:xfrm>
                  <a:off x="6569777" y="2722791"/>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0</m:t>
                            </m:r>
                          </m:sub>
                        </m:sSub>
                      </m:oMath>
                    </m:oMathPara>
                  </a14:m>
                  <a:endParaRPr lang="en-GB" dirty="0"/>
                </a:p>
              </p:txBody>
            </p:sp>
          </mc:Choice>
          <mc:Fallback xmlns="">
            <p:sp>
              <p:nvSpPr>
                <p:cNvPr id="117" name="Textfeld 116"/>
                <p:cNvSpPr txBox="1">
                  <a:spLocks noRot="1" noChangeAspect="1" noMove="1" noResize="1" noEditPoints="1" noAdjustHandles="1" noChangeArrowheads="1" noChangeShapeType="1" noTextEdit="1"/>
                </p:cNvSpPr>
                <p:nvPr/>
              </p:nvSpPr>
              <p:spPr>
                <a:xfrm>
                  <a:off x="6569777" y="2722791"/>
                  <a:ext cx="456663" cy="338554"/>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8" name="Textfeld 117"/>
                <p:cNvSpPr txBox="1"/>
                <p:nvPr/>
              </p:nvSpPr>
              <p:spPr>
                <a:xfrm>
                  <a:off x="6570033" y="3450881"/>
                  <a:ext cx="45615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1</m:t>
                            </m:r>
                          </m:sub>
                        </m:sSub>
                      </m:oMath>
                    </m:oMathPara>
                  </a14:m>
                  <a:endParaRPr lang="en-GB" dirty="0"/>
                </a:p>
              </p:txBody>
            </p:sp>
          </mc:Choice>
          <mc:Fallback xmlns="">
            <p:sp>
              <p:nvSpPr>
                <p:cNvPr id="118" name="Textfeld 117"/>
                <p:cNvSpPr txBox="1">
                  <a:spLocks noRot="1" noChangeAspect="1" noMove="1" noResize="1" noEditPoints="1" noAdjustHandles="1" noChangeArrowheads="1" noChangeShapeType="1" noTextEdit="1"/>
                </p:cNvSpPr>
                <p:nvPr/>
              </p:nvSpPr>
              <p:spPr>
                <a:xfrm>
                  <a:off x="6570033" y="3450881"/>
                  <a:ext cx="456151" cy="338554"/>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9" name="Textfeld 118"/>
                <p:cNvSpPr txBox="1"/>
                <p:nvPr/>
              </p:nvSpPr>
              <p:spPr>
                <a:xfrm>
                  <a:off x="6567661" y="473719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2</m:t>
                            </m:r>
                          </m:sub>
                        </m:sSub>
                      </m:oMath>
                    </m:oMathPara>
                  </a14:m>
                  <a:endParaRPr lang="en-GB" dirty="0"/>
                </a:p>
              </p:txBody>
            </p:sp>
          </mc:Choice>
          <mc:Fallback xmlns="">
            <p:sp>
              <p:nvSpPr>
                <p:cNvPr id="119" name="Textfeld 118"/>
                <p:cNvSpPr txBox="1">
                  <a:spLocks noRot="1" noChangeAspect="1" noMove="1" noResize="1" noEditPoints="1" noAdjustHandles="1" noChangeArrowheads="1" noChangeShapeType="1" noTextEdit="1"/>
                </p:cNvSpPr>
                <p:nvPr/>
              </p:nvSpPr>
              <p:spPr>
                <a:xfrm>
                  <a:off x="6567661" y="4737193"/>
                  <a:ext cx="460895" cy="338554"/>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0" name="Textfeld 119"/>
                <p:cNvSpPr txBox="1"/>
                <p:nvPr/>
              </p:nvSpPr>
              <p:spPr>
                <a:xfrm>
                  <a:off x="6567661" y="6085681"/>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3</m:t>
                            </m:r>
                          </m:sub>
                        </m:sSub>
                      </m:oMath>
                    </m:oMathPara>
                  </a14:m>
                  <a:endParaRPr lang="en-GB"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6567661" y="6085681"/>
                  <a:ext cx="460895" cy="338554"/>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feld 120"/>
                <p:cNvSpPr txBox="1"/>
                <p:nvPr/>
              </p:nvSpPr>
              <p:spPr>
                <a:xfrm>
                  <a:off x="6573352" y="4098953"/>
                  <a:ext cx="45191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1</m:t>
                            </m:r>
                          </m:sub>
                        </m:sSub>
                      </m:oMath>
                    </m:oMathPara>
                  </a14:m>
                  <a:endParaRPr lang="en-GB" dirty="0"/>
                </a:p>
              </p:txBody>
            </p:sp>
          </mc:Choice>
          <mc:Fallback xmlns="">
            <p:sp>
              <p:nvSpPr>
                <p:cNvPr id="121" name="Textfeld 120"/>
                <p:cNvSpPr txBox="1">
                  <a:spLocks noRot="1" noChangeAspect="1" noMove="1" noResize="1" noEditPoints="1" noAdjustHandles="1" noChangeArrowheads="1" noChangeShapeType="1" noTextEdit="1"/>
                </p:cNvSpPr>
                <p:nvPr/>
              </p:nvSpPr>
              <p:spPr>
                <a:xfrm>
                  <a:off x="6573352" y="4098953"/>
                  <a:ext cx="451919" cy="338554"/>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2" name="Textfeld 121"/>
                <p:cNvSpPr txBox="1"/>
                <p:nvPr/>
              </p:nvSpPr>
              <p:spPr>
                <a:xfrm>
                  <a:off x="6580640" y="5404868"/>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2</m:t>
                            </m:r>
                          </m:sub>
                        </m:sSub>
                      </m:oMath>
                    </m:oMathPara>
                  </a14:m>
                  <a:endParaRPr lang="en-GB" dirty="0"/>
                </a:p>
              </p:txBody>
            </p:sp>
          </mc:Choice>
          <mc:Fallback xmlns="">
            <p:sp>
              <p:nvSpPr>
                <p:cNvPr id="122" name="Textfeld 121"/>
                <p:cNvSpPr txBox="1">
                  <a:spLocks noRot="1" noChangeAspect="1" noMove="1" noResize="1" noEditPoints="1" noAdjustHandles="1" noChangeArrowheads="1" noChangeShapeType="1" noTextEdit="1"/>
                </p:cNvSpPr>
                <p:nvPr/>
              </p:nvSpPr>
              <p:spPr>
                <a:xfrm>
                  <a:off x="6580640" y="5404868"/>
                  <a:ext cx="456663" cy="338554"/>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feld 122"/>
                <p:cNvSpPr txBox="1"/>
                <p:nvPr/>
              </p:nvSpPr>
              <p:spPr>
                <a:xfrm>
                  <a:off x="6633079" y="6710383"/>
                  <a:ext cx="456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3</m:t>
                            </m:r>
                          </m:sub>
                        </m:sSub>
                      </m:oMath>
                    </m:oMathPara>
                  </a14:m>
                  <a:endParaRPr lang="en-GB" dirty="0"/>
                </a:p>
              </p:txBody>
            </p:sp>
          </mc:Choice>
          <mc:Fallback xmlns="">
            <p:sp>
              <p:nvSpPr>
                <p:cNvPr id="123" name="Textfeld 122"/>
                <p:cNvSpPr txBox="1">
                  <a:spLocks noRot="1" noChangeAspect="1" noMove="1" noResize="1" noEditPoints="1" noAdjustHandles="1" noChangeArrowheads="1" noChangeShapeType="1" noTextEdit="1"/>
                </p:cNvSpPr>
                <p:nvPr/>
              </p:nvSpPr>
              <p:spPr>
                <a:xfrm>
                  <a:off x="6633079" y="6710383"/>
                  <a:ext cx="456663" cy="338554"/>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6" name="Textfeld 125"/>
                <p:cNvSpPr txBox="1"/>
                <p:nvPr/>
              </p:nvSpPr>
              <p:spPr>
                <a:xfrm>
                  <a:off x="8602795" y="4935375"/>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2</m:t>
                            </m:r>
                          </m:sub>
                        </m:sSub>
                      </m:oMath>
                    </m:oMathPara>
                  </a14:m>
                  <a:endParaRPr lang="en-GB" dirty="0"/>
                </a:p>
              </p:txBody>
            </p:sp>
          </mc:Choice>
          <mc:Fallback xmlns="">
            <p:sp>
              <p:nvSpPr>
                <p:cNvPr id="126" name="Textfeld 125"/>
                <p:cNvSpPr txBox="1">
                  <a:spLocks noRot="1" noChangeAspect="1" noMove="1" noResize="1" noEditPoints="1" noAdjustHandles="1" noChangeArrowheads="1" noChangeShapeType="1" noTextEdit="1"/>
                </p:cNvSpPr>
                <p:nvPr/>
              </p:nvSpPr>
              <p:spPr>
                <a:xfrm>
                  <a:off x="8602795" y="4935375"/>
                  <a:ext cx="431015" cy="338554"/>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Textfeld 126"/>
                <p:cNvSpPr txBox="1"/>
                <p:nvPr/>
              </p:nvSpPr>
              <p:spPr>
                <a:xfrm>
                  <a:off x="8655893" y="2290743"/>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0</m:t>
                            </m:r>
                          </m:sub>
                        </m:sSub>
                      </m:oMath>
                    </m:oMathPara>
                  </a14:m>
                  <a:endParaRPr lang="en-GB" dirty="0"/>
                </a:p>
              </p:txBody>
            </p:sp>
          </mc:Choice>
          <mc:Fallback xmlns="">
            <p:sp>
              <p:nvSpPr>
                <p:cNvPr id="127" name="Textfeld 126"/>
                <p:cNvSpPr txBox="1">
                  <a:spLocks noRot="1" noChangeAspect="1" noMove="1" noResize="1" noEditPoints="1" noAdjustHandles="1" noChangeArrowheads="1" noChangeShapeType="1" noTextEdit="1"/>
                </p:cNvSpPr>
                <p:nvPr/>
              </p:nvSpPr>
              <p:spPr>
                <a:xfrm>
                  <a:off x="8655893" y="2290743"/>
                  <a:ext cx="431015" cy="338554"/>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8" name="Textfeld 127"/>
                <p:cNvSpPr txBox="1"/>
                <p:nvPr/>
              </p:nvSpPr>
              <p:spPr>
                <a:xfrm>
                  <a:off x="8658265" y="3658895"/>
                  <a:ext cx="42627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1</m:t>
                            </m:r>
                          </m:sub>
                        </m:sSub>
                      </m:oMath>
                    </m:oMathPara>
                  </a14:m>
                  <a:endParaRPr lang="en-GB" dirty="0"/>
                </a:p>
              </p:txBody>
            </p:sp>
          </mc:Choice>
          <mc:Fallback xmlns="">
            <p:sp>
              <p:nvSpPr>
                <p:cNvPr id="128" name="Textfeld 127"/>
                <p:cNvSpPr txBox="1">
                  <a:spLocks noRot="1" noChangeAspect="1" noMove="1" noResize="1" noEditPoints="1" noAdjustHandles="1" noChangeArrowheads="1" noChangeShapeType="1" noTextEdit="1"/>
                </p:cNvSpPr>
                <p:nvPr/>
              </p:nvSpPr>
              <p:spPr>
                <a:xfrm>
                  <a:off x="8658265" y="3658895"/>
                  <a:ext cx="426271" cy="338554"/>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9" name="Textfeld 128"/>
                <p:cNvSpPr txBox="1"/>
                <p:nvPr/>
              </p:nvSpPr>
              <p:spPr>
                <a:xfrm>
                  <a:off x="8657994" y="6295726"/>
                  <a:ext cx="43101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3</m:t>
                            </m:r>
                          </m:sub>
                        </m:sSub>
                      </m:oMath>
                    </m:oMathPara>
                  </a14:m>
                  <a:endParaRPr lang="en-GB" dirty="0"/>
                </a:p>
              </p:txBody>
            </p:sp>
          </mc:Choice>
          <mc:Fallback xmlns="">
            <p:sp>
              <p:nvSpPr>
                <p:cNvPr id="129" name="Textfeld 128"/>
                <p:cNvSpPr txBox="1">
                  <a:spLocks noRot="1" noChangeAspect="1" noMove="1" noResize="1" noEditPoints="1" noAdjustHandles="1" noChangeArrowheads="1" noChangeShapeType="1" noTextEdit="1"/>
                </p:cNvSpPr>
                <p:nvPr/>
              </p:nvSpPr>
              <p:spPr>
                <a:xfrm>
                  <a:off x="8657994" y="6295726"/>
                  <a:ext cx="431015" cy="338554"/>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feld 129"/>
                <p:cNvSpPr txBox="1"/>
                <p:nvPr/>
              </p:nvSpPr>
              <p:spPr>
                <a:xfrm>
                  <a:off x="7789732" y="1734986"/>
                  <a:ext cx="5075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𝑖𝑛</m:t>
                            </m:r>
                          </m:sub>
                        </m:sSub>
                      </m:oMath>
                    </m:oMathPara>
                  </a14:m>
                  <a:endParaRPr lang="en-GB" dirty="0"/>
                </a:p>
              </p:txBody>
            </p:sp>
          </mc:Choice>
          <mc:Fallback xmlns="">
            <p:sp>
              <p:nvSpPr>
                <p:cNvPr id="130" name="Textfeld 129"/>
                <p:cNvSpPr txBox="1">
                  <a:spLocks noRot="1" noChangeAspect="1" noMove="1" noResize="1" noEditPoints="1" noAdjustHandles="1" noChangeArrowheads="1" noChangeShapeType="1" noTextEdit="1"/>
                </p:cNvSpPr>
                <p:nvPr/>
              </p:nvSpPr>
              <p:spPr>
                <a:xfrm>
                  <a:off x="7789732" y="1734986"/>
                  <a:ext cx="507575" cy="338554"/>
                </a:xfrm>
                <a:prstGeom prst="rect">
                  <a:avLst/>
                </a:prstGeom>
                <a:blipFill rotWithShape="0">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feld 130"/>
                <p:cNvSpPr txBox="1"/>
                <p:nvPr/>
              </p:nvSpPr>
              <p:spPr>
                <a:xfrm>
                  <a:off x="7821620" y="3130888"/>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0</m:t>
                            </m:r>
                          </m:sub>
                        </m:sSub>
                      </m:oMath>
                    </m:oMathPara>
                  </a14:m>
                  <a:endParaRPr lang="en-GB" dirty="0"/>
                </a:p>
              </p:txBody>
            </p:sp>
          </mc:Choice>
          <mc:Fallback xmlns="">
            <p:sp>
              <p:nvSpPr>
                <p:cNvPr id="131" name="Textfeld 130"/>
                <p:cNvSpPr txBox="1">
                  <a:spLocks noRot="1" noChangeAspect="1" noMove="1" noResize="1" noEditPoints="1" noAdjustHandles="1" noChangeArrowheads="1" noChangeShapeType="1" noTextEdit="1"/>
                </p:cNvSpPr>
                <p:nvPr/>
              </p:nvSpPr>
              <p:spPr>
                <a:xfrm>
                  <a:off x="7821620" y="3130888"/>
                  <a:ext cx="440890" cy="338554"/>
                </a:xfrm>
                <a:prstGeom prst="rect">
                  <a:avLst/>
                </a:prstGeom>
                <a:blipFill rotWithShape="0">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feld 131"/>
                <p:cNvSpPr txBox="1"/>
                <p:nvPr/>
              </p:nvSpPr>
              <p:spPr>
                <a:xfrm>
                  <a:off x="7811889" y="4427032"/>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1</m:t>
                            </m:r>
                          </m:sub>
                        </m:sSub>
                      </m:oMath>
                    </m:oMathPara>
                  </a14:m>
                  <a:endParaRPr lang="en-GB" dirty="0"/>
                </a:p>
              </p:txBody>
            </p:sp>
          </mc:Choice>
          <mc:Fallback xmlns="">
            <p:sp>
              <p:nvSpPr>
                <p:cNvPr id="132" name="Textfeld 131"/>
                <p:cNvSpPr txBox="1">
                  <a:spLocks noRot="1" noChangeAspect="1" noMove="1" noResize="1" noEditPoints="1" noAdjustHandles="1" noChangeArrowheads="1" noChangeShapeType="1" noTextEdit="1"/>
                </p:cNvSpPr>
                <p:nvPr/>
              </p:nvSpPr>
              <p:spPr>
                <a:xfrm>
                  <a:off x="7811889" y="4427032"/>
                  <a:ext cx="436145" cy="338554"/>
                </a:xfrm>
                <a:prstGeom prst="rect">
                  <a:avLst/>
                </a:prstGeom>
                <a:blipFill rotWithShape="0">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3" name="Textfeld 132"/>
                <p:cNvSpPr txBox="1"/>
                <p:nvPr/>
              </p:nvSpPr>
              <p:spPr>
                <a:xfrm>
                  <a:off x="7787359" y="5741300"/>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2</m:t>
                            </m:r>
                          </m:sub>
                        </m:sSub>
                      </m:oMath>
                    </m:oMathPara>
                  </a14:m>
                  <a:endParaRPr lang="en-GB" dirty="0"/>
                </a:p>
              </p:txBody>
            </p:sp>
          </mc:Choice>
          <mc:Fallback xmlns="">
            <p:sp>
              <p:nvSpPr>
                <p:cNvPr id="133" name="Textfeld 132"/>
                <p:cNvSpPr txBox="1">
                  <a:spLocks noRot="1" noChangeAspect="1" noMove="1" noResize="1" noEditPoints="1" noAdjustHandles="1" noChangeArrowheads="1" noChangeShapeType="1" noTextEdit="1"/>
                </p:cNvSpPr>
                <p:nvPr/>
              </p:nvSpPr>
              <p:spPr>
                <a:xfrm>
                  <a:off x="7787359" y="5741300"/>
                  <a:ext cx="440890" cy="338554"/>
                </a:xfrm>
                <a:prstGeom prst="rect">
                  <a:avLst/>
                </a:prstGeom>
                <a:blipFill rotWithShape="0">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4" name="Textfeld 133"/>
                <p:cNvSpPr txBox="1"/>
                <p:nvPr/>
              </p:nvSpPr>
              <p:spPr>
                <a:xfrm>
                  <a:off x="7829830" y="7165801"/>
                  <a:ext cx="61003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𝑜𝑢𝑡</m:t>
                            </m:r>
                          </m:sub>
                        </m:sSub>
                      </m:oMath>
                    </m:oMathPara>
                  </a14:m>
                  <a:endParaRPr lang="en-GB" dirty="0"/>
                </a:p>
              </p:txBody>
            </p:sp>
          </mc:Choice>
          <mc:Fallback xmlns="">
            <p:sp>
              <p:nvSpPr>
                <p:cNvPr id="134" name="Textfeld 133"/>
                <p:cNvSpPr txBox="1">
                  <a:spLocks noRot="1" noChangeAspect="1" noMove="1" noResize="1" noEditPoints="1" noAdjustHandles="1" noChangeArrowheads="1" noChangeShapeType="1" noTextEdit="1"/>
                </p:cNvSpPr>
                <p:nvPr/>
              </p:nvSpPr>
              <p:spPr>
                <a:xfrm>
                  <a:off x="7829830" y="7165801"/>
                  <a:ext cx="610039" cy="338554"/>
                </a:xfrm>
                <a:prstGeom prst="rect">
                  <a:avLst/>
                </a:prstGeom>
                <a:blipFill rotWithShape="0">
                  <a:blip r:embed="rId19"/>
                  <a:stretch>
                    <a:fillRect/>
                  </a:stretch>
                </a:blipFill>
              </p:spPr>
              <p:txBody>
                <a:bodyPr/>
                <a:lstStyle/>
                <a:p>
                  <a:r>
                    <a:rPr lang="en-GB">
                      <a:noFill/>
                    </a:rPr>
                    <a:t> </a:t>
                  </a:r>
                </a:p>
              </p:txBody>
            </p:sp>
          </mc:Fallback>
        </mc:AlternateContent>
        <p:cxnSp>
          <p:nvCxnSpPr>
            <p:cNvPr id="135" name="Gerade Verbindung mit Pfeil 134"/>
            <p:cNvCxnSpPr/>
            <p:nvPr/>
          </p:nvCxnSpPr>
          <p:spPr bwMode="auto">
            <a:xfrm>
              <a:off x="7863805" y="7049827"/>
              <a:ext cx="0" cy="4446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50" name="Textfeld 49"/>
              <p:cNvSpPr txBox="1"/>
              <p:nvPr/>
            </p:nvSpPr>
            <p:spPr>
              <a:xfrm>
                <a:off x="6824290" y="2197249"/>
                <a:ext cx="3425489" cy="4278094"/>
              </a:xfrm>
              <a:prstGeom prst="rect">
                <a:avLst/>
              </a:prstGeom>
              <a:noFill/>
            </p:spPr>
            <p:txBody>
              <a:bodyPr wrap="none" rtlCol="0">
                <a:spAutoFit/>
              </a:bodyPr>
              <a:lstStyle/>
              <a:p>
                <a:r>
                  <a:rPr lang="de-AT" dirty="0" smtClean="0"/>
                  <a:t>Kosten: </a:t>
                </a:r>
              </a:p>
              <a:p>
                <a:pPr/>
                <a14:m>
                  <m:oMathPara xmlns:m="http://schemas.openxmlformats.org/officeDocument/2006/math">
                    <m:oMathParaPr>
                      <m:jc m:val="centerGroup"/>
                    </m:oMathParaPr>
                    <m:oMath xmlns:m="http://schemas.openxmlformats.org/officeDocument/2006/math">
                      <m:r>
                        <a:rPr lang="de-AT" b="0" i="1" smtClean="0">
                          <a:latin typeface="Cambria Math" panose="02040503050406030204" pitchFamily="18" charset="0"/>
                        </a:rPr>
                        <m:t>𝐾</m:t>
                      </m:r>
                      <m:d>
                        <m:dPr>
                          <m:ctrlPr>
                            <a:rPr lang="de-AT" b="0" i="1" smtClean="0">
                              <a:latin typeface="Cambria Math" panose="02040503050406030204" pitchFamily="18" charset="0"/>
                            </a:rPr>
                          </m:ctrlPr>
                        </m:dPr>
                        <m:e>
                          <m:r>
                            <a:rPr lang="de-AT" b="0" i="1" smtClean="0">
                              <a:latin typeface="Cambria Math" panose="02040503050406030204" pitchFamily="18" charset="0"/>
                            </a:rPr>
                            <m:t>𝐹𝐴</m:t>
                          </m:r>
                        </m:e>
                      </m:d>
                      <m:r>
                        <a:rPr lang="de-AT"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m:t>
                      </m:r>
                      <m:r>
                        <a:rPr lang="de-AT" b="0" i="1" smtClean="0">
                          <a:latin typeface="Cambria Math" panose="02040503050406030204" pitchFamily="18" charset="0"/>
                        </a:rPr>
                        <m:t>4+</m:t>
                      </m:r>
                      <m:r>
                        <a:rPr lang="en-GB" b="0" i="1" smtClean="0">
                          <a:latin typeface="Cambria Math" panose="02040503050406030204" pitchFamily="18" charset="0"/>
                        </a:rPr>
                        <m:t>3</m:t>
                      </m:r>
                      <m:r>
                        <a:rPr lang="de-AT" b="0" i="1" smtClean="0">
                          <a:latin typeface="Cambria Math" panose="02040503050406030204" pitchFamily="18" charset="0"/>
                          <a:ea typeface="Cambria Math" panose="02040503050406030204" pitchFamily="18" charset="0"/>
                        </a:rPr>
                        <m:t>∙3=1</m:t>
                      </m:r>
                      <m:r>
                        <a:rPr lang="en-GB" b="0" i="1" smtClean="0">
                          <a:latin typeface="Cambria Math" panose="02040503050406030204" pitchFamily="18" charset="0"/>
                          <a:ea typeface="Cambria Math" panose="02040503050406030204" pitchFamily="18" charset="0"/>
                        </a:rPr>
                        <m:t>7</m:t>
                      </m:r>
                    </m:oMath>
                  </m:oMathPara>
                </a14:m>
                <a:endParaRPr lang="de-AT" dirty="0" smtClean="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𝐾</m:t>
                      </m:r>
                      <m:d>
                        <m:dPr>
                          <m:ctrlPr>
                            <a:rPr lang="de-AT" i="1">
                              <a:latin typeface="Cambria Math" panose="02040503050406030204" pitchFamily="18" charset="0"/>
                            </a:rPr>
                          </m:ctrlPr>
                        </m:dPr>
                        <m:e>
                          <m:r>
                            <a:rPr lang="de-AT" b="0" i="1" smtClean="0">
                              <a:latin typeface="Cambria Math" panose="02040503050406030204" pitchFamily="18" charset="0"/>
                            </a:rPr>
                            <m:t>4</m:t>
                          </m:r>
                          <m:r>
                            <a:rPr lang="de-AT" b="0" i="1" smtClean="0">
                              <a:latin typeface="Cambria Math" panose="02040503050406030204" pitchFamily="18" charset="0"/>
                            </a:rPr>
                            <m:t>𝐵𝑖𝑡</m:t>
                          </m:r>
                          <m:r>
                            <a:rPr lang="de-AT" b="0" i="1" smtClean="0">
                              <a:latin typeface="Cambria Math" panose="02040503050406030204" pitchFamily="18" charset="0"/>
                            </a:rPr>
                            <m:t> </m:t>
                          </m:r>
                          <m:r>
                            <a:rPr lang="de-AT" b="0" i="1" smtClean="0">
                              <a:latin typeface="Cambria Math" panose="02040503050406030204" pitchFamily="18" charset="0"/>
                            </a:rPr>
                            <m:t>𝐴𝑑𝑑𝑖𝑒𝑟𝑒𝑟</m:t>
                          </m:r>
                          <m:r>
                            <a:rPr lang="de-AT" b="0" i="1" smtClean="0">
                              <a:latin typeface="Cambria Math" panose="02040503050406030204" pitchFamily="18" charset="0"/>
                            </a:rPr>
                            <m:t>,</m:t>
                          </m:r>
                          <m:r>
                            <a:rPr lang="de-AT" i="1">
                              <a:latin typeface="Cambria Math" panose="02040503050406030204" pitchFamily="18" charset="0"/>
                            </a:rPr>
                            <m:t>𝐹𝐴</m:t>
                          </m:r>
                        </m:e>
                      </m:d>
                      <m:r>
                        <a:rPr lang="de-AT" i="1">
                          <a:latin typeface="Cambria Math" panose="02040503050406030204" pitchFamily="18" charset="0"/>
                        </a:rPr>
                        <m:t>=4</m:t>
                      </m:r>
                      <m:r>
                        <a:rPr lang="de-AT" i="1">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7</m:t>
                      </m:r>
                      <m:r>
                        <a:rPr lang="de-AT" b="0" i="1" smtClean="0">
                          <a:latin typeface="Cambria Math" panose="02040503050406030204" pitchFamily="18" charset="0"/>
                          <a:ea typeface="Cambria Math" panose="02040503050406030204" pitchFamily="18" charset="0"/>
                        </a:rPr>
                        <m:t>=6</m:t>
                      </m:r>
                      <m:r>
                        <a:rPr lang="en-GB" b="0" i="1" smtClean="0">
                          <a:latin typeface="Cambria Math" panose="02040503050406030204" pitchFamily="18" charset="0"/>
                          <a:ea typeface="Cambria Math" panose="02040503050406030204" pitchFamily="18" charset="0"/>
                        </a:rPr>
                        <m:t>8</m:t>
                      </m:r>
                    </m:oMath>
                  </m:oMathPara>
                </a14:m>
                <a:endParaRPr lang="de-AT" dirty="0"/>
              </a:p>
              <a:p>
                <a:endParaRPr lang="de-AT" dirty="0" smtClean="0"/>
              </a:p>
              <a:p>
                <a:r>
                  <a:rPr lang="de-AT" dirty="0" err="1" smtClean="0"/>
                  <a:t>Worst</a:t>
                </a:r>
                <a:r>
                  <a:rPr lang="de-AT" dirty="0" smtClean="0"/>
                  <a:t> Case Delay:</a:t>
                </a:r>
              </a:p>
              <a:p>
                <a:pPr/>
                <a14:m>
                  <m:oMathPara xmlns:m="http://schemas.openxmlformats.org/officeDocument/2006/math">
                    <m:oMathParaPr>
                      <m:jc m:val="centerGroup"/>
                    </m:oMathParaPr>
                    <m:oMath xmlns:m="http://schemas.openxmlformats.org/officeDocument/2006/math">
                      <m:r>
                        <a:rPr lang="de-AT" b="0" i="1" smtClean="0">
                          <a:latin typeface="Cambria Math" panose="02040503050406030204" pitchFamily="18" charset="0"/>
                        </a:rPr>
                        <m:t>𝐷</m:t>
                      </m:r>
                      <m:d>
                        <m:dPr>
                          <m:ctrlPr>
                            <a:rPr lang="de-AT" b="0" i="1" smtClean="0">
                              <a:latin typeface="Cambria Math" panose="02040503050406030204" pitchFamily="18" charset="0"/>
                            </a:rPr>
                          </m:ctrlPr>
                        </m:dPr>
                        <m:e>
                          <m:sSub>
                            <m:sSubPr>
                              <m:ctrlPr>
                                <a:rPr lang="de-AT" b="0" i="1" smtClean="0">
                                  <a:latin typeface="Cambria Math" panose="02040503050406030204" pitchFamily="18" charset="0"/>
                                </a:rPr>
                              </m:ctrlPr>
                            </m:sSubPr>
                            <m:e>
                              <m:r>
                                <a:rPr lang="de-AT" b="0" i="1" smtClean="0">
                                  <a:latin typeface="Cambria Math" panose="02040503050406030204" pitchFamily="18" charset="0"/>
                                </a:rPr>
                                <m:t>𝐴</m:t>
                              </m:r>
                            </m:e>
                            <m:sub>
                              <m:r>
                                <a:rPr lang="de-AT" b="0" i="1" smtClean="0">
                                  <a:latin typeface="Cambria Math" panose="02040503050406030204" pitchFamily="18" charset="0"/>
                                </a:rPr>
                                <m:t>0</m:t>
                              </m:r>
                            </m:sub>
                          </m:sSub>
                          <m:r>
                            <a:rPr lang="de-AT" b="0" i="1" smtClean="0">
                              <a:latin typeface="Cambria Math" panose="02040503050406030204" pitchFamily="18" charset="0"/>
                            </a:rPr>
                            <m:t>,</m:t>
                          </m:r>
                          <m:sSub>
                            <m:sSubPr>
                              <m:ctrlPr>
                                <a:rPr lang="de-AT" b="0" i="1" smtClean="0">
                                  <a:latin typeface="Cambria Math" panose="02040503050406030204" pitchFamily="18" charset="0"/>
                                </a:rPr>
                              </m:ctrlPr>
                            </m:sSubPr>
                            <m:e>
                              <m:r>
                                <a:rPr lang="de-AT" b="0" i="1" smtClean="0">
                                  <a:latin typeface="Cambria Math" panose="02040503050406030204" pitchFamily="18" charset="0"/>
                                </a:rPr>
                                <m:t>𝐵</m:t>
                              </m:r>
                            </m:e>
                            <m:sub>
                              <m:r>
                                <a:rPr lang="de-AT" b="0" i="1" smtClean="0">
                                  <a:latin typeface="Cambria Math" panose="02040503050406030204" pitchFamily="18" charset="0"/>
                                </a:rPr>
                                <m:t>0</m:t>
                              </m:r>
                            </m:sub>
                          </m:sSub>
                          <m:r>
                            <a:rPr lang="de-AT" b="0" i="1" smtClean="0">
                              <a:latin typeface="Cambria Math" panose="02040503050406030204" pitchFamily="18" charset="0"/>
                            </a:rPr>
                            <m:t>,</m:t>
                          </m:r>
                          <m:sSub>
                            <m:sSubPr>
                              <m:ctrlPr>
                                <a:rPr lang="de-AT" b="0" i="1" smtClean="0">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𝑖𝑛</m:t>
                              </m:r>
                            </m:sub>
                          </m:sSub>
                          <m:r>
                            <a:rPr lang="de-AT" b="0" i="1" smtClean="0">
                              <a:latin typeface="Cambria Math" panose="02040503050406030204" pitchFamily="18" charset="0"/>
                            </a:rPr>
                            <m:t>→ </m:t>
                          </m:r>
                          <m:sSub>
                            <m:sSubPr>
                              <m:ctrlPr>
                                <a:rPr lang="de-AT" b="0" i="1" smtClean="0">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0</m:t>
                              </m:r>
                            </m:sub>
                          </m:sSub>
                        </m:e>
                      </m:d>
                      <m:r>
                        <a:rPr lang="de-AT" b="0" i="1" smtClean="0">
                          <a:latin typeface="Cambria Math" panose="02040503050406030204" pitchFamily="18" charset="0"/>
                        </a:rPr>
                        <m:t>=1 </m:t>
                      </m:r>
                      <m:r>
                        <a:rPr lang="de-AT" b="0" i="1" smtClean="0">
                          <a:latin typeface="Cambria Math" panose="02040503050406030204" pitchFamily="18" charset="0"/>
                        </a:rPr>
                        <m:t>𝑔𝑎𝑡𝑒</m:t>
                      </m:r>
                      <m:r>
                        <a:rPr lang="de-AT" b="0" i="1" smtClean="0">
                          <a:latin typeface="Cambria Math" panose="02040503050406030204" pitchFamily="18" charset="0"/>
                        </a:rPr>
                        <m:t> </m:t>
                      </m:r>
                      <m:r>
                        <a:rPr lang="de-AT" b="0" i="1" smtClean="0">
                          <a:latin typeface="Cambria Math" panose="02040503050406030204" pitchFamily="18" charset="0"/>
                        </a:rPr>
                        <m:t>𝑑𝑒𝑙𝑎𝑦</m:t>
                      </m:r>
                    </m:oMath>
                  </m:oMathPara>
                </a14:m>
                <a:endParaRPr lang="de-AT" b="0" dirty="0" smtClean="0"/>
              </a:p>
              <a:p>
                <a:r>
                  <a:rPr lang="de-AT" dirty="0" smtClean="0"/>
                  <a:t> </a:t>
                </a:r>
                <a14:m>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b="0" i="1" smtClean="0">
                                <a:latin typeface="Cambria Math" panose="02040503050406030204" pitchFamily="18" charset="0"/>
                              </a:rPr>
                              <m:t>𝐶</m:t>
                            </m:r>
                          </m:e>
                          <m:sub>
                            <m:r>
                              <a:rPr lang="de-AT" b="0" i="1" smtClean="0">
                                <a:latin typeface="Cambria Math" panose="02040503050406030204" pitchFamily="18" charset="0"/>
                              </a:rPr>
                              <m:t>0</m:t>
                            </m:r>
                          </m:sub>
                        </m:sSub>
                      </m:e>
                    </m:d>
                    <m:r>
                      <a:rPr lang="de-AT" i="1">
                        <a:latin typeface="Cambria Math" panose="02040503050406030204" pitchFamily="18" charset="0"/>
                      </a:rPr>
                      <m:t>=</m:t>
                    </m:r>
                    <m:r>
                      <a:rPr lang="de-AT" b="0" i="1" smtClean="0">
                        <a:latin typeface="Cambria Math" panose="02040503050406030204" pitchFamily="18" charset="0"/>
                      </a:rPr>
                      <m:t>2</m:t>
                    </m:r>
                  </m:oMath>
                </a14:m>
                <a:endParaRPr lang="de-AT" dirty="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b="0" i="1" smtClean="0">
                                  <a:latin typeface="Cambria Math" panose="02040503050406030204" pitchFamily="18" charset="0"/>
                                </a:rPr>
                                <m:t>𝑆</m:t>
                              </m:r>
                            </m:e>
                            <m:sub>
                              <m:r>
                                <a:rPr lang="de-AT" b="0" i="1" smtClean="0">
                                  <a:latin typeface="Cambria Math" panose="02040503050406030204" pitchFamily="18" charset="0"/>
                                </a:rPr>
                                <m:t>3</m:t>
                              </m:r>
                            </m:sub>
                          </m:sSub>
                        </m:e>
                      </m:d>
                      <m:r>
                        <a:rPr lang="de-AT" i="1">
                          <a:latin typeface="Cambria Math" panose="02040503050406030204" pitchFamily="18" charset="0"/>
                        </a:rPr>
                        <m:t>=</m:t>
                      </m:r>
                      <m:r>
                        <a:rPr lang="de-AT" b="0" i="1" smtClean="0">
                          <a:latin typeface="Cambria Math" panose="02040503050406030204" pitchFamily="18" charset="0"/>
                        </a:rPr>
                        <m:t>7</m:t>
                      </m:r>
                    </m:oMath>
                  </m:oMathPara>
                </a14:m>
                <a:endParaRPr lang="de-AT" dirty="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3</m:t>
                              </m:r>
                            </m:sub>
                          </m:sSub>
                        </m:e>
                      </m:d>
                      <m:r>
                        <a:rPr lang="de-AT" i="1">
                          <a:latin typeface="Cambria Math" panose="02040503050406030204" pitchFamily="18" charset="0"/>
                        </a:rPr>
                        <m:t>=</m:t>
                      </m:r>
                      <m:r>
                        <a:rPr lang="de-AT" b="0" i="1" smtClean="0">
                          <a:latin typeface="Cambria Math" panose="02040503050406030204" pitchFamily="18" charset="0"/>
                        </a:rPr>
                        <m:t>8</m:t>
                      </m:r>
                    </m:oMath>
                  </m:oMathPara>
                </a14:m>
                <a:endParaRPr lang="de-AT" b="0" dirty="0" smtClean="0"/>
              </a:p>
              <a:p>
                <a:endParaRPr lang="de-AT" dirty="0" smtClean="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𝑖</m:t>
                              </m:r>
                            </m:sub>
                          </m:sSub>
                        </m:e>
                      </m:d>
                      <m:r>
                        <a:rPr lang="de-AT" i="1">
                          <a:latin typeface="Cambria Math" panose="02040503050406030204" pitchFamily="18" charset="0"/>
                        </a:rPr>
                        <m:t>=2</m:t>
                      </m:r>
                      <m:r>
                        <a:rPr lang="de-AT" b="0" i="1" smtClean="0">
                          <a:latin typeface="Cambria Math" panose="02040503050406030204" pitchFamily="18" charset="0"/>
                        </a:rPr>
                        <m:t> </m:t>
                      </m:r>
                      <m:d>
                        <m:dPr>
                          <m:ctrlPr>
                            <a:rPr lang="de-AT" b="0" i="1" smtClean="0">
                              <a:latin typeface="Cambria Math" panose="02040503050406030204" pitchFamily="18" charset="0"/>
                            </a:rPr>
                          </m:ctrlPr>
                        </m:dPr>
                        <m:e>
                          <m:r>
                            <a:rPr lang="de-AT" b="0" i="1" smtClean="0">
                              <a:latin typeface="Cambria Math" panose="02040503050406030204" pitchFamily="18" charset="0"/>
                            </a:rPr>
                            <m:t>𝑖</m:t>
                          </m:r>
                          <m:r>
                            <a:rPr lang="de-AT" b="0" i="1" smtClean="0">
                              <a:latin typeface="Cambria Math" panose="02040503050406030204" pitchFamily="18" charset="0"/>
                            </a:rPr>
                            <m:t>+1</m:t>
                          </m:r>
                        </m:e>
                      </m:d>
                    </m:oMath>
                  </m:oMathPara>
                </a14:m>
                <a:endParaRPr lang="de-AT" b="0" dirty="0" smtClean="0"/>
              </a:p>
              <a:p>
                <a:endParaRPr lang="de-AT" dirty="0" smtClean="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i="1">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15</m:t>
                              </m:r>
                            </m:sub>
                          </m:sSub>
                        </m:e>
                      </m:d>
                      <m:r>
                        <a:rPr lang="de-AT" i="1">
                          <a:latin typeface="Cambria Math" panose="02040503050406030204" pitchFamily="18" charset="0"/>
                        </a:rPr>
                        <m:t>=</m:t>
                      </m:r>
                      <m:r>
                        <a:rPr lang="de-AT" b="0" i="1" smtClean="0">
                          <a:latin typeface="Cambria Math" panose="02040503050406030204" pitchFamily="18" charset="0"/>
                        </a:rPr>
                        <m:t>3</m:t>
                      </m:r>
                      <m:r>
                        <a:rPr lang="de-AT" i="1">
                          <a:latin typeface="Cambria Math" panose="02040503050406030204" pitchFamily="18" charset="0"/>
                        </a:rPr>
                        <m:t>2</m:t>
                      </m:r>
                    </m:oMath>
                  </m:oMathPara>
                </a14:m>
                <a:endParaRPr lang="de-AT" dirty="0"/>
              </a:p>
              <a:p>
                <a:endParaRPr lang="de-AT" dirty="0" smtClean="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i="1">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31</m:t>
                              </m:r>
                            </m:sub>
                          </m:sSub>
                        </m:e>
                      </m:d>
                      <m:r>
                        <a:rPr lang="de-AT" i="1">
                          <a:latin typeface="Cambria Math" panose="02040503050406030204" pitchFamily="18" charset="0"/>
                        </a:rPr>
                        <m:t>=</m:t>
                      </m:r>
                      <m:r>
                        <a:rPr lang="de-AT" b="0" i="1" smtClean="0">
                          <a:latin typeface="Cambria Math" panose="02040503050406030204" pitchFamily="18" charset="0"/>
                        </a:rPr>
                        <m:t>64</m:t>
                      </m:r>
                    </m:oMath>
                  </m:oMathPara>
                </a14:m>
                <a:endParaRPr lang="de-AT" dirty="0"/>
              </a:p>
              <a:p>
                <a:endParaRPr lang="de-AT" dirty="0" smtClean="0"/>
              </a:p>
              <a:p>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𝐷</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𝐴</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𝐵</m:t>
                              </m:r>
                            </m:e>
                            <m:sub>
                              <m:r>
                                <a:rPr lang="de-AT" i="1">
                                  <a:latin typeface="Cambria Math" panose="02040503050406030204" pitchFamily="18" charset="0"/>
                                </a:rPr>
                                <m:t>0</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i="1">
                                  <a:latin typeface="Cambria Math" panose="02040503050406030204" pitchFamily="18" charset="0"/>
                                </a:rPr>
                                <m:t>𝑖𝑛</m:t>
                              </m:r>
                            </m:sub>
                          </m:sSub>
                          <m:r>
                            <a:rPr lang="de-AT" i="1">
                              <a:latin typeface="Cambria Math" panose="02040503050406030204" pitchFamily="18" charset="0"/>
                            </a:rPr>
                            <m:t>→ </m:t>
                          </m:r>
                          <m:sSub>
                            <m:sSubPr>
                              <m:ctrlPr>
                                <a:rPr lang="de-AT" i="1">
                                  <a:latin typeface="Cambria Math" panose="02040503050406030204" pitchFamily="18" charset="0"/>
                                </a:rPr>
                              </m:ctrlPr>
                            </m:sSubPr>
                            <m:e>
                              <m:r>
                                <a:rPr lang="de-AT" i="1">
                                  <a:latin typeface="Cambria Math" panose="02040503050406030204" pitchFamily="18" charset="0"/>
                                </a:rPr>
                                <m:t>𝐶</m:t>
                              </m:r>
                            </m:e>
                            <m:sub>
                              <m:r>
                                <a:rPr lang="de-AT" b="0" i="1" smtClean="0">
                                  <a:latin typeface="Cambria Math" panose="02040503050406030204" pitchFamily="18" charset="0"/>
                                </a:rPr>
                                <m:t>63</m:t>
                              </m:r>
                            </m:sub>
                          </m:sSub>
                        </m:e>
                      </m:d>
                      <m:r>
                        <a:rPr lang="de-AT" i="1">
                          <a:latin typeface="Cambria Math" panose="02040503050406030204" pitchFamily="18" charset="0"/>
                        </a:rPr>
                        <m:t>=</m:t>
                      </m:r>
                      <m:r>
                        <a:rPr lang="de-AT" b="0" i="1" smtClean="0">
                          <a:latin typeface="Cambria Math" panose="02040503050406030204" pitchFamily="18" charset="0"/>
                        </a:rPr>
                        <m:t>128</m:t>
                      </m:r>
                    </m:oMath>
                  </m:oMathPara>
                </a14:m>
                <a:endParaRPr lang="de-AT" dirty="0" smtClean="0"/>
              </a:p>
            </p:txBody>
          </p:sp>
        </mc:Choice>
        <mc:Fallback xmlns="">
          <p:sp>
            <p:nvSpPr>
              <p:cNvPr id="50" name="Textfeld 49"/>
              <p:cNvSpPr txBox="1">
                <a:spLocks noRot="1" noChangeAspect="1" noMove="1" noResize="1" noEditPoints="1" noAdjustHandles="1" noChangeArrowheads="1" noChangeShapeType="1" noTextEdit="1"/>
              </p:cNvSpPr>
              <p:nvPr/>
            </p:nvSpPr>
            <p:spPr>
              <a:xfrm>
                <a:off x="6824290" y="2197249"/>
                <a:ext cx="3425489" cy="4278094"/>
              </a:xfrm>
              <a:prstGeom prst="rect">
                <a:avLst/>
              </a:prstGeom>
              <a:blipFill rotWithShape="0">
                <a:blip r:embed="rId20"/>
                <a:stretch>
                  <a:fillRect t="-427"/>
                </a:stretch>
              </a:blipFill>
            </p:spPr>
            <p:txBody>
              <a:bodyPr/>
              <a:lstStyle/>
              <a:p>
                <a:r>
                  <a:rPr lang="en-GB">
                    <a:noFill/>
                  </a:rPr>
                  <a:t> </a:t>
                </a:r>
              </a:p>
            </p:txBody>
          </p:sp>
        </mc:Fallback>
      </mc:AlternateContent>
    </p:spTree>
    <p:extLst>
      <p:ext uri="{BB962C8B-B14F-4D97-AF65-F5344CB8AC3E}">
        <p14:creationId xmlns:p14="http://schemas.microsoft.com/office/powerpoint/2010/main" val="216873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Datumsplatzhalter 4"/>
          <p:cNvSpPr>
            <a:spLocks noGrp="1"/>
          </p:cNvSpPr>
          <p:nvPr>
            <p:ph type="dt" sz="quarter" idx="10"/>
          </p:nvPr>
        </p:nvSpPr>
        <p:spPr/>
        <p:txBody>
          <a:bodyPr/>
          <a:lstStyle/>
          <a:p>
            <a:pPr defTabSz="995363">
              <a:defRPr/>
            </a:pPr>
            <a:fld id="{1C3248B3-AA30-40D5-B355-CCA14236D303}" type="datetime1">
              <a:rPr lang="de-DE">
                <a:latin typeface="+mn-lt"/>
              </a:rPr>
              <a:pPr defTabSz="995363">
                <a:defRPr/>
              </a:pPr>
              <a:t>04.12.2018</a:t>
            </a:fld>
            <a:endParaRPr lang="de-DE">
              <a:latin typeface="+mn-lt"/>
            </a:endParaRPr>
          </a:p>
        </p:txBody>
      </p:sp>
      <p:sp>
        <p:nvSpPr>
          <p:cNvPr id="135" name="Foliennummernplatzhalter 6"/>
          <p:cNvSpPr>
            <a:spLocks noGrp="1"/>
          </p:cNvSpPr>
          <p:nvPr>
            <p:ph type="sldNum" sz="quarter" idx="12"/>
          </p:nvPr>
        </p:nvSpPr>
        <p:spPr/>
        <p:txBody>
          <a:bodyPr/>
          <a:lstStyle/>
          <a:p>
            <a:pPr defTabSz="995363">
              <a:defRPr/>
            </a:pPr>
            <a:fld id="{2C3ADD76-6D00-4A94-9DF1-BD3A4C46DB90}" type="slidenum">
              <a:rPr lang="en-US">
                <a:latin typeface="+mn-lt"/>
              </a:rPr>
              <a:pPr defTabSz="995363">
                <a:defRPr/>
              </a:pPr>
              <a:t>2</a:t>
            </a:fld>
            <a:endParaRPr lang="de-DE">
              <a:latin typeface="Times New Roman" pitchFamily="18" charset="0"/>
            </a:endParaRPr>
          </a:p>
        </p:txBody>
      </p:sp>
      <p:sp>
        <p:nvSpPr>
          <p:cNvPr id="310274" name="Rectangle 2"/>
          <p:cNvSpPr>
            <a:spLocks noGrp="1" noChangeArrowheads="1"/>
          </p:cNvSpPr>
          <p:nvPr>
            <p:ph type="title"/>
          </p:nvPr>
        </p:nvSpPr>
        <p:spPr>
          <a:xfrm>
            <a:off x="303213" y="252413"/>
            <a:ext cx="10212387" cy="622300"/>
          </a:xfrm>
        </p:spPr>
        <p:txBody>
          <a:bodyPr/>
          <a:lstStyle/>
          <a:p>
            <a:pPr eaLnBrk="1" hangingPunct="1">
              <a:defRPr/>
            </a:pPr>
            <a:r>
              <a:rPr lang="de-DE" dirty="0" smtClean="0"/>
              <a:t>Datentyp mit Auflösungsfunktion ( </a:t>
            </a:r>
            <a:r>
              <a:rPr lang="de-DE" dirty="0" err="1" smtClean="0">
                <a:latin typeface="Courier New" pitchFamily="49" charset="0"/>
              </a:rPr>
              <a:t>std_logic</a:t>
            </a:r>
            <a:r>
              <a:rPr lang="de-DE" dirty="0" smtClean="0">
                <a:latin typeface="Courier New" pitchFamily="49" charset="0"/>
              </a:rPr>
              <a:t> </a:t>
            </a:r>
            <a:r>
              <a:rPr lang="de-DE" dirty="0" smtClean="0"/>
              <a:t>)</a:t>
            </a:r>
          </a:p>
        </p:txBody>
      </p:sp>
      <p:sp>
        <p:nvSpPr>
          <p:cNvPr id="5125" name="Rectangle 3"/>
          <p:cNvSpPr>
            <a:spLocks noGrp="1" noChangeArrowheads="1"/>
          </p:cNvSpPr>
          <p:nvPr>
            <p:ph type="body" sz="half" idx="1"/>
          </p:nvPr>
        </p:nvSpPr>
        <p:spPr>
          <a:xfrm>
            <a:off x="230188" y="1693863"/>
            <a:ext cx="9505950" cy="1223962"/>
          </a:xfrm>
        </p:spPr>
        <p:txBody>
          <a:bodyPr/>
          <a:lstStyle/>
          <a:p>
            <a:pPr eaLnBrk="1" hangingPunct="1"/>
            <a:r>
              <a:rPr lang="de-DE" altLang="de-DE" sz="1700" smtClean="0"/>
              <a:t>Auflösungsfunktion </a:t>
            </a:r>
            <a:r>
              <a:rPr lang="de-DE" altLang="de-DE" sz="1700" smtClean="0">
                <a:latin typeface="Courier New" pitchFamily="49" charset="0"/>
                <a:cs typeface="Courier New" pitchFamily="49" charset="0"/>
              </a:rPr>
              <a:t>resolved</a:t>
            </a:r>
            <a:r>
              <a:rPr lang="de-DE" altLang="de-DE" sz="1700" smtClean="0"/>
              <a:t> bestimmt den Signalwert, wenn zwei Treiber für das gleiche Signal existieren:</a:t>
            </a:r>
          </a:p>
          <a:p>
            <a:pPr lvl="1" eaLnBrk="1" hangingPunct="1"/>
            <a:r>
              <a:rPr lang="de-DE" altLang="de-DE" sz="1500" smtClean="0"/>
              <a:t>In der Hardware: verbinden von Gatterausgängen</a:t>
            </a:r>
          </a:p>
          <a:p>
            <a:pPr lvl="1" eaLnBrk="1" hangingPunct="1"/>
            <a:r>
              <a:rPr lang="de-DE" altLang="de-DE" sz="1500" smtClean="0"/>
              <a:t>In VHDL: zwei Prozesse treiben das gleiche Signal</a:t>
            </a:r>
            <a:endParaRPr lang="en-GB" altLang="de-DE" sz="900" smtClean="0">
              <a:latin typeface="Courier New" pitchFamily="49" charset="0"/>
            </a:endParaRPr>
          </a:p>
          <a:p>
            <a:pPr eaLnBrk="1" hangingPunct="1"/>
            <a:endParaRPr lang="de-DE" altLang="de-DE" sz="2100" smtClean="0">
              <a:latin typeface="Courier New" pitchFamily="49" charset="0"/>
            </a:endParaRPr>
          </a:p>
        </p:txBody>
      </p:sp>
      <p:graphicFrame>
        <p:nvGraphicFramePr>
          <p:cNvPr id="311086" name="Group 814"/>
          <p:cNvGraphicFramePr>
            <a:graphicFrameLocks noGrp="1"/>
          </p:cNvGraphicFramePr>
          <p:nvPr>
            <p:ph sz="half" idx="2"/>
          </p:nvPr>
        </p:nvGraphicFramePr>
        <p:xfrm>
          <a:off x="1166813" y="3205163"/>
          <a:ext cx="8640762" cy="3816351"/>
        </p:xfrm>
        <a:graphic>
          <a:graphicData uri="http://schemas.openxmlformats.org/drawingml/2006/table">
            <a:tbl>
              <a:tblPr/>
              <a:tblGrid>
                <a:gridCol w="968375">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8">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1837">
                  <a:extLst>
                    <a:ext uri="{9D8B030D-6E8A-4147-A177-3AD203B41FA5}">
                      <a16:colId xmlns:a16="http://schemas.microsoft.com/office/drawing/2014/main" val="20005"/>
                    </a:ext>
                  </a:extLst>
                </a:gridCol>
                <a:gridCol w="795338">
                  <a:extLst>
                    <a:ext uri="{9D8B030D-6E8A-4147-A177-3AD203B41FA5}">
                      <a16:colId xmlns:a16="http://schemas.microsoft.com/office/drawing/2014/main" val="20006"/>
                    </a:ext>
                  </a:extLst>
                </a:gridCol>
                <a:gridCol w="811212">
                  <a:extLst>
                    <a:ext uri="{9D8B030D-6E8A-4147-A177-3AD203B41FA5}">
                      <a16:colId xmlns:a16="http://schemas.microsoft.com/office/drawing/2014/main" val="20007"/>
                    </a:ext>
                  </a:extLst>
                </a:gridCol>
                <a:gridCol w="795338">
                  <a:extLst>
                    <a:ext uri="{9D8B030D-6E8A-4147-A177-3AD203B41FA5}">
                      <a16:colId xmlns:a16="http://schemas.microsoft.com/office/drawing/2014/main" val="20008"/>
                    </a:ext>
                  </a:extLst>
                </a:gridCol>
                <a:gridCol w="796925">
                  <a:extLst>
                    <a:ext uri="{9D8B030D-6E8A-4147-A177-3AD203B41FA5}">
                      <a16:colId xmlns:a16="http://schemas.microsoft.com/office/drawing/2014/main" val="20009"/>
                    </a:ext>
                  </a:extLst>
                </a:gridCol>
                <a:gridCol w="731837">
                  <a:extLst>
                    <a:ext uri="{9D8B030D-6E8A-4147-A177-3AD203B41FA5}">
                      <a16:colId xmlns:a16="http://schemas.microsoft.com/office/drawing/2014/main" val="20010"/>
                    </a:ext>
                  </a:extLst>
                </a:gridCol>
              </a:tblGrid>
              <a:tr h="335308">
                <a:tc gridSpan="11">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                       Signalwert von Treiber A</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457238">
                <a:tc rowSpan="10">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5363" rtl="0" eaLnBrk="1" fontAlgn="base" latinLnBrk="0" hangingPunct="1">
                        <a:lnSpc>
                          <a:spcPct val="100000"/>
                        </a:lnSpc>
                        <a:spcBef>
                          <a:spcPct val="20000"/>
                        </a:spcBef>
                        <a:spcAft>
                          <a:spcPct val="0"/>
                        </a:spcAft>
                        <a:buClrTx/>
                        <a:buSzTx/>
                        <a:buFontTx/>
                        <a:buNone/>
                        <a:tabLst/>
                      </a:pP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'Z'</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'L'</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'H'</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4223"/>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4223"/>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'Z'</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'Z'</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'L'</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'H'</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341341">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 </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 </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'L' </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'L' </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'L'</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'H'</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'0'</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'1'</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'H'</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'W'</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'H'</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308">
                <a:tc vMerge="1">
                  <a:txBody>
                    <a:bodyPr/>
                    <a:lstStyle/>
                    <a:p>
                      <a:endParaRPr lang="de-DE"/>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'U'</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2"/>
                          </a:solidFill>
                          <a:effectLst/>
                          <a:latin typeface="Arial" charset="0"/>
                          <a:cs typeface="Times New Roman" pitchFamily="18" charset="0"/>
                        </a:rPr>
                        <a:t>'X'</a:t>
                      </a:r>
                      <a:endParaRPr kumimoji="0" lang="de-DE" sz="1600" b="1" i="0" u="none" strike="noStrike" cap="none" normalizeH="0" baseline="0" smtClean="0">
                        <a:ln>
                          <a:noFill/>
                        </a:ln>
                        <a:solidFill>
                          <a:schemeClr val="tx2"/>
                        </a:solidFill>
                        <a:effectLst/>
                        <a:latin typeface="Arial"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254" name="Text Box 790"/>
          <p:cNvSpPr txBox="1">
            <a:spLocks noChangeArrowheads="1"/>
          </p:cNvSpPr>
          <p:nvPr/>
        </p:nvSpPr>
        <p:spPr bwMode="auto">
          <a:xfrm rot="-5400000">
            <a:off x="-103981" y="4980782"/>
            <a:ext cx="3455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DE" altLang="de-DE" b="1">
                <a:solidFill>
                  <a:schemeClr val="tx2"/>
                </a:solidFill>
                <a:latin typeface="Arial" charset="0"/>
              </a:rPr>
              <a:t>Signalwert von Treiber B</a:t>
            </a:r>
            <a:endParaRPr lang="de-DE" altLang="de-DE" b="1">
              <a:latin typeface="Arial" charset="0"/>
            </a:endParaRPr>
          </a:p>
        </p:txBody>
      </p:sp>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1981225"/>
                <a:ext cx="9344347" cy="5757862"/>
              </a:xfrm>
            </p:spPr>
            <p:txBody>
              <a:bodyPr/>
              <a:lstStyle/>
              <a:p>
                <a:pPr marL="0" indent="0" algn="ctr">
                  <a:buNone/>
                </a:pPr>
                <a:r>
                  <a:rPr lang="de-AT" dirty="0" smtClean="0"/>
                  <a:t>     </a:t>
                </a:r>
                <a14:m>
                  <m:oMath xmlns:m="http://schemas.openxmlformats.org/officeDocument/2006/math">
                    <m:r>
                      <a:rPr lang="de-AT" b="1" i="0" smtClean="0">
                        <a:latin typeface="Cambria Math" panose="02040503050406030204" pitchFamily="18" charset="0"/>
                      </a:rPr>
                      <m:t> </m:t>
                    </m:r>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a14:m>
                <a:endParaRPr lang="de-AT" i="1" dirty="0" smtClean="0">
                  <a:latin typeface="Cambria Math" panose="02040503050406030204" pitchFamily="18" charset="0"/>
                </a:endParaRPr>
              </a:p>
              <a:p>
                <a:pPr marL="0" indent="0">
                  <a:buNone/>
                </a:pPr>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𝒊𝒏</m:t>
                          </m:r>
                        </m:sub>
                      </m:sSub>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AT" b="1" i="0"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r>
                        <a:rPr lang="de-AT">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b="1" dirty="0" smtClean="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r>
                  <a:rPr lang="de-AT" b="1" dirty="0" smtClean="0"/>
                  <a:t>    </a:t>
                </a:r>
                <a14:m>
                  <m:oMath xmlns:m="http://schemas.openxmlformats.org/officeDocument/2006/math">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𝟐</m:t>
                        </m:r>
                      </m:sub>
                    </m:sSub>
                  </m:oMath>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e>
                      </m:d>
                    </m:oMath>
                  </m:oMathPara>
                </a14:m>
                <a:endParaRPr lang="de-AT"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𝟐</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b="1" i="1" smtClean="0">
                          <a:latin typeface="Cambria Math" panose="02040503050406030204" pitchFamily="18" charset="0"/>
                        </a:rPr>
                        <m:t>)</m:t>
                      </m:r>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𝒐𝒖𝒕</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b="1" i="1" smtClean="0">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oMath>
                  </m:oMathPara>
                </a14:m>
                <a:endParaRPr lang="de-AT" dirty="0"/>
              </a:p>
              <a:p>
                <a:pPr marL="0" indent="0">
                  <a:buNone/>
                </a:pPr>
                <a:endParaRPr lang="de-AT" i="1" dirty="0" smtClean="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1981225"/>
                <a:ext cx="9344347" cy="5757862"/>
              </a:xfrm>
              <a:blipFill rotWithShape="1">
                <a:blip r:embed="rId2"/>
                <a:stretch>
                  <a:fillRect/>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29</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175044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2125241"/>
                <a:ext cx="9344347" cy="5040560"/>
              </a:xfrm>
            </p:spPr>
            <p:txBody>
              <a:bodyPr/>
              <a:lstStyle/>
              <a:p>
                <a:pPr marL="0" indent="0" algn="ctr">
                  <a:buNone/>
                </a:pPr>
                <a14:m>
                  <m:oMathPara xmlns:m="http://schemas.openxmlformats.org/officeDocument/2006/math">
                    <m:oMathParaPr>
                      <m:jc m:val="centerGroup"/>
                    </m:oMathParaPr>
                    <m:oMath xmlns:m="http://schemas.openxmlformats.org/officeDocument/2006/math">
                      <m:sSub>
                        <m:sSubPr>
                          <m:ctrlPr>
                            <a:rPr lang="de-AT" i="1" smtClean="0">
                              <a:latin typeface="Cambria Math" panose="02040503050406030204" pitchFamily="18" charset="0"/>
                            </a:rPr>
                          </m:ctrlPr>
                        </m:sSubPr>
                        <m:e>
                          <m:r>
                            <a:rPr lang="de-AT" b="1" i="1" smtClean="0">
                              <a:latin typeface="Cambria Math" panose="02040503050406030204" pitchFamily="18" charset="0"/>
                            </a:rPr>
                            <m:t>𝑺</m:t>
                          </m:r>
                        </m:e>
                        <m:sub>
                          <m:r>
                            <a:rPr lang="de-AT" b="1" i="1" smtClean="0">
                              <a:latin typeface="Cambria Math" panose="02040503050406030204" pitchFamily="18" charset="0"/>
                            </a:rPr>
                            <m:t>𝒊</m:t>
                          </m:r>
                        </m:sub>
                      </m:sSub>
                      <m:r>
                        <a:rPr lang="de-AT" i="1" smtClean="0">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smtClean="0">
                              <a:latin typeface="Cambria Math" panose="02040503050406030204" pitchFamily="18" charset="0"/>
                            </a:rPr>
                          </m:ctrlPr>
                        </m:sSubPr>
                        <m:e>
                          <m:r>
                            <a:rPr lang="de-AT" b="1" i="1" smtClean="0">
                              <a:latin typeface="Cambria Math" panose="02040503050406030204" pitchFamily="18" charset="0"/>
                            </a:rPr>
                            <m:t>𝑩</m:t>
                          </m:r>
                        </m:e>
                        <m:sub>
                          <m:r>
                            <a:rPr lang="de-AT" i="1">
                              <a:latin typeface="Cambria Math" panose="02040503050406030204" pitchFamily="18" charset="0"/>
                            </a:rPr>
                            <m:t>𝒊</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b="1" i="1" smtClean="0">
                              <a:latin typeface="Cambria Math" panose="02040503050406030204" pitchFamily="18" charset="0"/>
                            </a:rPr>
                            <m:t>𝑩</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i="1">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m:t>
                          </m:r>
                        </m:sub>
                      </m:sSub>
                    </m:oMath>
                  </m:oMathPara>
                </a14:m>
                <a:endParaRPr lang="de-AT" dirty="0" smtClean="0"/>
              </a:p>
              <a:p>
                <a:pPr marL="0" indent="0">
                  <a:buNone/>
                </a:pPr>
                <a:endParaRPr lang="de-AT" dirty="0" smtClean="0"/>
              </a:p>
              <a:p>
                <a:pPr marL="0" indent="0">
                  <a:buNone/>
                </a:pPr>
                <a14:m>
                  <m:oMathPara xmlns:m="http://schemas.openxmlformats.org/officeDocument/2006/math">
                    <m:oMathParaPr>
                      <m:jc m:val="left"/>
                    </m:oMathParaPr>
                    <m:oMath xmlns:m="http://schemas.openxmlformats.org/officeDocument/2006/math">
                      <m:sSub>
                        <m:sSubPr>
                          <m:ctrlPr>
                            <a:rPr lang="de-AT" i="1" smtClean="0">
                              <a:latin typeface="Cambria Math" panose="02040503050406030204" pitchFamily="18" charset="0"/>
                            </a:rPr>
                          </m:ctrlPr>
                        </m:sSubPr>
                        <m:e>
                          <m:r>
                            <a:rPr lang="de-AT" b="1" i="1" smtClean="0">
                              <a:latin typeface="Cambria Math" panose="02040503050406030204" pitchFamily="18" charset="0"/>
                            </a:rPr>
                            <m:t>𝑮</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b="1"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sSub>
                        <m:sSubPr>
                          <m:ctrlPr>
                            <a:rPr lang="de-AT" b="1" i="1" smtClean="0">
                              <a:latin typeface="Cambria Math" panose="02040503050406030204" pitchFamily="18" charset="0"/>
                            </a:rPr>
                          </m:ctrlPr>
                        </m:sSubPr>
                        <m:e>
                          <m:r>
                            <a:rPr lang="de-AT" b="1" i="1" smtClean="0">
                              <a:latin typeface="Cambria Math" panose="02040503050406030204" pitchFamily="18" charset="0"/>
                            </a:rPr>
                            <m:t>𝑩</m:t>
                          </m:r>
                        </m:e>
                        <m:sub>
                          <m:r>
                            <a:rPr lang="de-AT" b="1" i="1" smtClean="0">
                              <a:latin typeface="Cambria Math" panose="02040503050406030204" pitchFamily="18" charset="0"/>
                            </a:rPr>
                            <m:t>𝒊</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𝒊</m:t>
                          </m:r>
                        </m:sub>
                      </m:sSub>
                    </m:oMath>
                  </m:oMathPara>
                </a14:m>
                <a:endParaRPr lang="de-AT" i="1" dirty="0" smtClean="0">
                  <a:latin typeface="Cambria Math" panose="02040503050406030204" pitchFamily="18" charset="0"/>
                </a:endParaRPr>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b="1" i="1" smtClean="0">
                          <a:latin typeface="Cambria Math" panose="02040503050406030204" pitchFamily="18" charset="0"/>
                        </a:rPr>
                        <m:t>=</m:t>
                      </m:r>
                      <m:sSub>
                        <m:sSubPr>
                          <m:ctrlPr>
                            <a:rPr lang="de-AT" b="1" i="1" smtClean="0">
                              <a:latin typeface="Cambria Math" panose="02040503050406030204" pitchFamily="18" charset="0"/>
                            </a:rPr>
                          </m:ctrlPr>
                        </m:sSubPr>
                        <m:e>
                          <m:r>
                            <a:rPr lang="de-AT" b="1" i="1" smtClean="0">
                              <a:latin typeface="Cambria Math" panose="02040503050406030204" pitchFamily="18" charset="0"/>
                            </a:rPr>
                            <m:t>𝑮</m:t>
                          </m:r>
                        </m:e>
                        <m:sub>
                          <m:r>
                            <a:rPr lang="de-AT" b="1" i="1" smtClean="0">
                              <a:latin typeface="Cambria Math" panose="02040503050406030204" pitchFamily="18" charset="0"/>
                            </a:rPr>
                            <m:t>𝟎</m:t>
                          </m:r>
                        </m:sub>
                      </m:sSub>
                      <m:r>
                        <a:rPr lang="de-AT" b="1" i="1" smtClean="0">
                          <a:latin typeface="Cambria Math" panose="02040503050406030204" pitchFamily="18" charset="0"/>
                        </a:rPr>
                        <m:t>+</m:t>
                      </m:r>
                      <m:d>
                        <m:dPr>
                          <m:ctrlPr>
                            <a:rPr lang="de-AT" b="1" i="1" smtClean="0">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𝟎</m:t>
                              </m:r>
                            </m:sub>
                          </m:sSub>
                        </m:e>
                      </m:d>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r>
                        <a:rPr lang="de-AT" b="1" i="1" smtClean="0">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i="1" dirty="0">
                  <a:latin typeface="Cambria Math" panose="02040503050406030204" pitchFamily="18" charset="0"/>
                </a:endParaRPr>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𝒐𝒖𝒕</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𝑩</m:t>
                          </m:r>
                        </m:e>
                        <m:sub>
                          <m:r>
                            <a:rPr lang="de-AT" i="1">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2125241"/>
                <a:ext cx="9344347" cy="5040560"/>
              </a:xfrm>
              <a:blipFill rotWithShape="0">
                <a:blip r:embed="rId2"/>
                <a:stretch>
                  <a:fillRect/>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30</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68132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2125241"/>
                <a:ext cx="9344347" cy="5040560"/>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de-AT" i="1" smtClean="0">
                              <a:latin typeface="Cambria Math" panose="02040503050406030204" pitchFamily="18" charset="0"/>
                            </a:rPr>
                          </m:ctrlPr>
                        </m:sSubPr>
                        <m:e>
                          <m:r>
                            <a:rPr lang="de-AT" b="1" i="1" smtClean="0">
                              <a:latin typeface="Cambria Math" panose="02040503050406030204" pitchFamily="18" charset="0"/>
                            </a:rPr>
                            <m:t>𝑮</m:t>
                          </m:r>
                        </m:e>
                        <m:sub>
                          <m:r>
                            <a:rPr lang="de-AT" b="1" i="1" smtClean="0">
                              <a:latin typeface="Cambria Math" panose="02040503050406030204" pitchFamily="18" charset="0"/>
                            </a:rPr>
                            <m:t>𝒊</m:t>
                          </m:r>
                        </m:sub>
                      </m:sSub>
                      <m:r>
                        <a:rPr lang="de-AT" b="1" i="1" smtClean="0">
                          <a:latin typeface="Cambria Math" panose="02040503050406030204" pitchFamily="18" charset="0"/>
                        </a:rPr>
                        <m:t>=</m:t>
                      </m:r>
                      <m:sSub>
                        <m:sSubPr>
                          <m:ctrlPr>
                            <a:rPr lang="de-AT" b="1" i="1" smtClean="0">
                              <a:latin typeface="Cambria Math" panose="02040503050406030204" pitchFamily="18" charset="0"/>
                            </a:rPr>
                          </m:ctrlPr>
                        </m:sSubPr>
                        <m:e>
                          <m:r>
                            <a:rPr lang="de-AT" b="1" i="1" smtClean="0">
                              <a:latin typeface="Cambria Math" panose="02040503050406030204" pitchFamily="18" charset="0"/>
                            </a:rPr>
                            <m:t>𝑨</m:t>
                          </m:r>
                        </m:e>
                        <m:sub>
                          <m:r>
                            <a:rPr lang="de-AT" b="1" i="1" smtClean="0">
                              <a:latin typeface="Cambria Math" panose="02040503050406030204" pitchFamily="18" charset="0"/>
                            </a:rPr>
                            <m:t>𝒊</m:t>
                          </m:r>
                        </m:sub>
                      </m:sSub>
                      <m:sSub>
                        <m:sSubPr>
                          <m:ctrlPr>
                            <a:rPr lang="de-AT" b="1" i="1" smtClean="0">
                              <a:latin typeface="Cambria Math" panose="02040503050406030204" pitchFamily="18" charset="0"/>
                            </a:rPr>
                          </m:ctrlPr>
                        </m:sSubPr>
                        <m:e>
                          <m:r>
                            <a:rPr lang="de-AT" b="1" i="1" smtClean="0">
                              <a:latin typeface="Cambria Math" panose="02040503050406030204" pitchFamily="18" charset="0"/>
                            </a:rPr>
                            <m:t>𝑩</m:t>
                          </m:r>
                        </m:e>
                        <m:sub>
                          <m:r>
                            <a:rPr lang="de-AT" b="1" i="1" smtClean="0">
                              <a:latin typeface="Cambria Math" panose="02040503050406030204" pitchFamily="18" charset="0"/>
                            </a:rPr>
                            <m:t>𝒊</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𝒊</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𝑨</m:t>
                          </m:r>
                        </m:e>
                        <m:sub>
                          <m:r>
                            <a:rPr lang="de-AT" i="1">
                              <a:latin typeface="Cambria Math" panose="02040503050406030204" pitchFamily="18" charset="0"/>
                            </a:rPr>
                            <m:t>𝒊</m:t>
                          </m:r>
                        </m:sub>
                      </m:sSub>
                      <m:sSub>
                        <m:sSubPr>
                          <m:ctrlPr>
                            <a:rPr lang="de-AT" i="1">
                              <a:latin typeface="Cambria Math" panose="02040503050406030204" pitchFamily="18" charset="0"/>
                            </a:rPr>
                          </m:ctrlPr>
                        </m:sSubPr>
                        <m:e>
                          <m:r>
                            <a:rPr lang="de-AT" b="1" i="1" smtClean="0">
                              <a:latin typeface="Cambria Math" panose="02040503050406030204" pitchFamily="18" charset="0"/>
                            </a:rPr>
                            <m:t>+</m:t>
                          </m:r>
                          <m:r>
                            <a:rPr lang="de-AT" i="1">
                              <a:latin typeface="Cambria Math" panose="02040503050406030204" pitchFamily="18" charset="0"/>
                            </a:rPr>
                            <m:t>𝑩</m:t>
                          </m:r>
                        </m:e>
                        <m:sub>
                          <m:r>
                            <a:rPr lang="de-AT" i="1">
                              <a:latin typeface="Cambria Math" panose="02040503050406030204" pitchFamily="18" charset="0"/>
                            </a:rPr>
                            <m:t>𝒊</m:t>
                          </m:r>
                        </m:sub>
                      </m:sSub>
                    </m:oMath>
                  </m:oMathPara>
                </a14:m>
                <a:endParaRPr lang="de-AT" i="1" dirty="0" smtClean="0">
                  <a:latin typeface="Cambria Math" panose="02040503050406030204" pitchFamily="18" charset="0"/>
                </a:endParaRPr>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b="1" i="1" smtClean="0">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i="1" dirty="0">
                  <a:latin typeface="Cambria Math" panose="02040503050406030204" pitchFamily="18" charset="0"/>
                </a:endParaRPr>
              </a:p>
              <a:p>
                <a:pPr marL="0" indent="0">
                  <a:buNone/>
                </a:pPr>
                <a:endParaRPr lang="de-AT" i="1" dirty="0">
                  <a:latin typeface="Cambria Math" panose="02040503050406030204" pitchFamily="18" charset="0"/>
                </a:endParaRPr>
              </a:p>
              <a:p>
                <a:pPr marL="0" indent="0">
                  <a:buNone/>
                </a:pPr>
                <a:r>
                  <a:rPr lang="de-AT" dirty="0" smtClean="0"/>
                  <a:t>Kosten:</a:t>
                </a:r>
              </a:p>
              <a:p>
                <a:pPr marL="0" indent="0">
                  <a:buNone/>
                </a:pPr>
                <a14:m>
                  <m:oMathPara xmlns:m="http://schemas.openxmlformats.org/officeDocument/2006/math">
                    <m:oMathParaPr>
                      <m:jc m:val="centerGroup"/>
                    </m:oMathParaPr>
                    <m:oMath xmlns:m="http://schemas.openxmlformats.org/officeDocument/2006/math">
                      <m:r>
                        <a:rPr lang="de-AT" b="1" i="1" smtClean="0">
                          <a:latin typeface="Cambria Math" panose="02040503050406030204" pitchFamily="18" charset="0"/>
                        </a:rPr>
                        <m:t>𝑲</m:t>
                      </m:r>
                      <m:d>
                        <m:dPr>
                          <m:ctrlPr>
                            <a:rPr lang="de-AT" b="1" i="1" smtClean="0">
                              <a:latin typeface="Cambria Math" panose="02040503050406030204" pitchFamily="18" charset="0"/>
                            </a:rPr>
                          </m:ctrlPr>
                        </m:dPr>
                        <m:e>
                          <m:sSub>
                            <m:sSubPr>
                              <m:ctrlPr>
                                <a:rPr lang="de-AT" b="1"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𝒊</m:t>
                              </m:r>
                            </m:sub>
                          </m:sSub>
                        </m:e>
                      </m:d>
                      <m:r>
                        <a:rPr lang="de-AT" b="1" i="1" smtClean="0">
                          <a:latin typeface="Cambria Math" panose="02040503050406030204" pitchFamily="18" charset="0"/>
                        </a:rPr>
                        <m:t>=</m:t>
                      </m:r>
                      <m:r>
                        <a:rPr lang="de-AT" b="1" i="1" smtClean="0">
                          <a:latin typeface="Cambria Math" panose="02040503050406030204" pitchFamily="18" charset="0"/>
                        </a:rPr>
                        <m:t>𝟑</m:t>
                      </m:r>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𝒊</m:t>
                              </m:r>
                            </m:sub>
                          </m:sSub>
                        </m:e>
                      </m:d>
                      <m:r>
                        <a:rPr lang="de-AT" i="1">
                          <a:latin typeface="Cambria Math" panose="02040503050406030204" pitchFamily="18" charset="0"/>
                        </a:rPr>
                        <m:t>=</m:t>
                      </m:r>
                      <m:r>
                        <a:rPr lang="de-AT" i="1">
                          <a:latin typeface="Cambria Math" panose="02040503050406030204" pitchFamily="18" charset="0"/>
                        </a:rPr>
                        <m:t>𝟑</m:t>
                      </m:r>
                    </m:oMath>
                  </m:oMathPara>
                </a14:m>
                <a:endParaRPr lang="de-AT"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𝟎</m:t>
                              </m:r>
                            </m:sub>
                          </m:sSub>
                        </m:e>
                      </m:d>
                      <m:r>
                        <a:rPr lang="de-AT" i="1">
                          <a:latin typeface="Cambria Math" panose="02040503050406030204" pitchFamily="18" charset="0"/>
                        </a:rPr>
                        <m:t>=</m:t>
                      </m:r>
                      <m:r>
                        <a:rPr lang="de-AT" i="1">
                          <a:latin typeface="Cambria Math" panose="02040503050406030204" pitchFamily="18" charset="0"/>
                        </a:rPr>
                        <m:t>𝟑</m:t>
                      </m:r>
                      <m:r>
                        <a:rPr lang="de-AT" b="1" i="1" smtClean="0">
                          <a:latin typeface="Cambria Math" panose="02040503050406030204" pitchFamily="18" charset="0"/>
                        </a:rPr>
                        <m:t>+</m:t>
                      </m:r>
                      <m:r>
                        <a:rPr lang="de-AT" b="1" i="1" smtClean="0">
                          <a:latin typeface="Cambria Math" panose="02040503050406030204" pitchFamily="18" charset="0"/>
                        </a:rPr>
                        <m:t>𝟑</m:t>
                      </m:r>
                      <m:r>
                        <a:rPr lang="de-AT" b="1" i="1" smtClean="0">
                          <a:latin typeface="Cambria Math" panose="02040503050406030204" pitchFamily="18" charset="0"/>
                        </a:rPr>
                        <m:t>=</m:t>
                      </m:r>
                      <m:r>
                        <a:rPr lang="de-AT" b="1" i="1" smtClean="0">
                          <a:latin typeface="Cambria Math" panose="02040503050406030204" pitchFamily="18" charset="0"/>
                        </a:rPr>
                        <m:t>𝟔</m:t>
                      </m:r>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b="1" i="1" smtClean="0">
                          <a:latin typeface="Cambria Math" panose="02040503050406030204" pitchFamily="18" charset="0"/>
                        </a:rPr>
                        <m:t>𝟒</m:t>
                      </m:r>
                      <m:r>
                        <a:rPr lang="de-AT" b="1" i="1" smtClean="0">
                          <a:latin typeface="Cambria Math" panose="02040503050406030204" pitchFamily="18" charset="0"/>
                        </a:rPr>
                        <m:t>+</m:t>
                      </m:r>
                      <m:r>
                        <a:rPr lang="de-AT" b="1" i="1" smtClean="0">
                          <a:latin typeface="Cambria Math" panose="02040503050406030204" pitchFamily="18" charset="0"/>
                        </a:rPr>
                        <m:t>𝟒</m:t>
                      </m:r>
                      <m:r>
                        <a:rPr lang="de-AT" i="1">
                          <a:latin typeface="Cambria Math" panose="02040503050406030204" pitchFamily="18" charset="0"/>
                        </a:rPr>
                        <m:t>=</m:t>
                      </m:r>
                      <m:r>
                        <a:rPr lang="de-AT" b="1" i="1" smtClean="0">
                          <a:latin typeface="Cambria Math" panose="02040503050406030204" pitchFamily="18" charset="0"/>
                        </a:rPr>
                        <m:t>𝟏𝟏</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i="1">
                          <a:latin typeface="Cambria Math" panose="02040503050406030204" pitchFamily="18" charset="0"/>
                        </a:rPr>
                        <m:t>𝟒</m:t>
                      </m:r>
                      <m:r>
                        <a:rPr lang="de-AT" i="1">
                          <a:latin typeface="Cambria Math" panose="02040503050406030204" pitchFamily="18" charset="0"/>
                        </a:rPr>
                        <m:t>+</m:t>
                      </m:r>
                      <m:r>
                        <a:rPr lang="de-AT" b="1" i="1" smtClean="0">
                          <a:latin typeface="Cambria Math" panose="02040503050406030204" pitchFamily="18" charset="0"/>
                        </a:rPr>
                        <m:t>𝟓</m:t>
                      </m:r>
                      <m:r>
                        <a:rPr lang="de-AT" b="1" i="1" smtClean="0">
                          <a:latin typeface="Cambria Math" panose="02040503050406030204" pitchFamily="18" charset="0"/>
                        </a:rPr>
                        <m:t>+</m:t>
                      </m:r>
                      <m:r>
                        <a:rPr lang="de-AT" b="1" i="1" smtClean="0">
                          <a:latin typeface="Cambria Math" panose="02040503050406030204" pitchFamily="18" charset="0"/>
                        </a:rPr>
                        <m:t>𝟓</m:t>
                      </m:r>
                      <m:r>
                        <a:rPr lang="de-AT" i="1">
                          <a:latin typeface="Cambria Math" panose="02040503050406030204" pitchFamily="18" charset="0"/>
                        </a:rPr>
                        <m:t>=</m:t>
                      </m:r>
                      <m:r>
                        <a:rPr lang="de-AT" i="1">
                          <a:latin typeface="Cambria Math" panose="02040503050406030204" pitchFamily="18" charset="0"/>
                        </a:rPr>
                        <m:t>𝟏</m:t>
                      </m:r>
                      <m:r>
                        <a:rPr lang="de-AT" b="1" i="1" smtClean="0">
                          <a:latin typeface="Cambria Math" panose="02040503050406030204" pitchFamily="18" charset="0"/>
                        </a:rPr>
                        <m:t>𝟕</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i="1">
                          <a:latin typeface="Cambria Math" panose="02040503050406030204" pitchFamily="18" charset="0"/>
                        </a:rPr>
                        <m:t>𝟒</m:t>
                      </m:r>
                      <m:r>
                        <a:rPr lang="de-AT" i="1">
                          <a:latin typeface="Cambria Math" panose="02040503050406030204" pitchFamily="18" charset="0"/>
                        </a:rPr>
                        <m:t>+</m:t>
                      </m:r>
                      <m:r>
                        <a:rPr lang="de-AT" i="1">
                          <a:latin typeface="Cambria Math" panose="02040503050406030204" pitchFamily="18" charset="0"/>
                        </a:rPr>
                        <m:t>𝟓</m:t>
                      </m:r>
                      <m:r>
                        <a:rPr lang="de-AT" b="1" i="1" smtClean="0">
                          <a:latin typeface="Cambria Math" panose="02040503050406030204" pitchFamily="18" charset="0"/>
                        </a:rPr>
                        <m:t>+</m:t>
                      </m:r>
                      <m:r>
                        <a:rPr lang="de-AT" b="1" i="1" smtClean="0">
                          <a:latin typeface="Cambria Math" panose="02040503050406030204" pitchFamily="18" charset="0"/>
                        </a:rPr>
                        <m:t>𝟔</m:t>
                      </m:r>
                      <m:r>
                        <a:rPr lang="de-AT" b="1" i="1" smtClean="0">
                          <a:latin typeface="Cambria Math" panose="02040503050406030204" pitchFamily="18" charset="0"/>
                        </a:rPr>
                        <m:t>+</m:t>
                      </m:r>
                      <m:r>
                        <a:rPr lang="de-AT" b="1" i="1" smtClean="0">
                          <a:latin typeface="Cambria Math" panose="02040503050406030204" pitchFamily="18" charset="0"/>
                        </a:rPr>
                        <m:t>𝟔</m:t>
                      </m:r>
                      <m:r>
                        <a:rPr lang="de-AT" i="1">
                          <a:latin typeface="Cambria Math" panose="02040503050406030204" pitchFamily="18" charset="0"/>
                        </a:rPr>
                        <m:t>=</m:t>
                      </m:r>
                      <m:r>
                        <a:rPr lang="de-AT" b="1" i="1" smtClean="0">
                          <a:latin typeface="Cambria Math" panose="02040503050406030204" pitchFamily="18" charset="0"/>
                        </a:rPr>
                        <m:t>𝟐𝟒</m:t>
                      </m:r>
                    </m:oMath>
                  </m:oMathPara>
                </a14:m>
                <a:endParaRPr lang="en-GB" dirty="0" smtClean="0"/>
              </a:p>
              <a:p>
                <a:pPr marL="0" indent="0">
                  <a:buNone/>
                </a:pPr>
                <a:endParaRPr lang="en-GB" dirty="0"/>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2125241"/>
                <a:ext cx="9344347" cy="5040560"/>
              </a:xfrm>
              <a:blipFill rotWithShape="0">
                <a:blip r:embed="rId3"/>
                <a:stretch>
                  <a:fillRect l="-587"/>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31</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293534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1909217"/>
                <a:ext cx="9344347" cy="5256584"/>
              </a:xfrm>
            </p:spPr>
            <p:txBody>
              <a:bodyPr/>
              <a:lstStyle/>
              <a:p>
                <a:pPr marL="0" indent="0">
                  <a:buNone/>
                </a:pPr>
                <a:r>
                  <a:rPr lang="de-AT" dirty="0" smtClean="0"/>
                  <a:t>Kosten:</a:t>
                </a:r>
              </a:p>
              <a:p>
                <a:pPr marL="0" indent="0">
                  <a:buNone/>
                </a:pPr>
                <a14:m>
                  <m:oMathPara xmlns:m="http://schemas.openxmlformats.org/officeDocument/2006/math">
                    <m:oMathParaPr>
                      <m:jc m:val="centerGroup"/>
                    </m:oMathParaPr>
                    <m:oMath xmlns:m="http://schemas.openxmlformats.org/officeDocument/2006/math">
                      <m:r>
                        <a:rPr lang="de-AT" b="1" i="1" smtClean="0">
                          <a:latin typeface="Cambria Math" panose="02040503050406030204" pitchFamily="18" charset="0"/>
                        </a:rPr>
                        <m:t>𝑲</m:t>
                      </m:r>
                      <m:d>
                        <m:dPr>
                          <m:ctrlPr>
                            <a:rPr lang="de-AT" b="1" i="1" smtClean="0">
                              <a:latin typeface="Cambria Math" panose="02040503050406030204" pitchFamily="18" charset="0"/>
                            </a:rPr>
                          </m:ctrlPr>
                        </m:dPr>
                        <m:e>
                          <m:sSub>
                            <m:sSubPr>
                              <m:ctrlPr>
                                <a:rPr lang="de-AT" b="1" i="1" smtClean="0">
                                  <a:latin typeface="Cambria Math" panose="02040503050406030204" pitchFamily="18" charset="0"/>
                                </a:rPr>
                              </m:ctrlPr>
                            </m:sSubPr>
                            <m:e>
                              <m:r>
                                <a:rPr lang="de-AT" b="1" i="1" smtClean="0">
                                  <a:latin typeface="Cambria Math" panose="02040503050406030204" pitchFamily="18" charset="0"/>
                                </a:rPr>
                                <m:t>𝑷</m:t>
                              </m:r>
                            </m:e>
                            <m:sub>
                              <m:r>
                                <a:rPr lang="de-AT" b="1" i="1" smtClean="0">
                                  <a:latin typeface="Cambria Math" panose="02040503050406030204" pitchFamily="18" charset="0"/>
                                </a:rPr>
                                <m:t>𝒊</m:t>
                              </m:r>
                            </m:sub>
                          </m:sSub>
                        </m:e>
                      </m:d>
                      <m:r>
                        <a:rPr lang="de-AT" b="1" i="1" smtClean="0">
                          <a:latin typeface="Cambria Math" panose="02040503050406030204" pitchFamily="18" charset="0"/>
                        </a:rPr>
                        <m:t>=</m:t>
                      </m:r>
                      <m:r>
                        <a:rPr lang="de-AT" b="1" i="1" smtClean="0">
                          <a:latin typeface="Cambria Math" panose="02040503050406030204" pitchFamily="18" charset="0"/>
                        </a:rPr>
                        <m:t>𝟑</m:t>
                      </m:r>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b="1" i="1" smtClean="0">
                                  <a:latin typeface="Cambria Math" panose="02040503050406030204" pitchFamily="18" charset="0"/>
                                </a:rPr>
                                <m:t>𝑮</m:t>
                              </m:r>
                            </m:e>
                            <m:sub>
                              <m:r>
                                <a:rPr lang="de-AT" i="1">
                                  <a:latin typeface="Cambria Math" panose="02040503050406030204" pitchFamily="18" charset="0"/>
                                </a:rPr>
                                <m:t>𝒊</m:t>
                              </m:r>
                            </m:sub>
                          </m:sSub>
                        </m:e>
                      </m:d>
                      <m:r>
                        <a:rPr lang="de-AT" i="1">
                          <a:latin typeface="Cambria Math" panose="02040503050406030204" pitchFamily="18" charset="0"/>
                        </a:rPr>
                        <m:t>=</m:t>
                      </m:r>
                      <m:r>
                        <a:rPr lang="de-AT" i="1">
                          <a:latin typeface="Cambria Math" panose="02040503050406030204" pitchFamily="18" charset="0"/>
                        </a:rPr>
                        <m:t>𝟑</m:t>
                      </m:r>
                    </m:oMath>
                  </m:oMathPara>
                </a14:m>
                <a:endParaRPr lang="de-AT"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𝟎</m:t>
                              </m:r>
                            </m:sub>
                          </m:sSub>
                        </m:e>
                      </m:d>
                      <m:r>
                        <a:rPr lang="de-AT" i="1">
                          <a:latin typeface="Cambria Math" panose="02040503050406030204" pitchFamily="18" charset="0"/>
                        </a:rPr>
                        <m:t>=</m:t>
                      </m:r>
                      <m:r>
                        <a:rPr lang="de-AT" i="1">
                          <a:latin typeface="Cambria Math" panose="02040503050406030204" pitchFamily="18" charset="0"/>
                        </a:rPr>
                        <m:t>𝟑</m:t>
                      </m:r>
                      <m:r>
                        <a:rPr lang="de-AT" b="1" i="1" smtClean="0">
                          <a:latin typeface="Cambria Math" panose="02040503050406030204" pitchFamily="18" charset="0"/>
                        </a:rPr>
                        <m:t>+</m:t>
                      </m:r>
                      <m:r>
                        <a:rPr lang="de-AT" b="1" i="1" smtClean="0">
                          <a:latin typeface="Cambria Math" panose="02040503050406030204" pitchFamily="18" charset="0"/>
                        </a:rPr>
                        <m:t>𝟑</m:t>
                      </m:r>
                      <m:r>
                        <a:rPr lang="de-AT" b="1" i="1" smtClean="0">
                          <a:latin typeface="Cambria Math" panose="02040503050406030204" pitchFamily="18" charset="0"/>
                        </a:rPr>
                        <m:t>=</m:t>
                      </m:r>
                      <m:r>
                        <a:rPr lang="de-AT" b="1" i="1" smtClean="0">
                          <a:latin typeface="Cambria Math" panose="02040503050406030204" pitchFamily="18" charset="0"/>
                        </a:rPr>
                        <m:t>𝟔</m:t>
                      </m:r>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b="1" i="1" smtClean="0">
                          <a:latin typeface="Cambria Math" panose="02040503050406030204" pitchFamily="18" charset="0"/>
                        </a:rPr>
                        <m:t>𝟒</m:t>
                      </m:r>
                      <m:r>
                        <a:rPr lang="de-AT" b="1" i="1" smtClean="0">
                          <a:latin typeface="Cambria Math" panose="02040503050406030204" pitchFamily="18" charset="0"/>
                        </a:rPr>
                        <m:t>+</m:t>
                      </m:r>
                      <m:r>
                        <a:rPr lang="de-AT" b="1" i="1" smtClean="0">
                          <a:latin typeface="Cambria Math" panose="02040503050406030204" pitchFamily="18" charset="0"/>
                        </a:rPr>
                        <m:t>𝟒</m:t>
                      </m:r>
                      <m:r>
                        <a:rPr lang="de-AT" i="1">
                          <a:latin typeface="Cambria Math" panose="02040503050406030204" pitchFamily="18" charset="0"/>
                        </a:rPr>
                        <m:t>=</m:t>
                      </m:r>
                      <m:r>
                        <a:rPr lang="de-AT" b="1" i="1" smtClean="0">
                          <a:latin typeface="Cambria Math" panose="02040503050406030204" pitchFamily="18" charset="0"/>
                        </a:rPr>
                        <m:t>𝟏𝟏</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i="1">
                          <a:latin typeface="Cambria Math" panose="02040503050406030204" pitchFamily="18" charset="0"/>
                        </a:rPr>
                        <m:t>𝟒</m:t>
                      </m:r>
                      <m:r>
                        <a:rPr lang="de-AT" i="1">
                          <a:latin typeface="Cambria Math" panose="02040503050406030204" pitchFamily="18" charset="0"/>
                        </a:rPr>
                        <m:t>+</m:t>
                      </m:r>
                      <m:r>
                        <a:rPr lang="de-AT" b="1" i="1" smtClean="0">
                          <a:latin typeface="Cambria Math" panose="02040503050406030204" pitchFamily="18" charset="0"/>
                        </a:rPr>
                        <m:t>𝟓</m:t>
                      </m:r>
                      <m:r>
                        <a:rPr lang="de-AT" b="1" i="1" smtClean="0">
                          <a:latin typeface="Cambria Math" panose="02040503050406030204" pitchFamily="18" charset="0"/>
                        </a:rPr>
                        <m:t>+</m:t>
                      </m:r>
                      <m:r>
                        <a:rPr lang="de-AT" b="1" i="1" smtClean="0">
                          <a:latin typeface="Cambria Math" panose="02040503050406030204" pitchFamily="18" charset="0"/>
                        </a:rPr>
                        <m:t>𝟓</m:t>
                      </m:r>
                      <m:r>
                        <a:rPr lang="de-AT" i="1">
                          <a:latin typeface="Cambria Math" panose="02040503050406030204" pitchFamily="18" charset="0"/>
                        </a:rPr>
                        <m:t>=</m:t>
                      </m:r>
                      <m:r>
                        <a:rPr lang="de-AT" i="1">
                          <a:latin typeface="Cambria Math" panose="02040503050406030204" pitchFamily="18" charset="0"/>
                        </a:rPr>
                        <m:t>𝟏</m:t>
                      </m:r>
                      <m:r>
                        <a:rPr lang="de-AT" b="1" i="1" smtClean="0">
                          <a:latin typeface="Cambria Math" panose="02040503050406030204" pitchFamily="18" charset="0"/>
                        </a:rPr>
                        <m:t>𝟕</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m:t>
                              </m:r>
                            </m:sub>
                          </m:sSub>
                        </m:e>
                      </m:d>
                      <m:r>
                        <a:rPr lang="de-AT" i="1">
                          <a:latin typeface="Cambria Math" panose="02040503050406030204" pitchFamily="18" charset="0"/>
                        </a:rPr>
                        <m:t>=</m:t>
                      </m:r>
                      <m:r>
                        <a:rPr lang="de-AT" i="1">
                          <a:latin typeface="Cambria Math" panose="02040503050406030204" pitchFamily="18" charset="0"/>
                        </a:rPr>
                        <m:t>𝟑</m:t>
                      </m:r>
                      <m:r>
                        <a:rPr lang="de-AT" i="1">
                          <a:latin typeface="Cambria Math" panose="02040503050406030204" pitchFamily="18" charset="0"/>
                        </a:rPr>
                        <m:t>+</m:t>
                      </m:r>
                      <m:r>
                        <a:rPr lang="de-AT" i="1">
                          <a:latin typeface="Cambria Math" panose="02040503050406030204" pitchFamily="18" charset="0"/>
                        </a:rPr>
                        <m:t>𝟒</m:t>
                      </m:r>
                      <m:r>
                        <a:rPr lang="de-AT" i="1">
                          <a:latin typeface="Cambria Math" panose="02040503050406030204" pitchFamily="18" charset="0"/>
                        </a:rPr>
                        <m:t>+</m:t>
                      </m:r>
                      <m:r>
                        <a:rPr lang="de-AT" i="1">
                          <a:latin typeface="Cambria Math" panose="02040503050406030204" pitchFamily="18" charset="0"/>
                        </a:rPr>
                        <m:t>𝟓</m:t>
                      </m:r>
                      <m:r>
                        <a:rPr lang="de-AT" b="1" i="1" smtClean="0">
                          <a:latin typeface="Cambria Math" panose="02040503050406030204" pitchFamily="18" charset="0"/>
                        </a:rPr>
                        <m:t>+</m:t>
                      </m:r>
                      <m:r>
                        <a:rPr lang="de-AT" b="1" i="1" smtClean="0">
                          <a:latin typeface="Cambria Math" panose="02040503050406030204" pitchFamily="18" charset="0"/>
                        </a:rPr>
                        <m:t>𝟔</m:t>
                      </m:r>
                      <m:r>
                        <a:rPr lang="de-AT" b="1" i="1" smtClean="0">
                          <a:latin typeface="Cambria Math" panose="02040503050406030204" pitchFamily="18" charset="0"/>
                        </a:rPr>
                        <m:t>+</m:t>
                      </m:r>
                      <m:r>
                        <a:rPr lang="de-AT" b="1" i="1" smtClean="0">
                          <a:latin typeface="Cambria Math" panose="02040503050406030204" pitchFamily="18" charset="0"/>
                        </a:rPr>
                        <m:t>𝟔</m:t>
                      </m:r>
                      <m:r>
                        <a:rPr lang="de-AT" i="1">
                          <a:latin typeface="Cambria Math" panose="02040503050406030204" pitchFamily="18" charset="0"/>
                        </a:rPr>
                        <m:t>=</m:t>
                      </m:r>
                      <m:r>
                        <a:rPr lang="de-AT" b="1" i="1" smtClean="0">
                          <a:latin typeface="Cambria Math" panose="02040503050406030204" pitchFamily="18" charset="0"/>
                        </a:rPr>
                        <m:t>𝟐𝟒</m:t>
                      </m:r>
                    </m:oMath>
                  </m:oMathPara>
                </a14:m>
                <a:endParaRPr lang="en-GB" dirty="0" smtClean="0"/>
              </a:p>
              <a:p>
                <a:pPr marL="0" indent="0">
                  <a:buNone/>
                </a:pPr>
                <a:endParaRPr lang="de-AT"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𝒊</m:t>
                              </m:r>
                            </m:sub>
                          </m:sSub>
                        </m:e>
                      </m:d>
                      <m:r>
                        <a:rPr lang="de-AT" i="1">
                          <a:latin typeface="Cambria Math" panose="02040503050406030204" pitchFamily="18" charset="0"/>
                        </a:rPr>
                        <m:t>=</m:t>
                      </m:r>
                      <m:nary>
                        <m:naryPr>
                          <m:chr m:val="∑"/>
                          <m:ctrlPr>
                            <a:rPr lang="de-AT" i="1" smtClean="0">
                              <a:latin typeface="Cambria Math" panose="02040503050406030204" pitchFamily="18" charset="0"/>
                            </a:rPr>
                          </m:ctrlPr>
                        </m:naryPr>
                        <m:sub>
                          <m:r>
                            <m:rPr>
                              <m:brk m:alnAt="23"/>
                            </m:rPr>
                            <a:rPr lang="de-AT" b="1" i="1" smtClean="0">
                              <a:latin typeface="Cambria Math" panose="02040503050406030204" pitchFamily="18" charset="0"/>
                            </a:rPr>
                            <m:t>𝒌</m:t>
                          </m:r>
                          <m:r>
                            <a:rPr lang="de-AT" b="1" i="1" smtClean="0">
                              <a:latin typeface="Cambria Math" panose="02040503050406030204" pitchFamily="18" charset="0"/>
                            </a:rPr>
                            <m:t>=</m:t>
                          </m:r>
                          <m:r>
                            <a:rPr lang="de-AT" b="1" i="1" smtClean="0">
                              <a:latin typeface="Cambria Math"/>
                            </a:rPr>
                            <m:t>𝟏</m:t>
                          </m:r>
                        </m:sub>
                        <m:sup>
                          <m:r>
                            <a:rPr lang="de-AT" b="1" i="1" smtClean="0">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𝟑</m:t>
                          </m:r>
                        </m:sup>
                        <m:e>
                          <m:r>
                            <a:rPr lang="de-AT" b="1" i="1" smtClean="0">
                              <a:latin typeface="Cambria Math" panose="02040503050406030204" pitchFamily="18" charset="0"/>
                            </a:rPr>
                            <m:t>𝒌</m:t>
                          </m:r>
                          <m:r>
                            <a:rPr lang="de-AT" b="1" i="1" smtClean="0">
                              <a:latin typeface="Cambria Math" panose="02040503050406030204" pitchFamily="18" charset="0"/>
                            </a:rPr>
                            <m:t>  −</m:t>
                          </m:r>
                          <m:r>
                            <a:rPr lang="de-AT" b="1" i="1" smtClean="0">
                              <a:latin typeface="Cambria Math" panose="02040503050406030204" pitchFamily="18" charset="0"/>
                            </a:rPr>
                            <m:t>𝟑</m:t>
                          </m:r>
                          <m:r>
                            <a:rPr lang="de-AT" b="1" i="1" smtClean="0">
                              <a:latin typeface="Cambria Math" panose="02040503050406030204" pitchFamily="18" charset="0"/>
                            </a:rPr>
                            <m:t>+</m:t>
                          </m:r>
                          <m:r>
                            <a:rPr lang="de-AT" b="1" i="1" smtClean="0">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𝟑</m:t>
                          </m:r>
                        </m:e>
                      </m:nary>
                      <m:r>
                        <a:rPr lang="de-AT" i="1">
                          <a:latin typeface="Cambria Math" panose="02040503050406030204" pitchFamily="18" charset="0"/>
                        </a:rPr>
                        <m:t>=</m:t>
                      </m:r>
                      <m:f>
                        <m:fPr>
                          <m:ctrlPr>
                            <a:rPr lang="de-AT" i="1" smtClean="0">
                              <a:latin typeface="Cambria Math" panose="02040503050406030204" pitchFamily="18" charset="0"/>
                            </a:rPr>
                          </m:ctrlPr>
                        </m:fPr>
                        <m:num>
                          <m:r>
                            <a:rPr lang="de-AT" b="1" i="1" smtClean="0">
                              <a:latin typeface="Cambria Math" panose="02040503050406030204" pitchFamily="18" charset="0"/>
                            </a:rPr>
                            <m:t>(</m:t>
                          </m:r>
                          <m:r>
                            <a:rPr lang="de-AT" b="1" i="1" smtClean="0">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𝟒</m:t>
                          </m:r>
                          <m:r>
                            <a:rPr lang="de-AT" b="1" i="1" smtClean="0">
                              <a:latin typeface="Cambria Math" panose="02040503050406030204" pitchFamily="18" charset="0"/>
                            </a:rPr>
                            <m:t>)(</m:t>
                          </m:r>
                          <m:r>
                            <a:rPr lang="de-AT" b="1" i="1" smtClean="0">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𝟑</m:t>
                          </m:r>
                          <m:r>
                            <a:rPr lang="de-AT" b="1" i="1" smtClean="0">
                              <a:latin typeface="Cambria Math" panose="02040503050406030204" pitchFamily="18" charset="0"/>
                            </a:rPr>
                            <m:t>)</m:t>
                          </m:r>
                        </m:num>
                        <m:den>
                          <m:r>
                            <a:rPr lang="de-AT" b="1" i="1" smtClean="0">
                              <a:latin typeface="Cambria Math" panose="02040503050406030204" pitchFamily="18" charset="0"/>
                            </a:rPr>
                            <m:t>𝟐</m:t>
                          </m:r>
                        </m:den>
                      </m:f>
                      <m:r>
                        <a:rPr lang="de-AT" b="1" i="1" smtClean="0">
                          <a:latin typeface="Cambria Math" panose="02040503050406030204" pitchFamily="18" charset="0"/>
                        </a:rPr>
                        <m:t>+</m:t>
                      </m:r>
                      <m:r>
                        <a:rPr lang="de-AT" b="1" i="1" smtClean="0">
                          <a:latin typeface="Cambria Math" panose="02040503050406030204" pitchFamily="18" charset="0"/>
                        </a:rPr>
                        <m:t>𝒊</m:t>
                      </m:r>
                      <m:r>
                        <a:rPr lang="de-AT" b="1" i="1" smtClean="0">
                          <a:latin typeface="Cambria Math" panose="02040503050406030204" pitchFamily="18" charset="0"/>
                        </a:rPr>
                        <m:t>=</m:t>
                      </m:r>
                      <m:f>
                        <m:fPr>
                          <m:ctrlPr>
                            <a:rPr lang="de-AT" b="1" i="1" smtClean="0">
                              <a:latin typeface="Cambria Math" panose="02040503050406030204" pitchFamily="18" charset="0"/>
                            </a:rPr>
                          </m:ctrlPr>
                        </m:fPr>
                        <m:num>
                          <m:sSup>
                            <m:sSupPr>
                              <m:ctrlPr>
                                <a:rPr lang="de-AT" b="1" i="1" smtClean="0">
                                  <a:latin typeface="Cambria Math" panose="02040503050406030204" pitchFamily="18" charset="0"/>
                                </a:rPr>
                              </m:ctrlPr>
                            </m:sSupPr>
                            <m:e>
                              <m:r>
                                <a:rPr lang="de-AT" b="1" i="1" smtClean="0">
                                  <a:latin typeface="Cambria Math" panose="02040503050406030204" pitchFamily="18" charset="0"/>
                                </a:rPr>
                                <m:t>𝒊</m:t>
                              </m:r>
                            </m:e>
                            <m:sup>
                              <m:r>
                                <a:rPr lang="de-AT" b="1" i="1" smtClean="0">
                                  <a:latin typeface="Cambria Math" panose="02040503050406030204" pitchFamily="18" charset="0"/>
                                </a:rPr>
                                <m:t>𝟐</m:t>
                              </m:r>
                            </m:sup>
                          </m:sSup>
                          <m:r>
                            <a:rPr lang="de-AT" b="1" i="1" smtClean="0">
                              <a:latin typeface="Cambria Math" panose="02040503050406030204" pitchFamily="18" charset="0"/>
                            </a:rPr>
                            <m:t>+</m:t>
                          </m:r>
                          <m:r>
                            <a:rPr lang="de-AT" b="1" i="1" smtClean="0">
                              <a:latin typeface="Cambria Math" panose="02040503050406030204" pitchFamily="18" charset="0"/>
                            </a:rPr>
                            <m:t>𝟕</m:t>
                          </m:r>
                          <m:r>
                            <a:rPr lang="de-AT" b="1" i="1" smtClean="0">
                              <a:latin typeface="Cambria Math" panose="02040503050406030204" pitchFamily="18" charset="0"/>
                            </a:rPr>
                            <m:t>𝒊</m:t>
                          </m:r>
                          <m:r>
                            <a:rPr lang="de-AT" b="1" i="1" smtClean="0">
                              <a:latin typeface="Cambria Math" panose="02040503050406030204" pitchFamily="18" charset="0"/>
                            </a:rPr>
                            <m:t>+</m:t>
                          </m:r>
                          <m:r>
                            <a:rPr lang="de-AT" b="1" i="1" smtClean="0">
                              <a:latin typeface="Cambria Math" panose="02040503050406030204" pitchFamily="18" charset="0"/>
                            </a:rPr>
                            <m:t>𝟏𝟐</m:t>
                          </m:r>
                        </m:num>
                        <m:den>
                          <m:r>
                            <a:rPr lang="de-AT" b="1" i="1" smtClean="0">
                              <a:latin typeface="Cambria Math" panose="02040503050406030204" pitchFamily="18" charset="0"/>
                            </a:rPr>
                            <m:t>𝟐</m:t>
                          </m:r>
                        </m:den>
                      </m:f>
                      <m:r>
                        <a:rPr lang="de-AT" b="1" i="1" smtClean="0">
                          <a:latin typeface="Cambria Math" panose="02040503050406030204" pitchFamily="18" charset="0"/>
                        </a:rPr>
                        <m:t>+</m:t>
                      </m:r>
                      <m:r>
                        <a:rPr lang="de-AT" b="1" i="1" smtClean="0">
                          <a:latin typeface="Cambria Math" panose="02040503050406030204" pitchFamily="18" charset="0"/>
                        </a:rPr>
                        <m:t>𝒊</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𝟕</m:t>
                              </m:r>
                            </m:sub>
                          </m:sSub>
                        </m:e>
                      </m:d>
                      <m:r>
                        <a:rPr lang="de-AT" i="1">
                          <a:latin typeface="Cambria Math" panose="02040503050406030204" pitchFamily="18" charset="0"/>
                        </a:rPr>
                        <m:t>=</m:t>
                      </m:r>
                      <m:r>
                        <a:rPr lang="de-AT" b="1" i="1" smtClean="0">
                          <a:latin typeface="Cambria Math" panose="02040503050406030204" pitchFamily="18" charset="0"/>
                        </a:rPr>
                        <m:t>𝟔𝟐</m:t>
                      </m:r>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𝟏𝟓</m:t>
                              </m:r>
                            </m:sub>
                          </m:sSub>
                        </m:e>
                      </m:d>
                      <m:r>
                        <a:rPr lang="de-AT" i="1">
                          <a:latin typeface="Cambria Math" panose="02040503050406030204" pitchFamily="18" charset="0"/>
                        </a:rPr>
                        <m:t>=</m:t>
                      </m:r>
                      <m:r>
                        <a:rPr lang="de-AT" b="1" i="1" smtClean="0">
                          <a:latin typeface="Cambria Math" panose="02040503050406030204" pitchFamily="18" charset="0"/>
                        </a:rPr>
                        <m:t>𝟏𝟖𝟔</m:t>
                      </m:r>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𝟑𝟏</m:t>
                              </m:r>
                            </m:sub>
                          </m:sSub>
                        </m:e>
                      </m:d>
                      <m:r>
                        <a:rPr lang="de-AT" i="1">
                          <a:latin typeface="Cambria Math" panose="02040503050406030204" pitchFamily="18" charset="0"/>
                        </a:rPr>
                        <m:t>=</m:t>
                      </m:r>
                      <m:r>
                        <a:rPr lang="de-AT" b="1" i="1" smtClean="0">
                          <a:latin typeface="Cambria Math" panose="02040503050406030204" pitchFamily="18" charset="0"/>
                        </a:rPr>
                        <m:t>𝟔𝟐𝟔</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𝟔𝟑</m:t>
                              </m:r>
                            </m:sub>
                          </m:sSub>
                        </m:e>
                      </m:d>
                      <m:r>
                        <a:rPr lang="de-AT" i="1">
                          <a:latin typeface="Cambria Math" panose="02040503050406030204" pitchFamily="18" charset="0"/>
                        </a:rPr>
                        <m:t>=</m:t>
                      </m:r>
                      <m:r>
                        <a:rPr lang="de-AT" b="1" i="1" smtClean="0">
                          <a:latin typeface="Cambria Math" panose="02040503050406030204" pitchFamily="18" charset="0"/>
                        </a:rPr>
                        <m:t>𝟐𝟐𝟕𝟒</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smtClean="0">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𝟏𝟐𝟕</m:t>
                              </m:r>
                            </m:sub>
                          </m:sSub>
                        </m:e>
                      </m:d>
                      <m:r>
                        <a:rPr lang="de-AT" i="1">
                          <a:latin typeface="Cambria Math" panose="02040503050406030204" pitchFamily="18" charset="0"/>
                        </a:rPr>
                        <m:t>=</m:t>
                      </m:r>
                      <m:r>
                        <a:rPr lang="de-AT" b="1" i="1" smtClean="0">
                          <a:latin typeface="Cambria Math" panose="02040503050406030204" pitchFamily="18" charset="0"/>
                        </a:rPr>
                        <m:t>𝟖𝟔𝟒𝟐</m:t>
                      </m:r>
                    </m:oMath>
                  </m:oMathPara>
                </a14:m>
                <a:endParaRPr lang="en-GB" dirty="0"/>
              </a:p>
              <a:p>
                <a:pPr marL="0" indent="0">
                  <a:buNone/>
                </a:pP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1909217"/>
                <a:ext cx="9344347" cy="5256584"/>
              </a:xfrm>
              <a:blipFill rotWithShape="1">
                <a:blip r:embed="rId2"/>
                <a:stretch>
                  <a:fillRect l="-587" t="-348" b="-2088"/>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32</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40117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1909217"/>
                <a:ext cx="9344347" cy="5256584"/>
              </a:xfrm>
            </p:spPr>
            <p:txBody>
              <a:bodyPr/>
              <a:lstStyle/>
              <a:p>
                <a:pPr marL="0" indent="0">
                  <a:buNone/>
                </a:pPr>
                <a:r>
                  <a:rPr lang="de-AT" dirty="0" smtClean="0"/>
                  <a:t>Kosten der Carry-Berechnungs-Logik:</a:t>
                </a:r>
              </a:p>
              <a:p>
                <a:pPr marL="0" indent="0">
                  <a:buNone/>
                </a:pPr>
                <a14:m>
                  <m:oMathPara xmlns:m="http://schemas.openxmlformats.org/officeDocument/2006/math">
                    <m:oMathParaPr>
                      <m:jc m:val="centerGroup"/>
                    </m:oMathParaPr>
                    <m:oMath xmlns:m="http://schemas.openxmlformats.org/officeDocument/2006/math">
                      <m:r>
                        <a:rPr lang="de-AT" b="1" i="1" smtClean="0">
                          <a:latin typeface="Cambria Math" panose="02040503050406030204" pitchFamily="18" charset="0"/>
                        </a:rPr>
                        <m:t>𝑲</m:t>
                      </m:r>
                      <m:d>
                        <m:dPr>
                          <m:ctrlPr>
                            <a:rPr lang="de-AT" b="1" i="1" smtClean="0">
                              <a:latin typeface="Cambria Math" panose="02040503050406030204" pitchFamily="18" charset="0"/>
                            </a:rPr>
                          </m:ctrlPr>
                        </m:dPr>
                        <m:e>
                          <m:sSub>
                            <m:sSubPr>
                              <m:ctrlPr>
                                <a:rPr lang="de-AT" b="1" i="1" smtClean="0">
                                  <a:latin typeface="Cambria Math" panose="02040503050406030204" pitchFamily="18" charset="0"/>
                                </a:rPr>
                              </m:ctrlPr>
                            </m:sSubPr>
                            <m:e>
                              <m:r>
                                <a:rPr lang="de-AT" b="1" i="1" smtClean="0">
                                  <a:latin typeface="Cambria Math" panose="02040503050406030204" pitchFamily="18" charset="0"/>
                                </a:rPr>
                                <m:t>𝑪𝑳𝑨</m:t>
                              </m:r>
                            </m:e>
                            <m:sub>
                              <m:r>
                                <a:rPr lang="de-AT" b="1" i="1" smtClean="0">
                                  <a:latin typeface="Cambria Math" panose="02040503050406030204" pitchFamily="18" charset="0"/>
                                </a:rPr>
                                <m:t>𝒊</m:t>
                              </m:r>
                            </m:sub>
                          </m:sSub>
                        </m:e>
                      </m:d>
                      <m:r>
                        <a:rPr lang="de-AT" b="1" i="1" smtClean="0">
                          <a:latin typeface="Cambria Math" panose="02040503050406030204" pitchFamily="18" charset="0"/>
                        </a:rPr>
                        <m:t>=</m:t>
                      </m:r>
                      <m:nary>
                        <m:naryPr>
                          <m:chr m:val="∑"/>
                          <m:ctrlPr>
                            <a:rPr lang="de-AT" b="1" i="1" smtClean="0">
                              <a:latin typeface="Cambria Math" panose="02040503050406030204" pitchFamily="18" charset="0"/>
                            </a:rPr>
                          </m:ctrlPr>
                        </m:naryPr>
                        <m:sub>
                          <m:r>
                            <m:rPr>
                              <m:brk m:alnAt="23"/>
                            </m:rPr>
                            <a:rPr lang="de-AT" b="1" i="1" smtClean="0">
                              <a:latin typeface="Cambria Math" panose="02040503050406030204" pitchFamily="18" charset="0"/>
                            </a:rPr>
                            <m:t>𝒌</m:t>
                          </m:r>
                          <m:r>
                            <a:rPr lang="de-AT" b="1" i="1" smtClean="0">
                              <a:latin typeface="Cambria Math" panose="02040503050406030204" pitchFamily="18" charset="0"/>
                            </a:rPr>
                            <m:t>=</m:t>
                          </m:r>
                          <m:r>
                            <a:rPr lang="de-AT" b="1" i="1" smtClean="0">
                              <a:latin typeface="Cambria Math" panose="02040503050406030204" pitchFamily="18" charset="0"/>
                            </a:rPr>
                            <m:t>𝟎</m:t>
                          </m:r>
                        </m:sub>
                        <m:sup>
                          <m:r>
                            <a:rPr lang="de-AT" b="1" i="1" smtClean="0">
                              <a:latin typeface="Cambria Math" panose="02040503050406030204" pitchFamily="18" charset="0"/>
                            </a:rPr>
                            <m:t>𝒊</m:t>
                          </m:r>
                        </m:sup>
                        <m:e>
                          <m:r>
                            <a:rPr lang="de-AT" b="1" i="1" smtClean="0">
                              <a:latin typeface="Cambria Math" panose="02040503050406030204" pitchFamily="18" charset="0"/>
                            </a:rPr>
                            <m:t>𝑲</m:t>
                          </m:r>
                          <m:r>
                            <a:rPr lang="de-AT" b="1" i="1" smtClean="0">
                              <a:latin typeface="Cambria Math" panose="02040503050406030204" pitchFamily="18" charset="0"/>
                            </a:rPr>
                            <m:t>(</m:t>
                          </m:r>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𝒌</m:t>
                              </m:r>
                            </m:sub>
                          </m:sSub>
                          <m:r>
                            <a:rPr lang="de-AT" b="1" i="1" smtClean="0">
                              <a:latin typeface="Cambria Math" panose="02040503050406030204" pitchFamily="18" charset="0"/>
                            </a:rPr>
                            <m:t>)</m:t>
                          </m:r>
                        </m:e>
                      </m:nary>
                    </m:oMath>
                  </m:oMathPara>
                </a14:m>
                <a:endParaRPr lang="de-AT" b="1" dirty="0" smtClean="0"/>
              </a:p>
              <a:p>
                <a:pPr marL="0" indent="0">
                  <a:buNone/>
                </a:pPr>
                <a:endParaRPr lang="de-AT" dirty="0" smtClean="0"/>
              </a:p>
              <a:p>
                <a:pPr marL="0" indent="0">
                  <a:buNone/>
                </a:pPr>
                <a14:m>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𝟑</m:t>
                            </m:r>
                          </m:sub>
                        </m:sSub>
                      </m:e>
                    </m:d>
                    <m:r>
                      <a:rPr lang="de-AT" i="1">
                        <a:latin typeface="Cambria Math" panose="02040503050406030204" pitchFamily="18" charset="0"/>
                      </a:rPr>
                      <m:t>=</m:t>
                    </m:r>
                    <m:r>
                      <a:rPr lang="de-AT" b="1" i="1" smtClean="0">
                        <a:latin typeface="Cambria Math" panose="02040503050406030204" pitchFamily="18" charset="0"/>
                      </a:rPr>
                      <m:t>𝑲</m:t>
                    </m:r>
                    <m:d>
                      <m:dPr>
                        <m:ctrlPr>
                          <a:rPr lang="de-AT" b="1" i="1" smtClean="0">
                            <a:latin typeface="Cambria Math" panose="02040503050406030204" pitchFamily="18" charset="0"/>
                          </a:rPr>
                        </m:ctrlPr>
                      </m:dPr>
                      <m:e>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𝟎</m:t>
                            </m:r>
                          </m:sub>
                        </m:sSub>
                      </m:e>
                    </m:d>
                    <m:r>
                      <a:rPr lang="de-AT" b="1" i="1" smtClean="0">
                        <a:latin typeface="Cambria Math" panose="02040503050406030204" pitchFamily="18" charset="0"/>
                      </a:rPr>
                      <m:t>+</m:t>
                    </m:r>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e>
                    </m:d>
                    <m:r>
                      <a:rPr lang="de-AT" i="1">
                        <a:latin typeface="Cambria Math" panose="02040503050406030204" pitchFamily="18" charset="0"/>
                      </a:rPr>
                      <m:t>+</m:t>
                    </m:r>
                  </m:oMath>
                </a14:m>
                <a:r>
                  <a:rPr lang="de-AT" dirty="0"/>
                  <a:t> </a:t>
                </a:r>
                <a14:m>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e>
                    </m:d>
                    <m:r>
                      <a:rPr lang="de-AT" i="1">
                        <a:latin typeface="Cambria Math" panose="02040503050406030204" pitchFamily="18" charset="0"/>
                      </a:rPr>
                      <m:t>+</m:t>
                    </m:r>
                  </m:oMath>
                </a14:m>
                <a:r>
                  <a:rPr lang="de-AT" dirty="0"/>
                  <a:t> </a:t>
                </a:r>
                <a14:m>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m:t>
                            </m:r>
                          </m:sub>
                        </m:sSub>
                      </m:e>
                    </m:d>
                    <m:r>
                      <a:rPr lang="de-AT" b="1" i="1" smtClean="0">
                        <a:latin typeface="Cambria Math" panose="02040503050406030204" pitchFamily="18" charset="0"/>
                      </a:rPr>
                      <m:t>=</m:t>
                    </m:r>
                    <m:r>
                      <a:rPr lang="de-AT" b="1" i="1" smtClean="0">
                        <a:latin typeface="Cambria Math" panose="02040503050406030204" pitchFamily="18" charset="0"/>
                      </a:rPr>
                      <m:t>𝟔</m:t>
                    </m:r>
                    <m:r>
                      <a:rPr lang="de-AT" b="1" i="1" smtClean="0">
                        <a:latin typeface="Cambria Math" panose="02040503050406030204" pitchFamily="18" charset="0"/>
                      </a:rPr>
                      <m:t>+</m:t>
                    </m:r>
                    <m:r>
                      <a:rPr lang="de-AT" b="1" i="1" smtClean="0">
                        <a:latin typeface="Cambria Math" panose="02040503050406030204" pitchFamily="18" charset="0"/>
                      </a:rPr>
                      <m:t>𝟏𝟏</m:t>
                    </m:r>
                    <m:r>
                      <a:rPr lang="de-AT" b="1" i="1" smtClean="0">
                        <a:latin typeface="Cambria Math" panose="02040503050406030204" pitchFamily="18" charset="0"/>
                      </a:rPr>
                      <m:t>+</m:t>
                    </m:r>
                    <m:r>
                      <a:rPr lang="de-AT" b="1" i="1" smtClean="0">
                        <a:latin typeface="Cambria Math" panose="02040503050406030204" pitchFamily="18" charset="0"/>
                      </a:rPr>
                      <m:t>𝟏𝟕</m:t>
                    </m:r>
                    <m:r>
                      <a:rPr lang="de-AT" b="1" i="1" smtClean="0">
                        <a:latin typeface="Cambria Math" panose="02040503050406030204" pitchFamily="18" charset="0"/>
                      </a:rPr>
                      <m:t>+</m:t>
                    </m:r>
                    <m:r>
                      <a:rPr lang="de-AT" b="1" i="1" smtClean="0">
                        <a:latin typeface="Cambria Math" panose="02040503050406030204" pitchFamily="18" charset="0"/>
                      </a:rPr>
                      <m:t>𝟐𝟒</m:t>
                    </m:r>
                    <m:r>
                      <a:rPr lang="de-AT" b="1" i="1" smtClean="0">
                        <a:latin typeface="Cambria Math" panose="02040503050406030204" pitchFamily="18" charset="0"/>
                      </a:rPr>
                      <m:t>=</m:t>
                    </m:r>
                    <m:r>
                      <a:rPr lang="de-AT" b="1" i="1" smtClean="0">
                        <a:latin typeface="Cambria Math" panose="02040503050406030204" pitchFamily="18" charset="0"/>
                      </a:rPr>
                      <m:t>𝟓𝟖</m:t>
                    </m:r>
                  </m:oMath>
                </a14:m>
                <a:endParaRPr lang="de-AT" b="1" dirty="0" smtClean="0"/>
              </a:p>
              <a:p>
                <a:pPr marL="0" indent="0">
                  <a:buNone/>
                </a:pPr>
                <a:endParaRPr lang="de-AT"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𝟕</m:t>
                              </m:r>
                            </m:sub>
                          </m:sSub>
                        </m:e>
                      </m:d>
                      <m:r>
                        <a:rPr lang="de-AT" i="1">
                          <a:latin typeface="Cambria Math" panose="02040503050406030204" pitchFamily="18" charset="0"/>
                        </a:rPr>
                        <m:t>=</m:t>
                      </m:r>
                      <m:r>
                        <a:rPr lang="de-AT" b="1" i="1" smtClean="0">
                          <a:latin typeface="Cambria Math" panose="02040503050406030204" pitchFamily="18" charset="0"/>
                        </a:rPr>
                        <m:t>𝟐𝟒𝟒</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𝟏𝟓</m:t>
                              </m:r>
                            </m:sub>
                          </m:sSub>
                        </m:e>
                      </m:d>
                      <m:r>
                        <a:rPr lang="de-AT" i="1">
                          <a:latin typeface="Cambria Math" panose="02040503050406030204" pitchFamily="18" charset="0"/>
                        </a:rPr>
                        <m:t>=</m:t>
                      </m:r>
                      <m:r>
                        <a:rPr lang="de-AT" b="1" i="1" smtClean="0">
                          <a:latin typeface="Cambria Math" panose="02040503050406030204" pitchFamily="18" charset="0"/>
                        </a:rPr>
                        <m:t>𝟏𝟐𝟓𝟔</m:t>
                      </m:r>
                    </m:oMath>
                  </m:oMathPara>
                </a14:m>
                <a:endParaRPr lang="de-AT"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𝟑𝟏</m:t>
                              </m:r>
                            </m:sub>
                          </m:sSub>
                        </m:e>
                      </m:d>
                      <m:r>
                        <a:rPr lang="de-AT" i="1">
                          <a:latin typeface="Cambria Math" panose="02040503050406030204" pitchFamily="18" charset="0"/>
                        </a:rPr>
                        <m:t>=</m:t>
                      </m:r>
                      <m:r>
                        <a:rPr lang="de-AT" b="1" i="1" smtClean="0">
                          <a:latin typeface="Cambria Math" panose="02040503050406030204" pitchFamily="18" charset="0"/>
                        </a:rPr>
                        <m:t>𝟕𝟔𝟑𝟐</m:t>
                      </m:r>
                    </m:oMath>
                  </m:oMathPara>
                </a14:m>
                <a:endParaRPr lang="de-AT"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𝟔𝟑</m:t>
                              </m:r>
                            </m:sub>
                          </m:sSub>
                        </m:e>
                      </m:d>
                      <m:r>
                        <a:rPr lang="de-AT" i="1">
                          <a:latin typeface="Cambria Math" panose="02040503050406030204" pitchFamily="18" charset="0"/>
                        </a:rPr>
                        <m:t>=</m:t>
                      </m:r>
                      <m:r>
                        <a:rPr lang="de-AT" b="1" i="1" smtClean="0">
                          <a:latin typeface="Cambria Math" panose="02040503050406030204" pitchFamily="18" charset="0"/>
                        </a:rPr>
                        <m:t>𝟓𝟐</m:t>
                      </m:r>
                      <m:r>
                        <a:rPr lang="de-AT" b="1" i="1" smtClean="0">
                          <a:latin typeface="Cambria Math" panose="02040503050406030204" pitchFamily="18" charset="0"/>
                        </a:rPr>
                        <m:t> </m:t>
                      </m:r>
                      <m:r>
                        <a:rPr lang="de-AT" b="1" i="1" smtClean="0">
                          <a:latin typeface="Cambria Math" panose="02040503050406030204" pitchFamily="18" charset="0"/>
                        </a:rPr>
                        <m:t>𝟏𝟐𝟖</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𝑲</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𝑪𝑳𝑨</m:t>
                              </m:r>
                            </m:e>
                            <m:sub>
                              <m:r>
                                <a:rPr lang="de-AT" b="1" i="1" smtClean="0">
                                  <a:latin typeface="Cambria Math" panose="02040503050406030204" pitchFamily="18" charset="0"/>
                                </a:rPr>
                                <m:t>𝟏𝟐𝟕</m:t>
                              </m:r>
                            </m:sub>
                          </m:sSub>
                        </m:e>
                      </m:d>
                      <m:r>
                        <a:rPr lang="de-AT" i="1">
                          <a:latin typeface="Cambria Math" panose="02040503050406030204" pitchFamily="18" charset="0"/>
                        </a:rPr>
                        <m:t>=</m:t>
                      </m:r>
                      <m:r>
                        <a:rPr lang="de-AT" i="1">
                          <a:latin typeface="Cambria Math" panose="02040503050406030204" pitchFamily="18" charset="0"/>
                        </a:rPr>
                        <m:t>𝟑𝟖𝟐</m:t>
                      </m:r>
                      <m:r>
                        <a:rPr lang="de-AT" b="1" i="1" smtClean="0">
                          <a:latin typeface="Cambria Math" panose="02040503050406030204" pitchFamily="18" charset="0"/>
                        </a:rPr>
                        <m:t> </m:t>
                      </m:r>
                      <m:r>
                        <a:rPr lang="de-AT" i="1">
                          <a:latin typeface="Cambria Math" panose="02040503050406030204" pitchFamily="18" charset="0"/>
                        </a:rPr>
                        <m:t>𝟕𝟖𝟒</m:t>
                      </m:r>
                    </m:oMath>
                  </m:oMathPara>
                </a14:m>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1909217"/>
                <a:ext cx="9344347" cy="5256584"/>
              </a:xfrm>
              <a:blipFill rotWithShape="1">
                <a:blip r:embed="rId2"/>
                <a:stretch>
                  <a:fillRect l="-587" t="-348"/>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33</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126153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 4-Bit </a:t>
            </a:r>
            <a:r>
              <a:rPr lang="de-AT" dirty="0" err="1" smtClean="0"/>
              <a:t>Addierer</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61032" y="1909217"/>
                <a:ext cx="9344347" cy="5256584"/>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de-AT" i="1" smtClean="0">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𝟑</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𝟐</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𝟏</m:t>
                          </m:r>
                        </m:sub>
                      </m:sSub>
                      <m:r>
                        <a:rPr lang="de-AT" i="1">
                          <a:latin typeface="Cambria Math" panose="02040503050406030204" pitchFamily="18" charset="0"/>
                        </a:rPr>
                        <m:t>+</m:t>
                      </m:r>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r>
                                <a:rPr lang="de-AT" i="1">
                                  <a:latin typeface="Cambria Math" panose="02040503050406030204" pitchFamily="18" charset="0"/>
                                </a:rPr>
                                <m:t>𝑷</m:t>
                              </m:r>
                            </m:e>
                            <m:sub>
                              <m:r>
                                <a:rPr lang="de-AT" i="1">
                                  <a:latin typeface="Cambria Math" panose="02040503050406030204" pitchFamily="18" charset="0"/>
                                </a:rPr>
                                <m:t>𝟐</m:t>
                              </m:r>
                            </m:sub>
                          </m:sSub>
                          <m:r>
                            <a:rPr lang="de-AT" i="1">
                              <a:latin typeface="Cambria Math" panose="02040503050406030204" pitchFamily="18" charset="0"/>
                            </a:rPr>
                            <m:t>𝑷</m:t>
                          </m:r>
                        </m:e>
                        <m:sub>
                          <m:r>
                            <a:rPr lang="de-AT" i="1">
                              <a:latin typeface="Cambria Math" panose="02040503050406030204" pitchFamily="18" charset="0"/>
                            </a:rPr>
                            <m:t>𝟏</m:t>
                          </m:r>
                        </m:sub>
                      </m:sSub>
                      <m:sSub>
                        <m:sSubPr>
                          <m:ctrlPr>
                            <a:rPr lang="de-AT" i="1">
                              <a:latin typeface="Cambria Math" panose="02040503050406030204" pitchFamily="18" charset="0"/>
                            </a:rPr>
                          </m:ctrlPr>
                        </m:sSubPr>
                        <m:e>
                          <m:r>
                            <a:rPr lang="de-AT" i="1">
                              <a:latin typeface="Cambria Math" panose="02040503050406030204" pitchFamily="18" charset="0"/>
                            </a:rPr>
                            <m:t>𝑮</m:t>
                          </m:r>
                        </m:e>
                        <m:sub>
                          <m:r>
                            <a:rPr lang="de-AT" i="1">
                              <a:latin typeface="Cambria Math" panose="02040503050406030204" pitchFamily="18" charset="0"/>
                            </a:rPr>
                            <m:t>𝟎</m:t>
                          </m:r>
                        </m:sub>
                      </m:sSub>
                      <m:r>
                        <a:rPr lang="de-AT" i="1">
                          <a:latin typeface="Cambria Math" panose="02040503050406030204" pitchFamily="18" charset="0"/>
                        </a:rPr>
                        <m:t>+</m:t>
                      </m:r>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𝟑</m:t>
                          </m:r>
                        </m:sub>
                      </m:sSub>
                      <m:sSub>
                        <m:sSubPr>
                          <m:ctrlPr>
                            <a:rPr lang="de-AT" i="1">
                              <a:latin typeface="Cambria Math" panose="02040503050406030204" pitchFamily="18" charset="0"/>
                            </a:rPr>
                          </m:ctrlPr>
                        </m:sSubPr>
                        <m:e>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𝟐</m:t>
                              </m:r>
                            </m:sub>
                          </m:sSub>
                          <m:sSub>
                            <m:sSubPr>
                              <m:ctrlPr>
                                <a:rPr lang="de-AT" i="1">
                                  <a:latin typeface="Cambria Math" panose="02040503050406030204" pitchFamily="18" charset="0"/>
                                </a:rPr>
                              </m:ctrlPr>
                            </m:sSubPr>
                            <m:e>
                              <m:r>
                                <a:rPr lang="de-AT" i="1">
                                  <a:latin typeface="Cambria Math" panose="02040503050406030204" pitchFamily="18" charset="0"/>
                                </a:rPr>
                                <m:t>𝑷</m:t>
                              </m:r>
                            </m:e>
                            <m:sub>
                              <m:r>
                                <a:rPr lang="de-AT" i="1">
                                  <a:latin typeface="Cambria Math" panose="02040503050406030204" pitchFamily="18" charset="0"/>
                                </a:rPr>
                                <m:t>𝟏</m:t>
                              </m:r>
                            </m:sub>
                          </m:sSub>
                          <m:r>
                            <a:rPr lang="de-AT" i="1">
                              <a:latin typeface="Cambria Math" panose="02040503050406030204" pitchFamily="18" charset="0"/>
                            </a:rPr>
                            <m:t>𝑷</m:t>
                          </m:r>
                        </m:e>
                        <m:sub>
                          <m:r>
                            <a:rPr lang="de-AT" i="1">
                              <a:latin typeface="Cambria Math" panose="02040503050406030204" pitchFamily="18" charset="0"/>
                            </a:rPr>
                            <m:t>𝟎</m:t>
                          </m:r>
                        </m:sub>
                      </m:sSub>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i="1">
                              <a:latin typeface="Cambria Math" panose="02040503050406030204" pitchFamily="18" charset="0"/>
                            </a:rPr>
                            <m:t>𝒊𝒏</m:t>
                          </m:r>
                        </m:sub>
                      </m:sSub>
                    </m:oMath>
                  </m:oMathPara>
                </a14:m>
                <a:endParaRPr lang="de-AT" dirty="0" smtClean="0"/>
              </a:p>
              <a:p>
                <a:pPr marL="0" indent="0">
                  <a:buNone/>
                </a:pPr>
                <a:endParaRPr lang="de-AT" dirty="0" smtClean="0"/>
              </a:p>
              <a:p>
                <a:pPr marL="0" indent="0">
                  <a:buNone/>
                </a:pPr>
                <a:r>
                  <a:rPr lang="de-AT" dirty="0" err="1" smtClean="0"/>
                  <a:t>Worst</a:t>
                </a:r>
                <a:r>
                  <a:rPr lang="de-AT" dirty="0" smtClean="0"/>
                  <a:t> Case Delay der Carry-Look-</a:t>
                </a:r>
                <a:r>
                  <a:rPr lang="de-AT" dirty="0" err="1"/>
                  <a:t>A</a:t>
                </a:r>
                <a:r>
                  <a:rPr lang="de-AT" dirty="0" err="1" smtClean="0"/>
                  <a:t>head</a:t>
                </a:r>
                <a:r>
                  <a:rPr lang="de-AT" dirty="0" smtClean="0"/>
                  <a:t> </a:t>
                </a:r>
                <a:r>
                  <a:rPr lang="de-AT" dirty="0" err="1" smtClean="0"/>
                  <a:t>Logic</a:t>
                </a:r>
                <a:r>
                  <a:rPr lang="de-AT" dirty="0" smtClean="0"/>
                  <a:t>:</a:t>
                </a:r>
              </a:p>
              <a:p>
                <a:pPr marL="0" indent="0">
                  <a:buNone/>
                </a:pPr>
                <a14:m>
                  <m:oMathPara xmlns:m="http://schemas.openxmlformats.org/officeDocument/2006/math">
                    <m:oMathParaPr>
                      <m:jc m:val="centerGroup"/>
                    </m:oMathParaPr>
                    <m:oMath xmlns:m="http://schemas.openxmlformats.org/officeDocument/2006/math">
                      <m:r>
                        <a:rPr lang="de-AT" b="1" i="1" smtClean="0">
                          <a:latin typeface="Cambria Math" panose="02040503050406030204" pitchFamily="18" charset="0"/>
                        </a:rPr>
                        <m:t>𝑫</m:t>
                      </m:r>
                      <m:d>
                        <m:dPr>
                          <m:ctrlPr>
                            <a:rPr lang="de-AT" b="1" i="1" smtClean="0">
                              <a:latin typeface="Cambria Math" panose="02040503050406030204" pitchFamily="18" charset="0"/>
                            </a:rPr>
                          </m:ctrlPr>
                        </m:dPr>
                        <m:e>
                          <m:sSub>
                            <m:sSubPr>
                              <m:ctrlPr>
                                <a:rPr lang="de-AT" b="1" i="1" smtClean="0">
                                  <a:latin typeface="Cambria Math" panose="02040503050406030204" pitchFamily="18" charset="0"/>
                                </a:rPr>
                              </m:ctrlPr>
                            </m:sSubPr>
                            <m:e>
                              <m:r>
                                <a:rPr lang="de-AT" b="1" i="1" smtClean="0">
                                  <a:latin typeface="Cambria Math" panose="02040503050406030204" pitchFamily="18" charset="0"/>
                                </a:rPr>
                                <m:t>𝑪</m:t>
                              </m:r>
                            </m:e>
                            <m:sub>
                              <m:r>
                                <a:rPr lang="de-AT" b="1" i="1" smtClean="0">
                                  <a:latin typeface="Cambria Math" panose="02040503050406030204" pitchFamily="18" charset="0"/>
                                </a:rPr>
                                <m:t>𝒊</m:t>
                              </m:r>
                            </m:sub>
                          </m:sSub>
                        </m:e>
                      </m:d>
                      <m:r>
                        <a:rPr lang="de-AT" b="1" i="1" smtClean="0">
                          <a:latin typeface="Cambria Math" panose="02040503050406030204" pitchFamily="18" charset="0"/>
                        </a:rPr>
                        <m:t>=</m:t>
                      </m:r>
                      <m:r>
                        <a:rPr lang="de-AT" b="1" i="1" smtClean="0">
                          <a:latin typeface="Cambria Math"/>
                        </a:rPr>
                        <m:t>𝑫𝒆𝒑𝒕𝒉</m:t>
                      </m:r>
                      <m:d>
                        <m:dPr>
                          <m:ctrlPr>
                            <a:rPr lang="de-AT" b="1" i="1" smtClean="0">
                              <a:latin typeface="Cambria Math" panose="02040503050406030204" pitchFamily="18" charset="0"/>
                            </a:rPr>
                          </m:ctrlPr>
                        </m:dPr>
                        <m:e>
                          <m:r>
                            <a:rPr lang="de-AT" b="1" i="1" smtClean="0">
                              <a:latin typeface="Cambria Math"/>
                            </a:rPr>
                            <m:t>𝒊</m:t>
                          </m:r>
                          <m:r>
                            <a:rPr lang="de-AT" b="1" i="1" smtClean="0">
                              <a:latin typeface="Cambria Math"/>
                            </a:rPr>
                            <m:t>+</m:t>
                          </m:r>
                          <m:r>
                            <a:rPr lang="de-AT" b="1" i="1" smtClean="0">
                              <a:latin typeface="Cambria Math"/>
                            </a:rPr>
                            <m:t>𝟑</m:t>
                          </m:r>
                        </m:e>
                      </m:d>
                      <m:r>
                        <a:rPr lang="de-AT" b="1" i="1" smtClean="0">
                          <a:latin typeface="Cambria Math"/>
                        </a:rPr>
                        <m:t>+</m:t>
                      </m:r>
                      <m:r>
                        <a:rPr lang="de-AT" b="1" i="1" smtClean="0">
                          <a:latin typeface="Cambria Math"/>
                        </a:rPr>
                        <m:t>𝑫𝒆𝒑𝒕𝒉</m:t>
                      </m:r>
                      <m:d>
                        <m:dPr>
                          <m:ctrlPr>
                            <a:rPr lang="de-AT" b="1" i="1" smtClean="0">
                              <a:latin typeface="Cambria Math" panose="02040503050406030204" pitchFamily="18" charset="0"/>
                            </a:rPr>
                          </m:ctrlPr>
                        </m:dPr>
                        <m:e>
                          <m:r>
                            <a:rPr lang="de-AT" b="1" i="1" smtClean="0">
                              <a:latin typeface="Cambria Math"/>
                            </a:rPr>
                            <m:t>𝒊</m:t>
                          </m:r>
                          <m:r>
                            <a:rPr lang="de-AT" b="1" i="1" smtClean="0">
                              <a:latin typeface="Cambria Math"/>
                            </a:rPr>
                            <m:t>+</m:t>
                          </m:r>
                          <m:r>
                            <a:rPr lang="de-AT" b="1" i="1" smtClean="0">
                              <a:latin typeface="Cambria Math"/>
                            </a:rPr>
                            <m:t>𝟑</m:t>
                          </m:r>
                        </m:e>
                      </m:d>
                    </m:oMath>
                  </m:oMathPara>
                </a14:m>
                <a:endParaRPr lang="de-AT" b="1" dirty="0" smtClean="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𝟎</m:t>
                              </m:r>
                            </m:sub>
                          </m:sSub>
                        </m:e>
                      </m:d>
                      <m:r>
                        <a:rPr lang="de-AT" i="1">
                          <a:latin typeface="Cambria Math" panose="02040503050406030204" pitchFamily="18" charset="0"/>
                        </a:rPr>
                        <m:t>=</m:t>
                      </m:r>
                      <m:r>
                        <a:rPr lang="de-AT" b="1" i="1" smtClean="0">
                          <a:latin typeface="Cambria Math"/>
                        </a:rPr>
                        <m:t>𝟏</m:t>
                      </m:r>
                      <m:r>
                        <a:rPr lang="de-AT" b="1" i="1" smtClean="0">
                          <a:latin typeface="Cambria Math"/>
                        </a:rPr>
                        <m:t>.</m:t>
                      </m:r>
                      <m:r>
                        <a:rPr lang="de-AT" b="1" i="1" smtClean="0">
                          <a:latin typeface="Cambria Math"/>
                        </a:rPr>
                        <m:t>𝟔</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smtClean="0">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m:t>
                              </m:r>
                            </m:sub>
                          </m:sSub>
                        </m:e>
                      </m:d>
                      <m:r>
                        <a:rPr lang="de-AT" i="1">
                          <a:latin typeface="Cambria Math" panose="02040503050406030204" pitchFamily="18" charset="0"/>
                        </a:rPr>
                        <m:t>=</m:t>
                      </m:r>
                      <m:r>
                        <a:rPr lang="de-AT" b="1" i="1" smtClean="0">
                          <a:latin typeface="Cambria Math"/>
                        </a:rPr>
                        <m:t>𝟐</m:t>
                      </m:r>
                      <m:r>
                        <a:rPr lang="de-AT" b="1" i="1" smtClean="0">
                          <a:latin typeface="Cambria Math"/>
                        </a:rPr>
                        <m:t>.</m:t>
                      </m:r>
                      <m:r>
                        <a:rPr lang="de-AT" b="1" i="1" smtClean="0">
                          <a:latin typeface="Cambria Math"/>
                        </a:rPr>
                        <m:t>𝟎</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𝟐</m:t>
                              </m:r>
                            </m:sub>
                          </m:sSub>
                        </m:e>
                      </m:d>
                      <m:r>
                        <a:rPr lang="de-AT" i="1">
                          <a:latin typeface="Cambria Math" panose="02040503050406030204" pitchFamily="18" charset="0"/>
                        </a:rPr>
                        <m:t>=</m:t>
                      </m:r>
                      <m:r>
                        <a:rPr lang="de-AT" b="1" i="1" smtClean="0">
                          <a:latin typeface="Cambria Math"/>
                        </a:rPr>
                        <m:t>𝟐</m:t>
                      </m:r>
                      <m:r>
                        <a:rPr lang="de-AT" b="1" i="1" smtClean="0">
                          <a:latin typeface="Cambria Math"/>
                        </a:rPr>
                        <m:t>.</m:t>
                      </m:r>
                      <m:r>
                        <a:rPr lang="de-AT" b="1" i="1" smtClean="0">
                          <a:latin typeface="Cambria Math"/>
                        </a:rPr>
                        <m:t>𝟑</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m:t>
                              </m:r>
                            </m:sub>
                          </m:sSub>
                        </m:e>
                      </m:d>
                      <m:r>
                        <a:rPr lang="de-AT" i="1">
                          <a:latin typeface="Cambria Math" panose="02040503050406030204" pitchFamily="18" charset="0"/>
                        </a:rPr>
                        <m:t>=</m:t>
                      </m:r>
                      <m:r>
                        <a:rPr lang="de-AT" b="1" i="1" smtClean="0">
                          <a:latin typeface="Cambria Math"/>
                        </a:rPr>
                        <m:t>𝟐</m:t>
                      </m:r>
                      <m:r>
                        <a:rPr lang="de-AT" b="1" i="1" smtClean="0">
                          <a:latin typeface="Cambria Math"/>
                        </a:rPr>
                        <m:t>.</m:t>
                      </m:r>
                      <m:r>
                        <a:rPr lang="de-AT" b="1" i="1" smtClean="0">
                          <a:latin typeface="Cambria Math"/>
                        </a:rPr>
                        <m:t>𝟔</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𝟕</m:t>
                              </m:r>
                            </m:sub>
                          </m:sSub>
                        </m:e>
                      </m:d>
                      <m:r>
                        <a:rPr lang="de-AT" i="1">
                          <a:latin typeface="Cambria Math" panose="02040503050406030204" pitchFamily="18" charset="0"/>
                        </a:rPr>
                        <m:t>=</m:t>
                      </m:r>
                      <m:r>
                        <a:rPr lang="de-AT" b="1" i="1" smtClean="0">
                          <a:latin typeface="Cambria Math"/>
                        </a:rPr>
                        <m:t>𝟑</m:t>
                      </m:r>
                      <m:r>
                        <a:rPr lang="de-AT" b="1" i="1" smtClean="0">
                          <a:latin typeface="Cambria Math"/>
                        </a:rPr>
                        <m:t>.</m:t>
                      </m:r>
                      <m:r>
                        <a:rPr lang="de-AT" b="1" i="1" smtClean="0">
                          <a:latin typeface="Cambria Math"/>
                        </a:rPr>
                        <m:t>𝟑</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𝟏𝟓</m:t>
                              </m:r>
                            </m:sub>
                          </m:sSub>
                        </m:e>
                      </m:d>
                      <m:r>
                        <a:rPr lang="de-AT" i="1">
                          <a:latin typeface="Cambria Math" panose="02040503050406030204" pitchFamily="18" charset="0"/>
                        </a:rPr>
                        <m:t>=</m:t>
                      </m:r>
                      <m:r>
                        <a:rPr lang="de-AT" b="1" i="1" smtClean="0">
                          <a:latin typeface="Cambria Math"/>
                        </a:rPr>
                        <m:t>𝟒</m:t>
                      </m:r>
                      <m:r>
                        <a:rPr lang="de-AT" b="1" i="1" smtClean="0">
                          <a:latin typeface="Cambria Math"/>
                        </a:rPr>
                        <m:t>.</m:t>
                      </m:r>
                      <m:r>
                        <a:rPr lang="de-AT" b="1" i="1" smtClean="0">
                          <a:latin typeface="Cambria Math"/>
                        </a:rPr>
                        <m:t>𝟐</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𝟑𝟏</m:t>
                              </m:r>
                            </m:sub>
                          </m:sSub>
                        </m:e>
                      </m:d>
                      <m:r>
                        <a:rPr lang="de-AT" i="1" smtClean="0">
                          <a:latin typeface="Cambria Math" panose="02040503050406030204" pitchFamily="18" charset="0"/>
                        </a:rPr>
                        <m:t>=</m:t>
                      </m:r>
                      <m:r>
                        <a:rPr lang="de-AT" b="1" i="1" smtClean="0">
                          <a:latin typeface="Cambria Math"/>
                        </a:rPr>
                        <m:t>𝟓</m:t>
                      </m:r>
                      <m:r>
                        <a:rPr lang="de-AT" b="1" i="1" smtClean="0">
                          <a:latin typeface="Cambria Math"/>
                        </a:rPr>
                        <m:t>.</m:t>
                      </m:r>
                      <m:r>
                        <a:rPr lang="de-AT" b="1" i="1" smtClean="0">
                          <a:latin typeface="Cambria Math"/>
                        </a:rPr>
                        <m:t>𝟏</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𝟔𝟑</m:t>
                              </m:r>
                            </m:sub>
                          </m:sSub>
                        </m:e>
                      </m:d>
                      <m:r>
                        <a:rPr lang="de-AT" i="1">
                          <a:latin typeface="Cambria Math" panose="02040503050406030204" pitchFamily="18" charset="0"/>
                        </a:rPr>
                        <m:t>=</m:t>
                      </m:r>
                      <m:r>
                        <a:rPr lang="de-AT" b="1" i="1" smtClean="0">
                          <a:latin typeface="Cambria Math"/>
                        </a:rPr>
                        <m:t>𝟔</m:t>
                      </m:r>
                      <m:r>
                        <a:rPr lang="de-AT" b="1" i="1" smtClean="0">
                          <a:latin typeface="Cambria Math"/>
                        </a:rPr>
                        <m:t>.</m:t>
                      </m:r>
                      <m:r>
                        <a:rPr lang="de-AT" b="1" i="1" smtClean="0">
                          <a:latin typeface="Cambria Math"/>
                        </a:rPr>
                        <m:t>𝟏</m:t>
                      </m:r>
                    </m:oMath>
                  </m:oMathPara>
                </a14:m>
                <a:endParaRPr lang="de-AT" dirty="0"/>
              </a:p>
              <a:p>
                <a:pPr marL="0" indent="0">
                  <a:buNone/>
                </a:pPr>
                <a14:m>
                  <m:oMathPara xmlns:m="http://schemas.openxmlformats.org/officeDocument/2006/math">
                    <m:oMathParaPr>
                      <m:jc m:val="centerGroup"/>
                    </m:oMathParaPr>
                    <m:oMath xmlns:m="http://schemas.openxmlformats.org/officeDocument/2006/math">
                      <m:r>
                        <a:rPr lang="de-AT" i="1">
                          <a:latin typeface="Cambria Math" panose="02040503050406030204" pitchFamily="18" charset="0"/>
                        </a:rPr>
                        <m:t>𝑫</m:t>
                      </m:r>
                      <m:d>
                        <m:dPr>
                          <m:ctrlPr>
                            <a:rPr lang="de-AT" i="1">
                              <a:latin typeface="Cambria Math" panose="02040503050406030204" pitchFamily="18" charset="0"/>
                            </a:rPr>
                          </m:ctrlPr>
                        </m:dPr>
                        <m:e>
                          <m:sSub>
                            <m:sSubPr>
                              <m:ctrlPr>
                                <a:rPr lang="de-AT" i="1">
                                  <a:latin typeface="Cambria Math" panose="02040503050406030204" pitchFamily="18" charset="0"/>
                                </a:rPr>
                              </m:ctrlPr>
                            </m:sSubPr>
                            <m:e>
                              <m:r>
                                <a:rPr lang="de-AT" i="1">
                                  <a:latin typeface="Cambria Math" panose="02040503050406030204" pitchFamily="18" charset="0"/>
                                </a:rPr>
                                <m:t>𝑪</m:t>
                              </m:r>
                            </m:e>
                            <m:sub>
                              <m:r>
                                <a:rPr lang="de-AT" b="1" i="1" smtClean="0">
                                  <a:latin typeface="Cambria Math" panose="02040503050406030204" pitchFamily="18" charset="0"/>
                                </a:rPr>
                                <m:t>𝟏𝟐𝟕</m:t>
                              </m:r>
                            </m:sub>
                          </m:sSub>
                        </m:e>
                      </m:d>
                      <m:r>
                        <a:rPr lang="de-AT" i="1">
                          <a:latin typeface="Cambria Math" panose="02040503050406030204" pitchFamily="18" charset="0"/>
                        </a:rPr>
                        <m:t>=</m:t>
                      </m:r>
                      <m:r>
                        <a:rPr lang="de-AT" b="1" i="1" smtClean="0">
                          <a:latin typeface="Cambria Math"/>
                        </a:rPr>
                        <m:t>𝟕</m:t>
                      </m:r>
                      <m:r>
                        <a:rPr lang="de-AT" b="1" i="1" smtClean="0">
                          <a:latin typeface="Cambria Math"/>
                        </a:rPr>
                        <m:t>.</m:t>
                      </m:r>
                      <m:r>
                        <a:rPr lang="de-AT" b="1" i="1" smtClean="0">
                          <a:latin typeface="Cambria Math"/>
                        </a:rPr>
                        <m:t>𝟎</m:t>
                      </m:r>
                    </m:oMath>
                  </m:oMathPara>
                </a14:m>
                <a:endParaRPr lang="de-AT" dirty="0"/>
              </a:p>
              <a:p>
                <a:pPr marL="0" indent="0">
                  <a:buNone/>
                </a:pPr>
                <a:endParaRPr lang="de-AT" b="1"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61032" y="1909217"/>
                <a:ext cx="9344347" cy="5256584"/>
              </a:xfrm>
              <a:blipFill rotWithShape="1">
                <a:blip r:embed="rId2"/>
                <a:stretch>
                  <a:fillRect l="-587"/>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ußzeilenplatzhalt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Foliennummernplatzhalter 5"/>
          <p:cNvSpPr>
            <a:spLocks noGrp="1"/>
          </p:cNvSpPr>
          <p:nvPr>
            <p:ph type="sldNum" sz="quarter" idx="12"/>
          </p:nvPr>
        </p:nvSpPr>
        <p:spPr/>
        <p:txBody>
          <a:bodyPr/>
          <a:lstStyle/>
          <a:p>
            <a:pPr>
              <a:defRPr/>
            </a:pPr>
            <a:fld id="{49FD5768-D074-45FB-AF48-F3DA06600420}" type="slidenum">
              <a:rPr lang="en-US" altLang="de-DE" smtClean="0"/>
              <a:pPr>
                <a:defRPr/>
              </a:pPr>
              <a:t>34</a:t>
            </a:fld>
            <a:endParaRPr lang="de-DE" altLang="de-DE">
              <a:latin typeface="Times New Roman" pitchFamily="18" charset="0"/>
            </a:endParaRPr>
          </a:p>
        </p:txBody>
      </p:sp>
      <p:sp>
        <p:nvSpPr>
          <p:cNvPr id="7" name="Textfeld 6"/>
          <p:cNvSpPr txBox="1"/>
          <p:nvPr/>
        </p:nvSpPr>
        <p:spPr>
          <a:xfrm>
            <a:off x="86941" y="1355877"/>
            <a:ext cx="10513168" cy="461665"/>
          </a:xfrm>
          <a:prstGeom prst="rect">
            <a:avLst/>
          </a:prstGeom>
          <a:noFill/>
        </p:spPr>
        <p:txBody>
          <a:bodyPr wrap="square" rtlCol="0">
            <a:spAutoFit/>
          </a:bodyPr>
          <a:lstStyle/>
          <a:p>
            <a:r>
              <a:rPr lang="de-AT" sz="2400" b="1" dirty="0"/>
              <a:t>3</a:t>
            </a:r>
            <a:r>
              <a:rPr lang="de-AT" sz="2400" b="1" dirty="0" smtClean="0"/>
              <a:t>. Implementierung mit Hilfe der </a:t>
            </a:r>
            <a:r>
              <a:rPr lang="de-AT" sz="2400" b="1" dirty="0" err="1" smtClean="0"/>
              <a:t>Faktorisierung</a:t>
            </a:r>
            <a:endParaRPr lang="en-GB" sz="2400" b="1" dirty="0"/>
          </a:p>
        </p:txBody>
      </p:sp>
    </p:spTree>
    <p:extLst>
      <p:ext uri="{BB962C8B-B14F-4D97-AF65-F5344CB8AC3E}">
        <p14:creationId xmlns:p14="http://schemas.microsoft.com/office/powerpoint/2010/main" val="29970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4-Bit </a:t>
            </a:r>
            <a:r>
              <a:rPr lang="de-AT" dirty="0" err="1" smtClean="0"/>
              <a:t>Addierer</a:t>
            </a:r>
            <a:endParaRPr lang="en-GB" dirty="0"/>
          </a:p>
        </p:txBody>
      </p:sp>
      <p:graphicFrame>
        <p:nvGraphicFramePr>
          <p:cNvPr id="7" name="Content Placeholder 6"/>
          <p:cNvGraphicFramePr>
            <a:graphicFrameLocks noGrp="1"/>
          </p:cNvGraphicFramePr>
          <p:nvPr>
            <p:ph idx="1"/>
            <p:extLst/>
          </p:nvPr>
        </p:nvGraphicFramePr>
        <p:xfrm>
          <a:off x="158949" y="1693193"/>
          <a:ext cx="10356402" cy="2560320"/>
        </p:xfrm>
        <a:graphic>
          <a:graphicData uri="http://schemas.openxmlformats.org/drawingml/2006/table">
            <a:tbl>
              <a:tblPr firstRow="1" bandRow="1">
                <a:tableStyleId>{5C22544A-7EE6-4342-B048-85BDC9FD1C3A}</a:tableStyleId>
              </a:tblPr>
              <a:tblGrid>
                <a:gridCol w="1728194">
                  <a:extLst>
                    <a:ext uri="{9D8B030D-6E8A-4147-A177-3AD203B41FA5}">
                      <a16:colId xmlns:a16="http://schemas.microsoft.com/office/drawing/2014/main" val="20000"/>
                    </a:ext>
                  </a:extLst>
                </a:gridCol>
                <a:gridCol w="1230778">
                  <a:extLst>
                    <a:ext uri="{9D8B030D-6E8A-4147-A177-3AD203B41FA5}">
                      <a16:colId xmlns:a16="http://schemas.microsoft.com/office/drawing/2014/main" val="20001"/>
                    </a:ext>
                  </a:extLst>
                </a:gridCol>
                <a:gridCol w="1479486">
                  <a:extLst>
                    <a:ext uri="{9D8B030D-6E8A-4147-A177-3AD203B41FA5}">
                      <a16:colId xmlns:a16="http://schemas.microsoft.com/office/drawing/2014/main" val="20002"/>
                    </a:ext>
                  </a:extLst>
                </a:gridCol>
                <a:gridCol w="1479486">
                  <a:extLst>
                    <a:ext uri="{9D8B030D-6E8A-4147-A177-3AD203B41FA5}">
                      <a16:colId xmlns:a16="http://schemas.microsoft.com/office/drawing/2014/main" val="20003"/>
                    </a:ext>
                  </a:extLst>
                </a:gridCol>
                <a:gridCol w="1479486">
                  <a:extLst>
                    <a:ext uri="{9D8B030D-6E8A-4147-A177-3AD203B41FA5}">
                      <a16:colId xmlns:a16="http://schemas.microsoft.com/office/drawing/2014/main" val="20004"/>
                    </a:ext>
                  </a:extLst>
                </a:gridCol>
                <a:gridCol w="1479486">
                  <a:extLst>
                    <a:ext uri="{9D8B030D-6E8A-4147-A177-3AD203B41FA5}">
                      <a16:colId xmlns:a16="http://schemas.microsoft.com/office/drawing/2014/main" val="20005"/>
                    </a:ext>
                  </a:extLst>
                </a:gridCol>
                <a:gridCol w="1479486">
                  <a:extLst>
                    <a:ext uri="{9D8B030D-6E8A-4147-A177-3AD203B41FA5}">
                      <a16:colId xmlns:a16="http://schemas.microsoft.com/office/drawing/2014/main" val="20006"/>
                    </a:ext>
                  </a:extLst>
                </a:gridCol>
              </a:tblGrid>
              <a:tr h="640080">
                <a:tc>
                  <a:txBody>
                    <a:bodyPr/>
                    <a:lstStyle/>
                    <a:p>
                      <a:endParaRPr lang="en-GB" dirty="0"/>
                    </a:p>
                  </a:txBody>
                  <a:tcPr/>
                </a:tc>
                <a:tc>
                  <a:txBody>
                    <a:bodyPr/>
                    <a:lstStyle/>
                    <a:p>
                      <a:pPr algn="ctr"/>
                      <a:r>
                        <a:rPr lang="de-AT" dirty="0" smtClean="0"/>
                        <a:t>i=3</a:t>
                      </a:r>
                      <a:endParaRPr lang="en-GB" dirty="0"/>
                    </a:p>
                  </a:txBody>
                  <a:tcPr/>
                </a:tc>
                <a:tc>
                  <a:txBody>
                    <a:bodyPr/>
                    <a:lstStyle/>
                    <a:p>
                      <a:pPr algn="ctr"/>
                      <a:r>
                        <a:rPr lang="de-AT" dirty="0" smtClean="0"/>
                        <a:t>7</a:t>
                      </a:r>
                      <a:endParaRPr lang="en-GB" dirty="0"/>
                    </a:p>
                  </a:txBody>
                  <a:tcPr/>
                </a:tc>
                <a:tc>
                  <a:txBody>
                    <a:bodyPr/>
                    <a:lstStyle/>
                    <a:p>
                      <a:pPr algn="ctr"/>
                      <a:r>
                        <a:rPr lang="de-AT" dirty="0" smtClean="0"/>
                        <a:t>15</a:t>
                      </a:r>
                      <a:endParaRPr lang="en-GB" dirty="0"/>
                    </a:p>
                  </a:txBody>
                  <a:tcPr/>
                </a:tc>
                <a:tc>
                  <a:txBody>
                    <a:bodyPr/>
                    <a:lstStyle/>
                    <a:p>
                      <a:pPr algn="ctr"/>
                      <a:r>
                        <a:rPr lang="de-AT" dirty="0" smtClean="0"/>
                        <a:t>31</a:t>
                      </a:r>
                      <a:endParaRPr lang="en-GB" dirty="0"/>
                    </a:p>
                  </a:txBody>
                  <a:tcPr/>
                </a:tc>
                <a:tc>
                  <a:txBody>
                    <a:bodyPr/>
                    <a:lstStyle/>
                    <a:p>
                      <a:pPr algn="ctr"/>
                      <a:r>
                        <a:rPr lang="de-AT" dirty="0" smtClean="0"/>
                        <a:t>63</a:t>
                      </a:r>
                      <a:endParaRPr lang="en-GB" dirty="0"/>
                    </a:p>
                  </a:txBody>
                  <a:tcPr/>
                </a:tc>
                <a:tc>
                  <a:txBody>
                    <a:bodyPr/>
                    <a:lstStyle/>
                    <a:p>
                      <a:pPr algn="ctr"/>
                      <a:r>
                        <a:rPr lang="de-AT" dirty="0" smtClean="0"/>
                        <a:t>127</a:t>
                      </a:r>
                      <a:endParaRPr lang="en-GB" dirty="0"/>
                    </a:p>
                  </a:txBody>
                  <a:tcPr/>
                </a:tc>
                <a:extLst>
                  <a:ext uri="{0D108BD9-81ED-4DB2-BD59-A6C34878D82A}">
                    <a16:rowId xmlns:a16="http://schemas.microsoft.com/office/drawing/2014/main" val="10000"/>
                  </a:ext>
                </a:extLst>
              </a:tr>
              <a:tr h="640080">
                <a:tc>
                  <a:txBody>
                    <a:bodyPr/>
                    <a:lstStyle/>
                    <a:p>
                      <a:r>
                        <a:rPr lang="de-AT" dirty="0" err="1" smtClean="0"/>
                        <a:t>Full</a:t>
                      </a:r>
                      <a:r>
                        <a:rPr lang="de-AT" dirty="0" smtClean="0"/>
                        <a:t> Expansion</a:t>
                      </a:r>
                      <a:endParaRPr lang="en-GB" dirty="0"/>
                    </a:p>
                  </a:txBody>
                  <a:tcPr/>
                </a:tc>
                <a:tc>
                  <a:txBody>
                    <a:bodyPr/>
                    <a:lstStyle/>
                    <a:p>
                      <a:pPr algn="ctr"/>
                      <a:r>
                        <a:rPr lang="de-AT" dirty="0" smtClean="0"/>
                        <a:t>93-186</a:t>
                      </a:r>
                      <a:endParaRPr lang="en-GB" dirty="0"/>
                    </a:p>
                  </a:txBody>
                  <a:tcPr/>
                </a:tc>
                <a:tc>
                  <a:txBody>
                    <a:bodyPr/>
                    <a:lstStyle/>
                    <a:p>
                      <a:pPr algn="ctr"/>
                      <a:r>
                        <a:rPr lang="de-AT" dirty="0" smtClean="0"/>
                        <a:t>1533-4088</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10</a:t>
                      </a:r>
                      <a:r>
                        <a:rPr lang="de-AT" baseline="30000" dirty="0" smtClean="0"/>
                        <a:t>5 </a:t>
                      </a:r>
                      <a:r>
                        <a:rPr lang="de-AT" dirty="0" smtClean="0"/>
                        <a:t>- 10</a:t>
                      </a:r>
                      <a:r>
                        <a:rPr lang="de-AT" baseline="30000" dirty="0" smtClean="0"/>
                        <a:t>9</a:t>
                      </a:r>
                      <a:endParaRPr lang="en-GB"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10</a:t>
                      </a:r>
                      <a:r>
                        <a:rPr lang="de-AT" baseline="30000" dirty="0" smtClean="0"/>
                        <a:t>10 </a:t>
                      </a:r>
                      <a:r>
                        <a:rPr lang="de-AT" dirty="0" smtClean="0"/>
                        <a:t>- 10</a:t>
                      </a:r>
                      <a:r>
                        <a:rPr lang="de-AT" baseline="30000" dirty="0" smtClean="0"/>
                        <a:t>11</a:t>
                      </a:r>
                      <a:endParaRPr lang="en-GB" baseline="30000" dirty="0" smtClean="0"/>
                    </a:p>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10</a:t>
                      </a:r>
                      <a:r>
                        <a:rPr lang="de-AT" baseline="30000" dirty="0" smtClean="0"/>
                        <a:t>20 </a:t>
                      </a:r>
                      <a:r>
                        <a:rPr lang="de-AT" dirty="0" smtClean="0"/>
                        <a:t>- 10</a:t>
                      </a:r>
                      <a:r>
                        <a:rPr lang="de-AT" baseline="30000" dirty="0" smtClean="0"/>
                        <a:t>21</a:t>
                      </a:r>
                      <a:endParaRPr lang="en-GB"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10</a:t>
                      </a:r>
                      <a:r>
                        <a:rPr lang="de-AT" baseline="30000" dirty="0" smtClean="0"/>
                        <a:t>39 </a:t>
                      </a:r>
                      <a:r>
                        <a:rPr lang="de-AT" dirty="0" smtClean="0"/>
                        <a:t>- 10</a:t>
                      </a:r>
                      <a:r>
                        <a:rPr lang="de-AT" baseline="30000" dirty="0" smtClean="0"/>
                        <a:t>40</a:t>
                      </a:r>
                      <a:endParaRPr lang="en-GB" baseline="30000" dirty="0" smtClean="0"/>
                    </a:p>
                  </a:txBody>
                  <a:tcPr/>
                </a:tc>
                <a:extLst>
                  <a:ext uri="{0D108BD9-81ED-4DB2-BD59-A6C34878D82A}">
                    <a16:rowId xmlns:a16="http://schemas.microsoft.com/office/drawing/2014/main" val="10001"/>
                  </a:ext>
                </a:extLst>
              </a:tr>
              <a:tr h="640080">
                <a:tc>
                  <a:txBody>
                    <a:bodyPr/>
                    <a:lstStyle/>
                    <a:p>
                      <a:r>
                        <a:rPr lang="de-AT" dirty="0" smtClean="0"/>
                        <a:t>Sub </a:t>
                      </a:r>
                      <a:r>
                        <a:rPr lang="de-AT" dirty="0" err="1" smtClean="0"/>
                        <a:t>Function</a:t>
                      </a:r>
                      <a:endParaRPr lang="en-GB" dirty="0"/>
                    </a:p>
                  </a:txBody>
                  <a:tcPr/>
                </a:tc>
                <a:tc>
                  <a:txBody>
                    <a:bodyPr/>
                    <a:lstStyle/>
                    <a:p>
                      <a:pPr algn="ctr"/>
                      <a:r>
                        <a:rPr lang="de-AT" dirty="0" smtClean="0"/>
                        <a:t>68</a:t>
                      </a:r>
                      <a:endParaRPr lang="en-GB" dirty="0"/>
                    </a:p>
                  </a:txBody>
                  <a:tcPr/>
                </a:tc>
                <a:tc>
                  <a:txBody>
                    <a:bodyPr/>
                    <a:lstStyle/>
                    <a:p>
                      <a:pPr algn="ctr"/>
                      <a:r>
                        <a:rPr lang="de-AT" dirty="0" smtClean="0"/>
                        <a:t>136</a:t>
                      </a:r>
                      <a:endParaRPr lang="en-GB" dirty="0"/>
                    </a:p>
                  </a:txBody>
                  <a:tcPr/>
                </a:tc>
                <a:tc>
                  <a:txBody>
                    <a:bodyPr/>
                    <a:lstStyle/>
                    <a:p>
                      <a:pPr algn="ctr"/>
                      <a:r>
                        <a:rPr lang="de-AT" dirty="0" smtClean="0"/>
                        <a:t>272</a:t>
                      </a:r>
                      <a:endParaRPr lang="en-GB" dirty="0"/>
                    </a:p>
                  </a:txBody>
                  <a:tcPr/>
                </a:tc>
                <a:tc>
                  <a:txBody>
                    <a:bodyPr/>
                    <a:lstStyle/>
                    <a:p>
                      <a:pPr algn="ctr"/>
                      <a:r>
                        <a:rPr lang="de-AT" dirty="0" smtClean="0"/>
                        <a:t>544</a:t>
                      </a:r>
                      <a:endParaRPr lang="en-GB" dirty="0"/>
                    </a:p>
                  </a:txBody>
                  <a:tcPr/>
                </a:tc>
                <a:tc>
                  <a:txBody>
                    <a:bodyPr/>
                    <a:lstStyle/>
                    <a:p>
                      <a:pPr algn="ctr"/>
                      <a:r>
                        <a:rPr lang="de-AT" dirty="0" smtClean="0"/>
                        <a:t>1088</a:t>
                      </a:r>
                      <a:endParaRPr lang="en-GB" dirty="0"/>
                    </a:p>
                  </a:txBody>
                  <a:tcPr/>
                </a:tc>
                <a:tc>
                  <a:txBody>
                    <a:bodyPr/>
                    <a:lstStyle/>
                    <a:p>
                      <a:pPr algn="ctr"/>
                      <a:r>
                        <a:rPr lang="de-AT" smtClean="0"/>
                        <a:t>2176</a:t>
                      </a:r>
                      <a:endParaRPr lang="en-GB" dirty="0"/>
                    </a:p>
                  </a:txBody>
                  <a:tcPr/>
                </a:tc>
                <a:extLst>
                  <a:ext uri="{0D108BD9-81ED-4DB2-BD59-A6C34878D82A}">
                    <a16:rowId xmlns:a16="http://schemas.microsoft.com/office/drawing/2014/main" val="10002"/>
                  </a:ext>
                </a:extLst>
              </a:tr>
              <a:tr h="640080">
                <a:tc>
                  <a:txBody>
                    <a:bodyPr/>
                    <a:lstStyle/>
                    <a:p>
                      <a:r>
                        <a:rPr lang="de-AT" dirty="0" err="1" smtClean="0"/>
                        <a:t>Faktorisierung</a:t>
                      </a:r>
                      <a:endParaRPr lang="en-GB" dirty="0"/>
                    </a:p>
                  </a:txBody>
                  <a:tcPr/>
                </a:tc>
                <a:tc>
                  <a:txBody>
                    <a:bodyPr/>
                    <a:lstStyle/>
                    <a:p>
                      <a:pPr algn="ctr"/>
                      <a:r>
                        <a:rPr lang="de-AT" dirty="0" smtClean="0"/>
                        <a:t>58</a:t>
                      </a:r>
                      <a:endParaRPr lang="en-GB" dirty="0"/>
                    </a:p>
                  </a:txBody>
                  <a:tcPr/>
                </a:tc>
                <a:tc>
                  <a:txBody>
                    <a:bodyPr/>
                    <a:lstStyle/>
                    <a:p>
                      <a:pPr algn="ctr"/>
                      <a:r>
                        <a:rPr lang="de-AT" dirty="0" smtClean="0"/>
                        <a:t>244</a:t>
                      </a:r>
                      <a:endParaRPr lang="en-GB" dirty="0"/>
                    </a:p>
                  </a:txBody>
                  <a:tcPr/>
                </a:tc>
                <a:tc>
                  <a:txBody>
                    <a:bodyPr/>
                    <a:lstStyle/>
                    <a:p>
                      <a:pPr algn="ctr"/>
                      <a:r>
                        <a:rPr lang="de-AT" dirty="0" smtClean="0"/>
                        <a:t>1256</a:t>
                      </a:r>
                      <a:endParaRPr lang="en-GB" dirty="0"/>
                    </a:p>
                  </a:txBody>
                  <a:tcPr/>
                </a:tc>
                <a:tc>
                  <a:txBody>
                    <a:bodyPr/>
                    <a:lstStyle/>
                    <a:p>
                      <a:pPr algn="ctr"/>
                      <a:r>
                        <a:rPr lang="de-AT" dirty="0" smtClean="0"/>
                        <a:t>7632</a:t>
                      </a:r>
                      <a:endParaRPr lang="en-GB" dirty="0"/>
                    </a:p>
                  </a:txBody>
                  <a:tcPr/>
                </a:tc>
                <a:tc>
                  <a:txBody>
                    <a:bodyPr/>
                    <a:lstStyle/>
                    <a:p>
                      <a:pPr algn="ctr"/>
                      <a:r>
                        <a:rPr lang="de-AT" dirty="0" smtClean="0"/>
                        <a:t>52128</a:t>
                      </a:r>
                      <a:endParaRPr lang="en-GB" dirty="0"/>
                    </a:p>
                  </a:txBody>
                  <a:tcPr/>
                </a:tc>
                <a:tc>
                  <a:txBody>
                    <a:bodyPr/>
                    <a:lstStyle/>
                    <a:p>
                      <a:pPr algn="ctr"/>
                      <a:r>
                        <a:rPr lang="de-AT" dirty="0" smtClean="0"/>
                        <a:t>382784</a:t>
                      </a:r>
                      <a:endParaRPr lang="en-GB"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fld id="{FF433046-124E-4353-BA03-EABCD7AEFD81}" type="datetime1">
              <a:rPr lang="de-DE" altLang="de-DE" smtClean="0"/>
              <a:pPr>
                <a:defRPr/>
              </a:pPr>
              <a:t>04.12.2018</a:t>
            </a:fld>
            <a:endParaRPr lang="de-DE" altLang="de-DE"/>
          </a:p>
        </p:txBody>
      </p:sp>
      <p:sp>
        <p:nvSpPr>
          <p:cNvPr id="5" name="Footer Placeholder 4"/>
          <p:cNvSpPr>
            <a:spLocks noGrp="1"/>
          </p:cNvSpPr>
          <p:nvPr>
            <p:ph type="ftr" sz="quarter" idx="11"/>
          </p:nvPr>
        </p:nvSpPr>
        <p:spPr/>
        <p:txBody>
          <a:bodyPr/>
          <a:lstStyle/>
          <a:p>
            <a:pPr>
              <a:defRPr/>
            </a:pPr>
            <a:r>
              <a:rPr lang="de-DE" altLang="de-DE" smtClean="0"/>
              <a:t>10. Datenpfadkomponenten</a:t>
            </a:r>
            <a:endParaRPr lang="de-DE" altLang="de-DE" sz="1500"/>
          </a:p>
        </p:txBody>
      </p:sp>
      <p:sp>
        <p:nvSpPr>
          <p:cNvPr id="6" name="Slide Number Placeholder 5"/>
          <p:cNvSpPr>
            <a:spLocks noGrp="1"/>
          </p:cNvSpPr>
          <p:nvPr>
            <p:ph type="sldNum" sz="quarter" idx="12"/>
          </p:nvPr>
        </p:nvSpPr>
        <p:spPr/>
        <p:txBody>
          <a:bodyPr/>
          <a:lstStyle/>
          <a:p>
            <a:pPr>
              <a:defRPr/>
            </a:pPr>
            <a:fld id="{49FD5768-D074-45FB-AF48-F3DA06600420}" type="slidenum">
              <a:rPr lang="en-US" altLang="de-DE" smtClean="0"/>
              <a:pPr>
                <a:defRPr/>
              </a:pPr>
              <a:t>35</a:t>
            </a:fld>
            <a:endParaRPr lang="de-DE" altLang="de-DE">
              <a:latin typeface="Times New Roman" pitchFamily="18" charset="0"/>
            </a:endParaRPr>
          </a:p>
        </p:txBody>
      </p:sp>
      <p:sp>
        <p:nvSpPr>
          <p:cNvPr id="9" name="TextBox 8"/>
          <p:cNvSpPr txBox="1"/>
          <p:nvPr/>
        </p:nvSpPr>
        <p:spPr>
          <a:xfrm>
            <a:off x="4430659" y="1117129"/>
            <a:ext cx="1492717" cy="646331"/>
          </a:xfrm>
          <a:prstGeom prst="rect">
            <a:avLst/>
          </a:prstGeom>
          <a:noFill/>
        </p:spPr>
        <p:txBody>
          <a:bodyPr wrap="none" rtlCol="0">
            <a:spAutoFit/>
          </a:bodyPr>
          <a:lstStyle/>
          <a:p>
            <a:r>
              <a:rPr lang="de-AT" sz="3600" dirty="0" smtClean="0"/>
              <a:t>Kosten</a:t>
            </a:r>
            <a:endParaRPr lang="en-GB" sz="3600" dirty="0"/>
          </a:p>
        </p:txBody>
      </p:sp>
      <p:graphicFrame>
        <p:nvGraphicFramePr>
          <p:cNvPr id="10" name="Content Placeholder 6"/>
          <p:cNvGraphicFramePr>
            <a:graphicFrameLocks/>
          </p:cNvGraphicFramePr>
          <p:nvPr>
            <p:extLst/>
          </p:nvPr>
        </p:nvGraphicFramePr>
        <p:xfrm>
          <a:off x="86941" y="4861545"/>
          <a:ext cx="10356402" cy="2560320"/>
        </p:xfrm>
        <a:graphic>
          <a:graphicData uri="http://schemas.openxmlformats.org/drawingml/2006/table">
            <a:tbl>
              <a:tblPr firstRow="1" bandRow="1">
                <a:tableStyleId>{5C22544A-7EE6-4342-B048-85BDC9FD1C3A}</a:tableStyleId>
              </a:tblPr>
              <a:tblGrid>
                <a:gridCol w="1728194">
                  <a:extLst>
                    <a:ext uri="{9D8B030D-6E8A-4147-A177-3AD203B41FA5}">
                      <a16:colId xmlns:a16="http://schemas.microsoft.com/office/drawing/2014/main" val="20000"/>
                    </a:ext>
                  </a:extLst>
                </a:gridCol>
                <a:gridCol w="1230778">
                  <a:extLst>
                    <a:ext uri="{9D8B030D-6E8A-4147-A177-3AD203B41FA5}">
                      <a16:colId xmlns:a16="http://schemas.microsoft.com/office/drawing/2014/main" val="20001"/>
                    </a:ext>
                  </a:extLst>
                </a:gridCol>
                <a:gridCol w="1479486">
                  <a:extLst>
                    <a:ext uri="{9D8B030D-6E8A-4147-A177-3AD203B41FA5}">
                      <a16:colId xmlns:a16="http://schemas.microsoft.com/office/drawing/2014/main" val="20002"/>
                    </a:ext>
                  </a:extLst>
                </a:gridCol>
                <a:gridCol w="1479486">
                  <a:extLst>
                    <a:ext uri="{9D8B030D-6E8A-4147-A177-3AD203B41FA5}">
                      <a16:colId xmlns:a16="http://schemas.microsoft.com/office/drawing/2014/main" val="20003"/>
                    </a:ext>
                  </a:extLst>
                </a:gridCol>
                <a:gridCol w="1479486">
                  <a:extLst>
                    <a:ext uri="{9D8B030D-6E8A-4147-A177-3AD203B41FA5}">
                      <a16:colId xmlns:a16="http://schemas.microsoft.com/office/drawing/2014/main" val="20004"/>
                    </a:ext>
                  </a:extLst>
                </a:gridCol>
                <a:gridCol w="1479486">
                  <a:extLst>
                    <a:ext uri="{9D8B030D-6E8A-4147-A177-3AD203B41FA5}">
                      <a16:colId xmlns:a16="http://schemas.microsoft.com/office/drawing/2014/main" val="20005"/>
                    </a:ext>
                  </a:extLst>
                </a:gridCol>
                <a:gridCol w="1479486">
                  <a:extLst>
                    <a:ext uri="{9D8B030D-6E8A-4147-A177-3AD203B41FA5}">
                      <a16:colId xmlns:a16="http://schemas.microsoft.com/office/drawing/2014/main" val="20006"/>
                    </a:ext>
                  </a:extLst>
                </a:gridCol>
              </a:tblGrid>
              <a:tr h="640080">
                <a:tc>
                  <a:txBody>
                    <a:bodyPr/>
                    <a:lstStyle/>
                    <a:p>
                      <a:endParaRPr lang="en-GB" dirty="0"/>
                    </a:p>
                  </a:txBody>
                  <a:tcPr/>
                </a:tc>
                <a:tc>
                  <a:txBody>
                    <a:bodyPr/>
                    <a:lstStyle/>
                    <a:p>
                      <a:pPr algn="ctr"/>
                      <a:r>
                        <a:rPr lang="de-AT" dirty="0" smtClean="0"/>
                        <a:t>i=3</a:t>
                      </a:r>
                      <a:endParaRPr lang="en-GB" dirty="0"/>
                    </a:p>
                  </a:txBody>
                  <a:tcPr/>
                </a:tc>
                <a:tc>
                  <a:txBody>
                    <a:bodyPr/>
                    <a:lstStyle/>
                    <a:p>
                      <a:pPr algn="ctr"/>
                      <a:r>
                        <a:rPr lang="de-AT" dirty="0" smtClean="0"/>
                        <a:t>7</a:t>
                      </a:r>
                      <a:endParaRPr lang="en-GB" dirty="0"/>
                    </a:p>
                  </a:txBody>
                  <a:tcPr/>
                </a:tc>
                <a:tc>
                  <a:txBody>
                    <a:bodyPr/>
                    <a:lstStyle/>
                    <a:p>
                      <a:pPr algn="ctr"/>
                      <a:r>
                        <a:rPr lang="de-AT" dirty="0" smtClean="0"/>
                        <a:t>15</a:t>
                      </a:r>
                      <a:endParaRPr lang="en-GB" dirty="0"/>
                    </a:p>
                  </a:txBody>
                  <a:tcPr/>
                </a:tc>
                <a:tc>
                  <a:txBody>
                    <a:bodyPr/>
                    <a:lstStyle/>
                    <a:p>
                      <a:pPr algn="ctr"/>
                      <a:r>
                        <a:rPr lang="de-AT" dirty="0" smtClean="0"/>
                        <a:t>31</a:t>
                      </a:r>
                      <a:endParaRPr lang="en-GB" dirty="0"/>
                    </a:p>
                  </a:txBody>
                  <a:tcPr/>
                </a:tc>
                <a:tc>
                  <a:txBody>
                    <a:bodyPr/>
                    <a:lstStyle/>
                    <a:p>
                      <a:pPr algn="ctr"/>
                      <a:r>
                        <a:rPr lang="de-AT" dirty="0" smtClean="0"/>
                        <a:t>63</a:t>
                      </a:r>
                      <a:endParaRPr lang="en-GB" dirty="0"/>
                    </a:p>
                  </a:txBody>
                  <a:tcPr/>
                </a:tc>
                <a:tc>
                  <a:txBody>
                    <a:bodyPr/>
                    <a:lstStyle/>
                    <a:p>
                      <a:pPr algn="ctr"/>
                      <a:r>
                        <a:rPr lang="de-AT" dirty="0" smtClean="0"/>
                        <a:t>127</a:t>
                      </a:r>
                      <a:endParaRPr lang="en-GB" dirty="0"/>
                    </a:p>
                  </a:txBody>
                  <a:tcPr/>
                </a:tc>
                <a:extLst>
                  <a:ext uri="{0D108BD9-81ED-4DB2-BD59-A6C34878D82A}">
                    <a16:rowId xmlns:a16="http://schemas.microsoft.com/office/drawing/2014/main" val="10000"/>
                  </a:ext>
                </a:extLst>
              </a:tr>
              <a:tr h="640080">
                <a:tc>
                  <a:txBody>
                    <a:bodyPr/>
                    <a:lstStyle/>
                    <a:p>
                      <a:r>
                        <a:rPr lang="de-AT" dirty="0" err="1" smtClean="0"/>
                        <a:t>Full</a:t>
                      </a:r>
                      <a:r>
                        <a:rPr lang="de-AT" dirty="0" smtClean="0"/>
                        <a:t> Expansion</a:t>
                      </a:r>
                      <a:endParaRPr lang="en-GB" dirty="0"/>
                    </a:p>
                  </a:txBody>
                  <a:tcPr/>
                </a:tc>
                <a:tc>
                  <a:txBody>
                    <a:bodyPr/>
                    <a:lstStyle/>
                    <a:p>
                      <a:pPr algn="ctr"/>
                      <a:r>
                        <a:rPr lang="de-AT" dirty="0" smtClean="0"/>
                        <a:t>3.5</a:t>
                      </a:r>
                      <a:endParaRPr lang="en-GB" dirty="0"/>
                    </a:p>
                  </a:txBody>
                  <a:tcPr/>
                </a:tc>
                <a:tc>
                  <a:txBody>
                    <a:bodyPr/>
                    <a:lstStyle/>
                    <a:p>
                      <a:pPr algn="ctr"/>
                      <a:r>
                        <a:rPr lang="de-AT" dirty="0" smtClean="0"/>
                        <a:t>6.1</a:t>
                      </a: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10.5</a:t>
                      </a:r>
                      <a:endParaRPr lang="en-GB"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19.5</a:t>
                      </a:r>
                      <a:endParaRPr lang="en-GB" baseline="30000" dirty="0" smtClean="0"/>
                    </a:p>
                    <a:p>
                      <a:pPr algn="ctr"/>
                      <a:endParaRPr lang="en-GB"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35.5</a:t>
                      </a:r>
                      <a:endParaRPr lang="en-GB"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dirty="0" smtClean="0"/>
                        <a:t>68.0</a:t>
                      </a:r>
                      <a:endParaRPr lang="en-GB" baseline="30000" dirty="0" smtClean="0"/>
                    </a:p>
                  </a:txBody>
                  <a:tcPr/>
                </a:tc>
                <a:extLst>
                  <a:ext uri="{0D108BD9-81ED-4DB2-BD59-A6C34878D82A}">
                    <a16:rowId xmlns:a16="http://schemas.microsoft.com/office/drawing/2014/main" val="10001"/>
                  </a:ext>
                </a:extLst>
              </a:tr>
              <a:tr h="640080">
                <a:tc>
                  <a:txBody>
                    <a:bodyPr/>
                    <a:lstStyle/>
                    <a:p>
                      <a:r>
                        <a:rPr lang="de-AT" dirty="0" smtClean="0"/>
                        <a:t>Sub </a:t>
                      </a:r>
                      <a:r>
                        <a:rPr lang="de-AT" dirty="0" err="1" smtClean="0"/>
                        <a:t>Function</a:t>
                      </a:r>
                      <a:endParaRPr lang="en-GB" dirty="0"/>
                    </a:p>
                  </a:txBody>
                  <a:tcPr/>
                </a:tc>
                <a:tc>
                  <a:txBody>
                    <a:bodyPr/>
                    <a:lstStyle/>
                    <a:p>
                      <a:pPr algn="ctr"/>
                      <a:r>
                        <a:rPr lang="de-AT" dirty="0" smtClean="0"/>
                        <a:t>8</a:t>
                      </a:r>
                      <a:endParaRPr lang="en-GB" dirty="0"/>
                    </a:p>
                  </a:txBody>
                  <a:tcPr/>
                </a:tc>
                <a:tc>
                  <a:txBody>
                    <a:bodyPr/>
                    <a:lstStyle/>
                    <a:p>
                      <a:pPr algn="ctr"/>
                      <a:r>
                        <a:rPr lang="de-AT" dirty="0" smtClean="0"/>
                        <a:t>16</a:t>
                      </a:r>
                      <a:endParaRPr lang="en-GB" dirty="0"/>
                    </a:p>
                  </a:txBody>
                  <a:tcPr/>
                </a:tc>
                <a:tc>
                  <a:txBody>
                    <a:bodyPr/>
                    <a:lstStyle/>
                    <a:p>
                      <a:pPr algn="ctr"/>
                      <a:r>
                        <a:rPr lang="de-AT" dirty="0" smtClean="0"/>
                        <a:t>32</a:t>
                      </a:r>
                      <a:endParaRPr lang="en-GB" dirty="0"/>
                    </a:p>
                  </a:txBody>
                  <a:tcPr/>
                </a:tc>
                <a:tc>
                  <a:txBody>
                    <a:bodyPr/>
                    <a:lstStyle/>
                    <a:p>
                      <a:pPr algn="ctr"/>
                      <a:r>
                        <a:rPr lang="de-AT" dirty="0" smtClean="0"/>
                        <a:t>64</a:t>
                      </a:r>
                      <a:endParaRPr lang="en-GB" dirty="0"/>
                    </a:p>
                  </a:txBody>
                  <a:tcPr/>
                </a:tc>
                <a:tc>
                  <a:txBody>
                    <a:bodyPr/>
                    <a:lstStyle/>
                    <a:p>
                      <a:pPr algn="ctr"/>
                      <a:r>
                        <a:rPr lang="de-AT" dirty="0" smtClean="0"/>
                        <a:t>128</a:t>
                      </a:r>
                      <a:endParaRPr lang="en-GB" dirty="0"/>
                    </a:p>
                  </a:txBody>
                  <a:tcPr/>
                </a:tc>
                <a:tc>
                  <a:txBody>
                    <a:bodyPr/>
                    <a:lstStyle/>
                    <a:p>
                      <a:pPr algn="ctr"/>
                      <a:r>
                        <a:rPr lang="de-AT" dirty="0" smtClean="0"/>
                        <a:t>256</a:t>
                      </a:r>
                      <a:endParaRPr lang="en-GB" dirty="0"/>
                    </a:p>
                  </a:txBody>
                  <a:tcPr/>
                </a:tc>
                <a:extLst>
                  <a:ext uri="{0D108BD9-81ED-4DB2-BD59-A6C34878D82A}">
                    <a16:rowId xmlns:a16="http://schemas.microsoft.com/office/drawing/2014/main" val="10002"/>
                  </a:ext>
                </a:extLst>
              </a:tr>
              <a:tr h="640080">
                <a:tc>
                  <a:txBody>
                    <a:bodyPr/>
                    <a:lstStyle/>
                    <a:p>
                      <a:r>
                        <a:rPr lang="de-AT" dirty="0" err="1" smtClean="0"/>
                        <a:t>Faktorisierung</a:t>
                      </a:r>
                      <a:endParaRPr lang="en-GB" dirty="0"/>
                    </a:p>
                  </a:txBody>
                  <a:tcPr/>
                </a:tc>
                <a:tc>
                  <a:txBody>
                    <a:bodyPr/>
                    <a:lstStyle/>
                    <a:p>
                      <a:pPr algn="ctr"/>
                      <a:r>
                        <a:rPr lang="de-AT" dirty="0" smtClean="0"/>
                        <a:t>4.6</a:t>
                      </a:r>
                      <a:endParaRPr lang="en-GB" dirty="0"/>
                    </a:p>
                  </a:txBody>
                  <a:tcPr/>
                </a:tc>
                <a:tc>
                  <a:txBody>
                    <a:bodyPr/>
                    <a:lstStyle/>
                    <a:p>
                      <a:pPr algn="ctr"/>
                      <a:r>
                        <a:rPr lang="de-AT" dirty="0" smtClean="0"/>
                        <a:t>5.3</a:t>
                      </a:r>
                      <a:endParaRPr lang="en-GB" dirty="0"/>
                    </a:p>
                  </a:txBody>
                  <a:tcPr/>
                </a:tc>
                <a:tc>
                  <a:txBody>
                    <a:bodyPr/>
                    <a:lstStyle/>
                    <a:p>
                      <a:pPr algn="ctr"/>
                      <a:r>
                        <a:rPr lang="de-AT" dirty="0" smtClean="0"/>
                        <a:t>6.2</a:t>
                      </a:r>
                      <a:endParaRPr lang="en-GB" dirty="0"/>
                    </a:p>
                  </a:txBody>
                  <a:tcPr/>
                </a:tc>
                <a:tc>
                  <a:txBody>
                    <a:bodyPr/>
                    <a:lstStyle/>
                    <a:p>
                      <a:pPr algn="ctr"/>
                      <a:r>
                        <a:rPr lang="de-AT" dirty="0" smtClean="0"/>
                        <a:t>7.1</a:t>
                      </a:r>
                      <a:endParaRPr lang="en-GB" dirty="0"/>
                    </a:p>
                  </a:txBody>
                  <a:tcPr/>
                </a:tc>
                <a:tc>
                  <a:txBody>
                    <a:bodyPr/>
                    <a:lstStyle/>
                    <a:p>
                      <a:pPr algn="ctr"/>
                      <a:r>
                        <a:rPr lang="de-AT" dirty="0" smtClean="0"/>
                        <a:t>8.1</a:t>
                      </a:r>
                      <a:endParaRPr lang="en-GB" dirty="0"/>
                    </a:p>
                  </a:txBody>
                  <a:tcPr/>
                </a:tc>
                <a:tc>
                  <a:txBody>
                    <a:bodyPr/>
                    <a:lstStyle/>
                    <a:p>
                      <a:pPr algn="ctr"/>
                      <a:r>
                        <a:rPr lang="de-AT" dirty="0" smtClean="0"/>
                        <a:t>9.0</a:t>
                      </a:r>
                      <a:endParaRPr lang="en-GB"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4545819" y="4213473"/>
            <a:ext cx="1287533" cy="646331"/>
          </a:xfrm>
          <a:prstGeom prst="rect">
            <a:avLst/>
          </a:prstGeom>
          <a:noFill/>
        </p:spPr>
        <p:txBody>
          <a:bodyPr wrap="none" rtlCol="0">
            <a:spAutoFit/>
          </a:bodyPr>
          <a:lstStyle/>
          <a:p>
            <a:r>
              <a:rPr lang="de-AT" sz="3600" dirty="0" smtClean="0"/>
              <a:t>Delay</a:t>
            </a:r>
            <a:endParaRPr lang="en-GB" sz="3600" dirty="0"/>
          </a:p>
        </p:txBody>
      </p:sp>
    </p:spTree>
    <p:extLst>
      <p:ext uri="{BB962C8B-B14F-4D97-AF65-F5344CB8AC3E}">
        <p14:creationId xmlns:p14="http://schemas.microsoft.com/office/powerpoint/2010/main" val="23853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3"/>
          <p:cNvSpPr>
            <a:spLocks noGrp="1"/>
          </p:cNvSpPr>
          <p:nvPr>
            <p:ph type="dt" sz="quarter" idx="10"/>
          </p:nvPr>
        </p:nvSpPr>
        <p:spPr/>
        <p:txBody>
          <a:bodyPr/>
          <a:lstStyle/>
          <a:p>
            <a:pPr defTabSz="995363">
              <a:defRPr/>
            </a:pPr>
            <a:fld id="{E22DF737-9C06-4A23-B900-77F186492AD1}" type="datetime1">
              <a:rPr lang="de-DE">
                <a:latin typeface="+mn-lt"/>
              </a:rPr>
              <a:pPr defTabSz="995363">
                <a:defRPr/>
              </a:pPr>
              <a:t>04.12.2018</a:t>
            </a:fld>
            <a:endParaRPr lang="de-DE">
              <a:latin typeface="+mn-lt"/>
            </a:endParaRPr>
          </a:p>
        </p:txBody>
      </p:sp>
      <p:sp>
        <p:nvSpPr>
          <p:cNvPr id="10"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1" name="Foliennummernplatzhalter 5"/>
          <p:cNvSpPr>
            <a:spLocks noGrp="1"/>
          </p:cNvSpPr>
          <p:nvPr>
            <p:ph type="sldNum" sz="quarter" idx="12"/>
          </p:nvPr>
        </p:nvSpPr>
        <p:spPr/>
        <p:txBody>
          <a:bodyPr/>
          <a:lstStyle/>
          <a:p>
            <a:pPr defTabSz="995363">
              <a:defRPr/>
            </a:pPr>
            <a:fld id="{00EDEEF0-4029-4F56-BADA-8D956B0EC4B2}" type="slidenum">
              <a:rPr lang="en-US">
                <a:latin typeface="+mn-lt"/>
              </a:rPr>
              <a:pPr defTabSz="995363">
                <a:defRPr/>
              </a:pPr>
              <a:t>36</a:t>
            </a:fld>
            <a:endParaRPr lang="de-DE">
              <a:latin typeface="Times New Roman" pitchFamily="18" charset="0"/>
            </a:endParaRPr>
          </a:p>
        </p:txBody>
      </p:sp>
      <p:sp>
        <p:nvSpPr>
          <p:cNvPr id="305154" name="Rectangle 2"/>
          <p:cNvSpPr>
            <a:spLocks noGrp="1" noChangeArrowheads="1"/>
          </p:cNvSpPr>
          <p:nvPr>
            <p:ph type="title"/>
          </p:nvPr>
        </p:nvSpPr>
        <p:spPr/>
        <p:txBody>
          <a:bodyPr/>
          <a:lstStyle/>
          <a:p>
            <a:pPr eaLnBrk="1" hangingPunct="1">
              <a:defRPr/>
            </a:pPr>
            <a:r>
              <a:rPr lang="de-DE" smtClean="0"/>
              <a:t>Halbaddierer</a:t>
            </a:r>
          </a:p>
        </p:txBody>
      </p:sp>
      <p:sp>
        <p:nvSpPr>
          <p:cNvPr id="23558" name="Text Box 4"/>
          <p:cNvSpPr txBox="1">
            <a:spLocks noChangeArrowheads="1"/>
          </p:cNvSpPr>
          <p:nvPr/>
        </p:nvSpPr>
        <p:spPr bwMode="auto">
          <a:xfrm>
            <a:off x="590550" y="1693863"/>
            <a:ext cx="9144000" cy="915987"/>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sz="1800" b="1">
                <a:latin typeface="Arial" charset="0"/>
              </a:rPr>
              <a:t>Ein Halbaddierer hat die Aufgabe, zwei Eingangsbits A und B ohne Übertragseingang miteinander zu addieren. Dabei wird ein Summationssignal SUM und ein Übertragssignal CO gebildet.</a:t>
            </a:r>
          </a:p>
        </p:txBody>
      </p:sp>
      <p:pic>
        <p:nvPicPr>
          <p:cNvPr id="235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2773363"/>
            <a:ext cx="317182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356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4573588"/>
            <a:ext cx="44624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3561" name="Rectangle 8"/>
          <p:cNvSpPr>
            <a:spLocks noChangeArrowheads="1"/>
          </p:cNvSpPr>
          <p:nvPr/>
        </p:nvSpPr>
        <p:spPr bwMode="auto">
          <a:xfrm>
            <a:off x="0" y="29892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3562" name="Object 7"/>
          <p:cNvGraphicFramePr>
            <a:graphicFrameLocks noChangeAspect="1"/>
          </p:cNvGraphicFramePr>
          <p:nvPr/>
        </p:nvGraphicFramePr>
        <p:xfrm>
          <a:off x="4191000" y="2701925"/>
          <a:ext cx="6119813" cy="1771650"/>
        </p:xfrm>
        <a:graphic>
          <a:graphicData uri="http://schemas.openxmlformats.org/presentationml/2006/ole">
            <mc:AlternateContent xmlns:mc="http://schemas.openxmlformats.org/markup-compatibility/2006">
              <mc:Choice xmlns:v="urn:schemas-microsoft-com:vml" Requires="v">
                <p:oleObj spid="_x0000_s23644" name="Visio" r:id="rId5" imgW="5104638" imgH="1479311" progId="Visio.Drawing.11">
                  <p:embed/>
                </p:oleObj>
              </mc:Choice>
              <mc:Fallback>
                <p:oleObj name="Visio" r:id="rId5" imgW="5104638" imgH="1479311"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701925"/>
                        <a:ext cx="611981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3" name="Text Box 10"/>
          <p:cNvSpPr txBox="1">
            <a:spLocks noChangeArrowheads="1"/>
          </p:cNvSpPr>
          <p:nvPr/>
        </p:nvSpPr>
        <p:spPr bwMode="auto">
          <a:xfrm>
            <a:off x="1382713" y="5149850"/>
            <a:ext cx="7416800" cy="20478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HALBADD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(A, B :in bit; SUM, CO :out bit);</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HALBADD;</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HALBADD </a:t>
            </a:r>
            <a:r>
              <a:rPr lang="en-GB" altLang="de-DE" b="1">
                <a:latin typeface="Courier New" pitchFamily="49" charset="0"/>
              </a:rPr>
              <a:t>is</a:t>
            </a: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SUM &lt;= A </a:t>
            </a:r>
            <a:r>
              <a:rPr lang="en-GB" altLang="de-DE" b="1">
                <a:latin typeface="Courier New" pitchFamily="49" charset="0"/>
              </a:rPr>
              <a:t>xor</a:t>
            </a:r>
            <a:r>
              <a:rPr lang="en-GB" altLang="de-DE">
                <a:latin typeface="Courier New" pitchFamily="49" charset="0"/>
              </a:rPr>
              <a:t> B </a:t>
            </a:r>
            <a:r>
              <a:rPr lang="en-GB" altLang="de-DE" b="1">
                <a:latin typeface="Courier New" pitchFamily="49" charset="0"/>
              </a:rPr>
              <a:t>after</a:t>
            </a:r>
            <a:r>
              <a:rPr lang="en-GB" altLang="de-DE">
                <a:latin typeface="Courier New" pitchFamily="49" charset="0"/>
              </a:rPr>
              <a:t> 2 ns;</a:t>
            </a:r>
          </a:p>
          <a:p>
            <a:pPr algn="l"/>
            <a:r>
              <a:rPr lang="en-GB" altLang="de-DE">
                <a:latin typeface="Courier New" pitchFamily="49" charset="0"/>
              </a:rPr>
              <a:t>	CO &lt;= A </a:t>
            </a:r>
            <a:r>
              <a:rPr lang="en-GB" altLang="de-DE" b="1">
                <a:latin typeface="Courier New" pitchFamily="49" charset="0"/>
              </a:rPr>
              <a:t>and</a:t>
            </a:r>
            <a:r>
              <a:rPr lang="en-GB" altLang="de-DE">
                <a:latin typeface="Courier New" pitchFamily="49" charset="0"/>
              </a:rPr>
              <a:t> B </a:t>
            </a:r>
            <a:r>
              <a:rPr lang="en-GB" altLang="de-DE" b="1">
                <a:latin typeface="Courier New" pitchFamily="49" charset="0"/>
              </a:rPr>
              <a:t>after</a:t>
            </a:r>
            <a:r>
              <a:rPr lang="en-GB" altLang="de-DE">
                <a:latin typeface="Courier New" pitchFamily="49" charset="0"/>
              </a:rPr>
              <a:t> 2 ns;</a:t>
            </a:r>
            <a:endParaRPr lang="de-DE" altLang="de-DE" b="1">
              <a:latin typeface="Courier New" pitchFamily="49" charset="0"/>
            </a:endParaRPr>
          </a:p>
          <a:p>
            <a:pPr algn="l"/>
            <a:r>
              <a:rPr lang="de-DE" altLang="de-DE" b="1">
                <a:latin typeface="Courier New" pitchFamily="49" charset="0"/>
              </a:rPr>
              <a:t>end</a:t>
            </a:r>
            <a:r>
              <a:rPr lang="de-DE" altLang="de-DE">
                <a:latin typeface="Courier New" pitchFamily="49" charset="0"/>
              </a:rPr>
              <a:t> VERHALTEN;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umsplatzhalter 3"/>
          <p:cNvSpPr>
            <a:spLocks noGrp="1"/>
          </p:cNvSpPr>
          <p:nvPr>
            <p:ph type="dt" sz="quarter" idx="10"/>
          </p:nvPr>
        </p:nvSpPr>
        <p:spPr/>
        <p:txBody>
          <a:bodyPr/>
          <a:lstStyle/>
          <a:p>
            <a:pPr defTabSz="995363">
              <a:defRPr/>
            </a:pPr>
            <a:fld id="{ADE61494-6F9A-4860-B686-E61D22F41FEA}" type="datetime1">
              <a:rPr lang="de-DE">
                <a:latin typeface="+mn-lt"/>
              </a:rPr>
              <a:pPr defTabSz="995363">
                <a:defRPr/>
              </a:pPr>
              <a:t>04.12.2018</a:t>
            </a:fld>
            <a:endParaRPr lang="de-DE">
              <a:latin typeface="+mn-lt"/>
            </a:endParaRPr>
          </a:p>
        </p:txBody>
      </p:sp>
      <p:sp>
        <p:nvSpPr>
          <p:cNvPr id="1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8" name="Foliennummernplatzhalter 5"/>
          <p:cNvSpPr>
            <a:spLocks noGrp="1"/>
          </p:cNvSpPr>
          <p:nvPr>
            <p:ph type="sldNum" sz="quarter" idx="12"/>
          </p:nvPr>
        </p:nvSpPr>
        <p:spPr/>
        <p:txBody>
          <a:bodyPr/>
          <a:lstStyle/>
          <a:p>
            <a:pPr defTabSz="995363">
              <a:defRPr/>
            </a:pPr>
            <a:fld id="{E161B7FD-C139-4920-AE26-038D5061CC87}" type="slidenum">
              <a:rPr lang="en-US">
                <a:latin typeface="+mn-lt"/>
              </a:rPr>
              <a:pPr defTabSz="995363">
                <a:defRPr/>
              </a:pPr>
              <a:t>37</a:t>
            </a:fld>
            <a:endParaRPr lang="de-DE">
              <a:latin typeface="Times New Roman" pitchFamily="18" charset="0"/>
            </a:endParaRPr>
          </a:p>
        </p:txBody>
      </p:sp>
      <p:sp>
        <p:nvSpPr>
          <p:cNvPr id="306178" name="Rectangle 2"/>
          <p:cNvSpPr>
            <a:spLocks noGrp="1" noChangeArrowheads="1"/>
          </p:cNvSpPr>
          <p:nvPr>
            <p:ph type="title"/>
          </p:nvPr>
        </p:nvSpPr>
        <p:spPr/>
        <p:txBody>
          <a:bodyPr/>
          <a:lstStyle/>
          <a:p>
            <a:pPr eaLnBrk="1" hangingPunct="1">
              <a:defRPr/>
            </a:pPr>
            <a:r>
              <a:rPr lang="de-DE" smtClean="0"/>
              <a:t>Volladdierer</a:t>
            </a:r>
          </a:p>
        </p:txBody>
      </p:sp>
      <p:sp>
        <p:nvSpPr>
          <p:cNvPr id="24583" name="Rectangle 6"/>
          <p:cNvSpPr>
            <a:spLocks noChangeArrowheads="1"/>
          </p:cNvSpPr>
          <p:nvPr/>
        </p:nvSpPr>
        <p:spPr bwMode="auto">
          <a:xfrm>
            <a:off x="0" y="4020667"/>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mc:AlternateContent xmlns:mc="http://schemas.openxmlformats.org/markup-compatibility/2006" xmlns:a14="http://schemas.microsoft.com/office/drawing/2010/main">
        <mc:Choice Requires="a14">
          <p:sp>
            <p:nvSpPr>
              <p:cNvPr id="24586" name="Rectangle 11"/>
              <p:cNvSpPr>
                <a:spLocks noChangeArrowheads="1"/>
              </p:cNvSpPr>
              <p:nvPr/>
            </p:nvSpPr>
            <p:spPr bwMode="auto">
              <a:xfrm>
                <a:off x="86941" y="1405161"/>
                <a:ext cx="6938962" cy="15121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lnSpc>
                    <a:spcPct val="150000"/>
                  </a:lnSpc>
                  <a:buFontTx/>
                  <a:buNone/>
                </a:pPr>
                <a:r>
                  <a:rPr lang="de-DE" altLang="de-DE" dirty="0" smtClean="0"/>
                  <a:t>Der Wahrheitstabelle des </a:t>
                </a:r>
                <a:r>
                  <a:rPr lang="de-DE" altLang="de-DE" dirty="0" err="1"/>
                  <a:t>Volladdierers</a:t>
                </a:r>
                <a:r>
                  <a:rPr lang="de-DE" altLang="de-DE" dirty="0"/>
                  <a:t> </a:t>
                </a:r>
                <a:r>
                  <a:rPr lang="de-DE" altLang="de-DE" dirty="0" smtClean="0"/>
                  <a:t>entnimmt </a:t>
                </a:r>
                <a:r>
                  <a:rPr lang="de-DE" altLang="de-DE" dirty="0"/>
                  <a:t>man</a:t>
                </a:r>
                <a:r>
                  <a:rPr lang="de-DE" altLang="de-DE" dirty="0" smtClean="0"/>
                  <a:t>:</a:t>
                </a:r>
              </a:p>
              <a:p>
                <a:pPr eaLnBrk="1" hangingPunct="1">
                  <a:lnSpc>
                    <a:spcPct val="150000"/>
                  </a:lnSpc>
                  <a:buFontTx/>
                  <a:buNone/>
                </a:pPr>
                <a14:m>
                  <m:oMathPara xmlns:m="http://schemas.openxmlformats.org/officeDocument/2006/math">
                    <m:oMathParaPr>
                      <m:jc m:val="centerGroup"/>
                    </m:oMathParaPr>
                    <m:oMath xmlns:m="http://schemas.openxmlformats.org/officeDocument/2006/math">
                      <m:r>
                        <a:rPr lang="de-AT" altLang="de-DE" b="1" i="1" smtClean="0">
                          <a:latin typeface="Cambria Math"/>
                        </a:rPr>
                        <m:t>𝑺𝑼𝑴</m:t>
                      </m:r>
                      <m:r>
                        <a:rPr lang="de-AT" altLang="de-DE" b="1" i="1" smtClean="0">
                          <a:latin typeface="Cambria Math"/>
                        </a:rPr>
                        <m:t>=</m:t>
                      </m:r>
                      <m:r>
                        <a:rPr lang="de-AT" altLang="de-DE" b="1" i="1" smtClean="0">
                          <a:latin typeface="Cambria Math"/>
                        </a:rPr>
                        <m:t>𝑨</m:t>
                      </m:r>
                      <m:r>
                        <a:rPr lang="de-AT" altLang="de-DE" b="1" i="1" smtClean="0">
                          <a:latin typeface="Cambria Math"/>
                        </a:rPr>
                        <m:t>⇹</m:t>
                      </m:r>
                      <m:r>
                        <a:rPr lang="de-AT" altLang="de-DE" b="1" i="1" smtClean="0">
                          <a:latin typeface="Cambria Math"/>
                        </a:rPr>
                        <m:t>𝑩</m:t>
                      </m:r>
                      <m:r>
                        <a:rPr lang="de-AT" altLang="de-DE" b="1" i="1" smtClean="0">
                          <a:latin typeface="Cambria Math"/>
                        </a:rPr>
                        <m:t> ⇹</m:t>
                      </m:r>
                      <m:r>
                        <a:rPr lang="de-AT" altLang="de-DE" b="1" i="1" smtClean="0">
                          <a:latin typeface="Cambria Math"/>
                        </a:rPr>
                        <m:t>𝑪𝑰𝑵</m:t>
                      </m:r>
                    </m:oMath>
                  </m:oMathPara>
                </a14:m>
                <a:endParaRPr lang="de-AT" altLang="de-DE" b="1" dirty="0" smtClean="0"/>
              </a:p>
              <a:p>
                <a:pPr eaLnBrk="1" hangingPunct="1">
                  <a:lnSpc>
                    <a:spcPct val="150000"/>
                  </a:lnSpc>
                  <a:buFontTx/>
                  <a:buNone/>
                </a:pPr>
                <a14:m>
                  <m:oMathPara xmlns:m="http://schemas.openxmlformats.org/officeDocument/2006/math">
                    <m:oMathParaPr>
                      <m:jc m:val="centerGroup"/>
                    </m:oMathParaPr>
                    <m:oMath xmlns:m="http://schemas.openxmlformats.org/officeDocument/2006/math">
                      <m:r>
                        <a:rPr lang="de-AT" altLang="de-DE" b="1" i="1" smtClean="0">
                          <a:latin typeface="Cambria Math"/>
                        </a:rPr>
                        <m:t>𝑪𝑶𝑼𝑻</m:t>
                      </m:r>
                      <m:r>
                        <a:rPr lang="de-AT" altLang="de-DE" b="1" i="1" smtClean="0">
                          <a:latin typeface="Cambria Math"/>
                        </a:rPr>
                        <m:t>=</m:t>
                      </m:r>
                      <m:r>
                        <a:rPr lang="de-AT" altLang="de-DE" b="1" i="1" smtClean="0">
                          <a:latin typeface="Cambria Math"/>
                        </a:rPr>
                        <m:t>𝑨</m:t>
                      </m:r>
                      <m:r>
                        <a:rPr lang="de-AT" altLang="de-DE" b="1" i="1" smtClean="0">
                          <a:latin typeface="Cambria Math"/>
                          <a:ea typeface="Cambria Math"/>
                        </a:rPr>
                        <m:t>∙</m:t>
                      </m:r>
                      <m:r>
                        <a:rPr lang="de-AT" altLang="de-DE" b="1" i="1" smtClean="0">
                          <a:latin typeface="Cambria Math"/>
                        </a:rPr>
                        <m:t>𝑩</m:t>
                      </m:r>
                      <m:r>
                        <a:rPr lang="de-AT" altLang="de-DE" b="1" i="1" smtClean="0">
                          <a:latin typeface="Cambria Math"/>
                        </a:rPr>
                        <m:t>+</m:t>
                      </m:r>
                      <m:r>
                        <a:rPr lang="de-AT" altLang="de-DE" b="1" i="1" smtClean="0">
                          <a:latin typeface="Cambria Math"/>
                        </a:rPr>
                        <m:t>𝑪𝑰𝑵</m:t>
                      </m:r>
                      <m:r>
                        <a:rPr lang="de-AT" altLang="de-DE" b="1" i="1" smtClean="0">
                          <a:latin typeface="Cambria Math"/>
                          <a:ea typeface="Cambria Math"/>
                        </a:rPr>
                        <m:t>∙</m:t>
                      </m:r>
                      <m:r>
                        <a:rPr lang="de-AT" altLang="de-DE" b="1" i="1" smtClean="0">
                          <a:latin typeface="Cambria Math"/>
                        </a:rPr>
                        <m:t>(</m:t>
                      </m:r>
                      <m:r>
                        <a:rPr lang="de-AT" altLang="de-DE" b="1" i="1" smtClean="0">
                          <a:latin typeface="Cambria Math"/>
                        </a:rPr>
                        <m:t>𝑨</m:t>
                      </m:r>
                      <m:r>
                        <a:rPr lang="de-AT" altLang="de-DE" b="1" i="1" smtClean="0">
                          <a:latin typeface="Cambria Math"/>
                        </a:rPr>
                        <m:t>+</m:t>
                      </m:r>
                      <m:r>
                        <a:rPr lang="de-AT" altLang="de-DE" b="1" i="1" smtClean="0">
                          <a:latin typeface="Cambria Math"/>
                        </a:rPr>
                        <m:t>𝑩</m:t>
                      </m:r>
                      <m:r>
                        <a:rPr lang="de-AT" altLang="de-DE" b="1" i="1" smtClean="0">
                          <a:latin typeface="Cambria Math"/>
                        </a:rPr>
                        <m:t>)</m:t>
                      </m:r>
                    </m:oMath>
                  </m:oMathPara>
                </a14:m>
                <a:endParaRPr lang="de-AT" altLang="de-DE" b="1" dirty="0" smtClean="0"/>
              </a:p>
              <a:p>
                <a:pPr eaLnBrk="1" hangingPunct="1">
                  <a:buFontTx/>
                  <a:buNone/>
                </a:pPr>
                <a:endParaRPr lang="de-DE" altLang="de-DE" dirty="0" smtClean="0"/>
              </a:p>
            </p:txBody>
          </p:sp>
        </mc:Choice>
        <mc:Fallback xmlns="">
          <p:sp>
            <p:nvSpPr>
              <p:cNvPr id="24586" name="Rectangle 11"/>
              <p:cNvSpPr>
                <a:spLocks noRot="1" noChangeAspect="1" noMove="1" noResize="1" noEditPoints="1" noAdjustHandles="1" noChangeArrowheads="1" noChangeShapeType="1" noTextEdit="1"/>
              </p:cNvSpPr>
              <p:nvPr/>
            </p:nvSpPr>
            <p:spPr bwMode="auto">
              <a:xfrm>
                <a:off x="86941" y="1405161"/>
                <a:ext cx="6938962" cy="1512168"/>
              </a:xfrm>
              <a:prstGeom prst="rect">
                <a:avLst/>
              </a:prstGeom>
              <a:blipFill rotWithShape="1">
                <a:blip r:embed="rId3"/>
                <a:stretch>
                  <a:fillRect l="-7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587" name="Rectangle 12"/>
              <p:cNvSpPr>
                <a:spLocks noChangeArrowheads="1"/>
              </p:cNvSpPr>
              <p:nvPr/>
            </p:nvSpPr>
            <p:spPr bwMode="auto">
              <a:xfrm>
                <a:off x="295201" y="3061345"/>
                <a:ext cx="5111750" cy="20162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dirty="0" smtClean="0"/>
                  <a:t>mit den Abkürzungen:</a:t>
                </a:r>
              </a:p>
              <a:p>
                <a:pPr eaLnBrk="1" hangingPunct="1"/>
                <a:r>
                  <a:rPr lang="de-DE" altLang="de-DE" dirty="0"/>
                  <a:t>Carry </a:t>
                </a:r>
                <a:r>
                  <a:rPr lang="de-DE" altLang="de-DE" dirty="0" err="1"/>
                  <a:t>Generate</a:t>
                </a:r>
                <a:r>
                  <a:rPr lang="de-DE" altLang="de-DE" dirty="0" smtClean="0"/>
                  <a:t>:  </a:t>
                </a:r>
                <a14:m>
                  <m:oMath xmlns:m="http://schemas.openxmlformats.org/officeDocument/2006/math">
                    <m:r>
                      <a:rPr lang="de-AT" altLang="de-DE" b="1" i="0" smtClean="0">
                        <a:latin typeface="Cambria Math"/>
                      </a:rPr>
                      <m:t>  </m:t>
                    </m:r>
                    <m:r>
                      <a:rPr lang="de-AT" altLang="de-DE" b="1" i="1" smtClean="0">
                        <a:latin typeface="Cambria Math"/>
                      </a:rPr>
                      <m:t>𝑮</m:t>
                    </m:r>
                    <m:r>
                      <a:rPr lang="de-AT" altLang="de-DE" b="1" i="1" smtClean="0">
                        <a:latin typeface="Cambria Math"/>
                      </a:rPr>
                      <m:t>=</m:t>
                    </m:r>
                    <m:r>
                      <a:rPr lang="de-AT" altLang="de-DE" b="1" i="1" smtClean="0">
                        <a:latin typeface="Cambria Math"/>
                      </a:rPr>
                      <m:t>𝑨</m:t>
                    </m:r>
                    <m:r>
                      <a:rPr lang="de-AT" altLang="de-DE" b="1" i="1" smtClean="0">
                        <a:latin typeface="Cambria Math"/>
                        <a:ea typeface="Cambria Math"/>
                      </a:rPr>
                      <m:t>∙</m:t>
                    </m:r>
                    <m:r>
                      <a:rPr lang="de-AT" altLang="de-DE" b="1" i="1" smtClean="0">
                        <a:latin typeface="Cambria Math"/>
                      </a:rPr>
                      <m:t>𝑩</m:t>
                    </m:r>
                  </m:oMath>
                </a14:m>
                <a:endParaRPr lang="de-DE" altLang="de-DE" dirty="0"/>
              </a:p>
              <a:p>
                <a:pPr eaLnBrk="1" hangingPunct="1">
                  <a:buFontTx/>
                  <a:buNone/>
                </a:pPr>
                <a:endParaRPr lang="de-DE" altLang="de-DE" sz="1400" dirty="0"/>
              </a:p>
              <a:p>
                <a:pPr eaLnBrk="1" hangingPunct="1"/>
                <a:r>
                  <a:rPr lang="de-DE" altLang="de-DE" dirty="0"/>
                  <a:t>Carry Propagate</a:t>
                </a:r>
                <a:r>
                  <a:rPr lang="de-DE" altLang="de-DE" dirty="0" smtClean="0"/>
                  <a:t>: </a:t>
                </a:r>
                <a14:m>
                  <m:oMath xmlns:m="http://schemas.openxmlformats.org/officeDocument/2006/math">
                    <m:r>
                      <a:rPr lang="de-AT" altLang="de-DE" b="1" i="0" smtClean="0">
                        <a:latin typeface="Cambria Math"/>
                      </a:rPr>
                      <m:t> </m:t>
                    </m:r>
                    <m:r>
                      <a:rPr lang="de-AT" altLang="de-DE" b="1" i="1" smtClean="0">
                        <a:latin typeface="Cambria Math"/>
                      </a:rPr>
                      <m:t>𝑷</m:t>
                    </m:r>
                    <m:r>
                      <a:rPr lang="de-AT" altLang="de-DE" b="1" i="1" smtClean="0">
                        <a:latin typeface="Cambria Math"/>
                      </a:rPr>
                      <m:t>=</m:t>
                    </m:r>
                    <m:r>
                      <a:rPr lang="de-AT" altLang="de-DE" b="1" i="1" smtClean="0">
                        <a:latin typeface="Cambria Math"/>
                      </a:rPr>
                      <m:t>𝑨</m:t>
                    </m:r>
                    <m:r>
                      <a:rPr lang="de-AT" altLang="de-DE" b="1" i="1" smtClean="0">
                        <a:latin typeface="Cambria Math"/>
                      </a:rPr>
                      <m:t>+</m:t>
                    </m:r>
                    <m:r>
                      <a:rPr lang="de-AT" altLang="de-DE" b="1" i="1" smtClean="0">
                        <a:latin typeface="Cambria Math"/>
                      </a:rPr>
                      <m:t>𝑩</m:t>
                    </m:r>
                  </m:oMath>
                </a14:m>
                <a:endParaRPr lang="de-DE" altLang="de-DE" dirty="0"/>
              </a:p>
              <a:p>
                <a:pPr eaLnBrk="1" hangingPunct="1"/>
                <a:endParaRPr lang="de-DE" altLang="de-DE" sz="1400" dirty="0"/>
              </a:p>
              <a:p>
                <a:pPr eaLnBrk="1" hangingPunct="1">
                  <a:buFontTx/>
                  <a:buNone/>
                </a:pPr>
                <a:r>
                  <a:rPr lang="de-DE" altLang="de-DE" dirty="0"/>
                  <a:t>	wird</a:t>
                </a:r>
                <a:r>
                  <a:rPr lang="de-DE" altLang="de-DE" dirty="0" smtClean="0"/>
                  <a:t>:                      </a:t>
                </a:r>
                <a14:m>
                  <m:oMath xmlns:m="http://schemas.openxmlformats.org/officeDocument/2006/math">
                    <m:r>
                      <a:rPr lang="de-AT" altLang="de-DE" b="1" i="1" smtClean="0">
                        <a:latin typeface="Cambria Math"/>
                      </a:rPr>
                      <m:t>𝑪𝑶𝑼𝑻</m:t>
                    </m:r>
                    <m:r>
                      <a:rPr lang="de-AT" altLang="de-DE" b="1" i="1" smtClean="0">
                        <a:latin typeface="Cambria Math"/>
                      </a:rPr>
                      <m:t>=</m:t>
                    </m:r>
                    <m:r>
                      <a:rPr lang="de-AT" altLang="de-DE" b="1" i="1" smtClean="0">
                        <a:latin typeface="Cambria Math"/>
                      </a:rPr>
                      <m:t>𝑮</m:t>
                    </m:r>
                    <m:r>
                      <a:rPr lang="de-AT" altLang="de-DE" b="1" i="1" smtClean="0">
                        <a:latin typeface="Cambria Math"/>
                      </a:rPr>
                      <m:t>+</m:t>
                    </m:r>
                    <m:r>
                      <a:rPr lang="de-AT" altLang="de-DE" b="1" i="1" smtClean="0">
                        <a:latin typeface="Cambria Math"/>
                      </a:rPr>
                      <m:t>𝑪𝑰𝑵</m:t>
                    </m:r>
                    <m:r>
                      <a:rPr lang="de-AT" altLang="de-DE" b="1" i="1" smtClean="0">
                        <a:latin typeface="Cambria Math"/>
                        <a:ea typeface="Cambria Math"/>
                      </a:rPr>
                      <m:t>∙</m:t>
                    </m:r>
                    <m:r>
                      <a:rPr lang="de-AT" altLang="de-DE" b="1" i="1" smtClean="0">
                        <a:latin typeface="Cambria Math"/>
                      </a:rPr>
                      <m:t>𝑷</m:t>
                    </m:r>
                  </m:oMath>
                </a14:m>
                <a:endParaRPr lang="de-DE" altLang="de-DE" dirty="0"/>
              </a:p>
              <a:p>
                <a:pPr eaLnBrk="1" hangingPunct="1">
                  <a:buFontTx/>
                  <a:buNone/>
                </a:pPr>
                <a:endParaRPr lang="de-DE" altLang="de-DE" dirty="0"/>
              </a:p>
              <a:p>
                <a:pPr eaLnBrk="1" hangingPunct="1">
                  <a:buFontTx/>
                  <a:buNone/>
                </a:pPr>
                <a:endParaRPr lang="de-DE" altLang="de-DE" dirty="0"/>
              </a:p>
            </p:txBody>
          </p:sp>
        </mc:Choice>
        <mc:Fallback xmlns="">
          <p:sp>
            <p:nvSpPr>
              <p:cNvPr id="24587" name="Rectangle 12"/>
              <p:cNvSpPr>
                <a:spLocks noRot="1" noChangeAspect="1" noMove="1" noResize="1" noEditPoints="1" noAdjustHandles="1" noChangeArrowheads="1" noChangeShapeType="1" noTextEdit="1"/>
              </p:cNvSpPr>
              <p:nvPr/>
            </p:nvSpPr>
            <p:spPr bwMode="auto">
              <a:xfrm>
                <a:off x="295201" y="3061345"/>
                <a:ext cx="5111750" cy="2016224"/>
              </a:xfrm>
              <a:prstGeom prst="rect">
                <a:avLst/>
              </a:prstGeom>
              <a:blipFill rotWithShape="1">
                <a:blip r:embed="rId4"/>
                <a:stretch>
                  <a:fillRect l="-1073" t="-906" b="-5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24591" name="Rectangle 20"/>
          <p:cNvSpPr>
            <a:spLocks noChangeArrowheads="1"/>
          </p:cNvSpPr>
          <p:nvPr/>
        </p:nvSpPr>
        <p:spPr bwMode="auto">
          <a:xfrm>
            <a:off x="0" y="4393729"/>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24592" name="Rectangle 22"/>
          <p:cNvSpPr>
            <a:spLocks noChangeArrowheads="1"/>
          </p:cNvSpPr>
          <p:nvPr/>
        </p:nvSpPr>
        <p:spPr bwMode="auto">
          <a:xfrm>
            <a:off x="0" y="4350867"/>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4593" name="Object 21"/>
          <p:cNvGraphicFramePr>
            <a:graphicFrameLocks noChangeAspect="1"/>
          </p:cNvGraphicFramePr>
          <p:nvPr>
            <p:extLst>
              <p:ext uri="{D42A27DB-BD31-4B8C-83A1-F6EECF244321}">
                <p14:modId xmlns:p14="http://schemas.microsoft.com/office/powerpoint/2010/main" val="1883411538"/>
              </p:ext>
            </p:extLst>
          </p:nvPr>
        </p:nvGraphicFramePr>
        <p:xfrm>
          <a:off x="230957" y="5653633"/>
          <a:ext cx="7920038" cy="1543050"/>
        </p:xfrm>
        <a:graphic>
          <a:graphicData uri="http://schemas.openxmlformats.org/presentationml/2006/ole">
            <mc:AlternateContent xmlns:mc="http://schemas.openxmlformats.org/markup-compatibility/2006">
              <mc:Choice xmlns:v="urn:schemas-microsoft-com:vml" Requires="v">
                <p:oleObj spid="_x0000_s24678" name="Visio" r:id="rId5" imgW="5788784" imgH="1126898" progId="Visio.Drawing.11">
                  <p:embed/>
                </p:oleObj>
              </mc:Choice>
              <mc:Fallback>
                <p:oleObj name="Visio" r:id="rId5" imgW="5788784" imgH="1126898" progId="Visio.Drawing.11">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57" y="5653633"/>
                        <a:ext cx="7920038"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199" name="AutoShape 23"/>
          <p:cNvSpPr>
            <a:spLocks noChangeArrowheads="1"/>
          </p:cNvSpPr>
          <p:nvPr/>
        </p:nvSpPr>
        <p:spPr bwMode="auto">
          <a:xfrm>
            <a:off x="7231062" y="4240534"/>
            <a:ext cx="3455988" cy="1223963"/>
          </a:xfrm>
          <a:prstGeom prst="wedgeRoundRectCallout">
            <a:avLst>
              <a:gd name="adj1" fmla="val -147885"/>
              <a:gd name="adj2" fmla="val -75549"/>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CG und CP hängen </a:t>
            </a:r>
            <a:r>
              <a:rPr lang="de-DE" altLang="de-DE" sz="1800" b="1" u="sng">
                <a:latin typeface="Arial" charset="0"/>
              </a:rPr>
              <a:t>nur</a:t>
            </a:r>
            <a:r>
              <a:rPr lang="de-DE" altLang="de-DE" sz="1800" b="1">
                <a:latin typeface="Arial" charset="0"/>
              </a:rPr>
              <a:t> von den Eingangsbits A und B, nicht jedoch von CI ab !</a:t>
            </a:r>
            <a:endParaRPr lang="de-DE" altLang="de-DE" sz="1800" b="1">
              <a:latin typeface="Courier New" pitchFamily="49" charset="0"/>
            </a:endParaRPr>
          </a:p>
        </p:txBody>
      </p:sp>
      <p:graphicFrame>
        <p:nvGraphicFramePr>
          <p:cNvPr id="19" name="Group 65"/>
          <p:cNvGraphicFramePr>
            <a:graphicFrameLocks noGrp="1"/>
          </p:cNvGraphicFramePr>
          <p:nvPr>
            <p:ph idx="1"/>
            <p:extLst>
              <p:ext uri="{D42A27DB-BD31-4B8C-83A1-F6EECF244321}">
                <p14:modId xmlns:p14="http://schemas.microsoft.com/office/powerpoint/2010/main" val="541195566"/>
              </p:ext>
            </p:extLst>
          </p:nvPr>
        </p:nvGraphicFramePr>
        <p:xfrm>
          <a:off x="7017642" y="416938"/>
          <a:ext cx="3656013" cy="3292479"/>
        </p:xfrm>
        <a:graphic>
          <a:graphicData uri="http://schemas.openxmlformats.org/drawingml/2006/table">
            <a:tbl>
              <a:tblPr/>
              <a:tblGrid>
                <a:gridCol w="758825">
                  <a:extLst>
                    <a:ext uri="{9D8B030D-6E8A-4147-A177-3AD203B41FA5}">
                      <a16:colId xmlns:a16="http://schemas.microsoft.com/office/drawing/2014/main" val="20000"/>
                    </a:ext>
                  </a:extLst>
                </a:gridCol>
                <a:gridCol w="528638">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973137">
                  <a:extLst>
                    <a:ext uri="{9D8B030D-6E8A-4147-A177-3AD203B41FA5}">
                      <a16:colId xmlns:a16="http://schemas.microsoft.com/office/drawing/2014/main" val="20003"/>
                    </a:ext>
                  </a:extLst>
                </a:gridCol>
                <a:gridCol w="855663">
                  <a:extLst>
                    <a:ext uri="{9D8B030D-6E8A-4147-A177-3AD203B41FA5}">
                      <a16:colId xmlns:a16="http://schemas.microsoft.com/office/drawing/2014/main" val="20004"/>
                    </a:ext>
                  </a:extLst>
                </a:gridCol>
              </a:tblGrid>
              <a:tr h="365831">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CIN</a:t>
                      </a:r>
                      <a:endParaRPr kumimoji="0" lang="de-DE" sz="1800" b="1" i="0" u="none" strike="noStrike" cap="none" normalizeH="0" baseline="0" dirty="0" smtClean="0">
                        <a:ln>
                          <a:noFill/>
                        </a:ln>
                        <a:solidFill>
                          <a:schemeClr val="tx1"/>
                        </a:solidFill>
                        <a:effectLst/>
                        <a:latin typeface="Arial" charset="0"/>
                      </a:endParaRPr>
                    </a:p>
                  </a:txBody>
                  <a:tcPr marT="45729" marB="45729" horzOverflow="overflow">
                    <a:lnL cap="flat">
                      <a:noFill/>
                    </a:lnL>
                    <a:lnR w="127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B</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A</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COUT</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SUM</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extLst>
                  <a:ext uri="{0D108BD9-81ED-4DB2-BD59-A6C34878D82A}">
                    <a16:rowId xmlns:a16="http://schemas.microsoft.com/office/drawing/2014/main" val="10000"/>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0</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1"/>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0</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2"/>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1</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3"/>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0</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4"/>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5"/>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6"/>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0</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accent3">
                        <a:lumMod val="85000"/>
                      </a:schemeClr>
                    </a:solidFill>
                  </a:tcPr>
                </a:tc>
                <a:extLst>
                  <a:ext uri="{0D108BD9-81ED-4DB2-BD59-A6C34878D82A}">
                    <a16:rowId xmlns:a16="http://schemas.microsoft.com/office/drawing/2014/main" val="10007"/>
                  </a:ext>
                </a:extLst>
              </a:tr>
              <a:tr h="36583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1</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1</a:t>
                      </a:r>
                      <a:endParaRPr kumimoji="0" lang="de-DE" sz="18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solidFill>
                      <a:schemeClr val="accent3">
                        <a:lumMod val="85000"/>
                      </a:schemeClr>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charset="0"/>
                          <a:cs typeface="Times New Roman" pitchFamily="18" charset="0"/>
                        </a:rPr>
                        <a:t>1</a:t>
                      </a:r>
                      <a:endParaRPr kumimoji="0" lang="de-DE" sz="18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solidFill>
                      <a:schemeClr val="accent3">
                        <a:lumMod val="85000"/>
                      </a:schemeClr>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06199"/>
                                        </p:tgtEl>
                                        <p:attrNameLst>
                                          <p:attrName>style.visibility</p:attrName>
                                        </p:attrNameLst>
                                      </p:cBhvr>
                                      <p:to>
                                        <p:strVal val="visible"/>
                                      </p:to>
                                    </p:set>
                                    <p:animEffect transition="in" filter="dissolve">
                                      <p:cBhvr>
                                        <p:cTn id="19" dur="500"/>
                                        <p:tgtEl>
                                          <p:spTgt spid="30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p:bldP spid="24587" grpId="0"/>
      <p:bldP spid="3061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422DB184-1589-4E57-9450-1B655D66A287}"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D96002F9-D249-434A-8BB5-F45AD5280D02}" type="slidenum">
              <a:rPr lang="en-US">
                <a:latin typeface="+mn-lt"/>
              </a:rPr>
              <a:pPr defTabSz="995363">
                <a:defRPr/>
              </a:pPr>
              <a:t>38</a:t>
            </a:fld>
            <a:endParaRPr lang="de-DE">
              <a:latin typeface="Times New Roman" pitchFamily="18" charset="0"/>
            </a:endParaRPr>
          </a:p>
        </p:txBody>
      </p:sp>
      <p:sp>
        <p:nvSpPr>
          <p:cNvPr id="307202" name="Rectangle 2"/>
          <p:cNvSpPr>
            <a:spLocks noGrp="1" noChangeArrowheads="1"/>
          </p:cNvSpPr>
          <p:nvPr>
            <p:ph type="title"/>
          </p:nvPr>
        </p:nvSpPr>
        <p:spPr/>
        <p:txBody>
          <a:bodyPr/>
          <a:lstStyle/>
          <a:p>
            <a:pPr eaLnBrk="1" hangingPunct="1">
              <a:defRPr/>
            </a:pPr>
            <a:r>
              <a:rPr lang="de-DE" smtClean="0"/>
              <a:t>Hierarchisches Modell eines Volladdierers</a:t>
            </a:r>
          </a:p>
        </p:txBody>
      </p:sp>
      <p:sp>
        <p:nvSpPr>
          <p:cNvPr id="25606" name="Text Box 4"/>
          <p:cNvSpPr txBox="1">
            <a:spLocks noChangeArrowheads="1"/>
          </p:cNvSpPr>
          <p:nvPr/>
        </p:nvSpPr>
        <p:spPr bwMode="auto">
          <a:xfrm>
            <a:off x="2679700" y="1693863"/>
            <a:ext cx="5616575" cy="26447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architecture</a:t>
            </a:r>
            <a:r>
              <a:rPr lang="en-GB" altLang="de-DE" sz="1400">
                <a:latin typeface="Courier New" pitchFamily="49" charset="0"/>
              </a:rPr>
              <a:t> VERHALTEN </a:t>
            </a:r>
            <a:r>
              <a:rPr lang="en-GB" altLang="de-DE" sz="1400" b="1">
                <a:latin typeface="Courier New" pitchFamily="49" charset="0"/>
              </a:rPr>
              <a:t>of</a:t>
            </a:r>
            <a:r>
              <a:rPr lang="en-GB" altLang="de-DE" sz="1400">
                <a:latin typeface="Courier New" pitchFamily="49" charset="0"/>
              </a:rPr>
              <a:t> VOLLADD </a:t>
            </a:r>
            <a:r>
              <a:rPr lang="en-GB" altLang="de-DE" sz="1400" b="1">
                <a:latin typeface="Courier New" pitchFamily="49" charset="0"/>
              </a:rPr>
              <a:t>is</a:t>
            </a:r>
          </a:p>
          <a:p>
            <a:pPr algn="l"/>
            <a:r>
              <a:rPr lang="en-GB" altLang="de-DE" sz="1400" b="1">
                <a:latin typeface="Courier New" pitchFamily="49" charset="0"/>
              </a:rPr>
              <a:t>component</a:t>
            </a:r>
            <a:r>
              <a:rPr lang="en-GB" altLang="de-DE" sz="1400">
                <a:latin typeface="Courier New" pitchFamily="49" charset="0"/>
              </a:rPr>
              <a:t> HALBADD</a:t>
            </a: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 B :</a:t>
            </a:r>
            <a:r>
              <a:rPr lang="en-GB" altLang="de-DE" sz="1400" b="1">
                <a:latin typeface="Courier New" pitchFamily="49" charset="0"/>
              </a:rPr>
              <a:t>in</a:t>
            </a:r>
            <a:r>
              <a:rPr lang="en-GB" altLang="de-DE" sz="1400">
                <a:latin typeface="Courier New" pitchFamily="49" charset="0"/>
              </a:rPr>
              <a:t> bit; SUM, CO :</a:t>
            </a:r>
            <a:r>
              <a:rPr lang="en-GB" altLang="de-DE" sz="1400" b="1">
                <a:latin typeface="Courier New" pitchFamily="49" charset="0"/>
              </a:rPr>
              <a:t>out</a:t>
            </a:r>
            <a:r>
              <a:rPr lang="en-GB" altLang="de-DE" sz="1400">
                <a:latin typeface="Courier New" pitchFamily="49" charset="0"/>
              </a:rPr>
              <a:t> bit);</a:t>
            </a:r>
            <a:endParaRPr lang="en-GB" altLang="de-DE" sz="1400" b="1">
              <a:latin typeface="Courier New" pitchFamily="49" charset="0"/>
            </a:endParaRPr>
          </a:p>
          <a:p>
            <a:pPr algn="l"/>
            <a:r>
              <a:rPr lang="en-GB" altLang="de-DE" sz="1400" b="1">
                <a:latin typeface="Courier New" pitchFamily="49" charset="0"/>
              </a:rPr>
              <a:t>end component</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signal</a:t>
            </a:r>
            <a:r>
              <a:rPr lang="en-GB" altLang="de-DE" sz="1400">
                <a:latin typeface="Courier New" pitchFamily="49" charset="0"/>
              </a:rPr>
              <a:t> CG1, CG2, CP: bit;</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HA1: HALBADD</a:t>
            </a: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t>
            </a:r>
            <a:r>
              <a:rPr lang="en-GB" altLang="de-DE" sz="1400" b="1">
                <a:latin typeface="Courier New" pitchFamily="49" charset="0"/>
              </a:rPr>
              <a:t>map</a:t>
            </a:r>
            <a:r>
              <a:rPr lang="en-GB" altLang="de-DE" sz="1400">
                <a:latin typeface="Courier New" pitchFamily="49" charset="0"/>
              </a:rPr>
              <a:t>(A, B, CP, CG1);</a:t>
            </a:r>
          </a:p>
          <a:p>
            <a:pPr algn="l"/>
            <a:r>
              <a:rPr lang="en-GB" altLang="de-DE" sz="1400">
                <a:latin typeface="Courier New" pitchFamily="49" charset="0"/>
              </a:rPr>
              <a:t>HA2: HALBADD</a:t>
            </a: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t>
            </a:r>
            <a:r>
              <a:rPr lang="en-GB" altLang="de-DE" sz="1400" b="1">
                <a:latin typeface="Courier New" pitchFamily="49" charset="0"/>
              </a:rPr>
              <a:t>map</a:t>
            </a:r>
            <a:r>
              <a:rPr lang="en-GB" altLang="de-DE" sz="1400">
                <a:latin typeface="Courier New" pitchFamily="49" charset="0"/>
              </a:rPr>
              <a:t>(CP, CI, SUM, CG2);</a:t>
            </a:r>
          </a:p>
          <a:p>
            <a:pPr algn="l"/>
            <a:r>
              <a:rPr lang="en-GB" altLang="de-DE" sz="1400">
                <a:latin typeface="Courier New" pitchFamily="49" charset="0"/>
              </a:rPr>
              <a:t>CO &lt;= CG1 </a:t>
            </a:r>
            <a:r>
              <a:rPr lang="en-GB" altLang="de-DE" sz="1400" b="1">
                <a:latin typeface="Courier New" pitchFamily="49" charset="0"/>
              </a:rPr>
              <a:t>or</a:t>
            </a:r>
            <a:r>
              <a:rPr lang="en-GB" altLang="de-DE" sz="1400">
                <a:latin typeface="Courier New" pitchFamily="49" charset="0"/>
              </a:rPr>
              <a:t> CG2 </a:t>
            </a:r>
            <a:r>
              <a:rPr lang="en-GB" altLang="de-DE" sz="1400" b="1">
                <a:latin typeface="Courier New" pitchFamily="49" charset="0"/>
              </a:rPr>
              <a:t>after</a:t>
            </a:r>
            <a:r>
              <a:rPr lang="en-GB" altLang="de-DE" sz="1400">
                <a:latin typeface="Courier New" pitchFamily="49" charset="0"/>
              </a:rPr>
              <a:t> 2 ns;</a:t>
            </a:r>
            <a:endParaRPr lang="de-DE" altLang="de-DE" sz="1400" b="1">
              <a:latin typeface="Courier New" pitchFamily="49" charset="0"/>
            </a:endParaRPr>
          </a:p>
          <a:p>
            <a:pPr algn="l"/>
            <a:r>
              <a:rPr lang="de-DE" altLang="de-DE" sz="1400" b="1">
                <a:latin typeface="Courier New" pitchFamily="49" charset="0"/>
              </a:rPr>
              <a:t>end</a:t>
            </a:r>
            <a:r>
              <a:rPr lang="de-DE" altLang="de-DE" sz="1400">
                <a:latin typeface="Courier New" pitchFamily="49" charset="0"/>
              </a:rPr>
              <a:t> VERHALTEN;</a:t>
            </a:r>
          </a:p>
        </p:txBody>
      </p:sp>
      <p:sp>
        <p:nvSpPr>
          <p:cNvPr id="25607"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5608" name="Object 12"/>
          <p:cNvGraphicFramePr>
            <a:graphicFrameLocks noGrp="1" noChangeAspect="1"/>
          </p:cNvGraphicFramePr>
          <p:nvPr>
            <p:ph idx="1"/>
          </p:nvPr>
        </p:nvGraphicFramePr>
        <p:xfrm>
          <a:off x="1239838" y="4384675"/>
          <a:ext cx="8064500" cy="2849563"/>
        </p:xfrm>
        <a:graphic>
          <a:graphicData uri="http://schemas.openxmlformats.org/presentationml/2006/ole">
            <mc:AlternateContent xmlns:mc="http://schemas.openxmlformats.org/markup-compatibility/2006">
              <mc:Choice xmlns:v="urn:schemas-microsoft-com:vml" Requires="v">
                <p:oleObj spid="_x0000_s25692" name="Visio" r:id="rId3" imgW="9693218" imgH="3648024" progId="Visio.Drawing.11">
                  <p:embed/>
                </p:oleObj>
              </mc:Choice>
              <mc:Fallback>
                <p:oleObj name="Visio" r:id="rId3" imgW="9693218" imgH="3648024"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38" y="4384675"/>
                        <a:ext cx="80645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23"/>
          <p:cNvSpPr>
            <a:spLocks noChangeArrowheads="1"/>
          </p:cNvSpPr>
          <p:nvPr/>
        </p:nvSpPr>
        <p:spPr bwMode="auto">
          <a:xfrm>
            <a:off x="6064250" y="4519613"/>
            <a:ext cx="719138" cy="611187"/>
          </a:xfrm>
          <a:prstGeom prst="wedgeRoundRectCallout">
            <a:avLst>
              <a:gd name="adj1" fmla="val -83287"/>
              <a:gd name="adj2" fmla="val 46889"/>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HA1</a:t>
            </a:r>
            <a:endParaRPr lang="de-DE" altLang="de-DE" sz="1800" b="1">
              <a:latin typeface="Courier New" pitchFamily="49" charset="0"/>
            </a:endParaRPr>
          </a:p>
        </p:txBody>
      </p:sp>
      <p:sp>
        <p:nvSpPr>
          <p:cNvPr id="10" name="AutoShape 23"/>
          <p:cNvSpPr>
            <a:spLocks noChangeArrowheads="1"/>
          </p:cNvSpPr>
          <p:nvPr/>
        </p:nvSpPr>
        <p:spPr bwMode="auto">
          <a:xfrm>
            <a:off x="7334250" y="4725988"/>
            <a:ext cx="720725" cy="611187"/>
          </a:xfrm>
          <a:prstGeom prst="wedgeRoundRectCallout">
            <a:avLst>
              <a:gd name="adj1" fmla="val -176718"/>
              <a:gd name="adj2" fmla="val 73866"/>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HA2</a:t>
            </a:r>
            <a:endParaRPr lang="de-DE" altLang="de-DE" sz="1800" b="1">
              <a:latin typeface="Courier New" pitchFamily="49" charset="0"/>
            </a:endParaRPr>
          </a:p>
        </p:txBody>
      </p:sp>
      <p:sp>
        <p:nvSpPr>
          <p:cNvPr id="11" name="AutoShape 23"/>
          <p:cNvSpPr>
            <a:spLocks noChangeArrowheads="1"/>
          </p:cNvSpPr>
          <p:nvPr/>
        </p:nvSpPr>
        <p:spPr bwMode="auto">
          <a:xfrm>
            <a:off x="7720013" y="5510213"/>
            <a:ext cx="576262" cy="503237"/>
          </a:xfrm>
          <a:prstGeom prst="wedgeRoundRectCallout">
            <a:avLst>
              <a:gd name="adj1" fmla="val -181449"/>
              <a:gd name="adj2" fmla="val 33991"/>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OR</a:t>
            </a:r>
            <a:endParaRPr lang="de-DE" altLang="de-DE" sz="1800" b="1">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3CC6F54E-B61E-4215-9972-5372F8657943}" type="datetime1">
              <a:rPr lang="de-DE">
                <a:latin typeface="+mn-lt"/>
              </a:rPr>
              <a:pPr defTabSz="995363">
                <a:defRPr/>
              </a:pPr>
              <a:t>04.12.2018</a:t>
            </a:fld>
            <a:endParaRPr lang="de-DE">
              <a:latin typeface="+mn-lt"/>
            </a:endParaRPr>
          </a:p>
        </p:txBody>
      </p:sp>
      <p:sp>
        <p:nvSpPr>
          <p:cNvPr id="7" name="Foliennummernplatzhalter 5"/>
          <p:cNvSpPr>
            <a:spLocks noGrp="1"/>
          </p:cNvSpPr>
          <p:nvPr>
            <p:ph type="sldNum" sz="quarter" idx="12"/>
          </p:nvPr>
        </p:nvSpPr>
        <p:spPr/>
        <p:txBody>
          <a:bodyPr/>
          <a:lstStyle/>
          <a:p>
            <a:pPr defTabSz="995363">
              <a:defRPr/>
            </a:pPr>
            <a:fld id="{58A91C14-451D-4C55-AAC2-D99B12B1659F}" type="slidenum">
              <a:rPr lang="en-US">
                <a:latin typeface="+mn-lt"/>
              </a:rPr>
              <a:pPr defTabSz="995363">
                <a:defRPr/>
              </a:pPr>
              <a:t>3</a:t>
            </a:fld>
            <a:endParaRPr lang="de-DE">
              <a:latin typeface="Times New Roman" pitchFamily="18" charset="0"/>
            </a:endParaRPr>
          </a:p>
        </p:txBody>
      </p:sp>
      <p:sp>
        <p:nvSpPr>
          <p:cNvPr id="311298" name="Rectangle 2"/>
          <p:cNvSpPr>
            <a:spLocks noGrp="1" noChangeArrowheads="1"/>
          </p:cNvSpPr>
          <p:nvPr>
            <p:ph type="title"/>
          </p:nvPr>
        </p:nvSpPr>
        <p:spPr/>
        <p:txBody>
          <a:bodyPr/>
          <a:lstStyle/>
          <a:p>
            <a:pPr eaLnBrk="1" hangingPunct="1">
              <a:defRPr/>
            </a:pPr>
            <a:r>
              <a:rPr lang="de-DE" smtClean="0"/>
              <a:t>Vor- und Nachteile des Datentyps </a:t>
            </a:r>
            <a:r>
              <a:rPr lang="de-DE" smtClean="0">
                <a:latin typeface="Courier New" pitchFamily="49" charset="0"/>
              </a:rPr>
              <a:t>std_logic</a:t>
            </a:r>
          </a:p>
        </p:txBody>
      </p:sp>
      <p:sp>
        <p:nvSpPr>
          <p:cNvPr id="6149" name="Rectangle 3"/>
          <p:cNvSpPr>
            <a:spLocks noGrp="1" noChangeArrowheads="1"/>
          </p:cNvSpPr>
          <p:nvPr>
            <p:ph type="body" idx="1"/>
          </p:nvPr>
        </p:nvSpPr>
        <p:spPr/>
        <p:txBody>
          <a:bodyPr/>
          <a:lstStyle/>
          <a:p>
            <a:pPr eaLnBrk="1" hangingPunct="1"/>
            <a:r>
              <a:rPr lang="de-DE" altLang="de-DE" smtClean="0"/>
              <a:t>Vorteile:</a:t>
            </a:r>
          </a:p>
          <a:p>
            <a:pPr lvl="1" eaLnBrk="1" hangingPunct="1"/>
            <a:r>
              <a:rPr lang="de-DE" altLang="de-DE" smtClean="0"/>
              <a:t>Erlaubt Open-Drain- und Three-State-Schaltungen</a:t>
            </a:r>
          </a:p>
          <a:p>
            <a:pPr lvl="1" eaLnBrk="1" hangingPunct="1"/>
            <a:r>
              <a:rPr lang="de-DE" altLang="de-DE" smtClean="0"/>
              <a:t>Modellierung nicht initialisierter Signale möglich</a:t>
            </a:r>
          </a:p>
          <a:p>
            <a:pPr lvl="1" eaLnBrk="1" hangingPunct="1"/>
            <a:r>
              <a:rPr lang="de-DE" altLang="de-DE" smtClean="0"/>
              <a:t>Unterstützt arithmetische Operatoren (+, -, *)</a:t>
            </a:r>
          </a:p>
          <a:p>
            <a:pPr lvl="1" eaLnBrk="1" hangingPunct="1"/>
            <a:endParaRPr lang="de-DE" altLang="de-DE" smtClean="0"/>
          </a:p>
          <a:p>
            <a:pPr eaLnBrk="1" hangingPunct="1"/>
            <a:r>
              <a:rPr lang="de-DE" altLang="de-DE" smtClean="0"/>
              <a:t>Nachteile:</a:t>
            </a:r>
          </a:p>
          <a:p>
            <a:pPr lvl="1" eaLnBrk="1" hangingPunct="1"/>
            <a:r>
              <a:rPr lang="de-DE" altLang="de-DE" smtClean="0"/>
              <a:t>Höherer Simulationsaufwand durch Aufruf der Auflösungsfunktion bei jeder Signalzuweisung</a:t>
            </a:r>
          </a:p>
          <a:p>
            <a:pPr lvl="1" eaLnBrk="1" hangingPunct="1"/>
            <a:r>
              <a:rPr lang="de-DE" altLang="de-DE" smtClean="0"/>
              <a:t>Ungewolltes Kurzschließen von Standard-Gatterausgängen wird erst bei der Implementierung erkannt</a:t>
            </a:r>
          </a:p>
          <a:p>
            <a:pPr lvl="1" eaLnBrk="1" hangingPunct="1"/>
            <a:r>
              <a:rPr lang="de-DE" altLang="de-DE" smtClean="0"/>
              <a:t>Erfordert Einsatz von Konversionsfunktionen zwischen den Datentypen</a:t>
            </a:r>
          </a:p>
          <a:p>
            <a:pPr lvl="1" eaLnBrk="1" hangingPunct="1"/>
            <a:endParaRPr lang="de-DE" altLang="de-DE" smtClean="0"/>
          </a:p>
        </p:txBody>
      </p:sp>
      <p:sp>
        <p:nvSpPr>
          <p:cNvPr id="311300" name="Rectangle 4"/>
          <p:cNvSpPr>
            <a:spLocks noChangeArrowheads="1"/>
          </p:cNvSpPr>
          <p:nvPr/>
        </p:nvSpPr>
        <p:spPr bwMode="auto">
          <a:xfrm>
            <a:off x="950913" y="5581650"/>
            <a:ext cx="8424862" cy="64135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800" b="1">
                <a:latin typeface="Arial" charset="0"/>
              </a:rPr>
              <a:t>Weniger erfahrene VHDL-Entwickler sollten den Datentyp std_logic nur an den Stellen verwenden, wo er wirklich erforderlich ist.</a:t>
            </a: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dissolve">
                                      <p:cBhvr>
                                        <p:cTn id="7" dur="500"/>
                                        <p:tgtEl>
                                          <p:spTgt spid="3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726891C7-2539-4BAA-AD00-F0D8573239BA}"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1177A2EE-B7BF-407A-AF26-B9EAE1ADE90B}" type="slidenum">
              <a:rPr lang="en-US">
                <a:latin typeface="+mn-lt"/>
              </a:rPr>
              <a:pPr defTabSz="995363">
                <a:defRPr/>
              </a:pPr>
              <a:t>39</a:t>
            </a:fld>
            <a:endParaRPr lang="de-DE">
              <a:latin typeface="Times New Roman" pitchFamily="18" charset="0"/>
            </a:endParaRPr>
          </a:p>
        </p:txBody>
      </p:sp>
      <p:sp>
        <p:nvSpPr>
          <p:cNvPr id="308226" name="Rectangle 2"/>
          <p:cNvSpPr>
            <a:spLocks noGrp="1" noChangeArrowheads="1"/>
          </p:cNvSpPr>
          <p:nvPr>
            <p:ph type="title"/>
          </p:nvPr>
        </p:nvSpPr>
        <p:spPr/>
        <p:txBody>
          <a:bodyPr/>
          <a:lstStyle/>
          <a:p>
            <a:pPr eaLnBrk="1" hangingPunct="1">
              <a:defRPr/>
            </a:pPr>
            <a:r>
              <a:rPr lang="de-DE" smtClean="0"/>
              <a:t>8-Bit-Ripple-Carry-Addierer</a:t>
            </a:r>
          </a:p>
        </p:txBody>
      </p:sp>
      <p:sp>
        <p:nvSpPr>
          <p:cNvPr id="26630" name="Rectangle 4"/>
          <p:cNvSpPr>
            <a:spLocks noChangeArrowheads="1"/>
          </p:cNvSpPr>
          <p:nvPr/>
        </p:nvSpPr>
        <p:spPr bwMode="auto">
          <a:xfrm>
            <a:off x="447675" y="1765300"/>
            <a:ext cx="9504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600"/>
              <a:t>Die jeweiligen Operandenbits Ai und Bi werden an die A- und B-Eingänge der einzelnen Volladdierer geführt.</a:t>
            </a:r>
          </a:p>
          <a:p>
            <a:pPr eaLnBrk="1" hangingPunct="1"/>
            <a:r>
              <a:rPr lang="de-DE" altLang="de-DE" sz="1600"/>
              <a:t>Ein eventuell vorhandener Carry-Eingang für den 8-Bit-Addierer wird an den Carry-Eingang der niederwertigsten Stufe gelegt. Andernfalls wird dieser mit logisch 0 verbunden.</a:t>
            </a:r>
          </a:p>
          <a:p>
            <a:pPr eaLnBrk="1" hangingPunct="1"/>
            <a:r>
              <a:rPr lang="de-DE" altLang="de-DE" sz="1600"/>
              <a:t>Die Carry-Ausgänge werden in einer Kette auf die Carry-Eingänge der nachfolgenden Stufe gelegt.</a:t>
            </a:r>
          </a:p>
          <a:p>
            <a:pPr eaLnBrk="1" hangingPunct="1"/>
            <a:r>
              <a:rPr lang="de-DE" altLang="de-DE" sz="1600"/>
              <a:t>Das Summationsergebnis ist zur Vermeidung von Überläufen um ein Bit breiter als die Operanden. Der Carry-Ausgang der letzten Volladdiererstufe wird als höchstwertigstes Summationsbit interpretiert. </a:t>
            </a:r>
          </a:p>
          <a:p>
            <a:pPr eaLnBrk="1" hangingPunct="1">
              <a:buFontTx/>
              <a:buNone/>
            </a:pPr>
            <a:endParaRPr lang="de-DE" altLang="de-DE" sz="1600"/>
          </a:p>
        </p:txBody>
      </p:sp>
      <p:sp>
        <p:nvSpPr>
          <p:cNvPr id="26631" name="Rectangle 6"/>
          <p:cNvSpPr>
            <a:spLocks noChangeArrowheads="1"/>
          </p:cNvSpPr>
          <p:nvPr/>
        </p:nvSpPr>
        <p:spPr bwMode="auto">
          <a:xfrm>
            <a:off x="0" y="31099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6632" name="Object 5"/>
          <p:cNvGraphicFramePr>
            <a:graphicFrameLocks noChangeAspect="1"/>
          </p:cNvGraphicFramePr>
          <p:nvPr/>
        </p:nvGraphicFramePr>
        <p:xfrm>
          <a:off x="590550" y="4413250"/>
          <a:ext cx="9721850" cy="2752725"/>
        </p:xfrm>
        <a:graphic>
          <a:graphicData uri="http://schemas.openxmlformats.org/presentationml/2006/ole">
            <mc:AlternateContent xmlns:mc="http://schemas.openxmlformats.org/markup-compatibility/2006">
              <mc:Choice xmlns:v="urn:schemas-microsoft-com:vml" Requires="v">
                <p:oleObj spid="_x0000_s26713" name="Visio" r:id="rId3" imgW="8884019" imgH="2512935" progId="Visio.Drawing.11">
                  <p:embed/>
                </p:oleObj>
              </mc:Choice>
              <mc:Fallback>
                <p:oleObj name="Visio" r:id="rId3" imgW="8884019" imgH="251293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4413250"/>
                        <a:ext cx="97218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2CBF90A1-A35A-4CD1-A057-A14EAE1238B5}"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6257972E-7C39-4466-91A7-CC6AE9CFC712}" type="slidenum">
              <a:rPr lang="en-US">
                <a:latin typeface="+mn-lt"/>
              </a:rPr>
              <a:pPr defTabSz="995363">
                <a:defRPr/>
              </a:pPr>
              <a:t>40</a:t>
            </a:fld>
            <a:endParaRPr lang="de-DE">
              <a:latin typeface="Times New Roman" pitchFamily="18" charset="0"/>
            </a:endParaRPr>
          </a:p>
        </p:txBody>
      </p:sp>
      <p:sp>
        <p:nvSpPr>
          <p:cNvPr id="309250" name="Rectangle 2"/>
          <p:cNvSpPr>
            <a:spLocks noGrp="1" noChangeArrowheads="1"/>
          </p:cNvSpPr>
          <p:nvPr>
            <p:ph type="title"/>
          </p:nvPr>
        </p:nvSpPr>
        <p:spPr/>
        <p:txBody>
          <a:bodyPr/>
          <a:lstStyle/>
          <a:p>
            <a:pPr eaLnBrk="1" hangingPunct="1">
              <a:defRPr/>
            </a:pPr>
            <a:r>
              <a:rPr lang="de-DE" smtClean="0"/>
              <a:t>Strukturmodell eines N-Bit-Ripple-Carry-Addierers</a:t>
            </a:r>
          </a:p>
        </p:txBody>
      </p:sp>
      <p:sp>
        <p:nvSpPr>
          <p:cNvPr id="27654" name="Text Box 4"/>
          <p:cNvSpPr txBox="1">
            <a:spLocks noChangeArrowheads="1"/>
          </p:cNvSpPr>
          <p:nvPr/>
        </p:nvSpPr>
        <p:spPr bwMode="auto">
          <a:xfrm>
            <a:off x="735013" y="1765300"/>
            <a:ext cx="7056437" cy="42481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N_BIT_ADD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generic</a:t>
            </a:r>
            <a:r>
              <a:rPr lang="en-GB" altLang="de-DE">
                <a:latin typeface="Courier New" pitchFamily="49" charset="0"/>
              </a:rPr>
              <a:t>( N: integer:=8);</a:t>
            </a:r>
            <a:endParaRPr lang="en-GB" altLang="de-DE" b="1">
              <a:latin typeface="Courier New" pitchFamily="49" charset="0"/>
            </a:endParaRPr>
          </a:p>
          <a:p>
            <a:pPr algn="l"/>
            <a:r>
              <a:rPr lang="en-GB" altLang="de-DE" b="1">
                <a:latin typeface="Courier New" pitchFamily="49" charset="0"/>
              </a:rPr>
              <a:t>   port</a:t>
            </a:r>
            <a:r>
              <a:rPr lang="en-GB" altLang="de-DE">
                <a:latin typeface="Courier New" pitchFamily="49" charset="0"/>
              </a:rPr>
              <a:t> (A, B :in bit_vector(N-1 </a:t>
            </a:r>
            <a:r>
              <a:rPr lang="en-GB" altLang="de-DE" b="1">
                <a:latin typeface="Courier New" pitchFamily="49" charset="0"/>
              </a:rPr>
              <a:t>downto</a:t>
            </a:r>
            <a:r>
              <a:rPr lang="en-GB" altLang="de-DE">
                <a:latin typeface="Courier New" pitchFamily="49" charset="0"/>
              </a:rPr>
              <a:t> 0);</a:t>
            </a:r>
          </a:p>
          <a:p>
            <a:pPr algn="l"/>
            <a:r>
              <a:rPr lang="en-GB" altLang="de-DE">
                <a:latin typeface="Courier New" pitchFamily="49" charset="0"/>
              </a:rPr>
              <a:t>         CI :in bit;</a:t>
            </a:r>
          </a:p>
          <a:p>
            <a:pPr algn="l"/>
            <a:r>
              <a:rPr lang="en-GB" altLang="de-DE">
                <a:latin typeface="Courier New" pitchFamily="49" charset="0"/>
              </a:rPr>
              <a:t>         SUM:out bit_vector(N </a:t>
            </a:r>
            <a:r>
              <a:rPr lang="en-GB" altLang="de-DE" b="1">
                <a:latin typeface="Courier New" pitchFamily="49" charset="0"/>
              </a:rPr>
              <a:t>downto</a:t>
            </a:r>
            <a:r>
              <a:rPr lang="en-GB" altLang="de-DE">
                <a:latin typeface="Courier New" pitchFamily="49" charset="0"/>
              </a:rPr>
              <a:t> 0));</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N_BIT_ADD;</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N_BIT_ADD </a:t>
            </a:r>
            <a:r>
              <a:rPr lang="en-GB" altLang="de-DE" b="1">
                <a:latin typeface="Courier New" pitchFamily="49" charset="0"/>
              </a:rPr>
              <a:t>is</a:t>
            </a:r>
          </a:p>
          <a:p>
            <a:pPr algn="l"/>
            <a:r>
              <a:rPr lang="en-GB" altLang="de-DE" b="1">
                <a:latin typeface="Courier New" pitchFamily="49" charset="0"/>
              </a:rPr>
              <a:t>component</a:t>
            </a:r>
            <a:r>
              <a:rPr lang="en-GB" altLang="de-DE">
                <a:latin typeface="Courier New" pitchFamily="49" charset="0"/>
              </a:rPr>
              <a:t> VOLLADD</a:t>
            </a: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(A, B, CI :in bit; SUM, CO :out bit);</a:t>
            </a:r>
            <a:endParaRPr lang="en-GB" altLang="de-DE" b="1">
              <a:latin typeface="Courier New" pitchFamily="49" charset="0"/>
            </a:endParaRPr>
          </a:p>
          <a:p>
            <a:pPr algn="l"/>
            <a:r>
              <a:rPr lang="en-GB" altLang="de-DE" b="1">
                <a:latin typeface="Courier New" pitchFamily="49" charset="0"/>
              </a:rPr>
              <a:t>end component</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signal</a:t>
            </a:r>
            <a:r>
              <a:rPr lang="en-GB" altLang="de-DE">
                <a:latin typeface="Courier New" pitchFamily="49" charset="0"/>
              </a:rPr>
              <a:t> CARRY: bit_vector(N </a:t>
            </a:r>
            <a:r>
              <a:rPr lang="en-GB" altLang="de-DE" b="1">
                <a:latin typeface="Courier New" pitchFamily="49" charset="0"/>
              </a:rPr>
              <a:t>downto</a:t>
            </a:r>
            <a:r>
              <a:rPr lang="en-GB" altLang="de-DE">
                <a:latin typeface="Courier New" pitchFamily="49" charset="0"/>
              </a:rPr>
              <a:t> 0);</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CARRY(0) &lt;= CI;</a:t>
            </a:r>
          </a:p>
          <a:p>
            <a:pPr algn="l"/>
            <a:r>
              <a:rPr lang="en-GB" altLang="de-DE">
                <a:latin typeface="Courier New" pitchFamily="49" charset="0"/>
              </a:rPr>
              <a:t>NBIT: </a:t>
            </a:r>
            <a:r>
              <a:rPr lang="en-GB" altLang="de-DE" b="1">
                <a:latin typeface="Courier New" pitchFamily="49" charset="0"/>
              </a:rPr>
              <a:t>for</a:t>
            </a:r>
            <a:r>
              <a:rPr lang="en-GB" altLang="de-DE">
                <a:latin typeface="Courier New" pitchFamily="49" charset="0"/>
              </a:rPr>
              <a:t> I </a:t>
            </a:r>
            <a:r>
              <a:rPr lang="en-GB" altLang="de-DE" b="1">
                <a:latin typeface="Courier New" pitchFamily="49" charset="0"/>
              </a:rPr>
              <a:t>in</a:t>
            </a:r>
            <a:r>
              <a:rPr lang="en-GB" altLang="de-DE">
                <a:latin typeface="Courier New" pitchFamily="49" charset="0"/>
              </a:rPr>
              <a:t> 0 </a:t>
            </a:r>
            <a:r>
              <a:rPr lang="en-GB" altLang="de-DE" b="1">
                <a:latin typeface="Courier New" pitchFamily="49" charset="0"/>
              </a:rPr>
              <a:t>to</a:t>
            </a:r>
            <a:r>
              <a:rPr lang="en-GB" altLang="de-DE">
                <a:latin typeface="Courier New" pitchFamily="49" charset="0"/>
              </a:rPr>
              <a:t> N-1 </a:t>
            </a:r>
            <a:r>
              <a:rPr lang="en-GB" altLang="de-DE" b="1">
                <a:latin typeface="Courier New" pitchFamily="49" charset="0"/>
              </a:rPr>
              <a:t>generate</a:t>
            </a:r>
            <a:endParaRPr lang="en-GB" altLang="de-DE">
              <a:latin typeface="Courier New" pitchFamily="49" charset="0"/>
            </a:endParaRPr>
          </a:p>
          <a:p>
            <a:pPr algn="l"/>
            <a:r>
              <a:rPr lang="en-GB" altLang="de-DE">
                <a:latin typeface="Courier New" pitchFamily="49" charset="0"/>
              </a:rPr>
              <a:t>  VA: VOLLADD</a:t>
            </a: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a:t>
            </a:r>
            <a:r>
              <a:rPr lang="en-GB" altLang="de-DE" b="1">
                <a:latin typeface="Courier New" pitchFamily="49" charset="0"/>
              </a:rPr>
              <a:t>map</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generate</a:t>
            </a:r>
            <a:r>
              <a:rPr lang="en-GB" altLang="de-DE">
                <a:latin typeface="Courier New" pitchFamily="49" charset="0"/>
              </a:rPr>
              <a:t> NBIT; </a:t>
            </a:r>
            <a:endParaRPr lang="de-DE" altLang="de-DE">
              <a:latin typeface="Courier New" pitchFamily="49" charset="0"/>
            </a:endParaRPr>
          </a:p>
        </p:txBody>
      </p:sp>
      <p:sp>
        <p:nvSpPr>
          <p:cNvPr id="309253" name="AutoShape 5"/>
          <p:cNvSpPr>
            <a:spLocks noChangeArrowheads="1"/>
          </p:cNvSpPr>
          <p:nvPr/>
        </p:nvSpPr>
        <p:spPr bwMode="auto">
          <a:xfrm>
            <a:off x="6711950" y="1763713"/>
            <a:ext cx="2663825" cy="865187"/>
          </a:xfrm>
          <a:prstGeom prst="wedgeRoundRectCallout">
            <a:avLst>
              <a:gd name="adj1" fmla="val -143505"/>
              <a:gd name="adj2" fmla="val -431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Parametrisierung der Bitbreite durch </a:t>
            </a:r>
            <a:r>
              <a:rPr lang="de-DE" altLang="de-DE" sz="1800" b="1">
                <a:latin typeface="Courier New" pitchFamily="49" charset="0"/>
              </a:rPr>
              <a:t>generic</a:t>
            </a:r>
          </a:p>
        </p:txBody>
      </p:sp>
      <p:sp>
        <p:nvSpPr>
          <p:cNvPr id="309254" name="AutoShape 6"/>
          <p:cNvSpPr>
            <a:spLocks noChangeArrowheads="1"/>
          </p:cNvSpPr>
          <p:nvPr/>
        </p:nvSpPr>
        <p:spPr bwMode="auto">
          <a:xfrm>
            <a:off x="6064250" y="5005388"/>
            <a:ext cx="4176713" cy="865187"/>
          </a:xfrm>
          <a:prstGeom prst="wedgeRoundRectCallout">
            <a:avLst>
              <a:gd name="adj1" fmla="val -78926"/>
              <a:gd name="adj2" fmla="val -3569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Komponenteninstanziierung in einer </a:t>
            </a:r>
            <a:r>
              <a:rPr lang="de-DE" altLang="de-DE" sz="1800" b="1">
                <a:latin typeface="Courier New" pitchFamily="49" charset="0"/>
              </a:rPr>
              <a:t>for generate</a:t>
            </a:r>
            <a:r>
              <a:rPr lang="de-DE" altLang="de-DE" sz="1800" b="1">
                <a:latin typeface="Arial" charset="0"/>
              </a:rPr>
              <a:t>-Schleife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dissolve">
                                      <p:cBhvr>
                                        <p:cTn id="7" dur="500"/>
                                        <p:tgtEl>
                                          <p:spTgt spid="309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9254"/>
                                        </p:tgtEl>
                                        <p:attrNameLst>
                                          <p:attrName>style.visibility</p:attrName>
                                        </p:attrNameLst>
                                      </p:cBhvr>
                                      <p:to>
                                        <p:strVal val="visible"/>
                                      </p:to>
                                    </p:set>
                                    <p:animEffect transition="in" filter="dissolve">
                                      <p:cBhvr>
                                        <p:cTn id="12" dur="500"/>
                                        <p:tgtEl>
                                          <p:spTgt spid="30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P spid="3092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defTabSz="995363">
              <a:defRPr/>
            </a:pPr>
            <a:fld id="{B9CB3384-7644-4CBE-8285-077D6B22BFCE}" type="datetime1">
              <a:rPr lang="de-DE">
                <a:latin typeface="+mn-lt"/>
              </a:rPr>
              <a:pPr defTabSz="995363">
                <a:defRPr/>
              </a:pPr>
              <a:t>04.12.2018</a:t>
            </a:fld>
            <a:endParaRPr lang="de-DE">
              <a:latin typeface="+mn-lt"/>
            </a:endParaRP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5"/>
          <p:cNvSpPr>
            <a:spLocks noGrp="1"/>
          </p:cNvSpPr>
          <p:nvPr>
            <p:ph type="sldNum" sz="quarter" idx="12"/>
          </p:nvPr>
        </p:nvSpPr>
        <p:spPr/>
        <p:txBody>
          <a:bodyPr/>
          <a:lstStyle/>
          <a:p>
            <a:pPr defTabSz="995363">
              <a:defRPr/>
            </a:pPr>
            <a:fld id="{B284EAFA-F8D1-4CE3-8B05-06ACB9BFFFD3}" type="slidenum">
              <a:rPr lang="en-US">
                <a:latin typeface="+mn-lt"/>
              </a:rPr>
              <a:pPr defTabSz="995363">
                <a:defRPr/>
              </a:pPr>
              <a:t>41</a:t>
            </a:fld>
            <a:endParaRPr lang="de-DE">
              <a:latin typeface="Times New Roman" pitchFamily="18" charset="0"/>
            </a:endParaRPr>
          </a:p>
        </p:txBody>
      </p:sp>
      <p:sp>
        <p:nvSpPr>
          <p:cNvPr id="312322" name="Rectangle 2"/>
          <p:cNvSpPr>
            <a:spLocks noGrp="1" noChangeArrowheads="1"/>
          </p:cNvSpPr>
          <p:nvPr>
            <p:ph type="title"/>
          </p:nvPr>
        </p:nvSpPr>
        <p:spPr/>
        <p:txBody>
          <a:bodyPr/>
          <a:lstStyle/>
          <a:p>
            <a:pPr eaLnBrk="1" hangingPunct="1">
              <a:defRPr/>
            </a:pPr>
            <a:r>
              <a:rPr lang="de-DE" smtClean="0"/>
              <a:t>Simulation eines 8-Bit-Ripple-Carry-Addierers</a:t>
            </a:r>
          </a:p>
        </p:txBody>
      </p:sp>
      <p:sp>
        <p:nvSpPr>
          <p:cNvPr id="28678" name="Text Box 4"/>
          <p:cNvSpPr txBox="1">
            <a:spLocks noChangeArrowheads="1"/>
          </p:cNvSpPr>
          <p:nvPr/>
        </p:nvSpPr>
        <p:spPr bwMode="auto">
          <a:xfrm>
            <a:off x="806450" y="6229350"/>
            <a:ext cx="9144000" cy="106997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Beim Ripple-Carry-Addierer werden die Carry-Ausgänge mit den Carry-Eingängen der jeweils nächsten Stufe verbunden. Dadurch entsteht eine Übertragskette (engl. carry chain). Die worst-case-Verzögerungszeit des Ripple-Carry-Addierers nimmt mit jedem zusätzlichen Operandenbit zu.</a:t>
            </a:r>
          </a:p>
        </p:txBody>
      </p:sp>
      <p:sp>
        <p:nvSpPr>
          <p:cNvPr id="28679" name="Rectangle 6"/>
          <p:cNvSpPr>
            <a:spLocks noChangeArrowheads="1"/>
          </p:cNvSpPr>
          <p:nvPr/>
        </p:nvSpPr>
        <p:spPr bwMode="auto">
          <a:xfrm>
            <a:off x="0" y="24098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8680" name="Object 5"/>
          <p:cNvGraphicFramePr>
            <a:graphicFrameLocks noChangeAspect="1"/>
          </p:cNvGraphicFramePr>
          <p:nvPr/>
        </p:nvGraphicFramePr>
        <p:xfrm>
          <a:off x="2535238" y="1765300"/>
          <a:ext cx="7272337" cy="4354513"/>
        </p:xfrm>
        <a:graphic>
          <a:graphicData uri="http://schemas.openxmlformats.org/presentationml/2006/ole">
            <mc:AlternateContent xmlns:mc="http://schemas.openxmlformats.org/markup-compatibility/2006">
              <mc:Choice xmlns:v="urn:schemas-microsoft-com:vml" Requires="v">
                <p:oleObj spid="_x0000_s28764" name="Visio" r:id="rId3" imgW="9733580" imgH="4990430" progId="Visio.Drawing.11">
                  <p:embed/>
                </p:oleObj>
              </mc:Choice>
              <mc:Fallback>
                <p:oleObj name="Visio" r:id="rId3" imgW="9733580" imgH="499043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238" y="1765300"/>
                        <a:ext cx="7272337"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7"/>
          <p:cNvSpPr>
            <a:spLocks noChangeArrowheads="1"/>
          </p:cNvSpPr>
          <p:nvPr/>
        </p:nvSpPr>
        <p:spPr bwMode="auto">
          <a:xfrm>
            <a:off x="303213" y="183673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t=0: A=0xFF,</a:t>
            </a:r>
          </a:p>
          <a:p>
            <a:pPr eaLnBrk="1" hangingPunct="1">
              <a:buFontTx/>
              <a:buNone/>
            </a:pPr>
            <a:r>
              <a:rPr lang="de-DE" altLang="de-DE" sz="1800"/>
              <a:t>       B=0x00</a:t>
            </a:r>
          </a:p>
          <a:p>
            <a:pPr eaLnBrk="1" hangingPunct="1">
              <a:buFontTx/>
              <a:buNone/>
            </a:pPr>
            <a:r>
              <a:rPr lang="de-DE" altLang="de-DE" sz="1800"/>
              <a:t>=&gt; SUM = 0xFF bei t = 4 ns</a:t>
            </a:r>
          </a:p>
          <a:p>
            <a:pPr eaLnBrk="1" hangingPunct="1">
              <a:buFontTx/>
              <a:buNone/>
            </a:pPr>
            <a:endParaRPr lang="de-DE" altLang="de-DE" sz="1800"/>
          </a:p>
          <a:p>
            <a:pPr eaLnBrk="1" hangingPunct="1">
              <a:buFontTx/>
              <a:buNone/>
            </a:pPr>
            <a:r>
              <a:rPr lang="de-DE" altLang="de-DE" sz="1800"/>
              <a:t>t = 10 ns: CI = 1</a:t>
            </a:r>
          </a:p>
          <a:p>
            <a:pPr eaLnBrk="1" hangingPunct="1">
              <a:buFontTx/>
              <a:buNone/>
            </a:pPr>
            <a:r>
              <a:rPr lang="de-DE" altLang="de-DE" sz="1800"/>
              <a:t> =&gt; SUM = 0x100 bei t = 42 ns</a:t>
            </a:r>
          </a:p>
          <a:p>
            <a:pPr eaLnBrk="1" hangingPunct="1">
              <a:buFontTx/>
              <a:buNone/>
            </a:pPr>
            <a:endParaRPr lang="de-DE" altLang="de-DE" sz="1800"/>
          </a:p>
          <a:p>
            <a:pPr eaLnBrk="1" hangingPunct="1">
              <a:buFontTx/>
              <a:buNone/>
            </a:pPr>
            <a:r>
              <a:rPr lang="de-DE" altLang="de-DE" sz="1800"/>
              <a:t>t = 60 ns: CI = 0</a:t>
            </a:r>
          </a:p>
          <a:p>
            <a:pPr eaLnBrk="1" hangingPunct="1">
              <a:buFontTx/>
              <a:buNone/>
            </a:pPr>
            <a:r>
              <a:rPr lang="de-DE" altLang="de-DE" sz="1800"/>
              <a:t> =&gt; SUM = 0xFF bei t = 92 ns</a:t>
            </a:r>
          </a:p>
          <a:p>
            <a:pPr eaLnBrk="1" hangingPunct="1">
              <a:buFontTx/>
              <a:buNone/>
            </a:pPr>
            <a:endParaRPr lang="de-DE" altLang="de-DE" sz="1800"/>
          </a:p>
          <a:p>
            <a:pPr eaLnBrk="1" hangingPunct="1">
              <a:buFontTx/>
              <a:buNone/>
            </a:pPr>
            <a:r>
              <a:rPr lang="de-DE" altLang="de-DE" sz="1600"/>
              <a:t> </a:t>
            </a:r>
          </a:p>
          <a:p>
            <a:pPr eaLnBrk="1" hangingPunct="1">
              <a:buFontTx/>
              <a:buNone/>
            </a:pPr>
            <a:endParaRPr lang="de-DE" altLang="de-DE" sz="16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a:defRPr/>
            </a:pPr>
            <a:fld id="{4EB23881-8D99-47A9-9373-7E8E63A2236D}" type="datetime1">
              <a:rPr lang="de-DE">
                <a:latin typeface="+mn-lt"/>
              </a:rPr>
              <a:pPr>
                <a:defRPr/>
              </a:pPr>
              <a:t>04.12.2018</a:t>
            </a:fld>
            <a:endParaRPr lang="de-DE">
              <a:latin typeface="+mn-lt"/>
            </a:endParaRPr>
          </a:p>
        </p:txBody>
      </p:sp>
      <p:sp>
        <p:nvSpPr>
          <p:cNvPr id="17411" name="Foliennummernplatzhalter 5"/>
          <p:cNvSpPr>
            <a:spLocks noGrp="1"/>
          </p:cNvSpPr>
          <p:nvPr>
            <p:ph type="sldNum" sz="quarter" idx="11"/>
          </p:nvPr>
        </p:nvSpPr>
        <p:spPr>
          <a:noFill/>
        </p:spPr>
        <p:txBody>
          <a:bodyPr/>
          <a:lstStyle>
            <a:lvl1pPr defTabSz="995363">
              <a:spcBef>
                <a:spcPct val="20000"/>
              </a:spcBef>
              <a:buChar char="•"/>
              <a:defRPr sz="2000" b="1">
                <a:solidFill>
                  <a:schemeClr val="tx1"/>
                </a:solidFill>
                <a:latin typeface="Arial" charset="0"/>
              </a:defRPr>
            </a:lvl1pPr>
            <a:lvl2pPr marL="742950" indent="-285750" defTabSz="995363">
              <a:spcBef>
                <a:spcPct val="20000"/>
              </a:spcBef>
              <a:buChar char="–"/>
              <a:defRPr b="1">
                <a:solidFill>
                  <a:schemeClr val="tx1"/>
                </a:solidFill>
                <a:latin typeface="Arial" charset="0"/>
              </a:defRPr>
            </a:lvl2pPr>
            <a:lvl3pPr marL="1143000" indent="-228600" defTabSz="995363">
              <a:spcBef>
                <a:spcPct val="20000"/>
              </a:spcBef>
              <a:buChar char="•"/>
              <a:defRPr b="1">
                <a:solidFill>
                  <a:schemeClr val="tx1"/>
                </a:solidFill>
                <a:latin typeface="Arial" charset="0"/>
              </a:defRPr>
            </a:lvl3pPr>
            <a:lvl4pPr marL="1600200" indent="-228600" defTabSz="995363">
              <a:spcBef>
                <a:spcPct val="20000"/>
              </a:spcBef>
              <a:buChar char="–"/>
              <a:defRPr sz="1600" b="1">
                <a:solidFill>
                  <a:schemeClr val="tx1"/>
                </a:solidFill>
                <a:latin typeface="Arial" charset="0"/>
              </a:defRPr>
            </a:lvl4pPr>
            <a:lvl5pPr marL="2057400" indent="-228600"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BAF84E46-9696-4BF5-8420-E2C5EC31E08C}" type="slidenum">
              <a:rPr lang="en-US" altLang="en-US" sz="1200" b="0" smtClean="0">
                <a:solidFill>
                  <a:schemeClr val="tx2"/>
                </a:solidFill>
              </a:rPr>
              <a:pPr>
                <a:spcBef>
                  <a:spcPct val="0"/>
                </a:spcBef>
                <a:buFontTx/>
                <a:buNone/>
              </a:pPr>
              <a:t>42</a:t>
            </a:fld>
            <a:endParaRPr lang="de-DE" altLang="en-US" sz="1200" b="0" smtClean="0">
              <a:solidFill>
                <a:schemeClr val="tx2"/>
              </a:solidFill>
              <a:latin typeface="Times New Roman" pitchFamily="18" charset="0"/>
            </a:endParaRPr>
          </a:p>
        </p:txBody>
      </p:sp>
      <p:sp>
        <p:nvSpPr>
          <p:cNvPr id="313346" name="Rectangle 2"/>
          <p:cNvSpPr>
            <a:spLocks noGrp="1" noChangeArrowheads="1"/>
          </p:cNvSpPr>
          <p:nvPr>
            <p:ph type="title"/>
          </p:nvPr>
        </p:nvSpPr>
        <p:spPr/>
        <p:txBody>
          <a:bodyPr/>
          <a:lstStyle/>
          <a:p>
            <a:pPr eaLnBrk="1" hangingPunct="1">
              <a:defRPr/>
            </a:pPr>
            <a:r>
              <a:rPr lang="de-DE" smtClean="0"/>
              <a:t>Prinzip des Carry-Lookahead-Addierers</a:t>
            </a:r>
          </a:p>
        </p:txBody>
      </p:sp>
      <mc:AlternateContent xmlns:mc="http://schemas.openxmlformats.org/markup-compatibility/2006" xmlns:a14="http://schemas.microsoft.com/office/drawing/2010/main">
        <mc:Choice Requires="a14">
          <p:sp>
            <p:nvSpPr>
              <p:cNvPr id="17413" name="Rectangle 3"/>
              <p:cNvSpPr>
                <a:spLocks noGrp="1" noChangeArrowheads="1"/>
              </p:cNvSpPr>
              <p:nvPr>
                <p:ph type="body" idx="1"/>
              </p:nvPr>
            </p:nvSpPr>
            <p:spPr/>
            <p:txBody>
              <a:bodyPr/>
              <a:lstStyle/>
              <a:p>
                <a:pPr eaLnBrk="1" hangingPunct="1"/>
                <a:r>
                  <a:rPr lang="de-DE" altLang="de-DE" dirty="0" smtClean="0"/>
                  <a:t>Lange Laufzeiten in den Carry-Signalketten werden aufgebrochen.</a:t>
                </a:r>
              </a:p>
              <a:p>
                <a:pPr eaLnBrk="1" hangingPunct="1"/>
                <a:r>
                  <a:rPr lang="de-DE" altLang="de-DE" dirty="0" smtClean="0"/>
                  <a:t>Alle Carry-Signale werden gleichzeitig berechnet.</a:t>
                </a:r>
              </a:p>
              <a:p>
                <a:pPr eaLnBrk="1" hangingPunct="1"/>
                <a:r>
                  <a:rPr lang="de-DE" altLang="de-DE" dirty="0" smtClean="0"/>
                  <a:t>Beim </a:t>
                </a:r>
                <a:r>
                  <a:rPr lang="de-DE" altLang="de-DE" dirty="0" err="1" smtClean="0"/>
                  <a:t>Volladdierer</a:t>
                </a:r>
                <a:r>
                  <a:rPr lang="de-DE" altLang="de-DE" dirty="0" smtClean="0"/>
                  <a:t> werden die CG(Carry-</a:t>
                </a:r>
                <a:r>
                  <a:rPr lang="de-DE" altLang="de-DE" dirty="0" err="1" smtClean="0"/>
                  <a:t>Generate</a:t>
                </a:r>
                <a:r>
                  <a:rPr lang="de-DE" altLang="de-DE" dirty="0" smtClean="0"/>
                  <a:t>)- und CP(Carry-Propagate)-Signale als Signal P</a:t>
                </a:r>
                <a:r>
                  <a:rPr lang="de-DE" altLang="de-DE" baseline="-25000" dirty="0" smtClean="0"/>
                  <a:t>i</a:t>
                </a:r>
                <a:r>
                  <a:rPr lang="de-DE" altLang="de-DE" dirty="0" smtClean="0"/>
                  <a:t> bzw. </a:t>
                </a:r>
                <a:r>
                  <a:rPr lang="de-DE" altLang="de-DE" dirty="0" err="1" smtClean="0"/>
                  <a:t>G</a:t>
                </a:r>
                <a:r>
                  <a:rPr lang="de-DE" altLang="de-DE" baseline="-25000" dirty="0" err="1" smtClean="0"/>
                  <a:t>i</a:t>
                </a:r>
                <a:r>
                  <a:rPr lang="de-DE" altLang="de-DE" dirty="0" smtClean="0"/>
                  <a:t> nach außen geführt.</a:t>
                </a:r>
              </a:p>
              <a:p>
                <a:pPr eaLnBrk="1" hangingPunct="1"/>
                <a:r>
                  <a:rPr lang="de-DE" altLang="de-DE" dirty="0" smtClean="0"/>
                  <a:t>Die Bildung des Carry-Signals wird rekursiv betrachtet:</a:t>
                </a:r>
              </a:p>
              <a:p>
                <a:pPr marL="0" indent="0" algn="ctr" eaLnBrk="1" hangingPunct="1">
                  <a:buNone/>
                </a:pPr>
                <a:r>
                  <a:rPr lang="de-DE" altLang="de-DE" dirty="0" smtClean="0"/>
                  <a:t> </a:t>
                </a:r>
                <a14:m>
                  <m:oMath xmlns:m="http://schemas.openxmlformats.org/officeDocument/2006/math">
                    <m:sSub>
                      <m:sSubPr>
                        <m:ctrlPr>
                          <a:rPr lang="de-DE" altLang="de-DE" i="1" smtClean="0">
                            <a:latin typeface="Cambria Math" panose="02040503050406030204" pitchFamily="18" charset="0"/>
                          </a:rPr>
                        </m:ctrlPr>
                      </m:sSubPr>
                      <m:e>
                        <m:r>
                          <a:rPr lang="de-AT" altLang="de-DE" b="1" i="1" smtClean="0">
                            <a:latin typeface="Cambria Math"/>
                          </a:rPr>
                          <m:t>𝑪</m:t>
                        </m:r>
                      </m:e>
                      <m:sub>
                        <m:r>
                          <a:rPr lang="de-AT" altLang="de-DE" b="1" i="1" smtClean="0">
                            <a:latin typeface="Cambria Math"/>
                          </a:rPr>
                          <m:t>𝒊</m:t>
                        </m:r>
                      </m:sub>
                    </m:sSub>
                    <m:r>
                      <a:rPr lang="de-AT" altLang="de-DE" b="1" i="1" smtClean="0">
                        <a:latin typeface="Cambria Math"/>
                      </a:rPr>
                      <m:t>=</m:t>
                    </m:r>
                    <m:d>
                      <m:dPr>
                        <m:ctrlPr>
                          <a:rPr lang="de-AT" altLang="de-DE" b="1" i="1" smtClean="0">
                            <a:latin typeface="Cambria Math" panose="02040503050406030204" pitchFamily="18" charset="0"/>
                          </a:rPr>
                        </m:ctrlPr>
                      </m:dPr>
                      <m:e>
                        <m:sSub>
                          <m:sSubPr>
                            <m:ctrlPr>
                              <a:rPr lang="de-AT" altLang="de-DE" b="1" i="1" smtClean="0">
                                <a:latin typeface="Cambria Math" panose="02040503050406030204" pitchFamily="18" charset="0"/>
                              </a:rPr>
                            </m:ctrlPr>
                          </m:sSubPr>
                          <m:e>
                            <m:r>
                              <a:rPr lang="de-AT" altLang="de-DE" b="1" i="1" smtClean="0">
                                <a:latin typeface="Cambria Math"/>
                              </a:rPr>
                              <m:t>𝑪</m:t>
                            </m:r>
                          </m:e>
                          <m:sub>
                            <m:r>
                              <a:rPr lang="de-AT" altLang="de-DE" b="1" i="1" smtClean="0">
                                <a:latin typeface="Cambria Math"/>
                              </a:rPr>
                              <m:t>𝒊</m:t>
                            </m:r>
                            <m:r>
                              <a:rPr lang="de-AT" altLang="de-DE" b="1" i="1" smtClean="0">
                                <a:latin typeface="Cambria Math"/>
                              </a:rPr>
                              <m:t>−</m:t>
                            </m:r>
                            <m:r>
                              <a:rPr lang="de-AT" altLang="de-DE" b="1" i="1" smtClean="0">
                                <a:latin typeface="Cambria Math"/>
                              </a:rPr>
                              <m:t>𝟏</m:t>
                            </m:r>
                          </m:sub>
                        </m:sSub>
                        <m:r>
                          <a:rPr lang="de-AT" altLang="de-DE" i="1">
                            <a:latin typeface="Cambria Math"/>
                            <a:ea typeface="Cambria Math"/>
                          </a:rPr>
                          <m:t>∙</m:t>
                        </m:r>
                        <m:sSub>
                          <m:sSubPr>
                            <m:ctrlPr>
                              <a:rPr lang="de-AT" altLang="de-DE" b="1" i="1" smtClean="0">
                                <a:latin typeface="Cambria Math" panose="02040503050406030204" pitchFamily="18" charset="0"/>
                              </a:rPr>
                            </m:ctrlPr>
                          </m:sSubPr>
                          <m:e>
                            <m:r>
                              <a:rPr lang="de-AT" altLang="de-DE" b="1" i="1" smtClean="0">
                                <a:latin typeface="Cambria Math"/>
                              </a:rPr>
                              <m:t>𝑷</m:t>
                            </m:r>
                          </m:e>
                          <m:sub>
                            <m:r>
                              <a:rPr lang="de-AT" altLang="de-DE" b="1" i="1" smtClean="0">
                                <a:latin typeface="Cambria Math"/>
                              </a:rPr>
                              <m:t>𝒊</m:t>
                            </m:r>
                          </m:sub>
                        </m:sSub>
                      </m:e>
                    </m:d>
                    <m:r>
                      <a:rPr lang="de-AT" altLang="de-DE" b="1" i="0" smtClean="0">
                        <a:latin typeface="Cambria Math"/>
                      </a:rPr>
                      <m:t>+</m:t>
                    </m:r>
                    <m:sSub>
                      <m:sSubPr>
                        <m:ctrlPr>
                          <a:rPr lang="de-AT" altLang="de-DE" b="1" i="1" smtClean="0">
                            <a:latin typeface="Cambria Math" panose="02040503050406030204" pitchFamily="18" charset="0"/>
                          </a:rPr>
                        </m:ctrlPr>
                      </m:sSubPr>
                      <m:e>
                        <m:r>
                          <a:rPr lang="de-AT" altLang="de-DE" b="1" i="1" smtClean="0">
                            <a:latin typeface="Cambria Math"/>
                          </a:rPr>
                          <m:t>𝑮</m:t>
                        </m:r>
                      </m:e>
                      <m:sub>
                        <m:r>
                          <a:rPr lang="de-AT" altLang="de-DE" b="1" i="1" smtClean="0">
                            <a:latin typeface="Cambria Math"/>
                          </a:rPr>
                          <m:t>𝒊</m:t>
                        </m:r>
                      </m:sub>
                    </m:sSub>
                  </m:oMath>
                </a14:m>
                <a:endParaRPr lang="de-DE" altLang="de-DE" dirty="0" smtClean="0"/>
              </a:p>
              <a:p>
                <a:pPr eaLnBrk="1" hangingPunct="1"/>
                <a:endParaRPr lang="de-DE" altLang="de-DE" dirty="0" smtClean="0"/>
              </a:p>
              <a:p>
                <a:pPr eaLnBrk="1" hangingPunct="1"/>
                <a:r>
                  <a:rPr lang="de-DE" altLang="de-DE" dirty="0" smtClean="0"/>
                  <a:t>In der ersten Stufe (i=0)  wird:    </a:t>
                </a:r>
                <a14:m>
                  <m:oMath xmlns:m="http://schemas.openxmlformats.org/officeDocument/2006/math">
                    <m:sSub>
                      <m:sSubPr>
                        <m:ctrlPr>
                          <a:rPr lang="de-AT" altLang="de-DE" b="1" i="1" smtClean="0">
                            <a:latin typeface="Cambria Math" panose="02040503050406030204" pitchFamily="18" charset="0"/>
                          </a:rPr>
                        </m:ctrlPr>
                      </m:sSubPr>
                      <m:e>
                        <m:r>
                          <a:rPr lang="de-AT" altLang="de-DE" b="1" i="1" smtClean="0">
                            <a:latin typeface="Cambria Math"/>
                          </a:rPr>
                          <m:t>𝑪</m:t>
                        </m:r>
                      </m:e>
                      <m:sub>
                        <m:r>
                          <a:rPr lang="de-AT" altLang="de-DE" b="1" i="1" smtClean="0">
                            <a:latin typeface="Cambria Math"/>
                          </a:rPr>
                          <m:t>𝟎</m:t>
                        </m:r>
                      </m:sub>
                    </m:sSub>
                    <m:r>
                      <a:rPr lang="de-AT" altLang="de-DE" b="1" i="1" smtClean="0">
                        <a:latin typeface="Cambria Math"/>
                      </a:rPr>
                      <m:t>=</m:t>
                    </m:r>
                    <m:d>
                      <m:dPr>
                        <m:ctrlPr>
                          <a:rPr lang="de-AT" altLang="de-DE" b="1" i="1" smtClean="0">
                            <a:latin typeface="Cambria Math" panose="02040503050406030204" pitchFamily="18" charset="0"/>
                          </a:rPr>
                        </m:ctrlPr>
                      </m:dPr>
                      <m:e>
                        <m:sSub>
                          <m:sSubPr>
                            <m:ctrlPr>
                              <a:rPr lang="de-AT" altLang="de-DE" b="1" i="1" smtClean="0">
                                <a:latin typeface="Cambria Math" panose="02040503050406030204" pitchFamily="18" charset="0"/>
                              </a:rPr>
                            </m:ctrlPr>
                          </m:sSubPr>
                          <m:e>
                            <m:r>
                              <a:rPr lang="de-AT" altLang="de-DE" b="1" i="1" smtClean="0">
                                <a:latin typeface="Cambria Math"/>
                              </a:rPr>
                              <m:t>𝑪</m:t>
                            </m:r>
                          </m:e>
                          <m:sub>
                            <m:r>
                              <a:rPr lang="de-AT" altLang="de-DE" b="1" i="1" smtClean="0">
                                <a:latin typeface="Cambria Math"/>
                              </a:rPr>
                              <m:t>−</m:t>
                            </m:r>
                            <m:r>
                              <a:rPr lang="de-AT" altLang="de-DE" b="1" i="1" smtClean="0">
                                <a:latin typeface="Cambria Math"/>
                              </a:rPr>
                              <m:t>𝟏</m:t>
                            </m:r>
                          </m:sub>
                        </m:sSub>
                        <m:r>
                          <a:rPr lang="de-AT" altLang="de-DE" b="1" i="1" smtClean="0">
                            <a:latin typeface="Cambria Math"/>
                            <a:ea typeface="Cambria Math"/>
                          </a:rPr>
                          <m:t>∙</m:t>
                        </m:r>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𝑷</m:t>
                            </m:r>
                          </m:e>
                          <m:sub>
                            <m:r>
                              <a:rPr lang="de-AT" altLang="de-DE" b="1" i="1" smtClean="0">
                                <a:latin typeface="Cambria Math"/>
                                <a:ea typeface="Cambria Math"/>
                              </a:rPr>
                              <m:t>𝟎</m:t>
                            </m:r>
                          </m:sub>
                        </m:sSub>
                      </m:e>
                    </m:d>
                    <m:r>
                      <a:rPr lang="de-AT" altLang="de-DE" b="1" i="1" smtClean="0">
                        <a:latin typeface="Cambria Math"/>
                        <a:ea typeface="Cambria Math"/>
                      </a:rPr>
                      <m:t>+</m:t>
                    </m:r>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𝑮</m:t>
                        </m:r>
                      </m:e>
                      <m:sub>
                        <m:r>
                          <a:rPr lang="de-AT" altLang="de-DE" b="1" i="1" smtClean="0">
                            <a:latin typeface="Cambria Math"/>
                            <a:ea typeface="Cambria Math"/>
                          </a:rPr>
                          <m:t>𝟎</m:t>
                        </m:r>
                      </m:sub>
                    </m:sSub>
                  </m:oMath>
                </a14:m>
                <a:endParaRPr lang="de-DE" altLang="de-DE" dirty="0" smtClean="0"/>
              </a:p>
              <a:p>
                <a:pPr eaLnBrk="1" hangingPunct="1"/>
                <a:endParaRPr lang="de-DE" altLang="de-DE" dirty="0" smtClean="0"/>
              </a:p>
              <a:p>
                <a:pPr eaLnBrk="1" hangingPunct="1"/>
                <a:endParaRPr lang="de-DE" altLang="de-DE" dirty="0" smtClean="0"/>
              </a:p>
              <a:p>
                <a:pPr eaLnBrk="1" hangingPunct="1"/>
                <a:r>
                  <a:rPr lang="de-DE" altLang="de-DE" dirty="0" smtClean="0"/>
                  <a:t>in der zweiten Stufe (i=1):           </a:t>
                </a:r>
                <a14:m>
                  <m:oMath xmlns:m="http://schemas.openxmlformats.org/officeDocument/2006/math">
                    <m:sSub>
                      <m:sSubPr>
                        <m:ctrlPr>
                          <a:rPr lang="de-AT" altLang="de-DE" i="1">
                            <a:latin typeface="Cambria Math" panose="02040503050406030204" pitchFamily="18" charset="0"/>
                          </a:rPr>
                        </m:ctrlPr>
                      </m:sSubPr>
                      <m:e>
                        <m:r>
                          <a:rPr lang="de-AT" altLang="de-DE" i="1">
                            <a:latin typeface="Cambria Math"/>
                          </a:rPr>
                          <m:t>𝑪</m:t>
                        </m:r>
                      </m:e>
                      <m:sub>
                        <m:r>
                          <a:rPr lang="de-AT" altLang="de-DE" b="1" i="1" smtClean="0">
                            <a:latin typeface="Cambria Math"/>
                          </a:rPr>
                          <m:t>𝟏</m:t>
                        </m:r>
                      </m:sub>
                    </m:sSub>
                    <m:r>
                      <a:rPr lang="de-AT" altLang="de-DE" i="1">
                        <a:latin typeface="Cambria Math"/>
                      </a:rPr>
                      <m:t>=</m:t>
                    </m:r>
                    <m:d>
                      <m:dPr>
                        <m:ctrlPr>
                          <a:rPr lang="de-AT" altLang="de-DE" i="1">
                            <a:latin typeface="Cambria Math" panose="02040503050406030204" pitchFamily="18" charset="0"/>
                          </a:rPr>
                        </m:ctrlPr>
                      </m:dPr>
                      <m:e>
                        <m:sSub>
                          <m:sSubPr>
                            <m:ctrlPr>
                              <a:rPr lang="de-AT" altLang="de-DE" i="1">
                                <a:latin typeface="Cambria Math" panose="02040503050406030204" pitchFamily="18" charset="0"/>
                              </a:rPr>
                            </m:ctrlPr>
                          </m:sSubPr>
                          <m:e>
                            <m:r>
                              <a:rPr lang="de-AT" altLang="de-DE" i="1">
                                <a:latin typeface="Cambria Math"/>
                              </a:rPr>
                              <m:t>𝑪</m:t>
                            </m:r>
                          </m:e>
                          <m:sub>
                            <m:r>
                              <a:rPr lang="de-AT" altLang="de-DE" b="1" i="1" smtClean="0">
                                <a:latin typeface="Cambria Math"/>
                              </a:rPr>
                              <m:t>𝟎</m:t>
                            </m:r>
                          </m:sub>
                        </m:sSub>
                        <m:r>
                          <a:rPr lang="de-AT" altLang="de-DE" i="1">
                            <a:latin typeface="Cambria Math"/>
                            <a:ea typeface="Cambria Math"/>
                          </a:rPr>
                          <m:t>∙</m:t>
                        </m:r>
                        <m:sSub>
                          <m:sSubPr>
                            <m:ctrlPr>
                              <a:rPr lang="de-AT" altLang="de-DE" i="1">
                                <a:latin typeface="Cambria Math" panose="02040503050406030204" pitchFamily="18" charset="0"/>
                                <a:ea typeface="Cambria Math"/>
                              </a:rPr>
                            </m:ctrlPr>
                          </m:sSubPr>
                          <m:e>
                            <m:r>
                              <a:rPr lang="de-AT" altLang="de-DE" i="1">
                                <a:latin typeface="Cambria Math"/>
                                <a:ea typeface="Cambria Math"/>
                              </a:rPr>
                              <m:t>𝑷</m:t>
                            </m:r>
                          </m:e>
                          <m:sub>
                            <m:r>
                              <a:rPr lang="de-AT" altLang="de-DE" b="1" i="1" smtClean="0">
                                <a:latin typeface="Cambria Math"/>
                                <a:ea typeface="Cambria Math"/>
                              </a:rPr>
                              <m:t>𝟏</m:t>
                            </m:r>
                          </m:sub>
                        </m:sSub>
                      </m:e>
                    </m:d>
                    <m:r>
                      <a:rPr lang="de-AT" altLang="de-DE" i="1">
                        <a:latin typeface="Cambria Math"/>
                        <a:ea typeface="Cambria Math"/>
                      </a:rPr>
                      <m:t>+</m:t>
                    </m:r>
                    <m:sSub>
                      <m:sSubPr>
                        <m:ctrlPr>
                          <a:rPr lang="de-AT" altLang="de-DE" i="1">
                            <a:latin typeface="Cambria Math" panose="02040503050406030204" pitchFamily="18" charset="0"/>
                            <a:ea typeface="Cambria Math"/>
                          </a:rPr>
                        </m:ctrlPr>
                      </m:sSubPr>
                      <m:e>
                        <m:r>
                          <a:rPr lang="de-AT" altLang="de-DE" i="1">
                            <a:latin typeface="Cambria Math"/>
                            <a:ea typeface="Cambria Math"/>
                          </a:rPr>
                          <m:t>𝑮</m:t>
                        </m:r>
                      </m:e>
                      <m:sub>
                        <m:r>
                          <a:rPr lang="de-AT" altLang="de-DE" b="1" i="1" smtClean="0">
                            <a:latin typeface="Cambria Math"/>
                            <a:ea typeface="Cambria Math"/>
                          </a:rPr>
                          <m:t>𝟏</m:t>
                        </m:r>
                      </m:sub>
                    </m:sSub>
                    <m:r>
                      <a:rPr lang="de-AT" altLang="de-DE" b="1" i="1" smtClean="0">
                        <a:latin typeface="Cambria Math"/>
                        <a:ea typeface="Cambria Math"/>
                      </a:rPr>
                      <m:t>=</m:t>
                    </m:r>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𝑮</m:t>
                        </m:r>
                      </m:e>
                      <m:sub>
                        <m:r>
                          <a:rPr lang="de-AT" altLang="de-DE" b="1" i="1" smtClean="0">
                            <a:latin typeface="Cambria Math"/>
                            <a:ea typeface="Cambria Math"/>
                          </a:rPr>
                          <m:t>𝟏</m:t>
                        </m:r>
                      </m:sub>
                    </m:sSub>
                    <m:r>
                      <a:rPr lang="de-AT" altLang="de-DE" b="1" i="1" smtClean="0">
                        <a:latin typeface="Cambria Math"/>
                        <a:ea typeface="Cambria Math"/>
                      </a:rPr>
                      <m:t>+</m:t>
                    </m:r>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𝑷</m:t>
                        </m:r>
                      </m:e>
                      <m:sub>
                        <m:r>
                          <a:rPr lang="de-AT" altLang="de-DE" b="1" i="1" smtClean="0">
                            <a:latin typeface="Cambria Math"/>
                            <a:ea typeface="Cambria Math"/>
                          </a:rPr>
                          <m:t>𝟏</m:t>
                        </m:r>
                      </m:sub>
                    </m:sSub>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𝑮</m:t>
                        </m:r>
                      </m:e>
                      <m:sub>
                        <m:r>
                          <a:rPr lang="de-AT" altLang="de-DE" b="1" i="1" smtClean="0">
                            <a:latin typeface="Cambria Math"/>
                            <a:ea typeface="Cambria Math"/>
                          </a:rPr>
                          <m:t>𝟎</m:t>
                        </m:r>
                      </m:sub>
                    </m:sSub>
                    <m:r>
                      <a:rPr lang="de-AT" altLang="de-DE" b="1" i="1" smtClean="0">
                        <a:latin typeface="Cambria Math"/>
                        <a:ea typeface="Cambria Math"/>
                      </a:rPr>
                      <m:t>+</m:t>
                    </m:r>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𝑷</m:t>
                        </m:r>
                      </m:e>
                      <m:sub>
                        <m:r>
                          <a:rPr lang="de-AT" altLang="de-DE" b="1" i="1" smtClean="0">
                            <a:latin typeface="Cambria Math"/>
                            <a:ea typeface="Cambria Math"/>
                          </a:rPr>
                          <m:t>𝟏</m:t>
                        </m:r>
                      </m:sub>
                    </m:sSub>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𝑷</m:t>
                        </m:r>
                      </m:e>
                      <m:sub>
                        <m:r>
                          <a:rPr lang="de-AT" altLang="de-DE" b="1" i="1" smtClean="0">
                            <a:latin typeface="Cambria Math"/>
                            <a:ea typeface="Cambria Math"/>
                          </a:rPr>
                          <m:t>𝟎</m:t>
                        </m:r>
                      </m:sub>
                    </m:sSub>
                    <m:sSub>
                      <m:sSubPr>
                        <m:ctrlPr>
                          <a:rPr lang="de-AT" altLang="de-DE" b="1" i="1" smtClean="0">
                            <a:latin typeface="Cambria Math" panose="02040503050406030204" pitchFamily="18" charset="0"/>
                            <a:ea typeface="Cambria Math"/>
                          </a:rPr>
                        </m:ctrlPr>
                      </m:sSubPr>
                      <m:e>
                        <m:r>
                          <a:rPr lang="de-AT" altLang="de-DE" b="1" i="1" smtClean="0">
                            <a:latin typeface="Cambria Math"/>
                            <a:ea typeface="Cambria Math"/>
                          </a:rPr>
                          <m:t>𝑪</m:t>
                        </m:r>
                      </m:e>
                      <m:sub>
                        <m:r>
                          <a:rPr lang="de-AT" altLang="de-DE" b="1" i="1" smtClean="0">
                            <a:latin typeface="Cambria Math"/>
                            <a:ea typeface="Cambria Math"/>
                          </a:rPr>
                          <m:t>−</m:t>
                        </m:r>
                        <m:r>
                          <a:rPr lang="de-AT" altLang="de-DE" b="1" i="1" smtClean="0">
                            <a:latin typeface="Cambria Math"/>
                            <a:ea typeface="Cambria Math"/>
                          </a:rPr>
                          <m:t>𝟏</m:t>
                        </m:r>
                      </m:sub>
                    </m:sSub>
                  </m:oMath>
                </a14:m>
                <a:endParaRPr lang="de-DE" altLang="de-DE" dirty="0" smtClean="0"/>
              </a:p>
              <a:p>
                <a:pPr eaLnBrk="1" hangingPunct="1"/>
                <a:endParaRPr lang="de-DE" altLang="de-DE" dirty="0" smtClean="0"/>
              </a:p>
              <a:p>
                <a:pPr eaLnBrk="1" hangingPunct="1"/>
                <a:endParaRPr lang="de-DE" altLang="de-DE" dirty="0" smtClean="0"/>
              </a:p>
              <a:p>
                <a:pPr eaLnBrk="1" hangingPunct="1"/>
                <a:r>
                  <a:rPr lang="de-DE" altLang="de-DE" dirty="0" smtClean="0"/>
                  <a:t>Alle P</a:t>
                </a:r>
                <a:r>
                  <a:rPr lang="de-DE" altLang="de-DE" baseline="-25000" dirty="0" smtClean="0"/>
                  <a:t>i</a:t>
                </a:r>
                <a:r>
                  <a:rPr lang="de-DE" altLang="de-DE" dirty="0" smtClean="0"/>
                  <a:t>- und </a:t>
                </a:r>
                <a:r>
                  <a:rPr lang="de-DE" altLang="de-DE" dirty="0" err="1" smtClean="0"/>
                  <a:t>G</a:t>
                </a:r>
                <a:r>
                  <a:rPr lang="de-DE" altLang="de-DE" baseline="-25000" dirty="0" err="1" smtClean="0"/>
                  <a:t>i</a:t>
                </a:r>
                <a:r>
                  <a:rPr lang="de-DE" altLang="de-DE" dirty="0" smtClean="0"/>
                  <a:t>-Signale werden im Carry-</a:t>
                </a:r>
                <a:r>
                  <a:rPr lang="de-DE" altLang="de-DE" dirty="0" err="1" smtClean="0"/>
                  <a:t>Lookahead</a:t>
                </a:r>
                <a:r>
                  <a:rPr lang="de-DE" altLang="de-DE" dirty="0" smtClean="0"/>
                  <a:t>-Generator CPG gleichzeitig zu </a:t>
                </a:r>
                <a:r>
                  <a:rPr lang="de-DE" altLang="de-DE" dirty="0" err="1" smtClean="0"/>
                  <a:t>C</a:t>
                </a:r>
                <a:r>
                  <a:rPr lang="de-DE" altLang="de-DE" baseline="-25000" dirty="0" err="1" smtClean="0"/>
                  <a:t>i</a:t>
                </a:r>
                <a:r>
                  <a:rPr lang="de-DE" altLang="de-DE" dirty="0" smtClean="0"/>
                  <a:t>-Signalen ausgewertet und den einzelnen </a:t>
                </a:r>
                <a:r>
                  <a:rPr lang="de-DE" altLang="de-DE" dirty="0" err="1" smtClean="0"/>
                  <a:t>Volladdierern</a:t>
                </a:r>
                <a:r>
                  <a:rPr lang="de-DE" altLang="de-DE" dirty="0" smtClean="0"/>
                  <a:t> zur Verfügung gestellt.</a:t>
                </a:r>
              </a:p>
            </p:txBody>
          </p:sp>
        </mc:Choice>
        <mc:Fallback xmlns="">
          <p:sp>
            <p:nvSpPr>
              <p:cNvPr id="17413" name="Rectangle 3"/>
              <p:cNvSpPr>
                <a:spLocks noGrp="1" noRot="1" noChangeAspect="1" noMove="1" noResize="1" noEditPoints="1" noAdjustHandles="1" noChangeArrowheads="1" noChangeShapeType="1" noTextEdit="1"/>
              </p:cNvSpPr>
              <p:nvPr>
                <p:ph type="body" idx="1"/>
              </p:nvPr>
            </p:nvSpPr>
            <p:spPr>
              <a:blipFill rotWithShape="1">
                <a:blip r:embed="rId2"/>
                <a:stretch>
                  <a:fillRect l="-418" t="-317" r="-60" b="-1058"/>
                </a:stretch>
              </a:blipFill>
            </p:spPr>
            <p:txBody>
              <a:bodyPr/>
              <a:lstStyle/>
              <a:p>
                <a:r>
                  <a:rPr lang="en-GB">
                    <a:noFill/>
                  </a:rPr>
                  <a:t> </a:t>
                </a:r>
              </a:p>
            </p:txBody>
          </p:sp>
        </mc:Fallback>
      </mc:AlternateContent>
    </p:spTree>
    <p:extLst>
      <p:ext uri="{BB962C8B-B14F-4D97-AF65-F5344CB8AC3E}">
        <p14:creationId xmlns:p14="http://schemas.microsoft.com/office/powerpoint/2010/main" val="2285488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56AC1494-659A-4F71-B7BF-341D96CC41F9}"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4983D4DB-CD3D-4D44-95EB-AA2ACD978BDA}" type="slidenum">
              <a:rPr lang="en-US">
                <a:latin typeface="+mn-lt"/>
              </a:rPr>
              <a:pPr defTabSz="995363">
                <a:defRPr/>
              </a:pPr>
              <a:t>43</a:t>
            </a:fld>
            <a:endParaRPr lang="de-DE">
              <a:latin typeface="Times New Roman" pitchFamily="18" charset="0"/>
            </a:endParaRPr>
          </a:p>
        </p:txBody>
      </p:sp>
      <p:sp>
        <p:nvSpPr>
          <p:cNvPr id="314370" name="Rectangle 2"/>
          <p:cNvSpPr>
            <a:spLocks noGrp="1" noChangeArrowheads="1"/>
          </p:cNvSpPr>
          <p:nvPr>
            <p:ph type="title"/>
          </p:nvPr>
        </p:nvSpPr>
        <p:spPr/>
        <p:txBody>
          <a:bodyPr/>
          <a:lstStyle/>
          <a:p>
            <a:pPr eaLnBrk="1" hangingPunct="1">
              <a:defRPr/>
            </a:pPr>
            <a:r>
              <a:rPr lang="de-DE" smtClean="0"/>
              <a:t>4-Bit-Carry-Lookahead-Addierer</a:t>
            </a:r>
          </a:p>
        </p:txBody>
      </p:sp>
      <p:sp>
        <p:nvSpPr>
          <p:cNvPr id="30726" name="Rectangle 5"/>
          <p:cNvSpPr>
            <a:spLocks noChangeArrowheads="1"/>
          </p:cNvSpPr>
          <p:nvPr/>
        </p:nvSpPr>
        <p:spPr bwMode="auto">
          <a:xfrm>
            <a:off x="0" y="2681288"/>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0727" name="Rectangle 10"/>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0728" name="Object 9"/>
          <p:cNvGraphicFramePr>
            <a:graphicFrameLocks noChangeAspect="1"/>
          </p:cNvGraphicFramePr>
          <p:nvPr/>
        </p:nvGraphicFramePr>
        <p:xfrm>
          <a:off x="374650" y="1909763"/>
          <a:ext cx="9880600" cy="5029200"/>
        </p:xfrm>
        <a:graphic>
          <a:graphicData uri="http://schemas.openxmlformats.org/presentationml/2006/ole">
            <mc:AlternateContent xmlns:mc="http://schemas.openxmlformats.org/markup-compatibility/2006">
              <mc:Choice xmlns:v="urn:schemas-microsoft-com:vml" Requires="v">
                <p:oleObj spid="_x0000_s30809" name="Visio" r:id="rId3" imgW="10000306" imgH="5086852" progId="Visio.Drawing.11">
                  <p:embed/>
                </p:oleObj>
              </mc:Choice>
              <mc:Fallback>
                <p:oleObj name="Visio" r:id="rId3" imgW="10000306" imgH="5086852"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909763"/>
                        <a:ext cx="988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83E317CA-7E98-4E38-93EC-EF79BF490A21}"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DFEF9214-CA63-4A79-B36F-171D830E5064}" type="slidenum">
              <a:rPr lang="en-US">
                <a:latin typeface="+mn-lt"/>
              </a:rPr>
              <a:pPr defTabSz="995363">
                <a:defRPr/>
              </a:pPr>
              <a:t>44</a:t>
            </a:fld>
            <a:endParaRPr lang="de-DE">
              <a:latin typeface="Times New Roman" pitchFamily="18" charset="0"/>
            </a:endParaRPr>
          </a:p>
        </p:txBody>
      </p:sp>
      <p:sp>
        <p:nvSpPr>
          <p:cNvPr id="315394" name="Rectangle 2"/>
          <p:cNvSpPr>
            <a:spLocks noGrp="1" noChangeArrowheads="1"/>
          </p:cNvSpPr>
          <p:nvPr>
            <p:ph type="title"/>
          </p:nvPr>
        </p:nvSpPr>
        <p:spPr/>
        <p:txBody>
          <a:bodyPr/>
          <a:lstStyle/>
          <a:p>
            <a:pPr eaLnBrk="1" hangingPunct="1">
              <a:defRPr/>
            </a:pPr>
            <a:r>
              <a:rPr lang="de-DE" smtClean="0"/>
              <a:t>VHDL-Modell eines 4-Bit-Carry-Lookahead-Generators</a:t>
            </a:r>
          </a:p>
        </p:txBody>
      </p:sp>
      <p:sp>
        <p:nvSpPr>
          <p:cNvPr id="31750" name="Text Box 6"/>
          <p:cNvSpPr txBox="1">
            <a:spLocks noChangeArrowheads="1"/>
          </p:cNvSpPr>
          <p:nvPr/>
        </p:nvSpPr>
        <p:spPr bwMode="auto">
          <a:xfrm>
            <a:off x="735013" y="1765300"/>
            <a:ext cx="8208962" cy="43465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-- 4-Bit Carry-Lookahead-Generator	</a:t>
            </a:r>
          </a:p>
          <a:p>
            <a:pPr algn="l"/>
            <a:r>
              <a:rPr lang="en-GB" altLang="de-DE" sz="1400" b="1">
                <a:latin typeface="Courier New" pitchFamily="49" charset="0"/>
              </a:rPr>
              <a:t>entity</a:t>
            </a:r>
            <a:r>
              <a:rPr lang="en-GB" altLang="de-DE" sz="1400">
                <a:latin typeface="Courier New" pitchFamily="49" charset="0"/>
              </a:rPr>
              <a:t> CPG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CG, CP: </a:t>
            </a:r>
            <a:r>
              <a:rPr lang="en-GB" altLang="de-DE" sz="1400" b="1">
                <a:latin typeface="Courier New" pitchFamily="49" charset="0"/>
              </a:rPr>
              <a:t>in</a:t>
            </a:r>
            <a:r>
              <a:rPr lang="en-GB" altLang="de-DE" sz="1400">
                <a:latin typeface="Courier New" pitchFamily="49" charset="0"/>
              </a:rPr>
              <a:t> bit_vector(3 </a:t>
            </a:r>
            <a:r>
              <a:rPr lang="en-GB" altLang="de-DE" sz="1400" b="1">
                <a:latin typeface="Courier New" pitchFamily="49" charset="0"/>
              </a:rPr>
              <a:t>downto</a:t>
            </a:r>
            <a:r>
              <a:rPr lang="en-GB" altLang="de-DE" sz="1400">
                <a:latin typeface="Courier New" pitchFamily="49" charset="0"/>
              </a:rPr>
              <a:t> 0);</a:t>
            </a:r>
          </a:p>
          <a:p>
            <a:pPr algn="l"/>
            <a:r>
              <a:rPr lang="en-GB" altLang="de-DE" sz="1400">
                <a:latin typeface="Courier New" pitchFamily="49" charset="0"/>
              </a:rPr>
              <a:t>	      CI: </a:t>
            </a:r>
            <a:r>
              <a:rPr lang="en-GB" altLang="de-DE" sz="1400" b="1">
                <a:latin typeface="Courier New" pitchFamily="49" charset="0"/>
              </a:rPr>
              <a:t>in</a:t>
            </a:r>
            <a:r>
              <a:rPr lang="en-GB" altLang="de-DE" sz="1400">
                <a:latin typeface="Courier New" pitchFamily="49" charset="0"/>
              </a:rPr>
              <a:t> bit;</a:t>
            </a:r>
          </a:p>
          <a:p>
            <a:pPr algn="l"/>
            <a:r>
              <a:rPr lang="en-GB" altLang="de-DE" sz="1400">
                <a:latin typeface="Courier New" pitchFamily="49" charset="0"/>
              </a:rPr>
              <a:t>	      CO: </a:t>
            </a:r>
            <a:r>
              <a:rPr lang="en-GB" altLang="de-DE" sz="1400" b="1">
                <a:latin typeface="Courier New" pitchFamily="49" charset="0"/>
              </a:rPr>
              <a:t>out</a:t>
            </a:r>
            <a:r>
              <a:rPr lang="en-GB" altLang="de-DE" sz="1400">
                <a:latin typeface="Courier New" pitchFamily="49" charset="0"/>
              </a:rPr>
              <a:t> bit_vector(3 </a:t>
            </a:r>
            <a:r>
              <a:rPr lang="en-GB" altLang="de-DE" sz="1400" b="1">
                <a:latin typeface="Courier New" pitchFamily="49" charset="0"/>
              </a:rPr>
              <a:t>downto</a:t>
            </a:r>
            <a:r>
              <a:rPr lang="en-GB" altLang="de-DE" sz="1400">
                <a:latin typeface="Courier New" pitchFamily="49" charset="0"/>
              </a:rPr>
              <a:t> 0)</a:t>
            </a:r>
          </a:p>
          <a:p>
            <a:pPr algn="l"/>
            <a:r>
              <a:rPr lang="en-GB" altLang="de-DE" sz="1400">
                <a:latin typeface="Courier New" pitchFamily="49" charset="0"/>
              </a:rPr>
              <a:t>	    );</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CPG;</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VERHALTEN </a:t>
            </a:r>
            <a:r>
              <a:rPr lang="en-GB" altLang="de-DE" sz="1400" b="1">
                <a:latin typeface="Courier New" pitchFamily="49" charset="0"/>
              </a:rPr>
              <a:t>of</a:t>
            </a:r>
            <a:r>
              <a:rPr lang="en-GB" altLang="de-DE" sz="1400">
                <a:latin typeface="Courier New" pitchFamily="49" charset="0"/>
              </a:rPr>
              <a:t> CPG </a:t>
            </a:r>
            <a:r>
              <a:rPr lang="en-GB" altLang="de-DE" sz="1400" b="1">
                <a:latin typeface="Courier New" pitchFamily="49" charset="0"/>
              </a:rPr>
              <a:t>is</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CO(0) &lt;= CG(0) </a:t>
            </a:r>
            <a:r>
              <a:rPr lang="en-GB" altLang="de-DE" sz="1400" b="1">
                <a:latin typeface="Courier New" pitchFamily="49" charset="0"/>
              </a:rPr>
              <a:t>or</a:t>
            </a:r>
            <a:r>
              <a:rPr lang="en-GB" altLang="de-DE" sz="1400">
                <a:latin typeface="Courier New" pitchFamily="49" charset="0"/>
              </a:rPr>
              <a:t> (CP(0) </a:t>
            </a:r>
            <a:r>
              <a:rPr lang="en-GB" altLang="de-DE" sz="1400" b="1">
                <a:latin typeface="Courier New" pitchFamily="49" charset="0"/>
              </a:rPr>
              <a:t>and</a:t>
            </a:r>
            <a:r>
              <a:rPr lang="en-GB" altLang="de-DE" sz="1400">
                <a:latin typeface="Courier New" pitchFamily="49" charset="0"/>
              </a:rPr>
              <a:t> CI) </a:t>
            </a:r>
            <a:r>
              <a:rPr lang="en-GB" altLang="de-DE" sz="1400" b="1">
                <a:latin typeface="Courier New" pitchFamily="49" charset="0"/>
              </a:rPr>
              <a:t>after</a:t>
            </a:r>
            <a:r>
              <a:rPr lang="en-GB" altLang="de-DE" sz="1400">
                <a:latin typeface="Courier New" pitchFamily="49" charset="0"/>
              </a:rPr>
              <a:t> 5 ns;</a:t>
            </a:r>
          </a:p>
          <a:p>
            <a:pPr algn="l"/>
            <a:r>
              <a:rPr lang="en-GB" altLang="de-DE" sz="1400">
                <a:latin typeface="Courier New" pitchFamily="49" charset="0"/>
              </a:rPr>
              <a:t>	CO(1) &lt;= CG(1) </a:t>
            </a:r>
            <a:r>
              <a:rPr lang="en-GB" altLang="de-DE" sz="1400" b="1">
                <a:latin typeface="Courier New" pitchFamily="49" charset="0"/>
              </a:rPr>
              <a:t>or</a:t>
            </a:r>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CG(0))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CP(0) </a:t>
            </a:r>
            <a:r>
              <a:rPr lang="en-GB" altLang="de-DE" sz="1400" b="1">
                <a:latin typeface="Courier New" pitchFamily="49" charset="0"/>
              </a:rPr>
              <a:t>and</a:t>
            </a:r>
            <a:r>
              <a:rPr lang="en-GB" altLang="de-DE" sz="1400">
                <a:latin typeface="Courier New" pitchFamily="49" charset="0"/>
              </a:rPr>
              <a:t> CI) </a:t>
            </a:r>
            <a:r>
              <a:rPr lang="en-GB" altLang="de-DE" sz="1400" b="1">
                <a:latin typeface="Courier New" pitchFamily="49" charset="0"/>
              </a:rPr>
              <a:t>after</a:t>
            </a:r>
            <a:r>
              <a:rPr lang="en-GB" altLang="de-DE" sz="1400">
                <a:latin typeface="Courier New" pitchFamily="49" charset="0"/>
              </a:rPr>
              <a:t> 5 ns;</a:t>
            </a:r>
          </a:p>
          <a:p>
            <a:pPr algn="l"/>
            <a:r>
              <a:rPr lang="en-GB" altLang="de-DE" sz="1400">
                <a:latin typeface="Courier New" pitchFamily="49" charset="0"/>
              </a:rPr>
              <a:t>	CO(2) &lt;= CG(2) </a:t>
            </a:r>
            <a:r>
              <a:rPr lang="en-GB" altLang="de-DE" sz="1400" b="1">
                <a:latin typeface="Courier New" pitchFamily="49" charset="0"/>
              </a:rPr>
              <a:t>or</a:t>
            </a:r>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CG(1))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CG(0))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CP(0) </a:t>
            </a:r>
            <a:r>
              <a:rPr lang="en-GB" altLang="de-DE" sz="1400" b="1">
                <a:latin typeface="Courier New" pitchFamily="49" charset="0"/>
              </a:rPr>
              <a:t>and</a:t>
            </a:r>
            <a:r>
              <a:rPr lang="en-GB" altLang="de-DE" sz="1400">
                <a:latin typeface="Courier New" pitchFamily="49" charset="0"/>
              </a:rPr>
              <a:t> CI) </a:t>
            </a:r>
            <a:r>
              <a:rPr lang="en-GB" altLang="de-DE" sz="1400" b="1">
                <a:latin typeface="Courier New" pitchFamily="49" charset="0"/>
              </a:rPr>
              <a:t>after</a:t>
            </a:r>
            <a:r>
              <a:rPr lang="en-GB" altLang="de-DE" sz="1400">
                <a:latin typeface="Courier New" pitchFamily="49" charset="0"/>
              </a:rPr>
              <a:t> 5 ns;</a:t>
            </a:r>
          </a:p>
          <a:p>
            <a:pPr algn="l"/>
            <a:r>
              <a:rPr lang="en-GB" altLang="de-DE" sz="1400">
                <a:latin typeface="Courier New" pitchFamily="49" charset="0"/>
              </a:rPr>
              <a:t>	CO(3) &lt;= CG(3) </a:t>
            </a:r>
            <a:r>
              <a:rPr lang="en-GB" altLang="de-DE" sz="1400" b="1">
                <a:latin typeface="Courier New" pitchFamily="49" charset="0"/>
              </a:rPr>
              <a:t>or</a:t>
            </a:r>
            <a:r>
              <a:rPr lang="en-GB" altLang="de-DE" sz="1400">
                <a:latin typeface="Courier New" pitchFamily="49" charset="0"/>
              </a:rPr>
              <a:t> (CP(3) </a:t>
            </a:r>
            <a:r>
              <a:rPr lang="en-GB" altLang="de-DE" sz="1400" b="1">
                <a:latin typeface="Courier New" pitchFamily="49" charset="0"/>
              </a:rPr>
              <a:t>and</a:t>
            </a:r>
            <a:r>
              <a:rPr lang="en-GB" altLang="de-DE" sz="1400">
                <a:latin typeface="Courier New" pitchFamily="49" charset="0"/>
              </a:rPr>
              <a:t> CG(2))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(CP(3) </a:t>
            </a:r>
            <a:r>
              <a:rPr lang="en-GB" altLang="de-DE" sz="1400" b="1">
                <a:latin typeface="Courier New" pitchFamily="49" charset="0"/>
              </a:rPr>
              <a:t>and</a:t>
            </a:r>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CG(1))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(CP(3) </a:t>
            </a:r>
            <a:r>
              <a:rPr lang="en-GB" altLang="de-DE" sz="1400" b="1">
                <a:latin typeface="Courier New" pitchFamily="49" charset="0"/>
              </a:rPr>
              <a:t>and</a:t>
            </a:r>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CG(0)) </a:t>
            </a:r>
            <a:r>
              <a:rPr lang="en-GB" altLang="de-DE" sz="1400" b="1">
                <a:latin typeface="Courier New" pitchFamily="49" charset="0"/>
              </a:rPr>
              <a:t>or</a:t>
            </a:r>
            <a:endParaRPr lang="en-GB" altLang="de-DE" sz="1400">
              <a:latin typeface="Courier New" pitchFamily="49" charset="0"/>
            </a:endParaRPr>
          </a:p>
          <a:p>
            <a:pPr algn="l"/>
            <a:r>
              <a:rPr lang="en-GB" altLang="de-DE" sz="1400">
                <a:latin typeface="Courier New" pitchFamily="49" charset="0"/>
              </a:rPr>
              <a:t>		 (CP(3) </a:t>
            </a:r>
            <a:r>
              <a:rPr lang="en-GB" altLang="de-DE" sz="1400" b="1">
                <a:latin typeface="Courier New" pitchFamily="49" charset="0"/>
              </a:rPr>
              <a:t>and</a:t>
            </a:r>
            <a:r>
              <a:rPr lang="en-GB" altLang="de-DE" sz="1400">
                <a:latin typeface="Courier New" pitchFamily="49" charset="0"/>
              </a:rPr>
              <a:t> CP(2) </a:t>
            </a:r>
            <a:r>
              <a:rPr lang="en-GB" altLang="de-DE" sz="1400" b="1">
                <a:latin typeface="Courier New" pitchFamily="49" charset="0"/>
              </a:rPr>
              <a:t>and</a:t>
            </a:r>
            <a:r>
              <a:rPr lang="en-GB" altLang="de-DE" sz="1400">
                <a:latin typeface="Courier New" pitchFamily="49" charset="0"/>
              </a:rPr>
              <a:t> CP(1) </a:t>
            </a:r>
            <a:r>
              <a:rPr lang="en-GB" altLang="de-DE" sz="1400" b="1">
                <a:latin typeface="Courier New" pitchFamily="49" charset="0"/>
              </a:rPr>
              <a:t>and</a:t>
            </a:r>
            <a:r>
              <a:rPr lang="en-GB" altLang="de-DE" sz="1400">
                <a:latin typeface="Courier New" pitchFamily="49" charset="0"/>
              </a:rPr>
              <a:t> CP(0) </a:t>
            </a:r>
            <a:r>
              <a:rPr lang="en-GB" altLang="de-DE" sz="1400" b="1">
                <a:latin typeface="Courier New" pitchFamily="49" charset="0"/>
              </a:rPr>
              <a:t>and</a:t>
            </a:r>
            <a:r>
              <a:rPr lang="en-GB" altLang="de-DE" sz="1400">
                <a:latin typeface="Courier New" pitchFamily="49" charset="0"/>
              </a:rPr>
              <a:t> CI) </a:t>
            </a:r>
            <a:r>
              <a:rPr lang="en-GB" altLang="de-DE" sz="1400" b="1">
                <a:latin typeface="Courier New" pitchFamily="49" charset="0"/>
              </a:rPr>
              <a:t>after</a:t>
            </a:r>
            <a:r>
              <a:rPr lang="en-GB" altLang="de-DE" sz="1400">
                <a:latin typeface="Courier New" pitchFamily="49" charset="0"/>
              </a:rPr>
              <a:t> 5 ns;</a:t>
            </a:r>
            <a:endParaRPr lang="de-DE" altLang="de-DE" sz="1400" b="1">
              <a:latin typeface="Courier New" pitchFamily="49" charset="0"/>
            </a:endParaRPr>
          </a:p>
          <a:p>
            <a:pPr algn="l"/>
            <a:r>
              <a:rPr lang="de-DE" altLang="de-DE" sz="1400" b="1">
                <a:latin typeface="Courier New" pitchFamily="49" charset="0"/>
              </a:rPr>
              <a:t>end</a:t>
            </a:r>
            <a:r>
              <a:rPr lang="de-DE" altLang="de-DE" sz="1400">
                <a:latin typeface="Courier New" pitchFamily="49" charset="0"/>
              </a:rPr>
              <a:t> VERHALTEN;</a:t>
            </a:r>
          </a:p>
        </p:txBody>
      </p:sp>
      <p:sp>
        <p:nvSpPr>
          <p:cNvPr id="315399" name="AutoShape 7"/>
          <p:cNvSpPr>
            <a:spLocks noChangeArrowheads="1"/>
          </p:cNvSpPr>
          <p:nvPr/>
        </p:nvSpPr>
        <p:spPr bwMode="auto">
          <a:xfrm>
            <a:off x="806450" y="6373813"/>
            <a:ext cx="7058025" cy="865187"/>
          </a:xfrm>
          <a:prstGeom prst="wedgeRoundRectCallout">
            <a:avLst>
              <a:gd name="adj1" fmla="val 9829"/>
              <a:gd name="adj2" fmla="val -107616"/>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Die Breite der Produktterme nimmt mit zunehmender Bitbreite zu und erhöht damit die Signallaufzeit. Dies begrenzt den sinnvollen Einsatz von Carry-Lookahead-Addierern.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5399"/>
                                        </p:tgtEl>
                                        <p:attrNameLst>
                                          <p:attrName>style.visibility</p:attrName>
                                        </p:attrNameLst>
                                      </p:cBhvr>
                                      <p:to>
                                        <p:strVal val="visible"/>
                                      </p:to>
                                    </p:set>
                                    <p:animEffect transition="in" filter="dissolve">
                                      <p:cBhvr>
                                        <p:cTn id="7" dur="500"/>
                                        <p:tgtEl>
                                          <p:spTgt spid="315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4"/>
          <p:cNvSpPr>
            <a:spLocks noGrp="1"/>
          </p:cNvSpPr>
          <p:nvPr>
            <p:ph type="dt" sz="quarter" idx="10"/>
          </p:nvPr>
        </p:nvSpPr>
        <p:spPr/>
        <p:txBody>
          <a:bodyPr/>
          <a:lstStyle/>
          <a:p>
            <a:pPr defTabSz="995363">
              <a:defRPr/>
            </a:pPr>
            <a:fld id="{9F5D469A-32B8-4585-A885-9CBA03FE7543}" type="datetime1">
              <a:rPr lang="de-DE">
                <a:latin typeface="+mn-lt"/>
              </a:rPr>
              <a:pPr defTabSz="995363">
                <a:defRPr/>
              </a:pPr>
              <a:t>04.12.2018</a:t>
            </a:fld>
            <a:endParaRPr lang="de-DE">
              <a:latin typeface="+mn-lt"/>
            </a:endParaRPr>
          </a:p>
        </p:txBody>
      </p:sp>
      <p:sp>
        <p:nvSpPr>
          <p:cNvPr id="8" name="Fußzeilenplatzhalt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6"/>
          <p:cNvSpPr>
            <a:spLocks noGrp="1"/>
          </p:cNvSpPr>
          <p:nvPr>
            <p:ph type="sldNum" sz="quarter" idx="12"/>
          </p:nvPr>
        </p:nvSpPr>
        <p:spPr/>
        <p:txBody>
          <a:bodyPr/>
          <a:lstStyle/>
          <a:p>
            <a:pPr defTabSz="995363">
              <a:defRPr/>
            </a:pPr>
            <a:fld id="{CD3ACF2B-693A-4664-8AD1-543FF86161FE}" type="slidenum">
              <a:rPr lang="en-US">
                <a:latin typeface="+mn-lt"/>
              </a:rPr>
              <a:pPr defTabSz="995363">
                <a:defRPr/>
              </a:pPr>
              <a:t>45</a:t>
            </a:fld>
            <a:endParaRPr lang="de-DE">
              <a:latin typeface="Times New Roman" pitchFamily="18" charset="0"/>
            </a:endParaRPr>
          </a:p>
        </p:txBody>
      </p:sp>
      <p:graphicFrame>
        <p:nvGraphicFramePr>
          <p:cNvPr id="32773" name="Object 8"/>
          <p:cNvGraphicFramePr>
            <a:graphicFrameLocks noGrp="1" noChangeAspect="1"/>
          </p:cNvGraphicFramePr>
          <p:nvPr>
            <p:ph sz="half" idx="2"/>
          </p:nvPr>
        </p:nvGraphicFramePr>
        <p:xfrm>
          <a:off x="160338" y="3402013"/>
          <a:ext cx="10512425" cy="2765425"/>
        </p:xfrm>
        <a:graphic>
          <a:graphicData uri="http://schemas.openxmlformats.org/presentationml/2006/ole">
            <mc:AlternateContent xmlns:mc="http://schemas.openxmlformats.org/markup-compatibility/2006">
              <mc:Choice xmlns:v="urn:schemas-microsoft-com:vml" Requires="v">
                <p:oleObj spid="_x0000_s32858" name="Visio" r:id="rId3" imgW="9253905" imgH="2767373" progId="Visio.Drawing.11">
                  <p:embed/>
                </p:oleObj>
              </mc:Choice>
              <mc:Fallback>
                <p:oleObj name="Visio" r:id="rId3" imgW="9253905" imgH="2767373"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3402013"/>
                        <a:ext cx="10512425"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298" name="Rectangle 2"/>
          <p:cNvSpPr>
            <a:spLocks noGrp="1" noChangeArrowheads="1"/>
          </p:cNvSpPr>
          <p:nvPr>
            <p:ph type="title"/>
          </p:nvPr>
        </p:nvSpPr>
        <p:spPr/>
        <p:txBody>
          <a:bodyPr/>
          <a:lstStyle/>
          <a:p>
            <a:pPr eaLnBrk="1" hangingPunct="1">
              <a:defRPr/>
            </a:pPr>
            <a:r>
              <a:rPr lang="de-DE" smtClean="0"/>
              <a:t>Simulation einer 4-Bit-Carry-Lookahead-Struktur </a:t>
            </a:r>
          </a:p>
        </p:txBody>
      </p:sp>
      <p:sp>
        <p:nvSpPr>
          <p:cNvPr id="32775" name="Rectangle 7"/>
          <p:cNvSpPr>
            <a:spLocks noGrp="1" noChangeArrowheads="1"/>
          </p:cNvSpPr>
          <p:nvPr>
            <p:ph type="body" sz="half" idx="1"/>
          </p:nvPr>
        </p:nvSpPr>
        <p:spPr>
          <a:xfrm>
            <a:off x="227013" y="1765300"/>
            <a:ext cx="6988175" cy="1511300"/>
          </a:xfrm>
          <a:noFill/>
        </p:spPr>
        <p:txBody>
          <a:bodyPr/>
          <a:lstStyle/>
          <a:p>
            <a:pPr eaLnBrk="1" hangingPunct="1"/>
            <a:r>
              <a:rPr lang="de-DE" altLang="de-DE" sz="1700" smtClean="0"/>
              <a:t>Die Verzögerungszeit durch den Carry-Lookahead-Addierer ist unabhängig von der Anzahl der zu addierenden Bits.</a:t>
            </a:r>
          </a:p>
          <a:p>
            <a:pPr eaLnBrk="1" hangingPunct="1"/>
            <a:r>
              <a:rPr lang="de-DE" altLang="de-DE" sz="1700" smtClean="0"/>
              <a:t>Im worst-case-Fall muss das Signal drei Stufen durchlaufen.</a:t>
            </a:r>
          </a:p>
          <a:p>
            <a:pPr eaLnBrk="1" hangingPunct="1"/>
            <a:r>
              <a:rPr lang="de-DE" altLang="de-DE" sz="1700" smtClean="0"/>
              <a:t>Beispiel: t</a:t>
            </a:r>
            <a:r>
              <a:rPr lang="de-DE" altLang="de-DE" sz="1700" baseline="-25000" smtClean="0"/>
              <a:t>pd</a:t>
            </a:r>
            <a:r>
              <a:rPr lang="de-DE" altLang="de-DE" sz="1700" smtClean="0"/>
              <a:t>(Volladd) = 2 ns, t</a:t>
            </a:r>
            <a:r>
              <a:rPr lang="de-DE" altLang="de-DE" sz="1700" baseline="-25000" smtClean="0"/>
              <a:t>pd</a:t>
            </a:r>
            <a:r>
              <a:rPr lang="de-DE" altLang="de-DE" sz="1700" smtClean="0"/>
              <a:t>(Carry-Lookahead) = 5 ns</a:t>
            </a:r>
          </a:p>
        </p:txBody>
      </p:sp>
      <p:sp>
        <p:nvSpPr>
          <p:cNvPr id="32776" name="Rectangle 5"/>
          <p:cNvSpPr>
            <a:spLocks noChangeArrowheads="1"/>
          </p:cNvSpPr>
          <p:nvPr/>
        </p:nvSpPr>
        <p:spPr bwMode="auto">
          <a:xfrm>
            <a:off x="0" y="29956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11302" name="AutoShape 6"/>
          <p:cNvSpPr>
            <a:spLocks noChangeArrowheads="1"/>
          </p:cNvSpPr>
          <p:nvPr/>
        </p:nvSpPr>
        <p:spPr bwMode="auto">
          <a:xfrm>
            <a:off x="806450" y="6372225"/>
            <a:ext cx="6119813" cy="865188"/>
          </a:xfrm>
          <a:prstGeom prst="wedgeRoundRectCallout">
            <a:avLst>
              <a:gd name="adj1" fmla="val 22634"/>
              <a:gd name="adj2" fmla="val -79907"/>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Die Verzögerungszeit beim Wechsel der Eingangssignale zum Summationsausgang beträgt im worst-case-Fall nur 9 ns.</a:t>
            </a:r>
          </a:p>
        </p:txBody>
      </p:sp>
      <p:sp>
        <p:nvSpPr>
          <p:cNvPr id="10" name="AutoShape 6"/>
          <p:cNvSpPr>
            <a:spLocks noChangeArrowheads="1"/>
          </p:cNvSpPr>
          <p:nvPr/>
        </p:nvSpPr>
        <p:spPr bwMode="auto">
          <a:xfrm>
            <a:off x="4533900" y="2995613"/>
            <a:ext cx="3762375" cy="498475"/>
          </a:xfrm>
          <a:prstGeom prst="wedgeRoundRectCallout">
            <a:avLst>
              <a:gd name="adj1" fmla="val -64699"/>
              <a:gd name="adj2" fmla="val 241829"/>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Berechne Generate und Propagate</a:t>
            </a:r>
          </a:p>
        </p:txBody>
      </p:sp>
      <p:sp>
        <p:nvSpPr>
          <p:cNvPr id="11" name="AutoShape 6"/>
          <p:cNvSpPr>
            <a:spLocks noChangeArrowheads="1"/>
          </p:cNvSpPr>
          <p:nvPr/>
        </p:nvSpPr>
        <p:spPr bwMode="auto">
          <a:xfrm>
            <a:off x="6711950" y="3709988"/>
            <a:ext cx="2952750" cy="498475"/>
          </a:xfrm>
          <a:prstGeom prst="wedgeRoundRectCallout">
            <a:avLst>
              <a:gd name="adj1" fmla="val -128287"/>
              <a:gd name="adj2" fmla="val 165782"/>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Berechne Carry-Lookahead</a:t>
            </a:r>
          </a:p>
        </p:txBody>
      </p:sp>
      <p:sp>
        <p:nvSpPr>
          <p:cNvPr id="12" name="AutoShape 6"/>
          <p:cNvSpPr>
            <a:spLocks noChangeArrowheads="1"/>
          </p:cNvSpPr>
          <p:nvPr/>
        </p:nvSpPr>
        <p:spPr bwMode="auto">
          <a:xfrm>
            <a:off x="7431088" y="4645025"/>
            <a:ext cx="2016125" cy="500063"/>
          </a:xfrm>
          <a:prstGeom prst="wedgeRoundRectCallout">
            <a:avLst>
              <a:gd name="adj1" fmla="val -168815"/>
              <a:gd name="adj2" fmla="val 6244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Berechne Summe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1302"/>
                                        </p:tgtEl>
                                        <p:attrNameLst>
                                          <p:attrName>style.visibility</p:attrName>
                                        </p:attrNameLst>
                                      </p:cBhvr>
                                      <p:to>
                                        <p:strVal val="visible"/>
                                      </p:to>
                                    </p:set>
                                    <p:animEffect transition="in" filter="dissolve">
                                      <p:cBhvr>
                                        <p:cTn id="7" dur="500"/>
                                        <p:tgtEl>
                                          <p:spTgt spid="311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P spid="10" grpId="0" animBg="1"/>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EC9C35ED-5E73-4CA7-A198-9FE6C0B0232F}"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8B0C535F-9EFC-4669-8476-C32016C12741}" type="slidenum">
              <a:rPr lang="en-US">
                <a:latin typeface="+mn-lt"/>
              </a:rPr>
              <a:pPr defTabSz="995363">
                <a:defRPr/>
              </a:pPr>
              <a:t>46</a:t>
            </a:fld>
            <a:endParaRPr lang="de-DE">
              <a:latin typeface="Times New Roman" pitchFamily="18" charset="0"/>
            </a:endParaRPr>
          </a:p>
        </p:txBody>
      </p:sp>
      <p:sp>
        <p:nvSpPr>
          <p:cNvPr id="316418" name="Rectangle 2"/>
          <p:cNvSpPr>
            <a:spLocks noGrp="1" noChangeArrowheads="1"/>
          </p:cNvSpPr>
          <p:nvPr>
            <p:ph type="title"/>
          </p:nvPr>
        </p:nvSpPr>
        <p:spPr/>
        <p:txBody>
          <a:bodyPr/>
          <a:lstStyle/>
          <a:p>
            <a:pPr eaLnBrk="1" hangingPunct="1">
              <a:defRPr/>
            </a:pPr>
            <a:r>
              <a:rPr lang="de-DE" smtClean="0"/>
              <a:t>Kombinierter Addierer / Subtrahierer</a:t>
            </a:r>
          </a:p>
        </p:txBody>
      </p:sp>
      <p:pic>
        <p:nvPicPr>
          <p:cNvPr id="337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1765300"/>
            <a:ext cx="15128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3799" name="Picture 3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4025" y="3633788"/>
            <a:ext cx="6308725"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Rectangle 3"/>
          <p:cNvSpPr>
            <a:spLocks noGrp="1" noChangeArrowheads="1"/>
          </p:cNvSpPr>
          <p:nvPr>
            <p:ph type="body" idx="1"/>
          </p:nvPr>
        </p:nvSpPr>
        <p:spPr>
          <a:xfrm>
            <a:off x="227013" y="1404938"/>
            <a:ext cx="10085387" cy="2376487"/>
          </a:xfrm>
        </p:spPr>
        <p:txBody>
          <a:bodyPr/>
          <a:lstStyle/>
          <a:p>
            <a:pPr eaLnBrk="1" hangingPunct="1"/>
            <a:r>
              <a:rPr lang="de-DE" altLang="de-DE" smtClean="0"/>
              <a:t>Einfacher Aufbau für Zweierkomplementarithmetik.</a:t>
            </a:r>
          </a:p>
          <a:p>
            <a:pPr eaLnBrk="1" hangingPunct="1"/>
            <a:r>
              <a:rPr lang="de-DE" altLang="de-DE" smtClean="0"/>
              <a:t>Verwende das Steuersignal</a:t>
            </a:r>
          </a:p>
          <a:p>
            <a:pPr eaLnBrk="1" hangingPunct="1"/>
            <a:r>
              <a:rPr lang="de-DE" altLang="de-DE" smtClean="0"/>
              <a:t>Falls das Steuersignal 0 ist, so wird addiert, andernfalls subtrahiert.</a:t>
            </a:r>
          </a:p>
          <a:p>
            <a:pPr eaLnBrk="1" hangingPunct="1"/>
            <a:r>
              <a:rPr lang="de-DE" altLang="de-DE" smtClean="0"/>
              <a:t>Bei der Addition bedeutet CARRY = 1 einen Übertrag, bei der Subtraktion bedeutet CARRY = 0 einen Übertrag (Borrow).</a:t>
            </a:r>
          </a:p>
          <a:p>
            <a:pPr eaLnBrk="1" hangingPunct="1"/>
            <a:endParaRPr lang="de-DE" altLang="de-DE" smtClean="0"/>
          </a:p>
        </p:txBody>
      </p:sp>
      <p:sp>
        <p:nvSpPr>
          <p:cNvPr id="9" name="Rectangle 3"/>
          <p:cNvSpPr txBox="1">
            <a:spLocks noChangeArrowheads="1"/>
          </p:cNvSpPr>
          <p:nvPr/>
        </p:nvSpPr>
        <p:spPr bwMode="auto">
          <a:xfrm>
            <a:off x="231775" y="3176588"/>
            <a:ext cx="4643438" cy="2016125"/>
          </a:xfrm>
          <a:prstGeom prst="rect">
            <a:avLst/>
          </a:prstGeom>
          <a:noFill/>
          <a:ln>
            <a:noFill/>
          </a:ln>
          <a:effectLst/>
          <a:extLst/>
        </p:spPr>
        <p:txBody>
          <a:bodyPr lIns="99529" tIns="49765" rIns="99529" bIns="49765"/>
          <a:lstStyle>
            <a:lvl1pPr marL="373063" indent="-373063" algn="l" defTabSz="995363" rtl="0" eaLnBrk="0" fontAlgn="base" hangingPunct="0">
              <a:spcBef>
                <a:spcPct val="20000"/>
              </a:spcBef>
              <a:spcAft>
                <a:spcPct val="0"/>
              </a:spcAft>
              <a:buChar char="•"/>
              <a:defRPr sz="2000" b="1">
                <a:solidFill>
                  <a:schemeClr val="tx1"/>
                </a:solidFill>
                <a:latin typeface="+mn-lt"/>
                <a:ea typeface="+mn-ea"/>
                <a:cs typeface="+mn-cs"/>
              </a:defRPr>
            </a:lvl1pPr>
            <a:lvl2pPr marL="808038" indent="-309563" algn="l" defTabSz="995363" rtl="0" eaLnBrk="0" fontAlgn="base" hangingPunct="0">
              <a:spcBef>
                <a:spcPct val="20000"/>
              </a:spcBef>
              <a:spcAft>
                <a:spcPct val="0"/>
              </a:spcAft>
              <a:buChar char="–"/>
              <a:defRPr b="1">
                <a:solidFill>
                  <a:schemeClr val="tx1"/>
                </a:solidFill>
                <a:latin typeface="+mn-lt"/>
              </a:defRPr>
            </a:lvl2pPr>
            <a:lvl3pPr marL="1244600" indent="-249238" algn="l" defTabSz="995363" rtl="0" eaLnBrk="0" fontAlgn="base" hangingPunct="0">
              <a:spcBef>
                <a:spcPct val="20000"/>
              </a:spcBef>
              <a:spcAft>
                <a:spcPct val="0"/>
              </a:spcAft>
              <a:buChar char="•"/>
              <a:defRPr b="1">
                <a:solidFill>
                  <a:schemeClr val="tx1"/>
                </a:solidFill>
                <a:latin typeface="+mn-lt"/>
              </a:defRPr>
            </a:lvl3pPr>
            <a:lvl4pPr marL="1741488" indent="-247650" algn="l" defTabSz="995363" rtl="0" eaLnBrk="0" fontAlgn="base" hangingPunct="0">
              <a:spcBef>
                <a:spcPct val="20000"/>
              </a:spcBef>
              <a:spcAft>
                <a:spcPct val="0"/>
              </a:spcAft>
              <a:buChar char="–"/>
              <a:defRPr sz="1600" b="1">
                <a:solidFill>
                  <a:schemeClr val="tx1"/>
                </a:solidFill>
                <a:latin typeface="+mn-lt"/>
              </a:defRPr>
            </a:lvl4pPr>
            <a:lvl5pPr marL="2239963" indent="-249238" algn="l" defTabSz="995363" rtl="0" eaLnBrk="0" fontAlgn="base" hangingPunct="0">
              <a:spcBef>
                <a:spcPct val="20000"/>
              </a:spcBef>
              <a:spcAft>
                <a:spcPct val="0"/>
              </a:spcAft>
              <a:buChar char="»"/>
              <a:defRPr sz="1600">
                <a:solidFill>
                  <a:schemeClr val="tx1"/>
                </a:solidFill>
                <a:latin typeface="+mn-lt"/>
              </a:defRPr>
            </a:lvl5pPr>
            <a:lvl6pPr marL="2697163" indent="-249238" algn="l" defTabSz="995363" rtl="0" fontAlgn="base">
              <a:spcBef>
                <a:spcPct val="20000"/>
              </a:spcBef>
              <a:spcAft>
                <a:spcPct val="0"/>
              </a:spcAft>
              <a:buChar char="»"/>
              <a:defRPr sz="1600">
                <a:solidFill>
                  <a:schemeClr val="tx1"/>
                </a:solidFill>
                <a:latin typeface="+mn-lt"/>
              </a:defRPr>
            </a:lvl6pPr>
            <a:lvl7pPr marL="3154363" indent="-249238" algn="l" defTabSz="995363" rtl="0" fontAlgn="base">
              <a:spcBef>
                <a:spcPct val="20000"/>
              </a:spcBef>
              <a:spcAft>
                <a:spcPct val="0"/>
              </a:spcAft>
              <a:buChar char="»"/>
              <a:defRPr sz="1600">
                <a:solidFill>
                  <a:schemeClr val="tx1"/>
                </a:solidFill>
                <a:latin typeface="+mn-lt"/>
              </a:defRPr>
            </a:lvl7pPr>
            <a:lvl8pPr marL="3611563" indent="-249238" algn="l" defTabSz="995363" rtl="0" fontAlgn="base">
              <a:spcBef>
                <a:spcPct val="20000"/>
              </a:spcBef>
              <a:spcAft>
                <a:spcPct val="0"/>
              </a:spcAft>
              <a:buChar char="»"/>
              <a:defRPr sz="1600">
                <a:solidFill>
                  <a:schemeClr val="tx1"/>
                </a:solidFill>
                <a:latin typeface="+mn-lt"/>
              </a:defRPr>
            </a:lvl8pPr>
            <a:lvl9pPr marL="4068763" indent="-249238" algn="l" defTabSz="995363" rtl="0" fontAlgn="base">
              <a:spcBef>
                <a:spcPct val="20000"/>
              </a:spcBef>
              <a:spcAft>
                <a:spcPct val="0"/>
              </a:spcAft>
              <a:buChar char="»"/>
              <a:defRPr sz="1600">
                <a:solidFill>
                  <a:schemeClr val="tx1"/>
                </a:solidFill>
                <a:latin typeface="+mn-lt"/>
              </a:defRPr>
            </a:lvl9pPr>
          </a:lstStyle>
          <a:p>
            <a:pPr eaLnBrk="1" hangingPunct="1">
              <a:defRPr/>
            </a:pPr>
            <a:r>
              <a:rPr lang="de-DE" altLang="de-DE" kern="0" dirty="0" smtClean="0"/>
              <a:t>Erstelle eine Wahrheitstabelle für die Eingangssignale A, B und C</a:t>
            </a:r>
            <a:r>
              <a:rPr lang="de-DE" altLang="de-DE" kern="0" baseline="-25000" dirty="0" smtClean="0"/>
              <a:t>IN</a:t>
            </a:r>
            <a:r>
              <a:rPr lang="de-DE" altLang="de-DE" kern="0" dirty="0" smtClean="0"/>
              <a:t> sowie die Ausgangssignale C</a:t>
            </a:r>
            <a:r>
              <a:rPr lang="de-DE" altLang="de-DE" kern="0" baseline="-25000" dirty="0" smtClean="0"/>
              <a:t>OUT</a:t>
            </a:r>
            <a:r>
              <a:rPr lang="de-DE" altLang="de-DE" kern="0" dirty="0" smtClean="0"/>
              <a:t> und bestimme die zusätzlichen Logikfunktionen.</a:t>
            </a:r>
          </a:p>
          <a:p>
            <a:pPr eaLnBrk="1" hangingPunct="1">
              <a:defRPr/>
            </a:pPr>
            <a:endParaRPr lang="de-DE" altLang="de-DE" kern="0" dirty="0" smtClean="0"/>
          </a:p>
          <a:p>
            <a:pPr eaLnBrk="1" hangingPunct="1">
              <a:defRPr/>
            </a:pPr>
            <a:endParaRPr lang="de-DE" altLang="de-DE" kern="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861C370E-A58C-4C0D-A8D6-C55D93269568}"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5603AA67-C176-4CB0-8144-ACD2AE91F11B}" type="slidenum">
              <a:rPr lang="en-US">
                <a:latin typeface="+mn-lt"/>
              </a:rPr>
              <a:pPr defTabSz="995363">
                <a:defRPr/>
              </a:pPr>
              <a:t>47</a:t>
            </a:fld>
            <a:endParaRPr lang="de-DE">
              <a:latin typeface="Times New Roman" pitchFamily="18" charset="0"/>
            </a:endParaRPr>
          </a:p>
        </p:txBody>
      </p:sp>
      <p:sp>
        <p:nvSpPr>
          <p:cNvPr id="317442" name="Rectangle 2"/>
          <p:cNvSpPr>
            <a:spLocks noGrp="1" noChangeArrowheads="1"/>
          </p:cNvSpPr>
          <p:nvPr>
            <p:ph type="title"/>
          </p:nvPr>
        </p:nvSpPr>
        <p:spPr/>
        <p:txBody>
          <a:bodyPr/>
          <a:lstStyle/>
          <a:p>
            <a:pPr eaLnBrk="1" hangingPunct="1">
              <a:defRPr/>
            </a:pPr>
            <a:r>
              <a:rPr lang="de-DE" smtClean="0"/>
              <a:t>Addition von Festkommazahlen im Q-Format</a:t>
            </a:r>
          </a:p>
        </p:txBody>
      </p:sp>
      <p:sp>
        <p:nvSpPr>
          <p:cNvPr id="34822" name="Rectangle 3"/>
          <p:cNvSpPr>
            <a:spLocks noGrp="1" noChangeArrowheads="1"/>
          </p:cNvSpPr>
          <p:nvPr>
            <p:ph type="body" idx="1"/>
          </p:nvPr>
        </p:nvSpPr>
        <p:spPr>
          <a:xfrm>
            <a:off x="230188" y="1693863"/>
            <a:ext cx="3255962" cy="5397500"/>
          </a:xfrm>
        </p:spPr>
        <p:txBody>
          <a:bodyPr/>
          <a:lstStyle/>
          <a:p>
            <a:pPr eaLnBrk="1" hangingPunct="1">
              <a:buFontTx/>
              <a:buNone/>
            </a:pPr>
            <a:r>
              <a:rPr lang="de-DE" altLang="de-DE" sz="1800" u="sng" dirty="0" smtClean="0"/>
              <a:t>Beispiel:</a:t>
            </a:r>
            <a:r>
              <a:rPr lang="de-DE" altLang="de-DE" sz="1800" dirty="0" smtClean="0"/>
              <a:t> Addition einer s3Q12-Zahl mit einer s1Q14-Zahl zu einem </a:t>
            </a:r>
            <a:br>
              <a:rPr lang="de-DE" altLang="de-DE" sz="1800" dirty="0" smtClean="0"/>
            </a:br>
            <a:r>
              <a:rPr lang="de-DE" altLang="de-DE" sz="1800" dirty="0" smtClean="0"/>
              <a:t>s4Q11-Ergebnis</a:t>
            </a:r>
            <a:r>
              <a:rPr lang="de-DE" altLang="de-DE" sz="1600" dirty="0" smtClean="0"/>
              <a:t>:</a:t>
            </a:r>
          </a:p>
          <a:p>
            <a:pPr eaLnBrk="1" hangingPunct="1">
              <a:buFontTx/>
              <a:buNone/>
            </a:pPr>
            <a:endParaRPr lang="de-DE" altLang="de-DE" sz="1600" dirty="0" smtClean="0"/>
          </a:p>
          <a:p>
            <a:pPr eaLnBrk="1" hangingPunct="1"/>
            <a:r>
              <a:rPr lang="de-DE" altLang="de-DE" sz="1600" dirty="0" smtClean="0"/>
              <a:t>Verwende die gleichen </a:t>
            </a:r>
            <a:r>
              <a:rPr lang="de-DE" altLang="de-DE" sz="1600" dirty="0" err="1" smtClean="0"/>
              <a:t>Hardwareaddierer</a:t>
            </a:r>
            <a:r>
              <a:rPr lang="de-DE" altLang="de-DE" sz="1600" dirty="0" smtClean="0"/>
              <a:t> wie bisher (parametrisierter 16 Bit-</a:t>
            </a:r>
            <a:r>
              <a:rPr lang="de-DE" altLang="de-DE" sz="1600" dirty="0" err="1" smtClean="0"/>
              <a:t>Addierer</a:t>
            </a:r>
            <a:r>
              <a:rPr lang="de-DE" altLang="de-DE" sz="1600" dirty="0" smtClean="0"/>
              <a:t>).</a:t>
            </a:r>
          </a:p>
          <a:p>
            <a:pPr eaLnBrk="1" hangingPunct="1"/>
            <a:r>
              <a:rPr lang="de-DE" altLang="de-DE" sz="1600" dirty="0" smtClean="0"/>
              <a:t>Beim B-Operanden müssen die führenden Bits </a:t>
            </a:r>
            <a:r>
              <a:rPr lang="de-DE" altLang="de-DE" sz="1600" i="1" dirty="0" smtClean="0">
                <a:solidFill>
                  <a:srgbClr val="FB9E23"/>
                </a:solidFill>
              </a:rPr>
              <a:t>vorzeichengerecht ergänzt</a:t>
            </a:r>
            <a:r>
              <a:rPr lang="de-DE" altLang="de-DE" sz="1600" dirty="0" smtClean="0"/>
              <a:t> werden.</a:t>
            </a:r>
          </a:p>
          <a:p>
            <a:pPr eaLnBrk="1" hangingPunct="1"/>
            <a:r>
              <a:rPr lang="de-DE" altLang="de-DE" sz="1600" dirty="0" smtClean="0"/>
              <a:t>Beim B-Operanden werden die letzten beiden Bitstellen abgeschnitten. Dies </a:t>
            </a:r>
            <a:r>
              <a:rPr lang="de-DE" altLang="de-DE" sz="1600" dirty="0" err="1" smtClean="0"/>
              <a:t>bedeu-tet</a:t>
            </a:r>
            <a:r>
              <a:rPr lang="de-DE" altLang="de-DE" sz="1600" dirty="0" smtClean="0"/>
              <a:t> ein </a:t>
            </a:r>
            <a:r>
              <a:rPr lang="de-DE" altLang="de-DE" sz="1600" i="1" dirty="0" smtClean="0">
                <a:solidFill>
                  <a:srgbClr val="FB9E23"/>
                </a:solidFill>
              </a:rPr>
              <a:t>Quantisierungsrauschen</a:t>
            </a:r>
            <a:r>
              <a:rPr lang="de-DE" altLang="de-DE" sz="1600" dirty="0" smtClean="0"/>
              <a:t>.</a:t>
            </a:r>
          </a:p>
          <a:p>
            <a:pPr eaLnBrk="1" hangingPunct="1"/>
            <a:endParaRPr lang="de-DE" altLang="de-DE" sz="1600" dirty="0" smtClean="0"/>
          </a:p>
        </p:txBody>
      </p:sp>
      <p:sp>
        <p:nvSpPr>
          <p:cNvPr id="34823" name="Text Box 4"/>
          <p:cNvSpPr txBox="1">
            <a:spLocks noChangeArrowheads="1"/>
          </p:cNvSpPr>
          <p:nvPr/>
        </p:nvSpPr>
        <p:spPr bwMode="auto">
          <a:xfrm>
            <a:off x="3543300" y="1693863"/>
            <a:ext cx="6624638" cy="51974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entity</a:t>
            </a:r>
            <a:r>
              <a:rPr lang="en-GB" altLang="de-DE" sz="1400">
                <a:latin typeface="Courier New" pitchFamily="49" charset="0"/>
              </a:rPr>
              <a:t> FIX_POINT_ADD </a:t>
            </a:r>
            <a:r>
              <a:rPr lang="en-GB" altLang="de-DE" sz="1400" b="1">
                <a:latin typeface="Courier New" pitchFamily="49" charset="0"/>
              </a:rPr>
              <a:t>is</a:t>
            </a:r>
          </a:p>
          <a:p>
            <a:pPr algn="l"/>
            <a:r>
              <a:rPr lang="en-GB" altLang="de-DE" sz="1400" b="1">
                <a:latin typeface="Courier New" pitchFamily="49" charset="0"/>
              </a:rPr>
              <a:t>port</a:t>
            </a:r>
            <a:r>
              <a:rPr lang="en-GB" altLang="de-DE" sz="1400">
                <a:latin typeface="Courier New" pitchFamily="49" charset="0"/>
              </a:rPr>
              <a:t>( A : </a:t>
            </a:r>
            <a:r>
              <a:rPr lang="en-GB" altLang="de-DE" sz="1400" b="1">
                <a:latin typeface="Courier New" pitchFamily="49" charset="0"/>
              </a:rPr>
              <a:t>in</a:t>
            </a:r>
            <a:r>
              <a:rPr lang="en-GB" altLang="de-DE" sz="1400">
                <a:latin typeface="Courier New" pitchFamily="49" charset="0"/>
              </a:rPr>
              <a:t> bit_vector(15 </a:t>
            </a:r>
            <a:r>
              <a:rPr lang="en-GB" altLang="de-DE" sz="1400" b="1">
                <a:latin typeface="Courier New" pitchFamily="49" charset="0"/>
              </a:rPr>
              <a:t>downto</a:t>
            </a:r>
            <a:r>
              <a:rPr lang="en-GB" altLang="de-DE" sz="1400">
                <a:latin typeface="Courier New" pitchFamily="49" charset="0"/>
              </a:rPr>
              <a:t> 0);      </a:t>
            </a:r>
            <a:r>
              <a:rPr lang="en-GB" altLang="de-DE" sz="1400" b="1">
                <a:latin typeface="Courier New" pitchFamily="49" charset="0"/>
              </a:rPr>
              <a:t>-- s3Q12 Format</a:t>
            </a:r>
            <a:endParaRPr lang="en-GB" altLang="de-DE" sz="1400">
              <a:latin typeface="Courier New" pitchFamily="49" charset="0"/>
            </a:endParaRPr>
          </a:p>
          <a:p>
            <a:pPr algn="l"/>
            <a:r>
              <a:rPr lang="en-GB" altLang="de-DE" sz="1400">
                <a:latin typeface="Courier New" pitchFamily="49" charset="0"/>
              </a:rPr>
              <a:t>      B : </a:t>
            </a:r>
            <a:r>
              <a:rPr lang="en-GB" altLang="de-DE" sz="1400" b="1">
                <a:latin typeface="Courier New" pitchFamily="49" charset="0"/>
              </a:rPr>
              <a:t>in</a:t>
            </a:r>
            <a:r>
              <a:rPr lang="en-GB" altLang="de-DE" sz="1400">
                <a:latin typeface="Courier New" pitchFamily="49" charset="0"/>
              </a:rPr>
              <a:t> bit_vector(15 </a:t>
            </a:r>
            <a:r>
              <a:rPr lang="en-GB" altLang="de-DE" sz="1400" b="1">
                <a:latin typeface="Courier New" pitchFamily="49" charset="0"/>
              </a:rPr>
              <a:t>downto</a:t>
            </a:r>
            <a:r>
              <a:rPr lang="en-GB" altLang="de-DE" sz="1400">
                <a:latin typeface="Courier New" pitchFamily="49" charset="0"/>
              </a:rPr>
              <a:t> 0);      </a:t>
            </a:r>
            <a:r>
              <a:rPr lang="en-GB" altLang="de-DE" sz="1400" b="1">
                <a:latin typeface="Courier New" pitchFamily="49" charset="0"/>
              </a:rPr>
              <a:t>-- s1Q14 Format</a:t>
            </a:r>
            <a:endParaRPr lang="en-GB" altLang="de-DE" sz="1400">
              <a:latin typeface="Courier New" pitchFamily="49" charset="0"/>
            </a:endParaRPr>
          </a:p>
          <a:p>
            <a:pPr algn="l"/>
            <a:r>
              <a:rPr lang="en-GB" altLang="de-DE" sz="1400">
                <a:latin typeface="Courier New" pitchFamily="49" charset="0"/>
              </a:rPr>
              <a:t>      RESULT : </a:t>
            </a:r>
            <a:r>
              <a:rPr lang="en-GB" altLang="de-DE" sz="1400" b="1">
                <a:latin typeface="Courier New" pitchFamily="49" charset="0"/>
              </a:rPr>
              <a:t>out</a:t>
            </a:r>
            <a:r>
              <a:rPr lang="en-GB" altLang="de-DE" sz="1400">
                <a:latin typeface="Courier New" pitchFamily="49" charset="0"/>
              </a:rPr>
              <a:t> bit_vector(15 </a:t>
            </a:r>
            <a:r>
              <a:rPr lang="en-GB" altLang="de-DE" sz="1400" b="1">
                <a:latin typeface="Courier New" pitchFamily="49" charset="0"/>
              </a:rPr>
              <a:t>downto</a:t>
            </a:r>
            <a:r>
              <a:rPr lang="en-GB" altLang="de-DE" sz="1400">
                <a:latin typeface="Courier New" pitchFamily="49" charset="0"/>
              </a:rPr>
              <a:t> 0) </a:t>
            </a:r>
            <a:r>
              <a:rPr lang="en-GB" altLang="de-DE" sz="1400" b="1">
                <a:latin typeface="Courier New" pitchFamily="49" charset="0"/>
              </a:rPr>
              <a:t>-- s4Q11 Format</a:t>
            </a:r>
            <a:endParaRPr lang="en-GB" altLang="de-DE" sz="1400">
              <a:latin typeface="Courier New" pitchFamily="49" charset="0"/>
            </a:endParaRPr>
          </a:p>
          <a:p>
            <a:pPr algn="l"/>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FIX_POINT_ADD;</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A </a:t>
            </a:r>
            <a:r>
              <a:rPr lang="en-GB" altLang="de-DE" sz="1400" b="1">
                <a:latin typeface="Courier New" pitchFamily="49" charset="0"/>
              </a:rPr>
              <a:t>of</a:t>
            </a:r>
            <a:r>
              <a:rPr lang="en-GB" altLang="de-DE" sz="1400">
                <a:latin typeface="Courier New" pitchFamily="49" charset="0"/>
              </a:rPr>
              <a:t> FIX_POINT_ADD </a:t>
            </a:r>
            <a:r>
              <a:rPr lang="en-GB" altLang="de-DE" sz="1400" b="1">
                <a:latin typeface="Courier New" pitchFamily="49" charset="0"/>
              </a:rPr>
              <a:t>is</a:t>
            </a:r>
          </a:p>
          <a:p>
            <a:pPr algn="l"/>
            <a:r>
              <a:rPr lang="en-GB" altLang="de-DE" sz="1400" b="1">
                <a:latin typeface="Courier New" pitchFamily="49" charset="0"/>
              </a:rPr>
              <a:t>component</a:t>
            </a:r>
            <a:r>
              <a:rPr lang="en-GB" altLang="de-DE" sz="1400">
                <a:latin typeface="Courier New" pitchFamily="49" charset="0"/>
              </a:rPr>
              <a:t> N_BIT_ADD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generic</a:t>
            </a:r>
            <a:r>
              <a:rPr lang="en-GB" altLang="de-DE" sz="1400">
                <a:latin typeface="Courier New" pitchFamily="49" charset="0"/>
              </a:rPr>
              <a:t>( N: integer:=8);</a:t>
            </a: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(A, B :in bit_vector(N-1 </a:t>
            </a:r>
            <a:r>
              <a:rPr lang="en-GB" altLang="de-DE" sz="1400" b="1">
                <a:latin typeface="Courier New" pitchFamily="49" charset="0"/>
              </a:rPr>
              <a:t>downto</a:t>
            </a:r>
            <a:r>
              <a:rPr lang="en-GB" altLang="de-DE" sz="1400">
                <a:latin typeface="Courier New" pitchFamily="49" charset="0"/>
              </a:rPr>
              <a:t> 0);</a:t>
            </a:r>
          </a:p>
          <a:p>
            <a:pPr algn="l"/>
            <a:r>
              <a:rPr lang="en-GB" altLang="de-DE" sz="1400">
                <a:latin typeface="Courier New" pitchFamily="49" charset="0"/>
              </a:rPr>
              <a:t>	      CI :in bit;</a:t>
            </a:r>
          </a:p>
          <a:p>
            <a:pPr algn="l"/>
            <a:r>
              <a:rPr lang="en-GB" altLang="de-DE" sz="1400">
                <a:latin typeface="Courier New" pitchFamily="49" charset="0"/>
              </a:rPr>
              <a:t>	      SUM:out bit_vector(N </a:t>
            </a:r>
            <a:r>
              <a:rPr lang="en-GB" altLang="de-DE" sz="1400" b="1">
                <a:latin typeface="Courier New" pitchFamily="49" charset="0"/>
              </a:rPr>
              <a:t>downto</a:t>
            </a:r>
            <a:r>
              <a:rPr lang="en-GB" altLang="de-DE" sz="1400">
                <a:latin typeface="Courier New" pitchFamily="49" charset="0"/>
              </a:rPr>
              <a:t> 0));</a:t>
            </a:r>
            <a:endParaRPr lang="en-GB" altLang="de-DE" sz="1400" b="1">
              <a:latin typeface="Courier New" pitchFamily="49" charset="0"/>
            </a:endParaRPr>
          </a:p>
          <a:p>
            <a:pPr algn="l"/>
            <a:r>
              <a:rPr lang="en-GB" altLang="de-DE" sz="1400" b="1">
                <a:latin typeface="Courier New" pitchFamily="49" charset="0"/>
              </a:rPr>
              <a:t>end component</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constant</a:t>
            </a:r>
            <a:r>
              <a:rPr lang="en-GB" altLang="de-DE" sz="1400">
                <a:latin typeface="Courier New" pitchFamily="49" charset="0"/>
              </a:rPr>
              <a:t> CI: bit :='0';</a:t>
            </a:r>
            <a:endParaRPr lang="en-GB" altLang="de-DE" sz="1400" b="1">
              <a:latin typeface="Courier New" pitchFamily="49" charset="0"/>
            </a:endParaRPr>
          </a:p>
          <a:p>
            <a:pPr algn="l"/>
            <a:r>
              <a:rPr lang="en-GB" altLang="de-DE" sz="1400" b="1">
                <a:latin typeface="Courier New" pitchFamily="49" charset="0"/>
              </a:rPr>
              <a:t>signal</a:t>
            </a:r>
            <a:r>
              <a:rPr lang="en-GB" altLang="de-DE" sz="1400">
                <a:latin typeface="Courier New" pitchFamily="49" charset="0"/>
              </a:rPr>
              <a:t> OPA, OPB: bit_vector(15 </a:t>
            </a:r>
            <a:r>
              <a:rPr lang="en-GB" altLang="de-DE" sz="1400" b="1">
                <a:latin typeface="Courier New" pitchFamily="49" charset="0"/>
              </a:rPr>
              <a:t>downto</a:t>
            </a:r>
            <a:r>
              <a:rPr lang="en-GB" altLang="de-DE" sz="1400">
                <a:latin typeface="Courier New" pitchFamily="49" charset="0"/>
              </a:rPr>
              <a:t> 0);      </a:t>
            </a:r>
            <a:r>
              <a:rPr lang="en-GB" altLang="de-DE" sz="1400" b="1">
                <a:latin typeface="Courier New" pitchFamily="49" charset="0"/>
              </a:rPr>
              <a:t>-- 16 Bit</a:t>
            </a:r>
          </a:p>
          <a:p>
            <a:pPr algn="l"/>
            <a:r>
              <a:rPr lang="en-GB" altLang="de-DE" sz="1400" b="1">
                <a:latin typeface="Courier New" pitchFamily="49" charset="0"/>
              </a:rPr>
              <a:t>signal</a:t>
            </a:r>
            <a:r>
              <a:rPr lang="en-GB" altLang="de-DE" sz="1400">
                <a:latin typeface="Courier New" pitchFamily="49" charset="0"/>
              </a:rPr>
              <a:t> TEMP_RES: bit_vector(16 </a:t>
            </a:r>
            <a:r>
              <a:rPr lang="en-GB" altLang="de-DE" sz="1400" b="1">
                <a:latin typeface="Courier New" pitchFamily="49" charset="0"/>
              </a:rPr>
              <a:t>downto</a:t>
            </a:r>
            <a:r>
              <a:rPr lang="en-GB" altLang="de-DE" sz="1400">
                <a:latin typeface="Courier New" pitchFamily="49" charset="0"/>
              </a:rPr>
              <a:t> 0);</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OPA &lt;= A;</a:t>
            </a:r>
          </a:p>
          <a:p>
            <a:pPr algn="l"/>
            <a:r>
              <a:rPr lang="en-GB" altLang="de-DE" sz="1400">
                <a:latin typeface="Courier New" pitchFamily="49" charset="0"/>
              </a:rPr>
              <a:t>    OPB &lt;= B(15)&amp;B(15)&amp;B(15 </a:t>
            </a:r>
            <a:r>
              <a:rPr lang="en-GB" altLang="de-DE" sz="1400" b="1">
                <a:latin typeface="Courier New" pitchFamily="49" charset="0"/>
              </a:rPr>
              <a:t>downto</a:t>
            </a:r>
            <a:r>
              <a:rPr lang="en-GB" altLang="de-DE" sz="1400">
                <a:latin typeface="Courier New" pitchFamily="49" charset="0"/>
              </a:rPr>
              <a:t> 2);         </a:t>
            </a:r>
            <a:r>
              <a:rPr lang="en-GB" altLang="de-DE" sz="1400" b="1">
                <a:latin typeface="Courier New" pitchFamily="49" charset="0"/>
              </a:rPr>
              <a:t>-- 2 + 14 Bit</a:t>
            </a:r>
            <a:endParaRPr lang="en-GB" altLang="de-DE" sz="1400">
              <a:latin typeface="Courier New" pitchFamily="49" charset="0"/>
            </a:endParaRPr>
          </a:p>
          <a:p>
            <a:pPr algn="l"/>
            <a:r>
              <a:rPr lang="en-GB" altLang="de-DE" sz="1400">
                <a:latin typeface="Courier New" pitchFamily="49" charset="0"/>
              </a:rPr>
              <a:t>ADD: N_BIT_ADD</a:t>
            </a:r>
          </a:p>
          <a:p>
            <a:pPr algn="l"/>
            <a:r>
              <a:rPr lang="en-GB" altLang="de-DE" sz="1400">
                <a:latin typeface="Courier New" pitchFamily="49" charset="0"/>
              </a:rPr>
              <a:t>    </a:t>
            </a:r>
            <a:r>
              <a:rPr lang="en-GB" altLang="de-DE" sz="1400" b="1">
                <a:latin typeface="Courier New" pitchFamily="49" charset="0"/>
              </a:rPr>
              <a:t>generic</a:t>
            </a:r>
            <a:r>
              <a:rPr lang="en-GB" altLang="de-DE" sz="1400">
                <a:latin typeface="Courier New" pitchFamily="49" charset="0"/>
              </a:rPr>
              <a:t> </a:t>
            </a:r>
            <a:r>
              <a:rPr lang="en-GB" altLang="de-DE" sz="1400" b="1">
                <a:latin typeface="Courier New" pitchFamily="49" charset="0"/>
              </a:rPr>
              <a:t>map</a:t>
            </a:r>
            <a:r>
              <a:rPr lang="en-GB" altLang="de-DE" sz="1400">
                <a:latin typeface="Courier New" pitchFamily="49" charset="0"/>
              </a:rPr>
              <a:t>(N=&gt;16)</a:t>
            </a:r>
          </a:p>
          <a:p>
            <a:pPr algn="l"/>
            <a:r>
              <a:rPr lang="en-GB" altLang="de-DE" sz="1400">
                <a:latin typeface="Courier New" pitchFamily="49" charset="0"/>
              </a:rPr>
              <a:t>    </a:t>
            </a:r>
            <a:r>
              <a:rPr lang="it-IT" altLang="de-DE" sz="1400" b="1">
                <a:latin typeface="Courier New" pitchFamily="49" charset="0"/>
              </a:rPr>
              <a:t>port</a:t>
            </a:r>
            <a:r>
              <a:rPr lang="it-IT" altLang="de-DE" sz="1400">
                <a:latin typeface="Courier New" pitchFamily="49" charset="0"/>
              </a:rPr>
              <a:t> </a:t>
            </a:r>
            <a:r>
              <a:rPr lang="it-IT" altLang="de-DE" sz="1400" b="1">
                <a:latin typeface="Courier New" pitchFamily="49" charset="0"/>
              </a:rPr>
              <a:t>map</a:t>
            </a:r>
            <a:r>
              <a:rPr lang="it-IT" altLang="de-DE" sz="1400">
                <a:latin typeface="Courier New" pitchFamily="49" charset="0"/>
              </a:rPr>
              <a:t>( A=&gt;OPA, B=&gt;OPB, CI=&gt;CI, SUM=&gt;TEMP_RES);</a:t>
            </a:r>
          </a:p>
          <a:p>
            <a:pPr algn="l"/>
            <a:r>
              <a:rPr lang="it-IT" altLang="de-DE" sz="1400">
                <a:latin typeface="Courier New" pitchFamily="49" charset="0"/>
              </a:rPr>
              <a:t>    </a:t>
            </a:r>
            <a:r>
              <a:rPr lang="en-GB" altLang="de-DE" sz="1400">
                <a:latin typeface="Courier New" pitchFamily="49" charset="0"/>
              </a:rPr>
              <a:t>RESULT &lt;=TEMP_RES(16 </a:t>
            </a:r>
            <a:r>
              <a:rPr lang="en-GB" altLang="de-DE" sz="1400" b="1">
                <a:latin typeface="Courier New" pitchFamily="49" charset="0"/>
              </a:rPr>
              <a:t>downto</a:t>
            </a:r>
            <a:r>
              <a:rPr lang="en-GB" altLang="de-DE" sz="1400">
                <a:latin typeface="Courier New" pitchFamily="49" charset="0"/>
              </a:rPr>
              <a:t> 1);</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A;</a:t>
            </a:r>
            <a:endParaRPr lang="de-DE" altLang="de-DE" sz="1400">
              <a:latin typeface="Courier New" pitchFamily="49" charset="0"/>
            </a:endParaRPr>
          </a:p>
        </p:txBody>
      </p:sp>
      <p:sp>
        <p:nvSpPr>
          <p:cNvPr id="8" name="AutoShape 6"/>
          <p:cNvSpPr>
            <a:spLocks noChangeArrowheads="1"/>
          </p:cNvSpPr>
          <p:nvPr/>
        </p:nvSpPr>
        <p:spPr bwMode="auto">
          <a:xfrm>
            <a:off x="7288213" y="2701925"/>
            <a:ext cx="2735262" cy="876300"/>
          </a:xfrm>
          <a:prstGeom prst="wedgeRoundRectCallout">
            <a:avLst>
              <a:gd name="adj1" fmla="val 4269"/>
              <a:gd name="adj2" fmla="val -64051"/>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Auf welche Weise ist das Ergebnis Q-Format definiert?</a:t>
            </a:r>
          </a:p>
        </p:txBody>
      </p:sp>
      <p:sp>
        <p:nvSpPr>
          <p:cNvPr id="9" name="AutoShape 6"/>
          <p:cNvSpPr>
            <a:spLocks noChangeArrowheads="1"/>
          </p:cNvSpPr>
          <p:nvPr/>
        </p:nvSpPr>
        <p:spPr bwMode="auto">
          <a:xfrm>
            <a:off x="6496050" y="5797550"/>
            <a:ext cx="3311525" cy="438150"/>
          </a:xfrm>
          <a:prstGeom prst="wedgeRoundRectCallout">
            <a:avLst>
              <a:gd name="adj1" fmla="val -66662"/>
              <a:gd name="adj2" fmla="val 28556"/>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Parametrisierung auf 16 Bit !</a:t>
            </a:r>
          </a:p>
        </p:txBody>
      </p:sp>
      <p:sp>
        <p:nvSpPr>
          <p:cNvPr id="10" name="AutoShape 6"/>
          <p:cNvSpPr>
            <a:spLocks noChangeArrowheads="1"/>
          </p:cNvSpPr>
          <p:nvPr/>
        </p:nvSpPr>
        <p:spPr bwMode="auto">
          <a:xfrm>
            <a:off x="6832600" y="5149850"/>
            <a:ext cx="3114675" cy="438150"/>
          </a:xfrm>
          <a:prstGeom prst="wedgeRoundRectCallout">
            <a:avLst>
              <a:gd name="adj1" fmla="val -74815"/>
              <a:gd name="adj2" fmla="val 48847"/>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Anpassung der Kommastelle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842" name="Objekt 2"/>
          <p:cNvGraphicFramePr>
            <a:graphicFrameLocks noChangeAspect="1"/>
          </p:cNvGraphicFramePr>
          <p:nvPr/>
        </p:nvGraphicFramePr>
        <p:xfrm>
          <a:off x="1527175" y="3925888"/>
          <a:ext cx="6696075" cy="2665412"/>
        </p:xfrm>
        <a:graphic>
          <a:graphicData uri="http://schemas.openxmlformats.org/presentationml/2006/ole">
            <mc:AlternateContent xmlns:mc="http://schemas.openxmlformats.org/markup-compatibility/2006">
              <mc:Choice xmlns:v="urn:schemas-microsoft-com:vml" Requires="v">
                <p:oleObj spid="_x0000_s35932" name="Visio" r:id="rId3" imgW="10108591" imgH="4009392" progId="Visio.Drawing.11">
                  <p:embed/>
                </p:oleObj>
              </mc:Choice>
              <mc:Fallback>
                <p:oleObj name="Visio" r:id="rId3" imgW="10108591" imgH="4009392" progId="Visio.Drawing.11">
                  <p:embed/>
                  <p:pic>
                    <p:nvPicPr>
                      <p:cNvPr id="0" name="Objek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3925888"/>
                        <a:ext cx="669607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Datumsplatzhalter 4"/>
          <p:cNvSpPr>
            <a:spLocks noGrp="1"/>
          </p:cNvSpPr>
          <p:nvPr>
            <p:ph type="dt" sz="quarter" idx="10"/>
          </p:nvPr>
        </p:nvSpPr>
        <p:spPr/>
        <p:txBody>
          <a:bodyPr/>
          <a:lstStyle/>
          <a:p>
            <a:pPr defTabSz="995363">
              <a:defRPr/>
            </a:pPr>
            <a:fld id="{96F98198-2CD7-4376-8DEF-B29B94D604DC}" type="datetime1">
              <a:rPr lang="de-DE">
                <a:latin typeface="+mn-lt"/>
              </a:rPr>
              <a:pPr defTabSz="995363">
                <a:defRPr/>
              </a:pPr>
              <a:t>04.12.2018</a:t>
            </a:fld>
            <a:endParaRPr lang="de-DE">
              <a:latin typeface="+mn-lt"/>
            </a:endParaRPr>
          </a:p>
        </p:txBody>
      </p:sp>
      <p:sp>
        <p:nvSpPr>
          <p:cNvPr id="9" name="Fußzeilenplatzhalt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10" name="Foliennummernplatzhalter 6"/>
          <p:cNvSpPr>
            <a:spLocks noGrp="1"/>
          </p:cNvSpPr>
          <p:nvPr>
            <p:ph type="sldNum" sz="quarter" idx="12"/>
          </p:nvPr>
        </p:nvSpPr>
        <p:spPr/>
        <p:txBody>
          <a:bodyPr/>
          <a:lstStyle/>
          <a:p>
            <a:pPr defTabSz="995363">
              <a:defRPr/>
            </a:pPr>
            <a:fld id="{A28E9DF2-8724-4711-9955-9C67C9A3E72F}" type="slidenum">
              <a:rPr lang="en-US">
                <a:latin typeface="+mn-lt"/>
              </a:rPr>
              <a:pPr defTabSz="995363">
                <a:defRPr/>
              </a:pPr>
              <a:t>48</a:t>
            </a:fld>
            <a:endParaRPr lang="de-DE">
              <a:latin typeface="Times New Roman" pitchFamily="18" charset="0"/>
            </a:endParaRPr>
          </a:p>
        </p:txBody>
      </p:sp>
      <p:sp>
        <p:nvSpPr>
          <p:cNvPr id="318466" name="Rectangle 2"/>
          <p:cNvSpPr>
            <a:spLocks noGrp="1" noChangeArrowheads="1"/>
          </p:cNvSpPr>
          <p:nvPr>
            <p:ph type="title"/>
          </p:nvPr>
        </p:nvSpPr>
        <p:spPr>
          <a:xfrm>
            <a:off x="236538" y="180975"/>
            <a:ext cx="10212387" cy="622300"/>
          </a:xfrm>
        </p:spPr>
        <p:txBody>
          <a:bodyPr/>
          <a:lstStyle/>
          <a:p>
            <a:pPr eaLnBrk="1" hangingPunct="1">
              <a:defRPr/>
            </a:pPr>
            <a:r>
              <a:rPr lang="de-DE" dirty="0" smtClean="0"/>
              <a:t>Digitale Multiplikation</a:t>
            </a:r>
          </a:p>
        </p:txBody>
      </p:sp>
      <p:sp>
        <p:nvSpPr>
          <p:cNvPr id="35847" name="Rectangle 3"/>
          <p:cNvSpPr>
            <a:spLocks noGrp="1" noChangeArrowheads="1"/>
          </p:cNvSpPr>
          <p:nvPr>
            <p:ph type="body" sz="half" idx="1"/>
          </p:nvPr>
        </p:nvSpPr>
        <p:spPr>
          <a:xfrm>
            <a:off x="227013" y="1765300"/>
            <a:ext cx="10012362" cy="2232025"/>
          </a:xfrm>
        </p:spPr>
        <p:txBody>
          <a:bodyPr/>
          <a:lstStyle/>
          <a:p>
            <a:pPr eaLnBrk="1" hangingPunct="1"/>
            <a:r>
              <a:rPr lang="de-DE" altLang="de-DE" sz="1800" smtClean="0"/>
              <a:t>Die Multiplikation von Festkommazahlen wird auf die Addition von Teilprodukten zurückgeführt. Bsp.: </a:t>
            </a:r>
            <a:r>
              <a:rPr lang="de-DE" altLang="de-DE" sz="1800" i="1" smtClean="0">
                <a:solidFill>
                  <a:srgbClr val="9A0E1B"/>
                </a:solidFill>
              </a:rPr>
              <a:t>vorzeichenlose </a:t>
            </a:r>
            <a:r>
              <a:rPr lang="de-DE" altLang="de-DE" sz="1800" smtClean="0"/>
              <a:t>Zahlen im 1Q3-Format:</a:t>
            </a:r>
          </a:p>
          <a:p>
            <a:pPr lvl="1" eaLnBrk="1" hangingPunct="1"/>
            <a:r>
              <a:rPr lang="de-DE" altLang="de-DE" sz="1600" smtClean="0"/>
              <a:t>Eine 1 im Multiplikator bewirkt, dass als Partialprodukt der Multiplikand addiert wird.</a:t>
            </a:r>
          </a:p>
          <a:p>
            <a:pPr lvl="1" eaLnBrk="1" hangingPunct="1"/>
            <a:r>
              <a:rPr lang="de-DE" altLang="de-DE" sz="1600" smtClean="0"/>
              <a:t>Eine 0 des Multiplikators bewirkt, dass als Partialprodukt eine 0 addiert wird.</a:t>
            </a:r>
          </a:p>
          <a:p>
            <a:pPr lvl="1" eaLnBrk="1" hangingPunct="1"/>
            <a:r>
              <a:rPr lang="de-DE" altLang="de-DE" sz="1600" smtClean="0"/>
              <a:t>Nach jeder Bitstelle des Multiplikators wird das nächste Partialprodukt um eine Stelle nach links verschoben.</a:t>
            </a:r>
          </a:p>
          <a:p>
            <a:pPr lvl="1" eaLnBrk="1" hangingPunct="1"/>
            <a:r>
              <a:rPr lang="de-DE" altLang="de-DE" sz="1600" smtClean="0"/>
              <a:t>Alle Partialprodukte werden unter Berücksichtigung der Überträge aufaddiert.</a:t>
            </a:r>
          </a:p>
        </p:txBody>
      </p:sp>
      <p:sp>
        <p:nvSpPr>
          <p:cNvPr id="35848" name="Rectangle 5"/>
          <p:cNvSpPr>
            <a:spLocks noChangeArrowheads="1"/>
          </p:cNvSpPr>
          <p:nvPr/>
        </p:nvSpPr>
        <p:spPr bwMode="auto">
          <a:xfrm>
            <a:off x="0" y="30956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18470" name="AutoShape 6"/>
          <p:cNvSpPr>
            <a:spLocks noChangeArrowheads="1"/>
          </p:cNvSpPr>
          <p:nvPr/>
        </p:nvSpPr>
        <p:spPr bwMode="auto">
          <a:xfrm>
            <a:off x="3759200" y="6157913"/>
            <a:ext cx="6478588" cy="1044575"/>
          </a:xfrm>
          <a:prstGeom prst="wedgeRoundRectCallout">
            <a:avLst>
              <a:gd name="adj1" fmla="val -68597"/>
              <a:gd name="adj2" fmla="val -6550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Zur Vermeidung von Überläufen muss hier ein Bit ergänzt werden sodass die Bitbreite des Ergebnisses durch die Summe der Bitbreiten der Operanden gegeben ist</a:t>
            </a:r>
          </a:p>
        </p:txBody>
      </p:sp>
      <p:sp>
        <p:nvSpPr>
          <p:cNvPr id="35850" name="Rectangle 15"/>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5851" name="Rectangle 12"/>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470"/>
                                        </p:tgtEl>
                                        <p:attrNameLst>
                                          <p:attrName>style.visibility</p:attrName>
                                        </p:attrNameLst>
                                      </p:cBhvr>
                                      <p:to>
                                        <p:strVal val="visible"/>
                                      </p:to>
                                    </p:set>
                                    <p:animEffect transition="in" filter="dissolve">
                                      <p:cBhvr>
                                        <p:cTn id="7" dur="500"/>
                                        <p:tgtEl>
                                          <p:spTgt spid="318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umsplatzhalter 4"/>
          <p:cNvSpPr>
            <a:spLocks noGrp="1"/>
          </p:cNvSpPr>
          <p:nvPr>
            <p:ph type="dt" sz="quarter" idx="10"/>
          </p:nvPr>
        </p:nvSpPr>
        <p:spPr/>
        <p:txBody>
          <a:bodyPr/>
          <a:lstStyle/>
          <a:p>
            <a:pPr defTabSz="995363">
              <a:defRPr/>
            </a:pPr>
            <a:fld id="{18EDE29E-5C3A-4881-ADE6-21B666EDB5B6}" type="datetime1">
              <a:rPr lang="de-DE">
                <a:latin typeface="+mn-lt"/>
              </a:rPr>
              <a:pPr defTabSz="995363">
                <a:defRPr/>
              </a:pPr>
              <a:t>04.12.2018</a:t>
            </a:fld>
            <a:endParaRPr lang="de-DE">
              <a:latin typeface="+mn-lt"/>
            </a:endParaRPr>
          </a:p>
        </p:txBody>
      </p:sp>
      <p:sp>
        <p:nvSpPr>
          <p:cNvPr id="37" name="Foliennummernplatzhalter 6"/>
          <p:cNvSpPr>
            <a:spLocks noGrp="1"/>
          </p:cNvSpPr>
          <p:nvPr>
            <p:ph type="sldNum" sz="quarter" idx="12"/>
          </p:nvPr>
        </p:nvSpPr>
        <p:spPr/>
        <p:txBody>
          <a:bodyPr/>
          <a:lstStyle/>
          <a:p>
            <a:pPr defTabSz="995363">
              <a:defRPr/>
            </a:pPr>
            <a:fld id="{E947ED1E-F6D5-4FE0-BC0C-0291B9D020EF}" type="slidenum">
              <a:rPr lang="en-US">
                <a:latin typeface="+mn-lt"/>
              </a:rPr>
              <a:pPr defTabSz="995363">
                <a:defRPr/>
              </a:pPr>
              <a:t>4</a:t>
            </a:fld>
            <a:endParaRPr lang="de-DE">
              <a:latin typeface="Times New Roman" pitchFamily="18" charset="0"/>
            </a:endParaRPr>
          </a:p>
        </p:txBody>
      </p:sp>
      <p:sp>
        <p:nvSpPr>
          <p:cNvPr id="312322" name="Rectangle 2"/>
          <p:cNvSpPr>
            <a:spLocks noGrp="1" noChangeArrowheads="1"/>
          </p:cNvSpPr>
          <p:nvPr>
            <p:ph type="title"/>
          </p:nvPr>
        </p:nvSpPr>
        <p:spPr>
          <a:xfrm>
            <a:off x="303213" y="252413"/>
            <a:ext cx="10212387" cy="622300"/>
          </a:xfrm>
        </p:spPr>
        <p:txBody>
          <a:bodyPr/>
          <a:lstStyle/>
          <a:p>
            <a:pPr eaLnBrk="1" hangingPunct="1">
              <a:defRPr/>
            </a:pPr>
            <a:r>
              <a:rPr lang="de-DE" dirty="0" smtClean="0"/>
              <a:t>Konversionsfunktionen</a:t>
            </a:r>
          </a:p>
        </p:txBody>
      </p:sp>
      <p:sp>
        <p:nvSpPr>
          <p:cNvPr id="7173" name="Rectangle 3"/>
          <p:cNvSpPr>
            <a:spLocks noGrp="1" noChangeArrowheads="1"/>
          </p:cNvSpPr>
          <p:nvPr>
            <p:ph type="body" sz="half" idx="1"/>
          </p:nvPr>
        </p:nvSpPr>
        <p:spPr>
          <a:xfrm>
            <a:off x="158750" y="2197100"/>
            <a:ext cx="2236788" cy="4968875"/>
          </a:xfrm>
        </p:spPr>
        <p:txBody>
          <a:bodyPr/>
          <a:lstStyle/>
          <a:p>
            <a:pPr eaLnBrk="1" hangingPunct="1"/>
            <a:r>
              <a:rPr lang="de-DE" altLang="de-DE" sz="1900" smtClean="0"/>
              <a:t>In der IEEE-Bibliothek definierte Konversions-funktionen:</a:t>
            </a:r>
          </a:p>
          <a:p>
            <a:pPr eaLnBrk="1" hangingPunct="1"/>
            <a:endParaRPr lang="de-DE" altLang="de-DE" sz="1900" smtClean="0"/>
          </a:p>
          <a:p>
            <a:pPr eaLnBrk="1" hangingPunct="1"/>
            <a:endParaRPr lang="de-DE" altLang="de-DE" sz="1900" smtClean="0"/>
          </a:p>
          <a:p>
            <a:pPr eaLnBrk="1" hangingPunct="1"/>
            <a:endParaRPr lang="de-DE" altLang="de-DE" sz="1900" smtClean="0"/>
          </a:p>
          <a:p>
            <a:pPr eaLnBrk="1" hangingPunct="1"/>
            <a:endParaRPr lang="de-DE" altLang="de-DE" sz="1900" smtClean="0"/>
          </a:p>
        </p:txBody>
      </p:sp>
      <p:graphicFrame>
        <p:nvGraphicFramePr>
          <p:cNvPr id="312452" name="Group 132"/>
          <p:cNvGraphicFramePr>
            <a:graphicFrameLocks noGrp="1"/>
          </p:cNvGraphicFramePr>
          <p:nvPr>
            <p:ph sz="half" idx="2"/>
          </p:nvPr>
        </p:nvGraphicFramePr>
        <p:xfrm>
          <a:off x="2535238" y="2255838"/>
          <a:ext cx="7615237" cy="3254377"/>
        </p:xfrm>
        <a:graphic>
          <a:graphicData uri="http://schemas.openxmlformats.org/drawingml/2006/table">
            <a:tbl>
              <a:tblPr/>
              <a:tblGrid>
                <a:gridCol w="2447925">
                  <a:extLst>
                    <a:ext uri="{9D8B030D-6E8A-4147-A177-3AD203B41FA5}">
                      <a16:colId xmlns:a16="http://schemas.microsoft.com/office/drawing/2014/main" val="20000"/>
                    </a:ext>
                  </a:extLst>
                </a:gridCol>
                <a:gridCol w="2592387">
                  <a:extLst>
                    <a:ext uri="{9D8B030D-6E8A-4147-A177-3AD203B41FA5}">
                      <a16:colId xmlns:a16="http://schemas.microsoft.com/office/drawing/2014/main" val="20001"/>
                    </a:ext>
                  </a:extLst>
                </a:gridCol>
                <a:gridCol w="2574925">
                  <a:extLst>
                    <a:ext uri="{9D8B030D-6E8A-4147-A177-3AD203B41FA5}">
                      <a16:colId xmlns:a16="http://schemas.microsoft.com/office/drawing/2014/main" val="20002"/>
                    </a:ext>
                  </a:extLst>
                </a:gridCol>
              </a:tblGrid>
              <a:tr h="358682">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Arial" charset="0"/>
                          <a:cs typeface="Times New Roman" pitchFamily="18" charset="0"/>
                        </a:rPr>
                        <a:t>Konversionsfunktion</a:t>
                      </a:r>
                      <a:endParaRPr kumimoji="0" lang="de-DE" sz="1600" b="1"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Arial" charset="0"/>
                          <a:cs typeface="Times New Roman" pitchFamily="18" charset="0"/>
                        </a:rPr>
                        <a:t>Argumenttyp</a:t>
                      </a:r>
                      <a:endParaRPr kumimoji="0" lang="de-DE" sz="1600" b="1"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Arial" charset="0"/>
                          <a:cs typeface="Times New Roman" pitchFamily="18" charset="0"/>
                        </a:rPr>
                        <a:t>Ergebnistyp</a:t>
                      </a:r>
                      <a:endParaRPr kumimoji="0" lang="de-DE" sz="1600" b="1"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39">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Courier New" pitchFamily="49" charset="0"/>
                          <a:cs typeface="Times New Roman" pitchFamily="18" charset="0"/>
                        </a:rPr>
                        <a:t>To_bit</a:t>
                      </a:r>
                      <a:endParaRPr kumimoji="0" lang="de-DE"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Char char="-"/>
                        <a:tabLst/>
                      </a:pP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std_ulogic</a:t>
                      </a:r>
                      <a:endParaRPr kumimoji="0" lang="de-DE" sz="1600" b="1" i="0" u="none" strike="noStrike" cap="none" normalizeH="0" baseline="0" dirty="0" smtClean="0">
                        <a:ln>
                          <a:noFill/>
                        </a:ln>
                        <a:solidFill>
                          <a:schemeClr val="tx1"/>
                        </a:solidFill>
                        <a:effectLst/>
                        <a:latin typeface="Courier New" pitchFamily="49" charset="0"/>
                        <a:cs typeface="Times New Roman" pitchFamily="18" charset="0"/>
                      </a:endParaRPr>
                    </a:p>
                    <a:p>
                      <a:pPr marL="373063" marR="0" lvl="0" indent="-373063" algn="just" defTabSz="995363" rtl="0" eaLnBrk="0" fontAlgn="base" latinLnBrk="0" hangingPunct="0">
                        <a:lnSpc>
                          <a:spcPct val="100000"/>
                        </a:lnSpc>
                        <a:spcBef>
                          <a:spcPct val="0"/>
                        </a:spcBef>
                        <a:spcAft>
                          <a:spcPct val="0"/>
                        </a:spcAft>
                        <a:buClrTx/>
                        <a:buSzTx/>
                        <a:buFontTx/>
                        <a:buChar char="-"/>
                        <a:tabLst/>
                      </a:pP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std_logic</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bit</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139">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To_StdULogic</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Char char="-"/>
                        <a:tabLst/>
                      </a:pP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bit</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std_ulogic</a:t>
                      </a:r>
                      <a:endParaRPr kumimoji="0" lang="de-DE" sz="1600" b="1" i="0" u="none" strike="noStrike" cap="none" normalizeH="0" baseline="0" dirty="0" smtClean="0">
                        <a:ln>
                          <a:noFill/>
                        </a:ln>
                        <a:solidFill>
                          <a:schemeClr val="tx1"/>
                        </a:solidFill>
                        <a:effectLst/>
                        <a:latin typeface="Courier New" pitchFamily="49" charset="0"/>
                        <a:cs typeface="Times New Roman" pitchFamily="18" charset="0"/>
                      </a:endParaRPr>
                    </a:p>
                    <a:p>
                      <a:pPr marL="0" marR="0" lvl="0" indent="0"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std_logic</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39">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To_bitvector</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en-GB" sz="1600" b="1" i="0" u="none" strike="noStrike" cap="none" normalizeH="0" baseline="0" dirty="0" err="1" smtClean="0">
                          <a:ln>
                            <a:noFill/>
                          </a:ln>
                          <a:solidFill>
                            <a:schemeClr val="tx1"/>
                          </a:solidFill>
                          <a:effectLst/>
                          <a:latin typeface="Courier New" pitchFamily="49" charset="0"/>
                          <a:cs typeface="Times New Roman" pitchFamily="18" charset="0"/>
                        </a:rPr>
                        <a:t>std_ulogic_vector</a:t>
                      </a:r>
                      <a:endParaRPr kumimoji="0" lang="de-DE" sz="1600" b="1" i="0" u="none" strike="noStrike" cap="none" normalizeH="0" baseline="0" dirty="0" smtClean="0">
                        <a:ln>
                          <a:noFill/>
                        </a:ln>
                        <a:solidFill>
                          <a:schemeClr val="tx1"/>
                        </a:solidFill>
                        <a:effectLst/>
                        <a:latin typeface="Courier New" pitchFamily="49" charset="0"/>
                        <a:cs typeface="Times New Roman" pitchFamily="18" charset="0"/>
                      </a:endParaRPr>
                    </a:p>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en-GB" sz="1600" b="1" i="0" u="none" strike="noStrike" cap="none" normalizeH="0" baseline="0" dirty="0" err="1" smtClean="0">
                          <a:ln>
                            <a:noFill/>
                          </a:ln>
                          <a:solidFill>
                            <a:schemeClr val="tx1"/>
                          </a:solidFill>
                          <a:effectLst/>
                          <a:latin typeface="Courier New" pitchFamily="49" charset="0"/>
                          <a:cs typeface="Times New Roman" pitchFamily="18" charset="0"/>
                        </a:rPr>
                        <a:t>std_logic_vector</a:t>
                      </a:r>
                      <a:endParaRPr kumimoji="0" lang="en-GB"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bit_vector</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39">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Courier New" pitchFamily="49" charset="0"/>
                          <a:cs typeface="Times New Roman" pitchFamily="18" charset="0"/>
                        </a:rPr>
                        <a:t>To_StdULogicVector</a:t>
                      </a:r>
                      <a:endParaRPr kumimoji="0" lang="de-DE"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Courier New" pitchFamily="49" charset="0"/>
                          <a:cs typeface="Times New Roman" pitchFamily="18" charset="0"/>
                        </a:rPr>
                        <a:t>- bit_vector</a:t>
                      </a:r>
                      <a:endParaRPr kumimoji="0" lang="de-DE" sz="1600" b="1" i="0" u="none" strike="noStrike" cap="none" normalizeH="0" baseline="0" smtClean="0">
                        <a:ln>
                          <a:noFill/>
                        </a:ln>
                        <a:solidFill>
                          <a:schemeClr val="tx1"/>
                        </a:solidFill>
                        <a:effectLst/>
                        <a:latin typeface="Courier New" pitchFamily="49" charset="0"/>
                        <a:cs typeface="Times New Roman" pitchFamily="18" charset="0"/>
                      </a:endParaRPr>
                    </a:p>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Courier New" pitchFamily="49" charset="0"/>
                          <a:cs typeface="Times New Roman" pitchFamily="18" charset="0"/>
                        </a:rPr>
                        <a:t>- std_logic_vector</a:t>
                      </a:r>
                      <a:endParaRPr kumimoji="0" lang="en-GB"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Courier New" pitchFamily="49" charset="0"/>
                          <a:cs typeface="Times New Roman" pitchFamily="18" charset="0"/>
                        </a:rPr>
                        <a:t>- std_ulogic_vector</a:t>
                      </a:r>
                      <a:endParaRPr kumimoji="0" lang="de-DE"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39">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smtClean="0">
                          <a:ln>
                            <a:noFill/>
                          </a:ln>
                          <a:solidFill>
                            <a:schemeClr val="tx1"/>
                          </a:solidFill>
                          <a:effectLst/>
                          <a:latin typeface="Courier New" pitchFamily="49" charset="0"/>
                          <a:cs typeface="Times New Roman" pitchFamily="18" charset="0"/>
                        </a:rPr>
                        <a:t>To_StdLogicVector</a:t>
                      </a:r>
                      <a:endParaRPr kumimoji="0" lang="de-DE"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Courier New" pitchFamily="49" charset="0"/>
                          <a:cs typeface="Times New Roman" pitchFamily="18" charset="0"/>
                        </a:rPr>
                        <a:t>- bit_vector</a:t>
                      </a:r>
                      <a:endParaRPr kumimoji="0" lang="de-DE" sz="1600" b="1" i="0" u="none" strike="noStrike" cap="none" normalizeH="0" baseline="0" smtClean="0">
                        <a:ln>
                          <a:noFill/>
                        </a:ln>
                        <a:solidFill>
                          <a:schemeClr val="tx1"/>
                        </a:solidFill>
                        <a:effectLst/>
                        <a:latin typeface="Courier New" pitchFamily="49" charset="0"/>
                        <a:cs typeface="Times New Roman" pitchFamily="18" charset="0"/>
                      </a:endParaRPr>
                    </a:p>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Courier New" pitchFamily="49" charset="0"/>
                          <a:cs typeface="Times New Roman" pitchFamily="18" charset="0"/>
                        </a:rPr>
                        <a:t>- std_ulogic_vector</a:t>
                      </a:r>
                      <a:endParaRPr kumimoji="0" lang="en-GB" sz="1600" b="1" i="0" u="none" strike="noStrike" cap="none" normalizeH="0" baseline="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de-DE" sz="1600" b="1" i="0" u="none" strike="noStrike" cap="none" normalizeH="0" baseline="0" dirty="0" err="1" smtClean="0">
                          <a:ln>
                            <a:noFill/>
                          </a:ln>
                          <a:solidFill>
                            <a:schemeClr val="tx1"/>
                          </a:solidFill>
                          <a:effectLst/>
                          <a:latin typeface="Courier New" pitchFamily="49" charset="0"/>
                          <a:cs typeface="Times New Roman" pitchFamily="18" charset="0"/>
                        </a:rPr>
                        <a:t>std_logic_vector</a:t>
                      </a:r>
                      <a:endParaRPr kumimoji="0" lang="de-DE" sz="1600" b="1" i="0" u="none" strike="noStrike" cap="none" normalizeH="0" baseline="0" dirty="0" smtClean="0">
                        <a:ln>
                          <a:noFill/>
                        </a:ln>
                        <a:solidFill>
                          <a:schemeClr val="tx1"/>
                        </a:solidFill>
                        <a:effectLst/>
                        <a:latin typeface="Courier New" pitchFamily="49"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204" name="AutoShape 5"/>
          <p:cNvSpPr>
            <a:spLocks noChangeArrowheads="1"/>
          </p:cNvSpPr>
          <p:nvPr/>
        </p:nvSpPr>
        <p:spPr bwMode="auto">
          <a:xfrm>
            <a:off x="3759200" y="5868988"/>
            <a:ext cx="5543550" cy="1296987"/>
          </a:xfrm>
          <a:prstGeom prst="wedgeRoundRectCallout">
            <a:avLst>
              <a:gd name="adj1" fmla="val 21801"/>
              <a:gd name="adj2" fmla="val -85366"/>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Die Konversionsfunktionen </a:t>
            </a:r>
            <a:r>
              <a:rPr lang="de-DE" altLang="de-DE" sz="1800" b="1">
                <a:latin typeface="Courier New" pitchFamily="49" charset="0"/>
                <a:cs typeface="Courier New" pitchFamily="49" charset="0"/>
              </a:rPr>
              <a:t>To_bit </a:t>
            </a:r>
            <a:r>
              <a:rPr lang="de-DE" altLang="de-DE" sz="1800" b="1">
                <a:latin typeface="Arial" charset="0"/>
              </a:rPr>
              <a:t>bzw. </a:t>
            </a:r>
            <a:r>
              <a:rPr lang="de-DE" altLang="de-DE" sz="1800" b="1">
                <a:latin typeface="Courier New" pitchFamily="49" charset="0"/>
                <a:cs typeface="Courier New" pitchFamily="49" charset="0"/>
              </a:rPr>
              <a:t>To_StdULogic </a:t>
            </a:r>
            <a:r>
              <a:rPr lang="de-DE" altLang="de-DE" sz="1800" b="1">
                <a:latin typeface="Arial" charset="0"/>
              </a:rPr>
              <a:t>können für beide Datentypen </a:t>
            </a:r>
            <a:r>
              <a:rPr lang="de-DE" altLang="de-DE" sz="1800" b="1">
                <a:latin typeface="Courier New" pitchFamily="49" charset="0"/>
                <a:cs typeface="Courier New" pitchFamily="49" charset="0"/>
              </a:rPr>
              <a:t>std_ulogic</a:t>
            </a:r>
            <a:r>
              <a:rPr lang="de-DE" altLang="de-DE" sz="1800" b="1">
                <a:latin typeface="Arial" charset="0"/>
              </a:rPr>
              <a:t> und </a:t>
            </a:r>
            <a:r>
              <a:rPr lang="de-DE" altLang="de-DE" sz="1800" b="1">
                <a:latin typeface="Courier New" pitchFamily="49" charset="0"/>
                <a:cs typeface="Courier New" pitchFamily="49" charset="0"/>
              </a:rPr>
              <a:t>std_logic</a:t>
            </a:r>
            <a:r>
              <a:rPr lang="de-DE" altLang="de-DE" sz="1800" b="1">
                <a:latin typeface="Arial" charset="0"/>
              </a:rPr>
              <a:t> verwendet werden!</a:t>
            </a:r>
          </a:p>
        </p:txBody>
      </p:sp>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umsplatzhalter 4"/>
          <p:cNvSpPr>
            <a:spLocks noGrp="1"/>
          </p:cNvSpPr>
          <p:nvPr>
            <p:ph type="dt" sz="quarter" idx="10"/>
          </p:nvPr>
        </p:nvSpPr>
        <p:spPr/>
        <p:txBody>
          <a:bodyPr/>
          <a:lstStyle/>
          <a:p>
            <a:pPr defTabSz="995363">
              <a:defRPr/>
            </a:pPr>
            <a:fld id="{C4B4628A-1387-4D28-93CD-353137CF56C6}" type="datetime1">
              <a:rPr lang="de-DE">
                <a:latin typeface="+mn-lt"/>
              </a:rPr>
              <a:pPr defTabSz="995363">
                <a:defRPr/>
              </a:pPr>
              <a:t>04.12.2018</a:t>
            </a:fld>
            <a:endParaRPr lang="de-DE">
              <a:latin typeface="+mn-lt"/>
            </a:endParaRPr>
          </a:p>
        </p:txBody>
      </p:sp>
      <p:sp>
        <p:nvSpPr>
          <p:cNvPr id="7" name="Fußzeilenplatzhalt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6"/>
          <p:cNvSpPr>
            <a:spLocks noGrp="1"/>
          </p:cNvSpPr>
          <p:nvPr>
            <p:ph type="sldNum" sz="quarter" idx="12"/>
          </p:nvPr>
        </p:nvSpPr>
        <p:spPr/>
        <p:txBody>
          <a:bodyPr/>
          <a:lstStyle/>
          <a:p>
            <a:pPr defTabSz="995363">
              <a:defRPr/>
            </a:pPr>
            <a:fld id="{E1C9E914-7889-4DFD-897A-BDAC5306FA91}" type="slidenum">
              <a:rPr lang="en-US">
                <a:latin typeface="+mn-lt"/>
              </a:rPr>
              <a:pPr defTabSz="995363">
                <a:defRPr/>
              </a:pPr>
              <a:t>49</a:t>
            </a:fld>
            <a:endParaRPr lang="de-DE">
              <a:latin typeface="Times New Roman" pitchFamily="18" charset="0"/>
            </a:endParaRPr>
          </a:p>
        </p:txBody>
      </p:sp>
      <p:sp>
        <p:nvSpPr>
          <p:cNvPr id="319490" name="Rectangle 2"/>
          <p:cNvSpPr>
            <a:spLocks noGrp="1" noChangeArrowheads="1"/>
          </p:cNvSpPr>
          <p:nvPr>
            <p:ph type="title"/>
          </p:nvPr>
        </p:nvSpPr>
        <p:spPr>
          <a:xfrm>
            <a:off x="236538" y="252413"/>
            <a:ext cx="10212387" cy="622300"/>
          </a:xfrm>
        </p:spPr>
        <p:txBody>
          <a:bodyPr/>
          <a:lstStyle/>
          <a:p>
            <a:pPr eaLnBrk="1" hangingPunct="1">
              <a:defRPr/>
            </a:pPr>
            <a:r>
              <a:rPr lang="de-DE" dirty="0" smtClean="0"/>
              <a:t>Multiplikation von Zweierkomplement-Zahlen</a:t>
            </a:r>
          </a:p>
        </p:txBody>
      </p:sp>
      <p:sp>
        <p:nvSpPr>
          <p:cNvPr id="36870" name="Rectangle 4"/>
          <p:cNvSpPr>
            <a:spLocks noGrp="1" noChangeArrowheads="1"/>
          </p:cNvSpPr>
          <p:nvPr>
            <p:ph type="body" sz="half" idx="1"/>
          </p:nvPr>
        </p:nvSpPr>
        <p:spPr>
          <a:xfrm>
            <a:off x="227013" y="1765300"/>
            <a:ext cx="9364662" cy="5397500"/>
          </a:xfrm>
          <a:noFill/>
        </p:spPr>
        <p:txBody>
          <a:bodyPr/>
          <a:lstStyle/>
          <a:p>
            <a:pPr eaLnBrk="1" hangingPunct="1"/>
            <a:r>
              <a:rPr lang="de-DE" altLang="de-DE" sz="1700" smtClean="0"/>
              <a:t>Zusätzlich ist zu berücksichtigen:</a:t>
            </a:r>
          </a:p>
          <a:p>
            <a:pPr lvl="1" eaLnBrk="1" hangingPunct="1"/>
            <a:r>
              <a:rPr lang="de-DE" altLang="de-DE" sz="1700" smtClean="0"/>
              <a:t>Die einzelnen Partialsummen müssen durch führende Bits vorzeichengerecht so ergänzt werden, dass die Anzahl der Bits der ersten Partialsumme der Summe der Bits der Operanden entspricht (kursiv dargestellt).</a:t>
            </a:r>
          </a:p>
          <a:p>
            <a:pPr lvl="1" eaLnBrk="1" hangingPunct="1"/>
            <a:r>
              <a:rPr lang="de-DE" altLang="de-DE" sz="1700" smtClean="0"/>
              <a:t>Falls der Multiplikator negativ ist (Vorzeichenbit des Multiplikators ist 1), so muss bei der letzten Partialsummenbildung der Multiplikand in seiner 2er-Komplementdarstellung addiert werden. Eventuell vorhandene, führende Übertragsbits sind zu streichen</a:t>
            </a:r>
            <a:r>
              <a:rPr lang="de-DE" altLang="de-DE" sz="1300" smtClean="0"/>
              <a:t>.</a:t>
            </a:r>
          </a:p>
          <a:p>
            <a:pPr lvl="1" eaLnBrk="1" hangingPunct="1"/>
            <a:r>
              <a:rPr lang="de-DE" altLang="de-DE" sz="1700" smtClean="0"/>
              <a:t>Beispiel: Beide Operanden im sQ3-Format:</a:t>
            </a:r>
          </a:p>
        </p:txBody>
      </p:sp>
      <p:sp>
        <p:nvSpPr>
          <p:cNvPr id="36871" name="Rectangle 6"/>
          <p:cNvSpPr>
            <a:spLocks noChangeArrowheads="1"/>
          </p:cNvSpPr>
          <p:nvPr/>
        </p:nvSpPr>
        <p:spPr bwMode="auto">
          <a:xfrm>
            <a:off x="0" y="27908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6872" name="Rectangle 10"/>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6873" name="Objekt 3"/>
          <p:cNvGraphicFramePr>
            <a:graphicFrameLocks noChangeAspect="1"/>
          </p:cNvGraphicFramePr>
          <p:nvPr/>
        </p:nvGraphicFramePr>
        <p:xfrm>
          <a:off x="2535238" y="4400550"/>
          <a:ext cx="6553200" cy="2836863"/>
        </p:xfrm>
        <a:graphic>
          <a:graphicData uri="http://schemas.openxmlformats.org/presentationml/2006/ole">
            <mc:AlternateContent xmlns:mc="http://schemas.openxmlformats.org/markup-compatibility/2006">
              <mc:Choice xmlns:v="urn:schemas-microsoft-com:vml" Requires="v">
                <p:oleObj spid="_x0000_s36954" name="Visio" r:id="rId3" imgW="11440520" imgH="4953000" progId="Visio.Drawing.11">
                  <p:embed/>
                </p:oleObj>
              </mc:Choice>
              <mc:Fallback>
                <p:oleObj name="Visio" r:id="rId3" imgW="11440520" imgH="4953000" progId="Visio.Drawing.11">
                  <p:embed/>
                  <p:pic>
                    <p:nvPicPr>
                      <p:cNvPr id="0" name="Objek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238" y="4400550"/>
                        <a:ext cx="65532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AC2B7E97-43FD-4708-8040-FD6FE2FDCD74}"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566E3B63-25E5-4914-A745-76086ECA5195}" type="slidenum">
              <a:rPr lang="en-US">
                <a:latin typeface="+mn-lt"/>
              </a:rPr>
              <a:pPr defTabSz="995363">
                <a:defRPr/>
              </a:pPr>
              <a:t>50</a:t>
            </a:fld>
            <a:endParaRPr lang="de-DE">
              <a:latin typeface="Times New Roman" pitchFamily="18" charset="0"/>
            </a:endParaRPr>
          </a:p>
        </p:txBody>
      </p:sp>
      <p:sp>
        <p:nvSpPr>
          <p:cNvPr id="320514" name="Rectangle 2"/>
          <p:cNvSpPr>
            <a:spLocks noGrp="1" noChangeArrowheads="1"/>
          </p:cNvSpPr>
          <p:nvPr>
            <p:ph type="title"/>
          </p:nvPr>
        </p:nvSpPr>
        <p:spPr/>
        <p:txBody>
          <a:bodyPr/>
          <a:lstStyle/>
          <a:p>
            <a:pPr eaLnBrk="1" hangingPunct="1">
              <a:defRPr/>
            </a:pPr>
            <a:r>
              <a:rPr lang="de-DE" smtClean="0"/>
              <a:t>Hardware-Multiplizierer in FPGAs</a:t>
            </a:r>
          </a:p>
        </p:txBody>
      </p:sp>
      <p:sp>
        <p:nvSpPr>
          <p:cNvPr id="37894" name="Rectangle 3"/>
          <p:cNvSpPr>
            <a:spLocks noGrp="1" noChangeArrowheads="1"/>
          </p:cNvSpPr>
          <p:nvPr>
            <p:ph type="body" idx="1"/>
          </p:nvPr>
        </p:nvSpPr>
        <p:spPr/>
        <p:txBody>
          <a:bodyPr/>
          <a:lstStyle/>
          <a:p>
            <a:pPr eaLnBrk="1" hangingPunct="1"/>
            <a:r>
              <a:rPr lang="de-DE" altLang="de-DE" sz="1800" dirty="0" smtClean="0"/>
              <a:t>Beispiel: 16 </a:t>
            </a:r>
            <a:r>
              <a:rPr lang="de-DE" altLang="de-DE" sz="1800" dirty="0" err="1" smtClean="0"/>
              <a:t>bit</a:t>
            </a:r>
            <a:r>
              <a:rPr lang="de-DE" altLang="de-DE" sz="1800" dirty="0" smtClean="0"/>
              <a:t> Zweierkomplement Operanden MULT1, MULT2 und Ergebnis ERG</a:t>
            </a:r>
          </a:p>
          <a:p>
            <a:pPr eaLnBrk="1" hangingPunct="1"/>
            <a:r>
              <a:rPr lang="de-DE" altLang="de-DE" sz="1800" dirty="0" smtClean="0"/>
              <a:t>Instanziierung einer 18x18-Bit-Multipliziererkomponente in </a:t>
            </a:r>
            <a:r>
              <a:rPr lang="de-DE" altLang="de-DE" sz="1800" dirty="0" err="1" smtClean="0"/>
              <a:t>Xilinx</a:t>
            </a:r>
            <a:r>
              <a:rPr lang="de-DE" altLang="de-DE" sz="1800" dirty="0" smtClean="0"/>
              <a:t> FPGAs</a:t>
            </a:r>
          </a:p>
          <a:p>
            <a:pPr eaLnBrk="1" hangingPunct="1"/>
            <a:endParaRPr lang="de-DE" altLang="de-DE" sz="1800" dirty="0" smtClean="0"/>
          </a:p>
        </p:txBody>
      </p:sp>
      <p:sp>
        <p:nvSpPr>
          <p:cNvPr id="37895" name="Text Box 6"/>
          <p:cNvSpPr txBox="1">
            <a:spLocks noChangeArrowheads="1"/>
          </p:cNvSpPr>
          <p:nvPr/>
        </p:nvSpPr>
        <p:spPr bwMode="auto">
          <a:xfrm>
            <a:off x="950913" y="2125241"/>
            <a:ext cx="8353052" cy="461664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dirty="0" smtClean="0">
                <a:latin typeface="Courier New" pitchFamily="49" charset="0"/>
              </a:rPr>
              <a:t>architecture</a:t>
            </a:r>
            <a:r>
              <a:rPr lang="en-GB" altLang="de-DE" sz="1400" dirty="0" smtClean="0">
                <a:latin typeface="Courier New" pitchFamily="49" charset="0"/>
              </a:rPr>
              <a:t> </a:t>
            </a:r>
            <a:r>
              <a:rPr lang="en-GB" altLang="de-DE" sz="1400" dirty="0">
                <a:latin typeface="Courier New" pitchFamily="49" charset="0"/>
              </a:rPr>
              <a:t>TEST </a:t>
            </a:r>
            <a:r>
              <a:rPr lang="en-GB" altLang="de-DE" sz="1400" b="1" dirty="0">
                <a:latin typeface="Courier New" pitchFamily="49" charset="0"/>
              </a:rPr>
              <a:t>of</a:t>
            </a:r>
            <a:r>
              <a:rPr lang="en-GB" altLang="de-DE" sz="1400" dirty="0">
                <a:latin typeface="Courier New" pitchFamily="49" charset="0"/>
              </a:rPr>
              <a:t> FPGA_MULT </a:t>
            </a:r>
            <a:r>
              <a:rPr lang="en-GB" altLang="de-DE" sz="1400" b="1" dirty="0">
                <a:latin typeface="Courier New" pitchFamily="49" charset="0"/>
              </a:rPr>
              <a:t>is</a:t>
            </a:r>
          </a:p>
          <a:p>
            <a:pPr algn="l"/>
            <a:r>
              <a:rPr lang="en-GB" altLang="de-DE" sz="1400" b="1" dirty="0">
                <a:latin typeface="Courier New" pitchFamily="49" charset="0"/>
              </a:rPr>
              <a:t>component</a:t>
            </a:r>
            <a:r>
              <a:rPr lang="en-GB" altLang="de-DE" sz="1400" dirty="0">
                <a:latin typeface="Courier New" pitchFamily="49" charset="0"/>
              </a:rPr>
              <a:t> MULT18x18 </a:t>
            </a:r>
            <a:r>
              <a:rPr lang="en-GB" altLang="de-DE" sz="1400" b="1" dirty="0">
                <a:latin typeface="Courier New" pitchFamily="49" charset="0"/>
              </a:rPr>
              <a:t>is</a:t>
            </a:r>
            <a:r>
              <a:rPr lang="en-GB" altLang="de-DE" sz="1400" dirty="0">
                <a:latin typeface="Courier New" pitchFamily="49" charset="0"/>
              </a:rPr>
              <a:t>                   </a:t>
            </a:r>
            <a:r>
              <a:rPr lang="en-GB" altLang="de-DE" sz="1400" b="1" dirty="0">
                <a:latin typeface="Courier New" pitchFamily="49" charset="0"/>
              </a:rPr>
              <a:t>-- </a:t>
            </a:r>
            <a:r>
              <a:rPr lang="en-GB" altLang="de-DE" sz="1400" b="1" dirty="0" err="1">
                <a:latin typeface="Courier New" pitchFamily="49" charset="0"/>
              </a:rPr>
              <a:t>Hardwaremultiplizierer</a:t>
            </a:r>
            <a:endParaRPr lang="en-GB" altLang="de-DE" sz="1400" dirty="0">
              <a:latin typeface="Courier New" pitchFamily="49" charset="0"/>
            </a:endParaRPr>
          </a:p>
          <a:p>
            <a:pPr algn="l"/>
            <a:r>
              <a:rPr lang="en-GB" altLang="de-DE" sz="1400" dirty="0">
                <a:latin typeface="Courier New" pitchFamily="49" charset="0"/>
              </a:rPr>
              <a:t>  </a:t>
            </a:r>
            <a:r>
              <a:rPr lang="en-GB" altLang="de-DE" sz="1400" b="1" dirty="0">
                <a:latin typeface="Courier New" pitchFamily="49" charset="0"/>
              </a:rPr>
              <a:t>port</a:t>
            </a:r>
            <a:r>
              <a:rPr lang="en-GB" altLang="de-DE" sz="1400" dirty="0">
                <a:latin typeface="Courier New" pitchFamily="49" charset="0"/>
              </a:rPr>
              <a:t> (</a:t>
            </a:r>
          </a:p>
          <a:p>
            <a:pPr algn="l"/>
            <a:r>
              <a:rPr lang="en-GB" altLang="de-DE" sz="1400" dirty="0">
                <a:latin typeface="Courier New" pitchFamily="49" charset="0"/>
              </a:rPr>
              <a:t>    P  : </a:t>
            </a:r>
            <a:r>
              <a:rPr lang="en-GB" altLang="de-DE" sz="1400" b="1" dirty="0">
                <a:latin typeface="Courier New" pitchFamily="49" charset="0"/>
              </a:rPr>
              <a:t>out</a:t>
            </a:r>
            <a:r>
              <a:rPr lang="en-GB" altLang="de-DE" sz="1400" dirty="0">
                <a:latin typeface="Courier New" pitchFamily="49" charset="0"/>
              </a:rPr>
              <a:t> </a:t>
            </a:r>
            <a:r>
              <a:rPr lang="en-GB" altLang="de-DE" sz="1400" dirty="0" err="1">
                <a:latin typeface="Courier New" pitchFamily="49" charset="0"/>
              </a:rPr>
              <a:t>bit_vector</a:t>
            </a:r>
            <a:r>
              <a:rPr lang="en-GB" altLang="de-DE" sz="1400" dirty="0">
                <a:latin typeface="Courier New" pitchFamily="49" charset="0"/>
              </a:rPr>
              <a:t>(35 </a:t>
            </a:r>
            <a:r>
              <a:rPr lang="en-GB" altLang="de-DE" sz="1400" b="1" dirty="0" err="1">
                <a:latin typeface="Courier New" pitchFamily="49" charset="0"/>
              </a:rPr>
              <a:t>downto</a:t>
            </a:r>
            <a:r>
              <a:rPr lang="en-GB" altLang="de-DE" sz="1400" dirty="0">
                <a:latin typeface="Courier New" pitchFamily="49" charset="0"/>
              </a:rPr>
              <a:t> 0);</a:t>
            </a:r>
          </a:p>
          <a:p>
            <a:pPr algn="l"/>
            <a:r>
              <a:rPr lang="en-GB" altLang="de-DE" sz="1400" dirty="0">
                <a:latin typeface="Courier New" pitchFamily="49" charset="0"/>
              </a:rPr>
              <a:t>    A  : </a:t>
            </a:r>
            <a:r>
              <a:rPr lang="en-GB" altLang="de-DE" sz="1400" b="1" dirty="0">
                <a:latin typeface="Courier New" pitchFamily="49" charset="0"/>
              </a:rPr>
              <a:t>in</a:t>
            </a:r>
            <a:r>
              <a:rPr lang="en-GB" altLang="de-DE" sz="1400" dirty="0">
                <a:latin typeface="Courier New" pitchFamily="49" charset="0"/>
              </a:rPr>
              <a:t>  </a:t>
            </a:r>
            <a:r>
              <a:rPr lang="en-GB" altLang="de-DE" sz="1400" dirty="0" err="1">
                <a:latin typeface="Courier New" pitchFamily="49" charset="0"/>
              </a:rPr>
              <a:t>bit_vector</a:t>
            </a:r>
            <a:r>
              <a:rPr lang="en-GB" altLang="de-DE" sz="1400" dirty="0">
                <a:latin typeface="Courier New" pitchFamily="49" charset="0"/>
              </a:rPr>
              <a:t>(17 </a:t>
            </a:r>
            <a:r>
              <a:rPr lang="en-GB" altLang="de-DE" sz="1400" b="1" dirty="0" err="1">
                <a:latin typeface="Courier New" pitchFamily="49" charset="0"/>
              </a:rPr>
              <a:t>downto</a:t>
            </a:r>
            <a:r>
              <a:rPr lang="en-GB" altLang="de-DE" sz="1400" dirty="0">
                <a:latin typeface="Courier New" pitchFamily="49" charset="0"/>
              </a:rPr>
              <a:t> 0);</a:t>
            </a:r>
          </a:p>
          <a:p>
            <a:pPr algn="l"/>
            <a:r>
              <a:rPr lang="en-GB" altLang="de-DE" sz="1400" dirty="0">
                <a:latin typeface="Courier New" pitchFamily="49" charset="0"/>
              </a:rPr>
              <a:t>    B  : </a:t>
            </a:r>
            <a:r>
              <a:rPr lang="en-GB" altLang="de-DE" sz="1400" b="1" dirty="0">
                <a:latin typeface="Courier New" pitchFamily="49" charset="0"/>
              </a:rPr>
              <a:t>in</a:t>
            </a:r>
            <a:r>
              <a:rPr lang="en-GB" altLang="de-DE" sz="1400" dirty="0">
                <a:latin typeface="Courier New" pitchFamily="49" charset="0"/>
              </a:rPr>
              <a:t>  </a:t>
            </a:r>
            <a:r>
              <a:rPr lang="en-GB" altLang="de-DE" sz="1400" dirty="0" err="1">
                <a:latin typeface="Courier New" pitchFamily="49" charset="0"/>
              </a:rPr>
              <a:t>bit_vector</a:t>
            </a:r>
            <a:r>
              <a:rPr lang="en-GB" altLang="de-DE" sz="1400" dirty="0">
                <a:latin typeface="Courier New" pitchFamily="49" charset="0"/>
              </a:rPr>
              <a:t>(17 </a:t>
            </a:r>
            <a:r>
              <a:rPr lang="en-GB" altLang="de-DE" sz="1400" b="1" dirty="0" err="1">
                <a:latin typeface="Courier New" pitchFamily="49" charset="0"/>
              </a:rPr>
              <a:t>downto</a:t>
            </a:r>
            <a:r>
              <a:rPr lang="en-GB" altLang="de-DE" sz="1400" dirty="0">
                <a:latin typeface="Courier New" pitchFamily="49" charset="0"/>
              </a:rPr>
              <a:t> 0));</a:t>
            </a:r>
            <a:endParaRPr lang="en-GB" altLang="de-DE" sz="1400" b="1" dirty="0">
              <a:latin typeface="Courier New" pitchFamily="49" charset="0"/>
            </a:endParaRPr>
          </a:p>
          <a:p>
            <a:pPr algn="l"/>
            <a:r>
              <a:rPr lang="en-GB" altLang="de-DE" sz="1400" b="1" dirty="0">
                <a:latin typeface="Courier New" pitchFamily="49" charset="0"/>
              </a:rPr>
              <a:t>end</a:t>
            </a:r>
            <a:r>
              <a:rPr lang="en-GB" altLang="de-DE" sz="1400" dirty="0">
                <a:latin typeface="Courier New" pitchFamily="49" charset="0"/>
              </a:rPr>
              <a:t> </a:t>
            </a:r>
            <a:r>
              <a:rPr lang="en-GB" altLang="de-DE" sz="1400" b="1" dirty="0">
                <a:latin typeface="Courier New" pitchFamily="49" charset="0"/>
              </a:rPr>
              <a:t>component</a:t>
            </a:r>
            <a:r>
              <a:rPr lang="en-GB" altLang="de-DE" sz="1400" dirty="0">
                <a:latin typeface="Courier New" pitchFamily="49" charset="0"/>
              </a:rPr>
              <a:t> MULT18x18;</a:t>
            </a:r>
            <a:endParaRPr lang="en-GB" altLang="de-DE" sz="1400" b="1" dirty="0">
              <a:latin typeface="Courier New" pitchFamily="49" charset="0"/>
            </a:endParaRPr>
          </a:p>
          <a:p>
            <a:pPr algn="l"/>
            <a:r>
              <a:rPr lang="en-GB" altLang="de-DE" sz="1400" b="1" dirty="0">
                <a:latin typeface="Courier New" pitchFamily="49" charset="0"/>
              </a:rPr>
              <a:t>signal</a:t>
            </a:r>
            <a:r>
              <a:rPr lang="en-GB" altLang="de-DE" sz="1400" dirty="0">
                <a:latin typeface="Courier New" pitchFamily="49" charset="0"/>
              </a:rPr>
              <a:t> OPA, OPB : </a:t>
            </a:r>
            <a:r>
              <a:rPr lang="en-GB" altLang="de-DE" sz="1400" dirty="0" err="1">
                <a:latin typeface="Courier New" pitchFamily="49" charset="0"/>
              </a:rPr>
              <a:t>bit_vector</a:t>
            </a:r>
            <a:r>
              <a:rPr lang="en-GB" altLang="de-DE" sz="1400" dirty="0">
                <a:latin typeface="Courier New" pitchFamily="49" charset="0"/>
              </a:rPr>
              <a:t>(17 </a:t>
            </a:r>
            <a:r>
              <a:rPr lang="en-GB" altLang="de-DE" sz="1400" b="1" dirty="0" err="1">
                <a:latin typeface="Courier New" pitchFamily="49" charset="0"/>
              </a:rPr>
              <a:t>downto</a:t>
            </a:r>
            <a:r>
              <a:rPr lang="en-GB" altLang="de-DE" sz="1400" dirty="0">
                <a:latin typeface="Courier New" pitchFamily="49" charset="0"/>
              </a:rPr>
              <a:t> 0);</a:t>
            </a:r>
            <a:endParaRPr lang="en-GB" altLang="de-DE" sz="1400" b="1" dirty="0">
              <a:latin typeface="Courier New" pitchFamily="49" charset="0"/>
            </a:endParaRPr>
          </a:p>
          <a:p>
            <a:pPr algn="l"/>
            <a:r>
              <a:rPr lang="en-GB" altLang="de-DE" sz="1400" b="1" dirty="0">
                <a:latin typeface="Courier New" pitchFamily="49" charset="0"/>
              </a:rPr>
              <a:t>signal</a:t>
            </a:r>
            <a:r>
              <a:rPr lang="en-GB" altLang="de-DE" sz="1400" dirty="0">
                <a:latin typeface="Courier New" pitchFamily="49" charset="0"/>
              </a:rPr>
              <a:t> MULT1, MULT2, ERG: </a:t>
            </a:r>
            <a:r>
              <a:rPr lang="en-GB" altLang="de-DE" sz="1400" dirty="0" err="1">
                <a:latin typeface="Courier New" pitchFamily="49" charset="0"/>
              </a:rPr>
              <a:t>bit_vector</a:t>
            </a:r>
            <a:r>
              <a:rPr lang="en-GB" altLang="de-DE" sz="1400" dirty="0">
                <a:latin typeface="Courier New" pitchFamily="49" charset="0"/>
              </a:rPr>
              <a:t>(15 </a:t>
            </a:r>
            <a:r>
              <a:rPr lang="en-GB" altLang="de-DE" sz="1400" b="1" dirty="0" err="1">
                <a:latin typeface="Courier New" pitchFamily="49" charset="0"/>
              </a:rPr>
              <a:t>downto</a:t>
            </a:r>
            <a:r>
              <a:rPr lang="en-GB" altLang="de-DE" sz="1400" dirty="0">
                <a:latin typeface="Courier New" pitchFamily="49" charset="0"/>
              </a:rPr>
              <a:t> 0);</a:t>
            </a:r>
            <a:endParaRPr lang="en-GB" altLang="de-DE" sz="1400" b="1" dirty="0">
              <a:latin typeface="Courier New" pitchFamily="49" charset="0"/>
            </a:endParaRPr>
          </a:p>
          <a:p>
            <a:pPr algn="l"/>
            <a:r>
              <a:rPr lang="en-GB" altLang="de-DE" sz="1400" b="1" dirty="0">
                <a:latin typeface="Courier New" pitchFamily="49" charset="0"/>
              </a:rPr>
              <a:t>signal</a:t>
            </a:r>
            <a:r>
              <a:rPr lang="en-GB" altLang="de-DE" sz="1400" dirty="0">
                <a:latin typeface="Courier New" pitchFamily="49" charset="0"/>
              </a:rPr>
              <a:t> PROD : </a:t>
            </a:r>
            <a:r>
              <a:rPr lang="en-GB" altLang="de-DE" sz="1400" dirty="0" err="1">
                <a:latin typeface="Courier New" pitchFamily="49" charset="0"/>
              </a:rPr>
              <a:t>bit_vector</a:t>
            </a:r>
            <a:r>
              <a:rPr lang="en-GB" altLang="de-DE" sz="1400" dirty="0">
                <a:latin typeface="Courier New" pitchFamily="49" charset="0"/>
              </a:rPr>
              <a:t>(35 </a:t>
            </a:r>
            <a:r>
              <a:rPr lang="en-GB" altLang="de-DE" sz="1400" b="1" dirty="0" err="1">
                <a:latin typeface="Courier New" pitchFamily="49" charset="0"/>
              </a:rPr>
              <a:t>downto</a:t>
            </a:r>
            <a:r>
              <a:rPr lang="en-GB" altLang="de-DE" sz="1400" dirty="0">
                <a:latin typeface="Courier New" pitchFamily="49" charset="0"/>
              </a:rPr>
              <a:t> 0);</a:t>
            </a:r>
            <a:endParaRPr lang="de-DE" altLang="de-DE" sz="1400" b="1" dirty="0">
              <a:latin typeface="Courier New" pitchFamily="49" charset="0"/>
            </a:endParaRPr>
          </a:p>
          <a:p>
            <a:pPr algn="l"/>
            <a:r>
              <a:rPr lang="de-DE" altLang="de-DE" sz="1400" b="1" dirty="0" err="1">
                <a:latin typeface="Courier New" pitchFamily="49" charset="0"/>
              </a:rPr>
              <a:t>begin</a:t>
            </a:r>
            <a:endParaRPr lang="de-DE" altLang="de-DE" sz="1400" dirty="0">
              <a:latin typeface="Courier New" pitchFamily="49" charset="0"/>
            </a:endParaRPr>
          </a:p>
          <a:p>
            <a:pPr algn="l"/>
            <a:r>
              <a:rPr lang="de-DE" altLang="de-DE" sz="1400" dirty="0">
                <a:latin typeface="Courier New" pitchFamily="49" charset="0"/>
              </a:rPr>
              <a:t>OPA &lt;= MULT1(15) &amp; MULT1(15) &amp; MULT1;	</a:t>
            </a:r>
            <a:r>
              <a:rPr lang="de-DE" altLang="de-DE" sz="1400" b="1" dirty="0">
                <a:latin typeface="Courier New" pitchFamily="49" charset="0"/>
              </a:rPr>
              <a:t>-- Vorzeichenerweiterung</a:t>
            </a:r>
            <a:endParaRPr lang="de-DE" altLang="de-DE" sz="1400" dirty="0">
              <a:latin typeface="Courier New" pitchFamily="49" charset="0"/>
            </a:endParaRPr>
          </a:p>
          <a:p>
            <a:pPr algn="l"/>
            <a:r>
              <a:rPr lang="de-DE" altLang="de-DE" sz="1400" dirty="0">
                <a:latin typeface="Courier New" pitchFamily="49" charset="0"/>
              </a:rPr>
              <a:t>OPB &lt;= MULT2(15) &amp; MULT2(15) &amp; MULT2;	</a:t>
            </a:r>
            <a:r>
              <a:rPr lang="de-DE" altLang="de-DE" sz="1400" b="1" dirty="0">
                <a:latin typeface="Courier New" pitchFamily="49" charset="0"/>
              </a:rPr>
              <a:t>-- Vorzeichenerweiterung</a:t>
            </a:r>
            <a:endParaRPr lang="de-DE" altLang="de-DE" sz="1400" dirty="0">
              <a:latin typeface="Courier New" pitchFamily="49" charset="0"/>
            </a:endParaRPr>
          </a:p>
          <a:p>
            <a:pPr algn="l"/>
            <a:r>
              <a:rPr lang="de-DE" altLang="de-DE" sz="1400" dirty="0">
                <a:latin typeface="Courier New" pitchFamily="49" charset="0"/>
              </a:rPr>
              <a:t>MULT18x18_I1 : MULT18x18	</a:t>
            </a:r>
            <a:r>
              <a:rPr lang="de-DE" altLang="de-DE" sz="1400" b="1" dirty="0">
                <a:latin typeface="Courier New" pitchFamily="49" charset="0"/>
              </a:rPr>
              <a:t>-- Kombinatorischer 18x18 Bit </a:t>
            </a:r>
            <a:r>
              <a:rPr lang="de-DE" altLang="de-DE" sz="1400" b="1" dirty="0" err="1">
                <a:latin typeface="Courier New" pitchFamily="49" charset="0"/>
              </a:rPr>
              <a:t>Multiplizierer</a:t>
            </a:r>
            <a:endParaRPr lang="de-DE" altLang="de-DE" sz="1400" dirty="0">
              <a:latin typeface="Courier New" pitchFamily="49" charset="0"/>
            </a:endParaRPr>
          </a:p>
          <a:p>
            <a:pPr algn="l"/>
            <a:r>
              <a:rPr lang="de-DE" altLang="de-DE" sz="1400" dirty="0">
                <a:latin typeface="Courier New" pitchFamily="49" charset="0"/>
              </a:rPr>
              <a:t>  </a:t>
            </a:r>
            <a:r>
              <a:rPr lang="fr-FR" altLang="de-DE" sz="1400" b="1" dirty="0">
                <a:latin typeface="Courier New" pitchFamily="49" charset="0"/>
              </a:rPr>
              <a:t>port </a:t>
            </a:r>
            <a:r>
              <a:rPr lang="fr-FR" altLang="de-DE" sz="1400" b="1" dirty="0" err="1">
                <a:latin typeface="Courier New" pitchFamily="49" charset="0"/>
              </a:rPr>
              <a:t>map</a:t>
            </a:r>
            <a:r>
              <a:rPr lang="fr-FR" altLang="de-DE" sz="1400" dirty="0">
                <a:latin typeface="Courier New" pitchFamily="49" charset="0"/>
              </a:rPr>
              <a:t> (</a:t>
            </a:r>
          </a:p>
          <a:p>
            <a:pPr algn="l"/>
            <a:r>
              <a:rPr lang="fr-FR" altLang="de-DE" sz="1400" dirty="0">
                <a:latin typeface="Courier New" pitchFamily="49" charset="0"/>
              </a:rPr>
              <a:t>	P  =&gt; PROD,</a:t>
            </a:r>
          </a:p>
          <a:p>
            <a:pPr algn="l"/>
            <a:r>
              <a:rPr lang="fr-FR" altLang="de-DE" sz="1400" dirty="0">
                <a:latin typeface="Courier New" pitchFamily="49" charset="0"/>
              </a:rPr>
              <a:t>	A  =&gt; OPA,</a:t>
            </a:r>
          </a:p>
          <a:p>
            <a:pPr algn="l"/>
            <a:r>
              <a:rPr lang="fr-FR" altLang="de-DE" sz="1400" dirty="0">
                <a:latin typeface="Courier New" pitchFamily="49" charset="0"/>
              </a:rPr>
              <a:t>	</a:t>
            </a:r>
            <a:r>
              <a:rPr lang="en-GB" altLang="de-DE" sz="1400" dirty="0">
                <a:latin typeface="Courier New" pitchFamily="49" charset="0"/>
              </a:rPr>
              <a:t>B  =&gt; OPB</a:t>
            </a:r>
          </a:p>
          <a:p>
            <a:pPr algn="l"/>
            <a:r>
              <a:rPr lang="en-GB" altLang="de-DE" sz="1400" dirty="0">
                <a:latin typeface="Courier New" pitchFamily="49" charset="0"/>
              </a:rPr>
              <a:t>  );</a:t>
            </a:r>
          </a:p>
          <a:p>
            <a:pPr algn="l"/>
            <a:r>
              <a:rPr lang="en-GB" altLang="de-DE" sz="1400" dirty="0">
                <a:latin typeface="Courier New" pitchFamily="49" charset="0"/>
              </a:rPr>
              <a:t>ERG &lt;= PROD(30 </a:t>
            </a:r>
            <a:r>
              <a:rPr lang="en-GB" altLang="de-DE" sz="1400" b="1" dirty="0" err="1">
                <a:latin typeface="Courier New" pitchFamily="49" charset="0"/>
              </a:rPr>
              <a:t>downto</a:t>
            </a:r>
            <a:r>
              <a:rPr lang="en-GB" altLang="de-DE" sz="1400" dirty="0">
                <a:latin typeface="Courier New" pitchFamily="49" charset="0"/>
              </a:rPr>
              <a:t> 15);</a:t>
            </a:r>
            <a:endParaRPr lang="de-DE" altLang="de-DE" sz="1400" b="1" dirty="0">
              <a:latin typeface="Courier New" pitchFamily="49" charset="0"/>
            </a:endParaRPr>
          </a:p>
          <a:p>
            <a:pPr algn="l"/>
            <a:r>
              <a:rPr lang="de-DE" altLang="de-DE" sz="1400" b="1" dirty="0">
                <a:latin typeface="Courier New" pitchFamily="49" charset="0"/>
              </a:rPr>
              <a:t>end</a:t>
            </a:r>
            <a:r>
              <a:rPr lang="de-DE" altLang="de-DE" sz="1400" dirty="0">
                <a:latin typeface="Courier New" pitchFamily="49" charset="0"/>
              </a:rPr>
              <a:t> TEST;</a:t>
            </a:r>
          </a:p>
        </p:txBody>
      </p:sp>
      <p:sp>
        <p:nvSpPr>
          <p:cNvPr id="320519" name="AutoShape 7"/>
          <p:cNvSpPr>
            <a:spLocks noChangeArrowheads="1"/>
          </p:cNvSpPr>
          <p:nvPr/>
        </p:nvSpPr>
        <p:spPr bwMode="auto">
          <a:xfrm>
            <a:off x="5056187" y="5437609"/>
            <a:ext cx="5184775" cy="1370012"/>
          </a:xfrm>
          <a:prstGeom prst="wedgeRoundRectCallout">
            <a:avLst>
              <a:gd name="adj1" fmla="val -75293"/>
              <a:gd name="adj2" fmla="val 13963"/>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de-DE" altLang="de-DE" b="1">
                <a:latin typeface="Arial" charset="0"/>
              </a:rPr>
              <a:t>Fünf der sechs Vorzeichenbits werden verworfen.</a:t>
            </a:r>
          </a:p>
          <a:p>
            <a:pPr algn="l">
              <a:spcBef>
                <a:spcPct val="50000"/>
              </a:spcBef>
              <a:buFontTx/>
              <a:buChar char="•"/>
            </a:pPr>
            <a:r>
              <a:rPr lang="de-DE" altLang="de-DE" b="1">
                <a:latin typeface="Arial" charset="0"/>
              </a:rPr>
              <a:t>Das Abschneiden der niederwertigen 15 Bits entspricht einer impliziten Division des Ergebnisses durch 2</a:t>
            </a:r>
            <a:r>
              <a:rPr lang="de-DE" altLang="de-DE" b="1" baseline="30000">
                <a:latin typeface="Arial" charset="0"/>
              </a:rPr>
              <a:t>15</a:t>
            </a:r>
            <a:r>
              <a:rPr lang="de-DE" altLang="de-DE" b="1">
                <a:latin typeface="Arial"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0519"/>
                                        </p:tgtEl>
                                        <p:attrNameLst>
                                          <p:attrName>style.visibility</p:attrName>
                                        </p:attrNameLst>
                                      </p:cBhvr>
                                      <p:to>
                                        <p:strVal val="visible"/>
                                      </p:to>
                                    </p:set>
                                    <p:animEffect transition="in" filter="dissolve">
                                      <p:cBhvr>
                                        <p:cTn id="7" dur="500"/>
                                        <p:tgtEl>
                                          <p:spTgt spid="320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umsplatzhalter 4"/>
          <p:cNvSpPr>
            <a:spLocks noGrp="1"/>
          </p:cNvSpPr>
          <p:nvPr>
            <p:ph type="dt" sz="quarter" idx="10"/>
          </p:nvPr>
        </p:nvSpPr>
        <p:spPr/>
        <p:txBody>
          <a:bodyPr/>
          <a:lstStyle/>
          <a:p>
            <a:pPr defTabSz="995363">
              <a:defRPr/>
            </a:pPr>
            <a:fld id="{140823F9-10CB-45D4-A3CD-280DD4AE30C4}" type="datetime1">
              <a:rPr lang="de-DE">
                <a:latin typeface="+mn-lt"/>
              </a:rPr>
              <a:pPr defTabSz="995363">
                <a:defRPr/>
              </a:pPr>
              <a:t>04.12.2018</a:t>
            </a:fld>
            <a:endParaRPr lang="de-DE">
              <a:latin typeface="+mn-lt"/>
            </a:endParaRPr>
          </a:p>
        </p:txBody>
      </p:sp>
      <p:sp>
        <p:nvSpPr>
          <p:cNvPr id="41" name="Fußzeilenplatzhalt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42" name="Foliennummernplatzhalter 6"/>
          <p:cNvSpPr>
            <a:spLocks noGrp="1"/>
          </p:cNvSpPr>
          <p:nvPr>
            <p:ph type="sldNum" sz="quarter" idx="12"/>
          </p:nvPr>
        </p:nvSpPr>
        <p:spPr/>
        <p:txBody>
          <a:bodyPr/>
          <a:lstStyle/>
          <a:p>
            <a:pPr defTabSz="995363">
              <a:defRPr/>
            </a:pPr>
            <a:fld id="{42CF94EE-45BC-46BE-84DE-CCAA86FEA85A}" type="slidenum">
              <a:rPr lang="en-US">
                <a:latin typeface="+mn-lt"/>
              </a:rPr>
              <a:pPr defTabSz="995363">
                <a:defRPr/>
              </a:pPr>
              <a:t>51</a:t>
            </a:fld>
            <a:endParaRPr lang="de-DE">
              <a:latin typeface="Times New Roman" pitchFamily="18" charset="0"/>
            </a:endParaRPr>
          </a:p>
        </p:txBody>
      </p:sp>
      <p:sp>
        <p:nvSpPr>
          <p:cNvPr id="322562" name="Rectangle 2"/>
          <p:cNvSpPr>
            <a:spLocks noGrp="1" noChangeArrowheads="1"/>
          </p:cNvSpPr>
          <p:nvPr>
            <p:ph type="title"/>
          </p:nvPr>
        </p:nvSpPr>
        <p:spPr>
          <a:xfrm>
            <a:off x="303213" y="252413"/>
            <a:ext cx="10212387" cy="622300"/>
          </a:xfrm>
        </p:spPr>
        <p:txBody>
          <a:bodyPr/>
          <a:lstStyle/>
          <a:p>
            <a:pPr eaLnBrk="1" hangingPunct="1">
              <a:defRPr/>
            </a:pPr>
            <a:r>
              <a:rPr lang="de-DE" dirty="0" smtClean="0"/>
              <a:t>Arithmetik in VHDL (1)</a:t>
            </a:r>
          </a:p>
        </p:txBody>
      </p:sp>
      <p:sp>
        <p:nvSpPr>
          <p:cNvPr id="38918" name="Rectangle 4"/>
          <p:cNvSpPr>
            <a:spLocks noGrp="1" noChangeArrowheads="1"/>
          </p:cNvSpPr>
          <p:nvPr>
            <p:ph type="body" sz="half" idx="1"/>
          </p:nvPr>
        </p:nvSpPr>
        <p:spPr>
          <a:xfrm>
            <a:off x="227013" y="1765300"/>
            <a:ext cx="9869487" cy="5397500"/>
          </a:xfrm>
          <a:noFill/>
        </p:spPr>
        <p:txBody>
          <a:bodyPr/>
          <a:lstStyle/>
          <a:p>
            <a:pPr eaLnBrk="1" hangingPunct="1"/>
            <a:r>
              <a:rPr lang="de-DE" altLang="de-DE" sz="1700" smtClean="0"/>
              <a:t>Die Verwendung Arithmetik Operatoren erfordert entweder den Datentyp </a:t>
            </a:r>
            <a:r>
              <a:rPr lang="de-DE" altLang="de-DE" sz="1700" smtClean="0">
                <a:latin typeface="Courier New" pitchFamily="49" charset="0"/>
              </a:rPr>
              <a:t>signed </a:t>
            </a:r>
            <a:r>
              <a:rPr lang="de-DE" altLang="de-DE" sz="1700" smtClean="0"/>
              <a:t>oder</a:t>
            </a:r>
            <a:r>
              <a:rPr lang="de-DE" altLang="de-DE" sz="1700" smtClean="0">
                <a:latin typeface="Courier New" pitchFamily="49" charset="0"/>
              </a:rPr>
              <a:t> unsigned</a:t>
            </a:r>
            <a:r>
              <a:rPr lang="de-DE" altLang="de-DE" sz="1700" smtClean="0"/>
              <a:t> und die Einbindung der Bibliothek </a:t>
            </a:r>
            <a:r>
              <a:rPr lang="de-DE" altLang="de-DE" sz="1700" smtClean="0">
                <a:latin typeface="Courier New" pitchFamily="49" charset="0"/>
              </a:rPr>
              <a:t>ieee.numeric_std</a:t>
            </a:r>
            <a:r>
              <a:rPr lang="de-DE" altLang="de-DE" sz="1700" smtClean="0"/>
              <a:t>:</a:t>
            </a:r>
          </a:p>
        </p:txBody>
      </p:sp>
      <p:sp>
        <p:nvSpPr>
          <p:cNvPr id="38919" name="Text Box 5"/>
          <p:cNvSpPr txBox="1">
            <a:spLocks noChangeArrowheads="1"/>
          </p:cNvSpPr>
          <p:nvPr/>
        </p:nvSpPr>
        <p:spPr bwMode="auto">
          <a:xfrm>
            <a:off x="735013" y="2413000"/>
            <a:ext cx="9432925" cy="18161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library</a:t>
            </a:r>
            <a:r>
              <a:rPr lang="en-GB" altLang="de-DE" sz="1400">
                <a:latin typeface="Courier New" pitchFamily="49" charset="0"/>
              </a:rPr>
              <a:t> ieee;</a:t>
            </a:r>
            <a:endParaRPr lang="en-GB" altLang="de-DE" sz="1400" b="1">
              <a:latin typeface="Courier New" pitchFamily="49" charset="0"/>
            </a:endParaRPr>
          </a:p>
          <a:p>
            <a:pPr algn="l"/>
            <a:r>
              <a:rPr lang="en-GB" altLang="de-DE" sz="1400" b="1">
                <a:latin typeface="Courier New" pitchFamily="49" charset="0"/>
              </a:rPr>
              <a:t>use</a:t>
            </a:r>
            <a:r>
              <a:rPr lang="en-GB" altLang="de-DE" sz="1400">
                <a:latin typeface="Courier New" pitchFamily="49" charset="0"/>
              </a:rPr>
              <a:t> ieee.std_logic_1164.all;</a:t>
            </a:r>
            <a:endParaRPr lang="de-DE" altLang="de-DE" sz="1400" b="1">
              <a:latin typeface="Courier New" pitchFamily="49" charset="0"/>
            </a:endParaRPr>
          </a:p>
          <a:p>
            <a:pPr algn="l"/>
            <a:r>
              <a:rPr lang="en-GB" altLang="de-DE" sz="1400" b="1">
                <a:latin typeface="Courier New" pitchFamily="49" charset="0"/>
              </a:rPr>
              <a:t>use</a:t>
            </a:r>
            <a:r>
              <a:rPr lang="en-GB" altLang="de-DE" sz="1400">
                <a:latin typeface="Courier New" pitchFamily="49" charset="0"/>
              </a:rPr>
              <a:t> ieee.numeric_std.all;</a:t>
            </a:r>
          </a:p>
          <a:p>
            <a:pPr algn="l"/>
            <a:r>
              <a:rPr lang="en-GB" altLang="de-DE" sz="1400">
                <a:latin typeface="Courier New" pitchFamily="49" charset="0"/>
              </a:rPr>
              <a:t>...</a:t>
            </a:r>
          </a:p>
          <a:p>
            <a:pPr algn="l"/>
            <a:r>
              <a:rPr lang="en-GB" altLang="de-DE" sz="1400" b="1">
                <a:latin typeface="Courier New" pitchFamily="49" charset="0"/>
              </a:rPr>
              <a:t>signal</a:t>
            </a:r>
            <a:r>
              <a:rPr lang="en-GB" altLang="de-DE" sz="1400">
                <a:latin typeface="Courier New" pitchFamily="49" charset="0"/>
              </a:rPr>
              <a:t> OPA, OPB: signed(17 downto 0;</a:t>
            </a:r>
          </a:p>
          <a:p>
            <a:pPr algn="l"/>
            <a:r>
              <a:rPr lang="en-GB" altLang="de-DE" sz="1400" b="1">
                <a:latin typeface="Courier New" pitchFamily="49" charset="0"/>
              </a:rPr>
              <a:t>signal</a:t>
            </a:r>
            <a:r>
              <a:rPr lang="en-GB" altLang="de-DE" sz="1400">
                <a:latin typeface="Courier New" pitchFamily="49" charset="0"/>
              </a:rPr>
              <a:t> PROD: signed(35 downto 0);</a:t>
            </a:r>
          </a:p>
          <a:p>
            <a:pPr algn="l"/>
            <a:r>
              <a:rPr lang="en-GB" altLang="de-DE" sz="1400">
                <a:latin typeface="Courier New" pitchFamily="49" charset="0"/>
              </a:rPr>
              <a:t>...</a:t>
            </a:r>
          </a:p>
          <a:p>
            <a:pPr algn="l"/>
            <a:r>
              <a:rPr lang="en-GB" altLang="de-DE" sz="1400">
                <a:latin typeface="Courier New" pitchFamily="49" charset="0"/>
              </a:rPr>
              <a:t>PROD &lt;= OPA * OPB;</a:t>
            </a:r>
            <a:endParaRPr lang="de-DE" altLang="de-DE" sz="1400" b="1">
              <a:latin typeface="Courier New" pitchFamily="49" charset="0"/>
            </a:endParaRPr>
          </a:p>
        </p:txBody>
      </p:sp>
      <p:sp>
        <p:nvSpPr>
          <p:cNvPr id="38920" name="Rectangle 6"/>
          <p:cNvSpPr>
            <a:spLocks noChangeArrowheads="1"/>
          </p:cNvSpPr>
          <p:nvPr/>
        </p:nvSpPr>
        <p:spPr bwMode="auto">
          <a:xfrm>
            <a:off x="303213" y="4213225"/>
            <a:ext cx="23764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Tabelle der synthesefähi-gen Vergleichs-operatoren:</a:t>
            </a:r>
          </a:p>
        </p:txBody>
      </p:sp>
      <p:graphicFrame>
        <p:nvGraphicFramePr>
          <p:cNvPr id="322707" name="Group 147"/>
          <p:cNvGraphicFramePr>
            <a:graphicFrameLocks noGrp="1"/>
          </p:cNvGraphicFramePr>
          <p:nvPr>
            <p:ph sz="half" idx="2"/>
          </p:nvPr>
        </p:nvGraphicFramePr>
        <p:xfrm>
          <a:off x="2822575" y="4141788"/>
          <a:ext cx="7273925" cy="3094039"/>
        </p:xfrm>
        <a:graphic>
          <a:graphicData uri="http://schemas.openxmlformats.org/drawingml/2006/table">
            <a:tbl>
              <a:tblPr/>
              <a:tblGrid>
                <a:gridCol w="2376488">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916237">
                  <a:extLst>
                    <a:ext uri="{9D8B030D-6E8A-4147-A177-3AD203B41FA5}">
                      <a16:colId xmlns:a16="http://schemas.microsoft.com/office/drawing/2014/main" val="20002"/>
                    </a:ext>
                  </a:extLst>
                </a:gridCol>
              </a:tblGrid>
              <a:tr h="441325">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Arial" charset="0"/>
                          <a:cs typeface="Times New Roman" pitchFamily="18" charset="0"/>
                        </a:rPr>
                        <a:t>Vergleichsoperator</a:t>
                      </a:r>
                      <a:endParaRPr kumimoji="0" lang="de-DE"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Arial" charset="0"/>
                          <a:cs typeface="Times New Roman" pitchFamily="18" charset="0"/>
                        </a:rPr>
                        <a:t>Bedeutung</a:t>
                      </a:r>
                      <a:endParaRPr kumimoji="0" lang="de-DE"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smtClean="0">
                          <a:ln>
                            <a:noFill/>
                          </a:ln>
                          <a:solidFill>
                            <a:schemeClr val="tx1"/>
                          </a:solidFill>
                          <a:effectLst/>
                          <a:latin typeface="Arial" charset="0"/>
                          <a:cs typeface="Times New Roman" pitchFamily="18" charset="0"/>
                        </a:rPr>
                        <a:t>Beispiel</a:t>
                      </a:r>
                      <a:endParaRPr kumimoji="0" lang="de-DE"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42913">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gleich</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41325">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ungleich</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42913">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kleiner</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&lt;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441325">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kleiner oder gleich</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&lt;=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442913">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größer</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&gt;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441325">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ea typeface="Times New Roman" pitchFamily="18" charset="0"/>
                          <a:cs typeface="Courier New"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größer oder gleich</a:t>
                      </a:r>
                      <a:endParaRPr kumimoji="0" lang="de-D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 </a:t>
                      </a:r>
                      <a:r>
                        <a:rPr kumimoji="0" lang="de-DE" sz="1600" b="0" i="0" u="none" strike="noStrike" cap="none" normalizeH="0" baseline="0" dirty="0" err="1" smtClean="0">
                          <a:ln>
                            <a:noFill/>
                          </a:ln>
                          <a:solidFill>
                            <a:schemeClr val="tx1"/>
                          </a:solidFill>
                          <a:effectLst/>
                          <a:latin typeface="Arial" charset="0"/>
                          <a:ea typeface="Times New Roman" pitchFamily="18" charset="0"/>
                          <a:cs typeface="Courier New" pitchFamily="49" charset="0"/>
                        </a:rPr>
                        <a:t>when</a:t>
                      </a:r>
                      <a:r>
                        <a:rPr kumimoji="0" lang="de-DE" sz="1600" b="0" i="0" u="none" strike="noStrike" cap="none" normalizeH="0" baseline="0" dirty="0" smtClean="0">
                          <a:ln>
                            <a:noFill/>
                          </a:ln>
                          <a:solidFill>
                            <a:schemeClr val="tx1"/>
                          </a:solidFill>
                          <a:effectLst/>
                          <a:latin typeface="Arial" charset="0"/>
                          <a:ea typeface="Times New Roman" pitchFamily="18" charset="0"/>
                          <a:cs typeface="Courier New" pitchFamily="49" charset="0"/>
                        </a:rPr>
                        <a:t> A &gt;= B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bl>
          </a:graphicData>
        </a:graphic>
      </p:graphicFrame>
      <p:sp>
        <p:nvSpPr>
          <p:cNvPr id="10" name="Oval 9"/>
          <p:cNvSpPr>
            <a:spLocks noChangeArrowheads="1"/>
          </p:cNvSpPr>
          <p:nvPr/>
        </p:nvSpPr>
        <p:spPr bwMode="auto">
          <a:xfrm>
            <a:off x="8007350" y="1477963"/>
            <a:ext cx="1152525" cy="8636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endParaRPr lang="en-GB" altLang="en-US"/>
          </a:p>
        </p:txBody>
      </p:sp>
      <p:sp>
        <p:nvSpPr>
          <p:cNvPr id="11" name="Oval 10"/>
          <p:cNvSpPr>
            <a:spLocks noChangeArrowheads="1"/>
          </p:cNvSpPr>
          <p:nvPr/>
        </p:nvSpPr>
        <p:spPr bwMode="auto">
          <a:xfrm>
            <a:off x="663575" y="1765300"/>
            <a:ext cx="1150938" cy="8636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umsplatzhalter 3"/>
          <p:cNvSpPr>
            <a:spLocks noGrp="1"/>
          </p:cNvSpPr>
          <p:nvPr>
            <p:ph type="dt" sz="quarter" idx="10"/>
          </p:nvPr>
        </p:nvSpPr>
        <p:spPr/>
        <p:txBody>
          <a:bodyPr/>
          <a:lstStyle/>
          <a:p>
            <a:pPr defTabSz="995363">
              <a:defRPr/>
            </a:pPr>
            <a:fld id="{C63CE04C-4B71-45CD-9EA6-696F0282BF75}" type="datetime1">
              <a:rPr lang="de-DE">
                <a:latin typeface="+mn-lt"/>
              </a:rPr>
              <a:pPr defTabSz="995363">
                <a:defRPr/>
              </a:pPr>
              <a:t>04.12.2018</a:t>
            </a:fld>
            <a:endParaRPr lang="de-DE">
              <a:latin typeface="+mn-lt"/>
            </a:endParaRPr>
          </a:p>
        </p:txBody>
      </p:sp>
      <p:sp>
        <p:nvSpPr>
          <p:cNvPr id="5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58" name="Foliennummernplatzhalter 5"/>
          <p:cNvSpPr>
            <a:spLocks noGrp="1"/>
          </p:cNvSpPr>
          <p:nvPr>
            <p:ph type="sldNum" sz="quarter" idx="12"/>
          </p:nvPr>
        </p:nvSpPr>
        <p:spPr/>
        <p:txBody>
          <a:bodyPr/>
          <a:lstStyle/>
          <a:p>
            <a:pPr defTabSz="995363">
              <a:defRPr/>
            </a:pPr>
            <a:fld id="{9EF5D2AF-3B48-410E-8812-2E27649D3CDF}" type="slidenum">
              <a:rPr lang="en-US">
                <a:latin typeface="+mn-lt"/>
              </a:rPr>
              <a:pPr defTabSz="995363">
                <a:defRPr/>
              </a:pPr>
              <a:t>52</a:t>
            </a:fld>
            <a:endParaRPr lang="de-DE">
              <a:latin typeface="Times New Roman" pitchFamily="18" charset="0"/>
            </a:endParaRPr>
          </a:p>
        </p:txBody>
      </p:sp>
      <p:sp>
        <p:nvSpPr>
          <p:cNvPr id="324610" name="Rectangle 2"/>
          <p:cNvSpPr>
            <a:spLocks noGrp="1" noChangeArrowheads="1"/>
          </p:cNvSpPr>
          <p:nvPr>
            <p:ph type="title"/>
          </p:nvPr>
        </p:nvSpPr>
        <p:spPr>
          <a:xfrm>
            <a:off x="158750" y="180975"/>
            <a:ext cx="10212388" cy="622300"/>
          </a:xfrm>
        </p:spPr>
        <p:txBody>
          <a:bodyPr/>
          <a:lstStyle/>
          <a:p>
            <a:pPr eaLnBrk="1" hangingPunct="1">
              <a:defRPr/>
            </a:pPr>
            <a:r>
              <a:rPr lang="de-DE" dirty="0" smtClean="0"/>
              <a:t>Arithmetik in VHDL (2)</a:t>
            </a:r>
          </a:p>
        </p:txBody>
      </p:sp>
      <p:sp>
        <p:nvSpPr>
          <p:cNvPr id="39942" name="Rectangle 5"/>
          <p:cNvSpPr>
            <a:spLocks noChangeArrowheads="1"/>
          </p:cNvSpPr>
          <p:nvPr/>
        </p:nvSpPr>
        <p:spPr bwMode="auto">
          <a:xfrm>
            <a:off x="303213" y="1765300"/>
            <a:ext cx="102123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Tabelle der synthesefähigen Arithmetikoperatoren:</a:t>
            </a:r>
          </a:p>
        </p:txBody>
      </p:sp>
      <p:graphicFrame>
        <p:nvGraphicFramePr>
          <p:cNvPr id="324899" name="Group 291"/>
          <p:cNvGraphicFramePr>
            <a:graphicFrameLocks noGrp="1"/>
          </p:cNvGraphicFramePr>
          <p:nvPr>
            <p:ph idx="1"/>
          </p:nvPr>
        </p:nvGraphicFramePr>
        <p:xfrm>
          <a:off x="735013" y="2197100"/>
          <a:ext cx="9344025" cy="4918076"/>
        </p:xfrm>
        <a:graphic>
          <a:graphicData uri="http://schemas.openxmlformats.org/drawingml/2006/table">
            <a:tbl>
              <a:tblPr/>
              <a:tblGrid>
                <a:gridCol w="1149350">
                  <a:extLst>
                    <a:ext uri="{9D8B030D-6E8A-4147-A177-3AD203B41FA5}">
                      <a16:colId xmlns:a16="http://schemas.microsoft.com/office/drawing/2014/main" val="20000"/>
                    </a:ext>
                  </a:extLst>
                </a:gridCol>
                <a:gridCol w="2316162">
                  <a:extLst>
                    <a:ext uri="{9D8B030D-6E8A-4147-A177-3AD203B41FA5}">
                      <a16:colId xmlns:a16="http://schemas.microsoft.com/office/drawing/2014/main" val="20001"/>
                    </a:ext>
                  </a:extLst>
                </a:gridCol>
                <a:gridCol w="1633538">
                  <a:extLst>
                    <a:ext uri="{9D8B030D-6E8A-4147-A177-3AD203B41FA5}">
                      <a16:colId xmlns:a16="http://schemas.microsoft.com/office/drawing/2014/main" val="20002"/>
                    </a:ext>
                  </a:extLst>
                </a:gridCol>
                <a:gridCol w="4244975">
                  <a:extLst>
                    <a:ext uri="{9D8B030D-6E8A-4147-A177-3AD203B41FA5}">
                      <a16:colId xmlns:a16="http://schemas.microsoft.com/office/drawing/2014/main" val="20003"/>
                    </a:ext>
                  </a:extLst>
                </a:gridCol>
              </a:tblGrid>
              <a:tr h="436465">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Operator</a:t>
                      </a:r>
                      <a:endParaRPr kumimoji="0" lang="de-DE" sz="1800" b="1"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Bedeutung</a:t>
                      </a:r>
                      <a:endParaRPr kumimoji="0" lang="de-DE" sz="1800" b="1"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Beispiel</a:t>
                      </a:r>
                      <a:endParaRPr kumimoji="0" lang="de-DE" sz="1800" b="1"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Synthesefähigkeit</a:t>
                      </a:r>
                      <a:endParaRPr kumimoji="0" lang="de-DE" sz="1800" b="1"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26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Addition</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33526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Subtraktion</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33526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abs</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Absolutwertbildung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abs(A)</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33526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Multiplikation</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33526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Division</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rgbClr val="9A0E1B"/>
                          </a:solidFill>
                          <a:effectLst/>
                          <a:latin typeface="Arial" charset="0"/>
                          <a:cs typeface="Times New Roman" pitchFamily="18" charset="0"/>
                        </a:rPr>
                        <a:t>meist nicht synthesefähig</a:t>
                      </a:r>
                      <a:endParaRPr kumimoji="0" lang="de-DE" sz="1600" b="0" i="0" u="none" strike="noStrike" cap="none" normalizeH="0" baseline="0" smtClean="0">
                        <a:ln>
                          <a:noFill/>
                        </a:ln>
                        <a:solidFill>
                          <a:srgbClr val="9A0E1B"/>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595178">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Potenzbildung</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2**A</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rgbClr val="9A0E1B"/>
                          </a:solidFill>
                          <a:effectLst/>
                          <a:latin typeface="Arial" charset="0"/>
                          <a:cs typeface="Times New Roman" pitchFamily="18" charset="0"/>
                        </a:rPr>
                        <a:t>nur Potenzen von 2 erlaubt</a:t>
                      </a:r>
                      <a:r>
                        <a:rPr kumimoji="0" lang="de-DE" sz="1600" b="0" i="0" u="none" strike="noStrike" cap="none" normalizeH="0" baseline="0" smtClean="0">
                          <a:ln>
                            <a:noFill/>
                          </a:ln>
                          <a:solidFill>
                            <a:schemeClr val="tx1"/>
                          </a:solidFill>
                          <a:effectLst/>
                          <a:latin typeface="Arial" charset="0"/>
                          <a:cs typeface="Times New Roman" pitchFamily="18" charset="0"/>
                        </a:rPr>
                        <a:t> (Links-Schieben)</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r h="1234793">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mod</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Rest der Division A/B</a:t>
                      </a:r>
                      <a:br>
                        <a:rPr kumimoji="0" lang="de-DE" sz="1600" b="0" i="0" u="none" strike="noStrike" cap="none" normalizeH="0" baseline="0" smtClean="0">
                          <a:ln>
                            <a:noFill/>
                          </a:ln>
                          <a:solidFill>
                            <a:schemeClr val="tx1"/>
                          </a:solidFill>
                          <a:effectLst/>
                          <a:latin typeface="Arial" charset="0"/>
                          <a:cs typeface="Times New Roman" pitchFamily="18" charset="0"/>
                        </a:rPr>
                      </a:br>
                      <a:r>
                        <a:rPr kumimoji="0" lang="de-DE" sz="1400" b="0" i="0" u="none" strike="noStrike" cap="none" normalizeH="0" baseline="0" smtClean="0">
                          <a:ln>
                            <a:noFill/>
                          </a:ln>
                          <a:solidFill>
                            <a:schemeClr val="tx1"/>
                          </a:solidFill>
                          <a:effectLst/>
                          <a:latin typeface="Arial" charset="0"/>
                          <a:cs typeface="Times New Roman" pitchFamily="18" charset="0"/>
                        </a:rPr>
                        <a:t>Das Vorzeichen des Ergebnisses ist gleich dem von B.</a:t>
                      </a:r>
                      <a:endParaRPr kumimoji="0" lang="de-DE" sz="14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mod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 falls B Zweierpotenz</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7"/>
                  </a:ext>
                </a:extLst>
              </a:tr>
              <a:tr h="97534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rem</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cs typeface="Times New Roman" pitchFamily="18" charset="0"/>
                        </a:rPr>
                        <a:t>Rest der Division A/B.</a:t>
                      </a:r>
                      <a:br>
                        <a:rPr kumimoji="0" lang="en-GB" sz="1600" b="0" i="0" u="none" strike="noStrike" cap="none" normalizeH="0" baseline="0" smtClean="0">
                          <a:ln>
                            <a:noFill/>
                          </a:ln>
                          <a:solidFill>
                            <a:schemeClr val="tx1"/>
                          </a:solidFill>
                          <a:effectLst/>
                          <a:latin typeface="Arial" charset="0"/>
                          <a:cs typeface="Times New Roman" pitchFamily="18" charset="0"/>
                        </a:rPr>
                      </a:br>
                      <a:r>
                        <a:rPr kumimoji="0" lang="de-DE" sz="1400" b="0" i="0" u="none" strike="noStrike" cap="none" normalizeH="0" baseline="0" smtClean="0">
                          <a:ln>
                            <a:noFill/>
                          </a:ln>
                          <a:solidFill>
                            <a:schemeClr val="tx1"/>
                          </a:solidFill>
                          <a:effectLst/>
                          <a:latin typeface="Arial" charset="0"/>
                          <a:cs typeface="Times New Roman" pitchFamily="18" charset="0"/>
                        </a:rPr>
                        <a:t>Das Vorzeichen des Ergebnisses ist gleich dem von A.</a:t>
                      </a:r>
                      <a:endParaRPr kumimoji="0" lang="de-DE" sz="14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Y &lt;= A rem B</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cs typeface="Times New Roman" pitchFamily="18" charset="0"/>
                        </a:rPr>
                        <a:t>synthesefähig falls B Zweierpotenz</a:t>
                      </a:r>
                      <a:endParaRPr kumimoji="0" lang="de-DE" sz="1600" b="0" i="0" u="none" strike="noStrike" cap="none" normalizeH="0" baseline="0" smtClean="0">
                        <a:ln>
                          <a:noFill/>
                        </a:ln>
                        <a:solidFill>
                          <a:schemeClr val="tx1"/>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umsplatzhalter 3"/>
          <p:cNvSpPr>
            <a:spLocks noGrp="1"/>
          </p:cNvSpPr>
          <p:nvPr>
            <p:ph type="dt" sz="quarter" idx="10"/>
          </p:nvPr>
        </p:nvSpPr>
        <p:spPr/>
        <p:txBody>
          <a:bodyPr/>
          <a:lstStyle/>
          <a:p>
            <a:pPr defTabSz="995363">
              <a:defRPr/>
            </a:pPr>
            <a:fld id="{9EC10DE9-945D-4D15-AAAF-1E5B5800F4DB}" type="datetime1">
              <a:rPr lang="de-DE">
                <a:latin typeface="+mn-lt"/>
              </a:rPr>
              <a:pPr defTabSz="995363">
                <a:defRPr/>
              </a:pPr>
              <a:t>04.12.2018</a:t>
            </a:fld>
            <a:endParaRPr lang="de-DE">
              <a:latin typeface="+mn-lt"/>
            </a:endParaRPr>
          </a:p>
        </p:txBody>
      </p:sp>
      <p:sp>
        <p:nvSpPr>
          <p:cNvPr id="3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38" name="Foliennummernplatzhalter 5"/>
          <p:cNvSpPr>
            <a:spLocks noGrp="1"/>
          </p:cNvSpPr>
          <p:nvPr>
            <p:ph type="sldNum" sz="quarter" idx="12"/>
          </p:nvPr>
        </p:nvSpPr>
        <p:spPr/>
        <p:txBody>
          <a:bodyPr/>
          <a:lstStyle/>
          <a:p>
            <a:pPr defTabSz="995363">
              <a:defRPr/>
            </a:pPr>
            <a:fld id="{985683E8-750E-4D33-B2B7-E0E27B10E489}" type="slidenum">
              <a:rPr lang="en-US">
                <a:latin typeface="+mn-lt"/>
              </a:rPr>
              <a:pPr defTabSz="995363">
                <a:defRPr/>
              </a:pPr>
              <a:t>53</a:t>
            </a:fld>
            <a:endParaRPr lang="de-DE">
              <a:latin typeface="Times New Roman" pitchFamily="18" charset="0"/>
            </a:endParaRPr>
          </a:p>
        </p:txBody>
      </p:sp>
      <p:sp>
        <p:nvSpPr>
          <p:cNvPr id="337922" name="Rectangle 2"/>
          <p:cNvSpPr>
            <a:spLocks noGrp="1" noChangeArrowheads="1"/>
          </p:cNvSpPr>
          <p:nvPr>
            <p:ph type="title"/>
          </p:nvPr>
        </p:nvSpPr>
        <p:spPr>
          <a:xfrm>
            <a:off x="303213" y="252413"/>
            <a:ext cx="10212387" cy="622300"/>
          </a:xfrm>
        </p:spPr>
        <p:txBody>
          <a:bodyPr/>
          <a:lstStyle/>
          <a:p>
            <a:pPr eaLnBrk="1" hangingPunct="1">
              <a:defRPr/>
            </a:pPr>
            <a:r>
              <a:rPr lang="de-DE" dirty="0" smtClean="0"/>
              <a:t>Arithmetik in VHDL (3)</a:t>
            </a:r>
          </a:p>
        </p:txBody>
      </p:sp>
      <p:sp>
        <p:nvSpPr>
          <p:cNvPr id="40966" name="Rectangle 3"/>
          <p:cNvSpPr>
            <a:spLocks noChangeArrowheads="1"/>
          </p:cNvSpPr>
          <p:nvPr/>
        </p:nvSpPr>
        <p:spPr bwMode="auto">
          <a:xfrm>
            <a:off x="303213" y="1765300"/>
            <a:ext cx="102123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Tabelle der synthesefähigen Arithmetikoperatoren (Forts.):</a:t>
            </a:r>
          </a:p>
        </p:txBody>
      </p:sp>
      <p:graphicFrame>
        <p:nvGraphicFramePr>
          <p:cNvPr id="338018" name="Group 98"/>
          <p:cNvGraphicFramePr>
            <a:graphicFrameLocks noGrp="1"/>
          </p:cNvGraphicFramePr>
          <p:nvPr>
            <p:ph idx="1"/>
          </p:nvPr>
        </p:nvGraphicFramePr>
        <p:xfrm>
          <a:off x="735013" y="2197100"/>
          <a:ext cx="9344025" cy="3729037"/>
        </p:xfrm>
        <a:graphic>
          <a:graphicData uri="http://schemas.openxmlformats.org/drawingml/2006/table">
            <a:tbl>
              <a:tblPr/>
              <a:tblGrid>
                <a:gridCol w="1584325">
                  <a:extLst>
                    <a:ext uri="{9D8B030D-6E8A-4147-A177-3AD203B41FA5}">
                      <a16:colId xmlns:a16="http://schemas.microsoft.com/office/drawing/2014/main" val="20000"/>
                    </a:ext>
                  </a:extLst>
                </a:gridCol>
                <a:gridCol w="1881187">
                  <a:extLst>
                    <a:ext uri="{9D8B030D-6E8A-4147-A177-3AD203B41FA5}">
                      <a16:colId xmlns:a16="http://schemas.microsoft.com/office/drawing/2014/main" val="20001"/>
                    </a:ext>
                  </a:extLst>
                </a:gridCol>
                <a:gridCol w="2511425">
                  <a:extLst>
                    <a:ext uri="{9D8B030D-6E8A-4147-A177-3AD203B41FA5}">
                      <a16:colId xmlns:a16="http://schemas.microsoft.com/office/drawing/2014/main" val="20002"/>
                    </a:ext>
                  </a:extLst>
                </a:gridCol>
                <a:gridCol w="3367088">
                  <a:extLst>
                    <a:ext uri="{9D8B030D-6E8A-4147-A177-3AD203B41FA5}">
                      <a16:colId xmlns:a16="http://schemas.microsoft.com/office/drawing/2014/main" val="20003"/>
                    </a:ext>
                  </a:extLst>
                </a:gridCol>
              </a:tblGrid>
              <a:tr h="436637">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Operator</a:t>
                      </a:r>
                      <a:endParaRPr kumimoji="0" lang="de-DE" sz="18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Bedeutung</a:t>
                      </a:r>
                      <a:endParaRPr kumimoji="0" lang="de-DE" sz="18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Beispiel</a:t>
                      </a:r>
                      <a:endParaRPr kumimoji="0" lang="de-DE" sz="18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Synthesefähigkeit</a:t>
                      </a:r>
                      <a:endParaRPr kumimoji="0" lang="de-DE" sz="18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2310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shift_left()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rPr>
                        <a:t>Links schieben um N Bit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Y &lt;= shift_left(A, 3)</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synthesefähig; die höchstwertigen Bits  gehen verloren, rechts wird mit Nullen aufgefüllt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82310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shift_right()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rPr>
                        <a:t>Rechts schieben um N Bit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Y &lt;= shift_right(A, 3)</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synthesefähig; die niederwertigen Bits gehen verloren, links wird vorzeichengerecht ergänzt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82310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rotate_left()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rPr>
                        <a:t>Links rotieren um N Bit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Y &lt;= rotate_left(A, 2)</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synthesefähig; die links heraus geschobenen Bits werden rechts hinein geschoben</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823100">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rotate_right()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rPr>
                        <a:t>Rechts rotieren um N Bit</a:t>
                      </a:r>
                      <a:r>
                        <a:rPr kumimoji="0" lang="de-DE" sz="1600" b="1" i="0" u="none" strike="noStrike" cap="none" normalizeH="0" baseline="0" smtClean="0">
                          <a:ln>
                            <a:noFill/>
                          </a:ln>
                          <a:solidFill>
                            <a:schemeClr val="tx1"/>
                          </a:solidFill>
                          <a:effectLst/>
                          <a:latin typeface="Arial"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Y &lt;= rotate_right(A, 2)</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smtClean="0">
                          <a:ln>
                            <a:noFill/>
                          </a:ln>
                          <a:solidFill>
                            <a:schemeClr val="tx1"/>
                          </a:solidFill>
                          <a:effectLst/>
                          <a:latin typeface="Arial" charset="0"/>
                        </a:rPr>
                        <a:t>synthesefähig;die rechts heraus geschobenen Bits werden links hinein geschoben</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umsplatzhalter 3"/>
          <p:cNvSpPr>
            <a:spLocks noGrp="1"/>
          </p:cNvSpPr>
          <p:nvPr>
            <p:ph type="dt" sz="quarter" idx="10"/>
          </p:nvPr>
        </p:nvSpPr>
        <p:spPr/>
        <p:txBody>
          <a:bodyPr/>
          <a:lstStyle/>
          <a:p>
            <a:pPr defTabSz="995363">
              <a:defRPr/>
            </a:pPr>
            <a:fld id="{72F92E32-7360-4748-A606-A0A3F9BB8D28}" type="datetime1">
              <a:rPr lang="de-DE">
                <a:latin typeface="+mn-lt"/>
              </a:rPr>
              <a:pPr defTabSz="995363">
                <a:defRPr/>
              </a:pPr>
              <a:t>04.12.2018</a:t>
            </a:fld>
            <a:endParaRPr lang="de-DE">
              <a:latin typeface="+mn-lt"/>
            </a:endParaRPr>
          </a:p>
        </p:txBody>
      </p:sp>
      <p:sp>
        <p:nvSpPr>
          <p:cNvPr id="4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48" name="Foliennummernplatzhalter 5"/>
          <p:cNvSpPr>
            <a:spLocks noGrp="1"/>
          </p:cNvSpPr>
          <p:nvPr>
            <p:ph type="sldNum" sz="quarter" idx="12"/>
          </p:nvPr>
        </p:nvSpPr>
        <p:spPr/>
        <p:txBody>
          <a:bodyPr/>
          <a:lstStyle/>
          <a:p>
            <a:pPr defTabSz="995363">
              <a:defRPr/>
            </a:pPr>
            <a:fld id="{CAC8120D-7CF5-47E1-BFD4-7DEEA7D54A80}" type="slidenum">
              <a:rPr lang="en-US">
                <a:latin typeface="+mn-lt"/>
              </a:rPr>
              <a:pPr defTabSz="995363">
                <a:defRPr/>
              </a:pPr>
              <a:t>54</a:t>
            </a:fld>
            <a:endParaRPr lang="de-DE">
              <a:latin typeface="Times New Roman" pitchFamily="18" charset="0"/>
            </a:endParaRPr>
          </a:p>
        </p:txBody>
      </p:sp>
      <p:sp>
        <p:nvSpPr>
          <p:cNvPr id="338946" name="Rectangle 2"/>
          <p:cNvSpPr>
            <a:spLocks noGrp="1" noChangeArrowheads="1"/>
          </p:cNvSpPr>
          <p:nvPr>
            <p:ph type="title"/>
          </p:nvPr>
        </p:nvSpPr>
        <p:spPr>
          <a:xfrm>
            <a:off x="282575" y="180975"/>
            <a:ext cx="10212388" cy="622300"/>
          </a:xfrm>
        </p:spPr>
        <p:txBody>
          <a:bodyPr/>
          <a:lstStyle/>
          <a:p>
            <a:pPr eaLnBrk="1" hangingPunct="1">
              <a:defRPr/>
            </a:pPr>
            <a:r>
              <a:rPr lang="de-DE" dirty="0" smtClean="0"/>
              <a:t>Arithmetik in VHDL (4)</a:t>
            </a:r>
          </a:p>
        </p:txBody>
      </p:sp>
      <p:sp>
        <p:nvSpPr>
          <p:cNvPr id="41990" name="Rectangle 3"/>
          <p:cNvSpPr>
            <a:spLocks noChangeArrowheads="1"/>
          </p:cNvSpPr>
          <p:nvPr/>
        </p:nvSpPr>
        <p:spPr bwMode="auto">
          <a:xfrm>
            <a:off x="303213" y="1765300"/>
            <a:ext cx="102123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Wichtige Konversionsfunktionen der Bibliothek </a:t>
            </a:r>
            <a:r>
              <a:rPr lang="de-DE" altLang="de-DE" sz="1800">
                <a:latin typeface="Courier New" pitchFamily="49" charset="0"/>
              </a:rPr>
              <a:t>ieee.numeric_std</a:t>
            </a:r>
            <a:r>
              <a:rPr lang="de-DE" altLang="de-DE" sz="1800"/>
              <a:t>:</a:t>
            </a:r>
          </a:p>
        </p:txBody>
      </p:sp>
      <p:graphicFrame>
        <p:nvGraphicFramePr>
          <p:cNvPr id="339018" name="Group 74"/>
          <p:cNvGraphicFramePr>
            <a:graphicFrameLocks noGrp="1"/>
          </p:cNvGraphicFramePr>
          <p:nvPr>
            <p:ph idx="1"/>
          </p:nvPr>
        </p:nvGraphicFramePr>
        <p:xfrm>
          <a:off x="735013" y="2197100"/>
          <a:ext cx="9344025" cy="3149598"/>
        </p:xfrm>
        <a:graphic>
          <a:graphicData uri="http://schemas.openxmlformats.org/drawingml/2006/table">
            <a:tbl>
              <a:tblPr/>
              <a:tblGrid>
                <a:gridCol w="2736850">
                  <a:extLst>
                    <a:ext uri="{9D8B030D-6E8A-4147-A177-3AD203B41FA5}">
                      <a16:colId xmlns:a16="http://schemas.microsoft.com/office/drawing/2014/main" val="20000"/>
                    </a:ext>
                  </a:extLst>
                </a:gridCol>
                <a:gridCol w="1871662">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2430463">
                  <a:extLst>
                    <a:ext uri="{9D8B030D-6E8A-4147-A177-3AD203B41FA5}">
                      <a16:colId xmlns:a16="http://schemas.microsoft.com/office/drawing/2014/main" val="20003"/>
                    </a:ext>
                  </a:extLst>
                </a:gridCol>
              </a:tblGrid>
              <a:tr h="436651">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Konversionsfunktion</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ARG1</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ARG2</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charset="0"/>
                          <a:cs typeface="Times New Roman" pitchFamily="18" charset="0"/>
                        </a:rPr>
                        <a:t>Ergebnistyp</a:t>
                      </a:r>
                      <a:endParaRPr kumimoji="0" lang="de-DE" sz="18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8264">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to_integer(ARG1)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integer</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integer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18264">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unsigned(ARG1)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std_logic_vector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304861">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to_unsigned(ARG1,ARG2)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natural</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Anzahl der unsigned Bits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518264">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signed(ARG1)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std_logic_vector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335030">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to_signed(ARG1,ARG2)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integer</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Anzahl der signed Bits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518264">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1" i="0" u="none" strike="noStrike" cap="none" normalizeH="0" baseline="0" smtClean="0">
                          <a:ln>
                            <a:noFill/>
                          </a:ln>
                          <a:solidFill>
                            <a:schemeClr val="tx1"/>
                          </a:solidFill>
                          <a:effectLst/>
                          <a:latin typeface="Courier New" pitchFamily="49" charset="0"/>
                        </a:rPr>
                        <a:t>resize(ARG1,ARG2)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Anzahl der Bits des Ergebnisses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signed</a:t>
                      </a:r>
                    </a:p>
                    <a:p>
                      <a:pPr marL="373063" marR="0" lvl="0" indent="-373063" algn="l" defTabSz="995363"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Arial" charset="0"/>
                        </a:rPr>
                        <a:t>unsigned</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09982593-4F37-414D-AEF7-94F961C93AD4}" type="datetime1">
              <a:rPr lang="de-DE">
                <a:latin typeface="+mn-lt"/>
              </a:rPr>
              <a:pPr defTabSz="995363">
                <a:defRPr/>
              </a:pPr>
              <a:t>04.12.2018</a:t>
            </a:fld>
            <a:endParaRPr lang="de-DE">
              <a:latin typeface="+mn-lt"/>
            </a:endParaRPr>
          </a:p>
        </p:txBody>
      </p:sp>
      <p:sp>
        <p:nvSpPr>
          <p:cNvPr id="7"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8" name="Foliennummernplatzhalter 5"/>
          <p:cNvSpPr>
            <a:spLocks noGrp="1"/>
          </p:cNvSpPr>
          <p:nvPr>
            <p:ph type="sldNum" sz="quarter" idx="12"/>
          </p:nvPr>
        </p:nvSpPr>
        <p:spPr/>
        <p:txBody>
          <a:bodyPr/>
          <a:lstStyle/>
          <a:p>
            <a:pPr defTabSz="995363">
              <a:defRPr/>
            </a:pPr>
            <a:fld id="{F14FB301-7341-4D19-858B-726094183532}" type="slidenum">
              <a:rPr lang="en-US">
                <a:latin typeface="+mn-lt"/>
              </a:rPr>
              <a:pPr defTabSz="995363">
                <a:defRPr/>
              </a:pPr>
              <a:t>55</a:t>
            </a:fld>
            <a:endParaRPr lang="de-DE">
              <a:latin typeface="Times New Roman" pitchFamily="18" charset="0"/>
            </a:endParaRPr>
          </a:p>
        </p:txBody>
      </p:sp>
      <p:sp>
        <p:nvSpPr>
          <p:cNvPr id="326658" name="Rectangle 2"/>
          <p:cNvSpPr>
            <a:spLocks noGrp="1" noChangeArrowheads="1"/>
          </p:cNvSpPr>
          <p:nvPr>
            <p:ph type="title"/>
          </p:nvPr>
        </p:nvSpPr>
        <p:spPr>
          <a:xfrm>
            <a:off x="158750" y="180975"/>
            <a:ext cx="10212388" cy="622300"/>
          </a:xfrm>
        </p:spPr>
        <p:txBody>
          <a:bodyPr/>
          <a:lstStyle/>
          <a:p>
            <a:pPr eaLnBrk="1" hangingPunct="1">
              <a:defRPr/>
            </a:pPr>
            <a:r>
              <a:rPr lang="de-DE" dirty="0" smtClean="0"/>
              <a:t>Veralteter </a:t>
            </a:r>
            <a:r>
              <a:rPr lang="de-DE" dirty="0" err="1" smtClean="0"/>
              <a:t>Arithmetikstandard</a:t>
            </a:r>
            <a:r>
              <a:rPr lang="de-DE" dirty="0" smtClean="0"/>
              <a:t> in VHDL</a:t>
            </a:r>
          </a:p>
        </p:txBody>
      </p:sp>
      <p:sp>
        <p:nvSpPr>
          <p:cNvPr id="43014" name="Rectangle 3"/>
          <p:cNvSpPr>
            <a:spLocks noChangeArrowheads="1"/>
          </p:cNvSpPr>
          <p:nvPr/>
        </p:nvSpPr>
        <p:spPr bwMode="auto">
          <a:xfrm>
            <a:off x="303213" y="1765300"/>
            <a:ext cx="102123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Falls in einer </a:t>
            </a:r>
            <a:r>
              <a:rPr lang="de-DE" altLang="de-DE" sz="1800">
                <a:latin typeface="Courier New" pitchFamily="49" charset="0"/>
              </a:rPr>
              <a:t>architecture </a:t>
            </a:r>
            <a:r>
              <a:rPr lang="de-DE" altLang="de-DE" sz="1800"/>
              <a:t>entweder vorzeichenlose ODER vorzeichenbehaftete Berechnungen ausgeführt werden sollen, wird manchmal noch der veraltete proprietäre Standard der Fa. Synopsys verwendet:</a:t>
            </a:r>
          </a:p>
        </p:txBody>
      </p:sp>
      <p:sp>
        <p:nvSpPr>
          <p:cNvPr id="43015" name="Text Box 57"/>
          <p:cNvSpPr txBox="1">
            <a:spLocks noChangeArrowheads="1"/>
          </p:cNvSpPr>
          <p:nvPr/>
        </p:nvSpPr>
        <p:spPr bwMode="auto">
          <a:xfrm>
            <a:off x="806450" y="2844800"/>
            <a:ext cx="9432925" cy="143192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endParaRPr lang="en-GB" altLang="de-DE" sz="1400" b="1">
              <a:latin typeface="Courier New" pitchFamily="49" charset="0"/>
            </a:endParaRPr>
          </a:p>
          <a:p>
            <a:pPr algn="l"/>
            <a:r>
              <a:rPr lang="en-GB" altLang="de-DE" sz="1400" b="1">
                <a:latin typeface="Courier New" pitchFamily="49" charset="0"/>
              </a:rPr>
              <a:t>library</a:t>
            </a:r>
            <a:r>
              <a:rPr lang="en-GB" altLang="de-DE" sz="1400">
                <a:latin typeface="Courier New" pitchFamily="49" charset="0"/>
              </a:rPr>
              <a:t> ieee;</a:t>
            </a:r>
            <a:endParaRPr lang="en-GB" altLang="de-DE" sz="1400" b="1">
              <a:latin typeface="Courier New" pitchFamily="49" charset="0"/>
            </a:endParaRPr>
          </a:p>
          <a:p>
            <a:pPr algn="l"/>
            <a:r>
              <a:rPr lang="en-GB" altLang="de-DE" sz="1400" b="1">
                <a:latin typeface="Courier New" pitchFamily="49" charset="0"/>
              </a:rPr>
              <a:t>use</a:t>
            </a:r>
            <a:r>
              <a:rPr lang="en-GB" altLang="de-DE" sz="1400">
                <a:latin typeface="Courier New" pitchFamily="49" charset="0"/>
              </a:rPr>
              <a:t> ieee.std_logic_1164.all;</a:t>
            </a:r>
            <a:endParaRPr lang="de-DE" altLang="de-DE" sz="1400" b="1">
              <a:latin typeface="Courier New" pitchFamily="49" charset="0"/>
            </a:endParaRPr>
          </a:p>
          <a:p>
            <a:pPr algn="l"/>
            <a:r>
              <a:rPr lang="de-DE" altLang="de-DE" b="1">
                <a:latin typeface="Courier New" pitchFamily="49" charset="0"/>
              </a:rPr>
              <a:t>use</a:t>
            </a:r>
            <a:r>
              <a:rPr lang="de-DE" altLang="de-DE">
                <a:latin typeface="Courier New" pitchFamily="49" charset="0"/>
              </a:rPr>
              <a:t> ieee.std_logic_unsigned.all; </a:t>
            </a:r>
            <a:r>
              <a:rPr lang="de-DE" altLang="de-DE" b="1">
                <a:latin typeface="Courier New" pitchFamily="49" charset="0"/>
              </a:rPr>
              <a:t>-- nur vorzeichenlose Arithmetik</a:t>
            </a:r>
          </a:p>
          <a:p>
            <a:pPr algn="l"/>
            <a:r>
              <a:rPr lang="de-DE" altLang="de-DE" b="1">
                <a:latin typeface="Courier New" pitchFamily="49" charset="0"/>
              </a:rPr>
              <a:t>use</a:t>
            </a:r>
            <a:r>
              <a:rPr lang="de-DE" altLang="de-DE">
                <a:latin typeface="Courier New" pitchFamily="49" charset="0"/>
              </a:rPr>
              <a:t> ieee.std_logic_signed.all; </a:t>
            </a:r>
            <a:r>
              <a:rPr lang="de-DE" altLang="de-DE" b="1">
                <a:latin typeface="Courier New" pitchFamily="49" charset="0"/>
              </a:rPr>
              <a:t>-- nur vorzeichenbehaftete Arithmetik</a:t>
            </a:r>
          </a:p>
          <a:p>
            <a:pPr algn="l"/>
            <a:endParaRPr lang="de-DE" altLang="de-DE" sz="1400">
              <a:latin typeface="Courier New" pitchFamily="49" charset="0"/>
            </a:endParaRPr>
          </a:p>
        </p:txBody>
      </p:sp>
      <p:sp>
        <p:nvSpPr>
          <p:cNvPr id="43016" name="Rectangle 59"/>
          <p:cNvSpPr>
            <a:spLocks noChangeArrowheads="1"/>
          </p:cNvSpPr>
          <p:nvPr/>
        </p:nvSpPr>
        <p:spPr bwMode="auto">
          <a:xfrm>
            <a:off x="474663" y="4573588"/>
            <a:ext cx="102123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In den Synopsys Bibliotheken muss für die Arithmetik der Datentyp </a:t>
            </a:r>
            <a:r>
              <a:rPr lang="de-DE" altLang="de-DE" sz="1800">
                <a:latin typeface="Courier New" pitchFamily="49" charset="0"/>
              </a:rPr>
              <a:t>std_logic_vector</a:t>
            </a:r>
            <a:r>
              <a:rPr lang="de-DE" altLang="de-DE" sz="1800"/>
              <a:t> verwendet werden.</a:t>
            </a:r>
            <a:endParaRPr lang="de-DE" altLang="de-DE"/>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81D625CC-1439-4C3F-A56A-38D8A7D9CC31}"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CF88BED1-80C3-44F2-BBC5-4A5A64E74FCB}" type="slidenum">
              <a:rPr lang="en-US">
                <a:latin typeface="+mn-lt"/>
              </a:rPr>
              <a:pPr defTabSz="995363">
                <a:defRPr/>
              </a:pPr>
              <a:t>56</a:t>
            </a:fld>
            <a:endParaRPr lang="de-DE">
              <a:latin typeface="Times New Roman" pitchFamily="18" charset="0"/>
            </a:endParaRPr>
          </a:p>
        </p:txBody>
      </p:sp>
      <p:sp>
        <p:nvSpPr>
          <p:cNvPr id="327682" name="Rectangle 2"/>
          <p:cNvSpPr>
            <a:spLocks noGrp="1" noChangeArrowheads="1"/>
          </p:cNvSpPr>
          <p:nvPr>
            <p:ph type="title"/>
          </p:nvPr>
        </p:nvSpPr>
        <p:spPr/>
        <p:txBody>
          <a:bodyPr/>
          <a:lstStyle/>
          <a:p>
            <a:pPr eaLnBrk="1" hangingPunct="1">
              <a:defRPr/>
            </a:pPr>
            <a:r>
              <a:rPr lang="de-DE" smtClean="0"/>
              <a:t>Der Datentyp </a:t>
            </a:r>
            <a:r>
              <a:rPr lang="de-DE" smtClean="0">
                <a:latin typeface="Courier New" pitchFamily="49" charset="0"/>
              </a:rPr>
              <a:t>integer</a:t>
            </a:r>
            <a:r>
              <a:rPr lang="de-DE" smtClean="0"/>
              <a:t> (1)</a:t>
            </a:r>
          </a:p>
        </p:txBody>
      </p:sp>
      <p:sp>
        <p:nvSpPr>
          <p:cNvPr id="44038" name="Rectangle 3"/>
          <p:cNvSpPr>
            <a:spLocks noGrp="1" noChangeArrowheads="1"/>
          </p:cNvSpPr>
          <p:nvPr>
            <p:ph type="body" idx="1"/>
          </p:nvPr>
        </p:nvSpPr>
        <p:spPr>
          <a:xfrm>
            <a:off x="227013" y="1765300"/>
            <a:ext cx="10212387" cy="2016125"/>
          </a:xfrm>
        </p:spPr>
        <p:txBody>
          <a:bodyPr/>
          <a:lstStyle/>
          <a:p>
            <a:pPr eaLnBrk="1" hangingPunct="1">
              <a:lnSpc>
                <a:spcPct val="90000"/>
              </a:lnSpc>
            </a:pPr>
            <a:r>
              <a:rPr lang="de-DE" altLang="de-DE" smtClean="0"/>
              <a:t>Kein Zugriff auf einzelne Bits einer </a:t>
            </a:r>
            <a:r>
              <a:rPr lang="de-DE" altLang="de-DE" smtClean="0">
                <a:latin typeface="Courier New" pitchFamily="49" charset="0"/>
              </a:rPr>
              <a:t>integer</a:t>
            </a:r>
            <a:r>
              <a:rPr lang="de-DE" altLang="de-DE" smtClean="0"/>
              <a:t>-Zahl möglich.</a:t>
            </a:r>
          </a:p>
          <a:p>
            <a:pPr eaLnBrk="1" hangingPunct="1">
              <a:lnSpc>
                <a:spcPct val="90000"/>
              </a:lnSpc>
            </a:pPr>
            <a:r>
              <a:rPr lang="de-DE" altLang="de-DE" smtClean="0"/>
              <a:t>Unterstützt keinen automatischen Zahlenbereichsüberlauf, so wie er in HW existiert.</a:t>
            </a:r>
          </a:p>
          <a:p>
            <a:pPr eaLnBrk="1" hangingPunct="1">
              <a:lnSpc>
                <a:spcPct val="90000"/>
              </a:lnSpc>
            </a:pPr>
            <a:r>
              <a:rPr lang="de-DE" altLang="de-DE" smtClean="0">
                <a:latin typeface="Courier New" pitchFamily="49" charset="0"/>
              </a:rPr>
              <a:t>integer</a:t>
            </a:r>
            <a:r>
              <a:rPr lang="de-DE" altLang="de-DE" smtClean="0"/>
              <a:t> (vorzeichenbehaftete) oder </a:t>
            </a:r>
            <a:r>
              <a:rPr lang="de-DE" altLang="de-DE" smtClean="0">
                <a:latin typeface="Courier New" pitchFamily="49" charset="0"/>
              </a:rPr>
              <a:t>natural</a:t>
            </a:r>
            <a:r>
              <a:rPr lang="de-DE" altLang="de-DE" smtClean="0"/>
              <a:t> (vorzeichenlose) Zahlen verwenden ohne weitere Einschränkung des Zahlenbereichs immer 32-Bit-Zahlen =&gt; verwende eine </a:t>
            </a:r>
            <a:r>
              <a:rPr lang="de-DE" altLang="de-DE" smtClean="0">
                <a:latin typeface="Courier New" pitchFamily="49" charset="0"/>
              </a:rPr>
              <a:t>subtype</a:t>
            </a:r>
            <a:r>
              <a:rPr lang="de-DE" altLang="de-DE" smtClean="0"/>
              <a:t>-Deklaration:</a:t>
            </a:r>
          </a:p>
          <a:p>
            <a:pPr eaLnBrk="1" hangingPunct="1">
              <a:lnSpc>
                <a:spcPct val="90000"/>
              </a:lnSpc>
            </a:pPr>
            <a:endParaRPr lang="de-DE" altLang="de-DE" smtClean="0"/>
          </a:p>
        </p:txBody>
      </p:sp>
      <p:sp>
        <p:nvSpPr>
          <p:cNvPr id="44039" name="Text Box 4"/>
          <p:cNvSpPr txBox="1">
            <a:spLocks noChangeArrowheads="1"/>
          </p:cNvSpPr>
          <p:nvPr/>
        </p:nvSpPr>
        <p:spPr bwMode="auto">
          <a:xfrm>
            <a:off x="663575" y="3781425"/>
            <a:ext cx="9432925" cy="155892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subtype INT_4BIT is integer range -8 to 7;</a:t>
            </a:r>
          </a:p>
          <a:p>
            <a:pPr algn="l"/>
            <a:r>
              <a:rPr lang="en-GB" altLang="de-DE" b="1">
                <a:latin typeface="Courier New" pitchFamily="49" charset="0"/>
              </a:rPr>
              <a:t>signal A,B,SUM : INT_4BIT;</a:t>
            </a:r>
            <a:endParaRPr lang="de-DE" altLang="de-DE" b="1">
              <a:latin typeface="Courier New" pitchFamily="49" charset="0"/>
            </a:endParaRPr>
          </a:p>
          <a:p>
            <a:pPr algn="l"/>
            <a:r>
              <a:rPr lang="de-DE" altLang="de-DE" b="1">
                <a:latin typeface="Courier New" pitchFamily="49" charset="0"/>
              </a:rPr>
              <a:t>begin</a:t>
            </a:r>
          </a:p>
          <a:p>
            <a:pPr algn="l"/>
            <a:r>
              <a:rPr lang="de-DE" altLang="de-DE" b="1">
                <a:latin typeface="Courier New" pitchFamily="49" charset="0"/>
              </a:rPr>
              <a:t>  …</a:t>
            </a:r>
          </a:p>
          <a:p>
            <a:pPr algn="l"/>
            <a:r>
              <a:rPr lang="de-DE" altLang="de-DE" b="1">
                <a:latin typeface="Courier New" pitchFamily="49" charset="0"/>
              </a:rPr>
              <a:t>  SUM &lt;= A + B;</a:t>
            </a:r>
          </a:p>
          <a:p>
            <a:pPr algn="l"/>
            <a:r>
              <a:rPr lang="de-DE" altLang="de-DE" b="1">
                <a:latin typeface="Courier New" pitchFamily="49" charset="0"/>
              </a:rPr>
              <a:t>  …</a:t>
            </a:r>
            <a:endParaRPr lang="en-GB" altLang="de-DE" b="1">
              <a:latin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defTabSz="995363">
              <a:defRPr/>
            </a:pPr>
            <a:fld id="{81D625CC-1439-4C3F-A56A-38D8A7D9CC31}" type="datetime1">
              <a:rPr lang="de-DE">
                <a:latin typeface="+mn-lt"/>
              </a:rPr>
              <a:pPr defTabSz="995363">
                <a:defRPr/>
              </a:pPr>
              <a:t>04.12.2018</a:t>
            </a:fld>
            <a:endParaRPr lang="de-DE">
              <a:latin typeface="+mn-lt"/>
            </a:endParaRPr>
          </a:p>
        </p:txBody>
      </p:sp>
      <p:sp>
        <p:nvSpPr>
          <p:cNvPr id="6"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Foliennummernplatzhalter 5"/>
          <p:cNvSpPr>
            <a:spLocks noGrp="1"/>
          </p:cNvSpPr>
          <p:nvPr>
            <p:ph type="sldNum" sz="quarter" idx="12"/>
          </p:nvPr>
        </p:nvSpPr>
        <p:spPr/>
        <p:txBody>
          <a:bodyPr/>
          <a:lstStyle/>
          <a:p>
            <a:pPr defTabSz="995363">
              <a:defRPr/>
            </a:pPr>
            <a:fld id="{A05A6CC1-C1CF-4EF3-9D75-1B28DC9C132E}" type="slidenum">
              <a:rPr lang="en-US">
                <a:latin typeface="+mn-lt"/>
              </a:rPr>
              <a:pPr defTabSz="995363">
                <a:defRPr/>
              </a:pPr>
              <a:t>57</a:t>
            </a:fld>
            <a:endParaRPr lang="de-DE">
              <a:latin typeface="Times New Roman" pitchFamily="18" charset="0"/>
            </a:endParaRPr>
          </a:p>
        </p:txBody>
      </p:sp>
      <p:sp>
        <p:nvSpPr>
          <p:cNvPr id="327682" name="Rectangle 2"/>
          <p:cNvSpPr>
            <a:spLocks noGrp="1" noChangeArrowheads="1"/>
          </p:cNvSpPr>
          <p:nvPr>
            <p:ph type="title"/>
          </p:nvPr>
        </p:nvSpPr>
        <p:spPr/>
        <p:txBody>
          <a:bodyPr/>
          <a:lstStyle/>
          <a:p>
            <a:pPr eaLnBrk="1" hangingPunct="1">
              <a:defRPr/>
            </a:pPr>
            <a:r>
              <a:rPr lang="de-DE" dirty="0" smtClean="0"/>
              <a:t>Der Datentyp </a:t>
            </a:r>
            <a:r>
              <a:rPr lang="de-DE" dirty="0" smtClean="0">
                <a:latin typeface="Courier New" pitchFamily="49" charset="0"/>
              </a:rPr>
              <a:t>integer</a:t>
            </a:r>
            <a:r>
              <a:rPr lang="de-DE" dirty="0" smtClean="0"/>
              <a:t> (2)</a:t>
            </a:r>
          </a:p>
        </p:txBody>
      </p:sp>
      <p:sp>
        <p:nvSpPr>
          <p:cNvPr id="45062" name="Rectangle 3"/>
          <p:cNvSpPr>
            <a:spLocks noGrp="1" noChangeArrowheads="1"/>
          </p:cNvSpPr>
          <p:nvPr>
            <p:ph type="body" idx="1"/>
          </p:nvPr>
        </p:nvSpPr>
        <p:spPr>
          <a:xfrm>
            <a:off x="227013" y="1765300"/>
            <a:ext cx="10212387" cy="4679950"/>
          </a:xfrm>
        </p:spPr>
        <p:txBody>
          <a:bodyPr/>
          <a:lstStyle/>
          <a:p>
            <a:pPr eaLnBrk="1" hangingPunct="1">
              <a:lnSpc>
                <a:spcPct val="90000"/>
              </a:lnSpc>
            </a:pPr>
            <a:r>
              <a:rPr lang="de-DE" altLang="de-DE" sz="2800" smtClean="0"/>
              <a:t>Operationen über Integer:</a:t>
            </a:r>
          </a:p>
          <a:p>
            <a:pPr eaLnBrk="1" hangingPunct="1">
              <a:lnSpc>
                <a:spcPct val="90000"/>
              </a:lnSpc>
            </a:pPr>
            <a:endParaRPr lang="de-DE" altLang="de-DE" sz="2800" smtClean="0"/>
          </a:p>
          <a:p>
            <a:pPr lvl="1" eaLnBrk="1" hangingPunct="1">
              <a:lnSpc>
                <a:spcPct val="90000"/>
              </a:lnSpc>
            </a:pPr>
            <a:r>
              <a:rPr lang="de-DE" altLang="de-DE" sz="2400" smtClean="0"/>
              <a:t>+ 	binary oder unary</a:t>
            </a:r>
          </a:p>
          <a:p>
            <a:pPr lvl="1" eaLnBrk="1" hangingPunct="1">
              <a:lnSpc>
                <a:spcPct val="90000"/>
              </a:lnSpc>
            </a:pPr>
            <a:r>
              <a:rPr lang="de-DE" altLang="de-DE" sz="2400" smtClean="0"/>
              <a:t>- 		binary oder unary</a:t>
            </a:r>
          </a:p>
          <a:p>
            <a:pPr lvl="1" eaLnBrk="1" hangingPunct="1">
              <a:lnSpc>
                <a:spcPct val="90000"/>
              </a:lnSpc>
            </a:pPr>
            <a:r>
              <a:rPr lang="de-DE" altLang="de-DE" sz="2400" smtClean="0"/>
              <a:t>* 	Multiplikation</a:t>
            </a:r>
          </a:p>
          <a:p>
            <a:pPr lvl="1" eaLnBrk="1" hangingPunct="1">
              <a:lnSpc>
                <a:spcPct val="90000"/>
              </a:lnSpc>
            </a:pPr>
            <a:r>
              <a:rPr lang="de-DE" altLang="de-DE" sz="2400" smtClean="0"/>
              <a:t>/ 		Division</a:t>
            </a:r>
          </a:p>
          <a:p>
            <a:pPr lvl="1" eaLnBrk="1" hangingPunct="1">
              <a:lnSpc>
                <a:spcPct val="90000"/>
              </a:lnSpc>
            </a:pPr>
            <a:r>
              <a:rPr lang="de-DE" altLang="de-DE" sz="2400" smtClean="0"/>
              <a:t>mod 	Modulo</a:t>
            </a:r>
          </a:p>
          <a:p>
            <a:pPr lvl="1" eaLnBrk="1" hangingPunct="1">
              <a:lnSpc>
                <a:spcPct val="90000"/>
              </a:lnSpc>
            </a:pPr>
            <a:r>
              <a:rPr lang="de-DE" altLang="de-DE" sz="2400" smtClean="0"/>
              <a:t>rem 	Remainder</a:t>
            </a:r>
          </a:p>
          <a:p>
            <a:pPr lvl="1" eaLnBrk="1" hangingPunct="1">
              <a:lnSpc>
                <a:spcPct val="90000"/>
              </a:lnSpc>
            </a:pPr>
            <a:r>
              <a:rPr lang="de-DE" altLang="de-DE" sz="2400" smtClean="0"/>
              <a:t>abs 	Absolutwert</a:t>
            </a:r>
          </a:p>
          <a:p>
            <a:pPr lvl="1" eaLnBrk="1" hangingPunct="1">
              <a:lnSpc>
                <a:spcPct val="90000"/>
              </a:lnSpc>
            </a:pPr>
            <a:r>
              <a:rPr lang="de-DE" altLang="de-DE" sz="2400" smtClean="0"/>
              <a:t>** 	Exponent</a:t>
            </a:r>
          </a:p>
        </p:txBody>
      </p:sp>
      <p:sp>
        <p:nvSpPr>
          <p:cNvPr id="45063" name="Rectangle 1"/>
          <p:cNvSpPr>
            <a:spLocks noChangeArrowheads="1"/>
          </p:cNvSpPr>
          <p:nvPr/>
        </p:nvSpPr>
        <p:spPr bwMode="auto">
          <a:xfrm>
            <a:off x="4551363" y="7094538"/>
            <a:ext cx="1439862" cy="468312"/>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umsplatzhalter 3"/>
          <p:cNvSpPr>
            <a:spLocks noGrp="1"/>
          </p:cNvSpPr>
          <p:nvPr>
            <p:ph type="dt" sz="quarter" idx="10"/>
          </p:nvPr>
        </p:nvSpPr>
        <p:spPr/>
        <p:txBody>
          <a:bodyPr/>
          <a:lstStyle/>
          <a:p>
            <a:pPr defTabSz="995363">
              <a:defRPr/>
            </a:pPr>
            <a:fld id="{0A604D21-0561-4E8C-B089-5BDD34233DA0}" type="datetime1">
              <a:rPr lang="de-DE">
                <a:latin typeface="+mn-lt"/>
              </a:rPr>
              <a:pPr defTabSz="995363">
                <a:defRPr/>
              </a:pPr>
              <a:t>04.12.2018</a:t>
            </a:fld>
            <a:endParaRPr lang="de-DE">
              <a:latin typeface="+mn-lt"/>
            </a:endParaRPr>
          </a:p>
        </p:txBody>
      </p:sp>
      <p:sp>
        <p:nvSpPr>
          <p:cNvPr id="8"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9" name="Foliennummernplatzhalter 5"/>
          <p:cNvSpPr>
            <a:spLocks noGrp="1"/>
          </p:cNvSpPr>
          <p:nvPr>
            <p:ph type="sldNum" sz="quarter" idx="12"/>
          </p:nvPr>
        </p:nvSpPr>
        <p:spPr/>
        <p:txBody>
          <a:bodyPr/>
          <a:lstStyle/>
          <a:p>
            <a:pPr defTabSz="995363">
              <a:defRPr/>
            </a:pPr>
            <a:fld id="{75E51CBD-4BD8-4A47-86D7-DCFDC0E661BF}" type="slidenum">
              <a:rPr lang="en-US">
                <a:latin typeface="+mn-lt"/>
              </a:rPr>
              <a:pPr defTabSz="995363">
                <a:defRPr/>
              </a:pPr>
              <a:t>58</a:t>
            </a:fld>
            <a:endParaRPr lang="de-DE">
              <a:latin typeface="Times New Roman" pitchFamily="18" charset="0"/>
            </a:endParaRPr>
          </a:p>
        </p:txBody>
      </p:sp>
      <p:sp>
        <p:nvSpPr>
          <p:cNvPr id="328706" name="Rectangle 2"/>
          <p:cNvSpPr>
            <a:spLocks noGrp="1" noChangeArrowheads="1"/>
          </p:cNvSpPr>
          <p:nvPr>
            <p:ph type="title"/>
          </p:nvPr>
        </p:nvSpPr>
        <p:spPr/>
        <p:txBody>
          <a:bodyPr/>
          <a:lstStyle/>
          <a:p>
            <a:pPr eaLnBrk="1" hangingPunct="1">
              <a:defRPr/>
            </a:pPr>
            <a:r>
              <a:rPr lang="de-DE" dirty="0" smtClean="0"/>
              <a:t>Der Datentyp </a:t>
            </a:r>
            <a:r>
              <a:rPr lang="de-DE" dirty="0" smtClean="0">
                <a:latin typeface="Courier New" pitchFamily="49" charset="0"/>
              </a:rPr>
              <a:t>integer</a:t>
            </a:r>
            <a:r>
              <a:rPr lang="de-DE" dirty="0" smtClean="0"/>
              <a:t> (3)</a:t>
            </a:r>
          </a:p>
        </p:txBody>
      </p:sp>
      <p:sp>
        <p:nvSpPr>
          <p:cNvPr id="46086" name="Rectangle 5"/>
          <p:cNvSpPr>
            <a:spLocks noChangeArrowheads="1"/>
          </p:cNvSpPr>
          <p:nvPr/>
        </p:nvSpPr>
        <p:spPr bwMode="auto">
          <a:xfrm>
            <a:off x="474663" y="1836738"/>
            <a:ext cx="102123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Indizierter Zugriff auf einzelne Bits eines Signalvektors mit dem Datentyp </a:t>
            </a:r>
            <a:r>
              <a:rPr lang="de-DE" altLang="de-DE" sz="1800">
                <a:latin typeface="Courier New" pitchFamily="49" charset="0"/>
              </a:rPr>
              <a:t>integer</a:t>
            </a:r>
            <a:endParaRPr lang="de-DE" altLang="de-DE" sz="1800"/>
          </a:p>
        </p:txBody>
      </p:sp>
      <p:sp>
        <p:nvSpPr>
          <p:cNvPr id="46087" name="Text Box 6"/>
          <p:cNvSpPr txBox="1">
            <a:spLocks noChangeArrowheads="1"/>
          </p:cNvSpPr>
          <p:nvPr/>
        </p:nvSpPr>
        <p:spPr bwMode="auto">
          <a:xfrm>
            <a:off x="950913" y="2197100"/>
            <a:ext cx="8640762" cy="28575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library ieee;</a:t>
            </a:r>
          </a:p>
          <a:p>
            <a:pPr algn="l"/>
            <a:r>
              <a:rPr lang="en-GB" altLang="de-DE" sz="1400" b="1">
                <a:latin typeface="Courier New" pitchFamily="49" charset="0"/>
              </a:rPr>
              <a:t>use ieee.std_logic_1164.all;</a:t>
            </a:r>
            <a:endParaRPr lang="de-DE" altLang="de-DE" sz="1400" b="1">
              <a:latin typeface="Courier New" pitchFamily="49" charset="0"/>
            </a:endParaRPr>
          </a:p>
          <a:p>
            <a:pPr algn="l"/>
            <a:r>
              <a:rPr lang="de-DE" altLang="de-DE" sz="1400" b="1">
                <a:latin typeface="Courier New" pitchFamily="49" charset="0"/>
              </a:rPr>
              <a:t>use ieee.numeric_std.all;            -- Erforderlich für indizierten Zugriff</a:t>
            </a:r>
            <a:endParaRPr lang="en-GB" altLang="de-DE" sz="1400" b="1">
              <a:latin typeface="Courier New" pitchFamily="49" charset="0"/>
            </a:endParaRPr>
          </a:p>
          <a:p>
            <a:pPr algn="l"/>
            <a:r>
              <a:rPr lang="en-GB" altLang="de-DE" sz="1400" b="1">
                <a:latin typeface="Courier New" pitchFamily="49" charset="0"/>
              </a:rPr>
              <a:t>entity IND_ZUGRIFF is</a:t>
            </a:r>
          </a:p>
          <a:p>
            <a:pPr algn="l"/>
            <a:r>
              <a:rPr lang="en-GB" altLang="de-DE" sz="1400" b="1">
                <a:latin typeface="Courier New" pitchFamily="49" charset="0"/>
              </a:rPr>
              <a:t>    port( ZAHL: in signed(15 downto 0);</a:t>
            </a:r>
          </a:p>
          <a:p>
            <a:pPr algn="l"/>
            <a:r>
              <a:rPr lang="en-GB" altLang="de-DE" sz="1400" b="1">
                <a:latin typeface="Courier New" pitchFamily="49" charset="0"/>
              </a:rPr>
              <a:t>          BITADDR: in std_logic_vector(3 downto 0);</a:t>
            </a:r>
          </a:p>
          <a:p>
            <a:pPr algn="l"/>
            <a:r>
              <a:rPr lang="en-GB" altLang="de-DE" sz="1400" b="1">
                <a:latin typeface="Courier New" pitchFamily="49" charset="0"/>
              </a:rPr>
              <a:t>          BITWERT: out std_logic</a:t>
            </a:r>
          </a:p>
          <a:p>
            <a:pPr algn="l"/>
            <a:r>
              <a:rPr lang="en-GB" altLang="de-DE" sz="1400" b="1">
                <a:latin typeface="Courier New" pitchFamily="49" charset="0"/>
              </a:rPr>
              <a:t>         );</a:t>
            </a:r>
          </a:p>
          <a:p>
            <a:pPr algn="l"/>
            <a:r>
              <a:rPr lang="en-GB" altLang="de-DE" sz="1400" b="1">
                <a:latin typeface="Courier New" pitchFamily="49" charset="0"/>
              </a:rPr>
              <a:t>end IND_ZUGRIFF;</a:t>
            </a:r>
          </a:p>
          <a:p>
            <a:pPr algn="l"/>
            <a:r>
              <a:rPr lang="en-GB" altLang="de-DE" sz="1400" b="1">
                <a:latin typeface="Courier New" pitchFamily="49" charset="0"/>
              </a:rPr>
              <a:t>architecture A of IND_ZUGRIFF is</a:t>
            </a:r>
            <a:endParaRPr lang="de-DE" altLang="de-DE" sz="1400" b="1">
              <a:latin typeface="Courier New" pitchFamily="49" charset="0"/>
            </a:endParaRPr>
          </a:p>
          <a:p>
            <a:pPr algn="l"/>
            <a:r>
              <a:rPr lang="de-DE" altLang="de-DE" sz="1400" b="1">
                <a:latin typeface="Courier New" pitchFamily="49" charset="0"/>
              </a:rPr>
              <a:t>begin</a:t>
            </a:r>
          </a:p>
          <a:p>
            <a:pPr algn="l"/>
            <a:r>
              <a:rPr lang="de-DE" altLang="de-DE" sz="1400" b="1">
                <a:latin typeface="Courier New" pitchFamily="49" charset="0"/>
              </a:rPr>
              <a:t>    BITWERT &lt;= ZAHL(to_integer(unsigned(BITADDR)));</a:t>
            </a:r>
          </a:p>
          <a:p>
            <a:pPr algn="l"/>
            <a:r>
              <a:rPr lang="de-DE" altLang="de-DE" sz="1400" b="1">
                <a:latin typeface="Courier New" pitchFamily="49" charset="0"/>
              </a:rPr>
              <a:t>end A;</a:t>
            </a:r>
            <a:endParaRPr lang="en-GB" altLang="de-DE" sz="1400" b="1">
              <a:latin typeface="Courier New" pitchFamily="49" charset="0"/>
            </a:endParaRPr>
          </a:p>
        </p:txBody>
      </p:sp>
      <p:sp>
        <p:nvSpPr>
          <p:cNvPr id="46088" name="Rectangle 8"/>
          <p:cNvSpPr>
            <a:spLocks noChangeArrowheads="1"/>
          </p:cNvSpPr>
          <p:nvPr/>
        </p:nvSpPr>
        <p:spPr bwMode="auto">
          <a:xfrm>
            <a:off x="474663" y="5221288"/>
            <a:ext cx="102123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808038" indent="-309563"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Weitere Anwendungen:</a:t>
            </a:r>
          </a:p>
          <a:p>
            <a:pPr lvl="1" eaLnBrk="1" hangingPunct="1"/>
            <a:r>
              <a:rPr lang="de-DE" altLang="de-DE"/>
              <a:t>Multiplexer, Demultiplexer</a:t>
            </a:r>
          </a:p>
          <a:p>
            <a:pPr lvl="1" eaLnBrk="1" hangingPunct="1"/>
            <a:r>
              <a:rPr lang="de-DE" altLang="de-DE"/>
              <a:t>RAM- und ROM-Speicher</a:t>
            </a:r>
          </a:p>
        </p:txBody>
      </p:sp>
      <p:sp>
        <p:nvSpPr>
          <p:cNvPr id="328713" name="AutoShape 9"/>
          <p:cNvSpPr>
            <a:spLocks noChangeArrowheads="1"/>
          </p:cNvSpPr>
          <p:nvPr/>
        </p:nvSpPr>
        <p:spPr bwMode="auto">
          <a:xfrm>
            <a:off x="5991225" y="5221288"/>
            <a:ext cx="3240088" cy="1008062"/>
          </a:xfrm>
          <a:prstGeom prst="wedgeRoundRectCallout">
            <a:avLst>
              <a:gd name="adj1" fmla="val -97380"/>
              <a:gd name="adj2" fmla="val -9063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Beachte die beiden erforderlichen Datentypkonversionen!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8713"/>
                                        </p:tgtEl>
                                        <p:attrNameLst>
                                          <p:attrName>style.visibility</p:attrName>
                                        </p:attrNameLst>
                                      </p:cBhvr>
                                      <p:to>
                                        <p:strVal val="visible"/>
                                      </p:to>
                                    </p:set>
                                    <p:animEffect transition="in" filter="dissolve">
                                      <p:cBhvr>
                                        <p:cTn id="7"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3"/>
          <p:cNvSpPr>
            <a:spLocks noGrp="1"/>
          </p:cNvSpPr>
          <p:nvPr>
            <p:ph type="dt" sz="quarter" idx="10"/>
          </p:nvPr>
        </p:nvSpPr>
        <p:spPr/>
        <p:txBody>
          <a:bodyPr/>
          <a:lstStyle/>
          <a:p>
            <a:pPr defTabSz="995363">
              <a:defRPr/>
            </a:pPr>
            <a:fld id="{CBF1EE4C-64CB-40FB-8852-6F799B985B2C}" type="datetime1">
              <a:rPr lang="de-DE">
                <a:latin typeface="+mn-lt"/>
              </a:rPr>
              <a:pPr defTabSz="995363">
                <a:defRPr/>
              </a:pPr>
              <a:t>04.12.2018</a:t>
            </a:fld>
            <a:endParaRPr lang="de-DE">
              <a:latin typeface="+mn-lt"/>
            </a:endParaRPr>
          </a:p>
        </p:txBody>
      </p:sp>
      <p:sp>
        <p:nvSpPr>
          <p:cNvPr id="10" name="Foliennummernplatzhalter 5"/>
          <p:cNvSpPr>
            <a:spLocks noGrp="1"/>
          </p:cNvSpPr>
          <p:nvPr>
            <p:ph type="sldNum" sz="quarter" idx="12"/>
          </p:nvPr>
        </p:nvSpPr>
        <p:spPr/>
        <p:txBody>
          <a:bodyPr/>
          <a:lstStyle/>
          <a:p>
            <a:pPr defTabSz="995363">
              <a:defRPr/>
            </a:pPr>
            <a:fld id="{85EC8C42-2F85-4078-946E-D26E326E5F3F}" type="slidenum">
              <a:rPr lang="en-US">
                <a:latin typeface="+mn-lt"/>
              </a:rPr>
              <a:pPr defTabSz="995363">
                <a:defRPr/>
              </a:pPr>
              <a:t>5</a:t>
            </a:fld>
            <a:endParaRPr lang="de-DE">
              <a:latin typeface="Times New Roman" pitchFamily="18" charset="0"/>
            </a:endParaRPr>
          </a:p>
        </p:txBody>
      </p:sp>
      <p:sp>
        <p:nvSpPr>
          <p:cNvPr id="314370" name="Rectangle 2"/>
          <p:cNvSpPr>
            <a:spLocks noGrp="1" noChangeArrowheads="1"/>
          </p:cNvSpPr>
          <p:nvPr>
            <p:ph type="title"/>
          </p:nvPr>
        </p:nvSpPr>
        <p:spPr/>
        <p:txBody>
          <a:bodyPr/>
          <a:lstStyle/>
          <a:p>
            <a:pPr eaLnBrk="1" hangingPunct="1">
              <a:defRPr/>
            </a:pPr>
            <a:r>
              <a:rPr lang="de-DE" smtClean="0"/>
              <a:t>VHDL-Modellierung von Open-Drain-Ausgängen</a:t>
            </a:r>
          </a:p>
        </p:txBody>
      </p:sp>
      <p:sp>
        <p:nvSpPr>
          <p:cNvPr id="8197" name="Text Box 4"/>
          <p:cNvSpPr txBox="1">
            <a:spLocks noChangeArrowheads="1"/>
          </p:cNvSpPr>
          <p:nvPr/>
        </p:nvSpPr>
        <p:spPr bwMode="auto">
          <a:xfrm>
            <a:off x="806450" y="1765300"/>
            <a:ext cx="8569325" cy="54102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library</a:t>
            </a:r>
            <a:r>
              <a:rPr lang="en-GB" altLang="de-DE" sz="1400">
                <a:latin typeface="Courier New" pitchFamily="49" charset="0"/>
              </a:rPr>
              <a:t> ieee;</a:t>
            </a:r>
            <a:endParaRPr lang="en-GB" altLang="de-DE" sz="1400" b="1">
              <a:latin typeface="Courier New" pitchFamily="49" charset="0"/>
            </a:endParaRPr>
          </a:p>
          <a:p>
            <a:pPr algn="l"/>
            <a:r>
              <a:rPr lang="en-GB" altLang="de-DE" sz="1400" b="1">
                <a:latin typeface="Courier New" pitchFamily="49" charset="0"/>
              </a:rPr>
              <a:t>use</a:t>
            </a:r>
            <a:r>
              <a:rPr lang="en-GB" altLang="de-DE" sz="1400">
                <a:latin typeface="Courier New" pitchFamily="49" charset="0"/>
              </a:rPr>
              <a:t> ieee.std_logic_1164.all;</a:t>
            </a:r>
            <a:endParaRPr lang="en-GB" altLang="de-DE" sz="1400" b="1">
              <a:latin typeface="Courier New" pitchFamily="49" charset="0"/>
            </a:endParaRPr>
          </a:p>
          <a:p>
            <a:pPr algn="l"/>
            <a:r>
              <a:rPr lang="en-GB" altLang="de-DE" sz="1400" b="1">
                <a:latin typeface="Courier New" pitchFamily="49" charset="0"/>
              </a:rPr>
              <a:t>entity</a:t>
            </a:r>
            <a:r>
              <a:rPr lang="en-GB" altLang="de-DE" sz="1400">
                <a:latin typeface="Courier New" pitchFamily="49" charset="0"/>
              </a:rPr>
              <a:t> OPEN_DRAIN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a:t>
            </a:r>
          </a:p>
          <a:p>
            <a:pPr algn="l"/>
            <a:r>
              <a:rPr lang="en-GB" altLang="de-DE" sz="1400">
                <a:latin typeface="Courier New" pitchFamily="49" charset="0"/>
              </a:rPr>
              <a:t>    IN1, IN2: </a:t>
            </a:r>
            <a:r>
              <a:rPr lang="en-GB" altLang="de-DE" sz="1400" b="1">
                <a:latin typeface="Courier New" pitchFamily="49" charset="0"/>
              </a:rPr>
              <a:t>in</a:t>
            </a:r>
            <a:r>
              <a:rPr lang="en-GB" altLang="de-DE" sz="1400">
                <a:latin typeface="Courier New" pitchFamily="49" charset="0"/>
              </a:rPr>
              <a:t> bit;</a:t>
            </a:r>
          </a:p>
          <a:p>
            <a:pPr algn="l"/>
            <a:r>
              <a:rPr lang="en-GB" altLang="de-DE" sz="1400">
                <a:latin typeface="Courier New" pitchFamily="49" charset="0"/>
              </a:rPr>
              <a:t>    OD_OUT: </a:t>
            </a:r>
            <a:r>
              <a:rPr lang="en-GB" altLang="de-DE" sz="1400" b="1">
                <a:latin typeface="Courier New" pitchFamily="49" charset="0"/>
              </a:rPr>
              <a:t>out</a:t>
            </a:r>
            <a:r>
              <a:rPr lang="en-GB" altLang="de-DE" sz="1400">
                <a:latin typeface="Courier New" pitchFamily="49" charset="0"/>
              </a:rPr>
              <a:t> std_logic</a:t>
            </a:r>
          </a:p>
          <a:p>
            <a:pPr algn="l"/>
            <a:r>
              <a:rPr lang="en-GB" altLang="de-DE" sz="1400">
                <a:latin typeface="Courier New" pitchFamily="49" charset="0"/>
              </a:rPr>
              <a:t>    );</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OPEN_DRAIN;</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TEST </a:t>
            </a:r>
            <a:r>
              <a:rPr lang="en-GB" altLang="de-DE" sz="1400" b="1">
                <a:latin typeface="Courier New" pitchFamily="49" charset="0"/>
              </a:rPr>
              <a:t>of</a:t>
            </a:r>
            <a:r>
              <a:rPr lang="en-GB" altLang="de-DE" sz="1400">
                <a:latin typeface="Courier New" pitchFamily="49" charset="0"/>
              </a:rPr>
              <a:t> OPEN_DRAIN </a:t>
            </a:r>
            <a:r>
              <a:rPr lang="en-GB" altLang="de-DE" sz="1400" b="1">
                <a:latin typeface="Courier New" pitchFamily="49" charset="0"/>
              </a:rPr>
              <a:t>is</a:t>
            </a:r>
          </a:p>
          <a:p>
            <a:pPr algn="l"/>
            <a:r>
              <a:rPr lang="en-GB" altLang="de-DE" sz="1400" b="1">
                <a:latin typeface="Courier New" pitchFamily="49" charset="0"/>
              </a:rPr>
              <a:t>function</a:t>
            </a:r>
            <a:r>
              <a:rPr lang="en-GB" altLang="de-DE" sz="1400">
                <a:latin typeface="Courier New" pitchFamily="49" charset="0"/>
              </a:rPr>
              <a:t> To_stdlogic ( b : bit) </a:t>
            </a:r>
            <a:r>
              <a:rPr lang="en-GB" altLang="de-DE" sz="1400" b="1">
                <a:latin typeface="Courier New" pitchFamily="49" charset="0"/>
              </a:rPr>
              <a:t>return</a:t>
            </a:r>
            <a:r>
              <a:rPr lang="en-GB" altLang="de-DE" sz="1400">
                <a:latin typeface="Courier New" pitchFamily="49" charset="0"/>
              </a:rPr>
              <a:t> std_logic </a:t>
            </a:r>
            <a:r>
              <a:rPr lang="en-GB" altLang="de-DE" sz="1400" b="1">
                <a:latin typeface="Courier New" pitchFamily="49" charset="0"/>
              </a:rPr>
              <a:t>is -- wie letzte Folie…</a:t>
            </a:r>
          </a:p>
          <a:p>
            <a:pPr algn="l"/>
            <a:r>
              <a:rPr lang="en-GB" altLang="de-DE" sz="1400" b="1">
                <a:latin typeface="Courier New" pitchFamily="49" charset="0"/>
              </a:rPr>
              <a:t>…</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P1: </a:t>
            </a:r>
            <a:r>
              <a:rPr lang="en-GB" altLang="de-DE" sz="1400" b="1">
                <a:latin typeface="Courier New" pitchFamily="49" charset="0"/>
              </a:rPr>
              <a:t>process</a:t>
            </a:r>
            <a:r>
              <a:rPr lang="en-GB" altLang="de-DE" sz="1400">
                <a:latin typeface="Courier New" pitchFamily="49" charset="0"/>
              </a:rPr>
              <a:t>(IN1)</a:t>
            </a:r>
          </a:p>
          <a:p>
            <a:pPr algn="l"/>
            <a:r>
              <a:rPr lang="en-GB" altLang="de-DE" sz="1400">
                <a:latin typeface="Courier New" pitchFamily="49" charset="0"/>
              </a:rPr>
              <a:t> </a:t>
            </a:r>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OD_OUT &lt;= To_stdlogic(IN1);  </a:t>
            </a: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IN1 = '1' </a:t>
            </a:r>
            <a:r>
              <a:rPr lang="en-GB" altLang="de-DE" sz="1400" b="1">
                <a:latin typeface="Courier New" pitchFamily="49" charset="0"/>
              </a:rPr>
              <a:t>then</a:t>
            </a:r>
            <a:r>
              <a:rPr lang="en-GB" altLang="de-DE" sz="1400">
                <a:latin typeface="Courier New" pitchFamily="49" charset="0"/>
              </a:rPr>
              <a:t> OD_OUT &lt;= 'H';</a:t>
            </a: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process</a:t>
            </a:r>
            <a:r>
              <a:rPr lang="en-GB" altLang="de-DE" sz="1400">
                <a:latin typeface="Courier New" pitchFamily="49" charset="0"/>
              </a:rPr>
              <a:t> P1;</a:t>
            </a:r>
          </a:p>
          <a:p>
            <a:pPr algn="l"/>
            <a:r>
              <a:rPr lang="en-GB" altLang="de-DE" sz="1400">
                <a:latin typeface="Courier New" pitchFamily="49" charset="0"/>
              </a:rPr>
              <a:t> P2: </a:t>
            </a:r>
            <a:r>
              <a:rPr lang="en-GB" altLang="de-DE" sz="1400" b="1">
                <a:latin typeface="Courier New" pitchFamily="49" charset="0"/>
              </a:rPr>
              <a:t>process</a:t>
            </a:r>
            <a:r>
              <a:rPr lang="en-GB" altLang="de-DE" sz="1400">
                <a:latin typeface="Courier New" pitchFamily="49" charset="0"/>
              </a:rPr>
              <a:t>(IN2)</a:t>
            </a:r>
          </a:p>
          <a:p>
            <a:pPr algn="l"/>
            <a:r>
              <a:rPr lang="en-GB" altLang="de-DE" sz="1400">
                <a:latin typeface="Courier New" pitchFamily="49" charset="0"/>
              </a:rPr>
              <a:t> </a:t>
            </a:r>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OD_OUT &lt;= To_stdlogic(IN2);  </a:t>
            </a: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IN2 = '1' </a:t>
            </a:r>
            <a:r>
              <a:rPr lang="en-GB" altLang="de-DE" sz="1400" b="1">
                <a:latin typeface="Courier New" pitchFamily="49" charset="0"/>
              </a:rPr>
              <a:t>then</a:t>
            </a:r>
            <a:r>
              <a:rPr lang="en-GB" altLang="de-DE" sz="1400">
                <a:latin typeface="Courier New" pitchFamily="49" charset="0"/>
              </a:rPr>
              <a:t> OD_OUT &lt;= 'H';</a:t>
            </a: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process</a:t>
            </a:r>
            <a:r>
              <a:rPr lang="en-GB" altLang="de-DE" sz="1400">
                <a:latin typeface="Courier New" pitchFamily="49" charset="0"/>
              </a:rPr>
              <a:t> P2;</a:t>
            </a:r>
          </a:p>
          <a:p>
            <a:pPr algn="l"/>
            <a:r>
              <a:rPr lang="de-DE" altLang="de-DE" sz="1400" b="1">
                <a:latin typeface="Courier New" pitchFamily="49" charset="0"/>
              </a:rPr>
              <a:t>end</a:t>
            </a:r>
            <a:r>
              <a:rPr lang="de-DE" altLang="de-DE" sz="1400">
                <a:latin typeface="Courier New" pitchFamily="49" charset="0"/>
              </a:rPr>
              <a:t> TEST;</a:t>
            </a:r>
          </a:p>
        </p:txBody>
      </p:sp>
      <p:sp>
        <p:nvSpPr>
          <p:cNvPr id="8198" name="Rectangle 6"/>
          <p:cNvSpPr>
            <a:spLocks noChangeArrowheads="1"/>
          </p:cNvSpPr>
          <p:nvPr/>
        </p:nvSpPr>
        <p:spPr bwMode="auto">
          <a:xfrm>
            <a:off x="0" y="333375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2" name="Group 9"/>
          <p:cNvGrpSpPr>
            <a:grpSpLocks/>
          </p:cNvGrpSpPr>
          <p:nvPr/>
        </p:nvGrpSpPr>
        <p:grpSpPr bwMode="auto">
          <a:xfrm>
            <a:off x="4767263" y="4429125"/>
            <a:ext cx="5688012" cy="2808288"/>
            <a:chOff x="3003" y="2790"/>
            <a:chExt cx="3583" cy="1769"/>
          </a:xfrm>
        </p:grpSpPr>
        <p:graphicFrame>
          <p:nvGraphicFramePr>
            <p:cNvPr id="8201" name="Object 5"/>
            <p:cNvGraphicFramePr>
              <a:graphicFrameLocks noChangeAspect="1"/>
            </p:cNvGraphicFramePr>
            <p:nvPr/>
          </p:nvGraphicFramePr>
          <p:xfrm>
            <a:off x="3003" y="3017"/>
            <a:ext cx="3583" cy="1542"/>
          </p:xfrm>
          <a:graphic>
            <a:graphicData uri="http://schemas.openxmlformats.org/presentationml/2006/ole">
              <mc:AlternateContent xmlns:mc="http://schemas.openxmlformats.org/markup-compatibility/2006">
                <mc:Choice xmlns:v="urn:schemas-microsoft-com:vml" Requires="v">
                  <p:oleObj spid="_x0000_s8283" name="Visio" r:id="rId3" imgW="8857834" imgH="2802777" progId="Visio.Drawing.11">
                    <p:embed/>
                  </p:oleObj>
                </mc:Choice>
                <mc:Fallback>
                  <p:oleObj name="Visio" r:id="rId3" imgW="8857834" imgH="2802777"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 y="3017"/>
                          <a:ext cx="3583"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Rectangle 8"/>
            <p:cNvSpPr>
              <a:spLocks noChangeArrowheads="1"/>
            </p:cNvSpPr>
            <p:nvPr/>
          </p:nvSpPr>
          <p:spPr bwMode="auto">
            <a:xfrm>
              <a:off x="3003" y="2790"/>
              <a:ext cx="3483" cy="231"/>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800" b="1">
                  <a:latin typeface="Arial" charset="0"/>
                </a:rPr>
                <a:t>Die Schaltung hat die Funktion eines Wired-AND</a:t>
              </a:r>
            </a:p>
          </p:txBody>
        </p:sp>
      </p:grpSp>
      <p:sp>
        <p:nvSpPr>
          <p:cNvPr id="11"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36513"/>
            <a:ext cx="10212387" cy="622300"/>
          </a:xfrm>
        </p:spPr>
        <p:txBody>
          <a:bodyPr/>
          <a:lstStyle/>
          <a:p>
            <a:pPr>
              <a:defRPr/>
            </a:pPr>
            <a:r>
              <a:rPr lang="de-AT" dirty="0" smtClean="0"/>
              <a:t>Datentypen in VHDL</a:t>
            </a:r>
            <a:endParaRPr lang="de-AT" dirty="0"/>
          </a:p>
        </p:txBody>
      </p:sp>
      <p:sp>
        <p:nvSpPr>
          <p:cNvPr id="47107" name="Content Placeholder 2"/>
          <p:cNvSpPr>
            <a:spLocks noGrp="1"/>
          </p:cNvSpPr>
          <p:nvPr>
            <p:ph idx="1"/>
          </p:nvPr>
        </p:nvSpPr>
        <p:spPr/>
        <p:txBody>
          <a:bodyPr/>
          <a:lstStyle/>
          <a:p>
            <a:endParaRPr lang="de-AT" altLang="de-DE" smtClean="0"/>
          </a:p>
        </p:txBody>
      </p:sp>
      <p:sp>
        <p:nvSpPr>
          <p:cNvPr id="47108"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fld id="{B7FB1C85-325D-4B88-B3B9-1B124AEF87C2}" type="datetime1">
              <a:rPr lang="de-DE" altLang="de-DE" sz="1000" smtClean="0">
                <a:latin typeface="Arial" charset="0"/>
              </a:rPr>
              <a:pPr/>
              <a:t>04.12.2018</a:t>
            </a:fld>
            <a:endParaRPr lang="de-DE" altLang="de-DE" sz="1000" smtClean="0">
              <a:latin typeface="Arial" charset="0"/>
            </a:endParaRPr>
          </a:p>
        </p:txBody>
      </p:sp>
      <p:sp>
        <p:nvSpPr>
          <p:cNvPr id="4710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DE" altLang="de-DE" sz="1200" smtClean="0">
                <a:latin typeface="Arial" charset="0"/>
              </a:rPr>
              <a:t>10. Datenpfadkomponenten</a:t>
            </a:r>
            <a:endParaRPr lang="de-DE" altLang="de-DE" sz="1500" smtClean="0">
              <a:latin typeface="Arial" charset="0"/>
            </a:endParaRPr>
          </a:p>
        </p:txBody>
      </p:sp>
      <p:sp>
        <p:nvSpPr>
          <p:cNvPr id="471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fld id="{25F80A9F-4712-4806-9538-E559F06C00A4}" type="slidenum">
              <a:rPr lang="en-US" altLang="de-DE" sz="1200" smtClean="0">
                <a:solidFill>
                  <a:schemeClr val="tx2"/>
                </a:solidFill>
                <a:latin typeface="Arial" charset="0"/>
              </a:rPr>
              <a:pPr/>
              <a:t>59</a:t>
            </a:fld>
            <a:endParaRPr lang="de-DE" altLang="de-DE" sz="1200" smtClean="0">
              <a:solidFill>
                <a:schemeClr val="tx2"/>
              </a:solidFill>
            </a:endParaRPr>
          </a:p>
        </p:txBody>
      </p:sp>
      <p:pic>
        <p:nvPicPr>
          <p:cNvPr id="471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620713"/>
            <a:ext cx="8820150" cy="690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47112" name="Rectangle 6"/>
          <p:cNvSpPr>
            <a:spLocks noChangeArrowheads="1"/>
          </p:cNvSpPr>
          <p:nvPr/>
        </p:nvSpPr>
        <p:spPr bwMode="auto">
          <a:xfrm>
            <a:off x="0" y="901700"/>
            <a:ext cx="1311275" cy="503238"/>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47113" name="Rectangle 8"/>
          <p:cNvSpPr>
            <a:spLocks noChangeArrowheads="1"/>
          </p:cNvSpPr>
          <p:nvPr/>
        </p:nvSpPr>
        <p:spPr bwMode="auto">
          <a:xfrm>
            <a:off x="9375775" y="949325"/>
            <a:ext cx="1311275" cy="50482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E25FDCC1-9F9A-452E-8DB0-476A40921520}" type="datetime1">
              <a:rPr lang="de-DE">
                <a:latin typeface="+mn-lt"/>
              </a:rPr>
              <a:pPr defTabSz="995363">
                <a:defRPr/>
              </a:pPr>
              <a:t>04.12.2018</a:t>
            </a:fld>
            <a:endParaRPr lang="de-DE">
              <a:latin typeface="+mn-lt"/>
            </a:endParaRPr>
          </a:p>
        </p:txBody>
      </p:sp>
      <p:sp>
        <p:nvSpPr>
          <p:cNvPr id="8" name="Foliennummernplatzhalter 5"/>
          <p:cNvSpPr>
            <a:spLocks noGrp="1"/>
          </p:cNvSpPr>
          <p:nvPr>
            <p:ph type="sldNum" sz="quarter" idx="12"/>
          </p:nvPr>
        </p:nvSpPr>
        <p:spPr/>
        <p:txBody>
          <a:bodyPr/>
          <a:lstStyle/>
          <a:p>
            <a:pPr defTabSz="995363">
              <a:defRPr/>
            </a:pPr>
            <a:fld id="{7B259AA5-C989-4F0B-BF95-BD440F20D934}" type="slidenum">
              <a:rPr lang="en-US">
                <a:latin typeface="+mn-lt"/>
              </a:rPr>
              <a:pPr defTabSz="995363">
                <a:defRPr/>
              </a:pPr>
              <a:t>6</a:t>
            </a:fld>
            <a:endParaRPr lang="de-DE">
              <a:latin typeface="Times New Roman" pitchFamily="18" charset="0"/>
            </a:endParaRPr>
          </a:p>
        </p:txBody>
      </p:sp>
      <p:sp>
        <p:nvSpPr>
          <p:cNvPr id="315394" name="Rectangle 2"/>
          <p:cNvSpPr>
            <a:spLocks noGrp="1" noChangeArrowheads="1"/>
          </p:cNvSpPr>
          <p:nvPr>
            <p:ph type="title"/>
          </p:nvPr>
        </p:nvSpPr>
        <p:spPr/>
        <p:txBody>
          <a:bodyPr/>
          <a:lstStyle/>
          <a:p>
            <a:pPr eaLnBrk="1" hangingPunct="1">
              <a:defRPr/>
            </a:pPr>
            <a:r>
              <a:rPr lang="de-DE" smtClean="0"/>
              <a:t>Bussystem mit Three-State-Treibern</a:t>
            </a:r>
          </a:p>
        </p:txBody>
      </p:sp>
      <p:sp>
        <p:nvSpPr>
          <p:cNvPr id="9221" name="Text Box 4"/>
          <p:cNvSpPr txBox="1">
            <a:spLocks noChangeArrowheads="1"/>
          </p:cNvSpPr>
          <p:nvPr/>
        </p:nvSpPr>
        <p:spPr bwMode="auto">
          <a:xfrm>
            <a:off x="1527175" y="1909763"/>
            <a:ext cx="7632700" cy="52260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library</a:t>
            </a:r>
            <a:r>
              <a:rPr lang="en-GB" altLang="de-DE">
                <a:latin typeface="Courier New" pitchFamily="49" charset="0"/>
              </a:rPr>
              <a:t> ieee; </a:t>
            </a:r>
            <a:r>
              <a:rPr lang="en-GB" altLang="de-DE" b="1">
                <a:latin typeface="Courier New" pitchFamily="49" charset="0"/>
              </a:rPr>
              <a:t>use</a:t>
            </a:r>
            <a:r>
              <a:rPr lang="en-GB" altLang="de-DE">
                <a:latin typeface="Courier New" pitchFamily="49" charset="0"/>
              </a:rPr>
              <a:t> ieee.std_logic_1164.all;</a:t>
            </a:r>
            <a:endParaRPr lang="en-GB" altLang="de-DE" b="1">
              <a:latin typeface="Courier New" pitchFamily="49" charset="0"/>
            </a:endParaRPr>
          </a:p>
          <a:p>
            <a:pPr algn="l"/>
            <a:r>
              <a:rPr lang="en-GB" altLang="de-DE" b="1">
                <a:latin typeface="Courier New" pitchFamily="49" charset="0"/>
              </a:rPr>
              <a:t>entity</a:t>
            </a:r>
            <a:r>
              <a:rPr lang="en-GB" altLang="de-DE">
                <a:latin typeface="Courier New" pitchFamily="49" charset="0"/>
              </a:rPr>
              <a:t> BUS_SYSTEM </a:t>
            </a:r>
            <a:r>
              <a:rPr lang="en-GB" altLang="de-DE" b="1">
                <a:latin typeface="Courier New" pitchFamily="49" charset="0"/>
              </a:rPr>
              <a:t>is</a:t>
            </a:r>
          </a:p>
          <a:p>
            <a:pPr algn="l"/>
            <a:r>
              <a:rPr lang="en-GB" altLang="de-DE" b="1">
                <a:latin typeface="Courier New" pitchFamily="49" charset="0"/>
              </a:rPr>
              <a:t>end</a:t>
            </a:r>
            <a:r>
              <a:rPr lang="en-GB" altLang="de-DE">
                <a:latin typeface="Courier New" pitchFamily="49" charset="0"/>
              </a:rPr>
              <a:t> BUS_SYSTEM;</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TEST </a:t>
            </a:r>
            <a:r>
              <a:rPr lang="en-GB" altLang="de-DE" b="1">
                <a:latin typeface="Courier New" pitchFamily="49" charset="0"/>
              </a:rPr>
              <a:t>of</a:t>
            </a:r>
            <a:r>
              <a:rPr lang="en-GB" altLang="de-DE">
                <a:latin typeface="Courier New" pitchFamily="49" charset="0"/>
              </a:rPr>
              <a:t> BUS_SYSTEM </a:t>
            </a:r>
            <a:r>
              <a:rPr lang="en-GB" altLang="de-DE" b="1">
                <a:latin typeface="Courier New" pitchFamily="49" charset="0"/>
              </a:rPr>
              <a:t>is</a:t>
            </a:r>
          </a:p>
          <a:p>
            <a:pPr algn="l"/>
            <a:r>
              <a:rPr lang="en-GB" altLang="de-DE" b="1">
                <a:latin typeface="Courier New" pitchFamily="49" charset="0"/>
              </a:rPr>
              <a:t>signal</a:t>
            </a:r>
            <a:r>
              <a:rPr lang="en-GB" altLang="de-DE">
                <a:latin typeface="Courier New" pitchFamily="49" charset="0"/>
              </a:rPr>
              <a:t> IN_1, OUT_1 : std_logic_vector(3 </a:t>
            </a:r>
            <a:r>
              <a:rPr lang="en-GB" altLang="de-DE" b="1">
                <a:latin typeface="Courier New" pitchFamily="49" charset="0"/>
              </a:rPr>
              <a:t>downto</a:t>
            </a:r>
            <a:r>
              <a:rPr lang="en-GB" altLang="de-DE">
                <a:latin typeface="Courier New" pitchFamily="49" charset="0"/>
              </a:rPr>
              <a:t> 0);</a:t>
            </a:r>
            <a:endParaRPr lang="en-GB" altLang="de-DE" b="1">
              <a:latin typeface="Courier New" pitchFamily="49" charset="0"/>
            </a:endParaRPr>
          </a:p>
          <a:p>
            <a:pPr algn="l"/>
            <a:r>
              <a:rPr lang="en-GB" altLang="de-DE" b="1">
                <a:latin typeface="Courier New" pitchFamily="49" charset="0"/>
              </a:rPr>
              <a:t>signal</a:t>
            </a:r>
            <a:r>
              <a:rPr lang="en-GB" altLang="de-DE">
                <a:latin typeface="Courier New" pitchFamily="49" charset="0"/>
              </a:rPr>
              <a:t> IN_2, OUT_2 : std_logic_vector(3 </a:t>
            </a:r>
            <a:r>
              <a:rPr lang="en-GB" altLang="de-DE" b="1">
                <a:latin typeface="Courier New" pitchFamily="49" charset="0"/>
              </a:rPr>
              <a:t>downto</a:t>
            </a:r>
            <a:r>
              <a:rPr lang="en-GB" altLang="de-DE">
                <a:latin typeface="Courier New" pitchFamily="49" charset="0"/>
              </a:rPr>
              <a:t> 0);</a:t>
            </a:r>
            <a:endParaRPr lang="en-GB" altLang="de-DE" b="1">
              <a:latin typeface="Courier New" pitchFamily="49" charset="0"/>
            </a:endParaRPr>
          </a:p>
          <a:p>
            <a:pPr algn="l"/>
            <a:r>
              <a:rPr lang="en-GB" altLang="de-DE" b="1">
                <a:latin typeface="Courier New" pitchFamily="49" charset="0"/>
              </a:rPr>
              <a:t>signal</a:t>
            </a:r>
            <a:r>
              <a:rPr lang="en-GB" altLang="de-DE">
                <a:latin typeface="Courier New" pitchFamily="49" charset="0"/>
              </a:rPr>
              <a:t> EN_1, EN_2 : bit;</a:t>
            </a:r>
            <a:endParaRPr lang="en-GB" altLang="de-DE" b="1">
              <a:latin typeface="Courier New" pitchFamily="49" charset="0"/>
            </a:endParaRPr>
          </a:p>
          <a:p>
            <a:pPr algn="l"/>
            <a:r>
              <a:rPr lang="en-GB" altLang="de-DE" b="1">
                <a:latin typeface="Courier New" pitchFamily="49" charset="0"/>
              </a:rPr>
              <a:t>signal</a:t>
            </a:r>
            <a:r>
              <a:rPr lang="en-GB" altLang="de-DE">
                <a:latin typeface="Courier New" pitchFamily="49" charset="0"/>
              </a:rPr>
              <a:t> MYBUS: std_logic_vector(3 </a:t>
            </a:r>
            <a:r>
              <a:rPr lang="en-GB" altLang="de-DE" b="1">
                <a:latin typeface="Courier New" pitchFamily="49" charset="0"/>
              </a:rPr>
              <a:t>downto</a:t>
            </a:r>
            <a:r>
              <a:rPr lang="en-GB" altLang="de-DE">
                <a:latin typeface="Courier New" pitchFamily="49" charset="0"/>
              </a:rPr>
              <a:t> 0);</a:t>
            </a:r>
            <a:endParaRPr lang="de-DE" altLang="de-DE" b="1">
              <a:latin typeface="Courier New" pitchFamily="49" charset="0"/>
            </a:endParaRPr>
          </a:p>
          <a:p>
            <a:pPr algn="l"/>
            <a:r>
              <a:rPr lang="de-DE" altLang="de-DE" b="1">
                <a:latin typeface="Courier New" pitchFamily="49" charset="0"/>
              </a:rPr>
              <a:t>begin</a:t>
            </a:r>
            <a:endParaRPr lang="de-DE" altLang="de-DE">
              <a:latin typeface="Courier New" pitchFamily="49" charset="0"/>
            </a:endParaRPr>
          </a:p>
          <a:p>
            <a:pPr algn="l"/>
            <a:r>
              <a:rPr lang="de-DE" altLang="de-DE" b="1">
                <a:latin typeface="Courier New" pitchFamily="49" charset="0"/>
              </a:rPr>
              <a:t>-- Bus_Komponente_1 mit nebenläufigen Signalzuweisungen</a:t>
            </a:r>
            <a:endParaRPr lang="en-GB" altLang="de-DE">
              <a:latin typeface="Courier New" pitchFamily="49" charset="0"/>
            </a:endParaRPr>
          </a:p>
          <a:p>
            <a:pPr algn="l"/>
            <a:r>
              <a:rPr lang="en-GB" altLang="de-DE">
                <a:latin typeface="Courier New" pitchFamily="49" charset="0"/>
              </a:rPr>
              <a:t>IN_1 &lt;= MYBUS;</a:t>
            </a:r>
          </a:p>
          <a:p>
            <a:pPr algn="l"/>
            <a:r>
              <a:rPr lang="en-GB" altLang="de-DE">
                <a:latin typeface="Courier New" pitchFamily="49" charset="0"/>
              </a:rPr>
              <a:t>MYBUS &lt;= OUT_1 </a:t>
            </a:r>
            <a:r>
              <a:rPr lang="en-GB" altLang="de-DE" b="1">
                <a:latin typeface="Courier New" pitchFamily="49" charset="0"/>
              </a:rPr>
              <a:t>when</a:t>
            </a:r>
            <a:r>
              <a:rPr lang="en-GB" altLang="de-DE">
                <a:latin typeface="Courier New" pitchFamily="49" charset="0"/>
              </a:rPr>
              <a:t> EN_1 = '1' </a:t>
            </a:r>
            <a:r>
              <a:rPr lang="en-GB" altLang="de-DE" b="1">
                <a:latin typeface="Courier New" pitchFamily="49" charset="0"/>
              </a:rPr>
              <a:t>else</a:t>
            </a:r>
            <a:r>
              <a:rPr lang="en-GB" altLang="de-DE">
                <a:latin typeface="Courier New" pitchFamily="49" charset="0"/>
              </a:rPr>
              <a:t> (</a:t>
            </a:r>
            <a:r>
              <a:rPr lang="en-GB" altLang="de-DE" b="1">
                <a:latin typeface="Courier New" pitchFamily="49" charset="0"/>
              </a:rPr>
              <a:t>others</a:t>
            </a:r>
            <a:r>
              <a:rPr lang="en-GB" altLang="de-DE">
                <a:latin typeface="Courier New" pitchFamily="49" charset="0"/>
              </a:rPr>
              <a:t>=&gt;'Z');</a:t>
            </a:r>
            <a:endParaRPr lang="de-DE" altLang="de-DE" b="1">
              <a:latin typeface="Courier New" pitchFamily="49" charset="0"/>
            </a:endParaRPr>
          </a:p>
          <a:p>
            <a:pPr algn="l"/>
            <a:r>
              <a:rPr lang="de-DE" altLang="de-DE" b="1">
                <a:latin typeface="Courier New" pitchFamily="49" charset="0"/>
              </a:rPr>
              <a:t>-- Bus_Komponente_2 mit Prozess</a:t>
            </a:r>
            <a:endParaRPr lang="en-GB" altLang="de-DE">
              <a:latin typeface="Courier New" pitchFamily="49" charset="0"/>
            </a:endParaRPr>
          </a:p>
          <a:p>
            <a:pPr algn="l"/>
            <a:r>
              <a:rPr lang="en-GB" altLang="de-DE">
                <a:latin typeface="Courier New" pitchFamily="49" charset="0"/>
              </a:rPr>
              <a:t>P1: </a:t>
            </a:r>
            <a:r>
              <a:rPr lang="en-GB" altLang="de-DE" b="1">
                <a:latin typeface="Courier New" pitchFamily="49" charset="0"/>
              </a:rPr>
              <a:t>process</a:t>
            </a:r>
            <a:r>
              <a:rPr lang="en-GB" altLang="de-DE">
                <a:latin typeface="Courier New" pitchFamily="49" charset="0"/>
              </a:rPr>
              <a:t>(OUT_2, EN_2)</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EN_2 = '1‘ </a:t>
            </a:r>
            <a:r>
              <a:rPr lang="en-GB" altLang="de-DE" b="1">
                <a:latin typeface="Courier New" pitchFamily="49" charset="0"/>
              </a:rPr>
              <a:t>then</a:t>
            </a:r>
            <a:r>
              <a:rPr lang="en-GB" altLang="de-DE">
                <a:latin typeface="Courier New" pitchFamily="49" charset="0"/>
              </a:rPr>
              <a:t> MYBUS &lt;= OUT_2;</a:t>
            </a:r>
          </a:p>
          <a:p>
            <a:pPr algn="l"/>
            <a:r>
              <a:rPr lang="en-GB" altLang="de-DE">
                <a:latin typeface="Courier New" pitchFamily="49" charset="0"/>
              </a:rPr>
              <a:t>    </a:t>
            </a:r>
            <a:r>
              <a:rPr lang="en-GB" altLang="de-DE" b="1">
                <a:latin typeface="Courier New" pitchFamily="49" charset="0"/>
              </a:rPr>
              <a:t>else </a:t>
            </a:r>
            <a:r>
              <a:rPr lang="en-GB" altLang="de-DE">
                <a:latin typeface="Courier New" pitchFamily="49" charset="0"/>
              </a:rPr>
              <a:t>MYBUS &lt;= (</a:t>
            </a:r>
            <a:r>
              <a:rPr lang="en-GB" altLang="de-DE" b="1">
                <a:latin typeface="Courier New" pitchFamily="49" charset="0"/>
              </a:rPr>
              <a:t>others</a:t>
            </a:r>
            <a:r>
              <a:rPr lang="en-GB" altLang="de-DE">
                <a:latin typeface="Courier New" pitchFamily="49" charset="0"/>
              </a:rPr>
              <a:t>=&gt;'Z');</a:t>
            </a:r>
            <a:endParaRPr lang="en-GB" altLang="de-DE" b="1">
              <a:latin typeface="Courier New" pitchFamily="49" charset="0"/>
            </a:endParaRPr>
          </a:p>
          <a:p>
            <a:pPr algn="l"/>
            <a:r>
              <a:rPr lang="en-GB" altLang="de-DE" b="1">
                <a:latin typeface="Courier New" pitchFamily="49" charset="0"/>
              </a:rPr>
              <a:t>end 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 P1;</a:t>
            </a:r>
          </a:p>
          <a:p>
            <a:pPr algn="l"/>
            <a:r>
              <a:rPr lang="en-GB" altLang="de-DE">
                <a:latin typeface="Courier New" pitchFamily="49" charset="0"/>
              </a:rPr>
              <a:t>IN_2 &lt;= MYBUS;</a:t>
            </a:r>
          </a:p>
          <a:p>
            <a:pPr algn="l"/>
            <a:r>
              <a:rPr lang="en-GB" altLang="de-DE" b="1">
                <a:latin typeface="Courier New" pitchFamily="49" charset="0"/>
              </a:rPr>
              <a:t>end</a:t>
            </a:r>
            <a:r>
              <a:rPr lang="en-GB" altLang="de-DE">
                <a:latin typeface="Courier New" pitchFamily="49" charset="0"/>
              </a:rPr>
              <a:t> TEST;</a:t>
            </a:r>
            <a:endParaRPr lang="de-DE" altLang="de-DE">
              <a:latin typeface="Courier New" pitchFamily="49" charset="0"/>
            </a:endParaRPr>
          </a:p>
        </p:txBody>
      </p:sp>
      <p:sp>
        <p:nvSpPr>
          <p:cNvPr id="9222" name="AutoShape 5"/>
          <p:cNvSpPr>
            <a:spLocks noChangeArrowheads="1"/>
          </p:cNvSpPr>
          <p:nvPr/>
        </p:nvSpPr>
        <p:spPr bwMode="auto">
          <a:xfrm>
            <a:off x="8296275" y="3205163"/>
            <a:ext cx="2087563" cy="865187"/>
          </a:xfrm>
          <a:prstGeom prst="wedgeRoundRectCallout">
            <a:avLst>
              <a:gd name="adj1" fmla="val -172509"/>
              <a:gd name="adj2" fmla="val 118440"/>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1. Möglichkeit: bedingt nebenläufig</a:t>
            </a:r>
          </a:p>
        </p:txBody>
      </p:sp>
      <p:sp>
        <p:nvSpPr>
          <p:cNvPr id="9223" name="AutoShape 6"/>
          <p:cNvSpPr>
            <a:spLocks noChangeArrowheads="1"/>
          </p:cNvSpPr>
          <p:nvPr/>
        </p:nvSpPr>
        <p:spPr bwMode="auto">
          <a:xfrm>
            <a:off x="7935913" y="5653088"/>
            <a:ext cx="2087562" cy="865187"/>
          </a:xfrm>
          <a:prstGeom prst="wedgeRoundRectCallout">
            <a:avLst>
              <a:gd name="adj1" fmla="val -163157"/>
              <a:gd name="adj2" fmla="val -11833"/>
              <a:gd name="adj3" fmla="val 16667"/>
            </a:avLst>
          </a:prstGeom>
          <a:solidFill>
            <a:srgbClr val="FFFF00"/>
          </a:solidFill>
          <a:ln w="9525">
            <a:solidFill>
              <a:schemeClr val="tx1"/>
            </a:solidFill>
            <a:miter lim="800000"/>
            <a:headEnd/>
            <a:tailEnd/>
          </a:ln>
        </p:spPr>
        <p:txBody>
          <a:bodyPr anchor="ct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2. Möglichkeit: mit Prozess und </a:t>
            </a:r>
            <a:r>
              <a:rPr lang="de-DE" altLang="de-DE" sz="1800" b="1">
                <a:latin typeface="Courier New" pitchFamily="49" charset="0"/>
              </a:rPr>
              <a:t>if</a:t>
            </a:r>
          </a:p>
        </p:txBody>
      </p:sp>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3"/>
          <p:cNvSpPr>
            <a:spLocks noGrp="1"/>
          </p:cNvSpPr>
          <p:nvPr>
            <p:ph type="dt" sz="quarter" idx="10"/>
          </p:nvPr>
        </p:nvSpPr>
        <p:spPr/>
        <p:txBody>
          <a:bodyPr/>
          <a:lstStyle/>
          <a:p>
            <a:pPr defTabSz="995363">
              <a:defRPr/>
            </a:pPr>
            <a:fld id="{7BBB2C72-0EEB-4F57-83B3-36E35A1A7D55}" type="datetime1">
              <a:rPr lang="de-DE">
                <a:latin typeface="+mn-lt"/>
              </a:rPr>
              <a:pPr defTabSz="995363">
                <a:defRPr/>
              </a:pPr>
              <a:t>04.12.2018</a:t>
            </a:fld>
            <a:endParaRPr lang="de-DE">
              <a:latin typeface="+mn-lt"/>
            </a:endParaRPr>
          </a:p>
        </p:txBody>
      </p:sp>
      <p:sp>
        <p:nvSpPr>
          <p:cNvPr id="8" name="Foliennummernplatzhalter 5"/>
          <p:cNvSpPr>
            <a:spLocks noGrp="1"/>
          </p:cNvSpPr>
          <p:nvPr>
            <p:ph type="sldNum" sz="quarter" idx="12"/>
          </p:nvPr>
        </p:nvSpPr>
        <p:spPr/>
        <p:txBody>
          <a:bodyPr/>
          <a:lstStyle/>
          <a:p>
            <a:pPr defTabSz="995363">
              <a:defRPr/>
            </a:pPr>
            <a:fld id="{46DA6508-4B8C-4A79-950E-E21F6CDDB358}" type="slidenum">
              <a:rPr lang="en-US">
                <a:latin typeface="+mn-lt"/>
              </a:rPr>
              <a:pPr defTabSz="995363">
                <a:defRPr/>
              </a:pPr>
              <a:t>7</a:t>
            </a:fld>
            <a:endParaRPr lang="de-DE">
              <a:latin typeface="Times New Roman" pitchFamily="18" charset="0"/>
            </a:endParaRPr>
          </a:p>
        </p:txBody>
      </p:sp>
      <p:sp>
        <p:nvSpPr>
          <p:cNvPr id="316418" name="Rectangle 2"/>
          <p:cNvSpPr>
            <a:spLocks noGrp="1" noChangeArrowheads="1"/>
          </p:cNvSpPr>
          <p:nvPr>
            <p:ph type="title"/>
          </p:nvPr>
        </p:nvSpPr>
        <p:spPr/>
        <p:txBody>
          <a:bodyPr/>
          <a:lstStyle/>
          <a:p>
            <a:pPr eaLnBrk="1" hangingPunct="1">
              <a:defRPr/>
            </a:pPr>
            <a:r>
              <a:rPr lang="de-DE" smtClean="0"/>
              <a:t>Simulation des Three-State-Bussystems</a:t>
            </a:r>
          </a:p>
        </p:txBody>
      </p:sp>
      <p:sp>
        <p:nvSpPr>
          <p:cNvPr id="10245" name="Rectangle 3"/>
          <p:cNvSpPr>
            <a:spLocks noGrp="1" noChangeArrowheads="1"/>
          </p:cNvSpPr>
          <p:nvPr>
            <p:ph type="body" idx="1"/>
          </p:nvPr>
        </p:nvSpPr>
        <p:spPr>
          <a:xfrm>
            <a:off x="230188" y="5221288"/>
            <a:ext cx="10212387" cy="2160587"/>
          </a:xfrm>
        </p:spPr>
        <p:txBody>
          <a:bodyPr/>
          <a:lstStyle/>
          <a:p>
            <a:pPr eaLnBrk="1" hangingPunct="1"/>
            <a:r>
              <a:rPr lang="de-DE" altLang="de-DE" sz="1800" smtClean="0"/>
              <a:t>Wenn keiner der beiden Treiber aktiv ist, zeigt der Bus einen hochohmigen Zustand an (durchgezogene grüne Linie).</a:t>
            </a:r>
          </a:p>
          <a:p>
            <a:pPr eaLnBrk="1" hangingPunct="1"/>
            <a:r>
              <a:rPr lang="de-DE" altLang="de-DE" sz="1800" smtClean="0"/>
              <a:t>Wenn beide Treiber aktiv sind, so wird ein undefiniertes Signal X angezeigt (gestrichelte Linie).</a:t>
            </a:r>
          </a:p>
        </p:txBody>
      </p:sp>
      <p:sp>
        <p:nvSpPr>
          <p:cNvPr id="10246" name="Rectangle 5"/>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0247" name="Object 4"/>
          <p:cNvGraphicFramePr>
            <a:graphicFrameLocks noChangeAspect="1"/>
          </p:cNvGraphicFramePr>
          <p:nvPr/>
        </p:nvGraphicFramePr>
        <p:xfrm>
          <a:off x="663575" y="1765300"/>
          <a:ext cx="8785225" cy="3176588"/>
        </p:xfrm>
        <a:graphic>
          <a:graphicData uri="http://schemas.openxmlformats.org/presentationml/2006/ole">
            <mc:AlternateContent xmlns:mc="http://schemas.openxmlformats.org/markup-compatibility/2006">
              <mc:Choice xmlns:v="urn:schemas-microsoft-com:vml" Requires="v">
                <p:oleObj spid="_x0000_s10329" name="Visio" r:id="rId3" imgW="9684119" imgH="2851813" progId="Visio.Drawing.11">
                  <p:embed/>
                </p:oleObj>
              </mc:Choice>
              <mc:Fallback>
                <p:oleObj name="Visio" r:id="rId3" imgW="9684119" imgH="285181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1765300"/>
                        <a:ext cx="8785225"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ußzeilenplatzhalter 4"/>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252413"/>
            <a:ext cx="10212387" cy="622300"/>
          </a:xfrm>
        </p:spPr>
        <p:txBody>
          <a:bodyPr/>
          <a:lstStyle/>
          <a:p>
            <a:pPr>
              <a:defRPr/>
            </a:pPr>
            <a:r>
              <a:rPr lang="de-AT" dirty="0" smtClean="0"/>
              <a:t>Datenpfadkomponenten</a:t>
            </a:r>
            <a:endParaRPr lang="de-AT" dirty="0"/>
          </a:p>
        </p:txBody>
      </p:sp>
      <p:sp>
        <p:nvSpPr>
          <p:cNvPr id="11267" name="Text Placeholder 2"/>
          <p:cNvSpPr>
            <a:spLocks noGrp="1"/>
          </p:cNvSpPr>
          <p:nvPr>
            <p:ph type="body" sz="half" idx="1"/>
          </p:nvPr>
        </p:nvSpPr>
        <p:spPr>
          <a:xfrm>
            <a:off x="2174875" y="1477963"/>
            <a:ext cx="5029200" cy="5397500"/>
          </a:xfrm>
        </p:spPr>
        <p:txBody>
          <a:bodyPr/>
          <a:lstStyle/>
          <a:p>
            <a:pPr>
              <a:lnSpc>
                <a:spcPct val="150000"/>
              </a:lnSpc>
            </a:pPr>
            <a:r>
              <a:rPr lang="de-AT" altLang="de-DE" smtClean="0"/>
              <a:t>Multiplexer</a:t>
            </a:r>
          </a:p>
          <a:p>
            <a:pPr>
              <a:lnSpc>
                <a:spcPct val="150000"/>
              </a:lnSpc>
            </a:pPr>
            <a:r>
              <a:rPr lang="de-AT" altLang="de-DE" smtClean="0"/>
              <a:t>Binärzahlendecode und Demultiplexer</a:t>
            </a:r>
          </a:p>
          <a:p>
            <a:pPr>
              <a:lnSpc>
                <a:spcPct val="150000"/>
              </a:lnSpc>
            </a:pPr>
            <a:r>
              <a:rPr lang="de-AT" altLang="de-DE" smtClean="0"/>
              <a:t>Prioritätsencoder</a:t>
            </a:r>
          </a:p>
          <a:p>
            <a:pPr>
              <a:lnSpc>
                <a:spcPct val="150000"/>
              </a:lnSpc>
            </a:pPr>
            <a:r>
              <a:rPr lang="de-AT" altLang="de-DE" smtClean="0"/>
              <a:t>Code-Umsetzer</a:t>
            </a:r>
          </a:p>
          <a:p>
            <a:pPr>
              <a:lnSpc>
                <a:spcPct val="150000"/>
              </a:lnSpc>
            </a:pPr>
            <a:r>
              <a:rPr lang="de-AT" altLang="de-DE" smtClean="0"/>
              <a:t>Komparator</a:t>
            </a:r>
          </a:p>
          <a:p>
            <a:pPr>
              <a:lnSpc>
                <a:spcPct val="150000"/>
              </a:lnSpc>
            </a:pPr>
            <a:r>
              <a:rPr lang="de-AT" altLang="de-DE" smtClean="0"/>
              <a:t>Hierarchische Strukturen in VHDL</a:t>
            </a:r>
          </a:p>
          <a:p>
            <a:pPr>
              <a:lnSpc>
                <a:spcPct val="150000"/>
              </a:lnSpc>
            </a:pPr>
            <a:r>
              <a:rPr lang="de-AT" altLang="de-DE" smtClean="0"/>
              <a:t>Addierer</a:t>
            </a:r>
          </a:p>
          <a:p>
            <a:pPr>
              <a:lnSpc>
                <a:spcPct val="150000"/>
              </a:lnSpc>
            </a:pPr>
            <a:r>
              <a:rPr lang="de-AT" altLang="de-DE" smtClean="0"/>
              <a:t>Multiplizierer</a:t>
            </a:r>
          </a:p>
          <a:p>
            <a:pPr>
              <a:lnSpc>
                <a:spcPct val="150000"/>
              </a:lnSpc>
            </a:pPr>
            <a:r>
              <a:rPr lang="de-AT" altLang="de-DE" smtClean="0"/>
              <a:t>Arithmetik in VHDL</a:t>
            </a:r>
          </a:p>
        </p:txBody>
      </p:sp>
      <p:sp>
        <p:nvSpPr>
          <p:cNvPr id="5" name="Date Placeholder 4"/>
          <p:cNvSpPr>
            <a:spLocks noGrp="1"/>
          </p:cNvSpPr>
          <p:nvPr>
            <p:ph type="dt" sz="quarter" idx="10"/>
          </p:nvPr>
        </p:nvSpPr>
        <p:spPr/>
        <p:txBody>
          <a:bodyPr/>
          <a:lstStyle/>
          <a:p>
            <a:pPr defTabSz="995363">
              <a:defRPr/>
            </a:pPr>
            <a:fld id="{09CB032C-0704-44CE-9FE6-6DA72BB7E755}" type="datetime1">
              <a:rPr lang="de-DE">
                <a:latin typeface="+mn-lt"/>
              </a:rPr>
              <a:pPr defTabSz="995363">
                <a:defRPr/>
              </a:pPr>
              <a:t>04.12.2018</a:t>
            </a:fld>
            <a:endParaRPr lang="de-DE">
              <a:latin typeface="+mn-lt"/>
            </a:endParaRPr>
          </a:p>
        </p:txBody>
      </p:sp>
      <p:sp>
        <p:nvSpPr>
          <p:cNvPr id="6" name="Footer Placeholder 5"/>
          <p:cNvSpPr>
            <a:spLocks noGrp="1"/>
          </p:cNvSpPr>
          <p:nvPr>
            <p:ph type="ftr" sz="quarter" idx="11"/>
          </p:nvPr>
        </p:nvSpPr>
        <p:spPr/>
        <p:txBody>
          <a:bodyPr/>
          <a:lstStyle/>
          <a:p>
            <a:pPr defTabSz="995363">
              <a:defRPr/>
            </a:pPr>
            <a:r>
              <a:rPr lang="de-DE">
                <a:latin typeface="+mn-lt"/>
              </a:rPr>
              <a:t>10. Datenpfadkomponenten</a:t>
            </a:r>
            <a:endParaRPr lang="de-DE" sz="1500">
              <a:latin typeface="+mn-lt"/>
            </a:endParaRPr>
          </a:p>
        </p:txBody>
      </p:sp>
      <p:sp>
        <p:nvSpPr>
          <p:cNvPr id="7" name="Slide Number Placeholder 6"/>
          <p:cNvSpPr>
            <a:spLocks noGrp="1"/>
          </p:cNvSpPr>
          <p:nvPr>
            <p:ph type="sldNum" sz="quarter" idx="12"/>
          </p:nvPr>
        </p:nvSpPr>
        <p:spPr/>
        <p:txBody>
          <a:bodyPr/>
          <a:lstStyle/>
          <a:p>
            <a:pPr defTabSz="995363">
              <a:defRPr/>
            </a:pPr>
            <a:fld id="{6888ED62-7582-4B1C-82D8-8B73BBE54693}" type="slidenum">
              <a:rPr lang="en-US">
                <a:latin typeface="+mn-lt"/>
              </a:rPr>
              <a:pPr defTabSz="995363">
                <a:defRPr/>
              </a:pPr>
              <a:t>8</a:t>
            </a:fld>
            <a:endParaRPr lang="de-DE">
              <a:latin typeface="Times New Roman" pitchFamily="18" charset="0"/>
            </a:endParaRPr>
          </a:p>
        </p:txBody>
      </p:sp>
      <p:sp>
        <p:nvSpPr>
          <p:cNvPr id="11271" name="Rectangle 8"/>
          <p:cNvSpPr>
            <a:spLocks noChangeArrowheads="1"/>
          </p:cNvSpPr>
          <p:nvPr/>
        </p:nvSpPr>
        <p:spPr bwMode="auto">
          <a:xfrm>
            <a:off x="8223250" y="6950075"/>
            <a:ext cx="2233613" cy="6127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aphicFrame>
        <p:nvGraphicFramePr>
          <p:cNvPr id="11272" name="Object 7"/>
          <p:cNvGraphicFramePr>
            <a:graphicFrameLocks noChangeAspect="1"/>
          </p:cNvGraphicFramePr>
          <p:nvPr/>
        </p:nvGraphicFramePr>
        <p:xfrm>
          <a:off x="7974013" y="6508750"/>
          <a:ext cx="2698750" cy="1054100"/>
        </p:xfrm>
        <a:graphic>
          <a:graphicData uri="http://schemas.openxmlformats.org/presentationml/2006/ole">
            <mc:AlternateContent xmlns:mc="http://schemas.openxmlformats.org/markup-compatibility/2006">
              <mc:Choice xmlns:v="urn:schemas-microsoft-com:vml" Requires="v">
                <p:oleObj spid="_x0000_s11353" name="Visio" r:id="rId3" imgW="2893172" imgH="1071934" progId="Visio.Drawing.11">
                  <p:embed/>
                </p:oleObj>
              </mc:Choice>
              <mc:Fallback>
                <p:oleObj name="Visio" r:id="rId3" imgW="2893172" imgH="1071934"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013" y="6508750"/>
                        <a:ext cx="26987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SP_A4_Q">
  <a:themeElements>
    <a:clrScheme name="DSP_A4_Q.pot 13">
      <a:dk1>
        <a:srgbClr val="000070"/>
      </a:dk1>
      <a:lt1>
        <a:srgbClr val="FFFFFF"/>
      </a:lt1>
      <a:dk2>
        <a:srgbClr val="000070"/>
      </a:dk2>
      <a:lt2>
        <a:srgbClr val="808080"/>
      </a:lt2>
      <a:accent1>
        <a:srgbClr val="99CCFF"/>
      </a:accent1>
      <a:accent2>
        <a:srgbClr val="CCCCFF"/>
      </a:accent2>
      <a:accent3>
        <a:srgbClr val="FFFFFF"/>
      </a:accent3>
      <a:accent4>
        <a:srgbClr val="00005F"/>
      </a:accent4>
      <a:accent5>
        <a:srgbClr val="CAE2FF"/>
      </a:accent5>
      <a:accent6>
        <a:srgbClr val="B9B9E7"/>
      </a:accent6>
      <a:hlink>
        <a:srgbClr val="3333CC"/>
      </a:hlink>
      <a:folHlink>
        <a:srgbClr val="AF67FF"/>
      </a:folHlink>
    </a:clrScheme>
    <a:fontScheme name="DSP_A4_Q.p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SP_A4_Q.p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SP_A4_Q.p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SP_A4_Q.p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SP_A4_Q.p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SP_A4_Q.p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SP_A4_Q.p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SP_A4_Q.po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SP_A4_Q.p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SP_A4_Q.p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SP_A4_Q.p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SP_A4_Q.p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SP_A4_Q.p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SP_A4_Q.pot 13">
        <a:dk1>
          <a:srgbClr val="000070"/>
        </a:dk1>
        <a:lt1>
          <a:srgbClr val="FFFFFF"/>
        </a:lt1>
        <a:dk2>
          <a:srgbClr val="000070"/>
        </a:dk2>
        <a:lt2>
          <a:srgbClr val="808080"/>
        </a:lt2>
        <a:accent1>
          <a:srgbClr val="99CCFF"/>
        </a:accent1>
        <a:accent2>
          <a:srgbClr val="CCCCFF"/>
        </a:accent2>
        <a:accent3>
          <a:srgbClr val="FFFFFF"/>
        </a:accent3>
        <a:accent4>
          <a:srgbClr val="00005F"/>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Office\Vorlagen\DSP_A4_Q.pot</Template>
  <TotalTime>0</TotalTime>
  <Words>3774</Words>
  <Application>Microsoft Office PowerPoint</Application>
  <PresentationFormat>Custom</PresentationFormat>
  <Paragraphs>1398</Paragraphs>
  <Slides>60</Slides>
  <Notes>3</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7" baseType="lpstr">
      <vt:lpstr>Arial</vt:lpstr>
      <vt:lpstr>Cambria Math</vt:lpstr>
      <vt:lpstr>Courier New</vt:lpstr>
      <vt:lpstr>HAW FrutigerNext Bold</vt:lpstr>
      <vt:lpstr>Times New Roman</vt:lpstr>
      <vt:lpstr>DSP_A4_Q</vt:lpstr>
      <vt:lpstr>Visio</vt:lpstr>
      <vt:lpstr>VHDL Datentypen: std_ulogic, std_logic</vt:lpstr>
      <vt:lpstr>Mehrwertige Datentypen (std_ulogic, std_logic)</vt:lpstr>
      <vt:lpstr>Datentyp mit Auflösungsfunktion ( std_logic )</vt:lpstr>
      <vt:lpstr>Vor- und Nachteile des Datentyps std_logic</vt:lpstr>
      <vt:lpstr>Konversionsfunktionen</vt:lpstr>
      <vt:lpstr>VHDL-Modellierung von Open-Drain-Ausgängen</vt:lpstr>
      <vt:lpstr>Bussystem mit Three-State-Treibern</vt:lpstr>
      <vt:lpstr>Simulation des Three-State-Bussystems</vt:lpstr>
      <vt:lpstr>Datenpfadkomponenten</vt:lpstr>
      <vt:lpstr>Daten- und Steuerpfad </vt:lpstr>
      <vt:lpstr>Varianten von Multiplexern</vt:lpstr>
      <vt:lpstr>Binärzahlendecoder</vt:lpstr>
      <vt:lpstr>VHDL-Modell des Binärzahlendecoders</vt:lpstr>
      <vt:lpstr>Binärzahlendecoder als Demultiplexer</vt:lpstr>
      <vt:lpstr>Binärencoder / Prioritätsencoder</vt:lpstr>
      <vt:lpstr>VHDL-Modell des Prioritätsencoders</vt:lpstr>
      <vt:lpstr>Codeumsetzer</vt:lpstr>
      <vt:lpstr>8-Bit-Komparator 74x684</vt:lpstr>
      <vt:lpstr>Hierarchische Strukturmodellierung in VHDL</vt:lpstr>
      <vt:lpstr>Hierarchisches Modell eines 2-zu-1-Multiplexers</vt:lpstr>
      <vt:lpstr>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 4-Bit Addierer</vt:lpstr>
      <vt:lpstr>4-Bit Addierer</vt:lpstr>
      <vt:lpstr>Halbaddierer</vt:lpstr>
      <vt:lpstr>Volladdierer</vt:lpstr>
      <vt:lpstr>Hierarchisches Modell eines Volladdierers</vt:lpstr>
      <vt:lpstr>8-Bit-Ripple-Carry-Addierer</vt:lpstr>
      <vt:lpstr>Strukturmodell eines N-Bit-Ripple-Carry-Addierers</vt:lpstr>
      <vt:lpstr>Simulation eines 8-Bit-Ripple-Carry-Addierers</vt:lpstr>
      <vt:lpstr>Prinzip des Carry-Lookahead-Addierers</vt:lpstr>
      <vt:lpstr>4-Bit-Carry-Lookahead-Addierer</vt:lpstr>
      <vt:lpstr>VHDL-Modell eines 4-Bit-Carry-Lookahead-Generators</vt:lpstr>
      <vt:lpstr>Simulation einer 4-Bit-Carry-Lookahead-Struktur </vt:lpstr>
      <vt:lpstr>Kombinierter Addierer / Subtrahierer</vt:lpstr>
      <vt:lpstr>Addition von Festkommazahlen im Q-Format</vt:lpstr>
      <vt:lpstr>Digitale Multiplikation</vt:lpstr>
      <vt:lpstr>Multiplikation von Zweierkomplement-Zahlen</vt:lpstr>
      <vt:lpstr>Hardware-Multiplizierer in FPGAs</vt:lpstr>
      <vt:lpstr>Arithmetik in VHDL (1)</vt:lpstr>
      <vt:lpstr>Arithmetik in VHDL (2)</vt:lpstr>
      <vt:lpstr>Arithmetik in VHDL (3)</vt:lpstr>
      <vt:lpstr>Arithmetik in VHDL (4)</vt:lpstr>
      <vt:lpstr>Veralteter Arithmetikstandard in VHDL</vt:lpstr>
      <vt:lpstr>Der Datentyp integer (1)</vt:lpstr>
      <vt:lpstr>Der Datentyp integer (2)</vt:lpstr>
      <vt:lpstr>Der Datentyp integer (3)</vt:lpstr>
      <vt:lpstr>Datentypen in VHDL</vt:lpstr>
    </vt:vector>
  </TitlesOfParts>
  <Company>FH-Hamburg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DSP-Hardware, Implementation and Tools</dc:title>
  <dc:creator>NoName</dc:creator>
  <cp:lastModifiedBy>Axel Jantsch</cp:lastModifiedBy>
  <cp:revision>463</cp:revision>
  <cp:lastPrinted>2007-09-10T06:13:15Z</cp:lastPrinted>
  <dcterms:created xsi:type="dcterms:W3CDTF">2002-11-21T18:20:04Z</dcterms:created>
  <dcterms:modified xsi:type="dcterms:W3CDTF">2018-12-04T06:51:43Z</dcterms:modified>
</cp:coreProperties>
</file>