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48" r:id="rId1"/>
  </p:sldMasterIdLst>
  <p:notesMasterIdLst>
    <p:notesMasterId r:id="rId65"/>
  </p:notesMasterIdLst>
  <p:handoutMasterIdLst>
    <p:handoutMasterId r:id="rId66"/>
  </p:handoutMasterIdLst>
  <p:sldIdLst>
    <p:sldId id="296" r:id="rId2"/>
    <p:sldId id="262" r:id="rId3"/>
    <p:sldId id="263" r:id="rId4"/>
    <p:sldId id="264" r:id="rId5"/>
    <p:sldId id="344" r:id="rId6"/>
    <p:sldId id="340" r:id="rId7"/>
    <p:sldId id="265" r:id="rId8"/>
    <p:sldId id="266" r:id="rId9"/>
    <p:sldId id="268" r:id="rId10"/>
    <p:sldId id="269" r:id="rId11"/>
    <p:sldId id="270" r:id="rId12"/>
    <p:sldId id="272" r:id="rId13"/>
    <p:sldId id="271" r:id="rId14"/>
    <p:sldId id="273" r:id="rId15"/>
    <p:sldId id="274" r:id="rId16"/>
    <p:sldId id="275" r:id="rId17"/>
    <p:sldId id="277" r:id="rId18"/>
    <p:sldId id="342" r:id="rId19"/>
    <p:sldId id="341" r:id="rId20"/>
    <p:sldId id="314" r:id="rId21"/>
    <p:sldId id="278" r:id="rId22"/>
    <p:sldId id="279" r:id="rId23"/>
    <p:sldId id="316" r:id="rId24"/>
    <p:sldId id="337" r:id="rId25"/>
    <p:sldId id="338" r:id="rId26"/>
    <p:sldId id="339" r:id="rId27"/>
    <p:sldId id="336" r:id="rId28"/>
    <p:sldId id="317" r:id="rId29"/>
    <p:sldId id="318" r:id="rId30"/>
    <p:sldId id="319" r:id="rId31"/>
    <p:sldId id="320" r:id="rId32"/>
    <p:sldId id="321" r:id="rId33"/>
    <p:sldId id="345" r:id="rId34"/>
    <p:sldId id="297" r:id="rId35"/>
    <p:sldId id="280" r:id="rId36"/>
    <p:sldId id="315" r:id="rId37"/>
    <p:sldId id="28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282" r:id="rId53"/>
    <p:sldId id="283" r:id="rId54"/>
    <p:sldId id="284" r:id="rId55"/>
    <p:sldId id="285" r:id="rId56"/>
    <p:sldId id="286" r:id="rId57"/>
    <p:sldId id="287" r:id="rId58"/>
    <p:sldId id="288" r:id="rId59"/>
    <p:sldId id="289" r:id="rId60"/>
    <p:sldId id="290" r:id="rId61"/>
    <p:sldId id="293" r:id="rId62"/>
    <p:sldId id="294" r:id="rId63"/>
    <p:sldId id="295" r:id="rId64"/>
  </p:sldIdLst>
  <p:sldSz cx="10687050" cy="7562850"/>
  <p:notesSz cx="7099300" cy="10234613"/>
  <p:defaultTextStyle>
    <a:defPPr>
      <a:defRPr lang="de-DE"/>
    </a:defPPr>
    <a:lvl1pPr algn="ctr"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4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8"/>
    <a:srgbClr val="008000"/>
    <a:srgbClr val="FB4223"/>
    <a:srgbClr val="FB9E23"/>
    <a:srgbClr val="00FFFF"/>
    <a:srgbClr val="CC0099"/>
    <a:srgbClr val="FFFF00"/>
    <a:srgbClr val="9A0E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312" autoAdjust="0"/>
  </p:normalViewPr>
  <p:slideViewPr>
    <p:cSldViewPr>
      <p:cViewPr varScale="1">
        <p:scale>
          <a:sx n="131" d="100"/>
          <a:sy n="131" d="100"/>
        </p:scale>
        <p:origin x="2022" y="114"/>
      </p:cViewPr>
      <p:guideLst>
        <p:guide orient="horz" pos="3120"/>
        <p:guide pos="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3" d="100"/>
          <a:sy n="73" d="100"/>
        </p:scale>
        <p:origin x="-2160" y="-12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l" defTabSz="990600">
              <a:defRPr sz="1300"/>
            </a:lvl1pPr>
          </a:lstStyle>
          <a:p>
            <a:pPr>
              <a:defRPr/>
            </a:pPr>
            <a:endParaRPr lang="en-US" altLang="sv-SE"/>
          </a:p>
        </p:txBody>
      </p:sp>
      <p:sp>
        <p:nvSpPr>
          <p:cNvPr id="70659" name="Rectangle 3"/>
          <p:cNvSpPr>
            <a:spLocks noGrp="1" noChangeArrowheads="1"/>
          </p:cNvSpPr>
          <p:nvPr>
            <p:ph type="dt" sz="quarter" idx="1"/>
          </p:nvPr>
        </p:nvSpPr>
        <p:spPr bwMode="auto">
          <a:xfrm>
            <a:off x="4022725"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sv-SE"/>
          </a:p>
        </p:txBody>
      </p:sp>
      <p:sp>
        <p:nvSpPr>
          <p:cNvPr id="70660" name="Rectangle 4"/>
          <p:cNvSpPr>
            <a:spLocks noGrp="1" noChangeArrowheads="1"/>
          </p:cNvSpPr>
          <p:nvPr>
            <p:ph type="ftr" sz="quarter" idx="2"/>
          </p:nvPr>
        </p:nvSpPr>
        <p:spPr bwMode="auto">
          <a:xfrm>
            <a:off x="0" y="9723438"/>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l" defTabSz="990600">
              <a:defRPr sz="1300"/>
            </a:lvl1pPr>
          </a:lstStyle>
          <a:p>
            <a:pPr>
              <a:defRPr/>
            </a:pPr>
            <a:endParaRPr lang="en-US" altLang="sv-SE"/>
          </a:p>
        </p:txBody>
      </p:sp>
      <p:sp>
        <p:nvSpPr>
          <p:cNvPr id="70661" name="Rectangle 5"/>
          <p:cNvSpPr>
            <a:spLocks noGrp="1" noChangeArrowheads="1"/>
          </p:cNvSpPr>
          <p:nvPr>
            <p:ph type="sldNum" sz="quarter" idx="3"/>
          </p:nvPr>
        </p:nvSpPr>
        <p:spPr bwMode="auto">
          <a:xfrm>
            <a:off x="4022725" y="9723438"/>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7EADE046-D0C8-4C98-AD04-FC72DB5CAD78}" type="slidenum">
              <a:rPr lang="en-US" altLang="sv-SE"/>
              <a:pPr>
                <a:defRPr/>
              </a:pPr>
              <a:t>‹#›</a:t>
            </a:fld>
            <a:endParaRPr lang="en-US" altLang="sv-SE"/>
          </a:p>
        </p:txBody>
      </p:sp>
    </p:spTree>
    <p:extLst>
      <p:ext uri="{BB962C8B-B14F-4D97-AF65-F5344CB8AC3E}">
        <p14:creationId xmlns:p14="http://schemas.microsoft.com/office/powerpoint/2010/main" val="1700295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l" defTabSz="990600">
              <a:defRPr sz="1300"/>
            </a:lvl1pPr>
          </a:lstStyle>
          <a:p>
            <a:pPr>
              <a:defRPr/>
            </a:pPr>
            <a:endParaRPr lang="sv-SE" altLang="sv-SE"/>
          </a:p>
        </p:txBody>
      </p:sp>
      <p:sp>
        <p:nvSpPr>
          <p:cNvPr id="3075" name="Rectangle 3"/>
          <p:cNvSpPr>
            <a:spLocks noGrp="1" noChangeArrowheads="1"/>
          </p:cNvSpPr>
          <p:nvPr>
            <p:ph type="dt" idx="1"/>
          </p:nvPr>
        </p:nvSpPr>
        <p:spPr bwMode="auto">
          <a:xfrm>
            <a:off x="4022725"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sv-SE" altLang="sv-SE"/>
          </a:p>
        </p:txBody>
      </p:sp>
      <p:sp>
        <p:nvSpPr>
          <p:cNvPr id="59396" name="Rectangle 4"/>
          <p:cNvSpPr>
            <a:spLocks noGrp="1" noRot="1" noChangeAspect="1" noChangeArrowheads="1" noTextEdit="1"/>
          </p:cNvSpPr>
          <p:nvPr>
            <p:ph type="sldImg" idx="2"/>
          </p:nvPr>
        </p:nvSpPr>
        <p:spPr bwMode="auto">
          <a:xfrm>
            <a:off x="838200" y="768350"/>
            <a:ext cx="5422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46150" y="4860925"/>
            <a:ext cx="5207000" cy="4605338"/>
          </a:xfrm>
          <a:prstGeom prst="rect">
            <a:avLst/>
          </a:prstGeom>
          <a:noFill/>
          <a:ln>
            <a:noFill/>
          </a:ln>
          <a:effectLst/>
          <a:extLst/>
        </p:spPr>
        <p:txBody>
          <a:bodyPr vert="horz" wrap="square" lIns="99048" tIns="49524" rIns="99048" bIns="49524" numCol="1" anchor="t" anchorCtr="0" compatLnSpc="1">
            <a:prstTxWarp prst="textNoShape">
              <a:avLst/>
            </a:prstTxWarp>
          </a:bodyPr>
          <a:lstStyle/>
          <a:p>
            <a:pPr lvl="0"/>
            <a:r>
              <a:rPr lang="de-DE" noProof="0" smtClean="0"/>
              <a:t>Mastertextformat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9723438"/>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l" defTabSz="990600">
              <a:defRPr sz="1300"/>
            </a:lvl1pPr>
          </a:lstStyle>
          <a:p>
            <a:pPr>
              <a:defRPr/>
            </a:pPr>
            <a:endParaRPr lang="sv-SE" altLang="sv-SE"/>
          </a:p>
        </p:txBody>
      </p:sp>
      <p:sp>
        <p:nvSpPr>
          <p:cNvPr id="3079" name="Rectangle 7"/>
          <p:cNvSpPr>
            <a:spLocks noGrp="1" noChangeArrowheads="1"/>
          </p:cNvSpPr>
          <p:nvPr>
            <p:ph type="sldNum" sz="quarter" idx="5"/>
          </p:nvPr>
        </p:nvSpPr>
        <p:spPr bwMode="auto">
          <a:xfrm>
            <a:off x="4022725" y="9723438"/>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874C2C6-4FC5-4C32-A69E-4A8173316EFA}" type="slidenum">
              <a:rPr lang="de-DE" altLang="sv-SE"/>
              <a:pPr>
                <a:defRPr/>
              </a:pPr>
              <a:t>‹#›</a:t>
            </a:fld>
            <a:endParaRPr lang="de-DE" altLang="sv-SE"/>
          </a:p>
        </p:txBody>
      </p:sp>
    </p:spTree>
    <p:extLst>
      <p:ext uri="{BB962C8B-B14F-4D97-AF65-F5344CB8AC3E}">
        <p14:creationId xmlns:p14="http://schemas.microsoft.com/office/powerpoint/2010/main" val="4271954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Times New Roman" pitchFamily="18" charset="0"/>
              </a:defRPr>
            </a:lvl1pPr>
            <a:lvl2pPr marL="742950" indent="-285750" defTabSz="990600">
              <a:defRPr sz="1600">
                <a:solidFill>
                  <a:schemeClr val="tx1"/>
                </a:solidFill>
                <a:latin typeface="Times New Roman" pitchFamily="18" charset="0"/>
              </a:defRPr>
            </a:lvl2pPr>
            <a:lvl3pPr marL="1143000" indent="-228600" defTabSz="990600">
              <a:defRPr sz="1600">
                <a:solidFill>
                  <a:schemeClr val="tx1"/>
                </a:solidFill>
                <a:latin typeface="Times New Roman" pitchFamily="18" charset="0"/>
              </a:defRPr>
            </a:lvl3pPr>
            <a:lvl4pPr marL="1600200" indent="-228600" defTabSz="990600">
              <a:defRPr sz="1600">
                <a:solidFill>
                  <a:schemeClr val="tx1"/>
                </a:solidFill>
                <a:latin typeface="Times New Roman" pitchFamily="18" charset="0"/>
              </a:defRPr>
            </a:lvl4pPr>
            <a:lvl5pPr marL="2057400" indent="-228600" defTabSz="990600">
              <a:defRPr sz="1600">
                <a:solidFill>
                  <a:schemeClr val="tx1"/>
                </a:solidFill>
                <a:latin typeface="Times New Roman" pitchFamily="18" charset="0"/>
              </a:defRPr>
            </a:lvl5pPr>
            <a:lvl6pPr marL="2514600" indent="-228600" algn="ctr" defTabSz="990600" eaLnBrk="0" fontAlgn="base" hangingPunct="0">
              <a:spcBef>
                <a:spcPct val="0"/>
              </a:spcBef>
              <a:spcAft>
                <a:spcPct val="0"/>
              </a:spcAft>
              <a:defRPr sz="1600">
                <a:solidFill>
                  <a:schemeClr val="tx1"/>
                </a:solidFill>
                <a:latin typeface="Times New Roman" pitchFamily="18" charset="0"/>
              </a:defRPr>
            </a:lvl6pPr>
            <a:lvl7pPr marL="2971800" indent="-228600" algn="ctr" defTabSz="990600" eaLnBrk="0" fontAlgn="base" hangingPunct="0">
              <a:spcBef>
                <a:spcPct val="0"/>
              </a:spcBef>
              <a:spcAft>
                <a:spcPct val="0"/>
              </a:spcAft>
              <a:defRPr sz="1600">
                <a:solidFill>
                  <a:schemeClr val="tx1"/>
                </a:solidFill>
                <a:latin typeface="Times New Roman" pitchFamily="18" charset="0"/>
              </a:defRPr>
            </a:lvl7pPr>
            <a:lvl8pPr marL="3429000" indent="-228600" algn="ctr" defTabSz="990600" eaLnBrk="0" fontAlgn="base" hangingPunct="0">
              <a:spcBef>
                <a:spcPct val="0"/>
              </a:spcBef>
              <a:spcAft>
                <a:spcPct val="0"/>
              </a:spcAft>
              <a:defRPr sz="1600">
                <a:solidFill>
                  <a:schemeClr val="tx1"/>
                </a:solidFill>
                <a:latin typeface="Times New Roman" pitchFamily="18" charset="0"/>
              </a:defRPr>
            </a:lvl8pPr>
            <a:lvl9pPr marL="3886200" indent="-228600" algn="ctr" defTabSz="990600" eaLnBrk="0" fontAlgn="base" hangingPunct="0">
              <a:spcBef>
                <a:spcPct val="0"/>
              </a:spcBef>
              <a:spcAft>
                <a:spcPct val="0"/>
              </a:spcAft>
              <a:defRPr sz="1600">
                <a:solidFill>
                  <a:schemeClr val="tx1"/>
                </a:solidFill>
                <a:latin typeface="Times New Roman" pitchFamily="18" charset="0"/>
              </a:defRPr>
            </a:lvl9pPr>
          </a:lstStyle>
          <a:p>
            <a:fld id="{AA2663F0-B6F5-495C-9BA9-E2ED928DCBC2}" type="slidenum">
              <a:rPr lang="de-DE" altLang="de-DE" sz="1300" smtClean="0"/>
              <a:pPr/>
              <a:t>1</a:t>
            </a:fld>
            <a:endParaRPr lang="de-DE" altLang="de-DE" sz="130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T_TX … Time for the transmission gate to switch off;</a:t>
            </a:r>
          </a:p>
          <a:p>
            <a:r>
              <a:rPr lang="en-GB" dirty="0" err="1" smtClean="0"/>
              <a:t>T_Initial</a:t>
            </a:r>
            <a:r>
              <a:rPr lang="en-GB" dirty="0" smtClean="0"/>
              <a:t> … Time for the buffer/logic before</a:t>
            </a:r>
            <a:r>
              <a:rPr lang="en-GB" baseline="0" dirty="0" smtClean="0"/>
              <a:t> the transmission gate (this logic is still part of the DFF)</a:t>
            </a:r>
          </a:p>
          <a:p>
            <a:r>
              <a:rPr lang="en-GB" baseline="0" dirty="0" smtClean="0"/>
              <a:t>Hold time can be positive, 0 or negative.</a:t>
            </a:r>
            <a:endParaRPr lang="en-GB" dirty="0" smtClean="0"/>
          </a:p>
          <a:p>
            <a:r>
              <a:rPr lang="en-GB" dirty="0" err="1" smtClean="0"/>
              <a:t>Siehe</a:t>
            </a:r>
            <a:r>
              <a:rPr lang="en-GB" dirty="0" smtClean="0"/>
              <a:t>  https://www.edn.com/design/analog/4371393/Understanding-the-basics-of-setup-and-hold-time</a:t>
            </a:r>
          </a:p>
          <a:p>
            <a:endParaRPr lang="en-GB" dirty="0"/>
          </a:p>
        </p:txBody>
      </p:sp>
      <p:sp>
        <p:nvSpPr>
          <p:cNvPr id="4" name="Slide Number Placeholder 3"/>
          <p:cNvSpPr>
            <a:spLocks noGrp="1"/>
          </p:cNvSpPr>
          <p:nvPr>
            <p:ph type="sldNum" sz="quarter" idx="10"/>
          </p:nvPr>
        </p:nvSpPr>
        <p:spPr/>
        <p:txBody>
          <a:bodyPr/>
          <a:lstStyle/>
          <a:p>
            <a:pPr>
              <a:defRPr/>
            </a:pPr>
            <a:fld id="{9874C2C6-4FC5-4C32-A69E-4A8173316EFA}" type="slidenum">
              <a:rPr lang="de-DE" altLang="sv-SE" smtClean="0"/>
              <a:pPr>
                <a:defRPr/>
              </a:pPr>
              <a:t>25</a:t>
            </a:fld>
            <a:endParaRPr lang="de-DE" altLang="sv-SE"/>
          </a:p>
        </p:txBody>
      </p:sp>
    </p:spTree>
    <p:extLst>
      <p:ext uri="{BB962C8B-B14F-4D97-AF65-F5344CB8AC3E}">
        <p14:creationId xmlns:p14="http://schemas.microsoft.com/office/powerpoint/2010/main" val="291175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AT" altLang="de-DE" smtClean="0"/>
              <a:t>tpLH und tpHL ist die Verzögerung vom Eingang bis das Signal am Ausgang den neuen Wert H oder L eingenomment hat.</a:t>
            </a:r>
          </a:p>
          <a:p>
            <a:r>
              <a:rPr lang="de-AT" altLang="de-DE" smtClean="0"/>
              <a:t>Hier ist gemeint, dass sich das Ausgangssignal  nicht zu rasch nach einer Taktflanke ändern darf, da das alte Signal mindestens die Hold-Time des nächsten FFs stabil sein muss.</a:t>
            </a:r>
          </a:p>
        </p:txBody>
      </p:sp>
      <p:sp>
        <p:nvSpPr>
          <p:cNvPr id="614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Times New Roman" pitchFamily="18" charset="0"/>
              </a:defRPr>
            </a:lvl1pPr>
            <a:lvl2pPr marL="742950" indent="-285750" defTabSz="990600">
              <a:defRPr sz="1600">
                <a:solidFill>
                  <a:schemeClr val="tx1"/>
                </a:solidFill>
                <a:latin typeface="Times New Roman" pitchFamily="18" charset="0"/>
              </a:defRPr>
            </a:lvl2pPr>
            <a:lvl3pPr marL="1143000" indent="-228600" defTabSz="990600">
              <a:defRPr sz="1600">
                <a:solidFill>
                  <a:schemeClr val="tx1"/>
                </a:solidFill>
                <a:latin typeface="Times New Roman" pitchFamily="18" charset="0"/>
              </a:defRPr>
            </a:lvl3pPr>
            <a:lvl4pPr marL="1600200" indent="-228600" defTabSz="990600">
              <a:defRPr sz="1600">
                <a:solidFill>
                  <a:schemeClr val="tx1"/>
                </a:solidFill>
                <a:latin typeface="Times New Roman" pitchFamily="18" charset="0"/>
              </a:defRPr>
            </a:lvl4pPr>
            <a:lvl5pPr marL="2057400" indent="-228600" defTabSz="990600">
              <a:defRPr sz="1600">
                <a:solidFill>
                  <a:schemeClr val="tx1"/>
                </a:solidFill>
                <a:latin typeface="Times New Roman" pitchFamily="18" charset="0"/>
              </a:defRPr>
            </a:lvl5pPr>
            <a:lvl6pPr marL="2514600" indent="-228600" algn="ctr" defTabSz="990600" eaLnBrk="0" fontAlgn="base" hangingPunct="0">
              <a:spcBef>
                <a:spcPct val="0"/>
              </a:spcBef>
              <a:spcAft>
                <a:spcPct val="0"/>
              </a:spcAft>
              <a:defRPr sz="1600">
                <a:solidFill>
                  <a:schemeClr val="tx1"/>
                </a:solidFill>
                <a:latin typeface="Times New Roman" pitchFamily="18" charset="0"/>
              </a:defRPr>
            </a:lvl6pPr>
            <a:lvl7pPr marL="2971800" indent="-228600" algn="ctr" defTabSz="990600" eaLnBrk="0" fontAlgn="base" hangingPunct="0">
              <a:spcBef>
                <a:spcPct val="0"/>
              </a:spcBef>
              <a:spcAft>
                <a:spcPct val="0"/>
              </a:spcAft>
              <a:defRPr sz="1600">
                <a:solidFill>
                  <a:schemeClr val="tx1"/>
                </a:solidFill>
                <a:latin typeface="Times New Roman" pitchFamily="18" charset="0"/>
              </a:defRPr>
            </a:lvl7pPr>
            <a:lvl8pPr marL="3429000" indent="-228600" algn="ctr" defTabSz="990600" eaLnBrk="0" fontAlgn="base" hangingPunct="0">
              <a:spcBef>
                <a:spcPct val="0"/>
              </a:spcBef>
              <a:spcAft>
                <a:spcPct val="0"/>
              </a:spcAft>
              <a:defRPr sz="1600">
                <a:solidFill>
                  <a:schemeClr val="tx1"/>
                </a:solidFill>
                <a:latin typeface="Times New Roman" pitchFamily="18" charset="0"/>
              </a:defRPr>
            </a:lvl8pPr>
            <a:lvl9pPr marL="3886200" indent="-228600" algn="ctr" defTabSz="990600" eaLnBrk="0" fontAlgn="base" hangingPunct="0">
              <a:spcBef>
                <a:spcPct val="0"/>
              </a:spcBef>
              <a:spcAft>
                <a:spcPct val="0"/>
              </a:spcAft>
              <a:defRPr sz="1600">
                <a:solidFill>
                  <a:schemeClr val="tx1"/>
                </a:solidFill>
                <a:latin typeface="Times New Roman" pitchFamily="18" charset="0"/>
              </a:defRPr>
            </a:lvl9pPr>
          </a:lstStyle>
          <a:p>
            <a:fld id="{4FFF39A5-8F3C-49D2-9122-2B9B9B148307}" type="slidenum">
              <a:rPr lang="de-DE" altLang="sv-SE" sz="1300" smtClean="0"/>
              <a:pPr/>
              <a:t>36</a:t>
            </a:fld>
            <a:endParaRPr lang="de-DE" altLang="sv-SE" sz="130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Line 23"/>
          <p:cNvSpPr>
            <a:spLocks noChangeShapeType="1"/>
          </p:cNvSpPr>
          <p:nvPr/>
        </p:nvSpPr>
        <p:spPr bwMode="auto">
          <a:xfrm>
            <a:off x="0" y="1143000"/>
            <a:ext cx="10687050" cy="0"/>
          </a:xfrm>
          <a:prstGeom prst="line">
            <a:avLst/>
          </a:prstGeom>
          <a:noFill/>
          <a:ln w="90043">
            <a:solidFill>
              <a:srgbClr val="000070"/>
            </a:solidFill>
            <a:round/>
            <a:headEnd/>
            <a:tailEnd/>
          </a:ln>
          <a:extLst>
            <a:ext uri="{909E8E84-426E-40DD-AFC4-6F175D3DCCD1}">
              <a14:hiddenFill xmlns:a14="http://schemas.microsoft.com/office/drawing/2010/main">
                <a:noFill/>
              </a14:hiddenFill>
            </a:ext>
          </a:extLst>
        </p:spPr>
        <p:txBody>
          <a:bodyPr lIns="87268" tIns="43634" rIns="87268" bIns="43634"/>
          <a:lstStyle/>
          <a:p>
            <a:endParaRPr lang="en-GB"/>
          </a:p>
        </p:txBody>
      </p:sp>
      <p:grpSp>
        <p:nvGrpSpPr>
          <p:cNvPr id="5" name="Group 39"/>
          <p:cNvGrpSpPr>
            <a:grpSpLocks/>
          </p:cNvGrpSpPr>
          <p:nvPr/>
        </p:nvGrpSpPr>
        <p:grpSpPr bwMode="auto">
          <a:xfrm>
            <a:off x="0" y="0"/>
            <a:ext cx="10687050" cy="1143000"/>
            <a:chOff x="0" y="0"/>
            <a:chExt cx="6732" cy="720"/>
          </a:xfrm>
        </p:grpSpPr>
        <p:grpSp>
          <p:nvGrpSpPr>
            <p:cNvPr id="6" name="Group 40"/>
            <p:cNvGrpSpPr>
              <a:grpSpLocks/>
            </p:cNvGrpSpPr>
            <p:nvPr/>
          </p:nvGrpSpPr>
          <p:grpSpPr bwMode="auto">
            <a:xfrm>
              <a:off x="0" y="0"/>
              <a:ext cx="6732" cy="720"/>
              <a:chOff x="0" y="0"/>
              <a:chExt cx="6732" cy="720"/>
            </a:xfrm>
          </p:grpSpPr>
          <p:sp>
            <p:nvSpPr>
              <p:cNvPr id="8" name="Line 41"/>
              <p:cNvSpPr>
                <a:spLocks noChangeShapeType="1"/>
              </p:cNvSpPr>
              <p:nvPr/>
            </p:nvSpPr>
            <p:spPr bwMode="auto">
              <a:xfrm>
                <a:off x="0" y="720"/>
                <a:ext cx="6732" cy="0"/>
              </a:xfrm>
              <a:prstGeom prst="line">
                <a:avLst/>
              </a:prstGeom>
              <a:noFill/>
              <a:ln w="90043">
                <a:solidFill>
                  <a:srgbClr val="000070"/>
                </a:solidFill>
                <a:round/>
                <a:headEnd/>
                <a:tailEnd/>
              </a:ln>
              <a:extLst>
                <a:ext uri="{909E8E84-426E-40DD-AFC4-6F175D3DCCD1}">
                  <a14:hiddenFill xmlns:a14="http://schemas.microsoft.com/office/drawing/2010/main">
                    <a:noFill/>
                  </a14:hiddenFill>
                </a:ext>
              </a:extLst>
            </p:spPr>
            <p:txBody>
              <a:bodyPr lIns="87268" tIns="43634" rIns="87268" bIns="43634"/>
              <a:lstStyle/>
              <a:p>
                <a:endParaRPr lang="en-GB"/>
              </a:p>
            </p:txBody>
          </p:sp>
          <p:grpSp>
            <p:nvGrpSpPr>
              <p:cNvPr id="9" name="Group 42"/>
              <p:cNvGrpSpPr>
                <a:grpSpLocks/>
              </p:cNvGrpSpPr>
              <p:nvPr/>
            </p:nvGrpSpPr>
            <p:grpSpPr bwMode="auto">
              <a:xfrm>
                <a:off x="144" y="0"/>
                <a:ext cx="6336" cy="699"/>
                <a:chOff x="144" y="0"/>
                <a:chExt cx="6336" cy="699"/>
              </a:xfrm>
            </p:grpSpPr>
            <p:pic>
              <p:nvPicPr>
                <p:cNvPr id="10" name="Picture 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0" y="96"/>
                  <a:ext cx="2160"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4"/>
                <p:cNvSpPr txBox="1">
                  <a:spLocks noChangeArrowheads="1"/>
                </p:cNvSpPr>
                <p:nvPr/>
              </p:nvSpPr>
              <p:spPr bwMode="auto">
                <a:xfrm>
                  <a:off x="144" y="0"/>
                  <a:ext cx="2975" cy="699"/>
                </a:xfrm>
                <a:prstGeom prst="rect">
                  <a:avLst/>
                </a:prstGeom>
                <a:noFill/>
                <a:ln>
                  <a:noFill/>
                </a:ln>
                <a:extLst/>
              </p:spPr>
              <p:txBody>
                <a:bodyPr lIns="87268" tIns="43634" rIns="87268" bIns="43634"/>
                <a:lstStyle>
                  <a:lvl1pPr defTabSz="873125">
                    <a:defRPr sz="1600">
                      <a:solidFill>
                        <a:schemeClr val="tx1"/>
                      </a:solidFill>
                      <a:latin typeface="Times New Roman" pitchFamily="18" charset="0"/>
                    </a:defRPr>
                  </a:lvl1pPr>
                  <a:lvl2pPr marL="742950" indent="-285750" defTabSz="873125">
                    <a:defRPr sz="1600">
                      <a:solidFill>
                        <a:schemeClr val="tx1"/>
                      </a:solidFill>
                      <a:latin typeface="Times New Roman" pitchFamily="18" charset="0"/>
                    </a:defRPr>
                  </a:lvl2pPr>
                  <a:lvl3pPr marL="1143000" indent="-228600" defTabSz="873125">
                    <a:defRPr sz="1600">
                      <a:solidFill>
                        <a:schemeClr val="tx1"/>
                      </a:solidFill>
                      <a:latin typeface="Times New Roman" pitchFamily="18" charset="0"/>
                    </a:defRPr>
                  </a:lvl3pPr>
                  <a:lvl4pPr marL="1600200" indent="-228600" defTabSz="873125">
                    <a:defRPr sz="1600">
                      <a:solidFill>
                        <a:schemeClr val="tx1"/>
                      </a:solidFill>
                      <a:latin typeface="Times New Roman" pitchFamily="18" charset="0"/>
                    </a:defRPr>
                  </a:lvl4pPr>
                  <a:lvl5pPr marL="2057400" indent="-228600" defTabSz="873125">
                    <a:defRPr sz="1600">
                      <a:solidFill>
                        <a:schemeClr val="tx1"/>
                      </a:solidFill>
                      <a:latin typeface="Times New Roman" pitchFamily="18" charset="0"/>
                    </a:defRPr>
                  </a:lvl5pPr>
                  <a:lvl6pPr marL="2514600" indent="-228600" algn="ctr" defTabSz="873125" eaLnBrk="0" fontAlgn="base" hangingPunct="0">
                    <a:spcBef>
                      <a:spcPct val="0"/>
                    </a:spcBef>
                    <a:spcAft>
                      <a:spcPct val="0"/>
                    </a:spcAft>
                    <a:defRPr sz="1600">
                      <a:solidFill>
                        <a:schemeClr val="tx1"/>
                      </a:solidFill>
                      <a:latin typeface="Times New Roman" pitchFamily="18" charset="0"/>
                    </a:defRPr>
                  </a:lvl6pPr>
                  <a:lvl7pPr marL="2971800" indent="-228600" algn="ctr" defTabSz="873125" eaLnBrk="0" fontAlgn="base" hangingPunct="0">
                    <a:spcBef>
                      <a:spcPct val="0"/>
                    </a:spcBef>
                    <a:spcAft>
                      <a:spcPct val="0"/>
                    </a:spcAft>
                    <a:defRPr sz="1600">
                      <a:solidFill>
                        <a:schemeClr val="tx1"/>
                      </a:solidFill>
                      <a:latin typeface="Times New Roman" pitchFamily="18" charset="0"/>
                    </a:defRPr>
                  </a:lvl7pPr>
                  <a:lvl8pPr marL="3429000" indent="-228600" algn="ctr" defTabSz="873125" eaLnBrk="0" fontAlgn="base" hangingPunct="0">
                    <a:spcBef>
                      <a:spcPct val="0"/>
                    </a:spcBef>
                    <a:spcAft>
                      <a:spcPct val="0"/>
                    </a:spcAft>
                    <a:defRPr sz="1600">
                      <a:solidFill>
                        <a:schemeClr val="tx1"/>
                      </a:solidFill>
                      <a:latin typeface="Times New Roman" pitchFamily="18" charset="0"/>
                    </a:defRPr>
                  </a:lvl8pPr>
                  <a:lvl9pPr marL="3886200" indent="-228600" algn="ctr" defTabSz="873125" eaLnBrk="0" fontAlgn="base" hangingPunct="0">
                    <a:spcBef>
                      <a:spcPct val="0"/>
                    </a:spcBef>
                    <a:spcAft>
                      <a:spcPct val="0"/>
                    </a:spcAft>
                    <a:defRPr sz="1600">
                      <a:solidFill>
                        <a:schemeClr val="tx1"/>
                      </a:solidFill>
                      <a:latin typeface="Times New Roman" pitchFamily="18" charset="0"/>
                    </a:defRPr>
                  </a:lvl9pPr>
                </a:lstStyle>
                <a:p>
                  <a:pPr algn="l">
                    <a:defRPr/>
                  </a:pPr>
                  <a:endParaRPr lang="de-DE" altLang="sv-SE" sz="1300" smtClean="0">
                    <a:latin typeface="HAW FrutigerNext Bold" charset="0"/>
                  </a:endParaRPr>
                </a:p>
                <a:p>
                  <a:pPr algn="l">
                    <a:defRPr/>
                  </a:pPr>
                  <a:r>
                    <a:rPr lang="de-DE" altLang="sv-SE" sz="1300" smtClean="0">
                      <a:latin typeface="HAW FrutigerNext Bold" charset="0"/>
                    </a:rPr>
                    <a:t>	Prof. Dr. J. Reichardt</a:t>
                  </a:r>
                </a:p>
                <a:p>
                  <a:pPr algn="l">
                    <a:defRPr/>
                  </a:pPr>
                  <a:r>
                    <a:rPr lang="de-DE" altLang="sv-SE" sz="1300" smtClean="0">
                      <a:latin typeface="HAW FrutigerNext Bold" charset="0"/>
                    </a:rPr>
                    <a:t>	Prof. Dr. B. Schwarz</a:t>
                  </a:r>
                </a:p>
                <a:p>
                  <a:pPr algn="l">
                    <a:defRPr/>
                  </a:pPr>
                  <a:r>
                    <a:rPr lang="de-DE" altLang="sv-SE" sz="1300" smtClean="0">
                      <a:latin typeface="HAW FrutigerNext Bold" charset="0"/>
                    </a:rPr>
                    <a:t>	</a:t>
                  </a:r>
                </a:p>
                <a:p>
                  <a:pPr algn="l">
                    <a:defRPr/>
                  </a:pPr>
                  <a:r>
                    <a:rPr lang="de-DE" altLang="sv-SE" sz="1300" smtClean="0">
                      <a:latin typeface="HAW FrutigerNext Bold" charset="0"/>
                    </a:rPr>
                    <a:t>	VHDL- Synthese 	</a:t>
                  </a:r>
                  <a:endParaRPr lang="de-DE" altLang="sv-SE" sz="3800" b="1" smtClean="0">
                    <a:latin typeface="Arial" charset="0"/>
                  </a:endParaRPr>
                </a:p>
                <a:p>
                  <a:pPr algn="l">
                    <a:defRPr/>
                  </a:pPr>
                  <a:endParaRPr lang="de-DE" altLang="sv-SE" sz="5800" b="1" smtClean="0">
                    <a:latin typeface="Arial" charset="0"/>
                  </a:endParaRPr>
                </a:p>
              </p:txBody>
            </p:sp>
          </p:grpSp>
        </p:grpSp>
        <p:pic>
          <p:nvPicPr>
            <p:cNvPr id="7" name="Picture 45" descr="buch_vhdl_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48"/>
              <a:ext cx="443"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78" name="Rectangle 2"/>
          <p:cNvSpPr>
            <a:spLocks noGrp="1" noChangeArrowheads="1"/>
          </p:cNvSpPr>
          <p:nvPr>
            <p:ph type="ctrTitle"/>
          </p:nvPr>
        </p:nvSpPr>
        <p:spPr>
          <a:xfrm>
            <a:off x="839788" y="2514600"/>
            <a:ext cx="9064625" cy="1295400"/>
          </a:xfrm>
        </p:spPr>
        <p:txBody>
          <a:bodyPr/>
          <a:lstStyle>
            <a:lvl1pPr>
              <a:defRPr/>
            </a:lvl1pPr>
          </a:lstStyle>
          <a:p>
            <a:pPr lvl="0"/>
            <a:r>
              <a:rPr lang="en-US" noProof="0" smtClean="0"/>
              <a:t>Klicken Sie, um das Titelformat zu bearbeiten</a:t>
            </a:r>
            <a:endParaRPr lang="de-DE" noProof="0" smtClean="0"/>
          </a:p>
        </p:txBody>
      </p:sp>
      <p:sp>
        <p:nvSpPr>
          <p:cNvPr id="24579" name="Rectangle 3"/>
          <p:cNvSpPr>
            <a:spLocks noGrp="1" noChangeArrowheads="1"/>
          </p:cNvSpPr>
          <p:nvPr>
            <p:ph type="subTitle" idx="1"/>
          </p:nvPr>
        </p:nvSpPr>
        <p:spPr>
          <a:xfrm>
            <a:off x="1600200" y="4265613"/>
            <a:ext cx="7466013" cy="1982787"/>
          </a:xfrm>
        </p:spPr>
        <p:txBody>
          <a:bodyPr/>
          <a:lstStyle>
            <a:lvl1pPr marL="0" indent="0" algn="ctr">
              <a:buFontTx/>
              <a:buNone/>
              <a:defRPr/>
            </a:lvl1pPr>
          </a:lstStyle>
          <a:p>
            <a:pPr lvl="0"/>
            <a:r>
              <a:rPr lang="en-US" noProof="0" smtClean="0"/>
              <a:t>Klicken Sie, um das Format des Untertitel-Masters zu bearbeiten.</a:t>
            </a:r>
          </a:p>
        </p:txBody>
      </p:sp>
      <p:sp>
        <p:nvSpPr>
          <p:cNvPr id="12" name="Rectangle 4"/>
          <p:cNvSpPr>
            <a:spLocks noGrp="1" noChangeArrowheads="1"/>
          </p:cNvSpPr>
          <p:nvPr>
            <p:ph type="dt" sz="half" idx="10"/>
          </p:nvPr>
        </p:nvSpPr>
        <p:spPr>
          <a:xfrm>
            <a:off x="839788" y="6934200"/>
            <a:ext cx="2208212" cy="457200"/>
          </a:xfrm>
        </p:spPr>
        <p:txBody>
          <a:bodyPr/>
          <a:lstStyle>
            <a:lvl1pPr>
              <a:defRPr sz="1500"/>
            </a:lvl1pPr>
          </a:lstStyle>
          <a:p>
            <a:pPr>
              <a:defRPr/>
            </a:pPr>
            <a:fld id="{6A10C926-E714-4595-9F48-956B98C0D866}" type="datetime1">
              <a:rPr lang="de-DE" altLang="sv-SE"/>
              <a:pPr>
                <a:defRPr/>
              </a:pPr>
              <a:t>11.12.2018</a:t>
            </a:fld>
            <a:endParaRPr lang="de-DE" altLang="sv-SE"/>
          </a:p>
        </p:txBody>
      </p:sp>
      <p:sp>
        <p:nvSpPr>
          <p:cNvPr id="13" name="Rectangle 5"/>
          <p:cNvSpPr>
            <a:spLocks noGrp="1" noChangeArrowheads="1"/>
          </p:cNvSpPr>
          <p:nvPr>
            <p:ph type="ftr" sz="quarter" idx="11"/>
          </p:nvPr>
        </p:nvSpPr>
        <p:spPr>
          <a:xfrm>
            <a:off x="3656013" y="6934200"/>
            <a:ext cx="3354387" cy="457200"/>
          </a:xfrm>
        </p:spPr>
        <p:txBody>
          <a:bodyPr/>
          <a:lstStyle>
            <a:lvl1pPr algn="ctr">
              <a:defRPr sz="1500"/>
            </a:lvl1pPr>
          </a:lstStyle>
          <a:p>
            <a:pPr>
              <a:defRPr/>
            </a:pPr>
            <a:r>
              <a:rPr lang="de-DE" altLang="sv-SE"/>
              <a:t>Module 0</a:t>
            </a:r>
          </a:p>
        </p:txBody>
      </p:sp>
      <p:sp>
        <p:nvSpPr>
          <p:cNvPr id="14" name="Rectangle 6"/>
          <p:cNvSpPr>
            <a:spLocks noGrp="1" noChangeArrowheads="1"/>
          </p:cNvSpPr>
          <p:nvPr>
            <p:ph type="sldNum" sz="quarter" idx="12"/>
          </p:nvPr>
        </p:nvSpPr>
        <p:spPr>
          <a:xfrm>
            <a:off x="7694613" y="6934200"/>
            <a:ext cx="2209800" cy="457200"/>
          </a:xfrm>
        </p:spPr>
        <p:txBody>
          <a:bodyPr/>
          <a:lstStyle>
            <a:lvl1pPr>
              <a:defRPr sz="1500">
                <a:solidFill>
                  <a:schemeClr val="tx1"/>
                </a:solidFill>
              </a:defRPr>
            </a:lvl1pPr>
          </a:lstStyle>
          <a:p>
            <a:pPr>
              <a:defRPr/>
            </a:pPr>
            <a:fld id="{9203E581-EC33-4C43-9E5D-6972C06C30EF}" type="slidenum">
              <a:rPr lang="de-DE" altLang="sv-SE"/>
              <a:pPr>
                <a:defRPr/>
              </a:pPr>
              <a:t>‹#›</a:t>
            </a:fld>
            <a:endParaRPr lang="de-DE" altLang="sv-SE">
              <a:latin typeface="Times New Roman" pitchFamily="18" charset="0"/>
            </a:endParaRPr>
          </a:p>
        </p:txBody>
      </p:sp>
    </p:spTree>
    <p:extLst>
      <p:ext uri="{BB962C8B-B14F-4D97-AF65-F5344CB8AC3E}">
        <p14:creationId xmlns:p14="http://schemas.microsoft.com/office/powerpoint/2010/main" val="2199135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4DCB8BF4-729E-4C73-8D9C-3A71262E9368}" type="datetime1">
              <a:rPr lang="de-DE" altLang="sv-SE"/>
              <a:pPr>
                <a:defRPr/>
              </a:pPr>
              <a:t>11.12.2018</a:t>
            </a:fld>
            <a:endParaRPr lang="de-DE" altLang="sv-SE"/>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sv-SE"/>
              <a:t>11. Latches und Flipflops</a:t>
            </a:r>
            <a:endParaRPr lang="de-DE" altLang="sv-SE" sz="1500"/>
          </a:p>
        </p:txBody>
      </p:sp>
      <p:sp>
        <p:nvSpPr>
          <p:cNvPr id="6" name="Rectangle 6"/>
          <p:cNvSpPr>
            <a:spLocks noGrp="1" noChangeArrowheads="1"/>
          </p:cNvSpPr>
          <p:nvPr>
            <p:ph type="sldNum" sz="quarter" idx="12"/>
          </p:nvPr>
        </p:nvSpPr>
        <p:spPr>
          <a:ln/>
        </p:spPr>
        <p:txBody>
          <a:bodyPr/>
          <a:lstStyle>
            <a:lvl1pPr>
              <a:defRPr/>
            </a:lvl1pPr>
          </a:lstStyle>
          <a:p>
            <a:pPr>
              <a:defRPr/>
            </a:pPr>
            <a:fld id="{A18C4D05-08DC-4F78-A39A-880F18065DE3}" type="slidenum">
              <a:rPr lang="en-US" altLang="sv-SE"/>
              <a:pPr>
                <a:defRPr/>
              </a:pPr>
              <a:t>‹#›</a:t>
            </a:fld>
            <a:endParaRPr lang="de-DE" altLang="sv-SE">
              <a:latin typeface="Times New Roman" pitchFamily="18" charset="0"/>
            </a:endParaRPr>
          </a:p>
        </p:txBody>
      </p:sp>
    </p:spTree>
    <p:extLst>
      <p:ext uri="{BB962C8B-B14F-4D97-AF65-F5344CB8AC3E}">
        <p14:creationId xmlns:p14="http://schemas.microsoft.com/office/powerpoint/2010/main" val="3833898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886700" y="1143000"/>
            <a:ext cx="2552700" cy="601980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27013" y="1143000"/>
            <a:ext cx="7507287" cy="60198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C8DD5FDC-A6EE-4457-B057-90AE352A500C}" type="datetime1">
              <a:rPr lang="de-DE" altLang="sv-SE"/>
              <a:pPr>
                <a:defRPr/>
              </a:pPr>
              <a:t>11.12.2018</a:t>
            </a:fld>
            <a:endParaRPr lang="de-DE" altLang="sv-SE"/>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sv-SE"/>
              <a:t>11. Latches und Flipflops</a:t>
            </a:r>
            <a:endParaRPr lang="de-DE" altLang="sv-SE" sz="1500"/>
          </a:p>
        </p:txBody>
      </p:sp>
      <p:sp>
        <p:nvSpPr>
          <p:cNvPr id="6" name="Rectangle 6"/>
          <p:cNvSpPr>
            <a:spLocks noGrp="1" noChangeArrowheads="1"/>
          </p:cNvSpPr>
          <p:nvPr>
            <p:ph type="sldNum" sz="quarter" idx="12"/>
          </p:nvPr>
        </p:nvSpPr>
        <p:spPr>
          <a:ln/>
        </p:spPr>
        <p:txBody>
          <a:bodyPr/>
          <a:lstStyle>
            <a:lvl1pPr>
              <a:defRPr/>
            </a:lvl1pPr>
          </a:lstStyle>
          <a:p>
            <a:pPr>
              <a:defRPr/>
            </a:pPr>
            <a:fld id="{A4304558-297B-46F7-90CC-04D00F0CCC80}" type="slidenum">
              <a:rPr lang="en-US" altLang="sv-SE"/>
              <a:pPr>
                <a:defRPr/>
              </a:pPr>
              <a:t>‹#›</a:t>
            </a:fld>
            <a:endParaRPr lang="de-DE" altLang="sv-SE">
              <a:latin typeface="Times New Roman" pitchFamily="18" charset="0"/>
            </a:endParaRPr>
          </a:p>
        </p:txBody>
      </p:sp>
    </p:spTree>
    <p:extLst>
      <p:ext uri="{BB962C8B-B14F-4D97-AF65-F5344CB8AC3E}">
        <p14:creationId xmlns:p14="http://schemas.microsoft.com/office/powerpoint/2010/main" val="927062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27013" y="1143000"/>
            <a:ext cx="10212387" cy="6223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227013" y="1765300"/>
            <a:ext cx="5029200" cy="53975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408613" y="1765300"/>
            <a:ext cx="5030787" cy="539750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fld id="{C934F12F-14CE-4814-BE8B-511E8D8F4E9B}" type="datetime1">
              <a:rPr lang="de-DE" altLang="sv-SE"/>
              <a:pPr>
                <a:defRPr/>
              </a:pPr>
              <a:t>11.12.2018</a:t>
            </a:fld>
            <a:endParaRPr lang="de-DE" altLang="sv-SE"/>
          </a:p>
        </p:txBody>
      </p:sp>
      <p:sp>
        <p:nvSpPr>
          <p:cNvPr id="6" name="Rectangle 5"/>
          <p:cNvSpPr>
            <a:spLocks noGrp="1" noChangeArrowheads="1"/>
          </p:cNvSpPr>
          <p:nvPr>
            <p:ph type="ftr" sz="quarter" idx="11"/>
          </p:nvPr>
        </p:nvSpPr>
        <p:spPr>
          <a:ln/>
        </p:spPr>
        <p:txBody>
          <a:bodyPr/>
          <a:lstStyle>
            <a:lvl1pPr>
              <a:defRPr/>
            </a:lvl1pPr>
          </a:lstStyle>
          <a:p>
            <a:pPr>
              <a:defRPr/>
            </a:pPr>
            <a:r>
              <a:rPr lang="de-DE" altLang="sv-SE"/>
              <a:t>11. Latches und Flipflops</a:t>
            </a:r>
            <a:endParaRPr lang="de-DE" altLang="sv-SE" sz="1500"/>
          </a:p>
        </p:txBody>
      </p:sp>
      <p:sp>
        <p:nvSpPr>
          <p:cNvPr id="7" name="Rectangle 6"/>
          <p:cNvSpPr>
            <a:spLocks noGrp="1" noChangeArrowheads="1"/>
          </p:cNvSpPr>
          <p:nvPr>
            <p:ph type="sldNum" sz="quarter" idx="12"/>
          </p:nvPr>
        </p:nvSpPr>
        <p:spPr>
          <a:ln/>
        </p:spPr>
        <p:txBody>
          <a:bodyPr/>
          <a:lstStyle>
            <a:lvl1pPr>
              <a:defRPr/>
            </a:lvl1pPr>
          </a:lstStyle>
          <a:p>
            <a:pPr>
              <a:defRPr/>
            </a:pPr>
            <a:fld id="{FB841252-6495-44F2-BAE2-C7201C552803}" type="slidenum">
              <a:rPr lang="en-US" altLang="sv-SE"/>
              <a:pPr>
                <a:defRPr/>
              </a:pPr>
              <a:t>‹#›</a:t>
            </a:fld>
            <a:endParaRPr lang="de-DE" altLang="sv-SE">
              <a:latin typeface="Times New Roman" pitchFamily="18" charset="0"/>
            </a:endParaRPr>
          </a:p>
        </p:txBody>
      </p:sp>
    </p:spTree>
    <p:extLst>
      <p:ext uri="{BB962C8B-B14F-4D97-AF65-F5344CB8AC3E}">
        <p14:creationId xmlns:p14="http://schemas.microsoft.com/office/powerpoint/2010/main" val="200140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dt" sz="half" idx="10"/>
          </p:nvPr>
        </p:nvSpPr>
        <p:spPr>
          <a:ln/>
        </p:spPr>
        <p:txBody>
          <a:bodyPr/>
          <a:lstStyle>
            <a:lvl1pPr>
              <a:defRPr/>
            </a:lvl1pPr>
          </a:lstStyle>
          <a:p>
            <a:pPr>
              <a:defRPr/>
            </a:pPr>
            <a:fld id="{D4995C79-596A-4DEB-8F4E-2027CEA7F6B8}" type="datetime1">
              <a:rPr lang="de-DE" altLang="sv-SE"/>
              <a:pPr>
                <a:defRPr/>
              </a:pPr>
              <a:t>11.12.2018</a:t>
            </a:fld>
            <a:endParaRPr lang="de-DE" altLang="sv-SE"/>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sv-SE"/>
              <a:t>11. Latches und Flipflops</a:t>
            </a:r>
            <a:endParaRPr lang="de-DE" altLang="sv-SE" sz="1500"/>
          </a:p>
        </p:txBody>
      </p:sp>
      <p:sp>
        <p:nvSpPr>
          <p:cNvPr id="6" name="Rectangle 6"/>
          <p:cNvSpPr>
            <a:spLocks noGrp="1" noChangeArrowheads="1"/>
          </p:cNvSpPr>
          <p:nvPr>
            <p:ph type="sldNum" sz="quarter" idx="12"/>
          </p:nvPr>
        </p:nvSpPr>
        <p:spPr>
          <a:ln/>
        </p:spPr>
        <p:txBody>
          <a:bodyPr/>
          <a:lstStyle>
            <a:lvl1pPr>
              <a:defRPr/>
            </a:lvl1pPr>
          </a:lstStyle>
          <a:p>
            <a:pPr>
              <a:defRPr/>
            </a:pPr>
            <a:fld id="{45084795-F82E-44D0-8BAB-0ABCF6622697}" type="slidenum">
              <a:rPr lang="en-US" altLang="sv-SE"/>
              <a:pPr>
                <a:defRPr/>
              </a:pPr>
              <a:t>‹#›</a:t>
            </a:fld>
            <a:endParaRPr lang="de-DE" altLang="sv-SE">
              <a:latin typeface="Times New Roman" pitchFamily="18" charset="0"/>
            </a:endParaRPr>
          </a:p>
        </p:txBody>
      </p:sp>
    </p:spTree>
    <p:extLst>
      <p:ext uri="{BB962C8B-B14F-4D97-AF65-F5344CB8AC3E}">
        <p14:creationId xmlns:p14="http://schemas.microsoft.com/office/powerpoint/2010/main" val="747437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44550" y="4859338"/>
            <a:ext cx="9083675"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844550" y="3205163"/>
            <a:ext cx="908367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dt" sz="half" idx="10"/>
          </p:nvPr>
        </p:nvSpPr>
        <p:spPr>
          <a:ln/>
        </p:spPr>
        <p:txBody>
          <a:bodyPr/>
          <a:lstStyle>
            <a:lvl1pPr>
              <a:defRPr/>
            </a:lvl1pPr>
          </a:lstStyle>
          <a:p>
            <a:pPr>
              <a:defRPr/>
            </a:pPr>
            <a:fld id="{BA0DAC3E-ED1F-447F-A523-2E8D2D1FEB51}" type="datetime1">
              <a:rPr lang="de-DE" altLang="sv-SE"/>
              <a:pPr>
                <a:defRPr/>
              </a:pPr>
              <a:t>11.12.2018</a:t>
            </a:fld>
            <a:endParaRPr lang="de-DE" altLang="sv-SE"/>
          </a:p>
        </p:txBody>
      </p:sp>
      <p:sp>
        <p:nvSpPr>
          <p:cNvPr id="5" name="Rectangle 5"/>
          <p:cNvSpPr>
            <a:spLocks noGrp="1" noChangeArrowheads="1"/>
          </p:cNvSpPr>
          <p:nvPr>
            <p:ph type="ftr" sz="quarter" idx="11"/>
          </p:nvPr>
        </p:nvSpPr>
        <p:spPr>
          <a:ln/>
        </p:spPr>
        <p:txBody>
          <a:bodyPr/>
          <a:lstStyle>
            <a:lvl1pPr>
              <a:defRPr/>
            </a:lvl1pPr>
          </a:lstStyle>
          <a:p>
            <a:pPr>
              <a:defRPr/>
            </a:pPr>
            <a:r>
              <a:rPr lang="de-DE" altLang="sv-SE"/>
              <a:t>11. Latches und Flipflops</a:t>
            </a:r>
            <a:endParaRPr lang="de-DE" altLang="sv-SE" sz="1500"/>
          </a:p>
        </p:txBody>
      </p:sp>
      <p:sp>
        <p:nvSpPr>
          <p:cNvPr id="6" name="Rectangle 6"/>
          <p:cNvSpPr>
            <a:spLocks noGrp="1" noChangeArrowheads="1"/>
          </p:cNvSpPr>
          <p:nvPr>
            <p:ph type="sldNum" sz="quarter" idx="12"/>
          </p:nvPr>
        </p:nvSpPr>
        <p:spPr>
          <a:ln/>
        </p:spPr>
        <p:txBody>
          <a:bodyPr/>
          <a:lstStyle>
            <a:lvl1pPr>
              <a:defRPr/>
            </a:lvl1pPr>
          </a:lstStyle>
          <a:p>
            <a:pPr>
              <a:defRPr/>
            </a:pPr>
            <a:fld id="{83C4051A-12C1-4E77-954B-490D0DE917ED}" type="slidenum">
              <a:rPr lang="en-US" altLang="sv-SE"/>
              <a:pPr>
                <a:defRPr/>
              </a:pPr>
              <a:t>‹#›</a:t>
            </a:fld>
            <a:endParaRPr lang="de-DE" altLang="sv-SE">
              <a:latin typeface="Times New Roman" pitchFamily="18" charset="0"/>
            </a:endParaRPr>
          </a:p>
        </p:txBody>
      </p:sp>
    </p:spTree>
    <p:extLst>
      <p:ext uri="{BB962C8B-B14F-4D97-AF65-F5344CB8AC3E}">
        <p14:creationId xmlns:p14="http://schemas.microsoft.com/office/powerpoint/2010/main" val="253832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227013" y="1765300"/>
            <a:ext cx="5029200" cy="5397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408613" y="1765300"/>
            <a:ext cx="5030787" cy="5397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dt" sz="half" idx="10"/>
          </p:nvPr>
        </p:nvSpPr>
        <p:spPr>
          <a:ln/>
        </p:spPr>
        <p:txBody>
          <a:bodyPr/>
          <a:lstStyle>
            <a:lvl1pPr>
              <a:defRPr/>
            </a:lvl1pPr>
          </a:lstStyle>
          <a:p>
            <a:pPr>
              <a:defRPr/>
            </a:pPr>
            <a:fld id="{3DEC6A56-4FF2-4AF2-8E7F-B25448ED96AD}" type="datetime1">
              <a:rPr lang="de-DE" altLang="sv-SE"/>
              <a:pPr>
                <a:defRPr/>
              </a:pPr>
              <a:t>11.12.2018</a:t>
            </a:fld>
            <a:endParaRPr lang="de-DE" altLang="sv-SE"/>
          </a:p>
        </p:txBody>
      </p:sp>
      <p:sp>
        <p:nvSpPr>
          <p:cNvPr id="6" name="Rectangle 5"/>
          <p:cNvSpPr>
            <a:spLocks noGrp="1" noChangeArrowheads="1"/>
          </p:cNvSpPr>
          <p:nvPr>
            <p:ph type="ftr" sz="quarter" idx="11"/>
          </p:nvPr>
        </p:nvSpPr>
        <p:spPr>
          <a:ln/>
        </p:spPr>
        <p:txBody>
          <a:bodyPr/>
          <a:lstStyle>
            <a:lvl1pPr>
              <a:defRPr/>
            </a:lvl1pPr>
          </a:lstStyle>
          <a:p>
            <a:pPr>
              <a:defRPr/>
            </a:pPr>
            <a:r>
              <a:rPr lang="de-DE" altLang="sv-SE"/>
              <a:t>11. Latches und Flipflops</a:t>
            </a:r>
            <a:endParaRPr lang="de-DE" altLang="sv-SE" sz="1500"/>
          </a:p>
        </p:txBody>
      </p:sp>
      <p:sp>
        <p:nvSpPr>
          <p:cNvPr id="7" name="Rectangle 6"/>
          <p:cNvSpPr>
            <a:spLocks noGrp="1" noChangeArrowheads="1"/>
          </p:cNvSpPr>
          <p:nvPr>
            <p:ph type="sldNum" sz="quarter" idx="12"/>
          </p:nvPr>
        </p:nvSpPr>
        <p:spPr>
          <a:ln/>
        </p:spPr>
        <p:txBody>
          <a:bodyPr/>
          <a:lstStyle>
            <a:lvl1pPr>
              <a:defRPr/>
            </a:lvl1pPr>
          </a:lstStyle>
          <a:p>
            <a:pPr>
              <a:defRPr/>
            </a:pPr>
            <a:fld id="{44AFF029-307B-4821-B363-8149B2A3377B}" type="slidenum">
              <a:rPr lang="en-US" altLang="sv-SE"/>
              <a:pPr>
                <a:defRPr/>
              </a:pPr>
              <a:t>‹#›</a:t>
            </a:fld>
            <a:endParaRPr lang="de-DE" altLang="sv-SE">
              <a:latin typeface="Times New Roman" pitchFamily="18" charset="0"/>
            </a:endParaRPr>
          </a:p>
        </p:txBody>
      </p:sp>
    </p:spTree>
    <p:extLst>
      <p:ext uri="{BB962C8B-B14F-4D97-AF65-F5344CB8AC3E}">
        <p14:creationId xmlns:p14="http://schemas.microsoft.com/office/powerpoint/2010/main" val="63945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34988" y="303213"/>
            <a:ext cx="9617075" cy="1260475"/>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34988" y="1692275"/>
            <a:ext cx="47212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534988" y="2398713"/>
            <a:ext cx="47212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429250" y="1692275"/>
            <a:ext cx="4722813"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5429250" y="2398713"/>
            <a:ext cx="4722813"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dt" sz="half" idx="10"/>
          </p:nvPr>
        </p:nvSpPr>
        <p:spPr>
          <a:ln/>
        </p:spPr>
        <p:txBody>
          <a:bodyPr/>
          <a:lstStyle>
            <a:lvl1pPr>
              <a:defRPr/>
            </a:lvl1pPr>
          </a:lstStyle>
          <a:p>
            <a:pPr>
              <a:defRPr/>
            </a:pPr>
            <a:fld id="{6A920A9A-A3D1-41DD-B017-2C45FB55F23D}" type="datetime1">
              <a:rPr lang="de-DE" altLang="sv-SE"/>
              <a:pPr>
                <a:defRPr/>
              </a:pPr>
              <a:t>11.12.2018</a:t>
            </a:fld>
            <a:endParaRPr lang="de-DE" altLang="sv-SE"/>
          </a:p>
        </p:txBody>
      </p:sp>
      <p:sp>
        <p:nvSpPr>
          <p:cNvPr id="8" name="Rectangle 5"/>
          <p:cNvSpPr>
            <a:spLocks noGrp="1" noChangeArrowheads="1"/>
          </p:cNvSpPr>
          <p:nvPr>
            <p:ph type="ftr" sz="quarter" idx="11"/>
          </p:nvPr>
        </p:nvSpPr>
        <p:spPr>
          <a:ln/>
        </p:spPr>
        <p:txBody>
          <a:bodyPr/>
          <a:lstStyle>
            <a:lvl1pPr>
              <a:defRPr/>
            </a:lvl1pPr>
          </a:lstStyle>
          <a:p>
            <a:pPr>
              <a:defRPr/>
            </a:pPr>
            <a:r>
              <a:rPr lang="de-DE" altLang="sv-SE"/>
              <a:t>11. Latches und Flipflops</a:t>
            </a:r>
            <a:endParaRPr lang="de-DE" altLang="sv-SE" sz="1500"/>
          </a:p>
        </p:txBody>
      </p:sp>
      <p:sp>
        <p:nvSpPr>
          <p:cNvPr id="9" name="Rectangle 6"/>
          <p:cNvSpPr>
            <a:spLocks noGrp="1" noChangeArrowheads="1"/>
          </p:cNvSpPr>
          <p:nvPr>
            <p:ph type="sldNum" sz="quarter" idx="12"/>
          </p:nvPr>
        </p:nvSpPr>
        <p:spPr>
          <a:ln/>
        </p:spPr>
        <p:txBody>
          <a:bodyPr/>
          <a:lstStyle>
            <a:lvl1pPr>
              <a:defRPr/>
            </a:lvl1pPr>
          </a:lstStyle>
          <a:p>
            <a:pPr>
              <a:defRPr/>
            </a:pPr>
            <a:fld id="{E95356B8-524A-4333-9BCD-0FAA57BD082A}" type="slidenum">
              <a:rPr lang="en-US" altLang="sv-SE"/>
              <a:pPr>
                <a:defRPr/>
              </a:pPr>
              <a:t>‹#›</a:t>
            </a:fld>
            <a:endParaRPr lang="de-DE" altLang="sv-SE">
              <a:latin typeface="Times New Roman" pitchFamily="18" charset="0"/>
            </a:endParaRPr>
          </a:p>
        </p:txBody>
      </p:sp>
    </p:spTree>
    <p:extLst>
      <p:ext uri="{BB962C8B-B14F-4D97-AF65-F5344CB8AC3E}">
        <p14:creationId xmlns:p14="http://schemas.microsoft.com/office/powerpoint/2010/main" val="36345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dt" sz="half" idx="10"/>
          </p:nvPr>
        </p:nvSpPr>
        <p:spPr>
          <a:ln/>
        </p:spPr>
        <p:txBody>
          <a:bodyPr/>
          <a:lstStyle>
            <a:lvl1pPr>
              <a:defRPr/>
            </a:lvl1pPr>
          </a:lstStyle>
          <a:p>
            <a:pPr>
              <a:defRPr/>
            </a:pPr>
            <a:fld id="{50F03325-DB5C-4130-9CC6-8173FCEB0D25}" type="datetime1">
              <a:rPr lang="de-DE" altLang="sv-SE"/>
              <a:pPr>
                <a:defRPr/>
              </a:pPr>
              <a:t>11.12.2018</a:t>
            </a:fld>
            <a:endParaRPr lang="de-DE" altLang="sv-SE"/>
          </a:p>
        </p:txBody>
      </p:sp>
      <p:sp>
        <p:nvSpPr>
          <p:cNvPr id="4" name="Rectangle 5"/>
          <p:cNvSpPr>
            <a:spLocks noGrp="1" noChangeArrowheads="1"/>
          </p:cNvSpPr>
          <p:nvPr>
            <p:ph type="ftr" sz="quarter" idx="11"/>
          </p:nvPr>
        </p:nvSpPr>
        <p:spPr>
          <a:ln/>
        </p:spPr>
        <p:txBody>
          <a:bodyPr/>
          <a:lstStyle>
            <a:lvl1pPr>
              <a:defRPr/>
            </a:lvl1pPr>
          </a:lstStyle>
          <a:p>
            <a:pPr>
              <a:defRPr/>
            </a:pPr>
            <a:r>
              <a:rPr lang="de-DE" altLang="sv-SE"/>
              <a:t>11. Latches und Flipflops</a:t>
            </a:r>
            <a:endParaRPr lang="de-DE" altLang="sv-SE" sz="1500"/>
          </a:p>
        </p:txBody>
      </p:sp>
      <p:sp>
        <p:nvSpPr>
          <p:cNvPr id="5" name="Rectangle 6"/>
          <p:cNvSpPr>
            <a:spLocks noGrp="1" noChangeArrowheads="1"/>
          </p:cNvSpPr>
          <p:nvPr>
            <p:ph type="sldNum" sz="quarter" idx="12"/>
          </p:nvPr>
        </p:nvSpPr>
        <p:spPr>
          <a:ln/>
        </p:spPr>
        <p:txBody>
          <a:bodyPr/>
          <a:lstStyle>
            <a:lvl1pPr>
              <a:defRPr/>
            </a:lvl1pPr>
          </a:lstStyle>
          <a:p>
            <a:pPr>
              <a:defRPr/>
            </a:pPr>
            <a:fld id="{6CD01641-D46B-4D0A-9D7B-732F4ABC1895}" type="slidenum">
              <a:rPr lang="en-US" altLang="sv-SE"/>
              <a:pPr>
                <a:defRPr/>
              </a:pPr>
              <a:t>‹#›</a:t>
            </a:fld>
            <a:endParaRPr lang="de-DE" altLang="sv-SE">
              <a:latin typeface="Times New Roman" pitchFamily="18" charset="0"/>
            </a:endParaRPr>
          </a:p>
        </p:txBody>
      </p:sp>
    </p:spTree>
    <p:extLst>
      <p:ext uri="{BB962C8B-B14F-4D97-AF65-F5344CB8AC3E}">
        <p14:creationId xmlns:p14="http://schemas.microsoft.com/office/powerpoint/2010/main" val="895107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38D8166-3268-4187-AFBB-439B3391B392}" type="datetime1">
              <a:rPr lang="de-DE" altLang="sv-SE"/>
              <a:pPr>
                <a:defRPr/>
              </a:pPr>
              <a:t>11.12.2018</a:t>
            </a:fld>
            <a:endParaRPr lang="de-DE" altLang="sv-SE"/>
          </a:p>
        </p:txBody>
      </p:sp>
      <p:sp>
        <p:nvSpPr>
          <p:cNvPr id="3" name="Rectangle 5"/>
          <p:cNvSpPr>
            <a:spLocks noGrp="1" noChangeArrowheads="1"/>
          </p:cNvSpPr>
          <p:nvPr>
            <p:ph type="ftr" sz="quarter" idx="11"/>
          </p:nvPr>
        </p:nvSpPr>
        <p:spPr>
          <a:ln/>
        </p:spPr>
        <p:txBody>
          <a:bodyPr/>
          <a:lstStyle>
            <a:lvl1pPr>
              <a:defRPr/>
            </a:lvl1pPr>
          </a:lstStyle>
          <a:p>
            <a:pPr>
              <a:defRPr/>
            </a:pPr>
            <a:r>
              <a:rPr lang="de-DE" altLang="sv-SE"/>
              <a:t>11. Latches und Flipflops</a:t>
            </a:r>
            <a:endParaRPr lang="de-DE" altLang="sv-SE" sz="1500"/>
          </a:p>
        </p:txBody>
      </p:sp>
      <p:sp>
        <p:nvSpPr>
          <p:cNvPr id="4" name="Rectangle 6"/>
          <p:cNvSpPr>
            <a:spLocks noGrp="1" noChangeArrowheads="1"/>
          </p:cNvSpPr>
          <p:nvPr>
            <p:ph type="sldNum" sz="quarter" idx="12"/>
          </p:nvPr>
        </p:nvSpPr>
        <p:spPr>
          <a:ln/>
        </p:spPr>
        <p:txBody>
          <a:bodyPr/>
          <a:lstStyle>
            <a:lvl1pPr>
              <a:defRPr/>
            </a:lvl1pPr>
          </a:lstStyle>
          <a:p>
            <a:pPr>
              <a:defRPr/>
            </a:pPr>
            <a:fld id="{F25D8F7E-182F-4CE8-9049-B9809FD12998}" type="slidenum">
              <a:rPr lang="en-US" altLang="sv-SE"/>
              <a:pPr>
                <a:defRPr/>
              </a:pPr>
              <a:t>‹#›</a:t>
            </a:fld>
            <a:endParaRPr lang="de-DE" altLang="sv-SE">
              <a:latin typeface="Times New Roman" pitchFamily="18" charset="0"/>
            </a:endParaRPr>
          </a:p>
        </p:txBody>
      </p:sp>
    </p:spTree>
    <p:extLst>
      <p:ext uri="{BB962C8B-B14F-4D97-AF65-F5344CB8AC3E}">
        <p14:creationId xmlns:p14="http://schemas.microsoft.com/office/powerpoint/2010/main" val="91116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4988" y="301625"/>
            <a:ext cx="3514725" cy="1281113"/>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4178300" y="301625"/>
            <a:ext cx="5973763"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34988" y="1582738"/>
            <a:ext cx="3514725"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fld id="{9A905541-7D28-4EE0-B9C4-966EC4D998FC}" type="datetime1">
              <a:rPr lang="de-DE" altLang="sv-SE"/>
              <a:pPr>
                <a:defRPr/>
              </a:pPr>
              <a:t>11.12.2018</a:t>
            </a:fld>
            <a:endParaRPr lang="de-DE" altLang="sv-SE"/>
          </a:p>
        </p:txBody>
      </p:sp>
      <p:sp>
        <p:nvSpPr>
          <p:cNvPr id="6" name="Rectangle 5"/>
          <p:cNvSpPr>
            <a:spLocks noGrp="1" noChangeArrowheads="1"/>
          </p:cNvSpPr>
          <p:nvPr>
            <p:ph type="ftr" sz="quarter" idx="11"/>
          </p:nvPr>
        </p:nvSpPr>
        <p:spPr>
          <a:ln/>
        </p:spPr>
        <p:txBody>
          <a:bodyPr/>
          <a:lstStyle>
            <a:lvl1pPr>
              <a:defRPr/>
            </a:lvl1pPr>
          </a:lstStyle>
          <a:p>
            <a:pPr>
              <a:defRPr/>
            </a:pPr>
            <a:r>
              <a:rPr lang="de-DE" altLang="sv-SE"/>
              <a:t>11. Latches und Flipflops</a:t>
            </a:r>
            <a:endParaRPr lang="de-DE" altLang="sv-SE" sz="1500"/>
          </a:p>
        </p:txBody>
      </p:sp>
      <p:sp>
        <p:nvSpPr>
          <p:cNvPr id="7" name="Rectangle 6"/>
          <p:cNvSpPr>
            <a:spLocks noGrp="1" noChangeArrowheads="1"/>
          </p:cNvSpPr>
          <p:nvPr>
            <p:ph type="sldNum" sz="quarter" idx="12"/>
          </p:nvPr>
        </p:nvSpPr>
        <p:spPr>
          <a:ln/>
        </p:spPr>
        <p:txBody>
          <a:bodyPr/>
          <a:lstStyle>
            <a:lvl1pPr>
              <a:defRPr/>
            </a:lvl1pPr>
          </a:lstStyle>
          <a:p>
            <a:pPr>
              <a:defRPr/>
            </a:pPr>
            <a:fld id="{CDD63913-B604-41DB-8685-5C59203E0A09}" type="slidenum">
              <a:rPr lang="en-US" altLang="sv-SE"/>
              <a:pPr>
                <a:defRPr/>
              </a:pPr>
              <a:t>‹#›</a:t>
            </a:fld>
            <a:endParaRPr lang="de-DE" altLang="sv-SE">
              <a:latin typeface="Times New Roman" pitchFamily="18" charset="0"/>
            </a:endParaRPr>
          </a:p>
        </p:txBody>
      </p:sp>
    </p:spTree>
    <p:extLst>
      <p:ext uri="{BB962C8B-B14F-4D97-AF65-F5344CB8AC3E}">
        <p14:creationId xmlns:p14="http://schemas.microsoft.com/office/powerpoint/2010/main" val="3745120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095500" y="5294313"/>
            <a:ext cx="6411913" cy="623887"/>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2095500" y="676275"/>
            <a:ext cx="6411913"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2095500" y="5918200"/>
            <a:ext cx="6411913"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fld id="{6C7F5BCD-0372-4463-9864-93E60DB0B6B4}" type="datetime1">
              <a:rPr lang="de-DE" altLang="sv-SE"/>
              <a:pPr>
                <a:defRPr/>
              </a:pPr>
              <a:t>11.12.2018</a:t>
            </a:fld>
            <a:endParaRPr lang="de-DE" altLang="sv-SE"/>
          </a:p>
        </p:txBody>
      </p:sp>
      <p:sp>
        <p:nvSpPr>
          <p:cNvPr id="6" name="Rectangle 5"/>
          <p:cNvSpPr>
            <a:spLocks noGrp="1" noChangeArrowheads="1"/>
          </p:cNvSpPr>
          <p:nvPr>
            <p:ph type="ftr" sz="quarter" idx="11"/>
          </p:nvPr>
        </p:nvSpPr>
        <p:spPr>
          <a:ln/>
        </p:spPr>
        <p:txBody>
          <a:bodyPr/>
          <a:lstStyle>
            <a:lvl1pPr>
              <a:defRPr/>
            </a:lvl1pPr>
          </a:lstStyle>
          <a:p>
            <a:pPr>
              <a:defRPr/>
            </a:pPr>
            <a:r>
              <a:rPr lang="de-DE" altLang="sv-SE"/>
              <a:t>11. Latches und Flipflops</a:t>
            </a:r>
            <a:endParaRPr lang="de-DE" altLang="sv-SE" sz="1500"/>
          </a:p>
        </p:txBody>
      </p:sp>
      <p:sp>
        <p:nvSpPr>
          <p:cNvPr id="7" name="Rectangle 6"/>
          <p:cNvSpPr>
            <a:spLocks noGrp="1" noChangeArrowheads="1"/>
          </p:cNvSpPr>
          <p:nvPr>
            <p:ph type="sldNum" sz="quarter" idx="12"/>
          </p:nvPr>
        </p:nvSpPr>
        <p:spPr>
          <a:ln/>
        </p:spPr>
        <p:txBody>
          <a:bodyPr/>
          <a:lstStyle>
            <a:lvl1pPr>
              <a:defRPr/>
            </a:lvl1pPr>
          </a:lstStyle>
          <a:p>
            <a:pPr>
              <a:defRPr/>
            </a:pPr>
            <a:fld id="{69536913-3410-4C5B-85DF-93CEDA020541}" type="slidenum">
              <a:rPr lang="en-US" altLang="sv-SE"/>
              <a:pPr>
                <a:defRPr/>
              </a:pPr>
              <a:t>‹#›</a:t>
            </a:fld>
            <a:endParaRPr lang="de-DE" altLang="sv-SE">
              <a:latin typeface="Times New Roman" pitchFamily="18" charset="0"/>
            </a:endParaRPr>
          </a:p>
        </p:txBody>
      </p:sp>
    </p:spTree>
    <p:extLst>
      <p:ext uri="{BB962C8B-B14F-4D97-AF65-F5344CB8AC3E}">
        <p14:creationId xmlns:p14="http://schemas.microsoft.com/office/powerpoint/2010/main" val="263751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13" y="252413"/>
            <a:ext cx="10212387" cy="622300"/>
          </a:xfrm>
          <a:prstGeom prst="rect">
            <a:avLst/>
          </a:prstGeom>
          <a:noFill/>
          <a:ln>
            <a:noFill/>
          </a:ln>
          <a:effectLst/>
          <a:extLst/>
        </p:spPr>
        <p:txBody>
          <a:bodyPr vert="horz" wrap="square" lIns="99529" tIns="49765" rIns="99529" bIns="49765" numCol="1" anchor="ctr" anchorCtr="0" compatLnSpc="1">
            <a:prstTxWarp prst="textNoShape">
              <a:avLst/>
            </a:prstTxWarp>
          </a:bodyPr>
          <a:lstStyle/>
          <a:p>
            <a:pPr lvl="0"/>
            <a:r>
              <a:rPr lang="en-US" altLang="sv-SE" smtClean="0"/>
              <a:t>Titelformat bearbeiten</a:t>
            </a:r>
            <a:endParaRPr lang="de-DE" altLang="sv-SE" smtClean="0"/>
          </a:p>
        </p:txBody>
      </p:sp>
      <p:sp>
        <p:nvSpPr>
          <p:cNvPr id="1027" name="Rectangle 3"/>
          <p:cNvSpPr>
            <a:spLocks noGrp="1" noChangeArrowheads="1"/>
          </p:cNvSpPr>
          <p:nvPr>
            <p:ph type="body" idx="1"/>
          </p:nvPr>
        </p:nvSpPr>
        <p:spPr bwMode="auto">
          <a:xfrm>
            <a:off x="227013" y="1404938"/>
            <a:ext cx="10212387" cy="575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529" tIns="49765" rIns="99529" bIns="49765" numCol="1" anchor="t" anchorCtr="0" compatLnSpc="1">
            <a:prstTxWarp prst="textNoShape">
              <a:avLst/>
            </a:prstTxWarp>
          </a:bodyPr>
          <a:lstStyle/>
          <a:p>
            <a:pPr lvl="0"/>
            <a:r>
              <a:rPr lang="en-US" altLang="de-DE" smtClean="0"/>
              <a:t>Erste Ebene</a:t>
            </a:r>
          </a:p>
          <a:p>
            <a:pPr lvl="1"/>
            <a:r>
              <a:rPr lang="en-US" altLang="de-DE" smtClean="0"/>
              <a:t>Zweite Ebene</a:t>
            </a:r>
          </a:p>
          <a:p>
            <a:pPr lvl="2"/>
            <a:r>
              <a:rPr lang="en-US" altLang="de-DE" smtClean="0"/>
              <a:t>Dritte Ebene</a:t>
            </a:r>
          </a:p>
          <a:p>
            <a:pPr lvl="3"/>
            <a:r>
              <a:rPr lang="en-US" altLang="de-DE" smtClean="0"/>
              <a:t>Vierte Ebene</a:t>
            </a:r>
          </a:p>
          <a:p>
            <a:pPr lvl="4"/>
            <a:r>
              <a:rPr lang="en-US" altLang="de-DE" smtClean="0"/>
              <a:t>Fünfte Ebene</a:t>
            </a:r>
          </a:p>
        </p:txBody>
      </p:sp>
      <p:sp>
        <p:nvSpPr>
          <p:cNvPr id="1028" name="Rectangle 4"/>
          <p:cNvSpPr>
            <a:spLocks noGrp="1" noChangeArrowheads="1"/>
          </p:cNvSpPr>
          <p:nvPr>
            <p:ph type="dt" sz="half" idx="2"/>
          </p:nvPr>
        </p:nvSpPr>
        <p:spPr bwMode="auto">
          <a:xfrm>
            <a:off x="8296275" y="7239000"/>
            <a:ext cx="1504950" cy="323850"/>
          </a:xfrm>
          <a:prstGeom prst="rect">
            <a:avLst/>
          </a:prstGeom>
          <a:noFill/>
          <a:ln>
            <a:noFill/>
          </a:ln>
          <a:effectLst/>
          <a:extLst/>
        </p:spPr>
        <p:txBody>
          <a:bodyPr vert="horz" wrap="square" lIns="99529" tIns="49765" rIns="99529" bIns="49765" numCol="1" anchor="t" anchorCtr="0" compatLnSpc="1">
            <a:prstTxWarp prst="textNoShape">
              <a:avLst/>
            </a:prstTxWarp>
          </a:bodyPr>
          <a:lstStyle>
            <a:lvl1pPr algn="l">
              <a:defRPr sz="1000">
                <a:latin typeface="Arial" charset="0"/>
              </a:defRPr>
            </a:lvl1pPr>
          </a:lstStyle>
          <a:p>
            <a:pPr>
              <a:defRPr/>
            </a:pPr>
            <a:fld id="{E6E6A0DA-8EDF-4DD9-979D-5E588AD08853}" type="datetime1">
              <a:rPr lang="de-DE" altLang="sv-SE"/>
              <a:pPr>
                <a:defRPr/>
              </a:pPr>
              <a:t>11.12.2018</a:t>
            </a:fld>
            <a:endParaRPr lang="de-DE" altLang="sv-SE"/>
          </a:p>
        </p:txBody>
      </p:sp>
      <p:sp>
        <p:nvSpPr>
          <p:cNvPr id="1029" name="Rectangle 5"/>
          <p:cNvSpPr>
            <a:spLocks noGrp="1" noChangeArrowheads="1"/>
          </p:cNvSpPr>
          <p:nvPr>
            <p:ph type="ftr" sz="quarter" idx="3"/>
          </p:nvPr>
        </p:nvSpPr>
        <p:spPr bwMode="auto">
          <a:xfrm>
            <a:off x="230188" y="7239000"/>
            <a:ext cx="3025775" cy="323850"/>
          </a:xfrm>
          <a:prstGeom prst="rect">
            <a:avLst/>
          </a:prstGeom>
          <a:noFill/>
          <a:ln>
            <a:noFill/>
          </a:ln>
          <a:effectLst/>
          <a:extLst/>
        </p:spPr>
        <p:txBody>
          <a:bodyPr vert="horz" wrap="square" lIns="99529" tIns="49765" rIns="99529" bIns="49765" numCol="1" anchor="t" anchorCtr="0" compatLnSpc="1">
            <a:prstTxWarp prst="textNoShape">
              <a:avLst/>
            </a:prstTxWarp>
          </a:bodyPr>
          <a:lstStyle>
            <a:lvl1pPr algn="l">
              <a:defRPr sz="1200" b="1">
                <a:latin typeface="Arial" charset="0"/>
              </a:defRPr>
            </a:lvl1pPr>
          </a:lstStyle>
          <a:p>
            <a:pPr>
              <a:defRPr/>
            </a:pPr>
            <a:r>
              <a:rPr lang="de-DE" altLang="sv-SE"/>
              <a:t>11. Latches und Flipflops</a:t>
            </a:r>
            <a:endParaRPr lang="de-DE" altLang="sv-SE" sz="1500"/>
          </a:p>
        </p:txBody>
      </p:sp>
      <p:sp>
        <p:nvSpPr>
          <p:cNvPr id="1030" name="Rectangle 6"/>
          <p:cNvSpPr>
            <a:spLocks noGrp="1" noChangeArrowheads="1"/>
          </p:cNvSpPr>
          <p:nvPr>
            <p:ph type="sldNum" sz="quarter" idx="4"/>
          </p:nvPr>
        </p:nvSpPr>
        <p:spPr bwMode="auto">
          <a:xfrm>
            <a:off x="9952038" y="7239000"/>
            <a:ext cx="430212" cy="323850"/>
          </a:xfrm>
          <a:prstGeom prst="rect">
            <a:avLst/>
          </a:prstGeom>
          <a:noFill/>
          <a:ln>
            <a:noFill/>
          </a:ln>
          <a:effectLst/>
          <a:extLst/>
        </p:spPr>
        <p:txBody>
          <a:bodyPr vert="horz" wrap="square" lIns="99529" tIns="49765" rIns="99529" bIns="49765" numCol="1" anchor="t" anchorCtr="0" compatLnSpc="1">
            <a:prstTxWarp prst="textNoShape">
              <a:avLst/>
            </a:prstTxWarp>
          </a:bodyPr>
          <a:lstStyle>
            <a:lvl1pPr algn="r">
              <a:defRPr sz="1200">
                <a:solidFill>
                  <a:schemeClr val="tx2"/>
                </a:solidFill>
                <a:latin typeface="Arial" charset="0"/>
              </a:defRPr>
            </a:lvl1pPr>
          </a:lstStyle>
          <a:p>
            <a:pPr>
              <a:defRPr/>
            </a:pPr>
            <a:fld id="{31E6D8B6-FD7A-4926-9D27-4A601BAEB4BE}" type="slidenum">
              <a:rPr lang="en-US" altLang="sv-SE"/>
              <a:pPr>
                <a:defRPr/>
              </a:pPr>
              <a:t>‹#›</a:t>
            </a:fld>
            <a:endParaRPr lang="de-DE" altLang="sv-SE">
              <a:latin typeface="Times New Roman" pitchFamily="18" charset="0"/>
            </a:endParaRPr>
          </a:p>
        </p:txBody>
      </p:sp>
      <p:sp>
        <p:nvSpPr>
          <p:cNvPr id="1031" name="Line 37"/>
          <p:cNvSpPr>
            <a:spLocks noChangeShapeType="1"/>
          </p:cNvSpPr>
          <p:nvPr/>
        </p:nvSpPr>
        <p:spPr bwMode="auto">
          <a:xfrm>
            <a:off x="0" y="1143000"/>
            <a:ext cx="10687050" cy="0"/>
          </a:xfrm>
          <a:prstGeom prst="line">
            <a:avLst/>
          </a:prstGeom>
          <a:noFill/>
          <a:ln w="90043">
            <a:solidFill>
              <a:srgbClr val="000070"/>
            </a:solidFill>
            <a:round/>
            <a:headEnd/>
            <a:tailEnd/>
          </a:ln>
          <a:extLst>
            <a:ext uri="{909E8E84-426E-40DD-AFC4-6F175D3DCCD1}">
              <a14:hiddenFill xmlns:a14="http://schemas.microsoft.com/office/drawing/2010/main">
                <a:noFill/>
              </a14:hiddenFill>
            </a:ext>
          </a:extLst>
        </p:spPr>
        <p:txBody>
          <a:bodyPr lIns="87268" tIns="43634" rIns="87268" bIns="43634"/>
          <a:lstStyle/>
          <a:p>
            <a:endParaRPr lang="en-GB"/>
          </a:p>
        </p:txBody>
      </p:sp>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hf hdr="0"/>
  <p:txStyles>
    <p:titleStyle>
      <a:lvl1pPr algn="ctr" defTabSz="995363" rtl="0" eaLnBrk="0" fontAlgn="base" hangingPunct="0">
        <a:spcBef>
          <a:spcPct val="0"/>
        </a:spcBef>
        <a:spcAft>
          <a:spcPct val="0"/>
        </a:spcAft>
        <a:defRPr sz="3000" b="1">
          <a:solidFill>
            <a:srgbClr val="9A0E1B"/>
          </a:solidFill>
          <a:effectLst>
            <a:outerShdw blurRad="38100" dist="38100" dir="2700000" algn="tl">
              <a:srgbClr val="C0C0C0"/>
            </a:outerShdw>
          </a:effectLst>
          <a:latin typeface="+mj-lt"/>
          <a:ea typeface="+mj-ea"/>
          <a:cs typeface="+mj-cs"/>
        </a:defRPr>
      </a:lvl1pPr>
      <a:lvl2pPr algn="ctr" defTabSz="995363" rtl="0" eaLnBrk="0" fontAlgn="base" hangingPunct="0">
        <a:spcBef>
          <a:spcPct val="0"/>
        </a:spcBef>
        <a:spcAft>
          <a:spcPct val="0"/>
        </a:spcAft>
        <a:defRPr sz="3000" b="1">
          <a:solidFill>
            <a:srgbClr val="9A0E1B"/>
          </a:solidFill>
          <a:effectLst>
            <a:outerShdw blurRad="38100" dist="38100" dir="2700000" algn="tl">
              <a:srgbClr val="C0C0C0"/>
            </a:outerShdw>
          </a:effectLst>
          <a:latin typeface="Arial" charset="0"/>
        </a:defRPr>
      </a:lvl2pPr>
      <a:lvl3pPr algn="ctr" defTabSz="995363" rtl="0" eaLnBrk="0" fontAlgn="base" hangingPunct="0">
        <a:spcBef>
          <a:spcPct val="0"/>
        </a:spcBef>
        <a:spcAft>
          <a:spcPct val="0"/>
        </a:spcAft>
        <a:defRPr sz="3000" b="1">
          <a:solidFill>
            <a:srgbClr val="9A0E1B"/>
          </a:solidFill>
          <a:effectLst>
            <a:outerShdw blurRad="38100" dist="38100" dir="2700000" algn="tl">
              <a:srgbClr val="C0C0C0"/>
            </a:outerShdw>
          </a:effectLst>
          <a:latin typeface="Arial" charset="0"/>
        </a:defRPr>
      </a:lvl3pPr>
      <a:lvl4pPr algn="ctr" defTabSz="995363" rtl="0" eaLnBrk="0" fontAlgn="base" hangingPunct="0">
        <a:spcBef>
          <a:spcPct val="0"/>
        </a:spcBef>
        <a:spcAft>
          <a:spcPct val="0"/>
        </a:spcAft>
        <a:defRPr sz="3000" b="1">
          <a:solidFill>
            <a:srgbClr val="9A0E1B"/>
          </a:solidFill>
          <a:effectLst>
            <a:outerShdw blurRad="38100" dist="38100" dir="2700000" algn="tl">
              <a:srgbClr val="C0C0C0"/>
            </a:outerShdw>
          </a:effectLst>
          <a:latin typeface="Arial" charset="0"/>
        </a:defRPr>
      </a:lvl4pPr>
      <a:lvl5pPr algn="ctr" defTabSz="995363" rtl="0" eaLnBrk="0" fontAlgn="base" hangingPunct="0">
        <a:spcBef>
          <a:spcPct val="0"/>
        </a:spcBef>
        <a:spcAft>
          <a:spcPct val="0"/>
        </a:spcAft>
        <a:defRPr sz="3000" b="1">
          <a:solidFill>
            <a:srgbClr val="9A0E1B"/>
          </a:solidFill>
          <a:effectLst>
            <a:outerShdw blurRad="38100" dist="38100" dir="2700000" algn="tl">
              <a:srgbClr val="C0C0C0"/>
            </a:outerShdw>
          </a:effectLst>
          <a:latin typeface="Arial" charset="0"/>
        </a:defRPr>
      </a:lvl5pPr>
      <a:lvl6pPr marL="457200" algn="ctr" defTabSz="995363" rtl="0" fontAlgn="base">
        <a:spcBef>
          <a:spcPct val="0"/>
        </a:spcBef>
        <a:spcAft>
          <a:spcPct val="0"/>
        </a:spcAft>
        <a:defRPr sz="3000" b="1">
          <a:solidFill>
            <a:srgbClr val="9A0E1B"/>
          </a:solidFill>
          <a:effectLst>
            <a:outerShdw blurRad="38100" dist="38100" dir="2700000" algn="tl">
              <a:srgbClr val="C0C0C0"/>
            </a:outerShdw>
          </a:effectLst>
          <a:latin typeface="Arial" charset="0"/>
        </a:defRPr>
      </a:lvl6pPr>
      <a:lvl7pPr marL="914400" algn="ctr" defTabSz="995363" rtl="0" fontAlgn="base">
        <a:spcBef>
          <a:spcPct val="0"/>
        </a:spcBef>
        <a:spcAft>
          <a:spcPct val="0"/>
        </a:spcAft>
        <a:defRPr sz="3000" b="1">
          <a:solidFill>
            <a:srgbClr val="9A0E1B"/>
          </a:solidFill>
          <a:effectLst>
            <a:outerShdw blurRad="38100" dist="38100" dir="2700000" algn="tl">
              <a:srgbClr val="C0C0C0"/>
            </a:outerShdw>
          </a:effectLst>
          <a:latin typeface="Arial" charset="0"/>
        </a:defRPr>
      </a:lvl7pPr>
      <a:lvl8pPr marL="1371600" algn="ctr" defTabSz="995363" rtl="0" fontAlgn="base">
        <a:spcBef>
          <a:spcPct val="0"/>
        </a:spcBef>
        <a:spcAft>
          <a:spcPct val="0"/>
        </a:spcAft>
        <a:defRPr sz="3000" b="1">
          <a:solidFill>
            <a:srgbClr val="9A0E1B"/>
          </a:solidFill>
          <a:effectLst>
            <a:outerShdw blurRad="38100" dist="38100" dir="2700000" algn="tl">
              <a:srgbClr val="C0C0C0"/>
            </a:outerShdw>
          </a:effectLst>
          <a:latin typeface="Arial" charset="0"/>
        </a:defRPr>
      </a:lvl8pPr>
      <a:lvl9pPr marL="1828800" algn="ctr" defTabSz="995363" rtl="0" fontAlgn="base">
        <a:spcBef>
          <a:spcPct val="0"/>
        </a:spcBef>
        <a:spcAft>
          <a:spcPct val="0"/>
        </a:spcAft>
        <a:defRPr sz="3000" b="1">
          <a:solidFill>
            <a:srgbClr val="9A0E1B"/>
          </a:solidFill>
          <a:effectLst>
            <a:outerShdw blurRad="38100" dist="38100" dir="2700000" algn="tl">
              <a:srgbClr val="C0C0C0"/>
            </a:outerShdw>
          </a:effectLst>
          <a:latin typeface="Arial" charset="0"/>
        </a:defRPr>
      </a:lvl9pPr>
    </p:titleStyle>
    <p:bodyStyle>
      <a:lvl1pPr marL="373063" indent="-373063" algn="l" defTabSz="995363" rtl="0" eaLnBrk="0" fontAlgn="base" hangingPunct="0">
        <a:spcBef>
          <a:spcPct val="20000"/>
        </a:spcBef>
        <a:spcAft>
          <a:spcPct val="0"/>
        </a:spcAft>
        <a:buChar char="•"/>
        <a:defRPr sz="2000" b="1">
          <a:solidFill>
            <a:schemeClr val="tx1"/>
          </a:solidFill>
          <a:latin typeface="+mn-lt"/>
          <a:ea typeface="+mn-ea"/>
          <a:cs typeface="+mn-cs"/>
        </a:defRPr>
      </a:lvl1pPr>
      <a:lvl2pPr marL="808038" indent="-309563" algn="l" defTabSz="995363" rtl="0" eaLnBrk="0" fontAlgn="base" hangingPunct="0">
        <a:spcBef>
          <a:spcPct val="20000"/>
        </a:spcBef>
        <a:spcAft>
          <a:spcPct val="0"/>
        </a:spcAft>
        <a:buChar char="–"/>
        <a:defRPr b="1">
          <a:solidFill>
            <a:schemeClr val="tx1"/>
          </a:solidFill>
          <a:latin typeface="+mn-lt"/>
        </a:defRPr>
      </a:lvl2pPr>
      <a:lvl3pPr marL="1244600" indent="-249238" algn="l" defTabSz="995363" rtl="0" eaLnBrk="0" fontAlgn="base" hangingPunct="0">
        <a:spcBef>
          <a:spcPct val="20000"/>
        </a:spcBef>
        <a:spcAft>
          <a:spcPct val="0"/>
        </a:spcAft>
        <a:buChar char="•"/>
        <a:defRPr b="1">
          <a:solidFill>
            <a:schemeClr val="tx1"/>
          </a:solidFill>
          <a:latin typeface="+mn-lt"/>
        </a:defRPr>
      </a:lvl3pPr>
      <a:lvl4pPr marL="1741488" indent="-247650" algn="l" defTabSz="995363" rtl="0" eaLnBrk="0" fontAlgn="base" hangingPunct="0">
        <a:spcBef>
          <a:spcPct val="20000"/>
        </a:spcBef>
        <a:spcAft>
          <a:spcPct val="0"/>
        </a:spcAft>
        <a:buChar char="–"/>
        <a:defRPr sz="1600" b="1">
          <a:solidFill>
            <a:schemeClr val="tx1"/>
          </a:solidFill>
          <a:latin typeface="+mn-lt"/>
        </a:defRPr>
      </a:lvl4pPr>
      <a:lvl5pPr marL="2239963" indent="-249238" algn="l" defTabSz="995363" rtl="0" eaLnBrk="0" fontAlgn="base" hangingPunct="0">
        <a:spcBef>
          <a:spcPct val="20000"/>
        </a:spcBef>
        <a:spcAft>
          <a:spcPct val="0"/>
        </a:spcAft>
        <a:buChar char="»"/>
        <a:defRPr sz="1600">
          <a:solidFill>
            <a:schemeClr val="tx1"/>
          </a:solidFill>
          <a:latin typeface="+mn-lt"/>
        </a:defRPr>
      </a:lvl5pPr>
      <a:lvl6pPr marL="2697163" indent="-249238" algn="l" defTabSz="995363" rtl="0" fontAlgn="base">
        <a:spcBef>
          <a:spcPct val="20000"/>
        </a:spcBef>
        <a:spcAft>
          <a:spcPct val="0"/>
        </a:spcAft>
        <a:buChar char="»"/>
        <a:defRPr sz="1600">
          <a:solidFill>
            <a:schemeClr val="tx1"/>
          </a:solidFill>
          <a:latin typeface="+mn-lt"/>
        </a:defRPr>
      </a:lvl6pPr>
      <a:lvl7pPr marL="3154363" indent="-249238" algn="l" defTabSz="995363" rtl="0" fontAlgn="base">
        <a:spcBef>
          <a:spcPct val="20000"/>
        </a:spcBef>
        <a:spcAft>
          <a:spcPct val="0"/>
        </a:spcAft>
        <a:buChar char="»"/>
        <a:defRPr sz="1600">
          <a:solidFill>
            <a:schemeClr val="tx1"/>
          </a:solidFill>
          <a:latin typeface="+mn-lt"/>
        </a:defRPr>
      </a:lvl7pPr>
      <a:lvl8pPr marL="3611563" indent="-249238" algn="l" defTabSz="995363" rtl="0" fontAlgn="base">
        <a:spcBef>
          <a:spcPct val="20000"/>
        </a:spcBef>
        <a:spcAft>
          <a:spcPct val="0"/>
        </a:spcAft>
        <a:buChar char="»"/>
        <a:defRPr sz="1600">
          <a:solidFill>
            <a:schemeClr val="tx1"/>
          </a:solidFill>
          <a:latin typeface="+mn-lt"/>
        </a:defRPr>
      </a:lvl8pPr>
      <a:lvl9pPr marL="4068763" indent="-249238" algn="l" defTabSz="995363" rtl="0" fontAlgn="base">
        <a:spcBef>
          <a:spcPct val="20000"/>
        </a:spcBef>
        <a:spcAft>
          <a:spcPct val="0"/>
        </a:spcAft>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2.emf"/><Relationship Id="rId5" Type="http://schemas.openxmlformats.org/officeDocument/2006/relationships/oleObject" Target="../embeddings/oleObject9.bin"/><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2.emf"/><Relationship Id="rId4" Type="http://schemas.openxmlformats.org/officeDocument/2006/relationships/oleObject" Target="../embeddings/oleObject15.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3.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3.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3.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3.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3.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3.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3.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23.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23.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23.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2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24.emf"/><Relationship Id="rId5" Type="http://schemas.openxmlformats.org/officeDocument/2006/relationships/oleObject" Target="../embeddings/oleObject29.bin"/><Relationship Id="rId4" Type="http://schemas.openxmlformats.org/officeDocument/2006/relationships/image" Target="../media/image23.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25.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27.emf"/><Relationship Id="rId5" Type="http://schemas.openxmlformats.org/officeDocument/2006/relationships/oleObject" Target="../embeddings/oleObject32.bin"/><Relationship Id="rId4" Type="http://schemas.openxmlformats.org/officeDocument/2006/relationships/image" Target="../media/image26.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29.wmf"/><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30.wmf"/><Relationship Id="rId4" Type="http://schemas.openxmlformats.org/officeDocument/2006/relationships/image" Target="../media/image31.emf"/></Relationships>
</file>

<file path=ppt/slides/_rels/slide5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33.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35.wmf"/><Relationship Id="rId4" Type="http://schemas.openxmlformats.org/officeDocument/2006/relationships/image" Target="../media/image34.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3" y="252413"/>
            <a:ext cx="10212387" cy="622300"/>
          </a:xfrm>
        </p:spPr>
        <p:txBody>
          <a:bodyPr/>
          <a:lstStyle/>
          <a:p>
            <a:pPr>
              <a:defRPr/>
            </a:pPr>
            <a:r>
              <a:rPr lang="de-AT" dirty="0" err="1" smtClean="0"/>
              <a:t>Latches</a:t>
            </a:r>
            <a:r>
              <a:rPr lang="de-AT" dirty="0" smtClean="0"/>
              <a:t> und Flipflops</a:t>
            </a:r>
            <a:endParaRPr lang="de-AT" dirty="0"/>
          </a:p>
        </p:txBody>
      </p:sp>
      <p:sp>
        <p:nvSpPr>
          <p:cNvPr id="3075" name="Text Placeholder 2"/>
          <p:cNvSpPr>
            <a:spLocks noGrp="1"/>
          </p:cNvSpPr>
          <p:nvPr>
            <p:ph type="body" sz="half" idx="1"/>
          </p:nvPr>
        </p:nvSpPr>
        <p:spPr>
          <a:xfrm>
            <a:off x="1958975" y="1765300"/>
            <a:ext cx="7561263" cy="5397500"/>
          </a:xfrm>
        </p:spPr>
        <p:txBody>
          <a:bodyPr/>
          <a:lstStyle/>
          <a:p>
            <a:pPr>
              <a:lnSpc>
                <a:spcPct val="150000"/>
              </a:lnSpc>
            </a:pPr>
            <a:r>
              <a:rPr lang="de-AT" altLang="sv-SE" smtClean="0"/>
              <a:t>RS- Latch</a:t>
            </a:r>
          </a:p>
          <a:p>
            <a:pPr>
              <a:lnSpc>
                <a:spcPct val="150000"/>
              </a:lnSpc>
            </a:pPr>
            <a:r>
              <a:rPr lang="de-AT" altLang="sv-SE" smtClean="0"/>
              <a:t>D-Latch</a:t>
            </a:r>
          </a:p>
          <a:p>
            <a:pPr>
              <a:lnSpc>
                <a:spcPct val="150000"/>
              </a:lnSpc>
            </a:pPr>
            <a:r>
              <a:rPr lang="de-AT" altLang="sv-SE" smtClean="0"/>
              <a:t>D-Flipflop</a:t>
            </a:r>
          </a:p>
          <a:p>
            <a:pPr>
              <a:lnSpc>
                <a:spcPct val="150000"/>
              </a:lnSpc>
            </a:pPr>
            <a:r>
              <a:rPr lang="de-AT" altLang="sv-SE" smtClean="0"/>
              <a:t>JK-Flipflop</a:t>
            </a:r>
          </a:p>
          <a:p>
            <a:pPr>
              <a:lnSpc>
                <a:spcPct val="150000"/>
              </a:lnSpc>
            </a:pPr>
            <a:r>
              <a:rPr lang="de-AT" altLang="sv-SE" smtClean="0"/>
              <a:t>T-Flipflop</a:t>
            </a:r>
          </a:p>
          <a:p>
            <a:pPr>
              <a:lnSpc>
                <a:spcPct val="150000"/>
              </a:lnSpc>
            </a:pPr>
            <a:r>
              <a:rPr lang="de-AT" altLang="sv-SE" smtClean="0"/>
              <a:t>Zweispeicher Flipfliop</a:t>
            </a:r>
          </a:p>
          <a:p>
            <a:pPr>
              <a:lnSpc>
                <a:spcPct val="150000"/>
              </a:lnSpc>
            </a:pPr>
            <a:r>
              <a:rPr lang="de-AT" altLang="sv-SE" smtClean="0"/>
              <a:t>RTL-Modellierung synchroner Schaltungen</a:t>
            </a:r>
          </a:p>
        </p:txBody>
      </p:sp>
      <p:sp>
        <p:nvSpPr>
          <p:cNvPr id="3076" name="Date Placeholder 4"/>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AAB1B6DD-1AFD-4867-9C1B-59F1BC0D4508}" type="datetime1">
              <a:rPr lang="de-DE" altLang="sv-SE" sz="1000" b="0" smtClean="0"/>
              <a:pPr>
                <a:spcBef>
                  <a:spcPct val="0"/>
                </a:spcBef>
                <a:buFontTx/>
                <a:buNone/>
              </a:pPr>
              <a:t>11.12.2018</a:t>
            </a:fld>
            <a:endParaRPr lang="de-DE" altLang="sv-SE" sz="1000" b="0" smtClean="0"/>
          </a:p>
        </p:txBody>
      </p:sp>
      <p:sp>
        <p:nvSpPr>
          <p:cNvPr id="3077" name="Footer Placeholder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3078"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099F1527-F4B2-4714-A68B-B4D4E9D3E07A}" type="slidenum">
              <a:rPr lang="en-US" altLang="sv-SE" sz="1200" b="0" smtClean="0">
                <a:solidFill>
                  <a:schemeClr val="tx2"/>
                </a:solidFill>
              </a:rPr>
              <a:pPr algn="r">
                <a:spcBef>
                  <a:spcPct val="0"/>
                </a:spcBef>
                <a:buFontTx/>
                <a:buNone/>
              </a:pPr>
              <a:t>0</a:t>
            </a:fld>
            <a:endParaRPr lang="de-DE" altLang="sv-SE" sz="1200" b="0" smtClean="0">
              <a:solidFill>
                <a:schemeClr val="tx2"/>
              </a:solidFill>
              <a:latin typeface="Times New Roman" pitchFamily="18" charset="0"/>
            </a:endParaRPr>
          </a:p>
        </p:txBody>
      </p:sp>
      <p:sp>
        <p:nvSpPr>
          <p:cNvPr id="3079" name="Rectangle 8"/>
          <p:cNvSpPr>
            <a:spLocks noChangeArrowheads="1"/>
          </p:cNvSpPr>
          <p:nvPr/>
        </p:nvSpPr>
        <p:spPr bwMode="auto">
          <a:xfrm>
            <a:off x="7935913" y="6877050"/>
            <a:ext cx="2751137" cy="685800"/>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sv-SE"/>
          </a:p>
        </p:txBody>
      </p:sp>
      <p:graphicFrame>
        <p:nvGraphicFramePr>
          <p:cNvPr id="3080" name="Object 7"/>
          <p:cNvGraphicFramePr>
            <a:graphicFrameLocks noChangeAspect="1"/>
          </p:cNvGraphicFramePr>
          <p:nvPr/>
        </p:nvGraphicFramePr>
        <p:xfrm>
          <a:off x="7935913" y="6472238"/>
          <a:ext cx="2698750" cy="1054100"/>
        </p:xfrm>
        <a:graphic>
          <a:graphicData uri="http://schemas.openxmlformats.org/presentationml/2006/ole">
            <mc:AlternateContent xmlns:mc="http://schemas.openxmlformats.org/markup-compatibility/2006">
              <mc:Choice xmlns:v="urn:schemas-microsoft-com:vml" Requires="v">
                <p:oleObj spid="_x0000_s3103" name="Visio" r:id="rId3" imgW="2893172" imgH="1071934" progId="Visio.Drawing.11">
                  <p:embed/>
                </p:oleObj>
              </mc:Choice>
              <mc:Fallback>
                <p:oleObj name="Visio" r:id="rId3" imgW="2893172" imgH="1071934"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5913" y="6472238"/>
                        <a:ext cx="2698750" cy="1054100"/>
                      </a:xfrm>
                      <a:prstGeom prst="rect">
                        <a:avLst/>
                      </a:prstGeom>
                      <a:solidFill>
                        <a:schemeClr val="bg1"/>
                      </a:solidFill>
                      <a:ln w="9525">
                        <a:solidFill>
                          <a:schemeClr val="bg1"/>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9BCBE49C-DBD5-48D9-A990-8406A3827CEC}" type="datetime1">
              <a:rPr lang="de-DE" altLang="sv-SE" sz="1000" b="0" smtClean="0"/>
              <a:pPr>
                <a:spcBef>
                  <a:spcPct val="0"/>
                </a:spcBef>
                <a:buFontTx/>
                <a:buNone/>
              </a:pPr>
              <a:t>11.12.2018</a:t>
            </a:fld>
            <a:endParaRPr lang="de-DE" altLang="sv-SE" sz="1000" b="0" smtClean="0"/>
          </a:p>
        </p:txBody>
      </p:sp>
      <p:sp>
        <p:nvSpPr>
          <p:cNvPr id="11267"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11268"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9D1DDF02-488C-4C44-ADE9-A0E00A275FE9}" type="slidenum">
              <a:rPr lang="en-US" altLang="sv-SE" sz="1200" b="0" smtClean="0">
                <a:solidFill>
                  <a:schemeClr val="tx2"/>
                </a:solidFill>
              </a:rPr>
              <a:pPr algn="r">
                <a:spcBef>
                  <a:spcPct val="0"/>
                </a:spcBef>
                <a:buFontTx/>
                <a:buNone/>
              </a:pPr>
              <a:t>9</a:t>
            </a:fld>
            <a:endParaRPr lang="de-DE" altLang="sv-SE" sz="1200" b="0" smtClean="0">
              <a:solidFill>
                <a:schemeClr val="tx2"/>
              </a:solidFill>
              <a:latin typeface="Times New Roman" pitchFamily="18" charset="0"/>
            </a:endParaRPr>
          </a:p>
        </p:txBody>
      </p:sp>
      <p:sp>
        <p:nvSpPr>
          <p:cNvPr id="299010" name="Rectangle 2"/>
          <p:cNvSpPr>
            <a:spLocks noGrp="1" noChangeArrowheads="1"/>
          </p:cNvSpPr>
          <p:nvPr>
            <p:ph type="title"/>
          </p:nvPr>
        </p:nvSpPr>
        <p:spPr/>
        <p:txBody>
          <a:bodyPr/>
          <a:lstStyle/>
          <a:p>
            <a:pPr eaLnBrk="1" hangingPunct="1">
              <a:defRPr/>
            </a:pPr>
            <a:r>
              <a:rPr lang="de-DE" smtClean="0"/>
              <a:t>VHDL-Verhaltensmodell</a:t>
            </a:r>
          </a:p>
        </p:txBody>
      </p:sp>
      <p:sp>
        <p:nvSpPr>
          <p:cNvPr id="11270" name="Text Box 4"/>
          <p:cNvSpPr txBox="1">
            <a:spLocks noChangeArrowheads="1"/>
          </p:cNvSpPr>
          <p:nvPr/>
        </p:nvSpPr>
        <p:spPr bwMode="auto">
          <a:xfrm>
            <a:off x="303213" y="2197100"/>
            <a:ext cx="9648825" cy="4981575"/>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b="1">
                <a:latin typeface="Courier New" pitchFamily="49" charset="0"/>
              </a:rPr>
              <a:t>library</a:t>
            </a:r>
            <a:r>
              <a:rPr lang="en-GB" altLang="de-DE">
                <a:latin typeface="Courier New" pitchFamily="49" charset="0"/>
              </a:rPr>
              <a:t> ieee;</a:t>
            </a:r>
            <a:endParaRPr lang="en-GB" altLang="de-DE" b="1">
              <a:latin typeface="Courier New" pitchFamily="49" charset="0"/>
            </a:endParaRPr>
          </a:p>
          <a:p>
            <a:pPr algn="l"/>
            <a:r>
              <a:rPr lang="en-GB" altLang="de-DE" b="1">
                <a:latin typeface="Courier New" pitchFamily="49" charset="0"/>
              </a:rPr>
              <a:t>use</a:t>
            </a:r>
            <a:r>
              <a:rPr lang="en-GB" altLang="de-DE">
                <a:latin typeface="Courier New" pitchFamily="49" charset="0"/>
              </a:rPr>
              <a:t> ieee.std_logic_1164.all;</a:t>
            </a:r>
            <a:endParaRPr lang="en-GB" altLang="de-DE" b="1">
              <a:latin typeface="Courier New" pitchFamily="49" charset="0"/>
            </a:endParaRPr>
          </a:p>
          <a:p>
            <a:pPr algn="l"/>
            <a:r>
              <a:rPr lang="en-GB" altLang="de-DE" b="1">
                <a:latin typeface="Courier New" pitchFamily="49" charset="0"/>
              </a:rPr>
              <a:t>entity</a:t>
            </a:r>
            <a:r>
              <a:rPr lang="en-GB" altLang="de-DE">
                <a:latin typeface="Courier New" pitchFamily="49" charset="0"/>
              </a:rPr>
              <a:t> RSLATCHX </a:t>
            </a:r>
            <a:r>
              <a:rPr lang="en-GB" altLang="de-DE" b="1">
                <a:latin typeface="Courier New" pitchFamily="49" charset="0"/>
              </a:rPr>
              <a:t>is</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port</a:t>
            </a:r>
            <a:r>
              <a:rPr lang="en-GB" altLang="de-DE">
                <a:latin typeface="Courier New" pitchFamily="49" charset="0"/>
              </a:rPr>
              <a:t>( R, S : </a:t>
            </a:r>
            <a:r>
              <a:rPr lang="en-GB" altLang="de-DE" b="1">
                <a:latin typeface="Courier New" pitchFamily="49" charset="0"/>
              </a:rPr>
              <a:t>in</a:t>
            </a:r>
            <a:r>
              <a:rPr lang="en-GB" altLang="de-DE">
                <a:latin typeface="Courier New" pitchFamily="49" charset="0"/>
              </a:rPr>
              <a:t> std_logic;	</a:t>
            </a:r>
            <a:r>
              <a:rPr lang="en-GB" altLang="de-DE" b="1">
                <a:latin typeface="Courier New" pitchFamily="49" charset="0"/>
              </a:rPr>
              <a:t>-- Setzen/Ruecksetzen</a:t>
            </a:r>
            <a:endParaRPr lang="en-GB" altLang="de-DE">
              <a:latin typeface="Courier New" pitchFamily="49" charset="0"/>
            </a:endParaRPr>
          </a:p>
          <a:p>
            <a:pPr algn="l"/>
            <a:r>
              <a:rPr lang="en-GB" altLang="de-DE">
                <a:latin typeface="Courier New" pitchFamily="49" charset="0"/>
              </a:rPr>
              <a:t>	Q, NQ: </a:t>
            </a:r>
            <a:r>
              <a:rPr lang="en-GB" altLang="de-DE" b="1">
                <a:latin typeface="Courier New" pitchFamily="49" charset="0"/>
              </a:rPr>
              <a:t>out</a:t>
            </a:r>
            <a:r>
              <a:rPr lang="en-GB" altLang="de-DE">
                <a:latin typeface="Courier New" pitchFamily="49" charset="0"/>
              </a:rPr>
              <a:t> std_logic);	</a:t>
            </a:r>
            <a:endParaRPr lang="en-GB" altLang="de-DE" b="1">
              <a:latin typeface="Courier New" pitchFamily="49" charset="0"/>
            </a:endParaRPr>
          </a:p>
          <a:p>
            <a:pPr algn="l"/>
            <a:r>
              <a:rPr lang="en-GB" altLang="de-DE" b="1">
                <a:latin typeface="Courier New" pitchFamily="49" charset="0"/>
              </a:rPr>
              <a:t>end</a:t>
            </a:r>
            <a:r>
              <a:rPr lang="en-GB" altLang="de-DE">
                <a:latin typeface="Courier New" pitchFamily="49" charset="0"/>
              </a:rPr>
              <a:t> RSLATCHX;</a:t>
            </a:r>
            <a:endParaRPr lang="en-GB" altLang="de-DE" b="1">
              <a:latin typeface="Courier New" pitchFamily="49" charset="0"/>
            </a:endParaRPr>
          </a:p>
          <a:p>
            <a:pPr algn="l"/>
            <a:r>
              <a:rPr lang="en-GB" altLang="de-DE" b="1">
                <a:latin typeface="Courier New" pitchFamily="49" charset="0"/>
              </a:rPr>
              <a:t>architecture</a:t>
            </a:r>
            <a:r>
              <a:rPr lang="en-GB" altLang="de-DE">
                <a:latin typeface="Courier New" pitchFamily="49" charset="0"/>
              </a:rPr>
              <a:t> VERHALTEN </a:t>
            </a:r>
            <a:r>
              <a:rPr lang="en-GB" altLang="de-DE" b="1">
                <a:latin typeface="Courier New" pitchFamily="49" charset="0"/>
              </a:rPr>
              <a:t>of</a:t>
            </a:r>
            <a:r>
              <a:rPr lang="en-GB" altLang="de-DE">
                <a:latin typeface="Courier New" pitchFamily="49" charset="0"/>
              </a:rPr>
              <a:t> RSLATCHX </a:t>
            </a:r>
            <a:r>
              <a:rPr lang="en-GB" altLang="de-DE" b="1">
                <a:latin typeface="Courier New" pitchFamily="49" charset="0"/>
              </a:rPr>
              <a:t>is</a:t>
            </a:r>
          </a:p>
          <a:p>
            <a:pPr algn="l"/>
            <a:r>
              <a:rPr lang="en-GB" altLang="de-DE" b="1">
                <a:latin typeface="Courier New" pitchFamily="49" charset="0"/>
              </a:rPr>
              <a:t>signal</a:t>
            </a:r>
            <a:r>
              <a:rPr lang="en-GB" altLang="de-DE">
                <a:latin typeface="Courier New" pitchFamily="49" charset="0"/>
              </a:rPr>
              <a:t> Q_TEMP: std_logic;</a:t>
            </a:r>
            <a:endParaRPr lang="en-GB" altLang="de-DE" b="1">
              <a:latin typeface="Courier New" pitchFamily="49" charset="0"/>
            </a:endParaRPr>
          </a:p>
          <a:p>
            <a:pPr algn="l"/>
            <a:r>
              <a:rPr lang="en-GB" altLang="de-DE" b="1">
                <a:latin typeface="Courier New" pitchFamily="49" charset="0"/>
              </a:rPr>
              <a:t>begin</a:t>
            </a:r>
          </a:p>
          <a:p>
            <a:pPr algn="l"/>
            <a:r>
              <a:rPr lang="en-GB" altLang="de-DE" b="1">
                <a:latin typeface="Courier New" pitchFamily="49" charset="0"/>
              </a:rPr>
              <a:t>process</a:t>
            </a:r>
            <a:r>
              <a:rPr lang="en-GB" altLang="de-DE">
                <a:latin typeface="Courier New" pitchFamily="49" charset="0"/>
              </a:rPr>
              <a:t>(R, S, QTEMP)</a:t>
            </a:r>
            <a:endParaRPr lang="en-GB" altLang="de-DE" b="1">
              <a:latin typeface="Courier New" pitchFamily="49" charset="0"/>
            </a:endParaRPr>
          </a:p>
          <a:p>
            <a:pPr algn="l"/>
            <a:r>
              <a:rPr lang="en-GB" altLang="de-DE" b="1">
                <a:latin typeface="Courier New" pitchFamily="49" charset="0"/>
              </a:rPr>
              <a:t>begin</a:t>
            </a:r>
          </a:p>
          <a:p>
            <a:pPr algn="l"/>
            <a:r>
              <a:rPr lang="en-GB" altLang="de-DE" b="1">
                <a:latin typeface="Courier New" pitchFamily="49" charset="0"/>
              </a:rPr>
              <a:t> if</a:t>
            </a:r>
            <a:r>
              <a:rPr lang="en-GB" altLang="de-DE">
                <a:latin typeface="Courier New" pitchFamily="49" charset="0"/>
              </a:rPr>
              <a:t> 	(S='1' </a:t>
            </a:r>
            <a:r>
              <a:rPr lang="en-GB" altLang="de-DE" b="1">
                <a:latin typeface="Courier New" pitchFamily="49" charset="0"/>
              </a:rPr>
              <a:t>and</a:t>
            </a:r>
            <a:r>
              <a:rPr lang="en-GB" altLang="de-DE">
                <a:latin typeface="Courier New" pitchFamily="49" charset="0"/>
              </a:rPr>
              <a:t> R='0') </a:t>
            </a:r>
            <a:r>
              <a:rPr lang="en-GB" altLang="de-DE" b="1">
                <a:latin typeface="Courier New" pitchFamily="49" charset="0"/>
              </a:rPr>
              <a:t>then </a:t>
            </a:r>
            <a:r>
              <a:rPr lang="en-GB" altLang="de-DE">
                <a:latin typeface="Courier New" pitchFamily="49" charset="0"/>
              </a:rPr>
              <a:t>Q_TEMP &lt;= '1' </a:t>
            </a:r>
            <a:r>
              <a:rPr lang="en-GB" altLang="de-DE" b="1">
                <a:latin typeface="Courier New" pitchFamily="49" charset="0"/>
              </a:rPr>
              <a:t>after</a:t>
            </a:r>
            <a:r>
              <a:rPr lang="en-GB" altLang="de-DE">
                <a:latin typeface="Courier New" pitchFamily="49" charset="0"/>
              </a:rPr>
              <a:t> 10 ns;	  </a:t>
            </a:r>
            <a:r>
              <a:rPr lang="en-GB" altLang="de-DE" b="1">
                <a:latin typeface="Courier New" pitchFamily="49" charset="0"/>
              </a:rPr>
              <a:t>--Setzen</a:t>
            </a:r>
          </a:p>
          <a:p>
            <a:pPr algn="l"/>
            <a:r>
              <a:rPr lang="en-GB" altLang="de-DE" b="1">
                <a:latin typeface="Courier New" pitchFamily="49" charset="0"/>
              </a:rPr>
              <a:t> elsif</a:t>
            </a:r>
            <a:r>
              <a:rPr lang="en-GB" altLang="de-DE">
                <a:latin typeface="Courier New" pitchFamily="49" charset="0"/>
              </a:rPr>
              <a:t> (S='0' </a:t>
            </a:r>
            <a:r>
              <a:rPr lang="en-GB" altLang="de-DE" b="1">
                <a:latin typeface="Courier New" pitchFamily="49" charset="0"/>
              </a:rPr>
              <a:t>and</a:t>
            </a:r>
            <a:r>
              <a:rPr lang="en-GB" altLang="de-DE">
                <a:latin typeface="Courier New" pitchFamily="49" charset="0"/>
              </a:rPr>
              <a:t> R='1') </a:t>
            </a:r>
            <a:r>
              <a:rPr lang="en-GB" altLang="de-DE" b="1">
                <a:latin typeface="Courier New" pitchFamily="49" charset="0"/>
              </a:rPr>
              <a:t>then</a:t>
            </a:r>
            <a:r>
              <a:rPr lang="en-GB" altLang="de-DE">
                <a:latin typeface="Courier New" pitchFamily="49" charset="0"/>
              </a:rPr>
              <a:t> Q_TEMP &lt;= '0' </a:t>
            </a:r>
            <a:r>
              <a:rPr lang="en-GB" altLang="de-DE" b="1">
                <a:latin typeface="Courier New" pitchFamily="49" charset="0"/>
              </a:rPr>
              <a:t>after</a:t>
            </a:r>
            <a:r>
              <a:rPr lang="en-GB" altLang="de-DE">
                <a:latin typeface="Courier New" pitchFamily="49" charset="0"/>
              </a:rPr>
              <a:t> 10 ns;	  </a:t>
            </a:r>
            <a:r>
              <a:rPr lang="en-GB" altLang="de-DE" b="1">
                <a:latin typeface="Courier New" pitchFamily="49" charset="0"/>
              </a:rPr>
              <a:t>--Rüecksetzen</a:t>
            </a:r>
          </a:p>
          <a:p>
            <a:pPr algn="l"/>
            <a:r>
              <a:rPr lang="en-GB" altLang="de-DE" b="1">
                <a:latin typeface="Courier New" pitchFamily="49" charset="0"/>
              </a:rPr>
              <a:t> elsif</a:t>
            </a:r>
            <a:r>
              <a:rPr lang="en-GB" altLang="de-DE">
                <a:latin typeface="Courier New" pitchFamily="49" charset="0"/>
              </a:rPr>
              <a:t> (S='0' </a:t>
            </a:r>
            <a:r>
              <a:rPr lang="en-GB" altLang="de-DE" b="1">
                <a:latin typeface="Courier New" pitchFamily="49" charset="0"/>
              </a:rPr>
              <a:t>and</a:t>
            </a:r>
            <a:r>
              <a:rPr lang="en-GB" altLang="de-DE">
                <a:latin typeface="Courier New" pitchFamily="49" charset="0"/>
              </a:rPr>
              <a:t> R='0') </a:t>
            </a:r>
            <a:r>
              <a:rPr lang="en-GB" altLang="de-DE" b="1">
                <a:latin typeface="Courier New" pitchFamily="49" charset="0"/>
              </a:rPr>
              <a:t>then</a:t>
            </a:r>
            <a:r>
              <a:rPr lang="en-GB" altLang="de-DE">
                <a:latin typeface="Courier New" pitchFamily="49" charset="0"/>
              </a:rPr>
              <a:t> Q_TEMP &lt;=  Q_TEMP  </a:t>
            </a:r>
            <a:r>
              <a:rPr lang="en-GB" altLang="de-DE" b="1">
                <a:latin typeface="Courier New" pitchFamily="49" charset="0"/>
              </a:rPr>
              <a:t>after</a:t>
            </a:r>
            <a:r>
              <a:rPr lang="en-GB" altLang="de-DE">
                <a:latin typeface="Courier New" pitchFamily="49" charset="0"/>
              </a:rPr>
              <a:t> 10 ns; </a:t>
            </a:r>
            <a:r>
              <a:rPr lang="en-GB" altLang="de-DE" b="1">
                <a:latin typeface="Courier New" pitchFamily="49" charset="0"/>
              </a:rPr>
              <a:t>--Speichern</a:t>
            </a:r>
          </a:p>
          <a:p>
            <a:pPr algn="l"/>
            <a:r>
              <a:rPr lang="en-GB" altLang="de-DE" b="1">
                <a:latin typeface="Courier New" pitchFamily="49" charset="0"/>
              </a:rPr>
              <a:t> else</a:t>
            </a:r>
            <a:r>
              <a:rPr lang="en-GB" altLang="de-DE">
                <a:latin typeface="Courier New" pitchFamily="49" charset="0"/>
              </a:rPr>
              <a:t> Q_TEMP &lt;= 'U';						  </a:t>
            </a:r>
            <a:r>
              <a:rPr lang="en-GB" altLang="de-DE" b="1">
                <a:latin typeface="Courier New" pitchFamily="49" charset="0"/>
              </a:rPr>
              <a:t>--Irregulaer</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end if</a:t>
            </a:r>
            <a:r>
              <a:rPr lang="en-GB" altLang="de-DE">
                <a:latin typeface="Courier New" pitchFamily="49" charset="0"/>
              </a:rPr>
              <a:t>;</a:t>
            </a:r>
            <a:endParaRPr lang="en-GB" altLang="de-DE" b="1">
              <a:latin typeface="Courier New" pitchFamily="49" charset="0"/>
            </a:endParaRPr>
          </a:p>
          <a:p>
            <a:pPr algn="l"/>
            <a:r>
              <a:rPr lang="en-GB" altLang="de-DE" b="1">
                <a:latin typeface="Courier New" pitchFamily="49" charset="0"/>
              </a:rPr>
              <a:t>end process</a:t>
            </a:r>
            <a:r>
              <a:rPr lang="en-GB" altLang="de-DE">
                <a:latin typeface="Courier New" pitchFamily="49" charset="0"/>
              </a:rPr>
              <a:t>;</a:t>
            </a:r>
          </a:p>
          <a:p>
            <a:pPr algn="l"/>
            <a:r>
              <a:rPr lang="en-GB" altLang="de-DE">
                <a:latin typeface="Courier New" pitchFamily="49" charset="0"/>
              </a:rPr>
              <a:t>Q &lt;= Q_TEMP;</a:t>
            </a:r>
            <a:endParaRPr lang="de-DE" altLang="de-DE">
              <a:latin typeface="Courier New" pitchFamily="49" charset="0"/>
            </a:endParaRPr>
          </a:p>
          <a:p>
            <a:pPr algn="l"/>
            <a:r>
              <a:rPr lang="de-DE" altLang="de-DE">
                <a:latin typeface="Courier New" pitchFamily="49" charset="0"/>
              </a:rPr>
              <a:t>NQ &lt;=  </a:t>
            </a:r>
            <a:r>
              <a:rPr lang="de-DE" altLang="de-DE" b="1">
                <a:latin typeface="Courier New" pitchFamily="49" charset="0"/>
              </a:rPr>
              <a:t>not</a:t>
            </a:r>
            <a:r>
              <a:rPr lang="de-DE" altLang="de-DE">
                <a:latin typeface="Courier New" pitchFamily="49" charset="0"/>
              </a:rPr>
              <a:t> Q_TEMP;	</a:t>
            </a:r>
            <a:endParaRPr lang="de-DE" altLang="de-DE" b="1">
              <a:latin typeface="Courier New" pitchFamily="49" charset="0"/>
            </a:endParaRPr>
          </a:p>
          <a:p>
            <a:pPr algn="l"/>
            <a:r>
              <a:rPr lang="de-DE" altLang="de-DE" b="1">
                <a:latin typeface="Courier New" pitchFamily="49" charset="0"/>
              </a:rPr>
              <a:t>end</a:t>
            </a:r>
            <a:r>
              <a:rPr lang="de-DE" altLang="de-DE">
                <a:latin typeface="Courier New" pitchFamily="49" charset="0"/>
              </a:rPr>
              <a:t> VERHALTEN;</a:t>
            </a:r>
          </a:p>
        </p:txBody>
      </p:sp>
      <p:sp>
        <p:nvSpPr>
          <p:cNvPr id="11271" name="Text Box 5"/>
          <p:cNvSpPr txBox="1">
            <a:spLocks noChangeArrowheads="1"/>
          </p:cNvSpPr>
          <p:nvPr/>
        </p:nvSpPr>
        <p:spPr bwMode="auto">
          <a:xfrm>
            <a:off x="303213" y="1765300"/>
            <a:ext cx="9720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buFontTx/>
              <a:buChar char="•"/>
            </a:pPr>
            <a:r>
              <a:rPr lang="de-DE" altLang="de-DE" sz="1800" b="1">
                <a:latin typeface="Arial" charset="0"/>
              </a:rPr>
              <a:t>Verwendet den Datentyp </a:t>
            </a:r>
            <a:r>
              <a:rPr lang="de-DE" altLang="de-DE" sz="1800" b="1">
                <a:latin typeface="Courier New" pitchFamily="49" charset="0"/>
              </a:rPr>
              <a:t>std_logic</a:t>
            </a:r>
            <a:r>
              <a:rPr lang="de-DE" altLang="de-DE" sz="1800" b="1">
                <a:latin typeface="Arial" charset="0"/>
              </a:rPr>
              <a:t> zur Modellierung des irregulären Zustands (U)</a:t>
            </a:r>
          </a:p>
        </p:txBody>
      </p:sp>
      <p:sp>
        <p:nvSpPr>
          <p:cNvPr id="299014" name="AutoShape 6"/>
          <p:cNvSpPr>
            <a:spLocks noChangeArrowheads="1"/>
          </p:cNvSpPr>
          <p:nvPr/>
        </p:nvSpPr>
        <p:spPr bwMode="auto">
          <a:xfrm>
            <a:off x="5559425" y="3565525"/>
            <a:ext cx="3240088" cy="863600"/>
          </a:xfrm>
          <a:prstGeom prst="wedgeRoundRectCallout">
            <a:avLst>
              <a:gd name="adj1" fmla="val -186356"/>
              <a:gd name="adj2" fmla="val 112500"/>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Verhaltensmodellierung durch einen Prozess mit </a:t>
            </a:r>
            <a:r>
              <a:rPr lang="de-DE" altLang="de-DE" sz="1800" b="1">
                <a:latin typeface="Courier New" pitchFamily="49" charset="0"/>
              </a:rPr>
              <a:t>if</a:t>
            </a:r>
            <a:r>
              <a:rPr lang="de-DE" altLang="de-DE" sz="1800" b="1">
                <a:latin typeface="Arial" charset="0"/>
              </a:rPr>
              <a:t> !</a:t>
            </a:r>
            <a:endParaRPr lang="de-DE" altLang="de-DE" b="1">
              <a:latin typeface="Arial" charset="0"/>
            </a:endParaRPr>
          </a:p>
        </p:txBody>
      </p:sp>
      <p:sp>
        <p:nvSpPr>
          <p:cNvPr id="9" name="AutoShape 6"/>
          <p:cNvSpPr>
            <a:spLocks noChangeArrowheads="1"/>
          </p:cNvSpPr>
          <p:nvPr/>
        </p:nvSpPr>
        <p:spPr bwMode="auto">
          <a:xfrm>
            <a:off x="5540375" y="6084888"/>
            <a:ext cx="3240088" cy="863600"/>
          </a:xfrm>
          <a:prstGeom prst="wedgeRoundRectCallout">
            <a:avLst>
              <a:gd name="adj1" fmla="val -62505"/>
              <a:gd name="adj2" fmla="val -96324"/>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gewünschte kombinatorische Schleife !</a:t>
            </a:r>
            <a:endParaRPr lang="de-DE" altLang="de-DE" b="1">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9014"/>
                                        </p:tgtEl>
                                        <p:attrNameLst>
                                          <p:attrName>style.visibility</p:attrName>
                                        </p:attrNameLst>
                                      </p:cBhvr>
                                      <p:to>
                                        <p:strVal val="visible"/>
                                      </p:to>
                                    </p:set>
                                    <p:animEffect transition="in" filter="blinds(horizontal)">
                                      <p:cBhvr>
                                        <p:cTn id="7" dur="500"/>
                                        <p:tgtEl>
                                          <p:spTgt spid="2990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52122E89-1760-4957-87C6-95A3AB7934C9}" type="datetime1">
              <a:rPr lang="de-DE" altLang="sv-SE" sz="1000" b="0" smtClean="0"/>
              <a:pPr>
                <a:spcBef>
                  <a:spcPct val="0"/>
                </a:spcBef>
                <a:buFontTx/>
                <a:buNone/>
              </a:pPr>
              <a:t>11.12.2018</a:t>
            </a:fld>
            <a:endParaRPr lang="de-DE" altLang="sv-SE" sz="1000" b="0" smtClean="0"/>
          </a:p>
        </p:txBody>
      </p:sp>
      <p:sp>
        <p:nvSpPr>
          <p:cNvPr id="12291"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12292"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85680B25-63EA-4147-BA43-BDC3AE221F48}" type="slidenum">
              <a:rPr lang="en-US" altLang="sv-SE" sz="1200" b="0" smtClean="0">
                <a:solidFill>
                  <a:schemeClr val="tx2"/>
                </a:solidFill>
              </a:rPr>
              <a:pPr algn="r">
                <a:spcBef>
                  <a:spcPct val="0"/>
                </a:spcBef>
                <a:buFontTx/>
                <a:buNone/>
              </a:pPr>
              <a:t>10</a:t>
            </a:fld>
            <a:endParaRPr lang="de-DE" altLang="sv-SE" sz="1200" b="0" smtClean="0">
              <a:solidFill>
                <a:schemeClr val="tx2"/>
              </a:solidFill>
              <a:latin typeface="Times New Roman" pitchFamily="18" charset="0"/>
            </a:endParaRPr>
          </a:p>
        </p:txBody>
      </p:sp>
      <p:sp>
        <p:nvSpPr>
          <p:cNvPr id="300034" name="Rectangle 2"/>
          <p:cNvSpPr>
            <a:spLocks noGrp="1" noChangeArrowheads="1"/>
          </p:cNvSpPr>
          <p:nvPr>
            <p:ph type="title"/>
          </p:nvPr>
        </p:nvSpPr>
        <p:spPr/>
        <p:txBody>
          <a:bodyPr/>
          <a:lstStyle/>
          <a:p>
            <a:pPr eaLnBrk="1" hangingPunct="1">
              <a:defRPr/>
            </a:pPr>
            <a:r>
              <a:rPr lang="de-DE" smtClean="0"/>
              <a:t>Taktzustandsgesteuertes RS-Latch</a:t>
            </a:r>
          </a:p>
        </p:txBody>
      </p:sp>
      <p:sp>
        <p:nvSpPr>
          <p:cNvPr id="12294" name="Text Box 4"/>
          <p:cNvSpPr txBox="1">
            <a:spLocks noChangeArrowheads="1"/>
          </p:cNvSpPr>
          <p:nvPr/>
        </p:nvSpPr>
        <p:spPr bwMode="auto">
          <a:xfrm>
            <a:off x="303213" y="1765300"/>
            <a:ext cx="972026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buFontTx/>
              <a:buChar char="•"/>
            </a:pPr>
            <a:r>
              <a:rPr lang="de-DE" altLang="de-DE" sz="1800" b="1">
                <a:latin typeface="Arial" charset="0"/>
              </a:rPr>
              <a:t>Eine Torschaltung aus zwei NANDs schaltet die R- und S-Funktionen frei =&gt;  zusätzlicher Eingang C erforderlich.</a:t>
            </a:r>
          </a:p>
          <a:p>
            <a:pPr algn="l">
              <a:buFontTx/>
              <a:buChar char="•"/>
            </a:pPr>
            <a:r>
              <a:rPr lang="de-DE" altLang="de-DE" sz="1800" b="1">
                <a:latin typeface="Arial" charset="0"/>
              </a:rPr>
              <a:t>Das innere RS-Latch muss L-aktiv angesteuert werden =&gt; besteht aus NANDs</a:t>
            </a:r>
          </a:p>
          <a:p>
            <a:pPr algn="l">
              <a:buFontTx/>
              <a:buChar char="•"/>
            </a:pPr>
            <a:r>
              <a:rPr lang="de-DE" altLang="de-DE" sz="1800" b="1">
                <a:latin typeface="Arial" charset="0"/>
              </a:rPr>
              <a:t>Struktur a) und Schaltsymbol b):</a:t>
            </a:r>
          </a:p>
        </p:txBody>
      </p:sp>
      <p:sp>
        <p:nvSpPr>
          <p:cNvPr id="12295" name="Rectangle 6"/>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12296" name="Object 5"/>
          <p:cNvGraphicFramePr>
            <a:graphicFrameLocks noChangeAspect="1"/>
          </p:cNvGraphicFramePr>
          <p:nvPr/>
        </p:nvGraphicFramePr>
        <p:xfrm>
          <a:off x="1598613" y="3060700"/>
          <a:ext cx="7058025" cy="2603500"/>
        </p:xfrm>
        <a:graphic>
          <a:graphicData uri="http://schemas.openxmlformats.org/presentationml/2006/ole">
            <mc:AlternateContent xmlns:mc="http://schemas.openxmlformats.org/markup-compatibility/2006">
              <mc:Choice xmlns:v="urn:schemas-microsoft-com:vml" Requires="v">
                <p:oleObj spid="_x0000_s12320" name="Visio" r:id="rId3" imgW="5670042" imgH="2088611" progId="Visio.Drawing.11">
                  <p:embed/>
                </p:oleObj>
              </mc:Choice>
              <mc:Fallback>
                <p:oleObj name="Visio" r:id="rId3" imgW="5670042" imgH="2088611"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8613" y="3060700"/>
                        <a:ext cx="7058025"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0039" name="Text Box 7"/>
          <p:cNvSpPr txBox="1">
            <a:spLocks noChangeArrowheads="1"/>
          </p:cNvSpPr>
          <p:nvPr/>
        </p:nvSpPr>
        <p:spPr bwMode="auto">
          <a:xfrm>
            <a:off x="806450" y="5365750"/>
            <a:ext cx="9145588" cy="1863725"/>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solidFill>
                  <a:srgbClr val="9A0E1B"/>
                </a:solidFill>
                <a:latin typeface="Arial" charset="0"/>
              </a:rPr>
              <a:t>Abhängigkeitsnotation </a:t>
            </a:r>
            <a:r>
              <a:rPr lang="de-DE" altLang="de-DE" sz="1800" b="1">
                <a:latin typeface="Arial" charset="0"/>
              </a:rPr>
              <a:t>in Schaltsymbolen:</a:t>
            </a:r>
          </a:p>
          <a:p>
            <a:pPr algn="l">
              <a:buFontTx/>
              <a:buChar char="•"/>
            </a:pPr>
            <a:r>
              <a:rPr lang="de-DE" altLang="de-DE" sz="1800" b="1">
                <a:latin typeface="Arial" charset="0"/>
              </a:rPr>
              <a:t> </a:t>
            </a:r>
            <a:r>
              <a:rPr lang="de-DE" altLang="de-DE" b="1">
                <a:latin typeface="Arial" charset="0"/>
              </a:rPr>
              <a:t>Ziffern, die sich </a:t>
            </a:r>
            <a:r>
              <a:rPr lang="de-DE" altLang="de-DE" b="1" i="1">
                <a:latin typeface="Arial" charset="0"/>
              </a:rPr>
              <a:t>hinter</a:t>
            </a:r>
            <a:r>
              <a:rPr lang="de-DE" altLang="de-DE" b="1">
                <a:latin typeface="Arial" charset="0"/>
              </a:rPr>
              <a:t> Buchstaben befinden, sind </a:t>
            </a:r>
            <a:r>
              <a:rPr lang="de-DE" altLang="de-DE" b="1" i="1">
                <a:solidFill>
                  <a:srgbClr val="9A0E1B"/>
                </a:solidFill>
                <a:latin typeface="Arial" charset="0"/>
              </a:rPr>
              <a:t>steuernde</a:t>
            </a:r>
            <a:r>
              <a:rPr lang="de-DE" altLang="de-DE" b="1">
                <a:latin typeface="Arial" charset="0"/>
              </a:rPr>
              <a:t> Signale. Die Ziffern werden aufsteigend durchnummeriert.</a:t>
            </a:r>
          </a:p>
          <a:p>
            <a:pPr algn="l">
              <a:buFontTx/>
              <a:buChar char="•"/>
            </a:pPr>
            <a:r>
              <a:rPr lang="de-DE" altLang="de-DE" b="1">
                <a:latin typeface="Arial" charset="0"/>
              </a:rPr>
              <a:t> Wenn sich an Signalein- oder -ausgängen Ziffern </a:t>
            </a:r>
            <a:r>
              <a:rPr lang="de-DE" altLang="de-DE" b="1" i="1">
                <a:latin typeface="Arial" charset="0"/>
              </a:rPr>
              <a:t>vor</a:t>
            </a:r>
            <a:r>
              <a:rPr lang="de-DE" altLang="de-DE" b="1">
                <a:latin typeface="Arial" charset="0"/>
              </a:rPr>
              <a:t> Buchstaben befinden, werden die entsprechenden Signale durch das Signal </a:t>
            </a:r>
            <a:r>
              <a:rPr lang="de-DE" altLang="de-DE" b="1" i="1">
                <a:solidFill>
                  <a:srgbClr val="9A0E1B"/>
                </a:solidFill>
                <a:latin typeface="Arial" charset="0"/>
              </a:rPr>
              <a:t>gesteuert</a:t>
            </a:r>
            <a:r>
              <a:rPr lang="de-DE" altLang="de-DE" b="1">
                <a:latin typeface="Arial" charset="0"/>
              </a:rPr>
              <a:t>, welches diese Ziffer trägt.</a:t>
            </a:r>
          </a:p>
          <a:p>
            <a:pPr algn="l">
              <a:buFontTx/>
              <a:buChar char="•"/>
            </a:pPr>
            <a:r>
              <a:rPr lang="de-DE" altLang="de-DE" b="1">
                <a:latin typeface="Arial" charset="0"/>
              </a:rPr>
              <a:t> Der Buchstabe C bedeutet „erlaubt Aktion“.</a:t>
            </a:r>
          </a:p>
          <a:p>
            <a:pPr algn="l">
              <a:buFontTx/>
              <a:buChar char="•"/>
            </a:pPr>
            <a:r>
              <a:rPr lang="de-DE" altLang="de-DE" b="1">
                <a:latin typeface="Arial" charset="0"/>
              </a:rPr>
              <a:t> Der Buchstabe S bedeutet „Setzen“ und R bedeutet „Rücksetzen“.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0039"/>
                                        </p:tgtEl>
                                        <p:attrNameLst>
                                          <p:attrName>style.visibility</p:attrName>
                                        </p:attrNameLst>
                                      </p:cBhvr>
                                      <p:to>
                                        <p:strVal val="visible"/>
                                      </p:to>
                                    </p:set>
                                    <p:animEffect transition="in" filter="blinds(horizontal)">
                                      <p:cBhvr>
                                        <p:cTn id="7" dur="500"/>
                                        <p:tgtEl>
                                          <p:spTgt spid="300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25C61C20-47AF-4F31-82DA-8B0B6F31E387}" type="datetime1">
              <a:rPr lang="de-DE" altLang="sv-SE" sz="1000" b="0" smtClean="0"/>
              <a:pPr>
                <a:spcBef>
                  <a:spcPct val="0"/>
                </a:spcBef>
                <a:buFontTx/>
                <a:buNone/>
              </a:pPr>
              <a:t>11.12.2018</a:t>
            </a:fld>
            <a:endParaRPr lang="de-DE" altLang="sv-SE" sz="1000" b="0" smtClean="0"/>
          </a:p>
        </p:txBody>
      </p:sp>
      <p:sp>
        <p:nvSpPr>
          <p:cNvPr id="13315"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13316"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4DCA1B65-0CA4-4B55-ADD0-319C59FE17B7}" type="slidenum">
              <a:rPr lang="en-US" altLang="sv-SE" sz="1200" b="0" smtClean="0">
                <a:solidFill>
                  <a:schemeClr val="tx2"/>
                </a:solidFill>
              </a:rPr>
              <a:pPr algn="r">
                <a:spcBef>
                  <a:spcPct val="0"/>
                </a:spcBef>
                <a:buFontTx/>
                <a:buNone/>
              </a:pPr>
              <a:t>11</a:t>
            </a:fld>
            <a:endParaRPr lang="de-DE" altLang="sv-SE" sz="1200" b="0" smtClean="0">
              <a:solidFill>
                <a:schemeClr val="tx2"/>
              </a:solidFill>
              <a:latin typeface="Times New Roman" pitchFamily="18" charset="0"/>
            </a:endParaRPr>
          </a:p>
        </p:txBody>
      </p:sp>
      <p:sp>
        <p:nvSpPr>
          <p:cNvPr id="302082" name="Rectangle 2"/>
          <p:cNvSpPr>
            <a:spLocks noGrp="1" noChangeArrowheads="1"/>
          </p:cNvSpPr>
          <p:nvPr>
            <p:ph type="title"/>
          </p:nvPr>
        </p:nvSpPr>
        <p:spPr/>
        <p:txBody>
          <a:bodyPr/>
          <a:lstStyle/>
          <a:p>
            <a:pPr eaLnBrk="1" hangingPunct="1">
              <a:defRPr/>
            </a:pPr>
            <a:r>
              <a:rPr lang="de-DE" smtClean="0"/>
              <a:t>Wahrheits- bzw. Folgezustandstabelle</a:t>
            </a:r>
          </a:p>
        </p:txBody>
      </p:sp>
      <p:sp>
        <p:nvSpPr>
          <p:cNvPr id="13318" name="Rectangle 4"/>
          <p:cNvSpPr>
            <a:spLocks noChangeArrowheads="1"/>
          </p:cNvSpPr>
          <p:nvPr/>
        </p:nvSpPr>
        <p:spPr bwMode="auto">
          <a:xfrm>
            <a:off x="0" y="2867025"/>
            <a:ext cx="10687050" cy="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302503" name="Group 423"/>
          <p:cNvGraphicFramePr>
            <a:graphicFrameLocks noGrp="1"/>
          </p:cNvGraphicFramePr>
          <p:nvPr/>
        </p:nvGraphicFramePr>
        <p:xfrm>
          <a:off x="2247900" y="3925888"/>
          <a:ext cx="6049963" cy="3194050"/>
        </p:xfrm>
        <a:graphic>
          <a:graphicData uri="http://schemas.openxmlformats.org/drawingml/2006/table">
            <a:tbl>
              <a:tblPr/>
              <a:tblGrid>
                <a:gridCol w="601663">
                  <a:extLst>
                    <a:ext uri="{9D8B030D-6E8A-4147-A177-3AD203B41FA5}">
                      <a16:colId xmlns:a16="http://schemas.microsoft.com/office/drawing/2014/main" val="20000"/>
                    </a:ext>
                  </a:extLst>
                </a:gridCol>
                <a:gridCol w="601662">
                  <a:extLst>
                    <a:ext uri="{9D8B030D-6E8A-4147-A177-3AD203B41FA5}">
                      <a16:colId xmlns:a16="http://schemas.microsoft.com/office/drawing/2014/main" val="20001"/>
                    </a:ext>
                  </a:extLst>
                </a:gridCol>
                <a:gridCol w="601663">
                  <a:extLst>
                    <a:ext uri="{9D8B030D-6E8A-4147-A177-3AD203B41FA5}">
                      <a16:colId xmlns:a16="http://schemas.microsoft.com/office/drawing/2014/main" val="20002"/>
                    </a:ext>
                  </a:extLst>
                </a:gridCol>
                <a:gridCol w="598487">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gridCol w="600075">
                  <a:extLst>
                    <a:ext uri="{9D8B030D-6E8A-4147-A177-3AD203B41FA5}">
                      <a16:colId xmlns:a16="http://schemas.microsoft.com/office/drawing/2014/main" val="20005"/>
                    </a:ext>
                  </a:extLst>
                </a:gridCol>
                <a:gridCol w="601663">
                  <a:extLst>
                    <a:ext uri="{9D8B030D-6E8A-4147-A177-3AD203B41FA5}">
                      <a16:colId xmlns:a16="http://schemas.microsoft.com/office/drawing/2014/main" val="20006"/>
                    </a:ext>
                  </a:extLst>
                </a:gridCol>
                <a:gridCol w="1841500">
                  <a:extLst>
                    <a:ext uri="{9D8B030D-6E8A-4147-A177-3AD203B41FA5}">
                      <a16:colId xmlns:a16="http://schemas.microsoft.com/office/drawing/2014/main" val="20007"/>
                    </a:ext>
                  </a:extLst>
                </a:gridCol>
              </a:tblGrid>
              <a:tr h="387386">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C</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S</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R</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SI</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RI</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Q</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Q</a:t>
                      </a:r>
                      <a:r>
                        <a:rPr kumimoji="0" lang="de-DE" altLang="sv-SE" sz="1600" b="1" i="0" u="none" strike="noStrike" cap="none" normalizeH="0" baseline="30000" smtClean="0">
                          <a:ln>
                            <a:noFill/>
                          </a:ln>
                          <a:solidFill>
                            <a:schemeClr val="tx1"/>
                          </a:solidFill>
                          <a:effectLst/>
                          <a:latin typeface="Arial" charset="0"/>
                          <a:cs typeface="Times New Roman" pitchFamily="18" charset="0"/>
                        </a:rPr>
                        <a:t>+</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Bedeutung</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85799">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X</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X</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rowSpan="2">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Speichern / Takttor geschlossen</a:t>
                      </a:r>
                      <a:endParaRPr kumimoji="0" lang="de-DE" altLang="sv-SE" sz="1600" b="1" i="0" u="none" strike="noStrike" cap="none" normalizeH="0" baseline="0" smtClean="0">
                        <a:ln>
                          <a:noFill/>
                        </a:ln>
                        <a:solidFill>
                          <a:schemeClr val="tx1"/>
                        </a:solidFill>
                        <a:effectLst/>
                        <a:latin typeface="Arial" charset="0"/>
                      </a:endParaRPr>
                    </a:p>
                  </a:txBody>
                  <a:tcPr marT="45729" marB="4572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B9E23"/>
                    </a:solidFill>
                  </a:tcPr>
                </a:tc>
                <a:extLst>
                  <a:ext uri="{0D108BD9-81ED-4DB2-BD59-A6C34878D82A}">
                    <a16:rowId xmlns:a16="http://schemas.microsoft.com/office/drawing/2014/main" val="10001"/>
                  </a:ext>
                </a:extLst>
              </a:tr>
              <a:tr h="437248">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X</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X</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de-AT"/>
                    </a:p>
                  </a:txBody>
                  <a:tcPr/>
                </a:tc>
                <a:extLst>
                  <a:ext uri="{0D108BD9-81ED-4DB2-BD59-A6C34878D82A}">
                    <a16:rowId xmlns:a16="http://schemas.microsoft.com/office/drawing/2014/main" val="10002"/>
                  </a:ext>
                </a:extLst>
              </a:tr>
              <a:tr h="388974">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rowSpan="2">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Speichern / Takttor geöffnet</a:t>
                      </a:r>
                      <a:endParaRPr kumimoji="0" lang="de-DE" altLang="sv-SE" sz="1600" b="1" i="0" u="none" strike="noStrike" cap="none" normalizeH="0" baseline="0" smtClean="0">
                        <a:ln>
                          <a:noFill/>
                        </a:ln>
                        <a:solidFill>
                          <a:schemeClr val="tx1"/>
                        </a:solidFill>
                        <a:effectLst/>
                        <a:latin typeface="Arial" charset="0"/>
                      </a:endParaRPr>
                    </a:p>
                  </a:txBody>
                  <a:tcPr marT="45729" marB="4572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B9E23"/>
                    </a:solidFill>
                  </a:tcPr>
                </a:tc>
                <a:extLst>
                  <a:ext uri="{0D108BD9-81ED-4DB2-BD59-A6C34878D82A}">
                    <a16:rowId xmlns:a16="http://schemas.microsoft.com/office/drawing/2014/main" val="10003"/>
                  </a:ext>
                </a:extLst>
              </a:tr>
              <a:tr h="434072">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de-AT"/>
                    </a:p>
                  </a:txBody>
                  <a:tcPr/>
                </a:tc>
                <a:extLst>
                  <a:ext uri="{0D108BD9-81ED-4DB2-BD59-A6C34878D82A}">
                    <a16:rowId xmlns:a16="http://schemas.microsoft.com/office/drawing/2014/main" val="10004"/>
                  </a:ext>
                </a:extLst>
              </a:tr>
              <a:tr h="387386">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X</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Setzen</a:t>
                      </a:r>
                      <a:endParaRPr kumimoji="0" lang="de-DE" altLang="sv-SE" sz="1600" b="1" i="0" u="none" strike="noStrike" cap="none" normalizeH="0" baseline="0" smtClean="0">
                        <a:ln>
                          <a:noFill/>
                        </a:ln>
                        <a:solidFill>
                          <a:schemeClr val="tx1"/>
                        </a:solidFill>
                        <a:effectLst/>
                        <a:latin typeface="Arial" charset="0"/>
                      </a:endParaRPr>
                    </a:p>
                  </a:txBody>
                  <a:tcPr marT="45729" marB="4572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B9E23"/>
                    </a:solidFill>
                  </a:tcPr>
                </a:tc>
                <a:extLst>
                  <a:ext uri="{0D108BD9-81ED-4DB2-BD59-A6C34878D82A}">
                    <a16:rowId xmlns:a16="http://schemas.microsoft.com/office/drawing/2014/main" val="10005"/>
                  </a:ext>
                </a:extLst>
              </a:tr>
              <a:tr h="385799">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X</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Löschen</a:t>
                      </a:r>
                      <a:endParaRPr kumimoji="0" lang="de-DE" altLang="sv-SE" sz="1600" b="1" i="0" u="none" strike="noStrike" cap="none" normalizeH="0" baseline="0" smtClean="0">
                        <a:ln>
                          <a:noFill/>
                        </a:ln>
                        <a:solidFill>
                          <a:schemeClr val="tx1"/>
                        </a:solidFill>
                        <a:effectLst/>
                        <a:latin typeface="Arial" charset="0"/>
                      </a:endParaRPr>
                    </a:p>
                  </a:txBody>
                  <a:tcPr marT="45729" marB="4572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B9E23"/>
                    </a:solidFill>
                  </a:tcPr>
                </a:tc>
                <a:extLst>
                  <a:ext uri="{0D108BD9-81ED-4DB2-BD59-A6C34878D82A}">
                    <a16:rowId xmlns:a16="http://schemas.microsoft.com/office/drawing/2014/main" val="10006"/>
                  </a:ext>
                </a:extLst>
              </a:tr>
              <a:tr h="387386">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X</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ctr"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U</a:t>
                      </a:r>
                      <a:endParaRPr kumimoji="0" lang="de-DE" altLang="sv-SE" sz="1600" b="1" i="0" u="none" strike="noStrike" cap="none" normalizeH="0" baseline="0" smtClean="0">
                        <a:ln>
                          <a:noFill/>
                        </a:ln>
                        <a:solidFill>
                          <a:schemeClr val="tx1"/>
                        </a:solidFill>
                        <a:effectLst/>
                        <a:latin typeface="Arial" charset="0"/>
                      </a:endParaRPr>
                    </a:p>
                  </a:txBody>
                  <a:tcPr marT="45729" marB="4572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73063" indent="-373063"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373063" marR="0" lvl="0" indent="-373063" algn="just" defTabSz="995363"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Irregulär</a:t>
                      </a:r>
                      <a:endParaRPr kumimoji="0" lang="de-DE" altLang="sv-SE" sz="1600" b="1" i="0" u="none" strike="noStrike" cap="none" normalizeH="0" baseline="0" smtClean="0">
                        <a:ln>
                          <a:noFill/>
                        </a:ln>
                        <a:solidFill>
                          <a:schemeClr val="tx1"/>
                        </a:solidFill>
                        <a:effectLst/>
                        <a:latin typeface="Arial" charset="0"/>
                      </a:endParaRPr>
                    </a:p>
                  </a:txBody>
                  <a:tcPr marT="45729" marB="45729"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B9E23"/>
                    </a:solidFill>
                  </a:tcPr>
                </a:tc>
                <a:extLst>
                  <a:ext uri="{0D108BD9-81ED-4DB2-BD59-A6C34878D82A}">
                    <a16:rowId xmlns:a16="http://schemas.microsoft.com/office/drawing/2014/main" val="10007"/>
                  </a:ext>
                </a:extLst>
              </a:tr>
            </a:tbl>
          </a:graphicData>
        </a:graphic>
      </p:graphicFrame>
      <p:graphicFrame>
        <p:nvGraphicFramePr>
          <p:cNvPr id="13404" name="Object 421"/>
          <p:cNvGraphicFramePr>
            <a:graphicFrameLocks noGrp="1" noChangeAspect="1"/>
          </p:cNvGraphicFramePr>
          <p:nvPr>
            <p:ph idx="1"/>
          </p:nvPr>
        </p:nvGraphicFramePr>
        <p:xfrm>
          <a:off x="3543300" y="1981200"/>
          <a:ext cx="5832475" cy="2149475"/>
        </p:xfrm>
        <a:graphic>
          <a:graphicData uri="http://schemas.openxmlformats.org/presentationml/2006/ole">
            <mc:AlternateContent xmlns:mc="http://schemas.openxmlformats.org/markup-compatibility/2006">
              <mc:Choice xmlns:v="urn:schemas-microsoft-com:vml" Requires="v">
                <p:oleObj spid="_x0000_s13428" name="Visio" r:id="rId3" imgW="5670194" imgH="2088490" progId="Visio.Drawing.11">
                  <p:embed/>
                </p:oleObj>
              </mc:Choice>
              <mc:Fallback>
                <p:oleObj name="Visio" r:id="rId3" imgW="5670194" imgH="2088490" progId="Visio.Drawing.11">
                  <p:embed/>
                  <p:pic>
                    <p:nvPicPr>
                      <p:cNvPr id="0" name="Object 4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300" y="1981200"/>
                        <a:ext cx="5832475" cy="214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2504" name="AutoShape 424"/>
          <p:cNvSpPr>
            <a:spLocks noChangeArrowheads="1"/>
          </p:cNvSpPr>
          <p:nvPr/>
        </p:nvSpPr>
        <p:spPr bwMode="auto">
          <a:xfrm>
            <a:off x="7072313" y="2413000"/>
            <a:ext cx="3384550" cy="1296988"/>
          </a:xfrm>
          <a:prstGeom prst="wedgeRoundRectCallout">
            <a:avLst>
              <a:gd name="adj1" fmla="val -92542"/>
              <a:gd name="adj2" fmla="val -41676"/>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Erinnere: Das aus NAND-Gattern aufgebaute RS-Latch wird durch L-aktive Signale angesteuert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2504"/>
                                        </p:tgtEl>
                                        <p:attrNameLst>
                                          <p:attrName>style.visibility</p:attrName>
                                        </p:attrNameLst>
                                      </p:cBhvr>
                                      <p:to>
                                        <p:strVal val="visible"/>
                                      </p:to>
                                    </p:set>
                                    <p:animEffect transition="in" filter="blinds(horizontal)">
                                      <p:cBhvr>
                                        <p:cTn id="7" dur="500"/>
                                        <p:tgtEl>
                                          <p:spTgt spid="302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50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7DA709A6-FAB0-47D8-8A95-B612E057002E}" type="datetime1">
              <a:rPr lang="de-DE" altLang="sv-SE" sz="1000" b="0" smtClean="0"/>
              <a:pPr>
                <a:spcBef>
                  <a:spcPct val="0"/>
                </a:spcBef>
                <a:buFontTx/>
                <a:buNone/>
              </a:pPr>
              <a:t>11.12.2018</a:t>
            </a:fld>
            <a:endParaRPr lang="de-DE" altLang="sv-SE" sz="1000" b="0" smtClean="0"/>
          </a:p>
        </p:txBody>
      </p:sp>
      <p:sp>
        <p:nvSpPr>
          <p:cNvPr id="14339"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14340"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B4D1849E-BAA0-4E11-BE2B-FE84C07906F4}" type="slidenum">
              <a:rPr lang="en-US" altLang="sv-SE" sz="1200" b="0" smtClean="0">
                <a:solidFill>
                  <a:schemeClr val="tx2"/>
                </a:solidFill>
              </a:rPr>
              <a:pPr algn="r">
                <a:spcBef>
                  <a:spcPct val="0"/>
                </a:spcBef>
                <a:buFontTx/>
                <a:buNone/>
              </a:pPr>
              <a:t>12</a:t>
            </a:fld>
            <a:endParaRPr lang="de-DE" altLang="sv-SE" sz="1200" b="0" smtClean="0">
              <a:solidFill>
                <a:schemeClr val="tx2"/>
              </a:solidFill>
              <a:latin typeface="Times New Roman" pitchFamily="18" charset="0"/>
            </a:endParaRPr>
          </a:p>
        </p:txBody>
      </p:sp>
      <p:sp>
        <p:nvSpPr>
          <p:cNvPr id="301058" name="Rectangle 2"/>
          <p:cNvSpPr>
            <a:spLocks noGrp="1" noChangeArrowheads="1"/>
          </p:cNvSpPr>
          <p:nvPr>
            <p:ph type="title"/>
          </p:nvPr>
        </p:nvSpPr>
        <p:spPr/>
        <p:txBody>
          <a:bodyPr/>
          <a:lstStyle/>
          <a:p>
            <a:pPr eaLnBrk="1" hangingPunct="1">
              <a:defRPr/>
            </a:pPr>
            <a:r>
              <a:rPr lang="de-DE" dirty="0" smtClean="0"/>
              <a:t>VHDL-Prozess und Zeitverhalten </a:t>
            </a:r>
          </a:p>
        </p:txBody>
      </p:sp>
      <p:sp>
        <p:nvSpPr>
          <p:cNvPr id="14342" name="Text Box 4"/>
          <p:cNvSpPr txBox="1">
            <a:spLocks noChangeArrowheads="1"/>
          </p:cNvSpPr>
          <p:nvPr/>
        </p:nvSpPr>
        <p:spPr bwMode="auto">
          <a:xfrm>
            <a:off x="303213" y="1909763"/>
            <a:ext cx="9648825" cy="229235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de-DE" altLang="de-DE">
                <a:latin typeface="Courier New" pitchFamily="49" charset="0"/>
              </a:rPr>
              <a:t>RS: </a:t>
            </a:r>
            <a:r>
              <a:rPr lang="de-DE" altLang="de-DE" b="1">
                <a:latin typeface="Courier New" pitchFamily="49" charset="0"/>
              </a:rPr>
              <a:t>process</a:t>
            </a:r>
            <a:r>
              <a:rPr lang="de-DE" altLang="de-DE">
                <a:latin typeface="Courier New" pitchFamily="49" charset="0"/>
              </a:rPr>
              <a:t>(C, R, S, Q)</a:t>
            </a:r>
            <a:endParaRPr lang="en-GB" altLang="de-DE" b="1">
              <a:latin typeface="Courier New" pitchFamily="49" charset="0"/>
            </a:endParaRPr>
          </a:p>
          <a:p>
            <a:pPr algn="l"/>
            <a:r>
              <a:rPr lang="en-GB" altLang="de-DE" b="1">
                <a:latin typeface="Courier New" pitchFamily="49" charset="0"/>
              </a:rPr>
              <a:t>begin</a:t>
            </a:r>
          </a:p>
          <a:p>
            <a:pPr algn="l"/>
            <a:r>
              <a:rPr lang="en-GB" altLang="de-DE" b="1">
                <a:latin typeface="Courier New" pitchFamily="49" charset="0"/>
              </a:rPr>
              <a:t> if</a:t>
            </a:r>
            <a:r>
              <a:rPr lang="en-GB" altLang="de-DE">
                <a:latin typeface="Courier New" pitchFamily="49" charset="0"/>
              </a:rPr>
              <a:t> C = '1' </a:t>
            </a:r>
            <a:r>
              <a:rPr lang="en-GB" altLang="de-DE" b="1">
                <a:latin typeface="Courier New" pitchFamily="49" charset="0"/>
              </a:rPr>
              <a:t>then</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if</a:t>
            </a:r>
            <a:r>
              <a:rPr lang="en-GB" altLang="de-DE">
                <a:latin typeface="Courier New" pitchFamily="49" charset="0"/>
              </a:rPr>
              <a:t> 	(S='1' </a:t>
            </a:r>
            <a:r>
              <a:rPr lang="en-GB" altLang="de-DE" b="1">
                <a:latin typeface="Courier New" pitchFamily="49" charset="0"/>
              </a:rPr>
              <a:t>and</a:t>
            </a:r>
            <a:r>
              <a:rPr lang="en-GB" altLang="de-DE">
                <a:latin typeface="Courier New" pitchFamily="49" charset="0"/>
              </a:rPr>
              <a:t> R='0') </a:t>
            </a:r>
            <a:r>
              <a:rPr lang="en-GB" altLang="de-DE" b="1">
                <a:latin typeface="Courier New" pitchFamily="49" charset="0"/>
              </a:rPr>
              <a:t>then</a:t>
            </a:r>
            <a:r>
              <a:rPr lang="en-GB" altLang="de-DE">
                <a:latin typeface="Courier New" pitchFamily="49" charset="0"/>
              </a:rPr>
              <a:t> Q &lt;= '1' </a:t>
            </a:r>
            <a:r>
              <a:rPr lang="en-GB" altLang="de-DE" b="1">
                <a:latin typeface="Courier New" pitchFamily="49" charset="0"/>
              </a:rPr>
              <a:t>after</a:t>
            </a:r>
            <a:r>
              <a:rPr lang="en-GB" altLang="de-DE">
                <a:latin typeface="Courier New" pitchFamily="49" charset="0"/>
              </a:rPr>
              <a:t> 10 ns;		</a:t>
            </a:r>
            <a:r>
              <a:rPr lang="en-GB" altLang="de-DE" b="1">
                <a:latin typeface="Courier New" pitchFamily="49" charset="0"/>
              </a:rPr>
              <a:t>--Setzen</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elsif</a:t>
            </a:r>
            <a:r>
              <a:rPr lang="en-GB" altLang="de-DE">
                <a:latin typeface="Courier New" pitchFamily="49" charset="0"/>
              </a:rPr>
              <a:t> (S='0' </a:t>
            </a:r>
            <a:r>
              <a:rPr lang="en-GB" altLang="de-DE" b="1">
                <a:latin typeface="Courier New" pitchFamily="49" charset="0"/>
              </a:rPr>
              <a:t>and</a:t>
            </a:r>
            <a:r>
              <a:rPr lang="en-GB" altLang="de-DE">
                <a:latin typeface="Courier New" pitchFamily="49" charset="0"/>
              </a:rPr>
              <a:t> R='1') </a:t>
            </a:r>
            <a:r>
              <a:rPr lang="en-GB" altLang="de-DE" b="1">
                <a:latin typeface="Courier New" pitchFamily="49" charset="0"/>
              </a:rPr>
              <a:t>then</a:t>
            </a:r>
            <a:r>
              <a:rPr lang="en-GB" altLang="de-DE">
                <a:latin typeface="Courier New" pitchFamily="49" charset="0"/>
              </a:rPr>
              <a:t> Q &lt;= '0' </a:t>
            </a:r>
            <a:r>
              <a:rPr lang="en-GB" altLang="de-DE" b="1">
                <a:latin typeface="Courier New" pitchFamily="49" charset="0"/>
              </a:rPr>
              <a:t>after</a:t>
            </a:r>
            <a:r>
              <a:rPr lang="en-GB" altLang="de-DE">
                <a:latin typeface="Courier New" pitchFamily="49" charset="0"/>
              </a:rPr>
              <a:t> 10 ns;	</a:t>
            </a:r>
            <a:r>
              <a:rPr lang="en-GB" altLang="de-DE" b="1">
                <a:latin typeface="Courier New" pitchFamily="49" charset="0"/>
              </a:rPr>
              <a:t>--Ruecksetzen</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elsif</a:t>
            </a:r>
            <a:r>
              <a:rPr lang="en-GB" altLang="de-DE">
                <a:latin typeface="Courier New" pitchFamily="49" charset="0"/>
              </a:rPr>
              <a:t> (S='0' </a:t>
            </a:r>
            <a:r>
              <a:rPr lang="en-GB" altLang="de-DE" b="1">
                <a:latin typeface="Courier New" pitchFamily="49" charset="0"/>
              </a:rPr>
              <a:t>and</a:t>
            </a:r>
            <a:r>
              <a:rPr lang="en-GB" altLang="de-DE">
                <a:latin typeface="Courier New" pitchFamily="49" charset="0"/>
              </a:rPr>
              <a:t> R='0') </a:t>
            </a:r>
            <a:r>
              <a:rPr lang="en-GB" altLang="de-DE" b="1">
                <a:latin typeface="Courier New" pitchFamily="49" charset="0"/>
              </a:rPr>
              <a:t>then</a:t>
            </a:r>
            <a:r>
              <a:rPr lang="en-GB" altLang="de-DE">
                <a:latin typeface="Courier New" pitchFamily="49" charset="0"/>
              </a:rPr>
              <a:t> Q &lt;=  Q  </a:t>
            </a:r>
            <a:r>
              <a:rPr lang="en-GB" altLang="de-DE" b="1">
                <a:latin typeface="Courier New" pitchFamily="49" charset="0"/>
              </a:rPr>
              <a:t>after</a:t>
            </a:r>
            <a:r>
              <a:rPr lang="en-GB" altLang="de-DE">
                <a:latin typeface="Courier New" pitchFamily="49" charset="0"/>
              </a:rPr>
              <a:t> 10 ns;	</a:t>
            </a:r>
            <a:r>
              <a:rPr lang="en-GB" altLang="de-DE" b="1">
                <a:latin typeface="Courier New" pitchFamily="49" charset="0"/>
              </a:rPr>
              <a:t>--Speichern</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else</a:t>
            </a:r>
            <a:r>
              <a:rPr lang="en-GB" altLang="de-DE">
                <a:latin typeface="Courier New" pitchFamily="49" charset="0"/>
              </a:rPr>
              <a:t> Q &lt;= 'U' </a:t>
            </a:r>
            <a:r>
              <a:rPr lang="en-GB" altLang="de-DE" b="1">
                <a:latin typeface="Courier New" pitchFamily="49" charset="0"/>
              </a:rPr>
              <a:t>after</a:t>
            </a:r>
            <a:r>
              <a:rPr lang="en-GB" altLang="de-DE">
                <a:latin typeface="Courier New" pitchFamily="49" charset="0"/>
              </a:rPr>
              <a:t> 10 ns;				</a:t>
            </a:r>
            <a:r>
              <a:rPr lang="en-GB" altLang="de-DE" b="1">
                <a:latin typeface="Courier New" pitchFamily="49" charset="0"/>
              </a:rPr>
              <a:t>--Irregulaer</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end if</a:t>
            </a:r>
            <a:r>
              <a:rPr lang="en-GB" altLang="de-DE">
                <a:latin typeface="Courier New" pitchFamily="49" charset="0"/>
              </a:rPr>
              <a:t>;</a:t>
            </a:r>
          </a:p>
          <a:p>
            <a:pPr algn="l"/>
            <a:r>
              <a:rPr lang="en-GB" altLang="de-DE">
                <a:latin typeface="Courier New" pitchFamily="49" charset="0"/>
              </a:rPr>
              <a:t> </a:t>
            </a:r>
            <a:r>
              <a:rPr lang="en-GB" altLang="de-DE" b="1">
                <a:latin typeface="Courier New" pitchFamily="49" charset="0"/>
              </a:rPr>
              <a:t>end if</a:t>
            </a:r>
            <a:r>
              <a:rPr lang="en-GB" altLang="de-DE">
                <a:latin typeface="Courier New" pitchFamily="49" charset="0"/>
              </a:rPr>
              <a:t>;</a:t>
            </a:r>
            <a:endParaRPr lang="de-DE" altLang="de-DE">
              <a:latin typeface="Courier New" pitchFamily="49" charset="0"/>
            </a:endParaRPr>
          </a:p>
        </p:txBody>
      </p:sp>
      <p:sp>
        <p:nvSpPr>
          <p:cNvPr id="14343" name="Rectangle 7"/>
          <p:cNvSpPr>
            <a:spLocks noChangeArrowheads="1"/>
          </p:cNvSpPr>
          <p:nvPr/>
        </p:nvSpPr>
        <p:spPr bwMode="auto">
          <a:xfrm>
            <a:off x="0" y="3195638"/>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14344" name="Object 6"/>
          <p:cNvGraphicFramePr>
            <a:graphicFrameLocks noChangeAspect="1"/>
          </p:cNvGraphicFramePr>
          <p:nvPr/>
        </p:nvGraphicFramePr>
        <p:xfrm>
          <a:off x="4119563" y="4286250"/>
          <a:ext cx="5834062" cy="2432050"/>
        </p:xfrm>
        <a:graphic>
          <a:graphicData uri="http://schemas.openxmlformats.org/presentationml/2006/ole">
            <mc:AlternateContent xmlns:mc="http://schemas.openxmlformats.org/markup-compatibility/2006">
              <mc:Choice xmlns:v="urn:schemas-microsoft-com:vml" Requires="v">
                <p:oleObj spid="_x0000_s14369" name="Visio" r:id="rId3" imgW="9459607" imgH="3931074" progId="Visio.Drawing.11">
                  <p:embed/>
                </p:oleObj>
              </mc:Choice>
              <mc:Fallback>
                <p:oleObj name="Visio" r:id="rId3" imgW="9459607" imgH="3931074"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563" y="4286250"/>
                        <a:ext cx="5834062"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1064" name="AutoShape 8"/>
          <p:cNvSpPr>
            <a:spLocks noChangeArrowheads="1"/>
          </p:cNvSpPr>
          <p:nvPr/>
        </p:nvSpPr>
        <p:spPr bwMode="auto">
          <a:xfrm>
            <a:off x="303213" y="4860925"/>
            <a:ext cx="3384550" cy="1512888"/>
          </a:xfrm>
          <a:prstGeom prst="wedgeRoundRectCallout">
            <a:avLst>
              <a:gd name="adj1" fmla="val -33491"/>
              <a:gd name="adj2" fmla="val -99949"/>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Die erste if-Anweisung ist unvollständig =&gt; das Synthesewerkzeug inferriert ein D-Latch !</a:t>
            </a:r>
          </a:p>
        </p:txBody>
      </p:sp>
      <p:sp>
        <p:nvSpPr>
          <p:cNvPr id="301065" name="AutoShape 9"/>
          <p:cNvSpPr>
            <a:spLocks noChangeArrowheads="1"/>
          </p:cNvSpPr>
          <p:nvPr/>
        </p:nvSpPr>
        <p:spPr bwMode="auto">
          <a:xfrm>
            <a:off x="6927850" y="6805613"/>
            <a:ext cx="1655763" cy="360362"/>
          </a:xfrm>
          <a:prstGeom prst="wedgeRoundRectCallout">
            <a:avLst>
              <a:gd name="adj1" fmla="val 74546"/>
              <a:gd name="adj2" fmla="val -362333"/>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Irregulär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1064"/>
                                        </p:tgtEl>
                                        <p:attrNameLst>
                                          <p:attrName>style.visibility</p:attrName>
                                        </p:attrNameLst>
                                      </p:cBhvr>
                                      <p:to>
                                        <p:strVal val="visible"/>
                                      </p:to>
                                    </p:set>
                                    <p:animEffect transition="in" filter="blinds(horizontal)">
                                      <p:cBhvr>
                                        <p:cTn id="7" dur="500"/>
                                        <p:tgtEl>
                                          <p:spTgt spid="3010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1065"/>
                                        </p:tgtEl>
                                        <p:attrNameLst>
                                          <p:attrName>style.visibility</p:attrName>
                                        </p:attrNameLst>
                                      </p:cBhvr>
                                      <p:to>
                                        <p:strVal val="visible"/>
                                      </p:to>
                                    </p:set>
                                    <p:animEffect transition="in" filter="blinds(horizontal)">
                                      <p:cBhvr>
                                        <p:cTn id="12" dur="500"/>
                                        <p:tgtEl>
                                          <p:spTgt spid="301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4" grpId="0" animBg="1"/>
      <p:bldP spid="3010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5EFA5A68-25A8-4C43-96F3-7300E75AA24A}" type="datetime1">
              <a:rPr lang="de-DE" altLang="sv-SE" sz="1000" b="0" smtClean="0"/>
              <a:pPr>
                <a:spcBef>
                  <a:spcPct val="0"/>
                </a:spcBef>
                <a:buFontTx/>
                <a:buNone/>
              </a:pPr>
              <a:t>11.12.2018</a:t>
            </a:fld>
            <a:endParaRPr lang="de-DE" altLang="sv-SE" sz="1000" b="0" smtClean="0"/>
          </a:p>
        </p:txBody>
      </p:sp>
      <p:sp>
        <p:nvSpPr>
          <p:cNvPr id="15363"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15364"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2BEB7D56-3FE2-43C1-ACD9-A15FA9849B7A}" type="slidenum">
              <a:rPr lang="en-US" altLang="sv-SE" sz="1200" b="0" smtClean="0">
                <a:solidFill>
                  <a:schemeClr val="tx2"/>
                </a:solidFill>
              </a:rPr>
              <a:pPr algn="r">
                <a:spcBef>
                  <a:spcPct val="0"/>
                </a:spcBef>
                <a:buFontTx/>
                <a:buNone/>
              </a:pPr>
              <a:t>13</a:t>
            </a:fld>
            <a:endParaRPr lang="de-DE" altLang="sv-SE" sz="1200" b="0" smtClean="0">
              <a:solidFill>
                <a:schemeClr val="tx2"/>
              </a:solidFill>
              <a:latin typeface="Times New Roman" pitchFamily="18" charset="0"/>
            </a:endParaRPr>
          </a:p>
        </p:txBody>
      </p:sp>
      <p:sp>
        <p:nvSpPr>
          <p:cNvPr id="304130" name="Rectangle 2"/>
          <p:cNvSpPr>
            <a:spLocks noGrp="1" noChangeArrowheads="1"/>
          </p:cNvSpPr>
          <p:nvPr>
            <p:ph type="title"/>
          </p:nvPr>
        </p:nvSpPr>
        <p:spPr/>
        <p:txBody>
          <a:bodyPr/>
          <a:lstStyle/>
          <a:p>
            <a:pPr eaLnBrk="1" hangingPunct="1">
              <a:defRPr/>
            </a:pPr>
            <a:r>
              <a:rPr lang="de-DE" smtClean="0"/>
              <a:t>D-Latch (Data-Latch)</a:t>
            </a:r>
          </a:p>
        </p:txBody>
      </p:sp>
      <p:sp>
        <p:nvSpPr>
          <p:cNvPr id="15366" name="Text Box 4"/>
          <p:cNvSpPr txBox="1">
            <a:spLocks noChangeArrowheads="1"/>
          </p:cNvSpPr>
          <p:nvPr/>
        </p:nvSpPr>
        <p:spPr bwMode="auto">
          <a:xfrm>
            <a:off x="303213" y="1765300"/>
            <a:ext cx="1000918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buFontTx/>
              <a:buChar char="•"/>
            </a:pPr>
            <a:r>
              <a:rPr lang="de-DE" altLang="de-DE" sz="1800" b="1">
                <a:latin typeface="Arial" charset="0"/>
              </a:rPr>
              <a:t>Entsteht aus dem taktzustandsgesteuerten RS-Latch durch komplementäre Ansteuerung der R- und S-Eingänge aus einem gemeinsamen D-Eingang.</a:t>
            </a:r>
          </a:p>
          <a:p>
            <a:pPr algn="l">
              <a:buFontTx/>
              <a:buChar char="•"/>
            </a:pPr>
            <a:r>
              <a:rPr lang="de-DE" altLang="de-DE" sz="1800" b="1">
                <a:latin typeface="Arial" charset="0"/>
              </a:rPr>
              <a:t>Struktur a) und Schaltsymbol b) mit Kennzeichnung der Abhängigkeit des D-Eingangs.</a:t>
            </a:r>
          </a:p>
        </p:txBody>
      </p:sp>
      <p:sp>
        <p:nvSpPr>
          <p:cNvPr id="15367" name="Rectangle 6"/>
          <p:cNvSpPr>
            <a:spLocks noChangeArrowheads="1"/>
          </p:cNvSpPr>
          <p:nvPr/>
        </p:nvSpPr>
        <p:spPr bwMode="auto">
          <a:xfrm>
            <a:off x="0" y="313372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15368" name="Object 5"/>
          <p:cNvGraphicFramePr>
            <a:graphicFrameLocks noChangeAspect="1"/>
          </p:cNvGraphicFramePr>
          <p:nvPr/>
        </p:nvGraphicFramePr>
        <p:xfrm>
          <a:off x="2390775" y="2701925"/>
          <a:ext cx="6192838" cy="2008188"/>
        </p:xfrm>
        <a:graphic>
          <a:graphicData uri="http://schemas.openxmlformats.org/presentationml/2006/ole">
            <mc:AlternateContent xmlns:mc="http://schemas.openxmlformats.org/markup-compatibility/2006">
              <mc:Choice xmlns:v="urn:schemas-microsoft-com:vml" Requires="v">
                <p:oleObj spid="_x0000_s15417" name="Visio" r:id="rId3" imgW="6335822" imgH="2052198" progId="Visio.Drawing.11">
                  <p:embed/>
                </p:oleObj>
              </mc:Choice>
              <mc:Fallback>
                <p:oleObj name="Visio" r:id="rId3" imgW="6335822" imgH="2052198"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775" y="2701925"/>
                        <a:ext cx="6192838"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9" name="Rectangle 8"/>
          <p:cNvSpPr>
            <a:spLocks noChangeArrowheads="1"/>
          </p:cNvSpPr>
          <p:nvPr/>
        </p:nvSpPr>
        <p:spPr bwMode="auto">
          <a:xfrm>
            <a:off x="-560388" y="3060700"/>
            <a:ext cx="1068705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pSp>
        <p:nvGrpSpPr>
          <p:cNvPr id="2" name="Group 11"/>
          <p:cNvGrpSpPr>
            <a:grpSpLocks/>
          </p:cNvGrpSpPr>
          <p:nvPr/>
        </p:nvGrpSpPr>
        <p:grpSpPr bwMode="auto">
          <a:xfrm>
            <a:off x="519113" y="4702175"/>
            <a:ext cx="9758362" cy="2608263"/>
            <a:chOff x="327" y="2972"/>
            <a:chExt cx="6147" cy="1643"/>
          </a:xfrm>
        </p:grpSpPr>
        <p:graphicFrame>
          <p:nvGraphicFramePr>
            <p:cNvPr id="15371" name="Object 7"/>
            <p:cNvGraphicFramePr>
              <a:graphicFrameLocks noChangeAspect="1"/>
            </p:cNvGraphicFramePr>
            <p:nvPr/>
          </p:nvGraphicFramePr>
          <p:xfrm>
            <a:off x="3003" y="2972"/>
            <a:ext cx="3471" cy="1451"/>
          </p:xfrm>
          <a:graphic>
            <a:graphicData uri="http://schemas.openxmlformats.org/presentationml/2006/ole">
              <mc:AlternateContent xmlns:mc="http://schemas.openxmlformats.org/markup-compatibility/2006">
                <mc:Choice xmlns:v="urn:schemas-microsoft-com:vml" Requires="v">
                  <p:oleObj spid="_x0000_s15418" name="Visio" r:id="rId5" imgW="9694787" imgH="3741244" progId="Visio.Drawing.11">
                    <p:embed/>
                  </p:oleObj>
                </mc:Choice>
                <mc:Fallback>
                  <p:oleObj name="Visio" r:id="rId5" imgW="9694787" imgH="3741244"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3" y="2972"/>
                          <a:ext cx="3471" cy="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2" name="Text Box 9"/>
            <p:cNvSpPr txBox="1">
              <a:spLocks noChangeArrowheads="1"/>
            </p:cNvSpPr>
            <p:nvPr/>
          </p:nvSpPr>
          <p:spPr bwMode="auto">
            <a:xfrm>
              <a:off x="327" y="3017"/>
              <a:ext cx="2631"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buFontTx/>
                <a:buChar char="•"/>
              </a:pPr>
              <a:r>
                <a:rPr lang="de-DE" altLang="de-DE" b="1">
                  <a:latin typeface="Arial" charset="0"/>
                </a:rPr>
                <a:t>Phasen 1 und 3: Während CLK = 1 wird der Wert des Dateneingangs übernommen.</a:t>
              </a:r>
            </a:p>
            <a:p>
              <a:pPr algn="l">
                <a:buFontTx/>
                <a:buChar char="•"/>
              </a:pPr>
              <a:r>
                <a:rPr lang="de-DE" altLang="de-DE" b="1">
                  <a:latin typeface="Arial" charset="0"/>
                </a:rPr>
                <a:t>Phasen 2 und 4: Während CLK = 0 ist das Eingangstor geschlossen und der Wert des D-Latches bleibt unverändert.</a:t>
              </a:r>
            </a:p>
            <a:p>
              <a:pPr algn="l">
                <a:buFontTx/>
                <a:buChar char="•"/>
              </a:pPr>
              <a:r>
                <a:rPr lang="de-DE" altLang="de-DE" b="1">
                  <a:latin typeface="Arial" charset="0"/>
                </a:rPr>
                <a:t>Eingangsstörsignale erscheinen am Ausgang, nur sofern das Takttor geöffnet ist 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AC1C16DF-28EF-4EA9-87EF-52A63791DF2F}" type="datetime1">
              <a:rPr lang="de-DE" altLang="sv-SE" sz="1000" b="0" smtClean="0"/>
              <a:pPr>
                <a:spcBef>
                  <a:spcPct val="0"/>
                </a:spcBef>
                <a:buFontTx/>
                <a:buNone/>
              </a:pPr>
              <a:t>11.12.2018</a:t>
            </a:fld>
            <a:endParaRPr lang="de-DE" altLang="sv-SE" sz="1000" b="0" smtClean="0"/>
          </a:p>
        </p:txBody>
      </p:sp>
      <p:sp>
        <p:nvSpPr>
          <p:cNvPr id="16387"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16388"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8B6201B9-4709-41B1-A952-37FDFB9A7180}" type="slidenum">
              <a:rPr lang="en-US" altLang="sv-SE" sz="1200" b="0" smtClean="0">
                <a:solidFill>
                  <a:schemeClr val="tx2"/>
                </a:solidFill>
              </a:rPr>
              <a:pPr algn="r">
                <a:spcBef>
                  <a:spcPct val="0"/>
                </a:spcBef>
                <a:buFontTx/>
                <a:buNone/>
              </a:pPr>
              <a:t>14</a:t>
            </a:fld>
            <a:endParaRPr lang="de-DE" altLang="sv-SE" sz="1200" b="0" smtClean="0">
              <a:solidFill>
                <a:schemeClr val="tx2"/>
              </a:solidFill>
              <a:latin typeface="Times New Roman" pitchFamily="18" charset="0"/>
            </a:endParaRPr>
          </a:p>
        </p:txBody>
      </p:sp>
      <p:sp>
        <p:nvSpPr>
          <p:cNvPr id="305154" name="Rectangle 2"/>
          <p:cNvSpPr>
            <a:spLocks noGrp="1" noChangeArrowheads="1"/>
          </p:cNvSpPr>
          <p:nvPr>
            <p:ph type="title"/>
          </p:nvPr>
        </p:nvSpPr>
        <p:spPr/>
        <p:txBody>
          <a:bodyPr/>
          <a:lstStyle/>
          <a:p>
            <a:pPr eaLnBrk="1" hangingPunct="1">
              <a:defRPr/>
            </a:pPr>
            <a:r>
              <a:rPr lang="de-DE" dirty="0" smtClean="0"/>
              <a:t>Folgezustandstabelle</a:t>
            </a:r>
          </a:p>
        </p:txBody>
      </p:sp>
      <p:sp>
        <p:nvSpPr>
          <p:cNvPr id="305156" name="Rectangle 4"/>
          <p:cNvSpPr>
            <a:spLocks noChangeArrowheads="1"/>
          </p:cNvSpPr>
          <p:nvPr/>
        </p:nvSpPr>
        <p:spPr bwMode="auto">
          <a:xfrm>
            <a:off x="0" y="4056063"/>
            <a:ext cx="10687050" cy="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305674" name="Group 522"/>
          <p:cNvGraphicFramePr>
            <a:graphicFrameLocks noGrp="1"/>
          </p:cNvGraphicFramePr>
          <p:nvPr/>
        </p:nvGraphicFramePr>
        <p:xfrm>
          <a:off x="2257425" y="3495675"/>
          <a:ext cx="6615113" cy="2895600"/>
        </p:xfrm>
        <a:graphic>
          <a:graphicData uri="http://schemas.openxmlformats.org/drawingml/2006/table">
            <a:tbl>
              <a:tblPr/>
              <a:tblGrid>
                <a:gridCol w="684213">
                  <a:extLst>
                    <a:ext uri="{9D8B030D-6E8A-4147-A177-3AD203B41FA5}">
                      <a16:colId xmlns:a16="http://schemas.microsoft.com/office/drawing/2014/main" val="20000"/>
                    </a:ext>
                  </a:extLst>
                </a:gridCol>
                <a:gridCol w="538162">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gridCol w="539750">
                  <a:extLst>
                    <a:ext uri="{9D8B030D-6E8A-4147-A177-3AD203B41FA5}">
                      <a16:colId xmlns:a16="http://schemas.microsoft.com/office/drawing/2014/main" val="20003"/>
                    </a:ext>
                  </a:extLst>
                </a:gridCol>
                <a:gridCol w="538163">
                  <a:extLst>
                    <a:ext uri="{9D8B030D-6E8A-4147-A177-3AD203B41FA5}">
                      <a16:colId xmlns:a16="http://schemas.microsoft.com/office/drawing/2014/main" val="20004"/>
                    </a:ext>
                  </a:extLst>
                </a:gridCol>
                <a:gridCol w="539750">
                  <a:extLst>
                    <a:ext uri="{9D8B030D-6E8A-4147-A177-3AD203B41FA5}">
                      <a16:colId xmlns:a16="http://schemas.microsoft.com/office/drawing/2014/main" val="20005"/>
                    </a:ext>
                  </a:extLst>
                </a:gridCol>
                <a:gridCol w="539750">
                  <a:extLst>
                    <a:ext uri="{9D8B030D-6E8A-4147-A177-3AD203B41FA5}">
                      <a16:colId xmlns:a16="http://schemas.microsoft.com/office/drawing/2014/main" val="20006"/>
                    </a:ext>
                  </a:extLst>
                </a:gridCol>
                <a:gridCol w="538162">
                  <a:extLst>
                    <a:ext uri="{9D8B030D-6E8A-4147-A177-3AD203B41FA5}">
                      <a16:colId xmlns:a16="http://schemas.microsoft.com/office/drawing/2014/main" val="20007"/>
                    </a:ext>
                  </a:extLst>
                </a:gridCol>
                <a:gridCol w="539750">
                  <a:extLst>
                    <a:ext uri="{9D8B030D-6E8A-4147-A177-3AD203B41FA5}">
                      <a16:colId xmlns:a16="http://schemas.microsoft.com/office/drawing/2014/main" val="20008"/>
                    </a:ext>
                  </a:extLst>
                </a:gridCol>
                <a:gridCol w="539750">
                  <a:extLst>
                    <a:ext uri="{9D8B030D-6E8A-4147-A177-3AD203B41FA5}">
                      <a16:colId xmlns:a16="http://schemas.microsoft.com/office/drawing/2014/main" val="20009"/>
                    </a:ext>
                  </a:extLst>
                </a:gridCol>
                <a:gridCol w="538163">
                  <a:extLst>
                    <a:ext uri="{9D8B030D-6E8A-4147-A177-3AD203B41FA5}">
                      <a16:colId xmlns:a16="http://schemas.microsoft.com/office/drawing/2014/main" val="20010"/>
                    </a:ext>
                  </a:extLst>
                </a:gridCol>
                <a:gridCol w="539750">
                  <a:extLst>
                    <a:ext uri="{9D8B030D-6E8A-4147-A177-3AD203B41FA5}">
                      <a16:colId xmlns:a16="http://schemas.microsoft.com/office/drawing/2014/main" val="20011"/>
                    </a:ext>
                  </a:extLst>
                </a:gridCol>
              </a:tblGrid>
              <a:tr h="482600">
                <a:tc gridSpan="12">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dirty="0" smtClean="0">
                          <a:ln>
                            <a:noFill/>
                          </a:ln>
                          <a:solidFill>
                            <a:schemeClr val="tx1"/>
                          </a:solidFill>
                          <a:effectLst/>
                          <a:latin typeface="Arial" charset="0"/>
                          <a:cs typeface="Times New Roman" pitchFamily="18" charset="0"/>
                        </a:rPr>
                        <a:t>      a)                                        b)                                      c)</a:t>
                      </a:r>
                      <a:endParaRPr kumimoji="0" lang="de-DE" altLang="sv-SE" sz="1600" b="1" i="0" u="none" strike="noStrike" cap="none" normalizeH="0" baseline="0" dirty="0" smtClean="0">
                        <a:ln>
                          <a:noFill/>
                        </a:ln>
                        <a:solidFill>
                          <a:schemeClr val="tx1"/>
                        </a:solidFill>
                        <a:effectLst/>
                        <a:latin typeface="Arial" charset="0"/>
                      </a:endParaRPr>
                    </a:p>
                  </a:txBody>
                  <a:tcP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10000"/>
                  </a:ext>
                </a:extLst>
              </a:tr>
              <a:tr h="482600">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CLK</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D</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Q</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Q</a:t>
                      </a:r>
                      <a:r>
                        <a:rPr kumimoji="0" lang="de-DE" altLang="sv-SE" sz="1400" b="1" i="0" u="none" strike="noStrike" cap="none" normalizeH="0" baseline="30000" smtClean="0">
                          <a:ln>
                            <a:noFill/>
                          </a:ln>
                          <a:solidFill>
                            <a:schemeClr val="tx1"/>
                          </a:solidFill>
                          <a:effectLst/>
                          <a:latin typeface="Arial" charset="0"/>
                          <a:cs typeface="Times New Roman" pitchFamily="18" charset="0"/>
                        </a:rPr>
                        <a:t>+</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rowSpan="5">
                  <a:txBody>
                    <a:bodyPr/>
                    <a:lstStyle>
                      <a:lvl1pPr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0" marR="0" lvl="0" indent="0" algn="l" defTabSz="995363" rtl="0" eaLnBrk="1" fontAlgn="base" latinLnBrk="0" hangingPunct="1">
                        <a:lnSpc>
                          <a:spcPct val="100000"/>
                        </a:lnSpc>
                        <a:spcBef>
                          <a:spcPct val="20000"/>
                        </a:spcBef>
                        <a:spcAft>
                          <a:spcPct val="0"/>
                        </a:spcAft>
                        <a:buClrTx/>
                        <a:buSzTx/>
                        <a:buFontTx/>
                        <a:buNone/>
                        <a:tabLst/>
                      </a:pPr>
                      <a:endParaRPr kumimoji="0" lang="sv-S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D</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Q</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Q</a:t>
                      </a:r>
                      <a:r>
                        <a:rPr kumimoji="0" lang="de-DE" altLang="sv-SE" sz="1400" b="1" i="0" u="none" strike="noStrike" cap="none" normalizeH="0" baseline="30000" smtClean="0">
                          <a:ln>
                            <a:noFill/>
                          </a:ln>
                          <a:solidFill>
                            <a:schemeClr val="tx1"/>
                          </a:solidFill>
                          <a:effectLst/>
                          <a:latin typeface="Arial" charset="0"/>
                          <a:cs typeface="Times New Roman" pitchFamily="18" charset="0"/>
                        </a:rPr>
                        <a:t>+</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rowSpan="5">
                  <a:txBody>
                    <a:bodyPr/>
                    <a:lstStyle>
                      <a:lvl1pPr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0" marR="0" lvl="0" indent="0" algn="l" defTabSz="995363" rtl="0" eaLnBrk="1" fontAlgn="base" latinLnBrk="0" hangingPunct="1">
                        <a:lnSpc>
                          <a:spcPct val="100000"/>
                        </a:lnSpc>
                        <a:spcBef>
                          <a:spcPct val="20000"/>
                        </a:spcBef>
                        <a:spcAft>
                          <a:spcPct val="0"/>
                        </a:spcAft>
                        <a:buClrTx/>
                        <a:buSzTx/>
                        <a:buFontTx/>
                        <a:buNone/>
                        <a:tabLst/>
                      </a:pPr>
                      <a:endParaRPr kumimoji="0" lang="sv-S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Q</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Q</a:t>
                      </a:r>
                      <a:r>
                        <a:rPr kumimoji="0" lang="de-DE" altLang="sv-SE" sz="1400" b="1" i="0" u="none" strike="noStrike" cap="none" normalizeH="0" baseline="30000" smtClean="0">
                          <a:ln>
                            <a:noFill/>
                          </a:ln>
                          <a:solidFill>
                            <a:schemeClr val="tx1"/>
                          </a:solidFill>
                          <a:effectLst/>
                          <a:latin typeface="Arial" charset="0"/>
                          <a:cs typeface="Times New Roman" pitchFamily="18" charset="0"/>
                        </a:rPr>
                        <a:t>+</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D</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82600">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dirty="0" smtClean="0">
                          <a:ln>
                            <a:noFill/>
                          </a:ln>
                          <a:solidFill>
                            <a:schemeClr val="tx1"/>
                          </a:solidFill>
                          <a:effectLst/>
                          <a:latin typeface="Arial" charset="0"/>
                          <a:cs typeface="Times New Roman" pitchFamily="18" charset="0"/>
                        </a:rPr>
                        <a:t>X</a:t>
                      </a:r>
                      <a:endParaRPr kumimoji="0" lang="de-DE" altLang="sv-SE" sz="14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de-AT"/>
                    </a:p>
                  </a:txBody>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de-AT"/>
                    </a:p>
                  </a:txBody>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82600">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X</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de-AT"/>
                    </a:p>
                  </a:txBody>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de-AT"/>
                    </a:p>
                  </a:txBody>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82600">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X</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de-AT"/>
                    </a:p>
                  </a:txBody>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de-AT"/>
                    </a:p>
                  </a:txBody>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0</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82600">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X</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de-AT"/>
                    </a:p>
                  </a:txBody>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de-AT"/>
                    </a:p>
                  </a:txBody>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400" b="1" i="0" u="none" strike="noStrike" cap="none" normalizeH="0" baseline="0" smtClean="0">
                          <a:ln>
                            <a:noFill/>
                          </a:ln>
                          <a:solidFill>
                            <a:schemeClr val="tx1"/>
                          </a:solidFill>
                          <a:effectLst/>
                          <a:latin typeface="Arial" charset="0"/>
                          <a:cs typeface="Times New Roman" pitchFamily="18" charset="0"/>
                        </a:rPr>
                        <a:t>1</a:t>
                      </a:r>
                      <a:endParaRPr kumimoji="0" lang="de-DE" altLang="sv-SE" sz="14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
        <p:nvSpPr>
          <p:cNvPr id="305608" name="Text Box 456"/>
          <p:cNvSpPr txBox="1">
            <a:spLocks noChangeArrowheads="1"/>
          </p:cNvSpPr>
          <p:nvPr/>
        </p:nvSpPr>
        <p:spPr bwMode="auto">
          <a:xfrm>
            <a:off x="303213" y="3135313"/>
            <a:ext cx="10009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buFontTx/>
              <a:buChar char="•"/>
            </a:pPr>
            <a:r>
              <a:rPr lang="de-DE" altLang="de-DE" sz="1800" b="1">
                <a:latin typeface="Arial" charset="0"/>
              </a:rPr>
              <a:t>Folgezustandstabelle:</a:t>
            </a:r>
          </a:p>
        </p:txBody>
      </p:sp>
      <p:sp>
        <p:nvSpPr>
          <p:cNvPr id="305675" name="Text Box 523"/>
          <p:cNvSpPr txBox="1">
            <a:spLocks noChangeArrowheads="1"/>
          </p:cNvSpPr>
          <p:nvPr/>
        </p:nvSpPr>
        <p:spPr bwMode="auto">
          <a:xfrm>
            <a:off x="374650" y="6519863"/>
            <a:ext cx="100091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buFontTx/>
              <a:buChar char="•"/>
            </a:pPr>
            <a:endParaRPr lang="de-DE" altLang="de-DE" sz="1800" b="1">
              <a:latin typeface="Arial" charset="0"/>
            </a:endParaRPr>
          </a:p>
          <a:p>
            <a:pPr algn="l">
              <a:buFontTx/>
              <a:buChar char="•"/>
            </a:pPr>
            <a:r>
              <a:rPr lang="de-DE" altLang="de-DE" sz="1800" b="1">
                <a:latin typeface="Arial" charset="0"/>
              </a:rPr>
              <a:t>Charakteristische Gleichung:</a:t>
            </a:r>
          </a:p>
        </p:txBody>
      </p:sp>
      <p:pic>
        <p:nvPicPr>
          <p:cNvPr id="305676" name="Picture 5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463" y="6664325"/>
            <a:ext cx="43084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05677" name="Text Box 525"/>
          <p:cNvSpPr txBox="1">
            <a:spLocks noChangeArrowheads="1"/>
          </p:cNvSpPr>
          <p:nvPr/>
        </p:nvSpPr>
        <p:spPr bwMode="auto">
          <a:xfrm>
            <a:off x="590550" y="1836738"/>
            <a:ext cx="9145588" cy="1190625"/>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Charakteristisch und nachteilig für das Verhalten des D-Latches ist sein transparentes Verhalten für CLK = 1, bei dem das Ausgangssignal mit geringer Verzögerung an den Ausgang weitergereicht wird. Am Eingang vorhandene Hazards werden also ebenfalls an den Ausgang durchgereicht.</a:t>
            </a:r>
          </a:p>
        </p:txBody>
      </p:sp>
      <p:sp>
        <p:nvSpPr>
          <p:cNvPr id="16480" name="Rectangle 1"/>
          <p:cNvSpPr>
            <a:spLocks noChangeArrowheads="1"/>
          </p:cNvSpPr>
          <p:nvPr/>
        </p:nvSpPr>
        <p:spPr bwMode="auto">
          <a:xfrm>
            <a:off x="4911725" y="3502025"/>
            <a:ext cx="4608513" cy="3162300"/>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sv-SE"/>
          </a:p>
        </p:txBody>
      </p:sp>
      <p:sp>
        <p:nvSpPr>
          <p:cNvPr id="16481" name="Rectangle 1"/>
          <p:cNvSpPr>
            <a:spLocks noChangeArrowheads="1"/>
          </p:cNvSpPr>
          <p:nvPr/>
        </p:nvSpPr>
        <p:spPr bwMode="auto">
          <a:xfrm>
            <a:off x="3111500" y="3502025"/>
            <a:ext cx="431800" cy="350838"/>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5677"/>
                                        </p:tgtEl>
                                        <p:attrNameLst>
                                          <p:attrName>style.visibility</p:attrName>
                                        </p:attrNameLst>
                                      </p:cBhvr>
                                      <p:to>
                                        <p:strVal val="visible"/>
                                      </p:to>
                                    </p:set>
                                    <p:animEffect transition="in" filter="blinds(horizontal)">
                                      <p:cBhvr>
                                        <p:cTn id="7" dur="500"/>
                                        <p:tgtEl>
                                          <p:spTgt spid="305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5156"/>
                                        </p:tgtEl>
                                        <p:attrNameLst>
                                          <p:attrName>style.visibility</p:attrName>
                                        </p:attrNameLst>
                                      </p:cBhvr>
                                      <p:to>
                                        <p:strVal val="visible"/>
                                      </p:to>
                                    </p:set>
                                    <p:animEffect transition="in" filter="dissolve">
                                      <p:cBhvr>
                                        <p:cTn id="12" dur="500"/>
                                        <p:tgtEl>
                                          <p:spTgt spid="305156"/>
                                        </p:tgtEl>
                                      </p:cBhvr>
                                    </p:animEffect>
                                  </p:childTnLst>
                                </p:cTn>
                              </p:par>
                              <p:par>
                                <p:cTn id="13" presetID="9" presetClass="entr" presetSubtype="0" fill="hold" nodeType="withEffect">
                                  <p:stCondLst>
                                    <p:cond delay="0"/>
                                  </p:stCondLst>
                                  <p:childTnLst>
                                    <p:set>
                                      <p:cBhvr>
                                        <p:cTn id="14" dur="1" fill="hold">
                                          <p:stCondLst>
                                            <p:cond delay="0"/>
                                          </p:stCondLst>
                                        </p:cTn>
                                        <p:tgtEl>
                                          <p:spTgt spid="305674"/>
                                        </p:tgtEl>
                                        <p:attrNameLst>
                                          <p:attrName>style.visibility</p:attrName>
                                        </p:attrNameLst>
                                      </p:cBhvr>
                                      <p:to>
                                        <p:strVal val="visible"/>
                                      </p:to>
                                    </p:set>
                                    <p:animEffect transition="in" filter="dissolve">
                                      <p:cBhvr>
                                        <p:cTn id="15" dur="500"/>
                                        <p:tgtEl>
                                          <p:spTgt spid="30567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05608"/>
                                        </p:tgtEl>
                                        <p:attrNameLst>
                                          <p:attrName>style.visibility</p:attrName>
                                        </p:attrNameLst>
                                      </p:cBhvr>
                                      <p:to>
                                        <p:strVal val="visible"/>
                                      </p:to>
                                    </p:set>
                                    <p:animEffect transition="in" filter="dissolve">
                                      <p:cBhvr>
                                        <p:cTn id="18" dur="500"/>
                                        <p:tgtEl>
                                          <p:spTgt spid="30560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05675"/>
                                        </p:tgtEl>
                                        <p:attrNameLst>
                                          <p:attrName>style.visibility</p:attrName>
                                        </p:attrNameLst>
                                      </p:cBhvr>
                                      <p:to>
                                        <p:strVal val="visible"/>
                                      </p:to>
                                    </p:set>
                                    <p:animEffect transition="in" filter="dissolve">
                                      <p:cBhvr>
                                        <p:cTn id="21" dur="500"/>
                                        <p:tgtEl>
                                          <p:spTgt spid="305675"/>
                                        </p:tgtEl>
                                      </p:cBhvr>
                                    </p:animEffect>
                                  </p:childTnLst>
                                </p:cTn>
                              </p:par>
                              <p:par>
                                <p:cTn id="22" presetID="9" presetClass="entr" presetSubtype="0" fill="hold" nodeType="withEffect">
                                  <p:stCondLst>
                                    <p:cond delay="0"/>
                                  </p:stCondLst>
                                  <p:childTnLst>
                                    <p:set>
                                      <p:cBhvr>
                                        <p:cTn id="23" dur="1" fill="hold">
                                          <p:stCondLst>
                                            <p:cond delay="0"/>
                                          </p:stCondLst>
                                        </p:cTn>
                                        <p:tgtEl>
                                          <p:spTgt spid="305676"/>
                                        </p:tgtEl>
                                        <p:attrNameLst>
                                          <p:attrName>style.visibility</p:attrName>
                                        </p:attrNameLst>
                                      </p:cBhvr>
                                      <p:to>
                                        <p:strVal val="visible"/>
                                      </p:to>
                                    </p:set>
                                    <p:animEffect transition="in" filter="dissolve">
                                      <p:cBhvr>
                                        <p:cTn id="24" dur="500"/>
                                        <p:tgtEl>
                                          <p:spTgt spid="305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6" grpId="0" animBg="1"/>
      <p:bldP spid="305608" grpId="0"/>
      <p:bldP spid="305675" grpId="0"/>
      <p:bldP spid="30567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B6F1D4BE-B926-4A63-9F89-AAB594FFB7BC}" type="datetime1">
              <a:rPr lang="de-DE" altLang="sv-SE" sz="1000" b="0" smtClean="0"/>
              <a:pPr>
                <a:spcBef>
                  <a:spcPct val="0"/>
                </a:spcBef>
                <a:buFontTx/>
                <a:buNone/>
              </a:pPr>
              <a:t>11.12.2018</a:t>
            </a:fld>
            <a:endParaRPr lang="de-DE" altLang="sv-SE" sz="1000" b="0" smtClean="0"/>
          </a:p>
        </p:txBody>
      </p:sp>
      <p:sp>
        <p:nvSpPr>
          <p:cNvPr id="17411"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17412"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29041AB3-B5C9-40E7-8A3E-542A0A161B6B}" type="slidenum">
              <a:rPr lang="en-US" altLang="sv-SE" sz="1200" b="0" smtClean="0">
                <a:solidFill>
                  <a:schemeClr val="tx2"/>
                </a:solidFill>
              </a:rPr>
              <a:pPr algn="r">
                <a:spcBef>
                  <a:spcPct val="0"/>
                </a:spcBef>
                <a:buFontTx/>
                <a:buNone/>
              </a:pPr>
              <a:t>15</a:t>
            </a:fld>
            <a:endParaRPr lang="de-DE" altLang="sv-SE" sz="1200" b="0" smtClean="0">
              <a:solidFill>
                <a:schemeClr val="tx2"/>
              </a:solidFill>
              <a:latin typeface="Times New Roman" pitchFamily="18" charset="0"/>
            </a:endParaRPr>
          </a:p>
        </p:txBody>
      </p:sp>
      <p:sp>
        <p:nvSpPr>
          <p:cNvPr id="306178" name="Rectangle 2"/>
          <p:cNvSpPr>
            <a:spLocks noGrp="1" noChangeArrowheads="1"/>
          </p:cNvSpPr>
          <p:nvPr>
            <p:ph type="title"/>
          </p:nvPr>
        </p:nvSpPr>
        <p:spPr/>
        <p:txBody>
          <a:bodyPr/>
          <a:lstStyle/>
          <a:p>
            <a:pPr eaLnBrk="1" hangingPunct="1">
              <a:defRPr/>
            </a:pPr>
            <a:r>
              <a:rPr lang="de-DE" smtClean="0"/>
              <a:t>VHDL-Modellierung von D-Latches</a:t>
            </a:r>
          </a:p>
        </p:txBody>
      </p:sp>
      <p:sp>
        <p:nvSpPr>
          <p:cNvPr id="17414" name="Text Box 4"/>
          <p:cNvSpPr txBox="1">
            <a:spLocks noChangeArrowheads="1"/>
          </p:cNvSpPr>
          <p:nvPr/>
        </p:nvSpPr>
        <p:spPr bwMode="auto">
          <a:xfrm>
            <a:off x="303213" y="1765300"/>
            <a:ext cx="6119812" cy="327025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b="1">
                <a:latin typeface="Courier New" pitchFamily="49" charset="0"/>
              </a:rPr>
              <a:t>entity</a:t>
            </a:r>
            <a:r>
              <a:rPr lang="en-GB" altLang="de-DE">
                <a:latin typeface="Courier New" pitchFamily="49" charset="0"/>
              </a:rPr>
              <a:t> DLATCH </a:t>
            </a:r>
            <a:r>
              <a:rPr lang="en-GB" altLang="de-DE" b="1">
                <a:latin typeface="Courier New" pitchFamily="49" charset="0"/>
              </a:rPr>
              <a:t>is</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port</a:t>
            </a:r>
            <a:r>
              <a:rPr lang="en-GB" altLang="de-DE">
                <a:latin typeface="Courier New" pitchFamily="49" charset="0"/>
              </a:rPr>
              <a:t>( CLK, D : </a:t>
            </a:r>
            <a:r>
              <a:rPr lang="en-GB" altLang="de-DE" b="1">
                <a:latin typeface="Courier New" pitchFamily="49" charset="0"/>
              </a:rPr>
              <a:t>in</a:t>
            </a:r>
            <a:r>
              <a:rPr lang="en-GB" altLang="de-DE">
                <a:latin typeface="Courier New" pitchFamily="49" charset="0"/>
              </a:rPr>
              <a:t> bit;</a:t>
            </a:r>
          </a:p>
          <a:p>
            <a:pPr algn="l"/>
            <a:r>
              <a:rPr lang="en-GB" altLang="de-DE">
                <a:latin typeface="Courier New" pitchFamily="49" charset="0"/>
              </a:rPr>
              <a:t>		Q: </a:t>
            </a:r>
            <a:r>
              <a:rPr lang="en-GB" altLang="de-DE" b="1">
                <a:latin typeface="Courier New" pitchFamily="49" charset="0"/>
              </a:rPr>
              <a:t>out</a:t>
            </a:r>
            <a:r>
              <a:rPr lang="en-GB" altLang="de-DE">
                <a:latin typeface="Courier New" pitchFamily="49" charset="0"/>
              </a:rPr>
              <a:t> bit);</a:t>
            </a:r>
            <a:endParaRPr lang="en-GB" altLang="de-DE" b="1">
              <a:latin typeface="Courier New" pitchFamily="49" charset="0"/>
            </a:endParaRPr>
          </a:p>
          <a:p>
            <a:pPr algn="l"/>
            <a:r>
              <a:rPr lang="en-GB" altLang="de-DE" b="1">
                <a:latin typeface="Courier New" pitchFamily="49" charset="0"/>
              </a:rPr>
              <a:t>end</a:t>
            </a:r>
            <a:r>
              <a:rPr lang="en-GB" altLang="de-DE">
                <a:latin typeface="Courier New" pitchFamily="49" charset="0"/>
              </a:rPr>
              <a:t> DLATCH;</a:t>
            </a:r>
            <a:endParaRPr lang="en-GB" altLang="de-DE" b="1">
              <a:latin typeface="Courier New" pitchFamily="49" charset="0"/>
            </a:endParaRPr>
          </a:p>
          <a:p>
            <a:pPr algn="l"/>
            <a:r>
              <a:rPr lang="en-GB" altLang="de-DE" b="1">
                <a:latin typeface="Courier New" pitchFamily="49" charset="0"/>
              </a:rPr>
              <a:t>architecture</a:t>
            </a:r>
            <a:r>
              <a:rPr lang="en-GB" altLang="de-DE">
                <a:latin typeface="Courier New" pitchFamily="49" charset="0"/>
              </a:rPr>
              <a:t> VERHALTEN </a:t>
            </a:r>
            <a:r>
              <a:rPr lang="en-GB" altLang="de-DE" b="1">
                <a:latin typeface="Courier New" pitchFamily="49" charset="0"/>
              </a:rPr>
              <a:t>of</a:t>
            </a:r>
            <a:r>
              <a:rPr lang="en-GB" altLang="de-DE">
                <a:latin typeface="Courier New" pitchFamily="49" charset="0"/>
              </a:rPr>
              <a:t> DLATCH </a:t>
            </a:r>
            <a:r>
              <a:rPr lang="en-GB" altLang="de-DE" b="1">
                <a:latin typeface="Courier New" pitchFamily="49" charset="0"/>
              </a:rPr>
              <a:t>is</a:t>
            </a:r>
          </a:p>
          <a:p>
            <a:pPr algn="l"/>
            <a:r>
              <a:rPr lang="en-GB" altLang="de-DE" b="1">
                <a:latin typeface="Courier New" pitchFamily="49" charset="0"/>
              </a:rPr>
              <a:t>begin</a:t>
            </a:r>
          </a:p>
          <a:p>
            <a:pPr algn="l"/>
            <a:r>
              <a:rPr lang="en-GB" altLang="de-DE" b="1">
                <a:latin typeface="Courier New" pitchFamily="49" charset="0"/>
              </a:rPr>
              <a:t>process</a:t>
            </a:r>
            <a:r>
              <a:rPr lang="en-GB" altLang="de-DE">
                <a:latin typeface="Courier New" pitchFamily="49" charset="0"/>
              </a:rPr>
              <a:t>(CLK, D)</a:t>
            </a:r>
            <a:endParaRPr lang="en-GB" altLang="de-DE" b="1">
              <a:latin typeface="Courier New" pitchFamily="49" charset="0"/>
            </a:endParaRPr>
          </a:p>
          <a:p>
            <a:pPr algn="l"/>
            <a:r>
              <a:rPr lang="en-GB" altLang="de-DE" b="1">
                <a:latin typeface="Courier New" pitchFamily="49" charset="0"/>
              </a:rPr>
              <a:t>begin</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if</a:t>
            </a:r>
            <a:r>
              <a:rPr lang="en-GB" altLang="de-DE">
                <a:latin typeface="Courier New" pitchFamily="49" charset="0"/>
              </a:rPr>
              <a:t> CLK ='1' </a:t>
            </a:r>
            <a:r>
              <a:rPr lang="en-GB" altLang="de-DE" b="1">
                <a:latin typeface="Courier New" pitchFamily="49" charset="0"/>
              </a:rPr>
              <a:t>then</a:t>
            </a:r>
            <a:endParaRPr lang="en-GB" altLang="de-DE">
              <a:latin typeface="Courier New" pitchFamily="49" charset="0"/>
            </a:endParaRPr>
          </a:p>
          <a:p>
            <a:pPr algn="l"/>
            <a:r>
              <a:rPr lang="en-GB" altLang="de-DE">
                <a:latin typeface="Courier New" pitchFamily="49" charset="0"/>
              </a:rPr>
              <a:t>	    </a:t>
            </a:r>
            <a:r>
              <a:rPr lang="de-DE" altLang="de-DE">
                <a:latin typeface="Courier New" pitchFamily="49" charset="0"/>
              </a:rPr>
              <a:t>Q &lt;= D </a:t>
            </a:r>
            <a:r>
              <a:rPr lang="de-DE" altLang="de-DE" b="1">
                <a:latin typeface="Courier New" pitchFamily="49" charset="0"/>
              </a:rPr>
              <a:t>after</a:t>
            </a:r>
            <a:r>
              <a:rPr lang="de-DE" altLang="de-DE">
                <a:latin typeface="Courier New" pitchFamily="49" charset="0"/>
              </a:rPr>
              <a:t> 5 ns; </a:t>
            </a:r>
            <a:r>
              <a:rPr lang="de-DE" altLang="de-DE" b="1">
                <a:latin typeface="Courier New" pitchFamily="49" charset="0"/>
              </a:rPr>
              <a:t>--Daten übernehmen</a:t>
            </a:r>
            <a:endParaRPr lang="de-DE" altLang="de-DE">
              <a:latin typeface="Courier New" pitchFamily="49" charset="0"/>
            </a:endParaRPr>
          </a:p>
          <a:p>
            <a:pPr algn="l"/>
            <a:r>
              <a:rPr lang="de-DE" altLang="de-DE">
                <a:latin typeface="Courier New" pitchFamily="49" charset="0"/>
              </a:rPr>
              <a:t>	</a:t>
            </a:r>
            <a:r>
              <a:rPr lang="en-GB" altLang="de-DE" b="1">
                <a:latin typeface="Courier New" pitchFamily="49" charset="0"/>
              </a:rPr>
              <a:t>end if</a:t>
            </a:r>
            <a:r>
              <a:rPr lang="en-GB" altLang="de-DE">
                <a:latin typeface="Courier New" pitchFamily="49" charset="0"/>
              </a:rPr>
              <a:t>;</a:t>
            </a:r>
            <a:endParaRPr lang="en-GB" altLang="de-DE" b="1">
              <a:latin typeface="Courier New" pitchFamily="49" charset="0"/>
            </a:endParaRPr>
          </a:p>
          <a:p>
            <a:pPr algn="l"/>
            <a:r>
              <a:rPr lang="en-GB" altLang="de-DE" b="1">
                <a:latin typeface="Courier New" pitchFamily="49" charset="0"/>
              </a:rPr>
              <a:t>end process</a:t>
            </a:r>
            <a:r>
              <a:rPr lang="en-GB" altLang="de-DE">
                <a:latin typeface="Courier New" pitchFamily="49" charset="0"/>
              </a:rPr>
              <a:t>;</a:t>
            </a:r>
            <a:endParaRPr lang="en-GB" altLang="de-DE" b="1">
              <a:latin typeface="Courier New" pitchFamily="49" charset="0"/>
            </a:endParaRPr>
          </a:p>
          <a:p>
            <a:pPr algn="l"/>
            <a:r>
              <a:rPr lang="en-GB" altLang="de-DE" b="1">
                <a:latin typeface="Courier New" pitchFamily="49" charset="0"/>
              </a:rPr>
              <a:t>end</a:t>
            </a:r>
            <a:r>
              <a:rPr lang="en-GB" altLang="de-DE">
                <a:latin typeface="Courier New" pitchFamily="49" charset="0"/>
              </a:rPr>
              <a:t> VERHALTEN;</a:t>
            </a:r>
            <a:endParaRPr lang="de-DE" altLang="de-DE">
              <a:latin typeface="Courier New" pitchFamily="49" charset="0"/>
            </a:endParaRPr>
          </a:p>
        </p:txBody>
      </p:sp>
      <p:sp>
        <p:nvSpPr>
          <p:cNvPr id="306181" name="Text Box 5"/>
          <p:cNvSpPr txBox="1">
            <a:spLocks noChangeArrowheads="1"/>
          </p:cNvSpPr>
          <p:nvPr/>
        </p:nvSpPr>
        <p:spPr bwMode="auto">
          <a:xfrm>
            <a:off x="303213" y="5221288"/>
            <a:ext cx="10153650" cy="2032000"/>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cs typeface="Arial" charset="0"/>
              </a:rPr>
              <a:t>In VHDL wird ein Signal oder eine Variable dann zum D-Latch synthetisiert, wenn dem Signal bzw. der Variablen in einer if-Anweisung nicht in allen möglichen Verzweigungen ein Wert zugewiesen wird. Um sicher zu sein, dass ein Latch nicht versehentlich erzeugt wird, sollte allen Ausgangssignalen bzw. Variablen eines </a:t>
            </a:r>
            <a:r>
              <a:rPr lang="de-DE" altLang="de-DE" sz="1800" b="1" u="sng">
                <a:latin typeface="Arial" charset="0"/>
                <a:cs typeface="Arial" charset="0"/>
              </a:rPr>
              <a:t>kombinatorischen</a:t>
            </a:r>
            <a:r>
              <a:rPr lang="de-DE" altLang="de-DE" sz="1800" b="1">
                <a:latin typeface="Arial" charset="0"/>
                <a:cs typeface="Arial" charset="0"/>
              </a:rPr>
              <a:t> Prozesses vor der ersten if-Verzweigung ein Defaultwert zugewiesen werden. Ein D-Latch wird auch synthetisiert, wenn Variable zuerst verwendet werden, bevor sie eine Wertzuweisung erfahren. </a:t>
            </a:r>
            <a:endParaRPr lang="de-DE" altLang="de-DE" sz="1800" b="1">
              <a:latin typeface="Arial" charset="0"/>
            </a:endParaRPr>
          </a:p>
        </p:txBody>
      </p:sp>
      <p:sp>
        <p:nvSpPr>
          <p:cNvPr id="306182" name="AutoShape 6"/>
          <p:cNvSpPr>
            <a:spLocks noChangeArrowheads="1"/>
          </p:cNvSpPr>
          <p:nvPr/>
        </p:nvSpPr>
        <p:spPr bwMode="auto">
          <a:xfrm>
            <a:off x="5559425" y="1981200"/>
            <a:ext cx="3384550" cy="1512888"/>
          </a:xfrm>
          <a:prstGeom prst="wedgeRoundRectCallout">
            <a:avLst>
              <a:gd name="adj1" fmla="val -149014"/>
              <a:gd name="adj2" fmla="val 44755"/>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CLK und D müssen sich in der Sensitivityliste befinden, da beide Signale sofort einen Signalwechsel von Q bewirken können.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6181"/>
                                        </p:tgtEl>
                                        <p:attrNameLst>
                                          <p:attrName>style.visibility</p:attrName>
                                        </p:attrNameLst>
                                      </p:cBhvr>
                                      <p:to>
                                        <p:strVal val="visible"/>
                                      </p:to>
                                    </p:set>
                                    <p:animEffect transition="in" filter="blinds(horizontal)">
                                      <p:cBhvr>
                                        <p:cTn id="7" dur="500"/>
                                        <p:tgtEl>
                                          <p:spTgt spid="306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6182"/>
                                        </p:tgtEl>
                                        <p:attrNameLst>
                                          <p:attrName>style.visibility</p:attrName>
                                        </p:attrNameLst>
                                      </p:cBhvr>
                                      <p:to>
                                        <p:strVal val="visible"/>
                                      </p:to>
                                    </p:set>
                                    <p:animEffect transition="in" filter="blinds(horizontal)">
                                      <p:cBhvr>
                                        <p:cTn id="12" dur="500"/>
                                        <p:tgtEl>
                                          <p:spTgt spid="306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1" grpId="0" animBg="1"/>
      <p:bldP spid="3061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8B9F0A5D-5610-4E44-9D4B-0806C1E2997C}" type="datetime1">
              <a:rPr lang="de-DE" altLang="sv-SE" sz="1000" b="0" smtClean="0"/>
              <a:pPr>
                <a:spcBef>
                  <a:spcPct val="0"/>
                </a:spcBef>
                <a:buFontTx/>
                <a:buNone/>
              </a:pPr>
              <a:t>11.12.2018</a:t>
            </a:fld>
            <a:endParaRPr lang="de-DE" altLang="sv-SE" sz="1000" b="0" smtClean="0"/>
          </a:p>
        </p:txBody>
      </p:sp>
      <p:sp>
        <p:nvSpPr>
          <p:cNvPr id="18435"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18436"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0584E41D-5DD1-4D6C-984D-57F06364B920}" type="slidenum">
              <a:rPr lang="en-US" altLang="sv-SE" sz="1200" b="0" smtClean="0">
                <a:solidFill>
                  <a:schemeClr val="tx2"/>
                </a:solidFill>
              </a:rPr>
              <a:pPr algn="r">
                <a:spcBef>
                  <a:spcPct val="0"/>
                </a:spcBef>
                <a:buFontTx/>
                <a:buNone/>
              </a:pPr>
              <a:t>16</a:t>
            </a:fld>
            <a:endParaRPr lang="de-DE" altLang="sv-SE" sz="1200" b="0" smtClean="0">
              <a:solidFill>
                <a:schemeClr val="tx2"/>
              </a:solidFill>
              <a:latin typeface="Times New Roman" pitchFamily="18" charset="0"/>
            </a:endParaRPr>
          </a:p>
        </p:txBody>
      </p:sp>
      <p:sp>
        <p:nvSpPr>
          <p:cNvPr id="308226" name="Rectangle 2"/>
          <p:cNvSpPr>
            <a:spLocks noGrp="1" noChangeArrowheads="1"/>
          </p:cNvSpPr>
          <p:nvPr>
            <p:ph type="title"/>
          </p:nvPr>
        </p:nvSpPr>
        <p:spPr/>
        <p:txBody>
          <a:bodyPr/>
          <a:lstStyle/>
          <a:p>
            <a:pPr eaLnBrk="1" hangingPunct="1">
              <a:defRPr/>
            </a:pPr>
            <a:r>
              <a:rPr lang="de-DE" smtClean="0"/>
              <a:t>D-Flipflops (DFFs)</a:t>
            </a:r>
          </a:p>
        </p:txBody>
      </p:sp>
      <p:sp>
        <p:nvSpPr>
          <p:cNvPr id="18438" name="Rectangle 3"/>
          <p:cNvSpPr>
            <a:spLocks noGrp="1" noChangeArrowheads="1"/>
          </p:cNvSpPr>
          <p:nvPr>
            <p:ph type="body" idx="1"/>
          </p:nvPr>
        </p:nvSpPr>
        <p:spPr/>
        <p:txBody>
          <a:bodyPr/>
          <a:lstStyle/>
          <a:p>
            <a:pPr eaLnBrk="1" hangingPunct="1"/>
            <a:r>
              <a:rPr lang="de-DE" altLang="de-DE" dirty="0" smtClean="0"/>
              <a:t>Strukturmodell eines D-Flipflops aus zwei D-</a:t>
            </a:r>
            <a:r>
              <a:rPr lang="de-DE" altLang="de-DE" dirty="0" err="1" smtClean="0"/>
              <a:t>Latches</a:t>
            </a:r>
            <a:r>
              <a:rPr lang="de-DE" altLang="de-DE" dirty="0" smtClean="0"/>
              <a:t> und Schaltsymbol</a:t>
            </a:r>
          </a:p>
        </p:txBody>
      </p:sp>
      <p:sp>
        <p:nvSpPr>
          <p:cNvPr id="18439" name="Rectangle 5"/>
          <p:cNvSpPr>
            <a:spLocks noChangeArrowheads="1"/>
          </p:cNvSpPr>
          <p:nvPr/>
        </p:nvSpPr>
        <p:spPr bwMode="auto">
          <a:xfrm>
            <a:off x="0" y="333851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18440" name="Object 4"/>
          <p:cNvGraphicFramePr>
            <a:graphicFrameLocks noChangeAspect="1"/>
          </p:cNvGraphicFramePr>
          <p:nvPr/>
        </p:nvGraphicFramePr>
        <p:xfrm>
          <a:off x="1239838" y="2268538"/>
          <a:ext cx="7848600" cy="1714500"/>
        </p:xfrm>
        <a:graphic>
          <a:graphicData uri="http://schemas.openxmlformats.org/presentationml/2006/ole">
            <mc:AlternateContent xmlns:mc="http://schemas.openxmlformats.org/markup-compatibility/2006">
              <mc:Choice xmlns:v="urn:schemas-microsoft-com:vml" Requires="v">
                <p:oleObj spid="_x0000_s18468" name="Visio" r:id="rId3" imgW="6325154" imgH="1378813" progId="Visio.Drawing.11">
                  <p:embed/>
                </p:oleObj>
              </mc:Choice>
              <mc:Fallback>
                <p:oleObj name="Visio" r:id="rId3" imgW="6325154" imgH="137881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838" y="2268538"/>
                        <a:ext cx="78486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p:cNvSpPr/>
          <p:nvPr/>
        </p:nvSpPr>
        <p:spPr bwMode="auto">
          <a:xfrm>
            <a:off x="3183285" y="3709417"/>
            <a:ext cx="432048" cy="288032"/>
          </a:xfrm>
          <a:prstGeom prst="rect">
            <a:avLst/>
          </a:prstGeom>
          <a:solidFill>
            <a:schemeClr val="bg1"/>
          </a:solidFill>
          <a:ln w="25400"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7719789" y="3637409"/>
            <a:ext cx="432048" cy="288032"/>
          </a:xfrm>
          <a:prstGeom prst="rect">
            <a:avLst/>
          </a:prstGeom>
          <a:solidFill>
            <a:schemeClr val="bg1"/>
          </a:solidFill>
          <a:ln w="25400"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3" name="TextBox 2"/>
          <p:cNvSpPr txBox="1"/>
          <p:nvPr/>
        </p:nvSpPr>
        <p:spPr>
          <a:xfrm>
            <a:off x="2056242" y="5221585"/>
            <a:ext cx="1718740" cy="584775"/>
          </a:xfrm>
          <a:prstGeom prst="rect">
            <a:avLst/>
          </a:prstGeom>
          <a:noFill/>
        </p:spPr>
        <p:txBody>
          <a:bodyPr wrap="none" rtlCol="0">
            <a:spAutoFit/>
          </a:bodyPr>
          <a:lstStyle/>
          <a:p>
            <a:r>
              <a:rPr lang="de-AT" sz="3200" b="1" dirty="0" smtClean="0">
                <a:solidFill>
                  <a:srgbClr val="FF0000"/>
                </a:solidFill>
              </a:rPr>
              <a:t>CLK = 0</a:t>
            </a:r>
            <a:endParaRPr lang="en-GB" sz="3200" b="1" dirty="0">
              <a:solidFill>
                <a:srgbClr val="FF0000"/>
              </a:solidFill>
            </a:endParaRPr>
          </a:p>
        </p:txBody>
      </p:sp>
      <p:cxnSp>
        <p:nvCxnSpPr>
          <p:cNvPr id="5" name="Straight Arrow Connector 4"/>
          <p:cNvCxnSpPr/>
          <p:nvPr/>
        </p:nvCxnSpPr>
        <p:spPr bwMode="auto">
          <a:xfrm>
            <a:off x="3399309" y="2549487"/>
            <a:ext cx="959856" cy="7802"/>
          </a:xfrm>
          <a:prstGeom prst="straightConnector1">
            <a:avLst/>
          </a:prstGeom>
          <a:solidFill>
            <a:schemeClr val="accent1"/>
          </a:solidFill>
          <a:ln w="571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a:off x="5107130" y="2549487"/>
            <a:ext cx="740451" cy="7802"/>
          </a:xfrm>
          <a:prstGeom prst="straightConnector1">
            <a:avLst/>
          </a:prstGeom>
          <a:solidFill>
            <a:schemeClr val="accent1"/>
          </a:solidFill>
          <a:ln w="571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4335413" y="2917329"/>
            <a:ext cx="300082" cy="369332"/>
          </a:xfrm>
          <a:prstGeom prst="rect">
            <a:avLst/>
          </a:prstGeom>
          <a:noFill/>
        </p:spPr>
        <p:txBody>
          <a:bodyPr wrap="none" rtlCol="0">
            <a:spAutoFit/>
          </a:bodyPr>
          <a:lstStyle/>
          <a:p>
            <a:r>
              <a:rPr lang="de-AT" sz="1800" b="1" dirty="0" smtClean="0">
                <a:solidFill>
                  <a:srgbClr val="FF0000"/>
                </a:solidFill>
              </a:rPr>
              <a:t>0</a:t>
            </a:r>
            <a:endParaRPr lang="en-GB" sz="1800" b="1" dirty="0">
              <a:solidFill>
                <a:srgbClr val="FF0000"/>
              </a:solidFill>
            </a:endParaRPr>
          </a:p>
        </p:txBody>
      </p:sp>
      <p:sp>
        <p:nvSpPr>
          <p:cNvPr id="21" name="TextBox 20"/>
          <p:cNvSpPr txBox="1"/>
          <p:nvPr/>
        </p:nvSpPr>
        <p:spPr>
          <a:xfrm>
            <a:off x="1756160" y="3120523"/>
            <a:ext cx="300082" cy="369332"/>
          </a:xfrm>
          <a:prstGeom prst="rect">
            <a:avLst/>
          </a:prstGeom>
          <a:noFill/>
        </p:spPr>
        <p:txBody>
          <a:bodyPr wrap="none" rtlCol="0">
            <a:spAutoFit/>
          </a:bodyPr>
          <a:lstStyle/>
          <a:p>
            <a:r>
              <a:rPr lang="de-AT" sz="1800" b="1" dirty="0" smtClean="0">
                <a:solidFill>
                  <a:srgbClr val="FF0000"/>
                </a:solidFill>
              </a:rPr>
              <a:t>0</a:t>
            </a:r>
            <a:endParaRPr lang="en-GB" sz="1800" b="1" dirty="0">
              <a:solidFill>
                <a:srgbClr val="FF0000"/>
              </a:solidFill>
            </a:endParaRPr>
          </a:p>
        </p:txBody>
      </p:sp>
      <p:sp>
        <p:nvSpPr>
          <p:cNvPr id="22" name="TextBox 21"/>
          <p:cNvSpPr txBox="1"/>
          <p:nvPr/>
        </p:nvSpPr>
        <p:spPr>
          <a:xfrm>
            <a:off x="2615530" y="2912045"/>
            <a:ext cx="300082" cy="369332"/>
          </a:xfrm>
          <a:prstGeom prst="rect">
            <a:avLst/>
          </a:prstGeom>
          <a:noFill/>
        </p:spPr>
        <p:txBody>
          <a:bodyPr wrap="none" rtlCol="0">
            <a:spAutoFit/>
          </a:bodyPr>
          <a:lstStyle/>
          <a:p>
            <a:r>
              <a:rPr lang="de-AT" sz="1800" b="1" dirty="0" smtClean="0">
                <a:solidFill>
                  <a:srgbClr val="FF0000"/>
                </a:solidFill>
              </a:rPr>
              <a:t>1</a:t>
            </a:r>
            <a:endParaRPr lang="en-GB" sz="1800" b="1" dirty="0">
              <a:solidFill>
                <a:srgbClr val="FF0000"/>
              </a:solidFill>
            </a:endParaRPr>
          </a:p>
        </p:txBody>
      </p:sp>
      <p:sp>
        <p:nvSpPr>
          <p:cNvPr id="4" name="Rectangle 3"/>
          <p:cNvSpPr/>
          <p:nvPr/>
        </p:nvSpPr>
        <p:spPr bwMode="auto">
          <a:xfrm>
            <a:off x="3111277" y="2701305"/>
            <a:ext cx="380411" cy="347210"/>
          </a:xfrm>
          <a:prstGeom prst="rect">
            <a:avLst/>
          </a:prstGeom>
          <a:solidFill>
            <a:schemeClr val="bg1"/>
          </a:solid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2000" b="1" i="0" u="none" strike="noStrike" cap="none" normalizeH="0" baseline="0" dirty="0" smtClean="0">
                <a:ln>
                  <a:noFill/>
                </a:ln>
                <a:solidFill>
                  <a:srgbClr val="FF0000"/>
                </a:solidFill>
                <a:effectLst/>
                <a:latin typeface="Times New Roman" pitchFamily="18" charset="0"/>
              </a:rPr>
              <a:t>S</a:t>
            </a:r>
            <a:endParaRPr kumimoji="0" lang="en-GB" sz="1600" b="1" i="0" u="none" strike="noStrike" cap="none" normalizeH="0" baseline="0" dirty="0" smtClean="0">
              <a:ln>
                <a:noFill/>
              </a:ln>
              <a:solidFill>
                <a:srgbClr val="FF0000"/>
              </a:solidFill>
              <a:effectLst/>
              <a:latin typeface="Times New Roman" pitchFamily="18" charset="0"/>
            </a:endParaRPr>
          </a:p>
        </p:txBody>
      </p:sp>
      <p:cxnSp>
        <p:nvCxnSpPr>
          <p:cNvPr id="8" name="Straight Connector 7"/>
          <p:cNvCxnSpPr/>
          <p:nvPr/>
        </p:nvCxnSpPr>
        <p:spPr bwMode="auto">
          <a:xfrm>
            <a:off x="3399309" y="2549487"/>
            <a:ext cx="0" cy="151818"/>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1671117" y="2557289"/>
            <a:ext cx="1094454"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a:off x="2752277" y="2549487"/>
            <a:ext cx="0" cy="223826"/>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p:nvPr/>
        </p:nvCxnSpPr>
        <p:spPr bwMode="auto">
          <a:xfrm>
            <a:off x="2726594" y="2773313"/>
            <a:ext cx="384683" cy="0"/>
          </a:xfrm>
          <a:prstGeom prst="straightConnector1">
            <a:avLst/>
          </a:prstGeom>
          <a:solidFill>
            <a:schemeClr val="accent1"/>
          </a:solidFill>
          <a:ln w="571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33"/>
          <p:cNvSpPr/>
          <p:nvPr/>
        </p:nvSpPr>
        <p:spPr bwMode="auto">
          <a:xfrm>
            <a:off x="4819098" y="2709107"/>
            <a:ext cx="380411" cy="347210"/>
          </a:xfrm>
          <a:prstGeom prst="rect">
            <a:avLst/>
          </a:prstGeom>
          <a:solidFill>
            <a:schemeClr val="bg1"/>
          </a:solid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2000" b="1" i="0" u="none" strike="noStrike" cap="none" normalizeH="0" baseline="0" dirty="0" smtClean="0">
                <a:ln>
                  <a:noFill/>
                </a:ln>
                <a:solidFill>
                  <a:srgbClr val="FF0000"/>
                </a:solidFill>
                <a:effectLst/>
                <a:latin typeface="Times New Roman" pitchFamily="18" charset="0"/>
              </a:rPr>
              <a:t>S</a:t>
            </a:r>
            <a:endParaRPr kumimoji="0" lang="en-GB" sz="1600" b="1" i="0" u="none" strike="noStrike" cap="none" normalizeH="0" baseline="0" dirty="0" smtClean="0">
              <a:ln>
                <a:noFill/>
              </a:ln>
              <a:solidFill>
                <a:srgbClr val="FF0000"/>
              </a:solidFill>
              <a:effectLst/>
              <a:latin typeface="Times New Roman" pitchFamily="18" charset="0"/>
            </a:endParaRPr>
          </a:p>
        </p:txBody>
      </p:sp>
      <p:cxnSp>
        <p:nvCxnSpPr>
          <p:cNvPr id="35" name="Straight Connector 34"/>
          <p:cNvCxnSpPr/>
          <p:nvPr/>
        </p:nvCxnSpPr>
        <p:spPr bwMode="auto">
          <a:xfrm>
            <a:off x="5107130" y="2557289"/>
            <a:ext cx="0" cy="151818"/>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21" grpId="0"/>
      <p:bldP spid="22" grpId="0"/>
      <p:bldP spid="4" grpId="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8B9F0A5D-5610-4E44-9D4B-0806C1E2997C}" type="datetime1">
              <a:rPr lang="de-DE" altLang="sv-SE" sz="1000" b="0" smtClean="0"/>
              <a:pPr>
                <a:spcBef>
                  <a:spcPct val="0"/>
                </a:spcBef>
                <a:buFontTx/>
                <a:buNone/>
              </a:pPr>
              <a:t>11.12.2018</a:t>
            </a:fld>
            <a:endParaRPr lang="de-DE" altLang="sv-SE" sz="1000" b="0" smtClean="0"/>
          </a:p>
        </p:txBody>
      </p:sp>
      <p:sp>
        <p:nvSpPr>
          <p:cNvPr id="18435"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18436"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0584E41D-5DD1-4D6C-984D-57F06364B920}" type="slidenum">
              <a:rPr lang="en-US" altLang="sv-SE" sz="1200" b="0" smtClean="0">
                <a:solidFill>
                  <a:schemeClr val="tx2"/>
                </a:solidFill>
              </a:rPr>
              <a:pPr algn="r">
                <a:spcBef>
                  <a:spcPct val="0"/>
                </a:spcBef>
                <a:buFontTx/>
                <a:buNone/>
              </a:pPr>
              <a:t>17</a:t>
            </a:fld>
            <a:endParaRPr lang="de-DE" altLang="sv-SE" sz="1200" b="0" smtClean="0">
              <a:solidFill>
                <a:schemeClr val="tx2"/>
              </a:solidFill>
              <a:latin typeface="Times New Roman" pitchFamily="18" charset="0"/>
            </a:endParaRPr>
          </a:p>
        </p:txBody>
      </p:sp>
      <p:sp>
        <p:nvSpPr>
          <p:cNvPr id="308226" name="Rectangle 2"/>
          <p:cNvSpPr>
            <a:spLocks noGrp="1" noChangeArrowheads="1"/>
          </p:cNvSpPr>
          <p:nvPr>
            <p:ph type="title"/>
          </p:nvPr>
        </p:nvSpPr>
        <p:spPr/>
        <p:txBody>
          <a:bodyPr/>
          <a:lstStyle/>
          <a:p>
            <a:pPr eaLnBrk="1" hangingPunct="1">
              <a:defRPr/>
            </a:pPr>
            <a:r>
              <a:rPr lang="de-DE" smtClean="0"/>
              <a:t>D-Flipflops (DFFs)</a:t>
            </a:r>
          </a:p>
        </p:txBody>
      </p:sp>
      <p:sp>
        <p:nvSpPr>
          <p:cNvPr id="18438" name="Rectangle 3"/>
          <p:cNvSpPr>
            <a:spLocks noGrp="1" noChangeArrowheads="1"/>
          </p:cNvSpPr>
          <p:nvPr>
            <p:ph type="body" idx="1"/>
          </p:nvPr>
        </p:nvSpPr>
        <p:spPr/>
        <p:txBody>
          <a:bodyPr/>
          <a:lstStyle/>
          <a:p>
            <a:pPr eaLnBrk="1" hangingPunct="1"/>
            <a:r>
              <a:rPr lang="de-DE" altLang="de-DE" dirty="0" smtClean="0"/>
              <a:t>Strukturmodell eines D-Flipflops aus zwei D-</a:t>
            </a:r>
            <a:r>
              <a:rPr lang="de-DE" altLang="de-DE" dirty="0" err="1" smtClean="0"/>
              <a:t>Latches</a:t>
            </a:r>
            <a:r>
              <a:rPr lang="de-DE" altLang="de-DE" dirty="0"/>
              <a:t> </a:t>
            </a:r>
            <a:r>
              <a:rPr lang="de-DE" altLang="de-DE" dirty="0" smtClean="0"/>
              <a:t>und Schaltsymbol</a:t>
            </a:r>
          </a:p>
        </p:txBody>
      </p:sp>
      <p:sp>
        <p:nvSpPr>
          <p:cNvPr id="18439" name="Rectangle 5"/>
          <p:cNvSpPr>
            <a:spLocks noChangeArrowheads="1"/>
          </p:cNvSpPr>
          <p:nvPr/>
        </p:nvSpPr>
        <p:spPr bwMode="auto">
          <a:xfrm>
            <a:off x="0" y="333851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18440" name="Object 4"/>
          <p:cNvGraphicFramePr>
            <a:graphicFrameLocks noChangeAspect="1"/>
          </p:cNvGraphicFramePr>
          <p:nvPr/>
        </p:nvGraphicFramePr>
        <p:xfrm>
          <a:off x="1239838" y="2268538"/>
          <a:ext cx="7848600" cy="1714500"/>
        </p:xfrm>
        <a:graphic>
          <a:graphicData uri="http://schemas.openxmlformats.org/presentationml/2006/ole">
            <mc:AlternateContent xmlns:mc="http://schemas.openxmlformats.org/markup-compatibility/2006">
              <mc:Choice xmlns:v="urn:schemas-microsoft-com:vml" Requires="v">
                <p:oleObj spid="_x0000_s76818" name="Visio" r:id="rId3" imgW="6325154" imgH="1378813" progId="Visio.Drawing.11">
                  <p:embed/>
                </p:oleObj>
              </mc:Choice>
              <mc:Fallback>
                <p:oleObj name="Visio" r:id="rId3" imgW="6325154" imgH="137881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838" y="2268538"/>
                        <a:ext cx="78486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p:cNvSpPr/>
          <p:nvPr/>
        </p:nvSpPr>
        <p:spPr bwMode="auto">
          <a:xfrm>
            <a:off x="3183285" y="3709417"/>
            <a:ext cx="432048" cy="288032"/>
          </a:xfrm>
          <a:prstGeom prst="rect">
            <a:avLst/>
          </a:prstGeom>
          <a:solidFill>
            <a:schemeClr val="bg1"/>
          </a:solidFill>
          <a:ln w="25400"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7719789" y="3637409"/>
            <a:ext cx="432048" cy="288032"/>
          </a:xfrm>
          <a:prstGeom prst="rect">
            <a:avLst/>
          </a:prstGeom>
          <a:solidFill>
            <a:schemeClr val="bg1"/>
          </a:solidFill>
          <a:ln w="25400"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3" name="TextBox 2"/>
          <p:cNvSpPr txBox="1"/>
          <p:nvPr/>
        </p:nvSpPr>
        <p:spPr>
          <a:xfrm>
            <a:off x="2056242" y="5221585"/>
            <a:ext cx="1718740" cy="584775"/>
          </a:xfrm>
          <a:prstGeom prst="rect">
            <a:avLst/>
          </a:prstGeom>
          <a:noFill/>
        </p:spPr>
        <p:txBody>
          <a:bodyPr wrap="none" rtlCol="0">
            <a:spAutoFit/>
          </a:bodyPr>
          <a:lstStyle/>
          <a:p>
            <a:r>
              <a:rPr lang="de-AT" sz="3200" b="1" dirty="0" smtClean="0">
                <a:solidFill>
                  <a:srgbClr val="FF0000"/>
                </a:solidFill>
              </a:rPr>
              <a:t>CLK = 1</a:t>
            </a:r>
            <a:endParaRPr lang="en-GB" sz="3200" b="1" dirty="0">
              <a:solidFill>
                <a:srgbClr val="FF0000"/>
              </a:solidFill>
            </a:endParaRPr>
          </a:p>
        </p:txBody>
      </p:sp>
      <p:cxnSp>
        <p:nvCxnSpPr>
          <p:cNvPr id="5" name="Straight Arrow Connector 4"/>
          <p:cNvCxnSpPr/>
          <p:nvPr/>
        </p:nvCxnSpPr>
        <p:spPr bwMode="auto">
          <a:xfrm>
            <a:off x="1743125" y="2557289"/>
            <a:ext cx="872405" cy="0"/>
          </a:xfrm>
          <a:prstGeom prst="straightConnector1">
            <a:avLst/>
          </a:prstGeom>
          <a:solidFill>
            <a:schemeClr val="accent1"/>
          </a:solidFill>
          <a:ln w="571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a:off x="5107130" y="2557289"/>
            <a:ext cx="740451" cy="0"/>
          </a:xfrm>
          <a:prstGeom prst="straightConnector1">
            <a:avLst/>
          </a:prstGeom>
          <a:solidFill>
            <a:schemeClr val="accent1"/>
          </a:solidFill>
          <a:ln w="571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4335413" y="2917329"/>
            <a:ext cx="300083" cy="369332"/>
          </a:xfrm>
          <a:prstGeom prst="rect">
            <a:avLst/>
          </a:prstGeom>
          <a:noFill/>
        </p:spPr>
        <p:txBody>
          <a:bodyPr wrap="none" rtlCol="0">
            <a:spAutoFit/>
          </a:bodyPr>
          <a:lstStyle/>
          <a:p>
            <a:r>
              <a:rPr lang="de-AT" sz="1800" b="1" dirty="0">
                <a:solidFill>
                  <a:srgbClr val="FF0000"/>
                </a:solidFill>
              </a:rPr>
              <a:t>1</a:t>
            </a:r>
            <a:endParaRPr lang="en-GB" sz="1800" b="1" dirty="0">
              <a:solidFill>
                <a:srgbClr val="FF0000"/>
              </a:solidFill>
            </a:endParaRPr>
          </a:p>
        </p:txBody>
      </p:sp>
      <p:sp>
        <p:nvSpPr>
          <p:cNvPr id="21" name="TextBox 20"/>
          <p:cNvSpPr txBox="1"/>
          <p:nvPr/>
        </p:nvSpPr>
        <p:spPr>
          <a:xfrm>
            <a:off x="1756160" y="3120523"/>
            <a:ext cx="300083" cy="369332"/>
          </a:xfrm>
          <a:prstGeom prst="rect">
            <a:avLst/>
          </a:prstGeom>
          <a:noFill/>
        </p:spPr>
        <p:txBody>
          <a:bodyPr wrap="none" rtlCol="0">
            <a:spAutoFit/>
          </a:bodyPr>
          <a:lstStyle/>
          <a:p>
            <a:r>
              <a:rPr lang="de-AT" sz="1800" b="1" dirty="0" smtClean="0">
                <a:solidFill>
                  <a:srgbClr val="FF0000"/>
                </a:solidFill>
              </a:rPr>
              <a:t>1</a:t>
            </a:r>
            <a:endParaRPr lang="en-GB" sz="1800" b="1" dirty="0">
              <a:solidFill>
                <a:srgbClr val="FF0000"/>
              </a:solidFill>
            </a:endParaRPr>
          </a:p>
        </p:txBody>
      </p:sp>
      <p:sp>
        <p:nvSpPr>
          <p:cNvPr id="22" name="TextBox 21"/>
          <p:cNvSpPr txBox="1"/>
          <p:nvPr/>
        </p:nvSpPr>
        <p:spPr>
          <a:xfrm>
            <a:off x="2615530" y="2912045"/>
            <a:ext cx="300083" cy="369332"/>
          </a:xfrm>
          <a:prstGeom prst="rect">
            <a:avLst/>
          </a:prstGeom>
          <a:noFill/>
        </p:spPr>
        <p:txBody>
          <a:bodyPr wrap="none" rtlCol="0">
            <a:spAutoFit/>
          </a:bodyPr>
          <a:lstStyle/>
          <a:p>
            <a:r>
              <a:rPr lang="de-AT" sz="1800" b="1" dirty="0">
                <a:solidFill>
                  <a:srgbClr val="FF0000"/>
                </a:solidFill>
              </a:rPr>
              <a:t>0</a:t>
            </a:r>
            <a:endParaRPr lang="en-GB" sz="1800" b="1" dirty="0">
              <a:solidFill>
                <a:srgbClr val="FF0000"/>
              </a:solidFill>
            </a:endParaRPr>
          </a:p>
        </p:txBody>
      </p:sp>
      <p:sp>
        <p:nvSpPr>
          <p:cNvPr id="18" name="Rectangle 17"/>
          <p:cNvSpPr/>
          <p:nvPr/>
        </p:nvSpPr>
        <p:spPr bwMode="auto">
          <a:xfrm>
            <a:off x="3111277" y="2701305"/>
            <a:ext cx="380411" cy="347210"/>
          </a:xfrm>
          <a:prstGeom prst="rect">
            <a:avLst/>
          </a:prstGeom>
          <a:solidFill>
            <a:schemeClr val="bg1"/>
          </a:solid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2000" b="1" i="0" u="none" strike="noStrike" cap="none" normalizeH="0" baseline="0" dirty="0" smtClean="0">
                <a:ln>
                  <a:noFill/>
                </a:ln>
                <a:solidFill>
                  <a:srgbClr val="FF0000"/>
                </a:solidFill>
                <a:effectLst/>
                <a:latin typeface="Times New Roman" pitchFamily="18" charset="0"/>
              </a:rPr>
              <a:t>S</a:t>
            </a:r>
            <a:endParaRPr kumimoji="0" lang="en-GB" sz="1600" b="1" i="0" u="none" strike="noStrike" cap="none" normalizeH="0" baseline="0" dirty="0" smtClean="0">
              <a:ln>
                <a:noFill/>
              </a:ln>
              <a:solidFill>
                <a:srgbClr val="FF0000"/>
              </a:solidFill>
              <a:effectLst/>
              <a:latin typeface="Times New Roman" pitchFamily="18" charset="0"/>
            </a:endParaRPr>
          </a:p>
        </p:txBody>
      </p:sp>
      <p:cxnSp>
        <p:nvCxnSpPr>
          <p:cNvPr id="19" name="Straight Connector 18"/>
          <p:cNvCxnSpPr/>
          <p:nvPr/>
        </p:nvCxnSpPr>
        <p:spPr bwMode="auto">
          <a:xfrm>
            <a:off x="3399309" y="2549487"/>
            <a:ext cx="0" cy="151818"/>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2"/>
          <p:cNvSpPr/>
          <p:nvPr/>
        </p:nvSpPr>
        <p:spPr bwMode="auto">
          <a:xfrm>
            <a:off x="4819098" y="2709107"/>
            <a:ext cx="380411" cy="347210"/>
          </a:xfrm>
          <a:prstGeom prst="rect">
            <a:avLst/>
          </a:prstGeom>
          <a:solidFill>
            <a:schemeClr val="bg1"/>
          </a:solid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2000" b="1" i="0" u="none" strike="noStrike" cap="none" normalizeH="0" baseline="0" dirty="0" smtClean="0">
                <a:ln>
                  <a:noFill/>
                </a:ln>
                <a:solidFill>
                  <a:srgbClr val="FF0000"/>
                </a:solidFill>
                <a:effectLst/>
                <a:latin typeface="Times New Roman" pitchFamily="18" charset="0"/>
              </a:rPr>
              <a:t>S</a:t>
            </a:r>
            <a:endParaRPr kumimoji="0" lang="en-GB" sz="1600" b="1" i="0" u="none" strike="noStrike" cap="none" normalizeH="0" baseline="0" dirty="0" smtClean="0">
              <a:ln>
                <a:noFill/>
              </a:ln>
              <a:solidFill>
                <a:srgbClr val="FF0000"/>
              </a:solidFill>
              <a:effectLst/>
              <a:latin typeface="Times New Roman" pitchFamily="18" charset="0"/>
            </a:endParaRPr>
          </a:p>
        </p:txBody>
      </p:sp>
      <p:cxnSp>
        <p:nvCxnSpPr>
          <p:cNvPr id="24" name="Straight Connector 23"/>
          <p:cNvCxnSpPr/>
          <p:nvPr/>
        </p:nvCxnSpPr>
        <p:spPr bwMode="auto">
          <a:xfrm>
            <a:off x="5107130" y="2557289"/>
            <a:ext cx="0" cy="151818"/>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a:off x="3362929" y="2557289"/>
            <a:ext cx="1094454"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a:off x="4444089" y="2549487"/>
            <a:ext cx="0" cy="223826"/>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p:nvPr/>
        </p:nvCxnSpPr>
        <p:spPr bwMode="auto">
          <a:xfrm>
            <a:off x="4418406" y="2773313"/>
            <a:ext cx="384683" cy="0"/>
          </a:xfrm>
          <a:prstGeom prst="straightConnector1">
            <a:avLst/>
          </a:prstGeom>
          <a:solidFill>
            <a:schemeClr val="accent1"/>
          </a:solidFill>
          <a:ln w="571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9062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21" grpId="0"/>
      <p:bldP spid="22" grpId="0"/>
      <p:bldP spid="18"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8B9F0A5D-5610-4E44-9D4B-0806C1E2997C}" type="datetime1">
              <a:rPr lang="de-DE" altLang="sv-SE" sz="1000" b="0" smtClean="0"/>
              <a:pPr>
                <a:spcBef>
                  <a:spcPct val="0"/>
                </a:spcBef>
                <a:buFontTx/>
                <a:buNone/>
              </a:pPr>
              <a:t>11.12.2018</a:t>
            </a:fld>
            <a:endParaRPr lang="de-DE" altLang="sv-SE" sz="1000" b="0" smtClean="0"/>
          </a:p>
        </p:txBody>
      </p:sp>
      <p:sp>
        <p:nvSpPr>
          <p:cNvPr id="18435"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18436"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0584E41D-5DD1-4D6C-984D-57F06364B920}" type="slidenum">
              <a:rPr lang="en-US" altLang="sv-SE" sz="1200" b="0" smtClean="0">
                <a:solidFill>
                  <a:schemeClr val="tx2"/>
                </a:solidFill>
              </a:rPr>
              <a:pPr algn="r">
                <a:spcBef>
                  <a:spcPct val="0"/>
                </a:spcBef>
                <a:buFontTx/>
                <a:buNone/>
              </a:pPr>
              <a:t>18</a:t>
            </a:fld>
            <a:endParaRPr lang="de-DE" altLang="sv-SE" sz="1200" b="0" smtClean="0">
              <a:solidFill>
                <a:schemeClr val="tx2"/>
              </a:solidFill>
              <a:latin typeface="Times New Roman" pitchFamily="18" charset="0"/>
            </a:endParaRPr>
          </a:p>
        </p:txBody>
      </p:sp>
      <p:sp>
        <p:nvSpPr>
          <p:cNvPr id="308226" name="Rectangle 2"/>
          <p:cNvSpPr>
            <a:spLocks noGrp="1" noChangeArrowheads="1"/>
          </p:cNvSpPr>
          <p:nvPr>
            <p:ph type="title"/>
          </p:nvPr>
        </p:nvSpPr>
        <p:spPr/>
        <p:txBody>
          <a:bodyPr/>
          <a:lstStyle/>
          <a:p>
            <a:pPr eaLnBrk="1" hangingPunct="1">
              <a:defRPr/>
            </a:pPr>
            <a:r>
              <a:rPr lang="de-DE" smtClean="0"/>
              <a:t>D-Flipflops (DFFs)</a:t>
            </a:r>
          </a:p>
        </p:txBody>
      </p:sp>
      <p:sp>
        <p:nvSpPr>
          <p:cNvPr id="18438" name="Rectangle 3"/>
          <p:cNvSpPr>
            <a:spLocks noGrp="1" noChangeArrowheads="1"/>
          </p:cNvSpPr>
          <p:nvPr>
            <p:ph type="body" idx="1"/>
          </p:nvPr>
        </p:nvSpPr>
        <p:spPr/>
        <p:txBody>
          <a:bodyPr/>
          <a:lstStyle/>
          <a:p>
            <a:pPr eaLnBrk="1" hangingPunct="1"/>
            <a:r>
              <a:rPr lang="de-DE" altLang="de-DE" dirty="0" smtClean="0"/>
              <a:t>Strukturmodell eines D-Flipflops aus zwei D-</a:t>
            </a:r>
            <a:r>
              <a:rPr lang="de-DE" altLang="de-DE" dirty="0" err="1" smtClean="0"/>
              <a:t>Latches</a:t>
            </a:r>
            <a:r>
              <a:rPr lang="de-DE" altLang="de-DE" dirty="0" smtClean="0"/>
              <a:t> und Schaltsymbol</a:t>
            </a:r>
          </a:p>
        </p:txBody>
      </p:sp>
      <p:sp>
        <p:nvSpPr>
          <p:cNvPr id="18439" name="Rectangle 5"/>
          <p:cNvSpPr>
            <a:spLocks noChangeArrowheads="1"/>
          </p:cNvSpPr>
          <p:nvPr/>
        </p:nvSpPr>
        <p:spPr bwMode="auto">
          <a:xfrm>
            <a:off x="0" y="333851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18440" name="Object 4"/>
          <p:cNvGraphicFramePr>
            <a:graphicFrameLocks noChangeAspect="1"/>
          </p:cNvGraphicFramePr>
          <p:nvPr/>
        </p:nvGraphicFramePr>
        <p:xfrm>
          <a:off x="1239838" y="2268538"/>
          <a:ext cx="7848600" cy="1714500"/>
        </p:xfrm>
        <a:graphic>
          <a:graphicData uri="http://schemas.openxmlformats.org/presentationml/2006/ole">
            <mc:AlternateContent xmlns:mc="http://schemas.openxmlformats.org/markup-compatibility/2006">
              <mc:Choice xmlns:v="urn:schemas-microsoft-com:vml" Requires="v">
                <p:oleObj spid="_x0000_s77841" name="Visio" r:id="rId3" imgW="6325154" imgH="1378813" progId="Visio.Drawing.11">
                  <p:embed/>
                </p:oleObj>
              </mc:Choice>
              <mc:Fallback>
                <p:oleObj name="Visio" r:id="rId3" imgW="6325154" imgH="137881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838" y="2268538"/>
                        <a:ext cx="78486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1" name="Text Box 8"/>
          <p:cNvSpPr txBox="1">
            <a:spLocks noChangeArrowheads="1"/>
          </p:cNvSpPr>
          <p:nvPr/>
        </p:nvSpPr>
        <p:spPr bwMode="auto">
          <a:xfrm>
            <a:off x="663575" y="4286250"/>
            <a:ext cx="9290050" cy="27813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b="1">
                <a:latin typeface="Courier New" pitchFamily="49" charset="0"/>
              </a:rPr>
              <a:t>architecture</a:t>
            </a:r>
            <a:r>
              <a:rPr lang="en-GB" altLang="de-DE">
                <a:latin typeface="Courier New" pitchFamily="49" charset="0"/>
              </a:rPr>
              <a:t> STRUKTUR </a:t>
            </a:r>
            <a:r>
              <a:rPr lang="en-GB" altLang="de-DE" b="1">
                <a:latin typeface="Courier New" pitchFamily="49" charset="0"/>
              </a:rPr>
              <a:t>of</a:t>
            </a:r>
            <a:r>
              <a:rPr lang="en-GB" altLang="de-DE">
                <a:latin typeface="Courier New" pitchFamily="49" charset="0"/>
              </a:rPr>
              <a:t> DFF_2_LATCH  </a:t>
            </a:r>
            <a:r>
              <a:rPr lang="en-GB" altLang="de-DE" b="1">
                <a:latin typeface="Courier New" pitchFamily="49" charset="0"/>
              </a:rPr>
              <a:t>is</a:t>
            </a:r>
          </a:p>
          <a:p>
            <a:pPr algn="l"/>
            <a:r>
              <a:rPr lang="en-GB" altLang="de-DE" b="1">
                <a:latin typeface="Courier New" pitchFamily="49" charset="0"/>
              </a:rPr>
              <a:t>component</a:t>
            </a:r>
            <a:r>
              <a:rPr lang="en-GB" altLang="de-DE">
                <a:latin typeface="Courier New" pitchFamily="49" charset="0"/>
              </a:rPr>
              <a:t> DLATCH </a:t>
            </a:r>
            <a:r>
              <a:rPr lang="en-GB" altLang="de-DE" b="1">
                <a:latin typeface="Courier New" pitchFamily="49" charset="0"/>
              </a:rPr>
              <a:t>is</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port</a:t>
            </a:r>
            <a:r>
              <a:rPr lang="en-GB" altLang="de-DE">
                <a:latin typeface="Courier New" pitchFamily="49" charset="0"/>
              </a:rPr>
              <a:t>( CLK, D : </a:t>
            </a:r>
            <a:r>
              <a:rPr lang="en-GB" altLang="de-DE" b="1">
                <a:latin typeface="Courier New" pitchFamily="49" charset="0"/>
              </a:rPr>
              <a:t>in</a:t>
            </a:r>
            <a:r>
              <a:rPr lang="en-GB" altLang="de-DE">
                <a:latin typeface="Courier New" pitchFamily="49" charset="0"/>
              </a:rPr>
              <a:t> bit;</a:t>
            </a:r>
          </a:p>
          <a:p>
            <a:pPr algn="l"/>
            <a:r>
              <a:rPr lang="en-GB" altLang="de-DE">
                <a:latin typeface="Courier New" pitchFamily="49" charset="0"/>
              </a:rPr>
              <a:t>		Q: </a:t>
            </a:r>
            <a:r>
              <a:rPr lang="en-GB" altLang="de-DE" b="1">
                <a:latin typeface="Courier New" pitchFamily="49" charset="0"/>
              </a:rPr>
              <a:t>out</a:t>
            </a:r>
            <a:r>
              <a:rPr lang="en-GB" altLang="de-DE">
                <a:latin typeface="Courier New" pitchFamily="49" charset="0"/>
              </a:rPr>
              <a:t> bit);</a:t>
            </a:r>
            <a:endParaRPr lang="en-GB" altLang="de-DE" b="1">
              <a:latin typeface="Courier New" pitchFamily="49" charset="0"/>
            </a:endParaRPr>
          </a:p>
          <a:p>
            <a:pPr algn="l"/>
            <a:r>
              <a:rPr lang="en-GB" altLang="de-DE" b="1">
                <a:latin typeface="Courier New" pitchFamily="49" charset="0"/>
              </a:rPr>
              <a:t>end component</a:t>
            </a:r>
            <a:r>
              <a:rPr lang="en-GB" altLang="de-DE">
                <a:latin typeface="Courier New" pitchFamily="49" charset="0"/>
              </a:rPr>
              <a:t>;</a:t>
            </a:r>
            <a:endParaRPr lang="sv-SE" altLang="de-DE" b="1">
              <a:latin typeface="Courier New" pitchFamily="49" charset="0"/>
            </a:endParaRPr>
          </a:p>
          <a:p>
            <a:pPr algn="l"/>
            <a:r>
              <a:rPr lang="sv-SE" altLang="de-DE" b="1">
                <a:latin typeface="Courier New" pitchFamily="49" charset="0"/>
              </a:rPr>
              <a:t>signal</a:t>
            </a:r>
            <a:r>
              <a:rPr lang="sv-SE" altLang="de-DE">
                <a:latin typeface="Courier New" pitchFamily="49" charset="0"/>
              </a:rPr>
              <a:t> INVCLK, QTEMP: bit;                 </a:t>
            </a:r>
            <a:r>
              <a:rPr lang="sv-SE" altLang="de-DE" b="1">
                <a:latin typeface="Courier New" pitchFamily="49" charset="0"/>
              </a:rPr>
              <a:t>-- Koppelsignale</a:t>
            </a:r>
          </a:p>
          <a:p>
            <a:pPr algn="l"/>
            <a:r>
              <a:rPr lang="sv-SE" altLang="de-DE" b="1">
                <a:latin typeface="Courier New" pitchFamily="49" charset="0"/>
              </a:rPr>
              <a:t>begin</a:t>
            </a:r>
            <a:endParaRPr lang="sv-SE" altLang="de-DE">
              <a:latin typeface="Courier New" pitchFamily="49" charset="0"/>
            </a:endParaRPr>
          </a:p>
          <a:p>
            <a:pPr algn="l"/>
            <a:r>
              <a:rPr lang="sv-SE" altLang="de-DE">
                <a:latin typeface="Courier New" pitchFamily="49" charset="0"/>
              </a:rPr>
              <a:t>INVCLK &lt;= </a:t>
            </a:r>
            <a:r>
              <a:rPr lang="sv-SE" altLang="de-DE" b="1">
                <a:latin typeface="Courier New" pitchFamily="49" charset="0"/>
              </a:rPr>
              <a:t>not</a:t>
            </a:r>
            <a:r>
              <a:rPr lang="sv-SE" altLang="de-DE">
                <a:latin typeface="Courier New" pitchFamily="49" charset="0"/>
              </a:rPr>
              <a:t> CLK;                         </a:t>
            </a:r>
            <a:r>
              <a:rPr lang="sv-SE" altLang="de-DE" b="1">
                <a:latin typeface="Courier New" pitchFamily="49" charset="0"/>
              </a:rPr>
              <a:t>-- invertierter Takt</a:t>
            </a:r>
            <a:endParaRPr lang="sv-SE" altLang="de-DE">
              <a:latin typeface="Courier New" pitchFamily="49" charset="0"/>
            </a:endParaRPr>
          </a:p>
          <a:p>
            <a:pPr algn="l"/>
            <a:r>
              <a:rPr lang="sv-SE" altLang="de-DE">
                <a:latin typeface="Courier New" pitchFamily="49" charset="0"/>
              </a:rPr>
              <a:t>DLATCH1: DLATCH </a:t>
            </a:r>
            <a:r>
              <a:rPr lang="sv-SE" altLang="de-DE" b="1">
                <a:latin typeface="Courier New" pitchFamily="49" charset="0"/>
              </a:rPr>
              <a:t>port</a:t>
            </a:r>
            <a:r>
              <a:rPr lang="sv-SE" altLang="de-DE">
                <a:latin typeface="Courier New" pitchFamily="49" charset="0"/>
              </a:rPr>
              <a:t> </a:t>
            </a:r>
            <a:r>
              <a:rPr lang="sv-SE" altLang="de-DE" b="1">
                <a:latin typeface="Courier New" pitchFamily="49" charset="0"/>
              </a:rPr>
              <a:t>map</a:t>
            </a:r>
            <a:r>
              <a:rPr lang="sv-SE" altLang="de-DE">
                <a:latin typeface="Courier New" pitchFamily="49" charset="0"/>
              </a:rPr>
              <a:t>(INVCLK, D, QTEMP);</a:t>
            </a:r>
            <a:r>
              <a:rPr lang="sv-SE" altLang="de-DE" b="1">
                <a:latin typeface="Courier New" pitchFamily="49" charset="0"/>
              </a:rPr>
              <a:t>-- transparent bei CLK = 0</a:t>
            </a:r>
            <a:endParaRPr lang="sv-SE" altLang="de-DE">
              <a:latin typeface="Courier New" pitchFamily="49" charset="0"/>
            </a:endParaRPr>
          </a:p>
          <a:p>
            <a:pPr algn="l"/>
            <a:r>
              <a:rPr lang="sv-SE" altLang="de-DE">
                <a:latin typeface="Courier New" pitchFamily="49" charset="0"/>
              </a:rPr>
              <a:t>DLATCH2: DLATCH </a:t>
            </a:r>
            <a:r>
              <a:rPr lang="sv-SE" altLang="de-DE" b="1">
                <a:latin typeface="Courier New" pitchFamily="49" charset="0"/>
              </a:rPr>
              <a:t>port</a:t>
            </a:r>
            <a:r>
              <a:rPr lang="sv-SE" altLang="de-DE">
                <a:latin typeface="Courier New" pitchFamily="49" charset="0"/>
              </a:rPr>
              <a:t> </a:t>
            </a:r>
            <a:r>
              <a:rPr lang="sv-SE" altLang="de-DE" b="1">
                <a:latin typeface="Courier New" pitchFamily="49" charset="0"/>
              </a:rPr>
              <a:t>map</a:t>
            </a:r>
            <a:r>
              <a:rPr lang="sv-SE" altLang="de-DE">
                <a:latin typeface="Courier New" pitchFamily="49" charset="0"/>
              </a:rPr>
              <a:t>(CLK, QTEMP, Q);   </a:t>
            </a:r>
            <a:r>
              <a:rPr lang="sv-SE" altLang="de-DE" b="1">
                <a:latin typeface="Courier New" pitchFamily="49" charset="0"/>
              </a:rPr>
              <a:t>-- transparent bei CLK = 1</a:t>
            </a:r>
            <a:endParaRPr lang="de-DE" altLang="de-DE" b="1">
              <a:latin typeface="Courier New" pitchFamily="49" charset="0"/>
            </a:endParaRPr>
          </a:p>
          <a:p>
            <a:pPr algn="l"/>
            <a:r>
              <a:rPr lang="de-DE" altLang="de-DE" b="1">
                <a:latin typeface="Courier New" pitchFamily="49" charset="0"/>
              </a:rPr>
              <a:t>end</a:t>
            </a:r>
            <a:r>
              <a:rPr lang="de-DE" altLang="de-DE">
                <a:latin typeface="Courier New" pitchFamily="49" charset="0"/>
              </a:rPr>
              <a:t> STRUKTUR;</a:t>
            </a:r>
          </a:p>
        </p:txBody>
      </p:sp>
      <p:sp>
        <p:nvSpPr>
          <p:cNvPr id="308233" name="AutoShape 9"/>
          <p:cNvSpPr>
            <a:spLocks noChangeArrowheads="1"/>
          </p:cNvSpPr>
          <p:nvPr/>
        </p:nvSpPr>
        <p:spPr bwMode="auto">
          <a:xfrm>
            <a:off x="6496050" y="3636963"/>
            <a:ext cx="3527425" cy="720725"/>
          </a:xfrm>
          <a:prstGeom prst="wedgeRoundRectCallout">
            <a:avLst>
              <a:gd name="adj1" fmla="val -129074"/>
              <a:gd name="adj2" fmla="val 311014"/>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In der Praxis werden DFFs mit einer speziellen Prozesssyntax modelliert ! </a:t>
            </a:r>
          </a:p>
        </p:txBody>
      </p:sp>
      <p:sp>
        <p:nvSpPr>
          <p:cNvPr id="308234" name="AutoShape 10"/>
          <p:cNvSpPr>
            <a:spLocks noChangeArrowheads="1"/>
          </p:cNvSpPr>
          <p:nvPr/>
        </p:nvSpPr>
        <p:spPr bwMode="auto">
          <a:xfrm>
            <a:off x="303213" y="3494088"/>
            <a:ext cx="2449512" cy="720725"/>
          </a:xfrm>
          <a:prstGeom prst="wedgeRoundRectCallout">
            <a:avLst>
              <a:gd name="adj1" fmla="val 45398"/>
              <a:gd name="adj2" fmla="val -114977"/>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Das erste D-Latch wird mit L-Pegel angesteuert ! </a:t>
            </a:r>
          </a:p>
        </p:txBody>
      </p:sp>
    </p:spTree>
    <p:extLst>
      <p:ext uri="{BB962C8B-B14F-4D97-AF65-F5344CB8AC3E}">
        <p14:creationId xmlns:p14="http://schemas.microsoft.com/office/powerpoint/2010/main" val="3994274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34"/>
                                        </p:tgtEl>
                                        <p:attrNameLst>
                                          <p:attrName>style.visibility</p:attrName>
                                        </p:attrNameLst>
                                      </p:cBhvr>
                                      <p:to>
                                        <p:strVal val="visible"/>
                                      </p:to>
                                    </p:set>
                                    <p:animEffect transition="in" filter="blinds(horizontal)">
                                      <p:cBhvr>
                                        <p:cTn id="7" dur="500"/>
                                        <p:tgtEl>
                                          <p:spTgt spid="3082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8233"/>
                                        </p:tgtEl>
                                        <p:attrNameLst>
                                          <p:attrName>style.visibility</p:attrName>
                                        </p:attrNameLst>
                                      </p:cBhvr>
                                      <p:to>
                                        <p:strVal val="visible"/>
                                      </p:to>
                                    </p:set>
                                    <p:animEffect transition="in" filter="blinds(horizontal)">
                                      <p:cBhvr>
                                        <p:cTn id="12" dur="500"/>
                                        <p:tgtEl>
                                          <p:spTgt spid="308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3" grpId="0" animBg="1"/>
      <p:bldP spid="3082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umsplatzhalter 4"/>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7F492F33-2AC3-490B-BB39-66C26B1A03EB}" type="datetime1">
              <a:rPr lang="de-DE" altLang="sv-SE" sz="1000" b="0" smtClean="0"/>
              <a:pPr>
                <a:spcBef>
                  <a:spcPct val="0"/>
                </a:spcBef>
                <a:buFontTx/>
                <a:buNone/>
              </a:pPr>
              <a:t>11.12.2018</a:t>
            </a:fld>
            <a:endParaRPr lang="de-DE" altLang="sv-SE" sz="1000" b="0" smtClean="0"/>
          </a:p>
        </p:txBody>
      </p:sp>
      <p:sp>
        <p:nvSpPr>
          <p:cNvPr id="4099" name="Fußzeilenplatzhalter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4100" name="Foliennummernplatzhalt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2374FB19-C985-4A6A-961C-34061629D82C}" type="slidenum">
              <a:rPr lang="en-US" altLang="sv-SE" sz="1200" b="0" smtClean="0">
                <a:solidFill>
                  <a:schemeClr val="tx2"/>
                </a:solidFill>
              </a:rPr>
              <a:pPr algn="r">
                <a:spcBef>
                  <a:spcPct val="0"/>
                </a:spcBef>
                <a:buFontTx/>
                <a:buNone/>
              </a:pPr>
              <a:t>1</a:t>
            </a:fld>
            <a:endParaRPr lang="de-DE" altLang="sv-SE" sz="1200" b="0" smtClean="0">
              <a:solidFill>
                <a:schemeClr val="tx2"/>
              </a:solidFill>
              <a:latin typeface="Times New Roman" pitchFamily="18" charset="0"/>
            </a:endParaRPr>
          </a:p>
        </p:txBody>
      </p:sp>
      <p:sp>
        <p:nvSpPr>
          <p:cNvPr id="4101" name="Rectangle 23"/>
          <p:cNvSpPr>
            <a:spLocks noGrp="1" noChangeArrowheads="1"/>
          </p:cNvSpPr>
          <p:nvPr>
            <p:ph type="body" sz="half" idx="1"/>
          </p:nvPr>
        </p:nvSpPr>
        <p:spPr>
          <a:xfrm>
            <a:off x="914400" y="3560763"/>
            <a:ext cx="9217025" cy="2890837"/>
          </a:xfrm>
        </p:spPr>
        <p:txBody>
          <a:bodyPr/>
          <a:lstStyle/>
          <a:p>
            <a:pPr algn="ctr" eaLnBrk="1" hangingPunct="1">
              <a:buFontTx/>
              <a:buNone/>
            </a:pPr>
            <a:endParaRPr lang="en-US" altLang="de-DE" sz="2500" smtClean="0"/>
          </a:p>
          <a:p>
            <a:pPr algn="ctr" eaLnBrk="1" hangingPunct="1">
              <a:buFontTx/>
              <a:buNone/>
            </a:pPr>
            <a:endParaRPr lang="de-DE" altLang="de-DE" sz="1900" smtClean="0"/>
          </a:p>
        </p:txBody>
      </p:sp>
      <p:sp>
        <p:nvSpPr>
          <p:cNvPr id="16423" name="Rectangle 39"/>
          <p:cNvSpPr>
            <a:spLocks noGrp="1" noChangeArrowheads="1"/>
          </p:cNvSpPr>
          <p:nvPr>
            <p:ph type="title"/>
          </p:nvPr>
        </p:nvSpPr>
        <p:spPr>
          <a:xfrm>
            <a:off x="227013" y="252413"/>
            <a:ext cx="10212387" cy="622300"/>
          </a:xfrm>
        </p:spPr>
        <p:txBody>
          <a:bodyPr/>
          <a:lstStyle/>
          <a:p>
            <a:pPr eaLnBrk="1" hangingPunct="1">
              <a:defRPr/>
            </a:pPr>
            <a:r>
              <a:rPr lang="de-DE" smtClean="0"/>
              <a:t>Latches und Flipflops in synchronen Schaltungen</a:t>
            </a:r>
          </a:p>
        </p:txBody>
      </p:sp>
      <p:sp>
        <p:nvSpPr>
          <p:cNvPr id="4103" name="Text Box 40"/>
          <p:cNvSpPr txBox="1">
            <a:spLocks noChangeArrowheads="1"/>
          </p:cNvSpPr>
          <p:nvPr/>
        </p:nvSpPr>
        <p:spPr bwMode="auto">
          <a:xfrm>
            <a:off x="806450" y="4645025"/>
            <a:ext cx="9145588" cy="1190625"/>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solidFill>
                  <a:srgbClr val="9A0E1B"/>
                </a:solidFill>
                <a:latin typeface="Arial" charset="0"/>
              </a:rPr>
              <a:t>Latches</a:t>
            </a:r>
            <a:r>
              <a:rPr lang="de-DE" altLang="de-DE" sz="1800" b="1">
                <a:latin typeface="Arial" charset="0"/>
              </a:rPr>
              <a:t> werden durch Pegel angesteuert. Die Ausgänge eines Latches können sich zu jedem Zeitpunkt ändern. </a:t>
            </a:r>
            <a:r>
              <a:rPr lang="de-DE" altLang="de-DE" sz="1800" b="1">
                <a:solidFill>
                  <a:srgbClr val="9A0E1B"/>
                </a:solidFill>
                <a:latin typeface="Arial" charset="0"/>
              </a:rPr>
              <a:t>Flipflops</a:t>
            </a:r>
            <a:r>
              <a:rPr lang="de-DE" altLang="de-DE" sz="1800" b="1">
                <a:latin typeface="Arial" charset="0"/>
              </a:rPr>
              <a:t> bzw. Register werden hingegen durch Flanken, also Pegelübergänge angesteuert. Die Ausgänge von Flipflops können sich nur nach Wechsel eines Taktsignals ändern.</a:t>
            </a:r>
          </a:p>
        </p:txBody>
      </p:sp>
      <p:sp>
        <p:nvSpPr>
          <p:cNvPr id="4104" name="Text Box 46"/>
          <p:cNvSpPr txBox="1">
            <a:spLocks noChangeArrowheads="1"/>
          </p:cNvSpPr>
          <p:nvPr/>
        </p:nvSpPr>
        <p:spPr bwMode="auto">
          <a:xfrm>
            <a:off x="879475" y="1909763"/>
            <a:ext cx="885666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buFontTx/>
              <a:buChar char="•"/>
            </a:pPr>
            <a:r>
              <a:rPr lang="de-DE" altLang="de-DE"/>
              <a:t> </a:t>
            </a:r>
            <a:r>
              <a:rPr lang="de-DE" altLang="de-DE" sz="1800" b="1">
                <a:latin typeface="Arial" charset="0"/>
              </a:rPr>
              <a:t>Charakteristisch für das sequenzielle Verhalten einer Digitalschaltung ist die Fähigkeit einer Erinnerung.</a:t>
            </a:r>
          </a:p>
          <a:p>
            <a:pPr algn="l">
              <a:spcBef>
                <a:spcPct val="50000"/>
              </a:spcBef>
              <a:buFontTx/>
              <a:buChar char="•"/>
            </a:pPr>
            <a:r>
              <a:rPr lang="de-DE" altLang="de-DE" sz="1800" b="1">
                <a:latin typeface="Arial" charset="0"/>
              </a:rPr>
              <a:t> Die Fähigkeit dieser „Erinnerung“ haben </a:t>
            </a:r>
            <a:r>
              <a:rPr lang="de-DE" altLang="de-DE" sz="1800" b="1">
                <a:solidFill>
                  <a:srgbClr val="9A0E1B"/>
                </a:solidFill>
                <a:latin typeface="Arial" charset="0"/>
              </a:rPr>
              <a:t>Latches und Flipflops</a:t>
            </a:r>
            <a:r>
              <a:rPr lang="de-DE" altLang="de-DE" sz="1800" b="1">
                <a:latin typeface="Arial" charset="0"/>
              </a:rPr>
              <a:t>. Dabei wird ein einzelnes Bit gespeichert. Falls mehrere Bits gespeichert werden, so spricht man von einem </a:t>
            </a:r>
            <a:r>
              <a:rPr lang="de-DE" altLang="de-DE" sz="1800" b="1">
                <a:solidFill>
                  <a:srgbClr val="9A0E1B"/>
                </a:solidFill>
                <a:latin typeface="Arial" charset="0"/>
              </a:rPr>
              <a:t>Register</a:t>
            </a:r>
            <a:r>
              <a:rPr lang="de-DE" altLang="de-DE" sz="1800" b="1">
                <a:latin typeface="Arial" charset="0"/>
              </a:rPr>
              <a:t>.</a:t>
            </a:r>
          </a:p>
          <a:p>
            <a:pPr algn="l">
              <a:spcBef>
                <a:spcPct val="50000"/>
              </a:spcBef>
              <a:buFontTx/>
              <a:buChar char="•"/>
            </a:pPr>
            <a:r>
              <a:rPr lang="de-DE" altLang="de-DE" sz="1800" b="1">
                <a:latin typeface="Arial" charset="0"/>
              </a:rPr>
              <a:t> Charakteristisch für eine Speicherschaltung ist die Rückführung eines Ausgangs auf den Eingang (Problem dabei: Schaltung darf nicht ins Schwingen kommen!) </a:t>
            </a:r>
          </a:p>
          <a:p>
            <a:pPr algn="l">
              <a:spcBef>
                <a:spcPct val="50000"/>
              </a:spcBef>
              <a:buFontTx/>
              <a:buChar char="•"/>
            </a:pPr>
            <a:endParaRPr lang="de-DE" altLang="de-DE" sz="1800" b="1">
              <a:latin typeface="Arial" charset="0"/>
            </a:endParaRPr>
          </a:p>
          <a:p>
            <a:pPr algn="l">
              <a:spcBef>
                <a:spcPct val="50000"/>
              </a:spcBef>
              <a:buFontTx/>
              <a:buChar char="•"/>
            </a:pPr>
            <a:endParaRPr lang="de-DE" altLang="de-DE" sz="1800" b="1">
              <a:latin typeface="Arial" charset="0"/>
            </a:endParaRPr>
          </a:p>
          <a:p>
            <a:pPr algn="l">
              <a:spcBef>
                <a:spcPct val="50000"/>
              </a:spcBef>
              <a:buFontTx/>
              <a:buChar char="•"/>
            </a:pPr>
            <a:endParaRPr lang="de-DE" altLang="de-DE" sz="1800" b="1">
              <a:latin typeface="Arial" charset="0"/>
            </a:endParaRPr>
          </a:p>
          <a:p>
            <a:pPr algn="l">
              <a:spcBef>
                <a:spcPct val="50000"/>
              </a:spcBef>
              <a:buFontTx/>
              <a:buChar char="•"/>
            </a:pPr>
            <a:endParaRPr lang="de-DE" altLang="de-DE" sz="1800" b="1">
              <a:latin typeface="Arial" charset="0"/>
            </a:endParaRPr>
          </a:p>
          <a:p>
            <a:pPr algn="l">
              <a:spcBef>
                <a:spcPct val="50000"/>
              </a:spcBef>
              <a:buFontTx/>
              <a:buChar char="•"/>
            </a:pPr>
            <a:r>
              <a:rPr lang="de-DE" altLang="de-DE" sz="1800" b="1">
                <a:latin typeface="Arial" charset="0"/>
              </a:rPr>
              <a:t> In (voll)synchronen Schaltungen werden alle Speicherschaltungen zum gleichen Zeitpunkt mit einem (meist) gemeinsamen Takt angesteuert.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de-AT" dirty="0" smtClean="0"/>
              <a:t>D-FF CMOS Dynamic Implementation </a:t>
            </a:r>
            <a:endParaRPr lang="de-AT" dirty="0"/>
          </a:p>
        </p:txBody>
      </p:sp>
      <p:sp>
        <p:nvSpPr>
          <p:cNvPr id="19459"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fld id="{135A0FC4-6752-4659-8074-08019AFA11BA}" type="datetime1">
              <a:rPr lang="de-DE" altLang="sv-SE" sz="1000" smtClean="0">
                <a:latin typeface="Arial" charset="0"/>
              </a:rPr>
              <a:pPr/>
              <a:t>11.12.2018</a:t>
            </a:fld>
            <a:endParaRPr lang="de-DE" altLang="sv-SE" sz="1000" smtClean="0">
              <a:latin typeface="Arial" charset="0"/>
            </a:endParaRPr>
          </a:p>
        </p:txBody>
      </p:sp>
      <p:sp>
        <p:nvSpPr>
          <p:cNvPr id="19460"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DE" altLang="sv-SE" sz="1200" smtClean="0">
                <a:latin typeface="Arial" charset="0"/>
              </a:rPr>
              <a:t>11. Latches und Flipflops</a:t>
            </a:r>
            <a:endParaRPr lang="de-DE" altLang="sv-SE" sz="1500" smtClean="0">
              <a:latin typeface="Arial" charset="0"/>
            </a:endParaRPr>
          </a:p>
        </p:txBody>
      </p:sp>
      <p:sp>
        <p:nvSpPr>
          <p:cNvPr id="1946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fld id="{A364F1B8-DC10-4D29-BA7E-74D3EBF52105}" type="slidenum">
              <a:rPr lang="en-US" altLang="sv-SE" sz="1200" smtClean="0">
                <a:solidFill>
                  <a:schemeClr val="tx2"/>
                </a:solidFill>
                <a:latin typeface="Arial" charset="0"/>
              </a:rPr>
              <a:pPr/>
              <a:t>19</a:t>
            </a:fld>
            <a:endParaRPr lang="de-DE" altLang="sv-SE" sz="1200" smtClean="0">
              <a:solidFill>
                <a:schemeClr val="tx2"/>
              </a:solidFill>
            </a:endParaRPr>
          </a:p>
        </p:txBody>
      </p:sp>
      <p:pic>
        <p:nvPicPr>
          <p:cNvPr id="19462"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28625" y="1404938"/>
            <a:ext cx="9809163" cy="5757862"/>
          </a:xfrm>
        </p:spPr>
      </p:pic>
      <p:sp>
        <p:nvSpPr>
          <p:cNvPr id="19463" name="Rectangle 9"/>
          <p:cNvSpPr>
            <a:spLocks noChangeArrowheads="1"/>
          </p:cNvSpPr>
          <p:nvPr/>
        </p:nvSpPr>
        <p:spPr bwMode="auto">
          <a:xfrm>
            <a:off x="4622800" y="7237413"/>
            <a:ext cx="1512888" cy="325437"/>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en-US"/>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8EC45D70-4397-41FE-B3A9-9C7D4C6393AD}" type="datetime1">
              <a:rPr lang="de-DE" altLang="sv-SE" sz="1000" b="0" smtClean="0"/>
              <a:pPr>
                <a:spcBef>
                  <a:spcPct val="0"/>
                </a:spcBef>
                <a:buFontTx/>
                <a:buNone/>
              </a:pPr>
              <a:t>11.12.2018</a:t>
            </a:fld>
            <a:endParaRPr lang="de-DE" altLang="sv-SE" sz="1000" b="0" smtClean="0"/>
          </a:p>
        </p:txBody>
      </p:sp>
      <p:sp>
        <p:nvSpPr>
          <p:cNvPr id="20483"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20484"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F4F4F22A-FCD5-4131-A959-63C9E7744703}" type="slidenum">
              <a:rPr lang="en-US" altLang="sv-SE" sz="1200" b="0" smtClean="0">
                <a:solidFill>
                  <a:schemeClr val="tx2"/>
                </a:solidFill>
              </a:rPr>
              <a:pPr algn="r">
                <a:spcBef>
                  <a:spcPct val="0"/>
                </a:spcBef>
                <a:buFontTx/>
                <a:buNone/>
              </a:pPr>
              <a:t>20</a:t>
            </a:fld>
            <a:endParaRPr lang="de-DE" altLang="sv-SE" sz="1200" b="0" smtClean="0">
              <a:solidFill>
                <a:schemeClr val="tx2"/>
              </a:solidFill>
              <a:latin typeface="Times New Roman" pitchFamily="18" charset="0"/>
            </a:endParaRPr>
          </a:p>
        </p:txBody>
      </p:sp>
      <p:sp>
        <p:nvSpPr>
          <p:cNvPr id="309250" name="Rectangle 2"/>
          <p:cNvSpPr>
            <a:spLocks noGrp="1" noChangeArrowheads="1"/>
          </p:cNvSpPr>
          <p:nvPr>
            <p:ph type="title"/>
          </p:nvPr>
        </p:nvSpPr>
        <p:spPr/>
        <p:txBody>
          <a:bodyPr/>
          <a:lstStyle/>
          <a:p>
            <a:pPr eaLnBrk="1" hangingPunct="1">
              <a:defRPr/>
            </a:pPr>
            <a:r>
              <a:rPr lang="de-DE" smtClean="0"/>
              <a:t>Verhalten und synthesegerechte Modellierung</a:t>
            </a:r>
          </a:p>
        </p:txBody>
      </p:sp>
      <p:sp>
        <p:nvSpPr>
          <p:cNvPr id="20486" name="Rectangle 4"/>
          <p:cNvSpPr>
            <a:spLocks noChangeArrowheads="1"/>
          </p:cNvSpPr>
          <p:nvPr/>
        </p:nvSpPr>
        <p:spPr bwMode="auto">
          <a:xfrm>
            <a:off x="0" y="333851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309254" name="Text Box 6"/>
          <p:cNvSpPr txBox="1">
            <a:spLocks noChangeArrowheads="1"/>
          </p:cNvSpPr>
          <p:nvPr/>
        </p:nvSpPr>
        <p:spPr bwMode="auto">
          <a:xfrm>
            <a:off x="590550" y="4645025"/>
            <a:ext cx="9793288" cy="2536825"/>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b="1">
                <a:latin typeface="Courier New" pitchFamily="49" charset="0"/>
              </a:rPr>
              <a:t>architecture</a:t>
            </a:r>
            <a:r>
              <a:rPr lang="en-GB" altLang="de-DE">
                <a:latin typeface="Courier New" pitchFamily="49" charset="0"/>
              </a:rPr>
              <a:t> VERHALTEN </a:t>
            </a:r>
            <a:r>
              <a:rPr lang="en-GB" altLang="de-DE" b="1">
                <a:latin typeface="Courier New" pitchFamily="49" charset="0"/>
              </a:rPr>
              <a:t>of</a:t>
            </a:r>
            <a:r>
              <a:rPr lang="en-GB" altLang="de-DE">
                <a:latin typeface="Courier New" pitchFamily="49" charset="0"/>
              </a:rPr>
              <a:t> DFF </a:t>
            </a:r>
            <a:r>
              <a:rPr lang="en-GB" altLang="de-DE" b="1">
                <a:latin typeface="Courier New" pitchFamily="49" charset="0"/>
              </a:rPr>
              <a:t>is</a:t>
            </a:r>
          </a:p>
          <a:p>
            <a:pPr algn="l"/>
            <a:r>
              <a:rPr lang="en-GB" altLang="de-DE" b="1">
                <a:latin typeface="Courier New" pitchFamily="49" charset="0"/>
              </a:rPr>
              <a:t>begin</a:t>
            </a:r>
            <a:endParaRPr lang="en-GB" altLang="de-DE">
              <a:latin typeface="Courier New" pitchFamily="49" charset="0"/>
            </a:endParaRPr>
          </a:p>
          <a:p>
            <a:pPr algn="l"/>
            <a:r>
              <a:rPr lang="en-GB" altLang="de-DE">
                <a:latin typeface="Courier New" pitchFamily="49" charset="0"/>
              </a:rPr>
              <a:t>P1: </a:t>
            </a:r>
            <a:r>
              <a:rPr lang="en-GB" altLang="de-DE" b="1">
                <a:latin typeface="Courier New" pitchFamily="49" charset="0"/>
              </a:rPr>
              <a:t>process</a:t>
            </a:r>
            <a:r>
              <a:rPr lang="en-GB" altLang="de-DE">
                <a:latin typeface="Courier New" pitchFamily="49" charset="0"/>
              </a:rPr>
              <a:t>(CLK)</a:t>
            </a:r>
            <a:endParaRPr lang="en-GB" altLang="de-DE" b="1">
              <a:latin typeface="Courier New" pitchFamily="49" charset="0"/>
            </a:endParaRPr>
          </a:p>
          <a:p>
            <a:pPr algn="l"/>
            <a:r>
              <a:rPr lang="en-GB" altLang="de-DE" b="1">
                <a:latin typeface="Courier New" pitchFamily="49" charset="0"/>
              </a:rPr>
              <a:t>begin</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if</a:t>
            </a:r>
            <a:r>
              <a:rPr lang="en-GB" altLang="de-DE">
                <a:latin typeface="Courier New" pitchFamily="49" charset="0"/>
              </a:rPr>
              <a:t> CLK='1' </a:t>
            </a:r>
            <a:r>
              <a:rPr lang="en-GB" altLang="de-DE" b="1">
                <a:latin typeface="Courier New" pitchFamily="49" charset="0"/>
              </a:rPr>
              <a:t>and</a:t>
            </a:r>
            <a:r>
              <a:rPr lang="en-GB" altLang="de-DE">
                <a:latin typeface="Courier New" pitchFamily="49" charset="0"/>
              </a:rPr>
              <a:t> CLK'event </a:t>
            </a:r>
            <a:r>
              <a:rPr lang="en-GB" altLang="de-DE" b="1">
                <a:latin typeface="Courier New" pitchFamily="49" charset="0"/>
              </a:rPr>
              <a:t>then</a:t>
            </a:r>
            <a:r>
              <a:rPr lang="en-GB" altLang="de-DE">
                <a:latin typeface="Courier New" pitchFamily="49" charset="0"/>
              </a:rPr>
              <a:t> </a:t>
            </a:r>
            <a:r>
              <a:rPr lang="en-GB" altLang="de-DE" b="1">
                <a:latin typeface="Courier New" pitchFamily="49" charset="0"/>
              </a:rPr>
              <a:t>-- ansteigende Signalflanke</a:t>
            </a:r>
          </a:p>
          <a:p>
            <a:pPr algn="l"/>
            <a:r>
              <a:rPr lang="en-GB" altLang="de-DE" b="1">
                <a:latin typeface="Courier New" pitchFamily="49" charset="0"/>
              </a:rPr>
              <a:t>-- if CLK='0' and CLK'event then -- abfallende Signalflanke</a:t>
            </a:r>
            <a:endParaRPr lang="en-GB" altLang="de-DE">
              <a:latin typeface="Courier New" pitchFamily="49" charset="0"/>
            </a:endParaRPr>
          </a:p>
          <a:p>
            <a:pPr algn="l"/>
            <a:r>
              <a:rPr lang="en-GB" altLang="de-DE">
                <a:latin typeface="Courier New" pitchFamily="49" charset="0"/>
              </a:rPr>
              <a:t>     Q &lt;= D </a:t>
            </a:r>
            <a:r>
              <a:rPr lang="en-GB" altLang="de-DE" b="1">
                <a:latin typeface="Courier New" pitchFamily="49" charset="0"/>
              </a:rPr>
              <a:t>after</a:t>
            </a:r>
            <a:r>
              <a:rPr lang="en-GB" altLang="de-DE">
                <a:latin typeface="Courier New" pitchFamily="49" charset="0"/>
              </a:rPr>
              <a:t> 5 ns;</a:t>
            </a:r>
          </a:p>
          <a:p>
            <a:pPr algn="l"/>
            <a:r>
              <a:rPr lang="en-GB" altLang="de-DE">
                <a:latin typeface="Courier New" pitchFamily="49" charset="0"/>
              </a:rPr>
              <a:t>   </a:t>
            </a:r>
            <a:r>
              <a:rPr lang="en-GB" altLang="de-DE" b="1">
                <a:latin typeface="Courier New" pitchFamily="49" charset="0"/>
              </a:rPr>
              <a:t>end</a:t>
            </a:r>
            <a:r>
              <a:rPr lang="en-GB" altLang="de-DE">
                <a:latin typeface="Courier New" pitchFamily="49" charset="0"/>
              </a:rPr>
              <a:t> </a:t>
            </a:r>
            <a:r>
              <a:rPr lang="en-GB" altLang="de-DE" b="1">
                <a:latin typeface="Courier New" pitchFamily="49" charset="0"/>
              </a:rPr>
              <a:t>if</a:t>
            </a:r>
            <a:r>
              <a:rPr lang="en-GB" altLang="de-DE">
                <a:latin typeface="Courier New" pitchFamily="49" charset="0"/>
              </a:rPr>
              <a:t>;</a:t>
            </a:r>
            <a:endParaRPr lang="en-GB" altLang="de-DE" b="1">
              <a:latin typeface="Courier New" pitchFamily="49" charset="0"/>
            </a:endParaRPr>
          </a:p>
          <a:p>
            <a:pPr algn="l"/>
            <a:r>
              <a:rPr lang="en-GB" altLang="de-DE" b="1">
                <a:latin typeface="Courier New" pitchFamily="49" charset="0"/>
              </a:rPr>
              <a:t>end process</a:t>
            </a:r>
            <a:r>
              <a:rPr lang="en-GB" altLang="de-DE">
                <a:latin typeface="Courier New" pitchFamily="49" charset="0"/>
              </a:rPr>
              <a:t> P1;</a:t>
            </a:r>
            <a:endParaRPr lang="en-GB" altLang="de-DE" b="1">
              <a:latin typeface="Courier New" pitchFamily="49" charset="0"/>
            </a:endParaRPr>
          </a:p>
          <a:p>
            <a:pPr algn="l"/>
            <a:r>
              <a:rPr lang="en-GB" altLang="de-DE" b="1">
                <a:latin typeface="Courier New" pitchFamily="49" charset="0"/>
              </a:rPr>
              <a:t>end</a:t>
            </a:r>
            <a:r>
              <a:rPr lang="en-GB" altLang="de-DE">
                <a:latin typeface="Courier New" pitchFamily="49" charset="0"/>
              </a:rPr>
              <a:t> VERHALTEN;</a:t>
            </a:r>
            <a:endParaRPr lang="de-DE" altLang="de-DE">
              <a:latin typeface="Courier New" pitchFamily="49" charset="0"/>
            </a:endParaRPr>
          </a:p>
        </p:txBody>
      </p:sp>
      <p:sp>
        <p:nvSpPr>
          <p:cNvPr id="20488" name="Rectangle 9"/>
          <p:cNvSpPr>
            <a:spLocks noChangeArrowheads="1"/>
          </p:cNvSpPr>
          <p:nvPr/>
        </p:nvSpPr>
        <p:spPr bwMode="auto">
          <a:xfrm>
            <a:off x="0" y="32432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20489" name="Object 8"/>
          <p:cNvGraphicFramePr>
            <a:graphicFrameLocks noChangeAspect="1"/>
          </p:cNvGraphicFramePr>
          <p:nvPr/>
        </p:nvGraphicFramePr>
        <p:xfrm>
          <a:off x="950913" y="1765300"/>
          <a:ext cx="9072562" cy="2058988"/>
        </p:xfrm>
        <a:graphic>
          <a:graphicData uri="http://schemas.openxmlformats.org/presentationml/2006/ole">
            <mc:AlternateContent xmlns:mc="http://schemas.openxmlformats.org/markup-compatibility/2006">
              <mc:Choice xmlns:v="urn:schemas-microsoft-com:vml" Requires="v">
                <p:oleObj spid="_x0000_s20513" name="Visio" r:id="rId3" imgW="8030095" imgH="1817703" progId="Visio.Drawing.11">
                  <p:embed/>
                </p:oleObj>
              </mc:Choice>
              <mc:Fallback>
                <p:oleObj name="Visio" r:id="rId3" imgW="8030095" imgH="1817703"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913" y="1765300"/>
                        <a:ext cx="9072562"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9258" name="Text Box 10"/>
          <p:cNvSpPr txBox="1">
            <a:spLocks noChangeArrowheads="1"/>
          </p:cNvSpPr>
          <p:nvPr/>
        </p:nvSpPr>
        <p:spPr bwMode="auto">
          <a:xfrm>
            <a:off x="519113" y="3852863"/>
            <a:ext cx="9937750" cy="641350"/>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Die Wirkungspfeile zeigen, dass bei einem D-Flipflop das Eingangssignal nur während der aktiven (hier steigenden) Taktflanke ausgewertet werden muss.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9258"/>
                                        </p:tgtEl>
                                        <p:attrNameLst>
                                          <p:attrName>style.visibility</p:attrName>
                                        </p:attrNameLst>
                                      </p:cBhvr>
                                      <p:to>
                                        <p:strVal val="visible"/>
                                      </p:to>
                                    </p:set>
                                    <p:animEffect transition="in" filter="blinds(horizontal)">
                                      <p:cBhvr>
                                        <p:cTn id="7" dur="500"/>
                                        <p:tgtEl>
                                          <p:spTgt spid="309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9254"/>
                                        </p:tgtEl>
                                        <p:attrNameLst>
                                          <p:attrName>style.visibility</p:attrName>
                                        </p:attrNameLst>
                                      </p:cBhvr>
                                      <p:to>
                                        <p:strVal val="visible"/>
                                      </p:to>
                                    </p:set>
                                    <p:animEffect transition="in" filter="dissolve">
                                      <p:cBhvr>
                                        <p:cTn id="12" dur="500"/>
                                        <p:tgtEl>
                                          <p:spTgt spid="309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4" grpId="0" animBg="1"/>
      <p:bldP spid="30925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F1B8AC87-2D31-4AB7-91C4-A9C7ABE56B0A}" type="datetime1">
              <a:rPr lang="de-DE" altLang="sv-SE" sz="1000" b="0" smtClean="0"/>
              <a:pPr>
                <a:spcBef>
                  <a:spcPct val="0"/>
                </a:spcBef>
                <a:buFontTx/>
                <a:buNone/>
              </a:pPr>
              <a:t>11.12.2018</a:t>
            </a:fld>
            <a:endParaRPr lang="de-DE" altLang="sv-SE" sz="1000" b="0" smtClean="0"/>
          </a:p>
        </p:txBody>
      </p:sp>
      <p:sp>
        <p:nvSpPr>
          <p:cNvPr id="21507"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dirty="0" smtClean="0"/>
              <a:t>11. </a:t>
            </a:r>
            <a:r>
              <a:rPr lang="de-DE" altLang="sv-SE" sz="1200" dirty="0" err="1" smtClean="0"/>
              <a:t>Latches</a:t>
            </a:r>
            <a:r>
              <a:rPr lang="de-DE" altLang="sv-SE" sz="1200" dirty="0" smtClean="0"/>
              <a:t> und Flipflops</a:t>
            </a:r>
            <a:endParaRPr lang="de-DE" altLang="sv-SE" sz="1500" dirty="0" smtClean="0"/>
          </a:p>
        </p:txBody>
      </p:sp>
      <p:sp>
        <p:nvSpPr>
          <p:cNvPr id="21508"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158761B8-7AFF-4233-8C2A-45EC04377A82}" type="slidenum">
              <a:rPr lang="en-US" altLang="sv-SE" sz="1200" b="0" smtClean="0">
                <a:solidFill>
                  <a:schemeClr val="tx2"/>
                </a:solidFill>
              </a:rPr>
              <a:pPr algn="r">
                <a:spcBef>
                  <a:spcPct val="0"/>
                </a:spcBef>
                <a:buFontTx/>
                <a:buNone/>
              </a:pPr>
              <a:t>21</a:t>
            </a:fld>
            <a:endParaRPr lang="de-DE" altLang="sv-SE" sz="1200" b="0" smtClean="0">
              <a:solidFill>
                <a:schemeClr val="tx2"/>
              </a:solidFill>
              <a:latin typeface="Times New Roman" pitchFamily="18" charset="0"/>
            </a:endParaRPr>
          </a:p>
        </p:txBody>
      </p:sp>
      <p:sp>
        <p:nvSpPr>
          <p:cNvPr id="310274" name="Rectangle 2"/>
          <p:cNvSpPr>
            <a:spLocks noGrp="1" noChangeArrowheads="1"/>
          </p:cNvSpPr>
          <p:nvPr>
            <p:ph type="title"/>
          </p:nvPr>
        </p:nvSpPr>
        <p:spPr/>
        <p:txBody>
          <a:bodyPr/>
          <a:lstStyle/>
          <a:p>
            <a:pPr eaLnBrk="1" hangingPunct="1">
              <a:defRPr/>
            </a:pPr>
            <a:r>
              <a:rPr lang="de-DE" smtClean="0"/>
              <a:t>Entscheidungsintervall bei DFFs</a:t>
            </a:r>
          </a:p>
        </p:txBody>
      </p:sp>
      <p:sp>
        <p:nvSpPr>
          <p:cNvPr id="21510" name="Rectangle 3"/>
          <p:cNvSpPr>
            <a:spLocks noGrp="1" noChangeArrowheads="1"/>
          </p:cNvSpPr>
          <p:nvPr>
            <p:ph type="body" idx="1"/>
          </p:nvPr>
        </p:nvSpPr>
        <p:spPr/>
        <p:txBody>
          <a:bodyPr/>
          <a:lstStyle/>
          <a:p>
            <a:pPr eaLnBrk="1" hangingPunct="1"/>
            <a:r>
              <a:rPr lang="de-DE" altLang="de-DE" smtClean="0"/>
              <a:t>Was passiert, wenn das Eingangssignal während der aktiven Flanke geändert wird? </a:t>
            </a:r>
          </a:p>
        </p:txBody>
      </p:sp>
      <p:sp>
        <p:nvSpPr>
          <p:cNvPr id="310278" name="Text Box 6"/>
          <p:cNvSpPr txBox="1">
            <a:spLocks noChangeArrowheads="1"/>
          </p:cNvSpPr>
          <p:nvPr/>
        </p:nvSpPr>
        <p:spPr bwMode="auto">
          <a:xfrm>
            <a:off x="446088" y="5726113"/>
            <a:ext cx="9937750" cy="1190625"/>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de-DE" altLang="de-DE" sz="1800" b="1">
                <a:latin typeface="Arial" charset="0"/>
              </a:rPr>
              <a:t>Bei getakteten Schaltungen dürfen sich die synchronen Eingangssignale nicht während des Entscheidungsintervalls nahe der aktiven Taktflanke ändern. Beim Entwurf von Testbenches wird daher empfohlen, alle Dateneingangssignale während der passiven Taktflanke (das ist meist die fallende) zu ändern.</a:t>
            </a:r>
            <a:endParaRPr lang="de-DE" altLang="de-DE" sz="1800">
              <a:latin typeface="Arial" charset="0"/>
            </a:endParaRPr>
          </a:p>
        </p:txBody>
      </p:sp>
      <p:sp>
        <p:nvSpPr>
          <p:cNvPr id="21512" name="Rectangle 8"/>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21513" name="Object 7"/>
          <p:cNvGraphicFramePr>
            <a:graphicFrameLocks noChangeAspect="1"/>
          </p:cNvGraphicFramePr>
          <p:nvPr/>
        </p:nvGraphicFramePr>
        <p:xfrm>
          <a:off x="5343525" y="2413000"/>
          <a:ext cx="4751388" cy="2547938"/>
        </p:xfrm>
        <a:graphic>
          <a:graphicData uri="http://schemas.openxmlformats.org/presentationml/2006/ole">
            <mc:AlternateContent xmlns:mc="http://schemas.openxmlformats.org/markup-compatibility/2006">
              <mc:Choice xmlns:v="urn:schemas-microsoft-com:vml" Requires="v">
                <p:oleObj spid="_x0000_s21537" name="Visio" r:id="rId3" imgW="5715623" imgH="3046983" progId="Visio.Drawing.11">
                  <p:embed/>
                </p:oleObj>
              </mc:Choice>
              <mc:Fallback>
                <p:oleObj name="Visio" r:id="rId3" imgW="5715623" imgH="3046983"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3525" y="2413000"/>
                        <a:ext cx="4751388"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4" name="Rectangle 9"/>
          <p:cNvSpPr>
            <a:spLocks noChangeArrowheads="1"/>
          </p:cNvSpPr>
          <p:nvPr/>
        </p:nvSpPr>
        <p:spPr bwMode="auto">
          <a:xfrm>
            <a:off x="230188" y="2341563"/>
            <a:ext cx="4826000"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r>
              <a:rPr lang="de-DE" altLang="de-DE" sz="1800"/>
              <a:t>Das </a:t>
            </a:r>
            <a:r>
              <a:rPr lang="de-DE" altLang="de-DE" sz="1800">
                <a:solidFill>
                  <a:srgbClr val="FB9E23"/>
                </a:solidFill>
              </a:rPr>
              <a:t>Entscheidungsintervall</a:t>
            </a:r>
            <a:r>
              <a:rPr lang="de-DE" altLang="de-DE" sz="1800"/>
              <a:t> setzt sich aus der Setup-Zeit t</a:t>
            </a:r>
            <a:r>
              <a:rPr lang="de-DE" altLang="de-DE" sz="1800" baseline="-25000"/>
              <a:t>S</a:t>
            </a:r>
            <a:r>
              <a:rPr lang="de-DE" altLang="de-DE" sz="1800"/>
              <a:t> und der Hold-Zeit t</a:t>
            </a:r>
            <a:r>
              <a:rPr lang="de-DE" altLang="de-DE" sz="1800" baseline="-25000"/>
              <a:t>H</a:t>
            </a:r>
            <a:r>
              <a:rPr lang="de-DE" altLang="de-DE" sz="1800"/>
              <a:t> zusammen.</a:t>
            </a:r>
          </a:p>
          <a:p>
            <a:pPr eaLnBrk="1" hangingPunct="1"/>
            <a:r>
              <a:rPr lang="de-DE" altLang="de-DE" sz="1800"/>
              <a:t>Wenn sich D während dieser Zeit ändert, so gerät der innere Aufbau des D-Flipflops ins Schwingen -&gt; </a:t>
            </a:r>
            <a:r>
              <a:rPr lang="de-DE" altLang="de-DE" sz="1800">
                <a:solidFill>
                  <a:srgbClr val="FB9E23"/>
                </a:solidFill>
              </a:rPr>
              <a:t>metastabiler Zustand</a:t>
            </a:r>
            <a:r>
              <a:rPr lang="de-DE" altLang="de-DE" sz="1800"/>
              <a:t>.</a:t>
            </a:r>
          </a:p>
          <a:p>
            <a:pPr eaLnBrk="1" hangingPunct="1"/>
            <a:r>
              <a:rPr lang="de-DE" altLang="de-DE" sz="1800"/>
              <a:t>Der metastabile Zustand endet automatisch nach einer Erholungszeit t</a:t>
            </a:r>
            <a:r>
              <a:rPr lang="de-DE" altLang="de-DE" sz="1800" baseline="-25000"/>
              <a:t>R</a:t>
            </a:r>
            <a:r>
              <a:rPr lang="de-DE" altLang="de-DE" sz="1800"/>
              <a:t>. Am Ende liefert der Ausgang entweder 0 </a:t>
            </a:r>
            <a:r>
              <a:rPr lang="de-DE" altLang="de-DE" sz="1800" u="sng">
                <a:solidFill>
                  <a:srgbClr val="FB9E23"/>
                </a:solidFill>
              </a:rPr>
              <a:t>oder</a:t>
            </a:r>
            <a:r>
              <a:rPr lang="de-DE" altLang="de-DE" sz="1800"/>
              <a:t> 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0278"/>
                                        </p:tgtEl>
                                        <p:attrNameLst>
                                          <p:attrName>style.visibility</p:attrName>
                                        </p:attrNameLst>
                                      </p:cBhvr>
                                      <p:to>
                                        <p:strVal val="visible"/>
                                      </p:to>
                                    </p:set>
                                    <p:animEffect transition="in" filter="blinds(horizontal)">
                                      <p:cBhvr>
                                        <p:cTn id="7" dur="500"/>
                                        <p:tgtEl>
                                          <p:spTgt spid="310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ChangeArrowheads="1"/>
          </p:cNvSpPr>
          <p:nvPr/>
        </p:nvSpPr>
        <p:spPr bwMode="auto">
          <a:xfrm>
            <a:off x="855663" y="147638"/>
            <a:ext cx="86455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US" altLang="en-US" sz="3600" dirty="0" smtClean="0"/>
              <a:t>Setup Time </a:t>
            </a:r>
            <a:r>
              <a:rPr lang="en-US" altLang="en-US" sz="3600" dirty="0" err="1" smtClean="0"/>
              <a:t>eines</a:t>
            </a:r>
            <a:r>
              <a:rPr lang="en-US" altLang="en-US" sz="3600" dirty="0" smtClean="0"/>
              <a:t> </a:t>
            </a:r>
            <a:r>
              <a:rPr lang="en-US" altLang="en-US" sz="3600" dirty="0"/>
              <a:t>F</a:t>
            </a:r>
            <a:r>
              <a:rPr lang="en-US" altLang="en-US" sz="3600" dirty="0" smtClean="0"/>
              <a:t>lip-Flops</a:t>
            </a:r>
            <a:endParaRPr lang="en-US" altLang="en-US" sz="3600" i="1" dirty="0"/>
          </a:p>
        </p:txBody>
      </p:sp>
      <p:grpSp>
        <p:nvGrpSpPr>
          <p:cNvPr id="10" name="Group 9"/>
          <p:cNvGrpSpPr/>
          <p:nvPr/>
        </p:nvGrpSpPr>
        <p:grpSpPr>
          <a:xfrm>
            <a:off x="1013520" y="1930585"/>
            <a:ext cx="9213416" cy="3435016"/>
            <a:chOff x="1013520" y="1930585"/>
            <a:chExt cx="9213416" cy="3435016"/>
          </a:xfrm>
        </p:grpSpPr>
        <p:pic>
          <p:nvPicPr>
            <p:cNvPr id="8" name="Picture 2" descr="https://allthingsvlsi.files.wordpress.com/2013/04/cmos-dff-with-t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069" y="1930585"/>
              <a:ext cx="8987867" cy="34350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1239069" y="2629297"/>
              <a:ext cx="144016" cy="288032"/>
            </a:xfrm>
            <a:prstGeom prst="rect">
              <a:avLst/>
            </a:prstGeom>
            <a:solidFill>
              <a:schemeClr val="bg1"/>
            </a:solidFill>
            <a:ln w="25400"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cxnSp>
          <p:nvCxnSpPr>
            <p:cNvPr id="3" name="Straight Connector 2"/>
            <p:cNvCxnSpPr/>
            <p:nvPr/>
          </p:nvCxnSpPr>
          <p:spPr bwMode="auto">
            <a:xfrm flipH="1">
              <a:off x="1013520" y="2820938"/>
              <a:ext cx="504056" cy="0"/>
            </a:xfrm>
            <a:prstGeom prst="line">
              <a:avLst/>
            </a:prstGeom>
            <a:solidFill>
              <a:schemeClr val="accent1"/>
            </a:solidFill>
            <a:ln w="444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1023045" y="2568322"/>
              <a:ext cx="295274" cy="276999"/>
            </a:xfrm>
            <a:prstGeom prst="rect">
              <a:avLst/>
            </a:prstGeom>
            <a:noFill/>
          </p:spPr>
          <p:txBody>
            <a:bodyPr wrap="none" rtlCol="0">
              <a:spAutoFit/>
            </a:bodyPr>
            <a:lstStyle/>
            <a:p>
              <a:r>
                <a:rPr lang="de-AT" sz="1200" dirty="0" smtClean="0"/>
                <a:t>D</a:t>
              </a:r>
              <a:endParaRPr lang="en-GB" sz="1200" dirty="0"/>
            </a:p>
          </p:txBody>
        </p:sp>
      </p:grpSp>
      <p:cxnSp>
        <p:nvCxnSpPr>
          <p:cNvPr id="12" name="Straight Arrow Connector 11"/>
          <p:cNvCxnSpPr/>
          <p:nvPr/>
        </p:nvCxnSpPr>
        <p:spPr bwMode="auto">
          <a:xfrm>
            <a:off x="807021" y="2820938"/>
            <a:ext cx="710555" cy="0"/>
          </a:xfrm>
          <a:prstGeom prst="straightConnector1">
            <a:avLst/>
          </a:prstGeom>
          <a:solidFill>
            <a:schemeClr val="accent1"/>
          </a:solidFill>
          <a:ln w="571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1517576" y="2773313"/>
            <a:ext cx="2241773"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flipH="1">
            <a:off x="3399309" y="4573513"/>
            <a:ext cx="1656184"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p:cNvCxnSpPr/>
          <p:nvPr/>
        </p:nvCxnSpPr>
        <p:spPr bwMode="auto">
          <a:xfrm>
            <a:off x="3759349" y="2773313"/>
            <a:ext cx="2175160"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p:nvPr/>
        </p:nvCxnSpPr>
        <p:spPr bwMode="auto">
          <a:xfrm>
            <a:off x="7622579" y="2845322"/>
            <a:ext cx="205634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p:nvPr/>
        </p:nvCxnSpPr>
        <p:spPr bwMode="auto">
          <a:xfrm>
            <a:off x="7622579" y="4645521"/>
            <a:ext cx="1753394"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p:nvPr/>
        </p:nvCxnSpPr>
        <p:spPr bwMode="auto">
          <a:xfrm flipV="1">
            <a:off x="9375973" y="2820939"/>
            <a:ext cx="0" cy="1824584"/>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p:nvPr/>
        </p:nvCxnSpPr>
        <p:spPr bwMode="auto">
          <a:xfrm flipV="1">
            <a:off x="7622579" y="2820938"/>
            <a:ext cx="0" cy="1862117"/>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1170682" y="5653633"/>
            <a:ext cx="1526380" cy="523220"/>
          </a:xfrm>
          <a:prstGeom prst="rect">
            <a:avLst/>
          </a:prstGeom>
          <a:noFill/>
        </p:spPr>
        <p:txBody>
          <a:bodyPr wrap="none" rtlCol="0">
            <a:spAutoFit/>
          </a:bodyPr>
          <a:lstStyle/>
          <a:p>
            <a:r>
              <a:rPr lang="de-AT" sz="2800" b="1" dirty="0" smtClean="0">
                <a:solidFill>
                  <a:srgbClr val="FF0000"/>
                </a:solidFill>
              </a:rPr>
              <a:t>CLK = 0</a:t>
            </a:r>
            <a:endParaRPr lang="en-GB" sz="2800" b="1" dirty="0">
              <a:solidFill>
                <a:srgbClr val="FF0000"/>
              </a:solidFill>
            </a:endParaRPr>
          </a:p>
        </p:txBody>
      </p:sp>
      <p:cxnSp>
        <p:nvCxnSpPr>
          <p:cNvPr id="48" name="Straight Connector 47"/>
          <p:cNvCxnSpPr/>
          <p:nvPr/>
        </p:nvCxnSpPr>
        <p:spPr bwMode="auto">
          <a:xfrm flipV="1">
            <a:off x="5055493" y="2735801"/>
            <a:ext cx="0" cy="1824584"/>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flipV="1">
            <a:off x="3399309" y="4069458"/>
            <a:ext cx="0" cy="504055"/>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a:off x="2823245" y="6085681"/>
            <a:ext cx="1080120" cy="0"/>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Datumsplatzhalter 3"/>
          <p:cNvSpPr>
            <a:spLocks noGrp="1"/>
          </p:cNvSpPr>
          <p:nvPr>
            <p:ph type="dt" sz="quarter" idx="10"/>
          </p:nvPr>
        </p:nvSpPr>
        <p:spPr>
          <a:xfrm>
            <a:off x="8296275" y="7239000"/>
            <a:ext cx="1504950"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F1B8AC87-2D31-4AB7-91C4-A9C7ABE56B0A}" type="datetime1">
              <a:rPr lang="de-DE" altLang="sv-SE" sz="1000" b="0" smtClean="0"/>
              <a:pPr>
                <a:spcBef>
                  <a:spcPct val="0"/>
                </a:spcBef>
                <a:buFontTx/>
                <a:buNone/>
              </a:pPr>
              <a:t>11.12.2018</a:t>
            </a:fld>
            <a:endParaRPr lang="de-DE" altLang="sv-SE" sz="1000" b="0" smtClean="0"/>
          </a:p>
        </p:txBody>
      </p:sp>
      <p:sp>
        <p:nvSpPr>
          <p:cNvPr id="61" name="Fußzeilenplatzhalter 4"/>
          <p:cNvSpPr>
            <a:spLocks noGrp="1"/>
          </p:cNvSpPr>
          <p:nvPr>
            <p:ph type="ftr" sz="quarter" idx="11"/>
          </p:nvPr>
        </p:nvSpPr>
        <p:spPr>
          <a:xfrm>
            <a:off x="230188" y="7239000"/>
            <a:ext cx="3025775"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dirty="0" smtClean="0"/>
              <a:t>11. </a:t>
            </a:r>
            <a:r>
              <a:rPr lang="de-DE" altLang="sv-SE" sz="1200" dirty="0" err="1" smtClean="0"/>
              <a:t>Latches</a:t>
            </a:r>
            <a:r>
              <a:rPr lang="de-DE" altLang="sv-SE" sz="1200" dirty="0" smtClean="0"/>
              <a:t> und Flipflops</a:t>
            </a:r>
            <a:endParaRPr lang="de-DE" altLang="sv-SE" sz="1500" dirty="0" smtClean="0"/>
          </a:p>
        </p:txBody>
      </p:sp>
      <p:sp>
        <p:nvSpPr>
          <p:cNvPr id="62" name="Foliennummernplatzhalter 5"/>
          <p:cNvSpPr>
            <a:spLocks noGrp="1"/>
          </p:cNvSpPr>
          <p:nvPr>
            <p:ph type="sldNum" sz="quarter" idx="12"/>
          </p:nvPr>
        </p:nvSpPr>
        <p:spPr>
          <a:xfrm>
            <a:off x="9952038" y="7239000"/>
            <a:ext cx="430212"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158761B8-7AFF-4233-8C2A-45EC04377A82}" type="slidenum">
              <a:rPr lang="en-US" altLang="sv-SE" sz="1200" b="0" smtClean="0">
                <a:solidFill>
                  <a:schemeClr val="tx2"/>
                </a:solidFill>
              </a:rPr>
              <a:pPr algn="r">
                <a:spcBef>
                  <a:spcPct val="0"/>
                </a:spcBef>
                <a:buFontTx/>
                <a:buNone/>
              </a:pPr>
              <a:t>22</a:t>
            </a:fld>
            <a:endParaRPr lang="de-DE" altLang="sv-SE" sz="1200" b="0" smtClean="0">
              <a:solidFill>
                <a:schemeClr val="tx2"/>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ChangeArrowheads="1"/>
          </p:cNvSpPr>
          <p:nvPr/>
        </p:nvSpPr>
        <p:spPr bwMode="auto">
          <a:xfrm>
            <a:off x="855663" y="147638"/>
            <a:ext cx="86455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US" altLang="en-US" sz="3600" dirty="0" smtClean="0"/>
              <a:t>Setup Time </a:t>
            </a:r>
            <a:r>
              <a:rPr lang="en-US" altLang="en-US" sz="3600" dirty="0" err="1" smtClean="0"/>
              <a:t>eines</a:t>
            </a:r>
            <a:r>
              <a:rPr lang="en-US" altLang="en-US" sz="3600" dirty="0" smtClean="0"/>
              <a:t> </a:t>
            </a:r>
            <a:r>
              <a:rPr lang="en-US" altLang="en-US" sz="3600" dirty="0"/>
              <a:t>F</a:t>
            </a:r>
            <a:r>
              <a:rPr lang="en-US" altLang="en-US" sz="3600" dirty="0" smtClean="0"/>
              <a:t>lip-Flops</a:t>
            </a:r>
            <a:endParaRPr lang="en-US" altLang="en-US" sz="3600" i="1" dirty="0"/>
          </a:p>
        </p:txBody>
      </p:sp>
      <p:grpSp>
        <p:nvGrpSpPr>
          <p:cNvPr id="10" name="Group 9"/>
          <p:cNvGrpSpPr/>
          <p:nvPr/>
        </p:nvGrpSpPr>
        <p:grpSpPr>
          <a:xfrm>
            <a:off x="1013520" y="1930585"/>
            <a:ext cx="9213416" cy="3435016"/>
            <a:chOff x="1013520" y="1930585"/>
            <a:chExt cx="9213416" cy="3435016"/>
          </a:xfrm>
        </p:grpSpPr>
        <p:pic>
          <p:nvPicPr>
            <p:cNvPr id="8" name="Picture 2" descr="https://allthingsvlsi.files.wordpress.com/2013/04/cmos-dff-with-t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069" y="1930585"/>
              <a:ext cx="8987867" cy="34350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1239069" y="2629297"/>
              <a:ext cx="144016" cy="288032"/>
            </a:xfrm>
            <a:prstGeom prst="rect">
              <a:avLst/>
            </a:prstGeom>
            <a:solidFill>
              <a:schemeClr val="bg1"/>
            </a:solidFill>
            <a:ln w="25400"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cxnSp>
          <p:nvCxnSpPr>
            <p:cNvPr id="3" name="Straight Connector 2"/>
            <p:cNvCxnSpPr/>
            <p:nvPr/>
          </p:nvCxnSpPr>
          <p:spPr bwMode="auto">
            <a:xfrm flipH="1">
              <a:off x="1013520" y="2820938"/>
              <a:ext cx="504056" cy="0"/>
            </a:xfrm>
            <a:prstGeom prst="line">
              <a:avLst/>
            </a:prstGeom>
            <a:solidFill>
              <a:schemeClr val="accent1"/>
            </a:solidFill>
            <a:ln w="444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1023045" y="2568322"/>
              <a:ext cx="295274" cy="276999"/>
            </a:xfrm>
            <a:prstGeom prst="rect">
              <a:avLst/>
            </a:prstGeom>
            <a:noFill/>
          </p:spPr>
          <p:txBody>
            <a:bodyPr wrap="none" rtlCol="0">
              <a:spAutoFit/>
            </a:bodyPr>
            <a:lstStyle/>
            <a:p>
              <a:r>
                <a:rPr lang="de-AT" sz="1200" dirty="0" smtClean="0"/>
                <a:t>D</a:t>
              </a:r>
              <a:endParaRPr lang="en-GB" sz="1200" dirty="0"/>
            </a:p>
          </p:txBody>
        </p:sp>
      </p:grpSp>
      <p:cxnSp>
        <p:nvCxnSpPr>
          <p:cNvPr id="12" name="Straight Arrow Connector 11"/>
          <p:cNvCxnSpPr/>
          <p:nvPr/>
        </p:nvCxnSpPr>
        <p:spPr bwMode="auto">
          <a:xfrm>
            <a:off x="807021" y="2820938"/>
            <a:ext cx="710555" cy="0"/>
          </a:xfrm>
          <a:prstGeom prst="straightConnector1">
            <a:avLst/>
          </a:prstGeom>
          <a:solidFill>
            <a:schemeClr val="accent1"/>
          </a:solidFill>
          <a:ln w="571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3363305" y="2773313"/>
            <a:ext cx="396044"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flipH="1">
            <a:off x="3399309" y="4573513"/>
            <a:ext cx="1656184"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p:cNvCxnSpPr/>
          <p:nvPr/>
        </p:nvCxnSpPr>
        <p:spPr bwMode="auto">
          <a:xfrm>
            <a:off x="3759349" y="2773313"/>
            <a:ext cx="5919576" cy="47625"/>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p:cNvCxnSpPr/>
          <p:nvPr/>
        </p:nvCxnSpPr>
        <p:spPr bwMode="auto">
          <a:xfrm>
            <a:off x="7622579" y="2845322"/>
            <a:ext cx="2056346"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p:nvPr/>
        </p:nvCxnSpPr>
        <p:spPr bwMode="auto">
          <a:xfrm>
            <a:off x="7622579" y="4645521"/>
            <a:ext cx="1753394"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p:nvPr/>
        </p:nvCxnSpPr>
        <p:spPr bwMode="auto">
          <a:xfrm flipV="1">
            <a:off x="9375973" y="2820939"/>
            <a:ext cx="0" cy="1824584"/>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p:nvPr/>
        </p:nvCxnSpPr>
        <p:spPr bwMode="auto">
          <a:xfrm flipV="1">
            <a:off x="7622579" y="4141465"/>
            <a:ext cx="0" cy="541591"/>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1170682" y="5653633"/>
            <a:ext cx="1526380" cy="523220"/>
          </a:xfrm>
          <a:prstGeom prst="rect">
            <a:avLst/>
          </a:prstGeom>
          <a:noFill/>
        </p:spPr>
        <p:txBody>
          <a:bodyPr wrap="none" rtlCol="0">
            <a:spAutoFit/>
          </a:bodyPr>
          <a:lstStyle/>
          <a:p>
            <a:r>
              <a:rPr lang="de-AT" sz="2800" b="1" dirty="0" smtClean="0">
                <a:solidFill>
                  <a:srgbClr val="FF0000"/>
                </a:solidFill>
              </a:rPr>
              <a:t>CLK = 1</a:t>
            </a:r>
            <a:endParaRPr lang="en-GB" sz="2800" b="1" dirty="0">
              <a:solidFill>
                <a:srgbClr val="FF0000"/>
              </a:solidFill>
            </a:endParaRPr>
          </a:p>
        </p:txBody>
      </p:sp>
      <p:cxnSp>
        <p:nvCxnSpPr>
          <p:cNvPr id="48" name="Straight Connector 47"/>
          <p:cNvCxnSpPr/>
          <p:nvPr/>
        </p:nvCxnSpPr>
        <p:spPr bwMode="auto">
          <a:xfrm flipV="1">
            <a:off x="5055493" y="2735801"/>
            <a:ext cx="0" cy="1824584"/>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flipV="1">
            <a:off x="3399309" y="2735801"/>
            <a:ext cx="0" cy="1837713"/>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a:off x="2823245" y="6085681"/>
            <a:ext cx="1080120" cy="0"/>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p:nvCxnSpPr>
        <p:spPr bwMode="auto">
          <a:xfrm flipV="1">
            <a:off x="3903365" y="5653633"/>
            <a:ext cx="0" cy="43204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3903365" y="5653633"/>
            <a:ext cx="1080120" cy="0"/>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Datumsplatzhalter 3"/>
          <p:cNvSpPr>
            <a:spLocks noGrp="1"/>
          </p:cNvSpPr>
          <p:nvPr>
            <p:ph type="dt" sz="quarter" idx="10"/>
          </p:nvPr>
        </p:nvSpPr>
        <p:spPr>
          <a:xfrm>
            <a:off x="8296275" y="7239000"/>
            <a:ext cx="1504950"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F1B8AC87-2D31-4AB7-91C4-A9C7ABE56B0A}" type="datetime1">
              <a:rPr lang="de-DE" altLang="sv-SE" sz="1000" b="0" smtClean="0"/>
              <a:pPr>
                <a:spcBef>
                  <a:spcPct val="0"/>
                </a:spcBef>
                <a:buFontTx/>
                <a:buNone/>
              </a:pPr>
              <a:t>11.12.2018</a:t>
            </a:fld>
            <a:endParaRPr lang="de-DE" altLang="sv-SE" sz="1000" b="0" smtClean="0"/>
          </a:p>
        </p:txBody>
      </p:sp>
      <p:sp>
        <p:nvSpPr>
          <p:cNvPr id="32" name="Fußzeilenplatzhalter 4"/>
          <p:cNvSpPr>
            <a:spLocks noGrp="1"/>
          </p:cNvSpPr>
          <p:nvPr>
            <p:ph type="ftr" sz="quarter" idx="11"/>
          </p:nvPr>
        </p:nvSpPr>
        <p:spPr>
          <a:xfrm>
            <a:off x="230188" y="7239000"/>
            <a:ext cx="3025775"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dirty="0" smtClean="0"/>
              <a:t>11. </a:t>
            </a:r>
            <a:r>
              <a:rPr lang="de-DE" altLang="sv-SE" sz="1200" dirty="0" err="1" smtClean="0"/>
              <a:t>Latches</a:t>
            </a:r>
            <a:r>
              <a:rPr lang="de-DE" altLang="sv-SE" sz="1200" dirty="0" smtClean="0"/>
              <a:t> und Flipflops</a:t>
            </a:r>
            <a:endParaRPr lang="de-DE" altLang="sv-SE" sz="1500" dirty="0" smtClean="0"/>
          </a:p>
        </p:txBody>
      </p:sp>
      <p:sp>
        <p:nvSpPr>
          <p:cNvPr id="34" name="Foliennummernplatzhalter 5"/>
          <p:cNvSpPr>
            <a:spLocks noGrp="1"/>
          </p:cNvSpPr>
          <p:nvPr>
            <p:ph type="sldNum" sz="quarter" idx="12"/>
          </p:nvPr>
        </p:nvSpPr>
        <p:spPr>
          <a:xfrm>
            <a:off x="9952038" y="7239000"/>
            <a:ext cx="430212"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158761B8-7AFF-4233-8C2A-45EC04377A82}" type="slidenum">
              <a:rPr lang="en-US" altLang="sv-SE" sz="1200" b="0" smtClean="0">
                <a:solidFill>
                  <a:schemeClr val="tx2"/>
                </a:solidFill>
              </a:rPr>
              <a:pPr algn="r">
                <a:spcBef>
                  <a:spcPct val="0"/>
                </a:spcBef>
                <a:buFontTx/>
                <a:buNone/>
              </a:pPr>
              <a:t>23</a:t>
            </a:fld>
            <a:endParaRPr lang="de-DE" altLang="sv-SE" sz="1200" b="0" smtClean="0">
              <a:solidFill>
                <a:schemeClr val="tx2"/>
              </a:solidFill>
              <a:latin typeface="Times New Roman" pitchFamily="18" charset="0"/>
            </a:endParaRPr>
          </a:p>
        </p:txBody>
      </p:sp>
    </p:spTree>
    <p:extLst>
      <p:ext uri="{BB962C8B-B14F-4D97-AF65-F5344CB8AC3E}">
        <p14:creationId xmlns:p14="http://schemas.microsoft.com/office/powerpoint/2010/main" val="122448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ChangeArrowheads="1"/>
          </p:cNvSpPr>
          <p:nvPr/>
        </p:nvSpPr>
        <p:spPr bwMode="auto">
          <a:xfrm>
            <a:off x="855663" y="147638"/>
            <a:ext cx="86455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US" altLang="en-US" sz="3600" dirty="0" smtClean="0"/>
              <a:t>Setup Time </a:t>
            </a:r>
            <a:r>
              <a:rPr lang="en-US" altLang="en-US" sz="3600" dirty="0" err="1" smtClean="0"/>
              <a:t>eines</a:t>
            </a:r>
            <a:r>
              <a:rPr lang="en-US" altLang="en-US" sz="3600" dirty="0" smtClean="0"/>
              <a:t> </a:t>
            </a:r>
            <a:r>
              <a:rPr lang="en-US" altLang="en-US" sz="3600" dirty="0"/>
              <a:t>F</a:t>
            </a:r>
            <a:r>
              <a:rPr lang="en-US" altLang="en-US" sz="3600" dirty="0" smtClean="0"/>
              <a:t>lip-Flops</a:t>
            </a:r>
            <a:endParaRPr lang="en-US" altLang="en-US" sz="3600" i="1" dirty="0"/>
          </a:p>
        </p:txBody>
      </p:sp>
      <p:grpSp>
        <p:nvGrpSpPr>
          <p:cNvPr id="10" name="Group 9"/>
          <p:cNvGrpSpPr/>
          <p:nvPr/>
        </p:nvGrpSpPr>
        <p:grpSpPr>
          <a:xfrm>
            <a:off x="711867" y="1930585"/>
            <a:ext cx="10104266" cy="3435016"/>
            <a:chOff x="122670" y="1930585"/>
            <a:chExt cx="10104266" cy="3435016"/>
          </a:xfrm>
        </p:grpSpPr>
        <p:pic>
          <p:nvPicPr>
            <p:cNvPr id="8" name="Picture 2" descr="https://allthingsvlsi.files.wordpress.com/2013/04/cmos-dff-with-t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069" y="1930585"/>
              <a:ext cx="8987867" cy="34350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1239069" y="2629297"/>
              <a:ext cx="144016" cy="288032"/>
            </a:xfrm>
            <a:prstGeom prst="rect">
              <a:avLst/>
            </a:prstGeom>
            <a:solidFill>
              <a:schemeClr val="bg1"/>
            </a:solidFill>
            <a:ln w="25400"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cxnSp>
          <p:nvCxnSpPr>
            <p:cNvPr id="3" name="Straight Connector 2"/>
            <p:cNvCxnSpPr/>
            <p:nvPr/>
          </p:nvCxnSpPr>
          <p:spPr bwMode="auto">
            <a:xfrm flipH="1">
              <a:off x="1013520" y="2820938"/>
              <a:ext cx="504056" cy="0"/>
            </a:xfrm>
            <a:prstGeom prst="line">
              <a:avLst/>
            </a:prstGeom>
            <a:solidFill>
              <a:schemeClr val="accent1"/>
            </a:solidFill>
            <a:ln w="44450" cap="flat" cmpd="sng" algn="ctr">
              <a:solidFill>
                <a:srgbClr val="00000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122670" y="2422467"/>
              <a:ext cx="295274" cy="276999"/>
            </a:xfrm>
            <a:prstGeom prst="rect">
              <a:avLst/>
            </a:prstGeom>
            <a:noFill/>
          </p:spPr>
          <p:txBody>
            <a:bodyPr wrap="none" rtlCol="0">
              <a:spAutoFit/>
            </a:bodyPr>
            <a:lstStyle/>
            <a:p>
              <a:r>
                <a:rPr lang="de-AT" sz="1200" dirty="0" smtClean="0"/>
                <a:t>D</a:t>
              </a:r>
              <a:endParaRPr lang="en-GB" sz="1200" dirty="0"/>
            </a:p>
          </p:txBody>
        </p:sp>
      </p:grpSp>
      <p:grpSp>
        <p:nvGrpSpPr>
          <p:cNvPr id="18" name="Group 17"/>
          <p:cNvGrpSpPr/>
          <p:nvPr/>
        </p:nvGrpSpPr>
        <p:grpSpPr>
          <a:xfrm>
            <a:off x="1396218" y="2532906"/>
            <a:ext cx="576064" cy="576064"/>
            <a:chOff x="879029" y="1693193"/>
            <a:chExt cx="576064" cy="576064"/>
          </a:xfrm>
        </p:grpSpPr>
        <p:sp>
          <p:nvSpPr>
            <p:cNvPr id="16" name="Isosceles Triangle 15"/>
            <p:cNvSpPr/>
            <p:nvPr/>
          </p:nvSpPr>
          <p:spPr bwMode="auto">
            <a:xfrm rot="5400000">
              <a:off x="807021" y="1765201"/>
              <a:ext cx="576064" cy="432048"/>
            </a:xfrm>
            <a:prstGeom prst="triangle">
              <a:avLst/>
            </a:prstGeom>
            <a:solidFill>
              <a:schemeClr val="bg1"/>
            </a:solidFill>
            <a:ln w="25400" cap="flat" cmpd="sng" algn="ctr">
              <a:solidFill>
                <a:srgbClr val="000008"/>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7" name="Oval 16"/>
            <p:cNvSpPr/>
            <p:nvPr/>
          </p:nvSpPr>
          <p:spPr bwMode="auto">
            <a:xfrm>
              <a:off x="1311076" y="1912022"/>
              <a:ext cx="144017" cy="144016"/>
            </a:xfrm>
            <a:prstGeom prst="ellipse">
              <a:avLst/>
            </a:prstGeom>
            <a:solidFill>
              <a:srgbClr val="000008"/>
            </a:solidFill>
            <a:ln w="25400" cap="flat" cmpd="sng" algn="ctr">
              <a:solidFill>
                <a:srgbClr val="000008"/>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12" name="Straight Arrow Connector 11"/>
          <p:cNvCxnSpPr/>
          <p:nvPr/>
        </p:nvCxnSpPr>
        <p:spPr bwMode="auto">
          <a:xfrm>
            <a:off x="685663" y="2832001"/>
            <a:ext cx="710555" cy="0"/>
          </a:xfrm>
          <a:prstGeom prst="straightConnector1">
            <a:avLst/>
          </a:prstGeom>
          <a:solidFill>
            <a:schemeClr val="accent1"/>
          </a:solidFill>
          <a:ln w="571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flipH="1">
            <a:off x="3988506" y="4573513"/>
            <a:ext cx="1656184"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p:cNvCxnSpPr/>
          <p:nvPr/>
        </p:nvCxnSpPr>
        <p:spPr bwMode="auto">
          <a:xfrm>
            <a:off x="4348546" y="2773313"/>
            <a:ext cx="2175160"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1170682" y="5653633"/>
            <a:ext cx="1526380" cy="523220"/>
          </a:xfrm>
          <a:prstGeom prst="rect">
            <a:avLst/>
          </a:prstGeom>
          <a:noFill/>
        </p:spPr>
        <p:txBody>
          <a:bodyPr wrap="none" rtlCol="0">
            <a:spAutoFit/>
          </a:bodyPr>
          <a:lstStyle/>
          <a:p>
            <a:r>
              <a:rPr lang="de-AT" sz="2800" b="1" dirty="0" smtClean="0">
                <a:solidFill>
                  <a:srgbClr val="FF0000"/>
                </a:solidFill>
              </a:rPr>
              <a:t>CLK = </a:t>
            </a:r>
            <a:r>
              <a:rPr lang="de-AT" sz="2800" dirty="0" smtClean="0">
                <a:solidFill>
                  <a:srgbClr val="FF0000"/>
                </a:solidFill>
              </a:rPr>
              <a:t>↑</a:t>
            </a:r>
            <a:endParaRPr lang="en-GB" sz="2800" dirty="0">
              <a:solidFill>
                <a:srgbClr val="FF0000"/>
              </a:solidFill>
            </a:endParaRPr>
          </a:p>
        </p:txBody>
      </p:sp>
      <p:cxnSp>
        <p:nvCxnSpPr>
          <p:cNvPr id="48" name="Straight Connector 47"/>
          <p:cNvCxnSpPr/>
          <p:nvPr/>
        </p:nvCxnSpPr>
        <p:spPr bwMode="auto">
          <a:xfrm flipV="1">
            <a:off x="5644690" y="2735801"/>
            <a:ext cx="0" cy="1824584"/>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flipV="1">
            <a:off x="3988506" y="4069458"/>
            <a:ext cx="0" cy="504055"/>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p:cNvCxnSpPr/>
          <p:nvPr/>
        </p:nvCxnSpPr>
        <p:spPr bwMode="auto">
          <a:xfrm>
            <a:off x="2823245" y="6085681"/>
            <a:ext cx="1080120" cy="0"/>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stCxn id="16" idx="3"/>
          </p:cNvCxnSpPr>
          <p:nvPr/>
        </p:nvCxnSpPr>
        <p:spPr bwMode="auto">
          <a:xfrm flipV="1">
            <a:off x="1396218" y="2773314"/>
            <a:ext cx="2952328" cy="47624"/>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flipV="1">
            <a:off x="3903365" y="5653633"/>
            <a:ext cx="0" cy="43204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903365" y="5653633"/>
            <a:ext cx="216024" cy="0"/>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1095053" y="6354549"/>
            <a:ext cx="5549789" cy="523220"/>
          </a:xfrm>
          <a:prstGeom prst="rect">
            <a:avLst/>
          </a:prstGeom>
          <a:noFill/>
        </p:spPr>
        <p:txBody>
          <a:bodyPr wrap="none" rtlCol="0">
            <a:spAutoFit/>
          </a:bodyPr>
          <a:lstStyle/>
          <a:p>
            <a:r>
              <a:rPr lang="de-AT" sz="2800" b="1" dirty="0" smtClean="0"/>
              <a:t>Setup Time := D </a:t>
            </a:r>
            <a:r>
              <a:rPr lang="de-AT" sz="2800" b="1" dirty="0" smtClean="0">
                <a:sym typeface="Wingdings" panose="05000000000000000000" pitchFamily="2" charset="2"/>
              </a:rPr>
              <a:t> 1  2  3  4</a:t>
            </a:r>
            <a:endParaRPr lang="en-GB" sz="2800" dirty="0"/>
          </a:p>
        </p:txBody>
      </p:sp>
      <p:cxnSp>
        <p:nvCxnSpPr>
          <p:cNvPr id="7" name="Straight Connector 6"/>
          <p:cNvCxnSpPr/>
          <p:nvPr/>
        </p:nvCxnSpPr>
        <p:spPr bwMode="auto">
          <a:xfrm>
            <a:off x="3615333" y="5653633"/>
            <a:ext cx="0" cy="523220"/>
          </a:xfrm>
          <a:prstGeom prst="line">
            <a:avLst/>
          </a:prstGeom>
          <a:solidFill>
            <a:schemeClr val="accent1"/>
          </a:solidFill>
          <a:ln w="317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3615333" y="5581625"/>
            <a:ext cx="288032" cy="0"/>
          </a:xfrm>
          <a:prstGeom prst="line">
            <a:avLst/>
          </a:prstGeom>
          <a:solidFill>
            <a:schemeClr val="accent1"/>
          </a:solidFill>
          <a:ln w="3175"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3327301" y="5232618"/>
            <a:ext cx="893065" cy="276999"/>
          </a:xfrm>
          <a:prstGeom prst="rect">
            <a:avLst/>
          </a:prstGeom>
          <a:noFill/>
          <a:ln>
            <a:solidFill>
              <a:schemeClr val="bg1"/>
            </a:solidFill>
          </a:ln>
        </p:spPr>
        <p:txBody>
          <a:bodyPr wrap="none" rtlCol="0">
            <a:spAutoFit/>
          </a:bodyPr>
          <a:lstStyle/>
          <a:p>
            <a:r>
              <a:rPr lang="de-AT" sz="1200" dirty="0" smtClean="0"/>
              <a:t>Setup Time</a:t>
            </a:r>
            <a:endParaRPr lang="en-GB" sz="1200" dirty="0"/>
          </a:p>
        </p:txBody>
      </p:sp>
      <p:sp>
        <p:nvSpPr>
          <p:cNvPr id="39" name="TextBox 38"/>
          <p:cNvSpPr txBox="1"/>
          <p:nvPr/>
        </p:nvSpPr>
        <p:spPr>
          <a:xfrm>
            <a:off x="4676428" y="5649302"/>
            <a:ext cx="5491633" cy="523220"/>
          </a:xfrm>
          <a:prstGeom prst="rect">
            <a:avLst/>
          </a:prstGeom>
          <a:noFill/>
          <a:ln w="28575">
            <a:solidFill>
              <a:srgbClr val="FF0000"/>
            </a:solidFill>
          </a:ln>
        </p:spPr>
        <p:txBody>
          <a:bodyPr wrap="none" rtlCol="0">
            <a:spAutoFit/>
          </a:bodyPr>
          <a:lstStyle/>
          <a:p>
            <a:r>
              <a:rPr lang="de-AT" sz="2800" b="1" dirty="0" smtClean="0">
                <a:solidFill>
                  <a:srgbClr val="FF0000"/>
                </a:solidFill>
              </a:rPr>
              <a:t>Wert bei Knoten 4 muss stabil sein</a:t>
            </a:r>
            <a:endParaRPr lang="en-GB" sz="2800" dirty="0">
              <a:solidFill>
                <a:srgbClr val="FF0000"/>
              </a:solidFill>
            </a:endParaRPr>
          </a:p>
        </p:txBody>
      </p:sp>
      <p:sp>
        <p:nvSpPr>
          <p:cNvPr id="40" name="Datumsplatzhalter 3"/>
          <p:cNvSpPr>
            <a:spLocks noGrp="1"/>
          </p:cNvSpPr>
          <p:nvPr>
            <p:ph type="dt" sz="quarter" idx="10"/>
          </p:nvPr>
        </p:nvSpPr>
        <p:spPr>
          <a:xfrm>
            <a:off x="8296275" y="7239000"/>
            <a:ext cx="1504950"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F1B8AC87-2D31-4AB7-91C4-A9C7ABE56B0A}" type="datetime1">
              <a:rPr lang="de-DE" altLang="sv-SE" sz="1000" b="0" smtClean="0"/>
              <a:pPr>
                <a:spcBef>
                  <a:spcPct val="0"/>
                </a:spcBef>
                <a:buFontTx/>
                <a:buNone/>
              </a:pPr>
              <a:t>11.12.2018</a:t>
            </a:fld>
            <a:endParaRPr lang="de-DE" altLang="sv-SE" sz="1000" b="0" smtClean="0"/>
          </a:p>
        </p:txBody>
      </p:sp>
      <p:sp>
        <p:nvSpPr>
          <p:cNvPr id="41" name="Fußzeilenplatzhalter 4"/>
          <p:cNvSpPr>
            <a:spLocks noGrp="1"/>
          </p:cNvSpPr>
          <p:nvPr>
            <p:ph type="ftr" sz="quarter" idx="11"/>
          </p:nvPr>
        </p:nvSpPr>
        <p:spPr>
          <a:xfrm>
            <a:off x="230188" y="7239000"/>
            <a:ext cx="3025775"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dirty="0" smtClean="0"/>
              <a:t>11. </a:t>
            </a:r>
            <a:r>
              <a:rPr lang="de-DE" altLang="sv-SE" sz="1200" dirty="0" err="1" smtClean="0"/>
              <a:t>Latches</a:t>
            </a:r>
            <a:r>
              <a:rPr lang="de-DE" altLang="sv-SE" sz="1200" dirty="0" smtClean="0"/>
              <a:t> und Flipflops</a:t>
            </a:r>
            <a:endParaRPr lang="de-DE" altLang="sv-SE" sz="1500" dirty="0" smtClean="0"/>
          </a:p>
        </p:txBody>
      </p:sp>
      <p:sp>
        <p:nvSpPr>
          <p:cNvPr id="42" name="Foliennummernplatzhalter 5"/>
          <p:cNvSpPr>
            <a:spLocks noGrp="1"/>
          </p:cNvSpPr>
          <p:nvPr>
            <p:ph type="sldNum" sz="quarter" idx="12"/>
          </p:nvPr>
        </p:nvSpPr>
        <p:spPr>
          <a:xfrm>
            <a:off x="9952038" y="7239000"/>
            <a:ext cx="430212"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158761B8-7AFF-4233-8C2A-45EC04377A82}" type="slidenum">
              <a:rPr lang="en-US" altLang="sv-SE" sz="1200" b="0" smtClean="0">
                <a:solidFill>
                  <a:schemeClr val="tx2"/>
                </a:solidFill>
              </a:rPr>
              <a:pPr algn="r">
                <a:spcBef>
                  <a:spcPct val="0"/>
                </a:spcBef>
                <a:buFontTx/>
                <a:buNone/>
              </a:pPr>
              <a:t>24</a:t>
            </a:fld>
            <a:endParaRPr lang="de-DE" altLang="sv-SE" sz="1200" b="0" smtClean="0">
              <a:solidFill>
                <a:schemeClr val="tx2"/>
              </a:solidFill>
              <a:latin typeface="Times New Roman" pitchFamily="18" charset="0"/>
            </a:endParaRPr>
          </a:p>
        </p:txBody>
      </p:sp>
    </p:spTree>
    <p:extLst>
      <p:ext uri="{BB962C8B-B14F-4D97-AF65-F5344CB8AC3E}">
        <p14:creationId xmlns:p14="http://schemas.microsoft.com/office/powerpoint/2010/main" val="223654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ChangeArrowheads="1"/>
          </p:cNvSpPr>
          <p:nvPr/>
        </p:nvSpPr>
        <p:spPr bwMode="auto">
          <a:xfrm>
            <a:off x="855663" y="147638"/>
            <a:ext cx="86455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US" altLang="en-US" sz="3600" dirty="0" smtClean="0"/>
              <a:t>Hold Time </a:t>
            </a:r>
            <a:r>
              <a:rPr lang="en-US" altLang="en-US" sz="3600" dirty="0" err="1" smtClean="0"/>
              <a:t>eines</a:t>
            </a:r>
            <a:r>
              <a:rPr lang="en-US" altLang="en-US" sz="3600" dirty="0" smtClean="0"/>
              <a:t> </a:t>
            </a:r>
            <a:r>
              <a:rPr lang="en-US" altLang="en-US" sz="3600" dirty="0"/>
              <a:t>F</a:t>
            </a:r>
            <a:r>
              <a:rPr lang="en-US" altLang="en-US" sz="3600" dirty="0" smtClean="0"/>
              <a:t>lip-Flops</a:t>
            </a:r>
            <a:endParaRPr lang="en-US" altLang="en-US" sz="3600" i="1" dirty="0"/>
          </a:p>
        </p:txBody>
      </p:sp>
      <p:grpSp>
        <p:nvGrpSpPr>
          <p:cNvPr id="10" name="Group 9"/>
          <p:cNvGrpSpPr/>
          <p:nvPr/>
        </p:nvGrpSpPr>
        <p:grpSpPr>
          <a:xfrm>
            <a:off x="711867" y="1930585"/>
            <a:ext cx="10104266" cy="3435016"/>
            <a:chOff x="122670" y="1930585"/>
            <a:chExt cx="10104266" cy="3435016"/>
          </a:xfrm>
        </p:grpSpPr>
        <p:pic>
          <p:nvPicPr>
            <p:cNvPr id="8" name="Picture 2" descr="https://allthingsvlsi.files.wordpress.com/2013/04/cmos-dff-with-t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069" y="1930585"/>
              <a:ext cx="8987867" cy="34350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1239069" y="2629297"/>
              <a:ext cx="144016" cy="288032"/>
            </a:xfrm>
            <a:prstGeom prst="rect">
              <a:avLst/>
            </a:prstGeom>
            <a:solidFill>
              <a:schemeClr val="bg1"/>
            </a:solidFill>
            <a:ln w="25400"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cxnSp>
          <p:nvCxnSpPr>
            <p:cNvPr id="3" name="Straight Connector 2"/>
            <p:cNvCxnSpPr/>
            <p:nvPr/>
          </p:nvCxnSpPr>
          <p:spPr bwMode="auto">
            <a:xfrm flipH="1">
              <a:off x="1013520" y="2820938"/>
              <a:ext cx="504056" cy="0"/>
            </a:xfrm>
            <a:prstGeom prst="line">
              <a:avLst/>
            </a:prstGeom>
            <a:solidFill>
              <a:schemeClr val="accent1"/>
            </a:solidFill>
            <a:ln w="44450" cap="flat" cmpd="sng" algn="ctr">
              <a:solidFill>
                <a:srgbClr val="00000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122670" y="2422467"/>
              <a:ext cx="295274" cy="276999"/>
            </a:xfrm>
            <a:prstGeom prst="rect">
              <a:avLst/>
            </a:prstGeom>
            <a:noFill/>
          </p:spPr>
          <p:txBody>
            <a:bodyPr wrap="none" rtlCol="0">
              <a:spAutoFit/>
            </a:bodyPr>
            <a:lstStyle/>
            <a:p>
              <a:r>
                <a:rPr lang="de-AT" sz="1200" dirty="0" smtClean="0"/>
                <a:t>D</a:t>
              </a:r>
              <a:endParaRPr lang="en-GB" sz="1200" dirty="0"/>
            </a:p>
          </p:txBody>
        </p:sp>
      </p:grpSp>
      <p:grpSp>
        <p:nvGrpSpPr>
          <p:cNvPr id="18" name="Group 17"/>
          <p:cNvGrpSpPr/>
          <p:nvPr/>
        </p:nvGrpSpPr>
        <p:grpSpPr>
          <a:xfrm>
            <a:off x="1396218" y="2532906"/>
            <a:ext cx="576064" cy="576064"/>
            <a:chOff x="879029" y="1693193"/>
            <a:chExt cx="576064" cy="576064"/>
          </a:xfrm>
        </p:grpSpPr>
        <p:sp>
          <p:nvSpPr>
            <p:cNvPr id="16" name="Isosceles Triangle 15"/>
            <p:cNvSpPr/>
            <p:nvPr/>
          </p:nvSpPr>
          <p:spPr bwMode="auto">
            <a:xfrm rot="5400000">
              <a:off x="807021" y="1765201"/>
              <a:ext cx="576064" cy="432048"/>
            </a:xfrm>
            <a:prstGeom prst="triangle">
              <a:avLst/>
            </a:prstGeom>
            <a:solidFill>
              <a:schemeClr val="bg1"/>
            </a:solidFill>
            <a:ln w="25400" cap="flat" cmpd="sng" algn="ctr">
              <a:solidFill>
                <a:srgbClr val="000008"/>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7" name="Oval 16"/>
            <p:cNvSpPr/>
            <p:nvPr/>
          </p:nvSpPr>
          <p:spPr bwMode="auto">
            <a:xfrm>
              <a:off x="1311076" y="1912022"/>
              <a:ext cx="144017" cy="144016"/>
            </a:xfrm>
            <a:prstGeom prst="ellipse">
              <a:avLst/>
            </a:prstGeom>
            <a:solidFill>
              <a:srgbClr val="000008"/>
            </a:solidFill>
            <a:ln w="25400" cap="flat" cmpd="sng" algn="ctr">
              <a:solidFill>
                <a:srgbClr val="000008"/>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12" name="Straight Arrow Connector 11"/>
          <p:cNvCxnSpPr/>
          <p:nvPr/>
        </p:nvCxnSpPr>
        <p:spPr bwMode="auto">
          <a:xfrm>
            <a:off x="685663" y="2832001"/>
            <a:ext cx="710555" cy="0"/>
          </a:xfrm>
          <a:prstGeom prst="straightConnector1">
            <a:avLst/>
          </a:prstGeom>
          <a:solidFill>
            <a:schemeClr val="accent1"/>
          </a:solidFill>
          <a:ln w="571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1170682" y="5653633"/>
            <a:ext cx="1526380" cy="523220"/>
          </a:xfrm>
          <a:prstGeom prst="rect">
            <a:avLst/>
          </a:prstGeom>
          <a:noFill/>
        </p:spPr>
        <p:txBody>
          <a:bodyPr wrap="none" rtlCol="0">
            <a:spAutoFit/>
          </a:bodyPr>
          <a:lstStyle/>
          <a:p>
            <a:r>
              <a:rPr lang="de-AT" sz="2800" b="1" dirty="0" smtClean="0">
                <a:solidFill>
                  <a:srgbClr val="FF0000"/>
                </a:solidFill>
              </a:rPr>
              <a:t>CLK = </a:t>
            </a:r>
            <a:r>
              <a:rPr lang="de-AT" sz="2800" dirty="0" smtClean="0">
                <a:solidFill>
                  <a:srgbClr val="FF0000"/>
                </a:solidFill>
              </a:rPr>
              <a:t>↑</a:t>
            </a:r>
            <a:endParaRPr lang="en-GB" sz="2800" dirty="0">
              <a:solidFill>
                <a:srgbClr val="FF0000"/>
              </a:solidFill>
            </a:endParaRPr>
          </a:p>
        </p:txBody>
      </p:sp>
      <p:cxnSp>
        <p:nvCxnSpPr>
          <p:cNvPr id="56" name="Straight Connector 55"/>
          <p:cNvCxnSpPr/>
          <p:nvPr/>
        </p:nvCxnSpPr>
        <p:spPr bwMode="auto">
          <a:xfrm>
            <a:off x="2823245" y="6085681"/>
            <a:ext cx="1080120" cy="0"/>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stCxn id="16" idx="3"/>
          </p:cNvCxnSpPr>
          <p:nvPr/>
        </p:nvCxnSpPr>
        <p:spPr bwMode="auto">
          <a:xfrm flipV="1">
            <a:off x="1396218" y="2773314"/>
            <a:ext cx="2952328" cy="47624"/>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flipV="1">
            <a:off x="3903365" y="5653633"/>
            <a:ext cx="0" cy="432048"/>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903365" y="5653633"/>
            <a:ext cx="792088" cy="0"/>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1848531" y="6354549"/>
            <a:ext cx="4042838" cy="523220"/>
          </a:xfrm>
          <a:prstGeom prst="rect">
            <a:avLst/>
          </a:prstGeom>
          <a:noFill/>
        </p:spPr>
        <p:txBody>
          <a:bodyPr wrap="none" rtlCol="0">
            <a:spAutoFit/>
          </a:bodyPr>
          <a:lstStyle/>
          <a:p>
            <a:r>
              <a:rPr lang="de-AT" sz="2800" b="1" dirty="0" smtClean="0"/>
              <a:t>Hold Time := T</a:t>
            </a:r>
            <a:r>
              <a:rPr lang="de-AT" sz="2800" b="1" baseline="-25000" dirty="0" smtClean="0"/>
              <a:t>TX</a:t>
            </a:r>
            <a:r>
              <a:rPr lang="de-AT" sz="2800" b="1" dirty="0" smtClean="0"/>
              <a:t> - </a:t>
            </a:r>
            <a:r>
              <a:rPr lang="de-AT" sz="2800" b="1" dirty="0" err="1" smtClean="0"/>
              <a:t>T</a:t>
            </a:r>
            <a:r>
              <a:rPr lang="de-AT" sz="2800" b="1" baseline="-25000" dirty="0" err="1" smtClean="0"/>
              <a:t>Initial</a:t>
            </a:r>
            <a:endParaRPr lang="en-GB" sz="2800" baseline="-25000" dirty="0"/>
          </a:p>
        </p:txBody>
      </p:sp>
      <p:cxnSp>
        <p:nvCxnSpPr>
          <p:cNvPr id="7" name="Straight Connector 6"/>
          <p:cNvCxnSpPr/>
          <p:nvPr/>
        </p:nvCxnSpPr>
        <p:spPr bwMode="auto">
          <a:xfrm>
            <a:off x="3615333" y="5653633"/>
            <a:ext cx="0" cy="523220"/>
          </a:xfrm>
          <a:prstGeom prst="line">
            <a:avLst/>
          </a:prstGeom>
          <a:solidFill>
            <a:schemeClr val="accent1"/>
          </a:solidFill>
          <a:ln w="317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3615333" y="5581625"/>
            <a:ext cx="288032" cy="0"/>
          </a:xfrm>
          <a:prstGeom prst="line">
            <a:avLst/>
          </a:prstGeom>
          <a:solidFill>
            <a:schemeClr val="accent1"/>
          </a:solidFill>
          <a:ln w="3175"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3327301" y="5119960"/>
            <a:ext cx="542007" cy="461665"/>
          </a:xfrm>
          <a:prstGeom prst="rect">
            <a:avLst/>
          </a:prstGeom>
          <a:noFill/>
          <a:ln>
            <a:noFill/>
          </a:ln>
        </p:spPr>
        <p:txBody>
          <a:bodyPr wrap="none" rtlCol="0">
            <a:spAutoFit/>
          </a:bodyPr>
          <a:lstStyle/>
          <a:p>
            <a:r>
              <a:rPr lang="de-AT" sz="1200" dirty="0" smtClean="0"/>
              <a:t>Setup</a:t>
            </a:r>
          </a:p>
          <a:p>
            <a:r>
              <a:rPr lang="de-AT" sz="1200" dirty="0" smtClean="0"/>
              <a:t>Time</a:t>
            </a:r>
            <a:endParaRPr lang="en-GB" sz="1200" dirty="0"/>
          </a:p>
        </p:txBody>
      </p:sp>
      <p:cxnSp>
        <p:nvCxnSpPr>
          <p:cNvPr id="26" name="Straight Connector 25"/>
          <p:cNvCxnSpPr/>
          <p:nvPr/>
        </p:nvCxnSpPr>
        <p:spPr bwMode="auto">
          <a:xfrm>
            <a:off x="3903365" y="5581625"/>
            <a:ext cx="360040" cy="0"/>
          </a:xfrm>
          <a:prstGeom prst="line">
            <a:avLst/>
          </a:prstGeom>
          <a:solidFill>
            <a:schemeClr val="accent1"/>
          </a:solidFill>
          <a:ln w="3175"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p:nvPr/>
        </p:nvSpPr>
        <p:spPr>
          <a:xfrm>
            <a:off x="3955279" y="5077569"/>
            <a:ext cx="506292" cy="461665"/>
          </a:xfrm>
          <a:prstGeom prst="rect">
            <a:avLst/>
          </a:prstGeom>
          <a:noFill/>
          <a:ln>
            <a:noFill/>
          </a:ln>
        </p:spPr>
        <p:txBody>
          <a:bodyPr wrap="none" rtlCol="0">
            <a:spAutoFit/>
          </a:bodyPr>
          <a:lstStyle/>
          <a:p>
            <a:r>
              <a:rPr lang="de-AT" sz="1200" dirty="0" smtClean="0"/>
              <a:t>Hold</a:t>
            </a:r>
          </a:p>
          <a:p>
            <a:r>
              <a:rPr lang="de-AT" sz="1200" dirty="0" smtClean="0"/>
              <a:t>Time</a:t>
            </a:r>
            <a:endParaRPr lang="en-GB" sz="1200" dirty="0"/>
          </a:p>
        </p:txBody>
      </p:sp>
      <p:cxnSp>
        <p:nvCxnSpPr>
          <p:cNvPr id="30" name="Straight Connector 29"/>
          <p:cNvCxnSpPr/>
          <p:nvPr/>
        </p:nvCxnSpPr>
        <p:spPr bwMode="auto">
          <a:xfrm>
            <a:off x="4263405" y="5634469"/>
            <a:ext cx="0" cy="523220"/>
          </a:xfrm>
          <a:prstGeom prst="line">
            <a:avLst/>
          </a:prstGeom>
          <a:solidFill>
            <a:schemeClr val="accent1"/>
          </a:solidFill>
          <a:ln w="317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p:nvPr/>
        </p:nvCxnSpPr>
        <p:spPr bwMode="auto">
          <a:xfrm>
            <a:off x="1040940" y="2341265"/>
            <a:ext cx="1065833" cy="0"/>
          </a:xfrm>
          <a:prstGeom prst="line">
            <a:avLst/>
          </a:prstGeom>
          <a:solidFill>
            <a:schemeClr val="accent1"/>
          </a:solidFill>
          <a:ln w="3175"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1218622" y="2064266"/>
            <a:ext cx="524503" cy="276999"/>
          </a:xfrm>
          <a:prstGeom prst="rect">
            <a:avLst/>
          </a:prstGeom>
          <a:noFill/>
          <a:ln>
            <a:noFill/>
          </a:ln>
        </p:spPr>
        <p:txBody>
          <a:bodyPr wrap="none" rtlCol="0">
            <a:spAutoFit/>
          </a:bodyPr>
          <a:lstStyle/>
          <a:p>
            <a:r>
              <a:rPr lang="de-AT" sz="1200" dirty="0" err="1" smtClean="0"/>
              <a:t>T</a:t>
            </a:r>
            <a:r>
              <a:rPr lang="de-AT" sz="1200" baseline="-25000" dirty="0" err="1" smtClean="0"/>
              <a:t>Iniital</a:t>
            </a:r>
            <a:endParaRPr lang="de-AT" sz="1200" baseline="-25000" dirty="0" smtClean="0"/>
          </a:p>
        </p:txBody>
      </p:sp>
      <p:sp>
        <p:nvSpPr>
          <p:cNvPr id="33" name="TextBox 32"/>
          <p:cNvSpPr txBox="1"/>
          <p:nvPr/>
        </p:nvSpPr>
        <p:spPr>
          <a:xfrm>
            <a:off x="2242986" y="2064266"/>
            <a:ext cx="415498" cy="276999"/>
          </a:xfrm>
          <a:prstGeom prst="rect">
            <a:avLst/>
          </a:prstGeom>
          <a:solidFill>
            <a:schemeClr val="bg1"/>
          </a:solidFill>
          <a:ln>
            <a:solidFill>
              <a:schemeClr val="tx1"/>
            </a:solidFill>
          </a:ln>
        </p:spPr>
        <p:txBody>
          <a:bodyPr wrap="none" rtlCol="0">
            <a:spAutoFit/>
          </a:bodyPr>
          <a:lstStyle/>
          <a:p>
            <a:r>
              <a:rPr lang="de-AT" sz="1200" dirty="0" smtClean="0"/>
              <a:t>T</a:t>
            </a:r>
            <a:r>
              <a:rPr lang="de-AT" sz="1200" baseline="-25000" dirty="0" smtClean="0"/>
              <a:t>TX</a:t>
            </a:r>
          </a:p>
        </p:txBody>
      </p:sp>
      <p:cxnSp>
        <p:nvCxnSpPr>
          <p:cNvPr id="11" name="Straight Connector 10"/>
          <p:cNvCxnSpPr/>
          <p:nvPr/>
        </p:nvCxnSpPr>
        <p:spPr bwMode="auto">
          <a:xfrm>
            <a:off x="2450735" y="1549177"/>
            <a:ext cx="0" cy="515089"/>
          </a:xfrm>
          <a:prstGeom prst="line">
            <a:avLst/>
          </a:prstGeom>
          <a:solidFill>
            <a:schemeClr val="accent1"/>
          </a:solidFill>
          <a:ln w="44450" cap="flat" cmpd="sng" algn="ctr">
            <a:solidFill>
              <a:srgbClr val="00000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2381358" y="1549177"/>
            <a:ext cx="492443" cy="246221"/>
          </a:xfrm>
          <a:prstGeom prst="rect">
            <a:avLst/>
          </a:prstGeom>
          <a:noFill/>
        </p:spPr>
        <p:txBody>
          <a:bodyPr wrap="none" rtlCol="0">
            <a:spAutoFit/>
          </a:bodyPr>
          <a:lstStyle/>
          <a:p>
            <a:r>
              <a:rPr lang="de-AT" sz="1000" b="1" dirty="0" smtClean="0">
                <a:solidFill>
                  <a:srgbClr val="C00000"/>
                </a:solidFill>
                <a:latin typeface="+mj-lt"/>
              </a:rPr>
              <a:t>CLK´</a:t>
            </a:r>
            <a:endParaRPr lang="en-GB" sz="1000" b="1" dirty="0">
              <a:solidFill>
                <a:srgbClr val="C00000"/>
              </a:solidFill>
              <a:latin typeface="+mj-lt"/>
            </a:endParaRPr>
          </a:p>
        </p:txBody>
      </p:sp>
      <p:sp>
        <p:nvSpPr>
          <p:cNvPr id="36" name="TextBox 35"/>
          <p:cNvSpPr txBox="1"/>
          <p:nvPr/>
        </p:nvSpPr>
        <p:spPr>
          <a:xfrm>
            <a:off x="2264934" y="3371094"/>
            <a:ext cx="415498" cy="276999"/>
          </a:xfrm>
          <a:prstGeom prst="rect">
            <a:avLst/>
          </a:prstGeom>
          <a:solidFill>
            <a:schemeClr val="bg1"/>
          </a:solidFill>
          <a:ln>
            <a:solidFill>
              <a:schemeClr val="tx1"/>
            </a:solidFill>
          </a:ln>
        </p:spPr>
        <p:txBody>
          <a:bodyPr wrap="none" rtlCol="0">
            <a:spAutoFit/>
          </a:bodyPr>
          <a:lstStyle/>
          <a:p>
            <a:r>
              <a:rPr lang="de-AT" sz="1200" dirty="0" smtClean="0"/>
              <a:t>T</a:t>
            </a:r>
            <a:r>
              <a:rPr lang="de-AT" sz="1200" baseline="-25000" dirty="0" smtClean="0"/>
              <a:t>TX</a:t>
            </a:r>
          </a:p>
        </p:txBody>
      </p:sp>
      <p:cxnSp>
        <p:nvCxnSpPr>
          <p:cNvPr id="38" name="Straight Connector 37"/>
          <p:cNvCxnSpPr/>
          <p:nvPr/>
        </p:nvCxnSpPr>
        <p:spPr bwMode="auto">
          <a:xfrm>
            <a:off x="2454603" y="3648093"/>
            <a:ext cx="0" cy="515089"/>
          </a:xfrm>
          <a:prstGeom prst="line">
            <a:avLst/>
          </a:prstGeom>
          <a:solidFill>
            <a:schemeClr val="accent1"/>
          </a:solidFill>
          <a:ln w="44450" cap="flat" cmpd="sng" algn="ctr">
            <a:solidFill>
              <a:srgbClr val="00000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420691" y="3925205"/>
            <a:ext cx="449161" cy="246221"/>
          </a:xfrm>
          <a:prstGeom prst="rect">
            <a:avLst/>
          </a:prstGeom>
          <a:noFill/>
        </p:spPr>
        <p:txBody>
          <a:bodyPr wrap="none" rtlCol="0">
            <a:spAutoFit/>
          </a:bodyPr>
          <a:lstStyle/>
          <a:p>
            <a:r>
              <a:rPr lang="de-AT" sz="1000" b="1" dirty="0" smtClean="0">
                <a:solidFill>
                  <a:srgbClr val="008000"/>
                </a:solidFill>
                <a:latin typeface="+mj-lt"/>
              </a:rPr>
              <a:t>CLK</a:t>
            </a:r>
            <a:endParaRPr lang="en-GB" sz="1000" b="1" dirty="0">
              <a:solidFill>
                <a:srgbClr val="008000"/>
              </a:solidFill>
              <a:latin typeface="+mj-lt"/>
            </a:endParaRPr>
          </a:p>
        </p:txBody>
      </p:sp>
      <p:sp>
        <p:nvSpPr>
          <p:cNvPr id="41" name="TextBox 40"/>
          <p:cNvSpPr txBox="1"/>
          <p:nvPr/>
        </p:nvSpPr>
        <p:spPr>
          <a:xfrm>
            <a:off x="4964460" y="5649302"/>
            <a:ext cx="5491633" cy="523220"/>
          </a:xfrm>
          <a:prstGeom prst="rect">
            <a:avLst/>
          </a:prstGeom>
          <a:noFill/>
          <a:ln w="28575">
            <a:solidFill>
              <a:srgbClr val="FF0000"/>
            </a:solidFill>
          </a:ln>
        </p:spPr>
        <p:txBody>
          <a:bodyPr wrap="none" rtlCol="0">
            <a:spAutoFit/>
          </a:bodyPr>
          <a:lstStyle/>
          <a:p>
            <a:r>
              <a:rPr lang="de-AT" sz="2800" b="1" dirty="0" smtClean="0">
                <a:solidFill>
                  <a:srgbClr val="FF0000"/>
                </a:solidFill>
              </a:rPr>
              <a:t>Wert bei Konten 1 muss stabil sein</a:t>
            </a:r>
            <a:endParaRPr lang="en-GB" sz="2800" dirty="0">
              <a:solidFill>
                <a:srgbClr val="FF0000"/>
              </a:solidFill>
            </a:endParaRPr>
          </a:p>
        </p:txBody>
      </p:sp>
      <p:sp>
        <p:nvSpPr>
          <p:cNvPr id="42" name="Datumsplatzhalter 3"/>
          <p:cNvSpPr>
            <a:spLocks noGrp="1"/>
          </p:cNvSpPr>
          <p:nvPr>
            <p:ph type="dt" sz="quarter" idx="10"/>
          </p:nvPr>
        </p:nvSpPr>
        <p:spPr>
          <a:xfrm>
            <a:off x="8296275" y="7239000"/>
            <a:ext cx="1504950"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F1B8AC87-2D31-4AB7-91C4-A9C7ABE56B0A}" type="datetime1">
              <a:rPr lang="de-DE" altLang="sv-SE" sz="1000" b="0" smtClean="0"/>
              <a:pPr>
                <a:spcBef>
                  <a:spcPct val="0"/>
                </a:spcBef>
                <a:buFontTx/>
                <a:buNone/>
              </a:pPr>
              <a:t>11.12.2018</a:t>
            </a:fld>
            <a:endParaRPr lang="de-DE" altLang="sv-SE" sz="1000" b="0" smtClean="0"/>
          </a:p>
        </p:txBody>
      </p:sp>
      <p:sp>
        <p:nvSpPr>
          <p:cNvPr id="43" name="Fußzeilenplatzhalter 4"/>
          <p:cNvSpPr>
            <a:spLocks noGrp="1"/>
          </p:cNvSpPr>
          <p:nvPr>
            <p:ph type="ftr" sz="quarter" idx="11"/>
          </p:nvPr>
        </p:nvSpPr>
        <p:spPr>
          <a:xfrm>
            <a:off x="230188" y="7239000"/>
            <a:ext cx="3025775"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dirty="0" smtClean="0"/>
              <a:t>11. </a:t>
            </a:r>
            <a:r>
              <a:rPr lang="de-DE" altLang="sv-SE" sz="1200" dirty="0" err="1" smtClean="0"/>
              <a:t>Latches</a:t>
            </a:r>
            <a:r>
              <a:rPr lang="de-DE" altLang="sv-SE" sz="1200" dirty="0" smtClean="0"/>
              <a:t> und Flipflops</a:t>
            </a:r>
            <a:endParaRPr lang="de-DE" altLang="sv-SE" sz="1500" dirty="0" smtClean="0"/>
          </a:p>
        </p:txBody>
      </p:sp>
      <p:sp>
        <p:nvSpPr>
          <p:cNvPr id="44" name="Foliennummernplatzhalter 5"/>
          <p:cNvSpPr>
            <a:spLocks noGrp="1"/>
          </p:cNvSpPr>
          <p:nvPr>
            <p:ph type="sldNum" sz="quarter" idx="12"/>
          </p:nvPr>
        </p:nvSpPr>
        <p:spPr>
          <a:xfrm>
            <a:off x="9952038" y="7239000"/>
            <a:ext cx="430212"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158761B8-7AFF-4233-8C2A-45EC04377A82}" type="slidenum">
              <a:rPr lang="en-US" altLang="sv-SE" sz="1200" b="0" smtClean="0">
                <a:solidFill>
                  <a:schemeClr val="tx2"/>
                </a:solidFill>
              </a:rPr>
              <a:pPr algn="r">
                <a:spcBef>
                  <a:spcPct val="0"/>
                </a:spcBef>
                <a:buFontTx/>
                <a:buNone/>
              </a:pPr>
              <a:t>25</a:t>
            </a:fld>
            <a:endParaRPr lang="de-DE" altLang="sv-SE" sz="1200" b="0" smtClean="0">
              <a:solidFill>
                <a:schemeClr val="tx2"/>
              </a:solidFill>
              <a:latin typeface="Times New Roman" pitchFamily="18" charset="0"/>
            </a:endParaRPr>
          </a:p>
        </p:txBody>
      </p:sp>
    </p:spTree>
    <p:extLst>
      <p:ext uri="{BB962C8B-B14F-4D97-AF65-F5344CB8AC3E}">
        <p14:creationId xmlns:p14="http://schemas.microsoft.com/office/powerpoint/2010/main" val="227425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17500" y="1350963"/>
            <a:ext cx="5578475" cy="223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US" altLang="en-US" sz="2400"/>
              <a:t>Gegeben:</a:t>
            </a:r>
          </a:p>
          <a:p>
            <a:r>
              <a:rPr lang="en-US" altLang="en-US" sz="2400" i="1"/>
              <a:t>t</a:t>
            </a:r>
            <a:r>
              <a:rPr lang="en-US" altLang="en-US" sz="2400" i="1" baseline="-25000"/>
              <a:t>su</a:t>
            </a:r>
            <a:r>
              <a:rPr lang="en-US" altLang="en-US" sz="2400" i="1"/>
              <a:t>=</a:t>
            </a:r>
            <a:r>
              <a:rPr lang="en-US" altLang="en-US" sz="2400"/>
              <a:t>0.6 ns</a:t>
            </a:r>
          </a:p>
          <a:p>
            <a:r>
              <a:rPr lang="en-US" altLang="en-US" sz="2400" i="1"/>
              <a:t>t</a:t>
            </a:r>
            <a:r>
              <a:rPr lang="en-US" altLang="en-US" sz="2400" i="1" baseline="-25000"/>
              <a:t>h</a:t>
            </a:r>
            <a:r>
              <a:rPr lang="en-US" altLang="en-US" sz="2400" i="1"/>
              <a:t>=</a:t>
            </a:r>
            <a:r>
              <a:rPr lang="en-US" altLang="en-US" sz="2400"/>
              <a:t>0.4 ns</a:t>
            </a:r>
          </a:p>
          <a:p>
            <a:r>
              <a:rPr lang="en-US" altLang="en-US" sz="2400"/>
              <a:t>0.8ns ≤ </a:t>
            </a:r>
            <a:r>
              <a:rPr lang="en-US" altLang="en-US" sz="2400" i="1"/>
              <a:t>t</a:t>
            </a:r>
            <a:r>
              <a:rPr lang="en-US" altLang="en-US" sz="2400" baseline="-25000"/>
              <a:t>cQ </a:t>
            </a:r>
            <a:r>
              <a:rPr lang="en-US" altLang="en-US" sz="2400"/>
              <a:t>≤ 1.0ns</a:t>
            </a:r>
          </a:p>
          <a:p>
            <a:r>
              <a:rPr lang="en-US" altLang="en-US" sz="2400" i="1"/>
              <a:t>t</a:t>
            </a:r>
            <a:r>
              <a:rPr lang="en-US" altLang="en-US" sz="2400" i="1" baseline="-25000"/>
              <a:t>NOT</a:t>
            </a:r>
            <a:r>
              <a:rPr lang="en-US" altLang="en-US" sz="2400" i="1"/>
              <a:t>=</a:t>
            </a:r>
            <a:r>
              <a:rPr lang="en-US" altLang="en-US" sz="2400"/>
              <a:t>1+0.1</a:t>
            </a:r>
            <a:r>
              <a:rPr lang="en-US" altLang="en-US" sz="2400" i="1"/>
              <a:t>k</a:t>
            </a:r>
            <a:r>
              <a:rPr lang="en-US" altLang="en-US" sz="2400"/>
              <a:t> ns      (</a:t>
            </a:r>
            <a:r>
              <a:rPr lang="en-US" altLang="en-US" sz="2400" i="1"/>
              <a:t>k</a:t>
            </a:r>
            <a:r>
              <a:rPr lang="en-US" altLang="en-US" sz="2400"/>
              <a:t> inputs)</a:t>
            </a:r>
          </a:p>
          <a:p>
            <a:endParaRPr lang="en-US" altLang="en-US" sz="2400" i="1"/>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588" y="912813"/>
            <a:ext cx="5059362" cy="276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Rectangle 2"/>
          <p:cNvSpPr>
            <a:spLocks noChangeArrowheads="1"/>
          </p:cNvSpPr>
          <p:nvPr/>
        </p:nvSpPr>
        <p:spPr bwMode="auto">
          <a:xfrm>
            <a:off x="855663" y="147638"/>
            <a:ext cx="86455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US" altLang="en-US" sz="3600"/>
              <a:t>Timing Analysis</a:t>
            </a:r>
            <a:endParaRPr lang="en-US" altLang="en-US" sz="3600" i="1"/>
          </a:p>
        </p:txBody>
      </p:sp>
      <p:sp>
        <p:nvSpPr>
          <p:cNvPr id="5" name="Rectangle 2"/>
          <p:cNvSpPr>
            <a:spLocks noChangeArrowheads="1"/>
          </p:cNvSpPr>
          <p:nvPr/>
        </p:nvSpPr>
        <p:spPr bwMode="auto">
          <a:xfrm>
            <a:off x="0" y="3932238"/>
            <a:ext cx="5156200" cy="3630612"/>
          </a:xfrm>
          <a:prstGeom prst="rect">
            <a:avLst/>
          </a:prstGeom>
          <a:solidFill>
            <a:schemeClr val="accent5">
              <a:lumMod val="40000"/>
              <a:lumOff val="60000"/>
            </a:schemeClr>
          </a:solidFill>
          <a:ln>
            <a:solidFill>
              <a:schemeClr val="accent2"/>
            </a:solidFill>
          </a:ln>
          <a:effectLst/>
          <a:extLst/>
        </p:spPr>
        <p:txBody>
          <a:bodyPr lIns="104278" tIns="52139" rIns="104278" bIns="52139"/>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defRPr/>
            </a:pPr>
            <a:r>
              <a:rPr lang="en-US" altLang="en-US" dirty="0" err="1" smtClean="0"/>
              <a:t>Minimale</a:t>
            </a:r>
            <a:r>
              <a:rPr lang="en-US" altLang="en-US" dirty="0" smtClean="0"/>
              <a:t> </a:t>
            </a:r>
            <a:r>
              <a:rPr lang="en-US" altLang="en-US" dirty="0" err="1" smtClean="0"/>
              <a:t>Taktperiode</a:t>
            </a:r>
            <a:r>
              <a:rPr lang="en-US" altLang="en-US" dirty="0" smtClean="0"/>
              <a:t>:</a:t>
            </a:r>
            <a:r>
              <a:rPr lang="en-US" altLang="en-US" i="1" dirty="0" smtClean="0"/>
              <a:t> </a:t>
            </a:r>
            <a:endParaRPr lang="en-US" altLang="en-US" i="1" dirty="0"/>
          </a:p>
          <a:p>
            <a:pPr>
              <a:lnSpc>
                <a:spcPct val="150000"/>
              </a:lnSpc>
              <a:defRPr/>
            </a:pPr>
            <a:r>
              <a:rPr lang="en-US" altLang="en-US" dirty="0" err="1" smtClean="0"/>
              <a:t>Längster</a:t>
            </a:r>
            <a:r>
              <a:rPr lang="en-US" altLang="en-US" dirty="0" smtClean="0"/>
              <a:t> </a:t>
            </a:r>
            <a:r>
              <a:rPr lang="en-US" altLang="en-US" dirty="0" err="1" smtClean="0"/>
              <a:t>Pfad</a:t>
            </a:r>
            <a:r>
              <a:rPr lang="en-US" altLang="en-US" dirty="0" smtClean="0"/>
              <a:t> </a:t>
            </a:r>
            <a:r>
              <a:rPr lang="en-US" altLang="en-US" dirty="0" err="1" smtClean="0"/>
              <a:t>zwischen</a:t>
            </a:r>
            <a:r>
              <a:rPr lang="en-US" altLang="en-US" dirty="0" smtClean="0"/>
              <a:t> FFs:</a:t>
            </a:r>
          </a:p>
          <a:p>
            <a:pPr>
              <a:lnSpc>
                <a:spcPct val="150000"/>
              </a:lnSpc>
              <a:defRPr/>
            </a:pPr>
            <a:r>
              <a:rPr lang="en-US" altLang="en-US" i="1" dirty="0" err="1" smtClean="0"/>
              <a:t>T</a:t>
            </a:r>
            <a:r>
              <a:rPr lang="en-US" altLang="en-US" baseline="-25000" dirty="0" err="1" smtClean="0"/>
              <a:t>max</a:t>
            </a:r>
            <a:r>
              <a:rPr lang="en-US" altLang="en-US" i="1" dirty="0" smtClean="0"/>
              <a:t>= </a:t>
            </a:r>
            <a:r>
              <a:rPr lang="en-US" altLang="en-US" i="1" dirty="0" err="1"/>
              <a:t>t</a:t>
            </a:r>
            <a:r>
              <a:rPr lang="en-US" altLang="en-US" baseline="-25000" dirty="0" err="1"/>
              <a:t>cQ</a:t>
            </a:r>
            <a:r>
              <a:rPr lang="en-US" altLang="en-US" baseline="-25000" dirty="0"/>
              <a:t> </a:t>
            </a:r>
            <a:r>
              <a:rPr lang="en-US" altLang="en-US" i="1" dirty="0" smtClean="0"/>
              <a:t>+ </a:t>
            </a:r>
            <a:r>
              <a:rPr lang="en-US" altLang="en-US" i="1" dirty="0" err="1" smtClean="0"/>
              <a:t>t</a:t>
            </a:r>
            <a:r>
              <a:rPr lang="en-US" altLang="en-US" i="1" baseline="-25000" dirty="0" err="1" smtClean="0"/>
              <a:t>NOT</a:t>
            </a:r>
            <a:r>
              <a:rPr lang="en-US" altLang="en-US" i="1" dirty="0" smtClean="0"/>
              <a:t/>
            </a:r>
            <a:br>
              <a:rPr lang="en-US" altLang="en-US" i="1" dirty="0" smtClean="0"/>
            </a:br>
            <a:r>
              <a:rPr lang="en-US" altLang="en-US" i="1" dirty="0" err="1" smtClean="0"/>
              <a:t>T</a:t>
            </a:r>
            <a:r>
              <a:rPr lang="en-US" altLang="en-US" baseline="-25000" dirty="0" err="1" smtClean="0"/>
              <a:t>max</a:t>
            </a:r>
            <a:r>
              <a:rPr lang="en-US" altLang="en-US" baseline="-25000" dirty="0" smtClean="0"/>
              <a:t> </a:t>
            </a:r>
            <a:r>
              <a:rPr lang="en-US" altLang="en-US" i="1" dirty="0"/>
              <a:t>+</a:t>
            </a:r>
            <a:r>
              <a:rPr lang="en-US" altLang="en-US" i="1" dirty="0" err="1" smtClean="0"/>
              <a:t>t</a:t>
            </a:r>
            <a:r>
              <a:rPr lang="en-US" altLang="en-US" i="1" baseline="-25000" dirty="0" err="1" smtClean="0"/>
              <a:t>su</a:t>
            </a:r>
            <a:r>
              <a:rPr lang="en-US" altLang="en-US" i="1" baseline="-25000" dirty="0" smtClean="0"/>
              <a:t> </a:t>
            </a:r>
            <a:r>
              <a:rPr lang="en-US" altLang="en-US" dirty="0" smtClean="0"/>
              <a:t>≤</a:t>
            </a:r>
            <a:r>
              <a:rPr lang="en-US" altLang="en-US" i="1" dirty="0" smtClean="0"/>
              <a:t>  </a:t>
            </a:r>
            <a:r>
              <a:rPr lang="en-US" altLang="en-US" i="1" dirty="0" err="1" smtClean="0"/>
              <a:t>p</a:t>
            </a:r>
            <a:r>
              <a:rPr lang="en-US" altLang="en-US" i="1" baseline="-25000" dirty="0" err="1" smtClean="0"/>
              <a:t>clock</a:t>
            </a:r>
            <a:r>
              <a:rPr lang="en-US" altLang="en-US" i="1" dirty="0" smtClean="0"/>
              <a:t>=1/</a:t>
            </a:r>
            <a:r>
              <a:rPr lang="en-US" altLang="en-US" i="1" dirty="0" err="1" smtClean="0"/>
              <a:t>F</a:t>
            </a:r>
            <a:r>
              <a:rPr lang="en-US" altLang="en-US" baseline="-25000" dirty="0" err="1" smtClean="0"/>
              <a:t>max</a:t>
            </a:r>
            <a:endParaRPr lang="en-US" altLang="en-US" baseline="-25000" dirty="0" smtClean="0"/>
          </a:p>
          <a:p>
            <a:pPr>
              <a:lnSpc>
                <a:spcPct val="150000"/>
              </a:lnSpc>
              <a:defRPr/>
            </a:pPr>
            <a:r>
              <a:rPr lang="en-US" altLang="en-US" i="1" dirty="0" err="1"/>
              <a:t>T</a:t>
            </a:r>
            <a:r>
              <a:rPr lang="en-US" altLang="en-US" baseline="-25000" dirty="0" err="1"/>
              <a:t>max</a:t>
            </a:r>
            <a:r>
              <a:rPr lang="en-US" altLang="en-US" baseline="-25000" dirty="0"/>
              <a:t> </a:t>
            </a:r>
            <a:r>
              <a:rPr lang="en-US" altLang="en-US" i="1" dirty="0"/>
              <a:t>+</a:t>
            </a:r>
            <a:r>
              <a:rPr lang="en-US" altLang="en-US" i="1" dirty="0" err="1"/>
              <a:t>t</a:t>
            </a:r>
            <a:r>
              <a:rPr lang="en-US" altLang="en-US" i="1" baseline="-25000" dirty="0" err="1"/>
              <a:t>su</a:t>
            </a:r>
            <a:r>
              <a:rPr lang="en-US" altLang="en-US" i="1" baseline="-25000" dirty="0"/>
              <a:t> </a:t>
            </a:r>
            <a:r>
              <a:rPr lang="en-US" altLang="en-US" i="1" baseline="-25000" dirty="0" smtClean="0"/>
              <a:t> </a:t>
            </a:r>
            <a:r>
              <a:rPr lang="en-US" altLang="en-US" i="1" dirty="0" smtClean="0"/>
              <a:t>= </a:t>
            </a:r>
            <a:r>
              <a:rPr lang="en-US" altLang="en-US" dirty="0" smtClean="0"/>
              <a:t>1.0+1.1+ 0.6 = 2.7ns</a:t>
            </a:r>
          </a:p>
          <a:p>
            <a:pPr>
              <a:lnSpc>
                <a:spcPct val="150000"/>
              </a:lnSpc>
              <a:defRPr/>
            </a:pPr>
            <a:r>
              <a:rPr lang="en-US" altLang="en-US" dirty="0" smtClean="0">
                <a:sym typeface="Wingdings" panose="05000000000000000000" pitchFamily="2" charset="2"/>
              </a:rPr>
              <a:t></a:t>
            </a:r>
            <a:r>
              <a:rPr lang="en-US" altLang="en-US" i="1" dirty="0" smtClean="0">
                <a:sym typeface="Wingdings" panose="05000000000000000000" pitchFamily="2" charset="2"/>
              </a:rPr>
              <a:t> </a:t>
            </a:r>
            <a:r>
              <a:rPr lang="en-US" altLang="en-US" i="1" dirty="0" err="1" smtClean="0"/>
              <a:t>F</a:t>
            </a:r>
            <a:r>
              <a:rPr lang="en-US" altLang="en-US" baseline="-25000" dirty="0" err="1" smtClean="0"/>
              <a:t>max</a:t>
            </a:r>
            <a:r>
              <a:rPr lang="en-US" altLang="en-US" i="1" dirty="0" smtClean="0"/>
              <a:t>= 1/ 2.7</a:t>
            </a:r>
            <a:r>
              <a:rPr lang="en-US" altLang="en-US" dirty="0" smtClean="0"/>
              <a:t>ns</a:t>
            </a:r>
            <a:r>
              <a:rPr lang="en-US" altLang="en-US" i="1" dirty="0" smtClean="0"/>
              <a:t>= </a:t>
            </a:r>
            <a:r>
              <a:rPr lang="en-US" altLang="en-US" dirty="0" smtClean="0"/>
              <a:t>370.37 MHz</a:t>
            </a:r>
            <a:endParaRPr lang="en-US" altLang="en-US" dirty="0"/>
          </a:p>
        </p:txBody>
      </p:sp>
      <p:sp>
        <p:nvSpPr>
          <p:cNvPr id="6" name="Rectangle 2"/>
          <p:cNvSpPr>
            <a:spLocks noChangeArrowheads="1"/>
          </p:cNvSpPr>
          <p:nvPr/>
        </p:nvSpPr>
        <p:spPr bwMode="auto">
          <a:xfrm>
            <a:off x="5413375" y="3937000"/>
            <a:ext cx="5273675" cy="3625850"/>
          </a:xfrm>
          <a:prstGeom prst="rect">
            <a:avLst/>
          </a:prstGeom>
          <a:solidFill>
            <a:srgbClr val="F8F27C"/>
          </a:solidFill>
          <a:ln w="9525">
            <a:solidFill>
              <a:schemeClr val="accent2"/>
            </a:solidFill>
            <a:miter lim="800000"/>
            <a:headEnd/>
            <a:tailEnd/>
          </a:ln>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nSpc>
                <a:spcPct val="150000"/>
              </a:lnSpc>
            </a:pPr>
            <a:r>
              <a:rPr lang="en-US" altLang="en-US" sz="2400"/>
              <a:t>Vermeiden von Holdtime Verletzungen:</a:t>
            </a:r>
          </a:p>
          <a:p>
            <a:pPr>
              <a:lnSpc>
                <a:spcPct val="150000"/>
              </a:lnSpc>
            </a:pPr>
            <a:r>
              <a:rPr lang="en-US" altLang="en-US" sz="2400"/>
              <a:t>Kürzester Pfad zwischen FFs muss länger sein als </a:t>
            </a:r>
            <a:r>
              <a:rPr lang="en-US" altLang="en-US" sz="2400" i="1"/>
              <a:t>t</a:t>
            </a:r>
            <a:r>
              <a:rPr lang="en-US" altLang="en-US" sz="2400" i="1" baseline="-25000"/>
              <a:t>h</a:t>
            </a:r>
            <a:r>
              <a:rPr lang="en-US" altLang="en-US" sz="2400"/>
              <a:t>:</a:t>
            </a:r>
            <a:endParaRPr lang="en-US" altLang="en-US" sz="2400" i="1"/>
          </a:p>
          <a:p>
            <a:pPr>
              <a:lnSpc>
                <a:spcPct val="150000"/>
              </a:lnSpc>
            </a:pPr>
            <a:r>
              <a:rPr lang="en-US" altLang="en-US" sz="2400" i="1"/>
              <a:t>T</a:t>
            </a:r>
            <a:r>
              <a:rPr lang="en-US" altLang="en-US" sz="2400" baseline="-25000"/>
              <a:t>min</a:t>
            </a:r>
            <a:r>
              <a:rPr lang="en-US" altLang="en-US" sz="2400" i="1"/>
              <a:t>= t</a:t>
            </a:r>
            <a:r>
              <a:rPr lang="en-US" altLang="en-US" sz="2400" baseline="-25000"/>
              <a:t>cQ </a:t>
            </a:r>
            <a:r>
              <a:rPr lang="en-US" altLang="en-US" sz="2400" i="1"/>
              <a:t>+ t</a:t>
            </a:r>
            <a:r>
              <a:rPr lang="en-US" altLang="en-US" sz="2400" i="1" baseline="-25000"/>
              <a:t>NOT</a:t>
            </a:r>
            <a:r>
              <a:rPr lang="en-US" altLang="en-US" sz="2400" i="1"/>
              <a:t>  ≥  t</a:t>
            </a:r>
            <a:r>
              <a:rPr lang="en-US" altLang="en-US" sz="2400" i="1" baseline="-25000"/>
              <a:t>h </a:t>
            </a:r>
          </a:p>
          <a:p>
            <a:pPr>
              <a:lnSpc>
                <a:spcPct val="150000"/>
              </a:lnSpc>
            </a:pPr>
            <a:r>
              <a:rPr lang="en-US" altLang="en-US" sz="2400" i="1"/>
              <a:t>T</a:t>
            </a:r>
            <a:r>
              <a:rPr lang="en-US" altLang="en-US" sz="2400" baseline="-25000"/>
              <a:t>min</a:t>
            </a:r>
            <a:r>
              <a:rPr lang="en-US" altLang="en-US" sz="2400" i="1"/>
              <a:t>= </a:t>
            </a:r>
            <a:r>
              <a:rPr lang="en-US" altLang="en-US" sz="2400"/>
              <a:t>0.8+1.1=1.9ns</a:t>
            </a:r>
            <a:r>
              <a:rPr lang="en-US" altLang="en-US" sz="2400" i="1"/>
              <a:t> ≥ </a:t>
            </a:r>
            <a:r>
              <a:rPr lang="en-US" altLang="en-US" sz="2400"/>
              <a:t>0.4ns</a:t>
            </a:r>
          </a:p>
          <a:p>
            <a:pPr>
              <a:lnSpc>
                <a:spcPct val="150000"/>
              </a:lnSpc>
            </a:pPr>
            <a:r>
              <a:rPr lang="en-US" altLang="en-US" sz="2400">
                <a:sym typeface="Wingdings" pitchFamily="2" charset="2"/>
              </a:rPr>
              <a:t> keine Holdtime Verletzung</a:t>
            </a:r>
            <a:endParaRPr lang="en-US" altLang="en-US" sz="2400"/>
          </a:p>
        </p:txBody>
      </p:sp>
    </p:spTree>
    <p:extLst>
      <p:ext uri="{BB962C8B-B14F-4D97-AF65-F5344CB8AC3E}">
        <p14:creationId xmlns:p14="http://schemas.microsoft.com/office/powerpoint/2010/main" val="3947293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9525" y="3932238"/>
            <a:ext cx="5156200" cy="3630612"/>
          </a:xfrm>
          <a:prstGeom prst="rect">
            <a:avLst/>
          </a:prstGeom>
          <a:solidFill>
            <a:schemeClr val="accent5">
              <a:lumMod val="40000"/>
              <a:lumOff val="60000"/>
            </a:schemeClr>
          </a:solidFill>
          <a:ln>
            <a:solidFill>
              <a:schemeClr val="accent2"/>
            </a:solidFill>
          </a:ln>
          <a:effectLst/>
          <a:extLst/>
        </p:spPr>
        <p:txBody>
          <a:bodyPr lIns="104278" tIns="52139" rIns="104278" bIns="52139"/>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defRPr/>
            </a:pPr>
            <a:r>
              <a:rPr lang="en-US" altLang="en-US" dirty="0" err="1" smtClean="0"/>
              <a:t>Minimale</a:t>
            </a:r>
            <a:r>
              <a:rPr lang="en-US" altLang="en-US" dirty="0" smtClean="0"/>
              <a:t> </a:t>
            </a:r>
            <a:r>
              <a:rPr lang="en-US" altLang="en-US" dirty="0" err="1" smtClean="0"/>
              <a:t>Taktperiode</a:t>
            </a:r>
            <a:r>
              <a:rPr lang="en-US" altLang="en-US" dirty="0" smtClean="0"/>
              <a:t>:</a:t>
            </a:r>
            <a:r>
              <a:rPr lang="en-US" altLang="en-US" i="1" dirty="0" smtClean="0"/>
              <a:t> </a:t>
            </a:r>
            <a:endParaRPr lang="en-US" altLang="en-US" i="1" dirty="0"/>
          </a:p>
          <a:p>
            <a:pPr>
              <a:lnSpc>
                <a:spcPct val="150000"/>
              </a:lnSpc>
              <a:defRPr/>
            </a:pPr>
            <a:r>
              <a:rPr lang="en-US" altLang="en-US" dirty="0" err="1" smtClean="0"/>
              <a:t>Längster</a:t>
            </a:r>
            <a:r>
              <a:rPr lang="en-US" altLang="en-US" dirty="0" smtClean="0"/>
              <a:t> </a:t>
            </a:r>
            <a:r>
              <a:rPr lang="en-US" altLang="en-US" dirty="0" err="1" smtClean="0"/>
              <a:t>Pfad</a:t>
            </a:r>
            <a:r>
              <a:rPr lang="en-US" altLang="en-US" dirty="0" smtClean="0"/>
              <a:t> </a:t>
            </a:r>
            <a:r>
              <a:rPr lang="en-US" altLang="en-US" dirty="0" err="1" smtClean="0"/>
              <a:t>zwischen</a:t>
            </a:r>
            <a:r>
              <a:rPr lang="en-US" altLang="en-US" dirty="0" smtClean="0"/>
              <a:t> FFs muss </a:t>
            </a:r>
            <a:r>
              <a:rPr lang="en-US" altLang="en-US" dirty="0" err="1" smtClean="0"/>
              <a:t>kürzer</a:t>
            </a:r>
            <a:r>
              <a:rPr lang="en-US" altLang="en-US" dirty="0" smtClean="0"/>
              <a:t> </a:t>
            </a:r>
            <a:r>
              <a:rPr lang="en-US" altLang="en-US" dirty="0" err="1" smtClean="0"/>
              <a:t>als</a:t>
            </a:r>
            <a:r>
              <a:rPr lang="en-US" altLang="en-US" dirty="0" smtClean="0"/>
              <a:t> </a:t>
            </a:r>
            <a:r>
              <a:rPr lang="en-US" altLang="en-US" dirty="0" err="1" smtClean="0"/>
              <a:t>Taktperiode</a:t>
            </a:r>
            <a:r>
              <a:rPr lang="en-US" altLang="en-US" dirty="0" smtClean="0"/>
              <a:t> sein:</a:t>
            </a:r>
          </a:p>
          <a:p>
            <a:pPr>
              <a:lnSpc>
                <a:spcPct val="150000"/>
              </a:lnSpc>
              <a:defRPr/>
            </a:pPr>
            <a:r>
              <a:rPr lang="en-US" altLang="en-US" i="1" dirty="0" err="1" smtClean="0"/>
              <a:t>T</a:t>
            </a:r>
            <a:r>
              <a:rPr lang="en-US" altLang="en-US" baseline="-25000" dirty="0" err="1" smtClean="0"/>
              <a:t>max</a:t>
            </a:r>
            <a:r>
              <a:rPr lang="en-US" altLang="en-US" i="1" dirty="0" err="1" smtClean="0"/>
              <a:t>+t</a:t>
            </a:r>
            <a:r>
              <a:rPr lang="en-US" altLang="en-US" i="1" baseline="-25000" dirty="0" err="1" smtClean="0"/>
              <a:t>su</a:t>
            </a:r>
            <a:r>
              <a:rPr lang="en-US" altLang="en-US" i="1" dirty="0" smtClean="0"/>
              <a:t> </a:t>
            </a:r>
            <a:r>
              <a:rPr lang="en-US" altLang="en-US" dirty="0" smtClean="0"/>
              <a:t>≤  </a:t>
            </a:r>
            <a:r>
              <a:rPr lang="en-US" altLang="en-US" i="1" dirty="0" err="1" smtClean="0"/>
              <a:t>p</a:t>
            </a:r>
            <a:r>
              <a:rPr lang="en-US" altLang="en-US" baseline="-25000" dirty="0" err="1" smtClean="0"/>
              <a:t>min_clock</a:t>
            </a:r>
            <a:r>
              <a:rPr lang="en-US" altLang="en-US" dirty="0" smtClean="0"/>
              <a:t> = 1/</a:t>
            </a:r>
            <a:r>
              <a:rPr lang="en-US" altLang="en-US" i="1" dirty="0" err="1" smtClean="0"/>
              <a:t>F</a:t>
            </a:r>
            <a:r>
              <a:rPr lang="en-US" altLang="en-US" baseline="-25000" dirty="0" err="1" smtClean="0"/>
              <a:t>max</a:t>
            </a:r>
            <a:r>
              <a:rPr lang="en-US" altLang="en-US" i="1" dirty="0" smtClean="0"/>
              <a:t/>
            </a:r>
            <a:br>
              <a:rPr lang="en-US" altLang="en-US" i="1" dirty="0" smtClean="0"/>
            </a:br>
            <a:endParaRPr lang="en-US" altLang="en-US" dirty="0"/>
          </a:p>
        </p:txBody>
      </p:sp>
      <p:sp>
        <p:nvSpPr>
          <p:cNvPr id="2" name="Rectangle 1"/>
          <p:cNvSpPr/>
          <p:nvPr/>
        </p:nvSpPr>
        <p:spPr bwMode="auto">
          <a:xfrm>
            <a:off x="735013" y="5653633"/>
            <a:ext cx="3672408" cy="576064"/>
          </a:xfrm>
          <a:prstGeom prst="rect">
            <a:avLst/>
          </a:prstGeom>
          <a:noFill/>
          <a:ln w="25400" cap="flat" cmpd="sng" algn="ctr">
            <a:solidFill>
              <a:srgbClr val="FF0000"/>
            </a:solidFill>
            <a:prstDash val="solid"/>
            <a:round/>
            <a:headEnd type="none" w="med" len="med"/>
            <a:tailEnd type="none" w="med" len="med"/>
          </a:ln>
          <a:effectLst>
            <a:glow rad="139700">
              <a:schemeClr val="accent1">
                <a:satMod val="175000"/>
                <a:alpha val="40000"/>
              </a:schemeClr>
            </a:glow>
          </a:effectLst>
          <a:extLst/>
        </p:spPr>
        <p:txBody>
          <a:bodyPr wrap="none" anchor="ctr"/>
          <a:lstStyle/>
          <a:p>
            <a:pPr>
              <a:defRPr/>
            </a:pPr>
            <a:endParaRPr lang="en-GB"/>
          </a:p>
        </p:txBody>
      </p:sp>
      <p:pic>
        <p:nvPicPr>
          <p:cNvPr id="2355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588" y="912813"/>
            <a:ext cx="5059362" cy="276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9" name="Rectangle 2"/>
          <p:cNvSpPr>
            <a:spLocks noChangeArrowheads="1"/>
          </p:cNvSpPr>
          <p:nvPr/>
        </p:nvSpPr>
        <p:spPr bwMode="auto">
          <a:xfrm>
            <a:off x="855663" y="147638"/>
            <a:ext cx="86455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US" altLang="en-US" sz="3600"/>
              <a:t>Timing Analysis</a:t>
            </a:r>
            <a:endParaRPr lang="en-US" altLang="en-US" sz="3600" i="1"/>
          </a:p>
        </p:txBody>
      </p:sp>
      <p:sp>
        <p:nvSpPr>
          <p:cNvPr id="6" name="Rectangle 2"/>
          <p:cNvSpPr>
            <a:spLocks noChangeArrowheads="1"/>
          </p:cNvSpPr>
          <p:nvPr/>
        </p:nvSpPr>
        <p:spPr bwMode="auto">
          <a:xfrm>
            <a:off x="5394325" y="3927475"/>
            <a:ext cx="5273675" cy="3625850"/>
          </a:xfrm>
          <a:prstGeom prst="rect">
            <a:avLst/>
          </a:prstGeom>
          <a:solidFill>
            <a:srgbClr val="F8F27C"/>
          </a:solidFill>
          <a:ln w="9525">
            <a:solidFill>
              <a:schemeClr val="accent2"/>
            </a:solidFill>
            <a:miter lim="800000"/>
            <a:headEnd/>
            <a:tailEnd/>
          </a:ln>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nSpc>
                <a:spcPct val="150000"/>
              </a:lnSpc>
            </a:pPr>
            <a:r>
              <a:rPr lang="en-US" altLang="en-US" sz="2400"/>
              <a:t>Vermeiden von Holdtime Verletzungen:</a:t>
            </a:r>
          </a:p>
          <a:p>
            <a:pPr>
              <a:lnSpc>
                <a:spcPct val="150000"/>
              </a:lnSpc>
            </a:pPr>
            <a:r>
              <a:rPr lang="en-US" altLang="en-US" sz="2400"/>
              <a:t>Kürzester Pfad zwischen FFs muss länger sein als </a:t>
            </a:r>
            <a:r>
              <a:rPr lang="en-US" altLang="en-US" sz="2400" i="1"/>
              <a:t>t</a:t>
            </a:r>
            <a:r>
              <a:rPr lang="en-US" altLang="en-US" sz="2400" i="1" baseline="-25000"/>
              <a:t>h</a:t>
            </a:r>
            <a:r>
              <a:rPr lang="en-US" altLang="en-US" sz="2400"/>
              <a:t>:</a:t>
            </a:r>
            <a:endParaRPr lang="en-US" altLang="en-US" sz="2400" i="1"/>
          </a:p>
          <a:p>
            <a:pPr>
              <a:lnSpc>
                <a:spcPct val="150000"/>
              </a:lnSpc>
            </a:pPr>
            <a:r>
              <a:rPr lang="en-US" altLang="en-US" sz="2400" i="1"/>
              <a:t>T</a:t>
            </a:r>
            <a:r>
              <a:rPr lang="en-US" altLang="en-US" sz="2400" baseline="-25000"/>
              <a:t>min</a:t>
            </a:r>
            <a:r>
              <a:rPr lang="en-US" altLang="en-US" sz="2400" i="1"/>
              <a:t>  ≥  t</a:t>
            </a:r>
            <a:r>
              <a:rPr lang="en-US" altLang="en-US" sz="2400" i="1" baseline="-25000"/>
              <a:t>h </a:t>
            </a:r>
          </a:p>
        </p:txBody>
      </p:sp>
      <p:sp>
        <p:nvSpPr>
          <p:cNvPr id="8" name="Rectangle 7"/>
          <p:cNvSpPr/>
          <p:nvPr/>
        </p:nvSpPr>
        <p:spPr bwMode="auto">
          <a:xfrm>
            <a:off x="7287741" y="5728514"/>
            <a:ext cx="1533167" cy="576064"/>
          </a:xfrm>
          <a:prstGeom prst="rect">
            <a:avLst/>
          </a:prstGeom>
          <a:noFill/>
          <a:ln w="25400" cap="flat" cmpd="sng" algn="ctr">
            <a:solidFill>
              <a:srgbClr val="FF0000"/>
            </a:solidFill>
            <a:prstDash val="solid"/>
            <a:round/>
            <a:headEnd type="none" w="med" len="med"/>
            <a:tailEnd type="none" w="med" len="med"/>
          </a:ln>
          <a:effectLst>
            <a:glow rad="139700">
              <a:schemeClr val="accent1">
                <a:satMod val="175000"/>
                <a:alpha val="40000"/>
              </a:schemeClr>
            </a:glow>
          </a:effectLst>
          <a:extLst/>
        </p:spPr>
        <p:txBody>
          <a:bodyPr wrap="none" anchor="ctr"/>
          <a:lstStyle/>
          <a:p>
            <a:pPr>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ußzeilenplatzhalter 4"/>
          <p:cNvSpPr>
            <a:spLocks noGrp="1"/>
          </p:cNvSpPr>
          <p:nvPr>
            <p:ph type="ftr" sz="quarter" idx="11"/>
          </p:nvPr>
        </p:nvSpPr>
        <p:spPr>
          <a:xfrm>
            <a:off x="230188" y="7239000"/>
            <a:ext cx="3025775"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dirty="0" smtClean="0"/>
              <a:t>11. </a:t>
            </a:r>
            <a:r>
              <a:rPr lang="de-DE" altLang="sv-SE" sz="1200" dirty="0" err="1" smtClean="0"/>
              <a:t>Latches</a:t>
            </a:r>
            <a:r>
              <a:rPr lang="de-DE" altLang="sv-SE" sz="1200" dirty="0" smtClean="0"/>
              <a:t> und Flipflops</a:t>
            </a:r>
            <a:endParaRPr lang="de-DE" altLang="sv-SE" sz="1500" dirty="0" smtClean="0"/>
          </a:p>
        </p:txBody>
      </p:sp>
      <p:sp>
        <p:nvSpPr>
          <p:cNvPr id="24578" name="Rectangle 2"/>
          <p:cNvSpPr>
            <a:spLocks noChangeArrowheads="1"/>
          </p:cNvSpPr>
          <p:nvPr/>
        </p:nvSpPr>
        <p:spPr bwMode="auto">
          <a:xfrm>
            <a:off x="890588" y="177800"/>
            <a:ext cx="864393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US" altLang="en-US" sz="3600"/>
              <a:t>Timing Analysis: 4 Bit Zähler</a:t>
            </a:r>
            <a:endParaRPr lang="en-US" altLang="en-US" sz="3600" i="1"/>
          </a:p>
        </p:txBody>
      </p:sp>
      <p:pic>
        <p:nvPicPr>
          <p:cNvPr id="245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3" y="931863"/>
            <a:ext cx="6819901" cy="654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a:spLocks noChangeArrowheads="1"/>
          </p:cNvSpPr>
          <p:nvPr/>
        </p:nvSpPr>
        <p:spPr bwMode="auto">
          <a:xfrm>
            <a:off x="6259513" y="930275"/>
            <a:ext cx="4427537" cy="3125788"/>
          </a:xfrm>
          <a:prstGeom prst="rect">
            <a:avLst/>
          </a:prstGeom>
          <a:solidFill>
            <a:schemeClr val="accent5">
              <a:lumMod val="40000"/>
              <a:lumOff val="60000"/>
            </a:schemeClr>
          </a:solidFill>
          <a:ln>
            <a:solidFill>
              <a:schemeClr val="accent2"/>
            </a:solidFill>
          </a:ln>
          <a:effectLst/>
          <a:extLst/>
        </p:spPr>
        <p:txBody>
          <a:bodyPr lIns="104278" tIns="52139" rIns="104278" bIns="52139"/>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defRPr/>
            </a:pPr>
            <a:r>
              <a:rPr lang="en-US" altLang="en-US" sz="2300" dirty="0"/>
              <a:t>Minimal clock period:</a:t>
            </a:r>
            <a:r>
              <a:rPr lang="en-US" altLang="en-US" sz="2300" i="1" dirty="0"/>
              <a:t> </a:t>
            </a:r>
          </a:p>
          <a:p>
            <a:pPr>
              <a:lnSpc>
                <a:spcPct val="150000"/>
              </a:lnSpc>
              <a:defRPr/>
            </a:pPr>
            <a:r>
              <a:rPr lang="en-US" altLang="en-US" sz="2300" dirty="0"/>
              <a:t>Longest path between FFs:</a:t>
            </a:r>
          </a:p>
          <a:p>
            <a:pPr>
              <a:lnSpc>
                <a:spcPct val="150000"/>
              </a:lnSpc>
              <a:defRPr/>
            </a:pPr>
            <a:r>
              <a:rPr lang="en-US" altLang="en-US" sz="2300" i="1" dirty="0" err="1"/>
              <a:t>T</a:t>
            </a:r>
            <a:r>
              <a:rPr lang="en-US" altLang="en-US" sz="2300" baseline="-25000" dirty="0" err="1"/>
              <a:t>max</a:t>
            </a:r>
            <a:r>
              <a:rPr lang="en-US" altLang="en-US" sz="2300" i="1" dirty="0"/>
              <a:t>= </a:t>
            </a:r>
            <a:r>
              <a:rPr lang="en-US" altLang="en-US" sz="2300" i="1" dirty="0" err="1"/>
              <a:t>t</a:t>
            </a:r>
            <a:r>
              <a:rPr lang="en-US" altLang="en-US" sz="2300" baseline="-25000" dirty="0" err="1"/>
              <a:t>cQ</a:t>
            </a:r>
            <a:r>
              <a:rPr lang="en-US" altLang="en-US" sz="2300" baseline="-25000" dirty="0"/>
              <a:t> </a:t>
            </a:r>
            <a:r>
              <a:rPr lang="en-US" altLang="en-US" sz="2300" i="1" dirty="0"/>
              <a:t>+ </a:t>
            </a:r>
            <a:r>
              <a:rPr lang="en-US" altLang="en-US" sz="2300" i="1" dirty="0" smtClean="0"/>
              <a:t>3t</a:t>
            </a:r>
            <a:r>
              <a:rPr lang="en-US" altLang="en-US" sz="2300" i="1" baseline="-25000" dirty="0" smtClean="0"/>
              <a:t>AND</a:t>
            </a:r>
            <a:r>
              <a:rPr lang="en-US" altLang="en-US" sz="2300" i="1" dirty="0" smtClean="0"/>
              <a:t>+t</a:t>
            </a:r>
            <a:r>
              <a:rPr lang="en-US" altLang="en-US" sz="2300" i="1" baseline="-25000" dirty="0" smtClean="0"/>
              <a:t>XOR</a:t>
            </a:r>
            <a:r>
              <a:rPr lang="en-US" altLang="en-US" sz="2300" i="1" dirty="0"/>
              <a:t/>
            </a:r>
            <a:br>
              <a:rPr lang="en-US" altLang="en-US" sz="2300" i="1" dirty="0"/>
            </a:br>
            <a:r>
              <a:rPr lang="en-US" altLang="en-US" sz="2300" i="1" dirty="0" err="1" smtClean="0"/>
              <a:t>T</a:t>
            </a:r>
            <a:r>
              <a:rPr lang="en-US" altLang="en-US" sz="2300" baseline="-25000" dirty="0" err="1" smtClean="0"/>
              <a:t>max</a:t>
            </a:r>
            <a:r>
              <a:rPr lang="en-US" altLang="en-US" sz="2300" i="1" dirty="0" err="1" smtClean="0"/>
              <a:t>+t</a:t>
            </a:r>
            <a:r>
              <a:rPr lang="en-US" altLang="en-US" sz="2300" i="1" baseline="-25000" dirty="0" err="1" smtClean="0"/>
              <a:t>su</a:t>
            </a:r>
            <a:r>
              <a:rPr lang="en-US" altLang="en-US" sz="2300" i="1" dirty="0" smtClean="0"/>
              <a:t>=</a:t>
            </a:r>
            <a:r>
              <a:rPr lang="en-US" altLang="en-US" sz="2300" dirty="0" smtClean="0"/>
              <a:t>1.0+3</a:t>
            </a:r>
            <a:r>
              <a:rPr lang="en-US" altLang="en-US" sz="2300" dirty="0"/>
              <a:t>∙</a:t>
            </a:r>
            <a:r>
              <a:rPr lang="en-US" altLang="en-US" sz="2300" dirty="0" smtClean="0"/>
              <a:t>1.2+1.2+0.6= </a:t>
            </a:r>
            <a:r>
              <a:rPr lang="en-US" altLang="en-US" sz="2300" dirty="0"/>
              <a:t>6.4ns</a:t>
            </a:r>
          </a:p>
          <a:p>
            <a:pPr>
              <a:lnSpc>
                <a:spcPct val="150000"/>
              </a:lnSpc>
              <a:defRPr/>
            </a:pPr>
            <a:r>
              <a:rPr lang="en-US" altLang="en-US" sz="2300" dirty="0">
                <a:sym typeface="Wingdings" panose="05000000000000000000" pitchFamily="2" charset="2"/>
              </a:rPr>
              <a:t></a:t>
            </a:r>
            <a:r>
              <a:rPr lang="en-US" altLang="en-US" sz="2300" i="1" dirty="0">
                <a:sym typeface="Wingdings" panose="05000000000000000000" pitchFamily="2" charset="2"/>
              </a:rPr>
              <a:t> </a:t>
            </a:r>
            <a:r>
              <a:rPr lang="en-US" altLang="en-US" sz="2300" i="1" dirty="0" err="1"/>
              <a:t>F</a:t>
            </a:r>
            <a:r>
              <a:rPr lang="en-US" altLang="en-US" sz="2300" baseline="-25000" dirty="0" err="1"/>
              <a:t>max</a:t>
            </a:r>
            <a:r>
              <a:rPr lang="en-US" altLang="en-US" sz="2300" i="1" dirty="0"/>
              <a:t>= 1/</a:t>
            </a:r>
            <a:r>
              <a:rPr lang="en-US" altLang="en-US" sz="2300" i="1" dirty="0" err="1"/>
              <a:t>T</a:t>
            </a:r>
            <a:r>
              <a:rPr lang="en-US" altLang="en-US" sz="2300" baseline="-25000" dirty="0" err="1"/>
              <a:t>max</a:t>
            </a:r>
            <a:r>
              <a:rPr lang="en-US" altLang="en-US" sz="2300" i="1" dirty="0"/>
              <a:t>= 156.25</a:t>
            </a:r>
            <a:r>
              <a:rPr lang="en-US" altLang="en-US" sz="2300" dirty="0"/>
              <a:t> MHz</a:t>
            </a:r>
          </a:p>
        </p:txBody>
      </p:sp>
      <p:sp>
        <p:nvSpPr>
          <p:cNvPr id="5" name="Rectangle 2"/>
          <p:cNvSpPr>
            <a:spLocks noChangeArrowheads="1"/>
          </p:cNvSpPr>
          <p:nvPr/>
        </p:nvSpPr>
        <p:spPr bwMode="auto">
          <a:xfrm>
            <a:off x="6259513" y="4303713"/>
            <a:ext cx="4427537" cy="2311400"/>
          </a:xfrm>
          <a:prstGeom prst="rect">
            <a:avLst/>
          </a:prstGeom>
          <a:solidFill>
            <a:srgbClr val="F8F27C"/>
          </a:solidFill>
          <a:ln w="9525">
            <a:solidFill>
              <a:schemeClr val="accent2"/>
            </a:solidFill>
            <a:miter lim="800000"/>
            <a:headEnd/>
            <a:tailEnd/>
          </a:ln>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nSpc>
                <a:spcPct val="150000"/>
              </a:lnSpc>
            </a:pPr>
            <a:r>
              <a:rPr lang="en-US" altLang="en-US" sz="2300"/>
              <a:t>Avoid hold time violation:</a:t>
            </a:r>
          </a:p>
          <a:p>
            <a:pPr>
              <a:lnSpc>
                <a:spcPct val="150000"/>
              </a:lnSpc>
            </a:pPr>
            <a:r>
              <a:rPr lang="en-US" altLang="en-US" sz="2300" i="1"/>
              <a:t>T</a:t>
            </a:r>
            <a:r>
              <a:rPr lang="en-US" altLang="en-US" sz="2300" baseline="-25000"/>
              <a:t>min</a:t>
            </a:r>
            <a:r>
              <a:rPr lang="en-US" altLang="en-US" sz="2300" i="1"/>
              <a:t>= t</a:t>
            </a:r>
            <a:r>
              <a:rPr lang="en-US" altLang="en-US" sz="2300" baseline="-25000"/>
              <a:t>cQ </a:t>
            </a:r>
            <a:r>
              <a:rPr lang="en-US" altLang="en-US" sz="2300" i="1"/>
              <a:t>+ t</a:t>
            </a:r>
            <a:r>
              <a:rPr lang="en-US" altLang="en-US" sz="2300" i="1" baseline="-25000"/>
              <a:t>XOR</a:t>
            </a:r>
            <a:r>
              <a:rPr lang="en-US" altLang="en-US" sz="2300" i="1"/>
              <a:t>  ≥  t</a:t>
            </a:r>
            <a:r>
              <a:rPr lang="en-US" altLang="en-US" sz="2300" i="1" baseline="-25000"/>
              <a:t>h </a:t>
            </a:r>
          </a:p>
          <a:p>
            <a:pPr>
              <a:lnSpc>
                <a:spcPct val="150000"/>
              </a:lnSpc>
            </a:pPr>
            <a:r>
              <a:rPr lang="en-US" altLang="en-US" sz="2300" i="1"/>
              <a:t>T</a:t>
            </a:r>
            <a:r>
              <a:rPr lang="en-US" altLang="en-US" sz="2300" baseline="-25000"/>
              <a:t>min</a:t>
            </a:r>
            <a:r>
              <a:rPr lang="en-US" altLang="en-US" sz="2300" i="1"/>
              <a:t>= </a:t>
            </a:r>
            <a:r>
              <a:rPr lang="en-US" altLang="en-US" sz="2300"/>
              <a:t>0.8+1.2=2.0ns</a:t>
            </a:r>
            <a:r>
              <a:rPr lang="en-US" altLang="en-US" sz="2300" i="1"/>
              <a:t> ≥ </a:t>
            </a:r>
            <a:r>
              <a:rPr lang="en-US" altLang="en-US" sz="2300"/>
              <a:t>0.4ns</a:t>
            </a:r>
          </a:p>
          <a:p>
            <a:pPr>
              <a:lnSpc>
                <a:spcPct val="150000"/>
              </a:lnSpc>
            </a:pPr>
            <a:r>
              <a:rPr lang="en-US" altLang="en-US" sz="2300">
                <a:sym typeface="Wingdings" pitchFamily="2" charset="2"/>
              </a:rPr>
              <a:t> no hold time violation</a:t>
            </a:r>
            <a:endParaRPr lang="en-US" altLang="en-US" sz="2300"/>
          </a:p>
        </p:txBody>
      </p:sp>
      <p:sp>
        <p:nvSpPr>
          <p:cNvPr id="2" name="Freihandform 1"/>
          <p:cNvSpPr/>
          <p:nvPr/>
        </p:nvSpPr>
        <p:spPr bwMode="auto">
          <a:xfrm>
            <a:off x="1397000" y="876300"/>
            <a:ext cx="4151313" cy="5827713"/>
          </a:xfrm>
          <a:custGeom>
            <a:avLst/>
            <a:gdLst>
              <a:gd name="connsiteX0" fmla="*/ 3205284 w 3550975"/>
              <a:gd name="connsiteY0" fmla="*/ 682603 h 5284748"/>
              <a:gd name="connsiteX1" fmla="*/ 3506735 w 3550975"/>
              <a:gd name="connsiteY1" fmla="*/ 511781 h 5284748"/>
              <a:gd name="connsiteX2" fmla="*/ 3195236 w 3550975"/>
              <a:gd name="connsiteY2" fmla="*/ 240475 h 5284748"/>
              <a:gd name="connsiteX3" fmla="*/ 321407 w 3550975"/>
              <a:gd name="connsiteY3" fmla="*/ 320862 h 5284748"/>
              <a:gd name="connsiteX4" fmla="*/ 311359 w 3550975"/>
              <a:gd name="connsiteY4" fmla="*/ 4159332 h 5284748"/>
              <a:gd name="connsiteX5" fmla="*/ 2481803 w 3550975"/>
              <a:gd name="connsiteY5" fmla="*/ 5284748 h 5284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50975" h="5284748">
                <a:moveTo>
                  <a:pt x="3205284" y="682603"/>
                </a:moveTo>
                <a:cubicBezTo>
                  <a:pt x="3356847" y="634036"/>
                  <a:pt x="3508410" y="585469"/>
                  <a:pt x="3506735" y="511781"/>
                </a:cubicBezTo>
                <a:cubicBezTo>
                  <a:pt x="3505060" y="438093"/>
                  <a:pt x="3726124" y="272295"/>
                  <a:pt x="3195236" y="240475"/>
                </a:cubicBezTo>
                <a:cubicBezTo>
                  <a:pt x="2664348" y="208655"/>
                  <a:pt x="802053" y="-332281"/>
                  <a:pt x="321407" y="320862"/>
                </a:cubicBezTo>
                <a:cubicBezTo>
                  <a:pt x="-159239" y="974005"/>
                  <a:pt x="-48707" y="3332018"/>
                  <a:pt x="311359" y="4159332"/>
                </a:cubicBezTo>
                <a:cubicBezTo>
                  <a:pt x="671425" y="4986646"/>
                  <a:pt x="1576614" y="5135697"/>
                  <a:pt x="2481803" y="5284748"/>
                </a:cubicBezTo>
              </a:path>
            </a:pathLst>
          </a:custGeom>
          <a:noFill/>
          <a:ln w="38100" cap="flat" cmpd="sng" algn="ctr">
            <a:solidFill>
              <a:schemeClr val="accent5">
                <a:lumMod val="50000"/>
              </a:schemeClr>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p>
            <a:pPr defTabSz="1042782">
              <a:defRPr/>
            </a:pPr>
            <a:endParaRPr lang="en-GB" sz="2700"/>
          </a:p>
        </p:txBody>
      </p:sp>
      <p:sp>
        <p:nvSpPr>
          <p:cNvPr id="3" name="Freihandform 2"/>
          <p:cNvSpPr>
            <a:spLocks/>
          </p:cNvSpPr>
          <p:nvPr/>
        </p:nvSpPr>
        <p:spPr bwMode="auto">
          <a:xfrm>
            <a:off x="2513013" y="4303713"/>
            <a:ext cx="3022600" cy="760412"/>
          </a:xfrm>
          <a:custGeom>
            <a:avLst/>
            <a:gdLst>
              <a:gd name="T0" fmla="*/ 3075044 w 2586328"/>
              <a:gd name="T1" fmla="*/ 569733 h 689561"/>
              <a:gd name="T2" fmla="*/ 3486795 w 2586328"/>
              <a:gd name="T3" fmla="*/ 435316 h 689561"/>
              <a:gd name="T4" fmla="*/ 3184845 w 2586328"/>
              <a:gd name="T5" fmla="*/ 56507 h 689561"/>
              <a:gd name="T6" fmla="*/ 494737 w 2586328"/>
              <a:gd name="T7" fmla="*/ 32067 h 689561"/>
              <a:gd name="T8" fmla="*/ 635 w 2586328"/>
              <a:gd name="T9" fmla="*/ 349780 h 689561"/>
              <a:gd name="T10" fmla="*/ 439838 w 2586328"/>
              <a:gd name="T11" fmla="*/ 740808 h 689561"/>
              <a:gd name="T12" fmla="*/ 2169192 w 2586328"/>
              <a:gd name="T13" fmla="*/ 838566 h 6895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86328" h="689561">
                <a:moveTo>
                  <a:pt x="2251296" y="468497"/>
                </a:moveTo>
                <a:cubicBezTo>
                  <a:pt x="2395322" y="448400"/>
                  <a:pt x="2539349" y="428303"/>
                  <a:pt x="2552747" y="357965"/>
                </a:cubicBezTo>
                <a:cubicBezTo>
                  <a:pt x="2566145" y="287627"/>
                  <a:pt x="2696773" y="101732"/>
                  <a:pt x="2331683" y="46466"/>
                </a:cubicBezTo>
                <a:cubicBezTo>
                  <a:pt x="1966593" y="-8800"/>
                  <a:pt x="750742" y="-13824"/>
                  <a:pt x="362206" y="26369"/>
                </a:cubicBezTo>
                <a:cubicBezTo>
                  <a:pt x="-26330" y="66562"/>
                  <a:pt x="7164" y="190493"/>
                  <a:pt x="465" y="287627"/>
                </a:cubicBezTo>
                <a:cubicBezTo>
                  <a:pt x="-6234" y="384761"/>
                  <a:pt x="57406" y="542185"/>
                  <a:pt x="322013" y="609174"/>
                </a:cubicBezTo>
                <a:cubicBezTo>
                  <a:pt x="586620" y="676163"/>
                  <a:pt x="1087362" y="682862"/>
                  <a:pt x="1588105" y="689561"/>
                </a:cubicBezTo>
              </a:path>
            </a:pathLst>
          </a:custGeom>
          <a:noFill/>
          <a:ln w="38100" cap="flat" cmpd="sng" algn="ctr">
            <a:solidFill>
              <a:srgbClr val="E0B61A"/>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p>
            <a:endParaRPr lang="en-GB"/>
          </a:p>
        </p:txBody>
      </p:sp>
      <p:sp>
        <p:nvSpPr>
          <p:cNvPr id="8" name="Datumsplatzhalter 3"/>
          <p:cNvSpPr>
            <a:spLocks noGrp="1"/>
          </p:cNvSpPr>
          <p:nvPr>
            <p:ph type="dt" sz="quarter" idx="10"/>
          </p:nvPr>
        </p:nvSpPr>
        <p:spPr>
          <a:xfrm>
            <a:off x="8296275" y="7239000"/>
            <a:ext cx="1504950"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F1B8AC87-2D31-4AB7-91C4-A9C7ABE56B0A}" type="datetime1">
              <a:rPr lang="de-DE" altLang="sv-SE" sz="1000" b="0" smtClean="0"/>
              <a:pPr>
                <a:spcBef>
                  <a:spcPct val="0"/>
                </a:spcBef>
                <a:buFontTx/>
                <a:buNone/>
              </a:pPr>
              <a:t>11.12.2018</a:t>
            </a:fld>
            <a:endParaRPr lang="de-DE" altLang="sv-SE" sz="1000" b="0" smtClean="0"/>
          </a:p>
        </p:txBody>
      </p:sp>
      <p:sp>
        <p:nvSpPr>
          <p:cNvPr id="10" name="Foliennummernplatzhalter 5"/>
          <p:cNvSpPr>
            <a:spLocks noGrp="1"/>
          </p:cNvSpPr>
          <p:nvPr>
            <p:ph type="sldNum" sz="quarter" idx="12"/>
          </p:nvPr>
        </p:nvSpPr>
        <p:spPr>
          <a:xfrm>
            <a:off x="9952038" y="7239000"/>
            <a:ext cx="430212"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158761B8-7AFF-4233-8C2A-45EC04377A82}" type="slidenum">
              <a:rPr lang="en-US" altLang="sv-SE" sz="1200" b="0" smtClean="0">
                <a:solidFill>
                  <a:schemeClr val="tx2"/>
                </a:solidFill>
              </a:rPr>
              <a:pPr algn="r">
                <a:spcBef>
                  <a:spcPct val="0"/>
                </a:spcBef>
                <a:buFontTx/>
                <a:buNone/>
              </a:pPr>
              <a:t>28</a:t>
            </a:fld>
            <a:endParaRPr lang="de-DE" altLang="sv-SE" sz="1200" b="0" smtClean="0">
              <a:solidFill>
                <a:schemeClr val="tx2"/>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8300CDDD-1802-4B6F-A1B0-3033AC9D9245}" type="datetime1">
              <a:rPr lang="de-DE" altLang="sv-SE" sz="1000" b="0" smtClean="0"/>
              <a:pPr>
                <a:spcBef>
                  <a:spcPct val="0"/>
                </a:spcBef>
                <a:buFontTx/>
                <a:buNone/>
              </a:pPr>
              <a:t>11.12.2018</a:t>
            </a:fld>
            <a:endParaRPr lang="de-DE" altLang="sv-SE" sz="1000" b="0" smtClean="0"/>
          </a:p>
        </p:txBody>
      </p:sp>
      <p:sp>
        <p:nvSpPr>
          <p:cNvPr id="5123"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5124"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47BF4392-9278-4554-B6E3-75C1A46BB973}" type="slidenum">
              <a:rPr lang="en-US" altLang="sv-SE" sz="1200" b="0" smtClean="0">
                <a:solidFill>
                  <a:schemeClr val="tx2"/>
                </a:solidFill>
              </a:rPr>
              <a:pPr algn="r">
                <a:spcBef>
                  <a:spcPct val="0"/>
                </a:spcBef>
                <a:buFontTx/>
                <a:buNone/>
              </a:pPr>
              <a:t>2</a:t>
            </a:fld>
            <a:endParaRPr lang="de-DE" altLang="sv-SE" sz="1200" b="0" smtClean="0">
              <a:solidFill>
                <a:schemeClr val="tx2"/>
              </a:solidFill>
              <a:latin typeface="Times New Roman" pitchFamily="18" charset="0"/>
            </a:endParaRPr>
          </a:p>
        </p:txBody>
      </p:sp>
      <p:sp>
        <p:nvSpPr>
          <p:cNvPr id="292866" name="Rectangle 2"/>
          <p:cNvSpPr>
            <a:spLocks noGrp="1" noChangeArrowheads="1"/>
          </p:cNvSpPr>
          <p:nvPr>
            <p:ph type="title"/>
          </p:nvPr>
        </p:nvSpPr>
        <p:spPr/>
        <p:txBody>
          <a:bodyPr/>
          <a:lstStyle/>
          <a:p>
            <a:pPr eaLnBrk="1" hangingPunct="1">
              <a:defRPr/>
            </a:pPr>
            <a:r>
              <a:rPr lang="de-DE" smtClean="0"/>
              <a:t>Zustand und Folgezustand</a:t>
            </a:r>
          </a:p>
        </p:txBody>
      </p:sp>
      <p:sp>
        <p:nvSpPr>
          <p:cNvPr id="5126" name="Rectangle 3"/>
          <p:cNvSpPr>
            <a:spLocks noGrp="1" noChangeArrowheads="1"/>
          </p:cNvSpPr>
          <p:nvPr>
            <p:ph type="body" idx="1"/>
          </p:nvPr>
        </p:nvSpPr>
        <p:spPr/>
        <p:txBody>
          <a:bodyPr/>
          <a:lstStyle/>
          <a:p>
            <a:pPr eaLnBrk="1" hangingPunct="1"/>
            <a:r>
              <a:rPr lang="de-DE" altLang="de-DE" sz="1800" smtClean="0"/>
              <a:t>Die Analyse der in den Speicherschaltungen vorhandenen kombinatorischen Rückkopplung erfordert zwingend die Berücksichtigung einer Zeitverzögerung, die in den VHDL-Modellen als symbolische Verzögerung modelliert wird. Formal wird dies durch die Begriffe „Zustand“  und „Folgezustand“  beschrieben.</a:t>
            </a:r>
          </a:p>
        </p:txBody>
      </p:sp>
      <p:sp>
        <p:nvSpPr>
          <p:cNvPr id="5127" name="Text Box 4"/>
          <p:cNvSpPr txBox="1">
            <a:spLocks noChangeArrowheads="1"/>
          </p:cNvSpPr>
          <p:nvPr/>
        </p:nvSpPr>
        <p:spPr bwMode="auto">
          <a:xfrm>
            <a:off x="735013" y="3349625"/>
            <a:ext cx="9145587" cy="1739900"/>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Zu jedem Zeitpunkt befindet sich eine sequenzielle Schaltung in einem definierten </a:t>
            </a:r>
            <a:r>
              <a:rPr lang="de-DE" altLang="de-DE" sz="1800" b="1">
                <a:solidFill>
                  <a:srgbClr val="9A0E1B"/>
                </a:solidFill>
                <a:latin typeface="Arial" charset="0"/>
              </a:rPr>
              <a:t>Zustand Z</a:t>
            </a:r>
            <a:r>
              <a:rPr lang="de-DE" altLang="de-DE" sz="1800" b="1">
                <a:latin typeface="Arial" charset="0"/>
              </a:rPr>
              <a:t>, der durch Zustandsbits in einem Zustandsregister gespeichert wird. Nach der Ansteuerung wird der vorausberechnete </a:t>
            </a:r>
            <a:r>
              <a:rPr lang="de-DE" altLang="de-DE" sz="1800" b="1">
                <a:solidFill>
                  <a:srgbClr val="9A0E1B"/>
                </a:solidFill>
                <a:latin typeface="Arial" charset="0"/>
              </a:rPr>
              <a:t>Folgezustand Z</a:t>
            </a:r>
            <a:r>
              <a:rPr lang="de-DE" altLang="de-DE" sz="1800" b="1" baseline="30000">
                <a:solidFill>
                  <a:srgbClr val="9A0E1B"/>
                </a:solidFill>
                <a:latin typeface="Arial" charset="0"/>
              </a:rPr>
              <a:t>+</a:t>
            </a:r>
            <a:r>
              <a:rPr lang="de-DE" altLang="de-DE" sz="1800" b="1">
                <a:latin typeface="Arial" charset="0"/>
              </a:rPr>
              <a:t> zum neuen aktuellen Zustand. Der jeweilige Folgezustand berechnet sich aus dem aktuellen Zustand, den aktuellen Eingangssignalen und einer kombinatorischen Übergangslogik.</a:t>
            </a:r>
          </a:p>
        </p:txBody>
      </p:sp>
      <p:sp>
        <p:nvSpPr>
          <p:cNvPr id="5128" name="Rectangle 5"/>
          <p:cNvSpPr>
            <a:spLocks noChangeArrowheads="1"/>
          </p:cNvSpPr>
          <p:nvPr/>
        </p:nvSpPr>
        <p:spPr bwMode="auto">
          <a:xfrm>
            <a:off x="303213" y="5437188"/>
            <a:ext cx="10212387"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r>
              <a:rPr lang="de-DE" altLang="de-DE" sz="1800"/>
              <a:t>Ähnlich wie eine Wahrheitstabelle das Verhalten der kombinatorischen Logik beschreibt, dient eine Folgezustandstabelle zur Beschreibung eines endlichen Zustandsautomaten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890588" y="177800"/>
            <a:ext cx="864393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US" altLang="en-US" sz="3600"/>
              <a:t>Timing Analyse Beispiel</a:t>
            </a:r>
            <a:endParaRPr lang="en-US" altLang="en-US" sz="3600" i="1"/>
          </a:p>
        </p:txBody>
      </p:sp>
      <p:grpSp>
        <p:nvGrpSpPr>
          <p:cNvPr id="25603" name="Group 48"/>
          <p:cNvGrpSpPr>
            <a:grpSpLocks/>
          </p:cNvGrpSpPr>
          <p:nvPr/>
        </p:nvGrpSpPr>
        <p:grpSpPr bwMode="auto">
          <a:xfrm>
            <a:off x="5508625" y="1276350"/>
            <a:ext cx="4329113" cy="1441450"/>
            <a:chOff x="2635957" y="1261145"/>
            <a:chExt cx="4329236" cy="1441575"/>
          </a:xfrm>
        </p:grpSpPr>
        <p:grpSp>
          <p:nvGrpSpPr>
            <p:cNvPr id="25607" name="Group 14"/>
            <p:cNvGrpSpPr>
              <a:grpSpLocks/>
            </p:cNvGrpSpPr>
            <p:nvPr/>
          </p:nvGrpSpPr>
          <p:grpSpPr bwMode="auto">
            <a:xfrm>
              <a:off x="3627805" y="1261145"/>
              <a:ext cx="880308" cy="936104"/>
              <a:chOff x="3139175" y="2773313"/>
              <a:chExt cx="880308" cy="936104"/>
            </a:xfrm>
          </p:grpSpPr>
          <p:sp>
            <p:nvSpPr>
              <p:cNvPr id="25627" name="Rectangle 5"/>
              <p:cNvSpPr>
                <a:spLocks noChangeArrowheads="1"/>
              </p:cNvSpPr>
              <p:nvPr/>
            </p:nvSpPr>
            <p:spPr bwMode="auto">
              <a:xfrm>
                <a:off x="3183285" y="2773313"/>
                <a:ext cx="792088" cy="936104"/>
              </a:xfrm>
              <a:prstGeom prst="rect">
                <a:avLst/>
              </a:prstGeom>
              <a:solidFill>
                <a:schemeClr val="bg1"/>
              </a:solidFill>
              <a:ln w="25400" algn="ctr">
                <a:solidFill>
                  <a:srgbClr val="00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GB" altLang="en-US"/>
              </a:p>
            </p:txBody>
          </p:sp>
          <p:cxnSp>
            <p:nvCxnSpPr>
              <p:cNvPr id="25628" name="Straight Connector 7"/>
              <p:cNvCxnSpPr>
                <a:cxnSpLocks noChangeShapeType="1"/>
              </p:cNvCxnSpPr>
              <p:nvPr/>
            </p:nvCxnSpPr>
            <p:spPr bwMode="auto">
              <a:xfrm>
                <a:off x="3183285" y="3421385"/>
                <a:ext cx="216024" cy="108012"/>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9" name="Straight Connector 10"/>
              <p:cNvCxnSpPr>
                <a:cxnSpLocks noChangeShapeType="1"/>
              </p:cNvCxnSpPr>
              <p:nvPr/>
            </p:nvCxnSpPr>
            <p:spPr bwMode="auto">
              <a:xfrm flipH="1">
                <a:off x="3183285" y="3527053"/>
                <a:ext cx="216024" cy="72008"/>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30" name="TextBox 13"/>
              <p:cNvSpPr txBox="1">
                <a:spLocks noChangeArrowheads="1"/>
              </p:cNvSpPr>
              <p:nvPr/>
            </p:nvSpPr>
            <p:spPr bwMode="auto">
              <a:xfrm>
                <a:off x="3139175" y="2845321"/>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D</a:t>
                </a:r>
                <a:endParaRPr lang="en-GB" altLang="en-US">
                  <a:solidFill>
                    <a:srgbClr val="000000"/>
                  </a:solidFill>
                </a:endParaRPr>
              </a:p>
            </p:txBody>
          </p:sp>
          <p:sp>
            <p:nvSpPr>
              <p:cNvPr id="25631" name="TextBox 16"/>
              <p:cNvSpPr txBox="1">
                <a:spLocks noChangeArrowheads="1"/>
              </p:cNvSpPr>
              <p:nvPr/>
            </p:nvSpPr>
            <p:spPr bwMode="auto">
              <a:xfrm>
                <a:off x="3687341" y="2845321"/>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Q</a:t>
                </a:r>
                <a:endParaRPr lang="en-GB" altLang="en-US">
                  <a:solidFill>
                    <a:srgbClr val="000000"/>
                  </a:solidFill>
                </a:endParaRPr>
              </a:p>
            </p:txBody>
          </p:sp>
        </p:grpSp>
        <p:grpSp>
          <p:nvGrpSpPr>
            <p:cNvPr id="25608" name="Group 18"/>
            <p:cNvGrpSpPr>
              <a:grpSpLocks/>
            </p:cNvGrpSpPr>
            <p:nvPr/>
          </p:nvGrpSpPr>
          <p:grpSpPr bwMode="auto">
            <a:xfrm>
              <a:off x="5677537" y="1261145"/>
              <a:ext cx="880308" cy="936104"/>
              <a:chOff x="3139175" y="2773313"/>
              <a:chExt cx="880308" cy="936104"/>
            </a:xfrm>
          </p:grpSpPr>
          <p:sp>
            <p:nvSpPr>
              <p:cNvPr id="25622" name="Rectangle 19"/>
              <p:cNvSpPr>
                <a:spLocks noChangeArrowheads="1"/>
              </p:cNvSpPr>
              <p:nvPr/>
            </p:nvSpPr>
            <p:spPr bwMode="auto">
              <a:xfrm>
                <a:off x="3183285" y="2773313"/>
                <a:ext cx="792088" cy="936104"/>
              </a:xfrm>
              <a:prstGeom prst="rect">
                <a:avLst/>
              </a:prstGeom>
              <a:solidFill>
                <a:schemeClr val="bg1"/>
              </a:solidFill>
              <a:ln w="25400" algn="ctr">
                <a:solidFill>
                  <a:srgbClr val="00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GB" altLang="en-US"/>
              </a:p>
            </p:txBody>
          </p:sp>
          <p:cxnSp>
            <p:nvCxnSpPr>
              <p:cNvPr id="25623" name="Straight Connector 20"/>
              <p:cNvCxnSpPr>
                <a:cxnSpLocks noChangeShapeType="1"/>
              </p:cNvCxnSpPr>
              <p:nvPr/>
            </p:nvCxnSpPr>
            <p:spPr bwMode="auto">
              <a:xfrm>
                <a:off x="3183285" y="3421385"/>
                <a:ext cx="216024" cy="108012"/>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4" name="Straight Connector 21"/>
              <p:cNvCxnSpPr>
                <a:cxnSpLocks noChangeShapeType="1"/>
              </p:cNvCxnSpPr>
              <p:nvPr/>
            </p:nvCxnSpPr>
            <p:spPr bwMode="auto">
              <a:xfrm flipH="1">
                <a:off x="3183285" y="3527053"/>
                <a:ext cx="216024" cy="72008"/>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25" name="TextBox 22"/>
              <p:cNvSpPr txBox="1">
                <a:spLocks noChangeArrowheads="1"/>
              </p:cNvSpPr>
              <p:nvPr/>
            </p:nvSpPr>
            <p:spPr bwMode="auto">
              <a:xfrm>
                <a:off x="3139175" y="2845321"/>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D</a:t>
                </a:r>
                <a:endParaRPr lang="en-GB" altLang="en-US">
                  <a:solidFill>
                    <a:srgbClr val="000000"/>
                  </a:solidFill>
                </a:endParaRPr>
              </a:p>
            </p:txBody>
          </p:sp>
          <p:sp>
            <p:nvSpPr>
              <p:cNvPr id="25626" name="TextBox 23"/>
              <p:cNvSpPr txBox="1">
                <a:spLocks noChangeArrowheads="1"/>
              </p:cNvSpPr>
              <p:nvPr/>
            </p:nvSpPr>
            <p:spPr bwMode="auto">
              <a:xfrm>
                <a:off x="3687341" y="2845321"/>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Q</a:t>
                </a:r>
                <a:endParaRPr lang="en-GB" altLang="en-US">
                  <a:solidFill>
                    <a:srgbClr val="000000"/>
                  </a:solidFill>
                </a:endParaRPr>
              </a:p>
            </p:txBody>
          </p:sp>
        </p:grpSp>
        <p:grpSp>
          <p:nvGrpSpPr>
            <p:cNvPr id="25609" name="Group 25"/>
            <p:cNvGrpSpPr>
              <a:grpSpLocks/>
            </p:cNvGrpSpPr>
            <p:nvPr/>
          </p:nvGrpSpPr>
          <p:grpSpPr bwMode="auto">
            <a:xfrm>
              <a:off x="4911366" y="1333153"/>
              <a:ext cx="378042" cy="360040"/>
              <a:chOff x="4443425" y="2737309"/>
              <a:chExt cx="378042" cy="360040"/>
            </a:xfrm>
          </p:grpSpPr>
          <p:sp>
            <p:nvSpPr>
              <p:cNvPr id="25620" name="Isosceles Triangle 17"/>
              <p:cNvSpPr>
                <a:spLocks noChangeArrowheads="1"/>
              </p:cNvSpPr>
              <p:nvPr/>
            </p:nvSpPr>
            <p:spPr bwMode="auto">
              <a:xfrm rot="5400000">
                <a:off x="4407421" y="2773313"/>
                <a:ext cx="360040" cy="288032"/>
              </a:xfrm>
              <a:prstGeom prst="triangle">
                <a:avLst>
                  <a:gd name="adj" fmla="val 50000"/>
                </a:avLst>
              </a:prstGeom>
              <a:solidFill>
                <a:schemeClr val="bg1"/>
              </a:solidFill>
              <a:ln w="25400" algn="ctr">
                <a:solidFill>
                  <a:srgbClr val="00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GB" altLang="en-US"/>
              </a:p>
            </p:txBody>
          </p:sp>
          <p:sp>
            <p:nvSpPr>
              <p:cNvPr id="25621" name="Oval 24"/>
              <p:cNvSpPr>
                <a:spLocks noChangeArrowheads="1"/>
              </p:cNvSpPr>
              <p:nvPr/>
            </p:nvSpPr>
            <p:spPr bwMode="auto">
              <a:xfrm>
                <a:off x="4731457" y="2886474"/>
                <a:ext cx="90010" cy="72008"/>
              </a:xfrm>
              <a:prstGeom prst="ellipse">
                <a:avLst/>
              </a:prstGeom>
              <a:solidFill>
                <a:schemeClr val="bg1"/>
              </a:solidFill>
              <a:ln w="25400" algn="ctr">
                <a:solidFill>
                  <a:srgbClr val="00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GB" altLang="en-US"/>
              </a:p>
            </p:txBody>
          </p:sp>
        </p:grpSp>
        <p:cxnSp>
          <p:nvCxnSpPr>
            <p:cNvPr id="25610" name="Straight Connector 27"/>
            <p:cNvCxnSpPr>
              <a:cxnSpLocks noChangeShapeType="1"/>
              <a:endCxn id="25620" idx="3"/>
            </p:cNvCxnSpPr>
            <p:nvPr/>
          </p:nvCxnSpPr>
          <p:spPr bwMode="auto">
            <a:xfrm flipV="1">
              <a:off x="4459908" y="1513173"/>
              <a:ext cx="451458" cy="5150"/>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1" name="Straight Connector 34"/>
            <p:cNvCxnSpPr>
              <a:cxnSpLocks noChangeShapeType="1"/>
            </p:cNvCxnSpPr>
            <p:nvPr/>
          </p:nvCxnSpPr>
          <p:spPr bwMode="auto">
            <a:xfrm flipV="1">
              <a:off x="5282777" y="1515748"/>
              <a:ext cx="451458" cy="5150"/>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2" name="Straight Connector 35"/>
            <p:cNvCxnSpPr>
              <a:cxnSpLocks noChangeShapeType="1"/>
            </p:cNvCxnSpPr>
            <p:nvPr/>
          </p:nvCxnSpPr>
          <p:spPr bwMode="auto">
            <a:xfrm flipV="1">
              <a:off x="2663803" y="1505523"/>
              <a:ext cx="1008112" cy="10225"/>
            </a:xfrm>
            <a:prstGeom prst="line">
              <a:avLst/>
            </a:prstGeom>
            <a:noFill/>
            <a:ln w="254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3" name="Straight Connector 36"/>
            <p:cNvCxnSpPr>
              <a:cxnSpLocks noChangeShapeType="1"/>
            </p:cNvCxnSpPr>
            <p:nvPr/>
          </p:nvCxnSpPr>
          <p:spPr bwMode="auto">
            <a:xfrm flipV="1">
              <a:off x="6513735" y="1496978"/>
              <a:ext cx="451458" cy="5150"/>
            </a:xfrm>
            <a:prstGeom prst="line">
              <a:avLst/>
            </a:prstGeom>
            <a:noFill/>
            <a:ln w="254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4" name="Straight Connector 37"/>
            <p:cNvCxnSpPr>
              <a:cxnSpLocks noChangeShapeType="1"/>
            </p:cNvCxnSpPr>
            <p:nvPr/>
          </p:nvCxnSpPr>
          <p:spPr bwMode="auto">
            <a:xfrm flipV="1">
              <a:off x="5282777" y="2003294"/>
              <a:ext cx="451458" cy="5150"/>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5" name="Straight Connector 38"/>
            <p:cNvCxnSpPr>
              <a:cxnSpLocks noChangeShapeType="1"/>
            </p:cNvCxnSpPr>
            <p:nvPr/>
          </p:nvCxnSpPr>
          <p:spPr bwMode="auto">
            <a:xfrm flipV="1">
              <a:off x="3220457" y="2003294"/>
              <a:ext cx="451458" cy="5150"/>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6" name="Straight Connector 39"/>
            <p:cNvCxnSpPr>
              <a:cxnSpLocks noChangeShapeType="1"/>
            </p:cNvCxnSpPr>
            <p:nvPr/>
          </p:nvCxnSpPr>
          <p:spPr bwMode="auto">
            <a:xfrm flipV="1">
              <a:off x="5282777" y="1999763"/>
              <a:ext cx="0" cy="698012"/>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7" name="Straight Connector 40"/>
            <p:cNvCxnSpPr>
              <a:cxnSpLocks noChangeShapeType="1"/>
            </p:cNvCxnSpPr>
            <p:nvPr/>
          </p:nvCxnSpPr>
          <p:spPr bwMode="auto">
            <a:xfrm>
              <a:off x="2663803" y="2695607"/>
              <a:ext cx="2625605" cy="0"/>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8" name="Straight Connector 45"/>
            <p:cNvCxnSpPr>
              <a:cxnSpLocks noChangeShapeType="1"/>
            </p:cNvCxnSpPr>
            <p:nvPr/>
          </p:nvCxnSpPr>
          <p:spPr bwMode="auto">
            <a:xfrm flipV="1">
              <a:off x="3220457" y="1997595"/>
              <a:ext cx="0" cy="698012"/>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19" name="TextBox 47"/>
            <p:cNvSpPr txBox="1">
              <a:spLocks noChangeArrowheads="1"/>
            </p:cNvSpPr>
            <p:nvPr/>
          </p:nvSpPr>
          <p:spPr bwMode="auto">
            <a:xfrm>
              <a:off x="2635957" y="2364166"/>
              <a:ext cx="4812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Clk</a:t>
              </a:r>
              <a:endParaRPr lang="en-GB" altLang="en-US">
                <a:solidFill>
                  <a:srgbClr val="000000"/>
                </a:solidFill>
              </a:endParaRPr>
            </a:p>
          </p:txBody>
        </p:sp>
      </p:grpSp>
      <p:sp>
        <p:nvSpPr>
          <p:cNvPr id="52" name="Rectangle 2"/>
          <p:cNvSpPr>
            <a:spLocks noChangeArrowheads="1"/>
          </p:cNvSpPr>
          <p:nvPr/>
        </p:nvSpPr>
        <p:spPr bwMode="auto">
          <a:xfrm>
            <a:off x="806450" y="982663"/>
            <a:ext cx="4121150" cy="223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US" altLang="en-US" sz="2400"/>
              <a:t>Gegeben:</a:t>
            </a:r>
          </a:p>
          <a:p>
            <a:r>
              <a:rPr lang="en-US" altLang="en-US" sz="2400" i="1"/>
              <a:t>t</a:t>
            </a:r>
            <a:r>
              <a:rPr lang="en-US" altLang="en-US" sz="2400" i="1" baseline="-25000"/>
              <a:t>su</a:t>
            </a:r>
            <a:r>
              <a:rPr lang="en-US" altLang="en-US" sz="2400" i="1"/>
              <a:t>=</a:t>
            </a:r>
            <a:r>
              <a:rPr lang="en-US" altLang="en-US" sz="2400"/>
              <a:t>0.6 ns</a:t>
            </a:r>
          </a:p>
          <a:p>
            <a:r>
              <a:rPr lang="en-US" altLang="en-US" sz="2400" i="1"/>
              <a:t>t</a:t>
            </a:r>
            <a:r>
              <a:rPr lang="en-US" altLang="en-US" sz="2400" i="1" baseline="-25000"/>
              <a:t>h</a:t>
            </a:r>
            <a:r>
              <a:rPr lang="en-US" altLang="en-US" sz="2400" i="1"/>
              <a:t>=</a:t>
            </a:r>
            <a:r>
              <a:rPr lang="en-US" altLang="en-US" sz="2400"/>
              <a:t>0.4 ns</a:t>
            </a:r>
          </a:p>
          <a:p>
            <a:r>
              <a:rPr lang="en-US" altLang="en-US" sz="2400"/>
              <a:t>0.8ns ≤ </a:t>
            </a:r>
            <a:r>
              <a:rPr lang="en-US" altLang="en-US" sz="2400" i="1"/>
              <a:t>t</a:t>
            </a:r>
            <a:r>
              <a:rPr lang="en-US" altLang="en-US" sz="2400" baseline="-25000"/>
              <a:t>cQ </a:t>
            </a:r>
            <a:r>
              <a:rPr lang="en-US" altLang="en-US" sz="2400"/>
              <a:t>≤ 1.0ns</a:t>
            </a:r>
          </a:p>
          <a:p>
            <a:r>
              <a:rPr lang="en-US" altLang="en-US" sz="2400" i="1"/>
              <a:t>t</a:t>
            </a:r>
            <a:r>
              <a:rPr lang="en-US" altLang="en-US" sz="2400" i="1" baseline="-25000"/>
              <a:t>NOT</a:t>
            </a:r>
            <a:r>
              <a:rPr lang="en-US" altLang="en-US" sz="2400" i="1"/>
              <a:t>=</a:t>
            </a:r>
            <a:r>
              <a:rPr lang="en-US" altLang="en-US" sz="2400"/>
              <a:t>1+0.1</a:t>
            </a:r>
            <a:r>
              <a:rPr lang="en-US" altLang="en-US" sz="2400" i="1"/>
              <a:t>k</a:t>
            </a:r>
            <a:r>
              <a:rPr lang="en-US" altLang="en-US" sz="2400"/>
              <a:t> ns      (</a:t>
            </a:r>
            <a:r>
              <a:rPr lang="en-US" altLang="en-US" sz="2400" i="1"/>
              <a:t>k</a:t>
            </a:r>
            <a:r>
              <a:rPr lang="en-US" altLang="en-US" sz="2400"/>
              <a:t> inputs)</a:t>
            </a:r>
          </a:p>
          <a:p>
            <a:endParaRPr lang="en-US" altLang="en-US" sz="2400" i="1"/>
          </a:p>
        </p:txBody>
      </p:sp>
      <p:sp>
        <p:nvSpPr>
          <p:cNvPr id="53" name="Rectangle 2"/>
          <p:cNvSpPr>
            <a:spLocks noChangeArrowheads="1"/>
          </p:cNvSpPr>
          <p:nvPr/>
        </p:nvSpPr>
        <p:spPr bwMode="auto">
          <a:xfrm>
            <a:off x="57150" y="3230563"/>
            <a:ext cx="5156200" cy="2351087"/>
          </a:xfrm>
          <a:prstGeom prst="rect">
            <a:avLst/>
          </a:prstGeom>
          <a:solidFill>
            <a:schemeClr val="accent5">
              <a:lumMod val="40000"/>
              <a:lumOff val="60000"/>
            </a:schemeClr>
          </a:solidFill>
          <a:ln>
            <a:solidFill>
              <a:schemeClr val="accent2"/>
            </a:solidFill>
          </a:ln>
          <a:effectLst/>
          <a:extLst/>
        </p:spPr>
        <p:txBody>
          <a:bodyPr lIns="104278" tIns="52139" rIns="104278" bIns="52139"/>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defRPr/>
            </a:pPr>
            <a:r>
              <a:rPr lang="en-US" altLang="en-US" dirty="0" err="1" smtClean="0"/>
              <a:t>Minimale</a:t>
            </a:r>
            <a:r>
              <a:rPr lang="en-US" altLang="en-US" dirty="0" smtClean="0"/>
              <a:t> </a:t>
            </a:r>
            <a:r>
              <a:rPr lang="en-US" altLang="en-US" dirty="0" err="1" smtClean="0"/>
              <a:t>Taktperiode</a:t>
            </a:r>
            <a:r>
              <a:rPr lang="en-US" altLang="en-US" dirty="0" smtClean="0"/>
              <a:t>:</a:t>
            </a:r>
            <a:r>
              <a:rPr lang="en-US" altLang="en-US" i="1" dirty="0" smtClean="0"/>
              <a:t> </a:t>
            </a:r>
            <a:endParaRPr lang="en-US" altLang="en-US" i="1" dirty="0"/>
          </a:p>
          <a:p>
            <a:pPr>
              <a:lnSpc>
                <a:spcPct val="150000"/>
              </a:lnSpc>
              <a:defRPr/>
            </a:pPr>
            <a:r>
              <a:rPr lang="en-US" altLang="en-US" i="1" dirty="0" err="1" smtClean="0"/>
              <a:t>T</a:t>
            </a:r>
            <a:r>
              <a:rPr lang="en-US" altLang="en-US" baseline="-25000" dirty="0" err="1" smtClean="0"/>
              <a:t>max</a:t>
            </a:r>
            <a:r>
              <a:rPr lang="en-US" altLang="en-US" i="1" dirty="0" smtClean="0"/>
              <a:t>= </a:t>
            </a:r>
            <a:r>
              <a:rPr lang="en-US" altLang="en-US" i="1" dirty="0" err="1" smtClean="0"/>
              <a:t>t</a:t>
            </a:r>
            <a:r>
              <a:rPr lang="en-US" altLang="en-US" baseline="-25000" dirty="0" err="1" smtClean="0"/>
              <a:t>cQ</a:t>
            </a:r>
            <a:r>
              <a:rPr lang="en-US" altLang="en-US" baseline="-25000" dirty="0" smtClean="0"/>
              <a:t> </a:t>
            </a:r>
            <a:r>
              <a:rPr lang="en-US" altLang="en-US" dirty="0" smtClean="0"/>
              <a:t>+ </a:t>
            </a:r>
            <a:r>
              <a:rPr lang="en-US" altLang="en-US" i="1" dirty="0" err="1" smtClean="0"/>
              <a:t>t</a:t>
            </a:r>
            <a:r>
              <a:rPr lang="en-US" altLang="en-US" i="1" baseline="-25000" dirty="0" err="1" smtClean="0"/>
              <a:t>NOT</a:t>
            </a:r>
            <a:r>
              <a:rPr lang="en-US" altLang="en-US" i="1" baseline="-25000" dirty="0" smtClean="0"/>
              <a:t> </a:t>
            </a:r>
            <a:r>
              <a:rPr lang="en-US" altLang="en-US" i="1" dirty="0" smtClean="0"/>
              <a:t>= </a:t>
            </a:r>
            <a:r>
              <a:rPr lang="en-US" altLang="en-US" dirty="0" smtClean="0"/>
              <a:t>1ns</a:t>
            </a:r>
            <a:r>
              <a:rPr lang="en-US" altLang="en-US" i="1" dirty="0" smtClean="0"/>
              <a:t> +</a:t>
            </a:r>
            <a:r>
              <a:rPr lang="en-US" altLang="en-US" dirty="0" smtClean="0"/>
              <a:t>1.1ns=2.1ns</a:t>
            </a:r>
            <a:r>
              <a:rPr lang="en-US" altLang="en-US" i="1" dirty="0"/>
              <a:t/>
            </a:r>
            <a:br>
              <a:rPr lang="en-US" altLang="en-US" i="1" dirty="0"/>
            </a:br>
            <a:r>
              <a:rPr lang="en-US" altLang="en-US" i="1" dirty="0" err="1" smtClean="0"/>
              <a:t>T</a:t>
            </a:r>
            <a:r>
              <a:rPr lang="en-US" altLang="en-US" baseline="-25000" dirty="0" err="1" smtClean="0"/>
              <a:t>max</a:t>
            </a:r>
            <a:r>
              <a:rPr lang="en-US" altLang="en-US" i="1" dirty="0" err="1" smtClean="0"/>
              <a:t>+t</a:t>
            </a:r>
            <a:r>
              <a:rPr lang="en-US" altLang="en-US" i="1" baseline="-25000" dirty="0" err="1" smtClean="0"/>
              <a:t>su</a:t>
            </a:r>
            <a:r>
              <a:rPr lang="en-US" altLang="en-US" i="1" dirty="0" smtClean="0"/>
              <a:t> = </a:t>
            </a:r>
            <a:r>
              <a:rPr lang="en-US" altLang="en-US" dirty="0" smtClean="0"/>
              <a:t>2.7ns</a:t>
            </a:r>
            <a:r>
              <a:rPr lang="en-US" altLang="en-US" i="1" dirty="0" smtClean="0"/>
              <a:t> </a:t>
            </a:r>
            <a:r>
              <a:rPr lang="en-US" altLang="en-US" dirty="0" smtClean="0"/>
              <a:t>≤  </a:t>
            </a:r>
            <a:r>
              <a:rPr lang="en-US" altLang="en-US" i="1" dirty="0" err="1" smtClean="0"/>
              <a:t>p</a:t>
            </a:r>
            <a:r>
              <a:rPr lang="en-US" altLang="en-US" baseline="-25000" dirty="0" err="1" smtClean="0"/>
              <a:t>clock</a:t>
            </a:r>
            <a:r>
              <a:rPr lang="en-US" altLang="en-US" dirty="0" smtClean="0"/>
              <a:t> </a:t>
            </a:r>
          </a:p>
          <a:p>
            <a:pPr>
              <a:lnSpc>
                <a:spcPct val="150000"/>
              </a:lnSpc>
              <a:defRPr/>
            </a:pPr>
            <a:r>
              <a:rPr lang="en-US" altLang="en-US" i="1" dirty="0" err="1" smtClean="0"/>
              <a:t>F</a:t>
            </a:r>
            <a:r>
              <a:rPr lang="en-US" altLang="en-US" baseline="-25000" dirty="0" err="1" smtClean="0"/>
              <a:t>max</a:t>
            </a:r>
            <a:r>
              <a:rPr lang="en-US" altLang="en-US" baseline="-25000" dirty="0" smtClean="0"/>
              <a:t> </a:t>
            </a:r>
            <a:r>
              <a:rPr lang="en-US" altLang="en-US" dirty="0" smtClean="0"/>
              <a:t>= </a:t>
            </a:r>
            <a:r>
              <a:rPr lang="en-US" altLang="en-US" dirty="0"/>
              <a:t>370.37 </a:t>
            </a:r>
            <a:r>
              <a:rPr lang="en-US" altLang="en-US" dirty="0" smtClean="0"/>
              <a:t>MHz</a:t>
            </a:r>
            <a:endParaRPr lang="en-US" altLang="en-US" dirty="0"/>
          </a:p>
        </p:txBody>
      </p:sp>
      <p:sp>
        <p:nvSpPr>
          <p:cNvPr id="55" name="Rectangle 2"/>
          <p:cNvSpPr>
            <a:spLocks noChangeArrowheads="1"/>
          </p:cNvSpPr>
          <p:nvPr/>
        </p:nvSpPr>
        <p:spPr bwMode="auto">
          <a:xfrm>
            <a:off x="5413375" y="3255963"/>
            <a:ext cx="5273675" cy="2325687"/>
          </a:xfrm>
          <a:prstGeom prst="rect">
            <a:avLst/>
          </a:prstGeom>
          <a:solidFill>
            <a:srgbClr val="F8F27C"/>
          </a:solidFill>
          <a:ln w="9525">
            <a:solidFill>
              <a:schemeClr val="accent2"/>
            </a:solidFill>
            <a:miter lim="800000"/>
            <a:headEnd/>
            <a:tailEnd/>
          </a:ln>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nSpc>
                <a:spcPct val="150000"/>
              </a:lnSpc>
            </a:pPr>
            <a:r>
              <a:rPr lang="en-US" altLang="en-US" sz="2400"/>
              <a:t>Vermeiden von Holdtime Verletzungen:</a:t>
            </a:r>
          </a:p>
          <a:p>
            <a:pPr>
              <a:lnSpc>
                <a:spcPct val="150000"/>
              </a:lnSpc>
            </a:pPr>
            <a:r>
              <a:rPr lang="en-US" altLang="en-US" sz="2400" i="1"/>
              <a:t>T</a:t>
            </a:r>
            <a:r>
              <a:rPr lang="en-US" altLang="en-US" sz="2400" baseline="-25000"/>
              <a:t>min</a:t>
            </a:r>
            <a:r>
              <a:rPr lang="en-US" altLang="en-US" sz="2400" i="1"/>
              <a:t>  ≥  t</a:t>
            </a:r>
            <a:r>
              <a:rPr lang="en-US" altLang="en-US" sz="2400" i="1" baseline="-25000"/>
              <a:t>h </a:t>
            </a:r>
          </a:p>
          <a:p>
            <a:pPr>
              <a:lnSpc>
                <a:spcPct val="150000"/>
              </a:lnSpc>
            </a:pPr>
            <a:r>
              <a:rPr lang="en-US" altLang="en-US" sz="2400" i="1"/>
              <a:t>T</a:t>
            </a:r>
            <a:r>
              <a:rPr lang="en-US" altLang="en-US" sz="2400" baseline="-25000"/>
              <a:t>min</a:t>
            </a:r>
            <a:r>
              <a:rPr lang="en-US" altLang="en-US" sz="2400" i="1"/>
              <a:t>  = </a:t>
            </a:r>
            <a:r>
              <a:rPr lang="en-US" altLang="en-US" sz="2400"/>
              <a:t>0.8ns + 1.1ns = 1.9ns</a:t>
            </a:r>
            <a:r>
              <a:rPr lang="en-US" altLang="en-US" sz="2400" i="1"/>
              <a:t> ≥  </a:t>
            </a:r>
            <a:r>
              <a:rPr lang="en-US" altLang="en-US" sz="2400"/>
              <a:t>0.4ns</a:t>
            </a:r>
            <a:r>
              <a:rPr lang="en-US" altLang="en-US" sz="2400" i="1" baseline="-25000"/>
              <a:t> </a:t>
            </a:r>
          </a:p>
          <a:p>
            <a:pPr>
              <a:lnSpc>
                <a:spcPct val="150000"/>
              </a:lnSpc>
            </a:pPr>
            <a:endParaRPr lang="en-US" altLang="en-US" sz="2400" i="1" baseline="-25000"/>
          </a:p>
        </p:txBody>
      </p:sp>
      <p:sp>
        <p:nvSpPr>
          <p:cNvPr id="32" name="Datumsplatzhalter 3"/>
          <p:cNvSpPr>
            <a:spLocks noGrp="1"/>
          </p:cNvSpPr>
          <p:nvPr>
            <p:ph type="dt" sz="quarter" idx="10"/>
          </p:nvPr>
        </p:nvSpPr>
        <p:spPr>
          <a:xfrm>
            <a:off x="8296275" y="7239000"/>
            <a:ext cx="1504950"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F1B8AC87-2D31-4AB7-91C4-A9C7ABE56B0A}" type="datetime1">
              <a:rPr lang="de-DE" altLang="sv-SE" sz="1000" b="0" smtClean="0"/>
              <a:pPr>
                <a:spcBef>
                  <a:spcPct val="0"/>
                </a:spcBef>
                <a:buFontTx/>
                <a:buNone/>
              </a:pPr>
              <a:t>11.12.2018</a:t>
            </a:fld>
            <a:endParaRPr lang="de-DE" altLang="sv-SE" sz="1000" b="0" smtClean="0"/>
          </a:p>
        </p:txBody>
      </p:sp>
      <p:sp>
        <p:nvSpPr>
          <p:cNvPr id="33" name="Fußzeilenplatzhalter 4"/>
          <p:cNvSpPr>
            <a:spLocks noGrp="1"/>
          </p:cNvSpPr>
          <p:nvPr>
            <p:ph type="ftr" sz="quarter" idx="11"/>
          </p:nvPr>
        </p:nvSpPr>
        <p:spPr>
          <a:xfrm>
            <a:off x="230188" y="7239000"/>
            <a:ext cx="3025775"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dirty="0" smtClean="0"/>
              <a:t>11. </a:t>
            </a:r>
            <a:r>
              <a:rPr lang="de-DE" altLang="sv-SE" sz="1200" dirty="0" err="1" smtClean="0"/>
              <a:t>Latches</a:t>
            </a:r>
            <a:r>
              <a:rPr lang="de-DE" altLang="sv-SE" sz="1200" dirty="0" smtClean="0"/>
              <a:t> und Flipflops</a:t>
            </a:r>
            <a:endParaRPr lang="de-DE" altLang="sv-SE" sz="1500" dirty="0" smtClean="0"/>
          </a:p>
        </p:txBody>
      </p:sp>
      <p:sp>
        <p:nvSpPr>
          <p:cNvPr id="34" name="Foliennummernplatzhalter 5"/>
          <p:cNvSpPr>
            <a:spLocks noGrp="1"/>
          </p:cNvSpPr>
          <p:nvPr>
            <p:ph type="sldNum" sz="quarter" idx="12"/>
          </p:nvPr>
        </p:nvSpPr>
        <p:spPr>
          <a:xfrm>
            <a:off x="9952038" y="7239000"/>
            <a:ext cx="430212"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158761B8-7AFF-4233-8C2A-45EC04377A82}" type="slidenum">
              <a:rPr lang="en-US" altLang="sv-SE" sz="1200" b="0" smtClean="0">
                <a:solidFill>
                  <a:schemeClr val="tx2"/>
                </a:solidFill>
              </a:rPr>
              <a:pPr algn="r">
                <a:spcBef>
                  <a:spcPct val="0"/>
                </a:spcBef>
                <a:buFontTx/>
                <a:buNone/>
              </a:pPr>
              <a:t>29</a:t>
            </a:fld>
            <a:endParaRPr lang="de-DE" altLang="sv-SE" sz="1200" b="0" smtClean="0">
              <a:solidFill>
                <a:schemeClr val="tx2"/>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animBg="1"/>
      <p:bldP spid="5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890588" y="177800"/>
            <a:ext cx="864393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US" altLang="en-US" sz="3600"/>
              <a:t>Timing Analyse Beispiel</a:t>
            </a:r>
            <a:endParaRPr lang="en-US" altLang="en-US" sz="3600" i="1"/>
          </a:p>
        </p:txBody>
      </p:sp>
      <p:grpSp>
        <p:nvGrpSpPr>
          <p:cNvPr id="26627" name="Group 14"/>
          <p:cNvGrpSpPr>
            <a:grpSpLocks/>
          </p:cNvGrpSpPr>
          <p:nvPr/>
        </p:nvGrpSpPr>
        <p:grpSpPr bwMode="auto">
          <a:xfrm>
            <a:off x="6500813" y="1276350"/>
            <a:ext cx="879475" cy="936625"/>
            <a:chOff x="3139175" y="2773313"/>
            <a:chExt cx="880308" cy="936104"/>
          </a:xfrm>
        </p:grpSpPr>
        <p:sp>
          <p:nvSpPr>
            <p:cNvPr id="26652" name="Rectangle 5"/>
            <p:cNvSpPr>
              <a:spLocks noChangeArrowheads="1"/>
            </p:cNvSpPr>
            <p:nvPr/>
          </p:nvSpPr>
          <p:spPr bwMode="auto">
            <a:xfrm>
              <a:off x="3183285" y="2773313"/>
              <a:ext cx="792088" cy="936104"/>
            </a:xfrm>
            <a:prstGeom prst="rect">
              <a:avLst/>
            </a:prstGeom>
            <a:solidFill>
              <a:schemeClr val="bg1"/>
            </a:solidFill>
            <a:ln w="25400" algn="ctr">
              <a:solidFill>
                <a:srgbClr val="00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GB" altLang="en-US"/>
            </a:p>
          </p:txBody>
        </p:sp>
        <p:cxnSp>
          <p:nvCxnSpPr>
            <p:cNvPr id="26653" name="Straight Connector 7"/>
            <p:cNvCxnSpPr>
              <a:cxnSpLocks noChangeShapeType="1"/>
            </p:cNvCxnSpPr>
            <p:nvPr/>
          </p:nvCxnSpPr>
          <p:spPr bwMode="auto">
            <a:xfrm>
              <a:off x="3183285" y="3421385"/>
              <a:ext cx="216024" cy="108012"/>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54" name="Straight Connector 10"/>
            <p:cNvCxnSpPr>
              <a:cxnSpLocks noChangeShapeType="1"/>
            </p:cNvCxnSpPr>
            <p:nvPr/>
          </p:nvCxnSpPr>
          <p:spPr bwMode="auto">
            <a:xfrm flipH="1">
              <a:off x="3183285" y="3527053"/>
              <a:ext cx="216024" cy="72008"/>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55" name="TextBox 13"/>
            <p:cNvSpPr txBox="1">
              <a:spLocks noChangeArrowheads="1"/>
            </p:cNvSpPr>
            <p:nvPr/>
          </p:nvSpPr>
          <p:spPr bwMode="auto">
            <a:xfrm>
              <a:off x="3139175" y="2845321"/>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D</a:t>
              </a:r>
              <a:endParaRPr lang="en-GB" altLang="en-US">
                <a:solidFill>
                  <a:srgbClr val="000000"/>
                </a:solidFill>
              </a:endParaRPr>
            </a:p>
          </p:txBody>
        </p:sp>
        <p:sp>
          <p:nvSpPr>
            <p:cNvPr id="26656" name="TextBox 16"/>
            <p:cNvSpPr txBox="1">
              <a:spLocks noChangeArrowheads="1"/>
            </p:cNvSpPr>
            <p:nvPr/>
          </p:nvSpPr>
          <p:spPr bwMode="auto">
            <a:xfrm>
              <a:off x="3687341" y="2845321"/>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Q</a:t>
              </a:r>
              <a:endParaRPr lang="en-GB" altLang="en-US">
                <a:solidFill>
                  <a:srgbClr val="000000"/>
                </a:solidFill>
              </a:endParaRPr>
            </a:p>
          </p:txBody>
        </p:sp>
      </p:grpSp>
      <p:grpSp>
        <p:nvGrpSpPr>
          <p:cNvPr id="26628" name="Group 18"/>
          <p:cNvGrpSpPr>
            <a:grpSpLocks/>
          </p:cNvGrpSpPr>
          <p:nvPr/>
        </p:nvGrpSpPr>
        <p:grpSpPr bwMode="auto">
          <a:xfrm>
            <a:off x="8550275" y="1276350"/>
            <a:ext cx="879475" cy="936625"/>
            <a:chOff x="3139175" y="2773313"/>
            <a:chExt cx="880308" cy="936104"/>
          </a:xfrm>
        </p:grpSpPr>
        <p:sp>
          <p:nvSpPr>
            <p:cNvPr id="26647" name="Rectangle 19"/>
            <p:cNvSpPr>
              <a:spLocks noChangeArrowheads="1"/>
            </p:cNvSpPr>
            <p:nvPr/>
          </p:nvSpPr>
          <p:spPr bwMode="auto">
            <a:xfrm>
              <a:off x="3183285" y="2773313"/>
              <a:ext cx="792088" cy="936104"/>
            </a:xfrm>
            <a:prstGeom prst="rect">
              <a:avLst/>
            </a:prstGeom>
            <a:solidFill>
              <a:schemeClr val="bg1"/>
            </a:solidFill>
            <a:ln w="25400" algn="ctr">
              <a:solidFill>
                <a:srgbClr val="00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GB" altLang="en-US"/>
            </a:p>
          </p:txBody>
        </p:sp>
        <p:cxnSp>
          <p:nvCxnSpPr>
            <p:cNvPr id="26648" name="Straight Connector 20"/>
            <p:cNvCxnSpPr>
              <a:cxnSpLocks noChangeShapeType="1"/>
            </p:cNvCxnSpPr>
            <p:nvPr/>
          </p:nvCxnSpPr>
          <p:spPr bwMode="auto">
            <a:xfrm>
              <a:off x="3183285" y="3421385"/>
              <a:ext cx="216024" cy="108012"/>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9" name="Straight Connector 21"/>
            <p:cNvCxnSpPr>
              <a:cxnSpLocks noChangeShapeType="1"/>
            </p:cNvCxnSpPr>
            <p:nvPr/>
          </p:nvCxnSpPr>
          <p:spPr bwMode="auto">
            <a:xfrm flipH="1">
              <a:off x="3183285" y="3527053"/>
              <a:ext cx="216024" cy="72008"/>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50" name="TextBox 22"/>
            <p:cNvSpPr txBox="1">
              <a:spLocks noChangeArrowheads="1"/>
            </p:cNvSpPr>
            <p:nvPr/>
          </p:nvSpPr>
          <p:spPr bwMode="auto">
            <a:xfrm>
              <a:off x="3139175" y="2845321"/>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D</a:t>
              </a:r>
              <a:endParaRPr lang="en-GB" altLang="en-US">
                <a:solidFill>
                  <a:srgbClr val="000000"/>
                </a:solidFill>
              </a:endParaRPr>
            </a:p>
          </p:txBody>
        </p:sp>
        <p:sp>
          <p:nvSpPr>
            <p:cNvPr id="26651" name="TextBox 23"/>
            <p:cNvSpPr txBox="1">
              <a:spLocks noChangeArrowheads="1"/>
            </p:cNvSpPr>
            <p:nvPr/>
          </p:nvSpPr>
          <p:spPr bwMode="auto">
            <a:xfrm>
              <a:off x="3687341" y="2845321"/>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Q</a:t>
              </a:r>
              <a:endParaRPr lang="en-GB" altLang="en-US">
                <a:solidFill>
                  <a:srgbClr val="000000"/>
                </a:solidFill>
              </a:endParaRPr>
            </a:p>
          </p:txBody>
        </p:sp>
      </p:grpSp>
      <p:grpSp>
        <p:nvGrpSpPr>
          <p:cNvPr id="26629" name="Group 25"/>
          <p:cNvGrpSpPr>
            <a:grpSpLocks/>
          </p:cNvGrpSpPr>
          <p:nvPr/>
        </p:nvGrpSpPr>
        <p:grpSpPr bwMode="auto">
          <a:xfrm>
            <a:off x="7783513" y="1349375"/>
            <a:ext cx="377825" cy="358775"/>
            <a:chOff x="4443425" y="2737309"/>
            <a:chExt cx="378042" cy="360040"/>
          </a:xfrm>
        </p:grpSpPr>
        <p:sp>
          <p:nvSpPr>
            <p:cNvPr id="26645" name="Isosceles Triangle 17"/>
            <p:cNvSpPr>
              <a:spLocks noChangeArrowheads="1"/>
            </p:cNvSpPr>
            <p:nvPr/>
          </p:nvSpPr>
          <p:spPr bwMode="auto">
            <a:xfrm rot="5400000">
              <a:off x="4407421" y="2773313"/>
              <a:ext cx="360040" cy="288032"/>
            </a:xfrm>
            <a:prstGeom prst="triangle">
              <a:avLst>
                <a:gd name="adj" fmla="val 50000"/>
              </a:avLst>
            </a:prstGeom>
            <a:solidFill>
              <a:schemeClr val="bg1"/>
            </a:solidFill>
            <a:ln w="25400" algn="ctr">
              <a:solidFill>
                <a:srgbClr val="00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GB" altLang="en-US"/>
            </a:p>
          </p:txBody>
        </p:sp>
        <p:sp>
          <p:nvSpPr>
            <p:cNvPr id="26646" name="Oval 24"/>
            <p:cNvSpPr>
              <a:spLocks noChangeArrowheads="1"/>
            </p:cNvSpPr>
            <p:nvPr/>
          </p:nvSpPr>
          <p:spPr bwMode="auto">
            <a:xfrm>
              <a:off x="4731457" y="2886474"/>
              <a:ext cx="90010" cy="72008"/>
            </a:xfrm>
            <a:prstGeom prst="ellipse">
              <a:avLst/>
            </a:prstGeom>
            <a:solidFill>
              <a:schemeClr val="bg1"/>
            </a:solidFill>
            <a:ln w="25400" algn="ctr">
              <a:solidFill>
                <a:srgbClr val="00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GB" altLang="en-US"/>
            </a:p>
          </p:txBody>
        </p:sp>
      </p:grpSp>
      <p:cxnSp>
        <p:nvCxnSpPr>
          <p:cNvPr id="26630" name="Straight Connector 27"/>
          <p:cNvCxnSpPr>
            <a:cxnSpLocks noChangeShapeType="1"/>
            <a:endCxn id="26645" idx="3"/>
          </p:cNvCxnSpPr>
          <p:nvPr/>
        </p:nvCxnSpPr>
        <p:spPr bwMode="auto">
          <a:xfrm flipV="1">
            <a:off x="7332663" y="1528763"/>
            <a:ext cx="450850" cy="4762"/>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1" name="Straight Connector 34"/>
          <p:cNvCxnSpPr>
            <a:cxnSpLocks noChangeShapeType="1"/>
          </p:cNvCxnSpPr>
          <p:nvPr/>
        </p:nvCxnSpPr>
        <p:spPr bwMode="auto">
          <a:xfrm flipV="1">
            <a:off x="8154988" y="1531938"/>
            <a:ext cx="452437" cy="4762"/>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2" name="Straight Connector 35"/>
          <p:cNvCxnSpPr>
            <a:cxnSpLocks noChangeShapeType="1"/>
          </p:cNvCxnSpPr>
          <p:nvPr/>
        </p:nvCxnSpPr>
        <p:spPr bwMode="auto">
          <a:xfrm flipV="1">
            <a:off x="5535613" y="1520825"/>
            <a:ext cx="1008062" cy="11113"/>
          </a:xfrm>
          <a:prstGeom prst="line">
            <a:avLst/>
          </a:prstGeom>
          <a:noFill/>
          <a:ln w="254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3" name="Straight Connector 36"/>
          <p:cNvCxnSpPr>
            <a:cxnSpLocks noChangeShapeType="1"/>
          </p:cNvCxnSpPr>
          <p:nvPr/>
        </p:nvCxnSpPr>
        <p:spPr bwMode="auto">
          <a:xfrm flipV="1">
            <a:off x="9386888" y="1512888"/>
            <a:ext cx="450850" cy="4762"/>
          </a:xfrm>
          <a:prstGeom prst="line">
            <a:avLst/>
          </a:prstGeom>
          <a:noFill/>
          <a:ln w="254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4" name="Straight Connector 37"/>
          <p:cNvCxnSpPr>
            <a:cxnSpLocks noChangeShapeType="1"/>
          </p:cNvCxnSpPr>
          <p:nvPr/>
        </p:nvCxnSpPr>
        <p:spPr bwMode="auto">
          <a:xfrm flipV="1">
            <a:off x="8154988" y="2019300"/>
            <a:ext cx="452437" cy="4763"/>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5" name="Straight Connector 38"/>
          <p:cNvCxnSpPr>
            <a:cxnSpLocks noChangeShapeType="1"/>
          </p:cNvCxnSpPr>
          <p:nvPr/>
        </p:nvCxnSpPr>
        <p:spPr bwMode="auto">
          <a:xfrm flipV="1">
            <a:off x="6092825" y="2019300"/>
            <a:ext cx="450850" cy="4763"/>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6" name="Straight Connector 39"/>
          <p:cNvCxnSpPr>
            <a:cxnSpLocks noChangeShapeType="1"/>
          </p:cNvCxnSpPr>
          <p:nvPr/>
        </p:nvCxnSpPr>
        <p:spPr bwMode="auto">
          <a:xfrm flipV="1">
            <a:off x="8154988" y="2016125"/>
            <a:ext cx="0" cy="696913"/>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7" name="Straight Connector 40"/>
          <p:cNvCxnSpPr>
            <a:cxnSpLocks noChangeShapeType="1"/>
          </p:cNvCxnSpPr>
          <p:nvPr/>
        </p:nvCxnSpPr>
        <p:spPr bwMode="auto">
          <a:xfrm>
            <a:off x="5535613" y="2711450"/>
            <a:ext cx="1225550" cy="0"/>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38" name="Straight Connector 45"/>
          <p:cNvCxnSpPr>
            <a:cxnSpLocks noChangeShapeType="1"/>
          </p:cNvCxnSpPr>
          <p:nvPr/>
        </p:nvCxnSpPr>
        <p:spPr bwMode="auto">
          <a:xfrm flipV="1">
            <a:off x="6092825" y="2012950"/>
            <a:ext cx="0" cy="698500"/>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39" name="TextBox 47"/>
          <p:cNvSpPr txBox="1">
            <a:spLocks noChangeArrowheads="1"/>
          </p:cNvSpPr>
          <p:nvPr/>
        </p:nvSpPr>
        <p:spPr bwMode="auto">
          <a:xfrm>
            <a:off x="5508625" y="2379663"/>
            <a:ext cx="4810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Clk</a:t>
            </a:r>
            <a:endParaRPr lang="en-GB" altLang="en-US">
              <a:solidFill>
                <a:srgbClr val="000000"/>
              </a:solidFill>
            </a:endParaRPr>
          </a:p>
        </p:txBody>
      </p:sp>
      <p:sp>
        <p:nvSpPr>
          <p:cNvPr id="52" name="Rectangle 2"/>
          <p:cNvSpPr>
            <a:spLocks noChangeArrowheads="1"/>
          </p:cNvSpPr>
          <p:nvPr/>
        </p:nvSpPr>
        <p:spPr bwMode="auto">
          <a:xfrm>
            <a:off x="806450" y="982663"/>
            <a:ext cx="4121150" cy="223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US" altLang="en-US" sz="2400"/>
              <a:t>Gegeben:</a:t>
            </a:r>
          </a:p>
          <a:p>
            <a:r>
              <a:rPr lang="en-US" altLang="en-US" sz="2400" i="1"/>
              <a:t>t</a:t>
            </a:r>
            <a:r>
              <a:rPr lang="en-US" altLang="en-US" sz="2400" i="1" baseline="-25000"/>
              <a:t>su</a:t>
            </a:r>
            <a:r>
              <a:rPr lang="en-US" altLang="en-US" sz="2400" i="1"/>
              <a:t>=</a:t>
            </a:r>
            <a:r>
              <a:rPr lang="en-US" altLang="en-US" sz="2400"/>
              <a:t>0.6 ns</a:t>
            </a:r>
          </a:p>
          <a:p>
            <a:r>
              <a:rPr lang="en-US" altLang="en-US" sz="2400" i="1"/>
              <a:t>t</a:t>
            </a:r>
            <a:r>
              <a:rPr lang="en-US" altLang="en-US" sz="2400" i="1" baseline="-25000"/>
              <a:t>h</a:t>
            </a:r>
            <a:r>
              <a:rPr lang="en-US" altLang="en-US" sz="2400" i="1"/>
              <a:t>=</a:t>
            </a:r>
            <a:r>
              <a:rPr lang="en-US" altLang="en-US" sz="2400"/>
              <a:t>0.4 ns</a:t>
            </a:r>
          </a:p>
          <a:p>
            <a:r>
              <a:rPr lang="en-US" altLang="en-US" sz="2400"/>
              <a:t>0.8ns ≤ </a:t>
            </a:r>
            <a:r>
              <a:rPr lang="en-US" altLang="en-US" sz="2400" i="1"/>
              <a:t>t</a:t>
            </a:r>
            <a:r>
              <a:rPr lang="en-US" altLang="en-US" sz="2400" baseline="-25000"/>
              <a:t>cQ </a:t>
            </a:r>
            <a:r>
              <a:rPr lang="en-US" altLang="en-US" sz="2400"/>
              <a:t>≤ 1.0ns</a:t>
            </a:r>
          </a:p>
          <a:p>
            <a:r>
              <a:rPr lang="en-US" altLang="en-US" sz="2400" i="1"/>
              <a:t>t</a:t>
            </a:r>
            <a:r>
              <a:rPr lang="en-US" altLang="en-US" sz="2400" i="1" baseline="-25000"/>
              <a:t>NOT</a:t>
            </a:r>
            <a:r>
              <a:rPr lang="en-US" altLang="en-US" sz="2400" i="1"/>
              <a:t>=</a:t>
            </a:r>
            <a:r>
              <a:rPr lang="en-US" altLang="en-US" sz="2400"/>
              <a:t>1+0.1</a:t>
            </a:r>
            <a:r>
              <a:rPr lang="en-US" altLang="en-US" sz="2400" i="1"/>
              <a:t>k</a:t>
            </a:r>
            <a:r>
              <a:rPr lang="en-US" altLang="en-US" sz="2400"/>
              <a:t> ns      (</a:t>
            </a:r>
            <a:r>
              <a:rPr lang="en-US" altLang="en-US" sz="2400" i="1"/>
              <a:t>k</a:t>
            </a:r>
            <a:r>
              <a:rPr lang="en-US" altLang="en-US" sz="2400"/>
              <a:t> inputs)</a:t>
            </a:r>
          </a:p>
          <a:p>
            <a:r>
              <a:rPr lang="en-US" altLang="en-US" sz="2400" i="1"/>
              <a:t>t</a:t>
            </a:r>
            <a:r>
              <a:rPr lang="en-US" altLang="en-US" sz="2400" baseline="-25000"/>
              <a:t>skew</a:t>
            </a:r>
            <a:r>
              <a:rPr lang="en-US" altLang="en-US" sz="2400"/>
              <a:t> = 0.6ns</a:t>
            </a:r>
          </a:p>
          <a:p>
            <a:endParaRPr lang="en-US" altLang="en-US" sz="2400" i="1"/>
          </a:p>
        </p:txBody>
      </p:sp>
      <p:sp>
        <p:nvSpPr>
          <p:cNvPr id="53" name="Rectangle 2"/>
          <p:cNvSpPr>
            <a:spLocks noChangeArrowheads="1"/>
          </p:cNvSpPr>
          <p:nvPr/>
        </p:nvSpPr>
        <p:spPr bwMode="auto">
          <a:xfrm>
            <a:off x="57150" y="4022725"/>
            <a:ext cx="5156200" cy="2998788"/>
          </a:xfrm>
          <a:prstGeom prst="rect">
            <a:avLst/>
          </a:prstGeom>
          <a:solidFill>
            <a:schemeClr val="accent5">
              <a:lumMod val="40000"/>
              <a:lumOff val="60000"/>
            </a:schemeClr>
          </a:solidFill>
          <a:ln>
            <a:solidFill>
              <a:schemeClr val="accent2"/>
            </a:solidFill>
          </a:ln>
          <a:effectLst/>
          <a:extLst/>
        </p:spPr>
        <p:txBody>
          <a:bodyPr lIns="104278" tIns="52139" rIns="104278" bIns="52139"/>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defRPr/>
            </a:pPr>
            <a:r>
              <a:rPr lang="en-US" altLang="en-US" dirty="0" err="1" smtClean="0"/>
              <a:t>Minimale</a:t>
            </a:r>
            <a:r>
              <a:rPr lang="en-US" altLang="en-US" dirty="0" smtClean="0"/>
              <a:t> </a:t>
            </a:r>
            <a:r>
              <a:rPr lang="en-US" altLang="en-US" dirty="0" err="1" smtClean="0"/>
              <a:t>Taktperiode</a:t>
            </a:r>
            <a:r>
              <a:rPr lang="en-US" altLang="en-US" dirty="0" smtClean="0"/>
              <a:t>:</a:t>
            </a:r>
            <a:r>
              <a:rPr lang="en-US" altLang="en-US" i="1" dirty="0" smtClean="0"/>
              <a:t> </a:t>
            </a:r>
          </a:p>
          <a:p>
            <a:pPr>
              <a:lnSpc>
                <a:spcPct val="150000"/>
              </a:lnSpc>
              <a:defRPr/>
            </a:pPr>
            <a:r>
              <a:rPr lang="en-US" altLang="en-US" i="1" dirty="0" err="1"/>
              <a:t>T</a:t>
            </a:r>
            <a:r>
              <a:rPr lang="en-US" altLang="en-US" baseline="-25000" dirty="0" err="1"/>
              <a:t>max</a:t>
            </a:r>
            <a:r>
              <a:rPr lang="en-US" altLang="en-US" i="1" dirty="0" err="1"/>
              <a:t>+t</a:t>
            </a:r>
            <a:r>
              <a:rPr lang="en-US" altLang="en-US" i="1" baseline="-25000" dirty="0" err="1"/>
              <a:t>su</a:t>
            </a:r>
            <a:r>
              <a:rPr lang="en-US" altLang="en-US" i="1" dirty="0"/>
              <a:t> </a:t>
            </a:r>
            <a:r>
              <a:rPr lang="en-US" altLang="en-US" i="1" dirty="0" smtClean="0"/>
              <a:t>− </a:t>
            </a:r>
            <a:r>
              <a:rPr lang="en-US" altLang="en-US" i="1" dirty="0" err="1"/>
              <a:t>t</a:t>
            </a:r>
            <a:r>
              <a:rPr lang="en-US" altLang="en-US" baseline="-25000" dirty="0" err="1"/>
              <a:t>skew</a:t>
            </a:r>
            <a:r>
              <a:rPr lang="en-US" altLang="en-US" baseline="-25000" dirty="0"/>
              <a:t> </a:t>
            </a:r>
            <a:r>
              <a:rPr lang="en-US" altLang="en-US" dirty="0" smtClean="0"/>
              <a:t>≤  </a:t>
            </a:r>
            <a:r>
              <a:rPr lang="en-US" altLang="en-US" i="1" dirty="0" err="1"/>
              <a:t>p</a:t>
            </a:r>
            <a:r>
              <a:rPr lang="en-US" altLang="en-US" baseline="-25000" dirty="0" err="1"/>
              <a:t>clock</a:t>
            </a:r>
            <a:r>
              <a:rPr lang="en-US" altLang="en-US" dirty="0"/>
              <a:t> = 1/</a:t>
            </a:r>
            <a:r>
              <a:rPr lang="en-US" altLang="en-US" i="1" dirty="0" err="1"/>
              <a:t>F</a:t>
            </a:r>
            <a:r>
              <a:rPr lang="en-US" altLang="en-US" baseline="-25000" dirty="0" err="1"/>
              <a:t>max</a:t>
            </a:r>
            <a:endParaRPr lang="en-US" altLang="en-US" i="1" dirty="0"/>
          </a:p>
          <a:p>
            <a:pPr>
              <a:lnSpc>
                <a:spcPct val="150000"/>
              </a:lnSpc>
              <a:defRPr/>
            </a:pPr>
            <a:r>
              <a:rPr lang="en-US" altLang="en-US" i="1" dirty="0" err="1" smtClean="0"/>
              <a:t>T</a:t>
            </a:r>
            <a:r>
              <a:rPr lang="en-US" altLang="en-US" baseline="-25000" dirty="0" err="1" smtClean="0"/>
              <a:t>max</a:t>
            </a:r>
            <a:r>
              <a:rPr lang="en-US" altLang="en-US" i="1" dirty="0" smtClean="0"/>
              <a:t>= </a:t>
            </a:r>
            <a:r>
              <a:rPr lang="en-US" altLang="en-US" i="1" dirty="0" err="1" smtClean="0"/>
              <a:t>t</a:t>
            </a:r>
            <a:r>
              <a:rPr lang="en-US" altLang="en-US" baseline="-25000" dirty="0" err="1" smtClean="0"/>
              <a:t>cQ</a:t>
            </a:r>
            <a:r>
              <a:rPr lang="en-US" altLang="en-US" baseline="-25000" dirty="0" smtClean="0"/>
              <a:t> </a:t>
            </a:r>
            <a:r>
              <a:rPr lang="en-US" altLang="en-US" dirty="0" smtClean="0"/>
              <a:t>+ </a:t>
            </a:r>
            <a:r>
              <a:rPr lang="en-US" altLang="en-US" i="1" dirty="0" err="1" smtClean="0"/>
              <a:t>t</a:t>
            </a:r>
            <a:r>
              <a:rPr lang="en-US" altLang="en-US" i="1" baseline="-25000" dirty="0" err="1" smtClean="0"/>
              <a:t>NOT</a:t>
            </a:r>
            <a:r>
              <a:rPr lang="en-US" altLang="en-US" i="1" baseline="-25000" dirty="0" smtClean="0"/>
              <a:t> </a:t>
            </a:r>
            <a:r>
              <a:rPr lang="en-US" altLang="en-US" i="1" dirty="0" smtClean="0"/>
              <a:t>= </a:t>
            </a:r>
            <a:r>
              <a:rPr lang="en-US" altLang="en-US" dirty="0" smtClean="0"/>
              <a:t>1ns</a:t>
            </a:r>
            <a:r>
              <a:rPr lang="en-US" altLang="en-US" i="1" dirty="0" smtClean="0"/>
              <a:t> +</a:t>
            </a:r>
            <a:r>
              <a:rPr lang="en-US" altLang="en-US" dirty="0" smtClean="0"/>
              <a:t>1.1ns=2.1ns</a:t>
            </a:r>
            <a:r>
              <a:rPr lang="en-US" altLang="en-US" i="1" dirty="0"/>
              <a:t/>
            </a:r>
            <a:br>
              <a:rPr lang="en-US" altLang="en-US" i="1" dirty="0"/>
            </a:br>
            <a:r>
              <a:rPr lang="en-US" altLang="en-US" i="1" dirty="0" err="1" smtClean="0"/>
              <a:t>T</a:t>
            </a:r>
            <a:r>
              <a:rPr lang="en-US" altLang="en-US" baseline="-25000" dirty="0" err="1" smtClean="0"/>
              <a:t>max</a:t>
            </a:r>
            <a:r>
              <a:rPr lang="en-US" altLang="en-US" i="1" dirty="0" err="1" smtClean="0"/>
              <a:t>+t</a:t>
            </a:r>
            <a:r>
              <a:rPr lang="en-US" altLang="en-US" i="1" baseline="-25000" dirty="0" err="1" smtClean="0"/>
              <a:t>su</a:t>
            </a:r>
            <a:r>
              <a:rPr lang="en-US" altLang="en-US" i="1" dirty="0"/>
              <a:t> − </a:t>
            </a:r>
            <a:r>
              <a:rPr lang="en-US" altLang="en-US" i="1" dirty="0" err="1"/>
              <a:t>t</a:t>
            </a:r>
            <a:r>
              <a:rPr lang="en-US" altLang="en-US" baseline="-25000" dirty="0" err="1"/>
              <a:t>skew</a:t>
            </a:r>
            <a:r>
              <a:rPr lang="en-US" altLang="en-US" baseline="-25000" dirty="0"/>
              <a:t> </a:t>
            </a:r>
            <a:r>
              <a:rPr lang="en-US" altLang="en-US" i="1" dirty="0" smtClean="0"/>
              <a:t>= </a:t>
            </a:r>
            <a:r>
              <a:rPr lang="en-US" altLang="en-US" dirty="0" smtClean="0"/>
              <a:t>2.1ns</a:t>
            </a:r>
            <a:r>
              <a:rPr lang="en-US" altLang="en-US" i="1" dirty="0" smtClean="0"/>
              <a:t> </a:t>
            </a:r>
            <a:r>
              <a:rPr lang="en-US" altLang="en-US" dirty="0" smtClean="0"/>
              <a:t>≤  </a:t>
            </a:r>
            <a:r>
              <a:rPr lang="en-US" altLang="en-US" i="1" dirty="0" err="1" smtClean="0"/>
              <a:t>p</a:t>
            </a:r>
            <a:r>
              <a:rPr lang="en-US" altLang="en-US" baseline="-25000" dirty="0" err="1" smtClean="0"/>
              <a:t>clock</a:t>
            </a:r>
            <a:r>
              <a:rPr lang="en-US" altLang="en-US" dirty="0" smtClean="0"/>
              <a:t> </a:t>
            </a:r>
          </a:p>
          <a:p>
            <a:pPr>
              <a:lnSpc>
                <a:spcPct val="150000"/>
              </a:lnSpc>
              <a:defRPr/>
            </a:pPr>
            <a:r>
              <a:rPr lang="en-US" altLang="en-US" i="1" dirty="0" err="1" smtClean="0"/>
              <a:t>F</a:t>
            </a:r>
            <a:r>
              <a:rPr lang="en-US" altLang="en-US" baseline="-25000" dirty="0" err="1" smtClean="0"/>
              <a:t>max</a:t>
            </a:r>
            <a:r>
              <a:rPr lang="en-US" altLang="en-US" baseline="-25000" dirty="0" smtClean="0"/>
              <a:t> </a:t>
            </a:r>
            <a:r>
              <a:rPr lang="en-US" altLang="en-US" dirty="0" smtClean="0"/>
              <a:t>= 476.19 MHz</a:t>
            </a:r>
            <a:r>
              <a:rPr lang="en-US" altLang="en-US" i="1" dirty="0" smtClean="0"/>
              <a:t/>
            </a:r>
            <a:br>
              <a:rPr lang="en-US" altLang="en-US" i="1" dirty="0" smtClean="0"/>
            </a:br>
            <a:endParaRPr lang="en-US" altLang="en-US" dirty="0"/>
          </a:p>
        </p:txBody>
      </p:sp>
      <p:sp>
        <p:nvSpPr>
          <p:cNvPr id="55" name="Rectangle 2"/>
          <p:cNvSpPr>
            <a:spLocks noChangeArrowheads="1"/>
          </p:cNvSpPr>
          <p:nvPr/>
        </p:nvSpPr>
        <p:spPr bwMode="auto">
          <a:xfrm>
            <a:off x="5413375" y="4048125"/>
            <a:ext cx="5273675" cy="2973388"/>
          </a:xfrm>
          <a:prstGeom prst="rect">
            <a:avLst/>
          </a:prstGeom>
          <a:solidFill>
            <a:srgbClr val="F8F27C"/>
          </a:solidFill>
          <a:ln w="9525">
            <a:solidFill>
              <a:schemeClr val="accent2"/>
            </a:solidFill>
            <a:miter lim="800000"/>
            <a:headEnd/>
            <a:tailEnd/>
          </a:ln>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nSpc>
                <a:spcPct val="150000"/>
              </a:lnSpc>
            </a:pPr>
            <a:r>
              <a:rPr lang="en-US" altLang="en-US" sz="2400"/>
              <a:t>Vermeiden von Holdtime Verletzungen:</a:t>
            </a:r>
          </a:p>
          <a:p>
            <a:pPr>
              <a:lnSpc>
                <a:spcPct val="150000"/>
              </a:lnSpc>
            </a:pPr>
            <a:r>
              <a:rPr lang="en-US" altLang="en-US" sz="2400" i="1"/>
              <a:t>T</a:t>
            </a:r>
            <a:r>
              <a:rPr lang="en-US" altLang="en-US" sz="2400" baseline="-25000"/>
              <a:t>min</a:t>
            </a:r>
            <a:r>
              <a:rPr lang="en-US" altLang="en-US" sz="2400" i="1"/>
              <a:t> − t</a:t>
            </a:r>
            <a:r>
              <a:rPr lang="en-US" altLang="en-US" sz="2400" baseline="-25000"/>
              <a:t>skew</a:t>
            </a:r>
            <a:r>
              <a:rPr lang="en-US" altLang="en-US" sz="2400" i="1"/>
              <a:t> ≥  t</a:t>
            </a:r>
            <a:r>
              <a:rPr lang="en-US" altLang="en-US" sz="2400" i="1" baseline="-25000"/>
              <a:t>h </a:t>
            </a:r>
          </a:p>
          <a:p>
            <a:pPr>
              <a:lnSpc>
                <a:spcPct val="150000"/>
              </a:lnSpc>
            </a:pPr>
            <a:r>
              <a:rPr lang="en-US" altLang="en-US" sz="2400" i="1"/>
              <a:t>T</a:t>
            </a:r>
            <a:r>
              <a:rPr lang="en-US" altLang="en-US" sz="2400" baseline="-25000"/>
              <a:t>min</a:t>
            </a:r>
            <a:r>
              <a:rPr lang="en-US" altLang="en-US" sz="2400" i="1"/>
              <a:t>  = </a:t>
            </a:r>
            <a:r>
              <a:rPr lang="en-US" altLang="en-US" sz="2400"/>
              <a:t>0.8ns + 1.1ns = 1.9ns</a:t>
            </a:r>
          </a:p>
          <a:p>
            <a:pPr>
              <a:lnSpc>
                <a:spcPct val="150000"/>
              </a:lnSpc>
            </a:pPr>
            <a:r>
              <a:rPr lang="en-US" altLang="en-US" sz="2400" i="1"/>
              <a:t>T</a:t>
            </a:r>
            <a:r>
              <a:rPr lang="en-US" altLang="en-US" sz="2400" baseline="-25000"/>
              <a:t>min</a:t>
            </a:r>
            <a:r>
              <a:rPr lang="en-US" altLang="en-US" sz="2400" i="1"/>
              <a:t> − t</a:t>
            </a:r>
            <a:r>
              <a:rPr lang="en-US" altLang="en-US" sz="2400" baseline="-25000"/>
              <a:t>skew</a:t>
            </a:r>
            <a:r>
              <a:rPr lang="en-US" altLang="en-US" sz="2400" i="1"/>
              <a:t> = </a:t>
            </a:r>
            <a:r>
              <a:rPr lang="en-US" altLang="en-US" sz="2400"/>
              <a:t>1.3ns</a:t>
            </a:r>
            <a:r>
              <a:rPr lang="en-US" altLang="en-US" sz="2400" i="1"/>
              <a:t> ≥  </a:t>
            </a:r>
            <a:r>
              <a:rPr lang="en-US" altLang="en-US" sz="2400"/>
              <a:t>0.4ns</a:t>
            </a:r>
            <a:r>
              <a:rPr lang="en-US" altLang="en-US" sz="2400" i="1" baseline="-25000"/>
              <a:t> </a:t>
            </a:r>
          </a:p>
          <a:p>
            <a:pPr>
              <a:lnSpc>
                <a:spcPct val="150000"/>
              </a:lnSpc>
            </a:pPr>
            <a:endParaRPr lang="en-US" altLang="en-US" sz="2400" i="1" baseline="-25000"/>
          </a:p>
        </p:txBody>
      </p:sp>
      <p:sp>
        <p:nvSpPr>
          <p:cNvPr id="26643" name="TextBox 2"/>
          <p:cNvSpPr txBox="1">
            <a:spLocks noChangeArrowheads="1"/>
          </p:cNvSpPr>
          <p:nvPr/>
        </p:nvSpPr>
        <p:spPr bwMode="auto">
          <a:xfrm>
            <a:off x="6772275" y="2544763"/>
            <a:ext cx="606425" cy="33813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skew</a:t>
            </a:r>
            <a:endParaRPr lang="en-GB" altLang="en-US">
              <a:solidFill>
                <a:srgbClr val="000000"/>
              </a:solidFill>
            </a:endParaRPr>
          </a:p>
        </p:txBody>
      </p:sp>
      <p:cxnSp>
        <p:nvCxnSpPr>
          <p:cNvPr id="26644" name="Straight Connector 33"/>
          <p:cNvCxnSpPr>
            <a:cxnSpLocks noChangeShapeType="1"/>
          </p:cNvCxnSpPr>
          <p:nvPr/>
        </p:nvCxnSpPr>
        <p:spPr bwMode="auto">
          <a:xfrm>
            <a:off x="7381875" y="2717800"/>
            <a:ext cx="779463" cy="0"/>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Datumsplatzhalter 3"/>
          <p:cNvSpPr>
            <a:spLocks noGrp="1"/>
          </p:cNvSpPr>
          <p:nvPr>
            <p:ph type="dt" sz="quarter" idx="10"/>
          </p:nvPr>
        </p:nvSpPr>
        <p:spPr>
          <a:xfrm>
            <a:off x="8296275" y="7239000"/>
            <a:ext cx="1504950"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F1B8AC87-2D31-4AB7-91C4-A9C7ABE56B0A}" type="datetime1">
              <a:rPr lang="de-DE" altLang="sv-SE" sz="1000" b="0" smtClean="0"/>
              <a:pPr>
                <a:spcBef>
                  <a:spcPct val="0"/>
                </a:spcBef>
                <a:buFontTx/>
                <a:buNone/>
              </a:pPr>
              <a:t>11.12.2018</a:t>
            </a:fld>
            <a:endParaRPr lang="de-DE" altLang="sv-SE" sz="1000" b="0" smtClean="0"/>
          </a:p>
        </p:txBody>
      </p:sp>
      <p:sp>
        <p:nvSpPr>
          <p:cNvPr id="34" name="Fußzeilenplatzhalter 4"/>
          <p:cNvSpPr>
            <a:spLocks noGrp="1"/>
          </p:cNvSpPr>
          <p:nvPr>
            <p:ph type="ftr" sz="quarter" idx="11"/>
          </p:nvPr>
        </p:nvSpPr>
        <p:spPr>
          <a:xfrm>
            <a:off x="230188" y="7239000"/>
            <a:ext cx="3025775"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dirty="0" smtClean="0"/>
              <a:t>11. </a:t>
            </a:r>
            <a:r>
              <a:rPr lang="de-DE" altLang="sv-SE" sz="1200" dirty="0" err="1" smtClean="0"/>
              <a:t>Latches</a:t>
            </a:r>
            <a:r>
              <a:rPr lang="de-DE" altLang="sv-SE" sz="1200" dirty="0" smtClean="0"/>
              <a:t> und Flipflops</a:t>
            </a:r>
            <a:endParaRPr lang="de-DE" altLang="sv-SE" sz="1500" dirty="0" smtClean="0"/>
          </a:p>
        </p:txBody>
      </p:sp>
      <p:sp>
        <p:nvSpPr>
          <p:cNvPr id="35" name="Foliennummernplatzhalter 5"/>
          <p:cNvSpPr>
            <a:spLocks noGrp="1"/>
          </p:cNvSpPr>
          <p:nvPr>
            <p:ph type="sldNum" sz="quarter" idx="12"/>
          </p:nvPr>
        </p:nvSpPr>
        <p:spPr>
          <a:xfrm>
            <a:off x="9952038" y="7239000"/>
            <a:ext cx="430212"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158761B8-7AFF-4233-8C2A-45EC04377A82}" type="slidenum">
              <a:rPr lang="en-US" altLang="sv-SE" sz="1200" b="0" smtClean="0">
                <a:solidFill>
                  <a:schemeClr val="tx2"/>
                </a:solidFill>
              </a:rPr>
              <a:pPr algn="r">
                <a:spcBef>
                  <a:spcPct val="0"/>
                </a:spcBef>
                <a:buFontTx/>
                <a:buNone/>
              </a:pPr>
              <a:t>30</a:t>
            </a:fld>
            <a:endParaRPr lang="de-DE" altLang="sv-SE" sz="1200" b="0" smtClean="0">
              <a:solidFill>
                <a:schemeClr val="tx2"/>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animBg="1"/>
      <p:bldP spid="5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890588" y="177800"/>
            <a:ext cx="864393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US" altLang="en-US" sz="3600"/>
              <a:t>Timing Analyse Beispiel</a:t>
            </a:r>
            <a:endParaRPr lang="en-US" altLang="en-US" sz="3600" i="1"/>
          </a:p>
        </p:txBody>
      </p:sp>
      <p:grpSp>
        <p:nvGrpSpPr>
          <p:cNvPr id="27651" name="Group 14"/>
          <p:cNvGrpSpPr>
            <a:grpSpLocks/>
          </p:cNvGrpSpPr>
          <p:nvPr/>
        </p:nvGrpSpPr>
        <p:grpSpPr bwMode="auto">
          <a:xfrm>
            <a:off x="6500813" y="1276350"/>
            <a:ext cx="879475" cy="936625"/>
            <a:chOff x="3139175" y="2773313"/>
            <a:chExt cx="880308" cy="936104"/>
          </a:xfrm>
        </p:grpSpPr>
        <p:sp>
          <p:nvSpPr>
            <p:cNvPr id="27676" name="Rectangle 5"/>
            <p:cNvSpPr>
              <a:spLocks noChangeArrowheads="1"/>
            </p:cNvSpPr>
            <p:nvPr/>
          </p:nvSpPr>
          <p:spPr bwMode="auto">
            <a:xfrm>
              <a:off x="3183285" y="2773313"/>
              <a:ext cx="792088" cy="936104"/>
            </a:xfrm>
            <a:prstGeom prst="rect">
              <a:avLst/>
            </a:prstGeom>
            <a:solidFill>
              <a:schemeClr val="bg1"/>
            </a:solidFill>
            <a:ln w="25400" algn="ctr">
              <a:solidFill>
                <a:srgbClr val="00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GB" altLang="en-US"/>
            </a:p>
          </p:txBody>
        </p:sp>
        <p:cxnSp>
          <p:nvCxnSpPr>
            <p:cNvPr id="27677" name="Straight Connector 7"/>
            <p:cNvCxnSpPr>
              <a:cxnSpLocks noChangeShapeType="1"/>
            </p:cNvCxnSpPr>
            <p:nvPr/>
          </p:nvCxnSpPr>
          <p:spPr bwMode="auto">
            <a:xfrm>
              <a:off x="3183285" y="3421385"/>
              <a:ext cx="216024" cy="108012"/>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8" name="Straight Connector 10"/>
            <p:cNvCxnSpPr>
              <a:cxnSpLocks noChangeShapeType="1"/>
            </p:cNvCxnSpPr>
            <p:nvPr/>
          </p:nvCxnSpPr>
          <p:spPr bwMode="auto">
            <a:xfrm flipH="1">
              <a:off x="3183285" y="3527053"/>
              <a:ext cx="216024" cy="72008"/>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79" name="TextBox 13"/>
            <p:cNvSpPr txBox="1">
              <a:spLocks noChangeArrowheads="1"/>
            </p:cNvSpPr>
            <p:nvPr/>
          </p:nvSpPr>
          <p:spPr bwMode="auto">
            <a:xfrm>
              <a:off x="3139175" y="2845321"/>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D</a:t>
              </a:r>
              <a:endParaRPr lang="en-GB" altLang="en-US">
                <a:solidFill>
                  <a:srgbClr val="000000"/>
                </a:solidFill>
              </a:endParaRPr>
            </a:p>
          </p:txBody>
        </p:sp>
        <p:sp>
          <p:nvSpPr>
            <p:cNvPr id="27680" name="TextBox 16"/>
            <p:cNvSpPr txBox="1">
              <a:spLocks noChangeArrowheads="1"/>
            </p:cNvSpPr>
            <p:nvPr/>
          </p:nvSpPr>
          <p:spPr bwMode="auto">
            <a:xfrm>
              <a:off x="3687341" y="2845321"/>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Q</a:t>
              </a:r>
              <a:endParaRPr lang="en-GB" altLang="en-US">
                <a:solidFill>
                  <a:srgbClr val="000000"/>
                </a:solidFill>
              </a:endParaRPr>
            </a:p>
          </p:txBody>
        </p:sp>
      </p:grpSp>
      <p:grpSp>
        <p:nvGrpSpPr>
          <p:cNvPr id="27652" name="Group 18"/>
          <p:cNvGrpSpPr>
            <a:grpSpLocks/>
          </p:cNvGrpSpPr>
          <p:nvPr/>
        </p:nvGrpSpPr>
        <p:grpSpPr bwMode="auto">
          <a:xfrm>
            <a:off x="8550275" y="1276350"/>
            <a:ext cx="879475" cy="936625"/>
            <a:chOff x="3139175" y="2773313"/>
            <a:chExt cx="880308" cy="936104"/>
          </a:xfrm>
        </p:grpSpPr>
        <p:sp>
          <p:nvSpPr>
            <p:cNvPr id="27671" name="Rectangle 19"/>
            <p:cNvSpPr>
              <a:spLocks noChangeArrowheads="1"/>
            </p:cNvSpPr>
            <p:nvPr/>
          </p:nvSpPr>
          <p:spPr bwMode="auto">
            <a:xfrm>
              <a:off x="3183285" y="2773313"/>
              <a:ext cx="792088" cy="936104"/>
            </a:xfrm>
            <a:prstGeom prst="rect">
              <a:avLst/>
            </a:prstGeom>
            <a:solidFill>
              <a:schemeClr val="bg1"/>
            </a:solidFill>
            <a:ln w="25400" algn="ctr">
              <a:solidFill>
                <a:srgbClr val="00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GB" altLang="en-US"/>
            </a:p>
          </p:txBody>
        </p:sp>
        <p:cxnSp>
          <p:nvCxnSpPr>
            <p:cNvPr id="27672" name="Straight Connector 20"/>
            <p:cNvCxnSpPr>
              <a:cxnSpLocks noChangeShapeType="1"/>
            </p:cNvCxnSpPr>
            <p:nvPr/>
          </p:nvCxnSpPr>
          <p:spPr bwMode="auto">
            <a:xfrm>
              <a:off x="3183285" y="3421385"/>
              <a:ext cx="216024" cy="108012"/>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3" name="Straight Connector 21"/>
            <p:cNvCxnSpPr>
              <a:cxnSpLocks noChangeShapeType="1"/>
            </p:cNvCxnSpPr>
            <p:nvPr/>
          </p:nvCxnSpPr>
          <p:spPr bwMode="auto">
            <a:xfrm flipH="1">
              <a:off x="3183285" y="3527053"/>
              <a:ext cx="216024" cy="72008"/>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74" name="TextBox 22"/>
            <p:cNvSpPr txBox="1">
              <a:spLocks noChangeArrowheads="1"/>
            </p:cNvSpPr>
            <p:nvPr/>
          </p:nvSpPr>
          <p:spPr bwMode="auto">
            <a:xfrm>
              <a:off x="3139175" y="2845321"/>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D</a:t>
              </a:r>
              <a:endParaRPr lang="en-GB" altLang="en-US">
                <a:solidFill>
                  <a:srgbClr val="000000"/>
                </a:solidFill>
              </a:endParaRPr>
            </a:p>
          </p:txBody>
        </p:sp>
        <p:sp>
          <p:nvSpPr>
            <p:cNvPr id="27675" name="TextBox 23"/>
            <p:cNvSpPr txBox="1">
              <a:spLocks noChangeArrowheads="1"/>
            </p:cNvSpPr>
            <p:nvPr/>
          </p:nvSpPr>
          <p:spPr bwMode="auto">
            <a:xfrm>
              <a:off x="3687341" y="2845321"/>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Q</a:t>
              </a:r>
              <a:endParaRPr lang="en-GB" altLang="en-US">
                <a:solidFill>
                  <a:srgbClr val="000000"/>
                </a:solidFill>
              </a:endParaRPr>
            </a:p>
          </p:txBody>
        </p:sp>
      </p:grpSp>
      <p:grpSp>
        <p:nvGrpSpPr>
          <p:cNvPr id="27653" name="Group 25"/>
          <p:cNvGrpSpPr>
            <a:grpSpLocks/>
          </p:cNvGrpSpPr>
          <p:nvPr/>
        </p:nvGrpSpPr>
        <p:grpSpPr bwMode="auto">
          <a:xfrm>
            <a:off x="7783513" y="1349375"/>
            <a:ext cx="377825" cy="358775"/>
            <a:chOff x="4443425" y="2737309"/>
            <a:chExt cx="378042" cy="360040"/>
          </a:xfrm>
        </p:grpSpPr>
        <p:sp>
          <p:nvSpPr>
            <p:cNvPr id="27669" name="Isosceles Triangle 17"/>
            <p:cNvSpPr>
              <a:spLocks noChangeArrowheads="1"/>
            </p:cNvSpPr>
            <p:nvPr/>
          </p:nvSpPr>
          <p:spPr bwMode="auto">
            <a:xfrm rot="5400000">
              <a:off x="4407421" y="2773313"/>
              <a:ext cx="360040" cy="288032"/>
            </a:xfrm>
            <a:prstGeom prst="triangle">
              <a:avLst>
                <a:gd name="adj" fmla="val 50000"/>
              </a:avLst>
            </a:prstGeom>
            <a:solidFill>
              <a:schemeClr val="bg1"/>
            </a:solidFill>
            <a:ln w="25400" algn="ctr">
              <a:solidFill>
                <a:srgbClr val="00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GB" altLang="en-US"/>
            </a:p>
          </p:txBody>
        </p:sp>
        <p:sp>
          <p:nvSpPr>
            <p:cNvPr id="27670" name="Oval 24"/>
            <p:cNvSpPr>
              <a:spLocks noChangeArrowheads="1"/>
            </p:cNvSpPr>
            <p:nvPr/>
          </p:nvSpPr>
          <p:spPr bwMode="auto">
            <a:xfrm>
              <a:off x="4731457" y="2886474"/>
              <a:ext cx="90010" cy="72008"/>
            </a:xfrm>
            <a:prstGeom prst="ellipse">
              <a:avLst/>
            </a:prstGeom>
            <a:solidFill>
              <a:schemeClr val="bg1"/>
            </a:solidFill>
            <a:ln w="25400" algn="ctr">
              <a:solidFill>
                <a:srgbClr val="00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GB" altLang="en-US"/>
            </a:p>
          </p:txBody>
        </p:sp>
      </p:grpSp>
      <p:cxnSp>
        <p:nvCxnSpPr>
          <p:cNvPr id="27654" name="Straight Connector 27"/>
          <p:cNvCxnSpPr>
            <a:cxnSpLocks noChangeShapeType="1"/>
            <a:endCxn id="27669" idx="3"/>
          </p:cNvCxnSpPr>
          <p:nvPr/>
        </p:nvCxnSpPr>
        <p:spPr bwMode="auto">
          <a:xfrm flipV="1">
            <a:off x="7332663" y="1528763"/>
            <a:ext cx="450850" cy="4762"/>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5" name="Straight Connector 34"/>
          <p:cNvCxnSpPr>
            <a:cxnSpLocks noChangeShapeType="1"/>
          </p:cNvCxnSpPr>
          <p:nvPr/>
        </p:nvCxnSpPr>
        <p:spPr bwMode="auto">
          <a:xfrm flipV="1">
            <a:off x="8154988" y="1531938"/>
            <a:ext cx="452437" cy="4762"/>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6" name="Straight Connector 35"/>
          <p:cNvCxnSpPr>
            <a:cxnSpLocks noChangeShapeType="1"/>
          </p:cNvCxnSpPr>
          <p:nvPr/>
        </p:nvCxnSpPr>
        <p:spPr bwMode="auto">
          <a:xfrm flipV="1">
            <a:off x="5535613" y="1520825"/>
            <a:ext cx="1008062" cy="11113"/>
          </a:xfrm>
          <a:prstGeom prst="line">
            <a:avLst/>
          </a:prstGeom>
          <a:noFill/>
          <a:ln w="254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7" name="Straight Connector 36"/>
          <p:cNvCxnSpPr>
            <a:cxnSpLocks noChangeShapeType="1"/>
          </p:cNvCxnSpPr>
          <p:nvPr/>
        </p:nvCxnSpPr>
        <p:spPr bwMode="auto">
          <a:xfrm flipV="1">
            <a:off x="9386888" y="1512888"/>
            <a:ext cx="450850" cy="4762"/>
          </a:xfrm>
          <a:prstGeom prst="line">
            <a:avLst/>
          </a:prstGeom>
          <a:noFill/>
          <a:ln w="254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8" name="Straight Connector 37"/>
          <p:cNvCxnSpPr>
            <a:cxnSpLocks noChangeShapeType="1"/>
          </p:cNvCxnSpPr>
          <p:nvPr/>
        </p:nvCxnSpPr>
        <p:spPr bwMode="auto">
          <a:xfrm flipV="1">
            <a:off x="8154988" y="2019300"/>
            <a:ext cx="452437" cy="4763"/>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9" name="Straight Connector 38"/>
          <p:cNvCxnSpPr>
            <a:cxnSpLocks noChangeShapeType="1"/>
          </p:cNvCxnSpPr>
          <p:nvPr/>
        </p:nvCxnSpPr>
        <p:spPr bwMode="auto">
          <a:xfrm flipV="1">
            <a:off x="6092825" y="2019300"/>
            <a:ext cx="450850" cy="4763"/>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0" name="Straight Connector 39"/>
          <p:cNvCxnSpPr>
            <a:cxnSpLocks noChangeShapeType="1"/>
          </p:cNvCxnSpPr>
          <p:nvPr/>
        </p:nvCxnSpPr>
        <p:spPr bwMode="auto">
          <a:xfrm flipV="1">
            <a:off x="8154988" y="2016125"/>
            <a:ext cx="0" cy="696913"/>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1" name="Straight Connector 40"/>
          <p:cNvCxnSpPr>
            <a:cxnSpLocks noChangeShapeType="1"/>
          </p:cNvCxnSpPr>
          <p:nvPr/>
        </p:nvCxnSpPr>
        <p:spPr bwMode="auto">
          <a:xfrm>
            <a:off x="5535613" y="2711450"/>
            <a:ext cx="1225550" cy="0"/>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2" name="Straight Connector 45"/>
          <p:cNvCxnSpPr>
            <a:cxnSpLocks noChangeShapeType="1"/>
          </p:cNvCxnSpPr>
          <p:nvPr/>
        </p:nvCxnSpPr>
        <p:spPr bwMode="auto">
          <a:xfrm flipV="1">
            <a:off x="6092825" y="2012950"/>
            <a:ext cx="0" cy="698500"/>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63" name="TextBox 47"/>
          <p:cNvSpPr txBox="1">
            <a:spLocks noChangeArrowheads="1"/>
          </p:cNvSpPr>
          <p:nvPr/>
        </p:nvSpPr>
        <p:spPr bwMode="auto">
          <a:xfrm>
            <a:off x="5508625" y="2379663"/>
            <a:ext cx="4810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Clk</a:t>
            </a:r>
            <a:endParaRPr lang="en-GB" altLang="en-US">
              <a:solidFill>
                <a:srgbClr val="000000"/>
              </a:solidFill>
            </a:endParaRPr>
          </a:p>
        </p:txBody>
      </p:sp>
      <p:sp>
        <p:nvSpPr>
          <p:cNvPr id="52" name="Rectangle 2"/>
          <p:cNvSpPr>
            <a:spLocks noChangeArrowheads="1"/>
          </p:cNvSpPr>
          <p:nvPr/>
        </p:nvSpPr>
        <p:spPr bwMode="auto">
          <a:xfrm>
            <a:off x="806450" y="982663"/>
            <a:ext cx="4121150" cy="223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US" altLang="en-US" sz="2400"/>
              <a:t>Gegeben:</a:t>
            </a:r>
          </a:p>
          <a:p>
            <a:r>
              <a:rPr lang="en-US" altLang="en-US" sz="2400" i="1"/>
              <a:t>t</a:t>
            </a:r>
            <a:r>
              <a:rPr lang="en-US" altLang="en-US" sz="2400" i="1" baseline="-25000"/>
              <a:t>su</a:t>
            </a:r>
            <a:r>
              <a:rPr lang="en-US" altLang="en-US" sz="2400" i="1"/>
              <a:t>=</a:t>
            </a:r>
            <a:r>
              <a:rPr lang="en-US" altLang="en-US" sz="2400"/>
              <a:t>0.6 ns</a:t>
            </a:r>
          </a:p>
          <a:p>
            <a:r>
              <a:rPr lang="en-US" altLang="en-US" sz="2400" i="1"/>
              <a:t>t</a:t>
            </a:r>
            <a:r>
              <a:rPr lang="en-US" altLang="en-US" sz="2400" i="1" baseline="-25000"/>
              <a:t>h</a:t>
            </a:r>
            <a:r>
              <a:rPr lang="en-US" altLang="en-US" sz="2400" i="1"/>
              <a:t>=</a:t>
            </a:r>
            <a:r>
              <a:rPr lang="en-US" altLang="en-US" sz="2400"/>
              <a:t>0.4 ns</a:t>
            </a:r>
          </a:p>
          <a:p>
            <a:r>
              <a:rPr lang="en-US" altLang="en-US" sz="2400"/>
              <a:t>0.8ns ≤ </a:t>
            </a:r>
            <a:r>
              <a:rPr lang="en-US" altLang="en-US" sz="2400" i="1"/>
              <a:t>t</a:t>
            </a:r>
            <a:r>
              <a:rPr lang="en-US" altLang="en-US" sz="2400" baseline="-25000"/>
              <a:t>cQ </a:t>
            </a:r>
            <a:r>
              <a:rPr lang="en-US" altLang="en-US" sz="2400"/>
              <a:t>≤ 1.0ns</a:t>
            </a:r>
          </a:p>
          <a:p>
            <a:r>
              <a:rPr lang="en-US" altLang="en-US" sz="2400" i="1"/>
              <a:t>t</a:t>
            </a:r>
            <a:r>
              <a:rPr lang="en-US" altLang="en-US" sz="2400" i="1" baseline="-25000"/>
              <a:t>NOT</a:t>
            </a:r>
            <a:r>
              <a:rPr lang="en-US" altLang="en-US" sz="2400" i="1"/>
              <a:t>=</a:t>
            </a:r>
            <a:r>
              <a:rPr lang="en-US" altLang="en-US" sz="2400"/>
              <a:t>1+0.1</a:t>
            </a:r>
            <a:r>
              <a:rPr lang="en-US" altLang="en-US" sz="2400" i="1"/>
              <a:t>k</a:t>
            </a:r>
            <a:r>
              <a:rPr lang="en-US" altLang="en-US" sz="2400"/>
              <a:t> ns      (</a:t>
            </a:r>
            <a:r>
              <a:rPr lang="en-US" altLang="en-US" sz="2400" i="1"/>
              <a:t>k</a:t>
            </a:r>
            <a:r>
              <a:rPr lang="en-US" altLang="en-US" sz="2400"/>
              <a:t> inputs)</a:t>
            </a:r>
          </a:p>
          <a:p>
            <a:r>
              <a:rPr lang="en-US" altLang="en-US" sz="2400" i="1"/>
              <a:t>t</a:t>
            </a:r>
            <a:r>
              <a:rPr lang="en-US" altLang="en-US" sz="2400" baseline="-25000"/>
              <a:t>skew</a:t>
            </a:r>
            <a:r>
              <a:rPr lang="en-US" altLang="en-US" sz="2400"/>
              <a:t> = </a:t>
            </a:r>
            <a:r>
              <a:rPr lang="en-US" altLang="en-US" sz="2400" i="1"/>
              <a:t>−</a:t>
            </a:r>
            <a:r>
              <a:rPr lang="en-US" altLang="en-US" sz="2400"/>
              <a:t>0.6ns</a:t>
            </a:r>
          </a:p>
          <a:p>
            <a:endParaRPr lang="en-US" altLang="en-US" sz="2400" i="1"/>
          </a:p>
        </p:txBody>
      </p:sp>
      <p:sp>
        <p:nvSpPr>
          <p:cNvPr id="53" name="Rectangle 2"/>
          <p:cNvSpPr>
            <a:spLocks noChangeArrowheads="1"/>
          </p:cNvSpPr>
          <p:nvPr/>
        </p:nvSpPr>
        <p:spPr bwMode="auto">
          <a:xfrm>
            <a:off x="57150" y="4022725"/>
            <a:ext cx="5156200" cy="2998788"/>
          </a:xfrm>
          <a:prstGeom prst="rect">
            <a:avLst/>
          </a:prstGeom>
          <a:solidFill>
            <a:schemeClr val="accent5">
              <a:lumMod val="40000"/>
              <a:lumOff val="60000"/>
            </a:schemeClr>
          </a:solidFill>
          <a:ln>
            <a:solidFill>
              <a:schemeClr val="accent2"/>
            </a:solidFill>
          </a:ln>
          <a:effectLst/>
          <a:extLst/>
        </p:spPr>
        <p:txBody>
          <a:bodyPr lIns="104278" tIns="52139" rIns="104278" bIns="52139"/>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defRPr/>
            </a:pPr>
            <a:r>
              <a:rPr lang="en-US" altLang="en-US" dirty="0" err="1" smtClean="0"/>
              <a:t>Minimale</a:t>
            </a:r>
            <a:r>
              <a:rPr lang="en-US" altLang="en-US" dirty="0" smtClean="0"/>
              <a:t> </a:t>
            </a:r>
            <a:r>
              <a:rPr lang="en-US" altLang="en-US" dirty="0" err="1" smtClean="0"/>
              <a:t>Taktperiode</a:t>
            </a:r>
            <a:r>
              <a:rPr lang="en-US" altLang="en-US" dirty="0" smtClean="0"/>
              <a:t>:</a:t>
            </a:r>
            <a:r>
              <a:rPr lang="en-US" altLang="en-US" i="1" dirty="0" smtClean="0"/>
              <a:t> </a:t>
            </a:r>
          </a:p>
          <a:p>
            <a:pPr>
              <a:lnSpc>
                <a:spcPct val="150000"/>
              </a:lnSpc>
              <a:defRPr/>
            </a:pPr>
            <a:r>
              <a:rPr lang="en-US" altLang="en-US" i="1" dirty="0" err="1"/>
              <a:t>T</a:t>
            </a:r>
            <a:r>
              <a:rPr lang="en-US" altLang="en-US" baseline="-25000" dirty="0" err="1"/>
              <a:t>max</a:t>
            </a:r>
            <a:r>
              <a:rPr lang="en-US" altLang="en-US" i="1" dirty="0" err="1"/>
              <a:t>+t</a:t>
            </a:r>
            <a:r>
              <a:rPr lang="en-US" altLang="en-US" i="1" baseline="-25000" dirty="0" err="1"/>
              <a:t>su</a:t>
            </a:r>
            <a:r>
              <a:rPr lang="en-US" altLang="en-US" i="1" dirty="0"/>
              <a:t> </a:t>
            </a:r>
            <a:r>
              <a:rPr lang="en-US" altLang="en-US" i="1" dirty="0" smtClean="0"/>
              <a:t>− </a:t>
            </a:r>
            <a:r>
              <a:rPr lang="en-US" altLang="en-US" i="1" dirty="0" err="1"/>
              <a:t>t</a:t>
            </a:r>
            <a:r>
              <a:rPr lang="en-US" altLang="en-US" baseline="-25000" dirty="0" err="1"/>
              <a:t>skew</a:t>
            </a:r>
            <a:r>
              <a:rPr lang="en-US" altLang="en-US" baseline="-25000" dirty="0"/>
              <a:t> </a:t>
            </a:r>
            <a:r>
              <a:rPr lang="en-US" altLang="en-US" dirty="0" smtClean="0"/>
              <a:t>≤  </a:t>
            </a:r>
            <a:r>
              <a:rPr lang="en-US" altLang="en-US" i="1" dirty="0" err="1"/>
              <a:t>p</a:t>
            </a:r>
            <a:r>
              <a:rPr lang="en-US" altLang="en-US" baseline="-25000" dirty="0" err="1"/>
              <a:t>clock</a:t>
            </a:r>
            <a:r>
              <a:rPr lang="en-US" altLang="en-US" dirty="0"/>
              <a:t> = 1/</a:t>
            </a:r>
            <a:r>
              <a:rPr lang="en-US" altLang="en-US" i="1" dirty="0" err="1"/>
              <a:t>F</a:t>
            </a:r>
            <a:r>
              <a:rPr lang="en-US" altLang="en-US" baseline="-25000" dirty="0" err="1"/>
              <a:t>max</a:t>
            </a:r>
            <a:endParaRPr lang="en-US" altLang="en-US" i="1" dirty="0"/>
          </a:p>
          <a:p>
            <a:pPr>
              <a:lnSpc>
                <a:spcPct val="150000"/>
              </a:lnSpc>
              <a:defRPr/>
            </a:pPr>
            <a:r>
              <a:rPr lang="en-US" altLang="en-US" i="1" dirty="0" err="1" smtClean="0"/>
              <a:t>T</a:t>
            </a:r>
            <a:r>
              <a:rPr lang="en-US" altLang="en-US" baseline="-25000" dirty="0" err="1" smtClean="0"/>
              <a:t>max</a:t>
            </a:r>
            <a:r>
              <a:rPr lang="en-US" altLang="en-US" i="1" dirty="0" smtClean="0"/>
              <a:t>= </a:t>
            </a:r>
            <a:r>
              <a:rPr lang="en-US" altLang="en-US" i="1" dirty="0" err="1" smtClean="0"/>
              <a:t>t</a:t>
            </a:r>
            <a:r>
              <a:rPr lang="en-US" altLang="en-US" baseline="-25000" dirty="0" err="1" smtClean="0"/>
              <a:t>cQ</a:t>
            </a:r>
            <a:r>
              <a:rPr lang="en-US" altLang="en-US" baseline="-25000" dirty="0" smtClean="0"/>
              <a:t> </a:t>
            </a:r>
            <a:r>
              <a:rPr lang="en-US" altLang="en-US" dirty="0" smtClean="0"/>
              <a:t>+ </a:t>
            </a:r>
            <a:r>
              <a:rPr lang="en-US" altLang="en-US" i="1" dirty="0" err="1" smtClean="0"/>
              <a:t>t</a:t>
            </a:r>
            <a:r>
              <a:rPr lang="en-US" altLang="en-US" i="1" baseline="-25000" dirty="0" err="1" smtClean="0"/>
              <a:t>NOT</a:t>
            </a:r>
            <a:r>
              <a:rPr lang="en-US" altLang="en-US" i="1" baseline="-25000" dirty="0" smtClean="0"/>
              <a:t> </a:t>
            </a:r>
            <a:r>
              <a:rPr lang="en-US" altLang="en-US" i="1" dirty="0" smtClean="0"/>
              <a:t>= </a:t>
            </a:r>
            <a:r>
              <a:rPr lang="en-US" altLang="en-US" dirty="0" smtClean="0"/>
              <a:t>1ns</a:t>
            </a:r>
            <a:r>
              <a:rPr lang="en-US" altLang="en-US" i="1" dirty="0" smtClean="0"/>
              <a:t> +</a:t>
            </a:r>
            <a:r>
              <a:rPr lang="en-US" altLang="en-US" dirty="0" smtClean="0"/>
              <a:t>1.1ns=2.1ns</a:t>
            </a:r>
            <a:r>
              <a:rPr lang="en-US" altLang="en-US" i="1" dirty="0"/>
              <a:t/>
            </a:r>
            <a:br>
              <a:rPr lang="en-US" altLang="en-US" i="1" dirty="0"/>
            </a:br>
            <a:r>
              <a:rPr lang="en-US" altLang="en-US" i="1" dirty="0" err="1" smtClean="0"/>
              <a:t>T</a:t>
            </a:r>
            <a:r>
              <a:rPr lang="en-US" altLang="en-US" baseline="-25000" dirty="0" err="1" smtClean="0"/>
              <a:t>max</a:t>
            </a:r>
            <a:r>
              <a:rPr lang="en-US" altLang="en-US" i="1" dirty="0" err="1" smtClean="0"/>
              <a:t>+t</a:t>
            </a:r>
            <a:r>
              <a:rPr lang="en-US" altLang="en-US" i="1" baseline="-25000" dirty="0" err="1" smtClean="0"/>
              <a:t>su</a:t>
            </a:r>
            <a:r>
              <a:rPr lang="en-US" altLang="en-US" i="1" dirty="0"/>
              <a:t> − </a:t>
            </a:r>
            <a:r>
              <a:rPr lang="en-US" altLang="en-US" i="1" dirty="0" err="1"/>
              <a:t>t</a:t>
            </a:r>
            <a:r>
              <a:rPr lang="en-US" altLang="en-US" baseline="-25000" dirty="0" err="1"/>
              <a:t>skew</a:t>
            </a:r>
            <a:r>
              <a:rPr lang="en-US" altLang="en-US" baseline="-25000" dirty="0"/>
              <a:t> </a:t>
            </a:r>
            <a:r>
              <a:rPr lang="en-US" altLang="en-US" i="1" dirty="0" smtClean="0"/>
              <a:t>= </a:t>
            </a:r>
            <a:r>
              <a:rPr lang="en-US" altLang="en-US" dirty="0" smtClean="0"/>
              <a:t>3.3ns</a:t>
            </a:r>
            <a:r>
              <a:rPr lang="en-US" altLang="en-US" i="1" dirty="0" smtClean="0"/>
              <a:t> </a:t>
            </a:r>
            <a:r>
              <a:rPr lang="en-US" altLang="en-US" dirty="0" smtClean="0"/>
              <a:t>≤  </a:t>
            </a:r>
            <a:r>
              <a:rPr lang="en-US" altLang="en-US" i="1" dirty="0" err="1" smtClean="0"/>
              <a:t>p</a:t>
            </a:r>
            <a:r>
              <a:rPr lang="en-US" altLang="en-US" baseline="-25000" dirty="0" err="1" smtClean="0"/>
              <a:t>clock</a:t>
            </a:r>
            <a:r>
              <a:rPr lang="en-US" altLang="en-US" dirty="0" smtClean="0"/>
              <a:t> </a:t>
            </a:r>
          </a:p>
          <a:p>
            <a:pPr>
              <a:lnSpc>
                <a:spcPct val="150000"/>
              </a:lnSpc>
              <a:defRPr/>
            </a:pPr>
            <a:r>
              <a:rPr lang="en-US" altLang="en-US" i="1" dirty="0" err="1" smtClean="0"/>
              <a:t>F</a:t>
            </a:r>
            <a:r>
              <a:rPr lang="en-US" altLang="en-US" baseline="-25000" dirty="0" err="1" smtClean="0"/>
              <a:t>max</a:t>
            </a:r>
            <a:r>
              <a:rPr lang="en-US" altLang="en-US" baseline="-25000" dirty="0" smtClean="0"/>
              <a:t> </a:t>
            </a:r>
            <a:r>
              <a:rPr lang="en-US" altLang="en-US" dirty="0" smtClean="0"/>
              <a:t>= 303.03 MHz</a:t>
            </a:r>
            <a:r>
              <a:rPr lang="en-US" altLang="en-US" i="1" dirty="0" smtClean="0"/>
              <a:t/>
            </a:r>
            <a:br>
              <a:rPr lang="en-US" altLang="en-US" i="1" dirty="0" smtClean="0"/>
            </a:br>
            <a:endParaRPr lang="en-US" altLang="en-US" dirty="0"/>
          </a:p>
        </p:txBody>
      </p:sp>
      <p:sp>
        <p:nvSpPr>
          <p:cNvPr id="55" name="Rectangle 2"/>
          <p:cNvSpPr>
            <a:spLocks noChangeArrowheads="1"/>
          </p:cNvSpPr>
          <p:nvPr/>
        </p:nvSpPr>
        <p:spPr bwMode="auto">
          <a:xfrm>
            <a:off x="5413375" y="4048125"/>
            <a:ext cx="5273675" cy="2973388"/>
          </a:xfrm>
          <a:prstGeom prst="rect">
            <a:avLst/>
          </a:prstGeom>
          <a:solidFill>
            <a:srgbClr val="F8F27C"/>
          </a:solidFill>
          <a:ln w="9525">
            <a:solidFill>
              <a:schemeClr val="accent2"/>
            </a:solidFill>
            <a:miter lim="800000"/>
            <a:headEnd/>
            <a:tailEnd/>
          </a:ln>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nSpc>
                <a:spcPct val="150000"/>
              </a:lnSpc>
            </a:pPr>
            <a:r>
              <a:rPr lang="en-US" altLang="en-US" sz="2400"/>
              <a:t>Vermeiden von Holdtime Verletzungen:</a:t>
            </a:r>
          </a:p>
          <a:p>
            <a:pPr>
              <a:lnSpc>
                <a:spcPct val="150000"/>
              </a:lnSpc>
            </a:pPr>
            <a:r>
              <a:rPr lang="en-US" altLang="en-US" sz="2400" i="1"/>
              <a:t>T</a:t>
            </a:r>
            <a:r>
              <a:rPr lang="en-US" altLang="en-US" sz="2400" baseline="-25000"/>
              <a:t>min</a:t>
            </a:r>
            <a:r>
              <a:rPr lang="en-US" altLang="en-US" sz="2400" i="1"/>
              <a:t> − t</a:t>
            </a:r>
            <a:r>
              <a:rPr lang="en-US" altLang="en-US" sz="2400" baseline="-25000"/>
              <a:t>skew</a:t>
            </a:r>
            <a:r>
              <a:rPr lang="en-US" altLang="en-US" sz="2400" i="1"/>
              <a:t> ≥  t</a:t>
            </a:r>
            <a:r>
              <a:rPr lang="en-US" altLang="en-US" sz="2400" i="1" baseline="-25000"/>
              <a:t>h </a:t>
            </a:r>
          </a:p>
          <a:p>
            <a:pPr>
              <a:lnSpc>
                <a:spcPct val="150000"/>
              </a:lnSpc>
            </a:pPr>
            <a:r>
              <a:rPr lang="en-US" altLang="en-US" sz="2400" i="1"/>
              <a:t>T</a:t>
            </a:r>
            <a:r>
              <a:rPr lang="en-US" altLang="en-US" sz="2400" baseline="-25000"/>
              <a:t>min</a:t>
            </a:r>
            <a:r>
              <a:rPr lang="en-US" altLang="en-US" sz="2400" i="1"/>
              <a:t>  = </a:t>
            </a:r>
            <a:r>
              <a:rPr lang="en-US" altLang="en-US" sz="2400"/>
              <a:t>0.8ns + 1.1ns = 1.9ns</a:t>
            </a:r>
          </a:p>
          <a:p>
            <a:pPr>
              <a:lnSpc>
                <a:spcPct val="150000"/>
              </a:lnSpc>
            </a:pPr>
            <a:r>
              <a:rPr lang="en-US" altLang="en-US" sz="2400" i="1"/>
              <a:t>T</a:t>
            </a:r>
            <a:r>
              <a:rPr lang="en-US" altLang="en-US" sz="2400" baseline="-25000"/>
              <a:t>min</a:t>
            </a:r>
            <a:r>
              <a:rPr lang="en-US" altLang="en-US" sz="2400" i="1"/>
              <a:t> − t</a:t>
            </a:r>
            <a:r>
              <a:rPr lang="en-US" altLang="en-US" sz="2400" baseline="-25000"/>
              <a:t>skew</a:t>
            </a:r>
            <a:r>
              <a:rPr lang="en-US" altLang="en-US" sz="2400" i="1"/>
              <a:t> = </a:t>
            </a:r>
            <a:r>
              <a:rPr lang="en-US" altLang="en-US" sz="2400"/>
              <a:t>2.5ns</a:t>
            </a:r>
            <a:r>
              <a:rPr lang="en-US" altLang="en-US" sz="2400" i="1"/>
              <a:t> ≥  </a:t>
            </a:r>
            <a:r>
              <a:rPr lang="en-US" altLang="en-US" sz="2400"/>
              <a:t>0.4ns</a:t>
            </a:r>
            <a:r>
              <a:rPr lang="en-US" altLang="en-US" sz="2400" i="1" baseline="-25000"/>
              <a:t> </a:t>
            </a:r>
          </a:p>
          <a:p>
            <a:pPr>
              <a:lnSpc>
                <a:spcPct val="150000"/>
              </a:lnSpc>
            </a:pPr>
            <a:endParaRPr lang="en-US" altLang="en-US" sz="2400" i="1" baseline="-25000"/>
          </a:p>
        </p:txBody>
      </p:sp>
      <p:sp>
        <p:nvSpPr>
          <p:cNvPr id="27667" name="TextBox 2"/>
          <p:cNvSpPr txBox="1">
            <a:spLocks noChangeArrowheads="1"/>
          </p:cNvSpPr>
          <p:nvPr/>
        </p:nvSpPr>
        <p:spPr bwMode="auto">
          <a:xfrm>
            <a:off x="6772275" y="2544763"/>
            <a:ext cx="606425" cy="33813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skew</a:t>
            </a:r>
            <a:endParaRPr lang="en-GB" altLang="en-US">
              <a:solidFill>
                <a:srgbClr val="000000"/>
              </a:solidFill>
            </a:endParaRPr>
          </a:p>
        </p:txBody>
      </p:sp>
      <p:cxnSp>
        <p:nvCxnSpPr>
          <p:cNvPr id="27668" name="Straight Connector 33"/>
          <p:cNvCxnSpPr>
            <a:cxnSpLocks noChangeShapeType="1"/>
          </p:cNvCxnSpPr>
          <p:nvPr/>
        </p:nvCxnSpPr>
        <p:spPr bwMode="auto">
          <a:xfrm>
            <a:off x="7381875" y="2717800"/>
            <a:ext cx="779463" cy="0"/>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Datumsplatzhalter 3"/>
          <p:cNvSpPr>
            <a:spLocks noGrp="1"/>
          </p:cNvSpPr>
          <p:nvPr>
            <p:ph type="dt" sz="quarter" idx="10"/>
          </p:nvPr>
        </p:nvSpPr>
        <p:spPr>
          <a:xfrm>
            <a:off x="8296275" y="7239000"/>
            <a:ext cx="1504950"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F1B8AC87-2D31-4AB7-91C4-A9C7ABE56B0A}" type="datetime1">
              <a:rPr lang="de-DE" altLang="sv-SE" sz="1000" b="0" smtClean="0"/>
              <a:pPr>
                <a:spcBef>
                  <a:spcPct val="0"/>
                </a:spcBef>
                <a:buFontTx/>
                <a:buNone/>
              </a:pPr>
              <a:t>11.12.2018</a:t>
            </a:fld>
            <a:endParaRPr lang="de-DE" altLang="sv-SE" sz="1000" b="0" smtClean="0"/>
          </a:p>
        </p:txBody>
      </p:sp>
      <p:sp>
        <p:nvSpPr>
          <p:cNvPr id="34" name="Fußzeilenplatzhalter 4"/>
          <p:cNvSpPr>
            <a:spLocks noGrp="1"/>
          </p:cNvSpPr>
          <p:nvPr>
            <p:ph type="ftr" sz="quarter" idx="11"/>
          </p:nvPr>
        </p:nvSpPr>
        <p:spPr>
          <a:xfrm>
            <a:off x="230188" y="7239000"/>
            <a:ext cx="3025775"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dirty="0" smtClean="0"/>
              <a:t>11. </a:t>
            </a:r>
            <a:r>
              <a:rPr lang="de-DE" altLang="sv-SE" sz="1200" dirty="0" err="1" smtClean="0"/>
              <a:t>Latches</a:t>
            </a:r>
            <a:r>
              <a:rPr lang="de-DE" altLang="sv-SE" sz="1200" dirty="0" smtClean="0"/>
              <a:t> und Flipflops</a:t>
            </a:r>
            <a:endParaRPr lang="de-DE" altLang="sv-SE" sz="1500" dirty="0" smtClean="0"/>
          </a:p>
        </p:txBody>
      </p:sp>
      <p:sp>
        <p:nvSpPr>
          <p:cNvPr id="35" name="Foliennummernplatzhalter 5"/>
          <p:cNvSpPr>
            <a:spLocks noGrp="1"/>
          </p:cNvSpPr>
          <p:nvPr>
            <p:ph type="sldNum" sz="quarter" idx="12"/>
          </p:nvPr>
        </p:nvSpPr>
        <p:spPr>
          <a:xfrm>
            <a:off x="9952038" y="7239000"/>
            <a:ext cx="430212"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158761B8-7AFF-4233-8C2A-45EC04377A82}" type="slidenum">
              <a:rPr lang="en-US" altLang="sv-SE" sz="1200" b="0" smtClean="0">
                <a:solidFill>
                  <a:schemeClr val="tx2"/>
                </a:solidFill>
              </a:rPr>
              <a:pPr algn="r">
                <a:spcBef>
                  <a:spcPct val="0"/>
                </a:spcBef>
                <a:buFontTx/>
                <a:buNone/>
              </a:pPr>
              <a:t>31</a:t>
            </a:fld>
            <a:endParaRPr lang="de-DE" altLang="sv-SE" sz="1200" b="0" smtClean="0">
              <a:solidFill>
                <a:schemeClr val="tx2"/>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animBg="1"/>
      <p:bldP spid="5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890588" y="177800"/>
            <a:ext cx="864393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US" altLang="en-US" sz="3600"/>
              <a:t>Timing Analyse Beispiel</a:t>
            </a:r>
            <a:endParaRPr lang="en-US" altLang="en-US" sz="3600" i="1"/>
          </a:p>
        </p:txBody>
      </p:sp>
      <p:grpSp>
        <p:nvGrpSpPr>
          <p:cNvPr id="27651" name="Group 14"/>
          <p:cNvGrpSpPr>
            <a:grpSpLocks/>
          </p:cNvGrpSpPr>
          <p:nvPr/>
        </p:nvGrpSpPr>
        <p:grpSpPr bwMode="auto">
          <a:xfrm>
            <a:off x="7047160" y="1742827"/>
            <a:ext cx="879475" cy="936625"/>
            <a:chOff x="3139175" y="2773313"/>
            <a:chExt cx="880308" cy="936104"/>
          </a:xfrm>
        </p:grpSpPr>
        <p:sp>
          <p:nvSpPr>
            <p:cNvPr id="27676" name="Rectangle 5"/>
            <p:cNvSpPr>
              <a:spLocks noChangeArrowheads="1"/>
            </p:cNvSpPr>
            <p:nvPr/>
          </p:nvSpPr>
          <p:spPr bwMode="auto">
            <a:xfrm>
              <a:off x="3183285" y="2773313"/>
              <a:ext cx="792088" cy="936104"/>
            </a:xfrm>
            <a:prstGeom prst="rect">
              <a:avLst/>
            </a:prstGeom>
            <a:solidFill>
              <a:schemeClr val="bg1"/>
            </a:solidFill>
            <a:ln w="25400" algn="ctr">
              <a:solidFill>
                <a:srgbClr val="00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GB" altLang="en-US"/>
            </a:p>
          </p:txBody>
        </p:sp>
        <p:cxnSp>
          <p:nvCxnSpPr>
            <p:cNvPr id="27677" name="Straight Connector 7"/>
            <p:cNvCxnSpPr>
              <a:cxnSpLocks noChangeShapeType="1"/>
            </p:cNvCxnSpPr>
            <p:nvPr/>
          </p:nvCxnSpPr>
          <p:spPr bwMode="auto">
            <a:xfrm>
              <a:off x="3183285" y="3421385"/>
              <a:ext cx="216024" cy="108012"/>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8" name="Straight Connector 10"/>
            <p:cNvCxnSpPr>
              <a:cxnSpLocks noChangeShapeType="1"/>
            </p:cNvCxnSpPr>
            <p:nvPr/>
          </p:nvCxnSpPr>
          <p:spPr bwMode="auto">
            <a:xfrm flipH="1">
              <a:off x="3183285" y="3527053"/>
              <a:ext cx="216024" cy="72008"/>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79" name="TextBox 13"/>
            <p:cNvSpPr txBox="1">
              <a:spLocks noChangeArrowheads="1"/>
            </p:cNvSpPr>
            <p:nvPr/>
          </p:nvSpPr>
          <p:spPr bwMode="auto">
            <a:xfrm>
              <a:off x="3139175" y="2845321"/>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D</a:t>
              </a:r>
              <a:endParaRPr lang="en-GB" altLang="en-US">
                <a:solidFill>
                  <a:srgbClr val="000000"/>
                </a:solidFill>
              </a:endParaRPr>
            </a:p>
          </p:txBody>
        </p:sp>
        <p:sp>
          <p:nvSpPr>
            <p:cNvPr id="27680" name="TextBox 16"/>
            <p:cNvSpPr txBox="1">
              <a:spLocks noChangeArrowheads="1"/>
            </p:cNvSpPr>
            <p:nvPr/>
          </p:nvSpPr>
          <p:spPr bwMode="auto">
            <a:xfrm>
              <a:off x="3687341" y="2845321"/>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Q</a:t>
              </a:r>
              <a:endParaRPr lang="en-GB" altLang="en-US">
                <a:solidFill>
                  <a:srgbClr val="000000"/>
                </a:solidFill>
              </a:endParaRPr>
            </a:p>
          </p:txBody>
        </p:sp>
      </p:grpSp>
      <p:grpSp>
        <p:nvGrpSpPr>
          <p:cNvPr id="27652" name="Group 18"/>
          <p:cNvGrpSpPr>
            <a:grpSpLocks/>
          </p:cNvGrpSpPr>
          <p:nvPr/>
        </p:nvGrpSpPr>
        <p:grpSpPr bwMode="auto">
          <a:xfrm>
            <a:off x="9096622" y="1742827"/>
            <a:ext cx="879475" cy="936625"/>
            <a:chOff x="3139175" y="2773313"/>
            <a:chExt cx="880308" cy="936104"/>
          </a:xfrm>
        </p:grpSpPr>
        <p:sp>
          <p:nvSpPr>
            <p:cNvPr id="27671" name="Rectangle 19"/>
            <p:cNvSpPr>
              <a:spLocks noChangeArrowheads="1"/>
            </p:cNvSpPr>
            <p:nvPr/>
          </p:nvSpPr>
          <p:spPr bwMode="auto">
            <a:xfrm>
              <a:off x="3183285" y="2773313"/>
              <a:ext cx="792088" cy="936104"/>
            </a:xfrm>
            <a:prstGeom prst="rect">
              <a:avLst/>
            </a:prstGeom>
            <a:solidFill>
              <a:schemeClr val="bg1"/>
            </a:solidFill>
            <a:ln w="25400" algn="ctr">
              <a:solidFill>
                <a:srgbClr val="00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GB" altLang="en-US"/>
            </a:p>
          </p:txBody>
        </p:sp>
        <p:cxnSp>
          <p:nvCxnSpPr>
            <p:cNvPr id="27672" name="Straight Connector 20"/>
            <p:cNvCxnSpPr>
              <a:cxnSpLocks noChangeShapeType="1"/>
            </p:cNvCxnSpPr>
            <p:nvPr/>
          </p:nvCxnSpPr>
          <p:spPr bwMode="auto">
            <a:xfrm>
              <a:off x="3183285" y="3421385"/>
              <a:ext cx="216024" cy="108012"/>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3" name="Straight Connector 21"/>
            <p:cNvCxnSpPr>
              <a:cxnSpLocks noChangeShapeType="1"/>
            </p:cNvCxnSpPr>
            <p:nvPr/>
          </p:nvCxnSpPr>
          <p:spPr bwMode="auto">
            <a:xfrm flipH="1">
              <a:off x="3183285" y="3527053"/>
              <a:ext cx="216024" cy="72008"/>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74" name="TextBox 22"/>
            <p:cNvSpPr txBox="1">
              <a:spLocks noChangeArrowheads="1"/>
            </p:cNvSpPr>
            <p:nvPr/>
          </p:nvSpPr>
          <p:spPr bwMode="auto">
            <a:xfrm>
              <a:off x="3139175" y="2845321"/>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D</a:t>
              </a:r>
              <a:endParaRPr lang="en-GB" altLang="en-US">
                <a:solidFill>
                  <a:srgbClr val="000000"/>
                </a:solidFill>
              </a:endParaRPr>
            </a:p>
          </p:txBody>
        </p:sp>
        <p:sp>
          <p:nvSpPr>
            <p:cNvPr id="27675" name="TextBox 23"/>
            <p:cNvSpPr txBox="1">
              <a:spLocks noChangeArrowheads="1"/>
            </p:cNvSpPr>
            <p:nvPr/>
          </p:nvSpPr>
          <p:spPr bwMode="auto">
            <a:xfrm>
              <a:off x="3687341" y="2845321"/>
              <a:ext cx="332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Q</a:t>
              </a:r>
              <a:endParaRPr lang="en-GB" altLang="en-US">
                <a:solidFill>
                  <a:srgbClr val="000000"/>
                </a:solidFill>
              </a:endParaRPr>
            </a:p>
          </p:txBody>
        </p:sp>
      </p:grpSp>
      <p:grpSp>
        <p:nvGrpSpPr>
          <p:cNvPr id="27653" name="Group 25"/>
          <p:cNvGrpSpPr>
            <a:grpSpLocks/>
          </p:cNvGrpSpPr>
          <p:nvPr/>
        </p:nvGrpSpPr>
        <p:grpSpPr bwMode="auto">
          <a:xfrm>
            <a:off x="8329860" y="1815852"/>
            <a:ext cx="377825" cy="358775"/>
            <a:chOff x="4443425" y="2737309"/>
            <a:chExt cx="378042" cy="360040"/>
          </a:xfrm>
        </p:grpSpPr>
        <p:sp>
          <p:nvSpPr>
            <p:cNvPr id="27669" name="Isosceles Triangle 17"/>
            <p:cNvSpPr>
              <a:spLocks noChangeArrowheads="1"/>
            </p:cNvSpPr>
            <p:nvPr/>
          </p:nvSpPr>
          <p:spPr bwMode="auto">
            <a:xfrm rot="5400000">
              <a:off x="4407421" y="2773313"/>
              <a:ext cx="360040" cy="288032"/>
            </a:xfrm>
            <a:prstGeom prst="triangle">
              <a:avLst>
                <a:gd name="adj" fmla="val 50000"/>
              </a:avLst>
            </a:prstGeom>
            <a:solidFill>
              <a:schemeClr val="bg1"/>
            </a:solidFill>
            <a:ln w="25400" algn="ctr">
              <a:solidFill>
                <a:srgbClr val="00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GB" altLang="en-US"/>
            </a:p>
          </p:txBody>
        </p:sp>
        <p:sp>
          <p:nvSpPr>
            <p:cNvPr id="27670" name="Oval 24"/>
            <p:cNvSpPr>
              <a:spLocks noChangeArrowheads="1"/>
            </p:cNvSpPr>
            <p:nvPr/>
          </p:nvSpPr>
          <p:spPr bwMode="auto">
            <a:xfrm>
              <a:off x="4731457" y="2886474"/>
              <a:ext cx="90010" cy="72008"/>
            </a:xfrm>
            <a:prstGeom prst="ellipse">
              <a:avLst/>
            </a:prstGeom>
            <a:solidFill>
              <a:schemeClr val="bg1"/>
            </a:solidFill>
            <a:ln w="25400" algn="ctr">
              <a:solidFill>
                <a:srgbClr val="00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en-GB" altLang="en-US"/>
            </a:p>
          </p:txBody>
        </p:sp>
      </p:grpSp>
      <p:cxnSp>
        <p:nvCxnSpPr>
          <p:cNvPr id="27654" name="Straight Connector 27"/>
          <p:cNvCxnSpPr>
            <a:cxnSpLocks noChangeShapeType="1"/>
            <a:endCxn id="27669" idx="3"/>
          </p:cNvCxnSpPr>
          <p:nvPr/>
        </p:nvCxnSpPr>
        <p:spPr bwMode="auto">
          <a:xfrm flipV="1">
            <a:off x="7879010" y="1995240"/>
            <a:ext cx="450850" cy="4762"/>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5" name="Straight Connector 34"/>
          <p:cNvCxnSpPr>
            <a:cxnSpLocks noChangeShapeType="1"/>
          </p:cNvCxnSpPr>
          <p:nvPr/>
        </p:nvCxnSpPr>
        <p:spPr bwMode="auto">
          <a:xfrm flipV="1">
            <a:off x="8701335" y="1998415"/>
            <a:ext cx="452437" cy="4762"/>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7" name="Straight Connector 36"/>
          <p:cNvCxnSpPr>
            <a:cxnSpLocks noChangeShapeType="1"/>
          </p:cNvCxnSpPr>
          <p:nvPr/>
        </p:nvCxnSpPr>
        <p:spPr bwMode="auto">
          <a:xfrm flipV="1">
            <a:off x="9933235" y="1979365"/>
            <a:ext cx="450850" cy="4762"/>
          </a:xfrm>
          <a:prstGeom prst="line">
            <a:avLst/>
          </a:prstGeom>
          <a:noFill/>
          <a:ln w="25400" algn="ctr">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8" name="Straight Connector 37"/>
          <p:cNvCxnSpPr>
            <a:cxnSpLocks noChangeShapeType="1"/>
          </p:cNvCxnSpPr>
          <p:nvPr/>
        </p:nvCxnSpPr>
        <p:spPr bwMode="auto">
          <a:xfrm flipV="1">
            <a:off x="8701335" y="2485777"/>
            <a:ext cx="452437" cy="4763"/>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9" name="Straight Connector 38"/>
          <p:cNvCxnSpPr>
            <a:cxnSpLocks noChangeShapeType="1"/>
          </p:cNvCxnSpPr>
          <p:nvPr/>
        </p:nvCxnSpPr>
        <p:spPr bwMode="auto">
          <a:xfrm flipV="1">
            <a:off x="6639172" y="2485777"/>
            <a:ext cx="450850" cy="4763"/>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0" name="Straight Connector 39"/>
          <p:cNvCxnSpPr>
            <a:cxnSpLocks noChangeShapeType="1"/>
          </p:cNvCxnSpPr>
          <p:nvPr/>
        </p:nvCxnSpPr>
        <p:spPr bwMode="auto">
          <a:xfrm flipV="1">
            <a:off x="8701335" y="2482602"/>
            <a:ext cx="0" cy="696913"/>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1" name="Straight Connector 40"/>
          <p:cNvCxnSpPr>
            <a:cxnSpLocks noChangeShapeType="1"/>
          </p:cNvCxnSpPr>
          <p:nvPr/>
        </p:nvCxnSpPr>
        <p:spPr bwMode="auto">
          <a:xfrm>
            <a:off x="6081960" y="3177927"/>
            <a:ext cx="1225550" cy="0"/>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2" name="Straight Connector 45"/>
          <p:cNvCxnSpPr>
            <a:cxnSpLocks noChangeShapeType="1"/>
          </p:cNvCxnSpPr>
          <p:nvPr/>
        </p:nvCxnSpPr>
        <p:spPr bwMode="auto">
          <a:xfrm flipV="1">
            <a:off x="6639172" y="2479427"/>
            <a:ext cx="0" cy="698500"/>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63" name="TextBox 47"/>
          <p:cNvSpPr txBox="1">
            <a:spLocks noChangeArrowheads="1"/>
          </p:cNvSpPr>
          <p:nvPr/>
        </p:nvSpPr>
        <p:spPr bwMode="auto">
          <a:xfrm>
            <a:off x="6054972" y="2846140"/>
            <a:ext cx="4810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Clk</a:t>
            </a:r>
            <a:endParaRPr lang="en-GB" altLang="en-US">
              <a:solidFill>
                <a:srgbClr val="000000"/>
              </a:solidFill>
            </a:endParaRPr>
          </a:p>
        </p:txBody>
      </p:sp>
      <p:sp>
        <p:nvSpPr>
          <p:cNvPr id="52" name="Rectangle 2"/>
          <p:cNvSpPr>
            <a:spLocks noChangeArrowheads="1"/>
          </p:cNvSpPr>
          <p:nvPr/>
        </p:nvSpPr>
        <p:spPr bwMode="auto">
          <a:xfrm>
            <a:off x="806450" y="1037407"/>
            <a:ext cx="4121150" cy="223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en-US" altLang="en-US" sz="2400" dirty="0" err="1"/>
              <a:t>Gegeben</a:t>
            </a:r>
            <a:r>
              <a:rPr lang="en-US" altLang="en-US" sz="2400" dirty="0"/>
              <a:t>:</a:t>
            </a:r>
          </a:p>
          <a:p>
            <a:r>
              <a:rPr lang="en-US" altLang="en-US" sz="2400" i="1" dirty="0" err="1"/>
              <a:t>t</a:t>
            </a:r>
            <a:r>
              <a:rPr lang="en-US" altLang="en-US" sz="2400" i="1" baseline="-25000" dirty="0" err="1"/>
              <a:t>su</a:t>
            </a:r>
            <a:r>
              <a:rPr lang="en-US" altLang="en-US" sz="2400" i="1" dirty="0"/>
              <a:t>=</a:t>
            </a:r>
            <a:r>
              <a:rPr lang="en-US" altLang="en-US" sz="2400" dirty="0"/>
              <a:t>0.6 ns</a:t>
            </a:r>
          </a:p>
          <a:p>
            <a:r>
              <a:rPr lang="en-US" altLang="en-US" sz="2400" i="1" dirty="0" err="1"/>
              <a:t>t</a:t>
            </a:r>
            <a:r>
              <a:rPr lang="en-US" altLang="en-US" sz="2400" i="1" baseline="-25000" dirty="0" err="1"/>
              <a:t>h</a:t>
            </a:r>
            <a:r>
              <a:rPr lang="en-US" altLang="en-US" sz="2400" i="1" dirty="0"/>
              <a:t>=</a:t>
            </a:r>
            <a:r>
              <a:rPr lang="en-US" altLang="en-US" sz="2400" dirty="0"/>
              <a:t>0.4 ns</a:t>
            </a:r>
          </a:p>
          <a:p>
            <a:r>
              <a:rPr lang="en-US" altLang="en-US" sz="2400" dirty="0"/>
              <a:t>0.8ns ≤ </a:t>
            </a:r>
            <a:r>
              <a:rPr lang="en-US" altLang="en-US" sz="2400" i="1" dirty="0" err="1"/>
              <a:t>t</a:t>
            </a:r>
            <a:r>
              <a:rPr lang="en-US" altLang="en-US" sz="2400" baseline="-25000" dirty="0" err="1"/>
              <a:t>cQ</a:t>
            </a:r>
            <a:r>
              <a:rPr lang="en-US" altLang="en-US" sz="2400" baseline="-25000" dirty="0"/>
              <a:t> </a:t>
            </a:r>
            <a:r>
              <a:rPr lang="en-US" altLang="en-US" sz="2400" dirty="0"/>
              <a:t>≤ 1.0ns</a:t>
            </a:r>
          </a:p>
          <a:p>
            <a:r>
              <a:rPr lang="en-US" altLang="en-US" sz="2400" i="1" dirty="0" err="1" smtClean="0"/>
              <a:t>t</a:t>
            </a:r>
            <a:r>
              <a:rPr lang="en-US" altLang="en-US" sz="2400" i="1" baseline="-25000" dirty="0" err="1" smtClean="0"/>
              <a:t>G</a:t>
            </a:r>
            <a:r>
              <a:rPr lang="en-US" altLang="en-US" sz="2400" i="1" dirty="0" smtClean="0"/>
              <a:t>=</a:t>
            </a:r>
            <a:r>
              <a:rPr lang="en-US" altLang="en-US" sz="2400" dirty="0" smtClean="0"/>
              <a:t>1+0.1</a:t>
            </a:r>
            <a:r>
              <a:rPr lang="en-US" altLang="en-US" sz="2400" i="1" dirty="0" smtClean="0"/>
              <a:t>k</a:t>
            </a:r>
            <a:r>
              <a:rPr lang="en-US" altLang="en-US" sz="2400" dirty="0" smtClean="0"/>
              <a:t> </a:t>
            </a:r>
            <a:r>
              <a:rPr lang="en-US" altLang="en-US" sz="2400" dirty="0"/>
              <a:t>ns      (</a:t>
            </a:r>
            <a:r>
              <a:rPr lang="en-US" altLang="en-US" sz="2400" i="1" dirty="0"/>
              <a:t>k</a:t>
            </a:r>
            <a:r>
              <a:rPr lang="en-US" altLang="en-US" sz="2400" dirty="0"/>
              <a:t> inputs)</a:t>
            </a:r>
          </a:p>
          <a:p>
            <a:r>
              <a:rPr lang="en-US" altLang="en-US" sz="2400" i="1" dirty="0" err="1"/>
              <a:t>t</a:t>
            </a:r>
            <a:r>
              <a:rPr lang="en-US" altLang="en-US" sz="2400" baseline="-25000" dirty="0" err="1"/>
              <a:t>skew</a:t>
            </a:r>
            <a:r>
              <a:rPr lang="en-US" altLang="en-US" sz="2400" dirty="0"/>
              <a:t> = </a:t>
            </a:r>
            <a:r>
              <a:rPr lang="en-US" altLang="en-US" sz="2400" dirty="0" smtClean="0"/>
              <a:t>0.6ns</a:t>
            </a:r>
            <a:endParaRPr lang="en-US" altLang="en-US" sz="2400" dirty="0"/>
          </a:p>
          <a:p>
            <a:endParaRPr lang="en-US" altLang="en-US" sz="2400" i="1" dirty="0"/>
          </a:p>
        </p:txBody>
      </p:sp>
      <p:sp>
        <p:nvSpPr>
          <p:cNvPr id="55" name="Rectangle 2"/>
          <p:cNvSpPr>
            <a:spLocks noChangeArrowheads="1"/>
          </p:cNvSpPr>
          <p:nvPr/>
        </p:nvSpPr>
        <p:spPr bwMode="auto">
          <a:xfrm>
            <a:off x="5413375" y="3518793"/>
            <a:ext cx="5273675" cy="2973388"/>
          </a:xfrm>
          <a:prstGeom prst="rect">
            <a:avLst/>
          </a:prstGeom>
          <a:solidFill>
            <a:srgbClr val="F8F27C"/>
          </a:solidFill>
          <a:ln w="9525">
            <a:solidFill>
              <a:schemeClr val="accent2"/>
            </a:solidFill>
            <a:miter lim="800000"/>
            <a:headEnd/>
            <a:tailEnd/>
          </a:ln>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nSpc>
                <a:spcPct val="150000"/>
              </a:lnSpc>
            </a:pPr>
            <a:r>
              <a:rPr lang="en-US" altLang="en-US" sz="2400" dirty="0" err="1"/>
              <a:t>Vermeiden</a:t>
            </a:r>
            <a:r>
              <a:rPr lang="en-US" altLang="en-US" sz="2400" dirty="0"/>
              <a:t> von </a:t>
            </a:r>
            <a:r>
              <a:rPr lang="en-US" altLang="en-US" sz="2400" dirty="0" err="1"/>
              <a:t>Holdtime</a:t>
            </a:r>
            <a:r>
              <a:rPr lang="en-US" altLang="en-US" sz="2400" dirty="0"/>
              <a:t> </a:t>
            </a:r>
            <a:r>
              <a:rPr lang="en-US" altLang="en-US" sz="2400" dirty="0" err="1"/>
              <a:t>Verletzungen</a:t>
            </a:r>
            <a:r>
              <a:rPr lang="en-US" altLang="en-US" sz="2400" dirty="0"/>
              <a:t>:</a:t>
            </a:r>
          </a:p>
          <a:p>
            <a:pPr>
              <a:lnSpc>
                <a:spcPct val="150000"/>
              </a:lnSpc>
            </a:pPr>
            <a:r>
              <a:rPr lang="en-US" altLang="en-US" sz="2400" i="1" dirty="0" err="1"/>
              <a:t>T</a:t>
            </a:r>
            <a:r>
              <a:rPr lang="en-US" altLang="en-US" sz="2400" baseline="-25000" dirty="0" err="1"/>
              <a:t>min</a:t>
            </a:r>
            <a:r>
              <a:rPr lang="en-US" altLang="en-US" sz="2400" i="1" dirty="0"/>
              <a:t> − </a:t>
            </a:r>
            <a:r>
              <a:rPr lang="en-US" altLang="en-US" sz="2400" i="1" dirty="0" err="1"/>
              <a:t>t</a:t>
            </a:r>
            <a:r>
              <a:rPr lang="en-US" altLang="en-US" sz="2400" baseline="-25000" dirty="0" err="1"/>
              <a:t>skew</a:t>
            </a:r>
            <a:r>
              <a:rPr lang="en-US" altLang="en-US" sz="2400" i="1" dirty="0"/>
              <a:t> ≥  </a:t>
            </a:r>
            <a:r>
              <a:rPr lang="en-US" altLang="en-US" sz="2400" i="1" dirty="0" err="1"/>
              <a:t>t</a:t>
            </a:r>
            <a:r>
              <a:rPr lang="en-US" altLang="en-US" sz="2400" i="1" baseline="-25000" dirty="0" err="1"/>
              <a:t>h</a:t>
            </a:r>
            <a:r>
              <a:rPr lang="en-US" altLang="en-US" sz="2400" i="1" baseline="-25000" dirty="0"/>
              <a:t> </a:t>
            </a:r>
          </a:p>
          <a:p>
            <a:pPr>
              <a:lnSpc>
                <a:spcPct val="150000"/>
              </a:lnSpc>
            </a:pPr>
            <a:r>
              <a:rPr lang="en-US" altLang="en-US" sz="2400" i="1" dirty="0" smtClean="0"/>
              <a:t>T</a:t>
            </a:r>
            <a:r>
              <a:rPr lang="en-US" altLang="en-US" sz="2400" baseline="-25000" dirty="0" smtClean="0"/>
              <a:t>1</a:t>
            </a:r>
            <a:r>
              <a:rPr lang="en-US" altLang="en-US" sz="2400" i="1" dirty="0" smtClean="0"/>
              <a:t>  </a:t>
            </a:r>
            <a:r>
              <a:rPr lang="en-US" altLang="en-US" sz="2400" i="1" dirty="0"/>
              <a:t>= </a:t>
            </a:r>
            <a:r>
              <a:rPr lang="en-US" altLang="en-US" sz="2400" i="1" dirty="0" err="1"/>
              <a:t>t</a:t>
            </a:r>
            <a:r>
              <a:rPr lang="en-US" altLang="en-US" sz="2400" baseline="-25000" dirty="0" err="1"/>
              <a:t>cQ</a:t>
            </a:r>
            <a:r>
              <a:rPr lang="en-US" altLang="en-US" sz="2400" baseline="-25000" dirty="0"/>
              <a:t> </a:t>
            </a:r>
            <a:r>
              <a:rPr lang="en-US" altLang="en-US" sz="2400" i="1" dirty="0"/>
              <a:t>+ </a:t>
            </a:r>
            <a:r>
              <a:rPr lang="en-US" altLang="en-US" sz="2400" i="1" dirty="0" err="1"/>
              <a:t>t</a:t>
            </a:r>
            <a:r>
              <a:rPr lang="en-US" altLang="en-US" sz="2400" i="1" baseline="-25000" dirty="0" err="1"/>
              <a:t>not</a:t>
            </a:r>
            <a:r>
              <a:rPr lang="en-US" altLang="en-US" sz="2400" i="1" dirty="0"/>
              <a:t> − </a:t>
            </a:r>
            <a:r>
              <a:rPr lang="en-US" altLang="en-US" sz="2400" i="1" dirty="0" err="1"/>
              <a:t>t</a:t>
            </a:r>
            <a:r>
              <a:rPr lang="en-US" altLang="en-US" sz="2400" baseline="-25000" dirty="0" err="1"/>
              <a:t>skew</a:t>
            </a:r>
            <a:r>
              <a:rPr lang="en-US" altLang="en-US" sz="2400" baseline="-25000" dirty="0"/>
              <a:t> </a:t>
            </a:r>
            <a:r>
              <a:rPr lang="en-US" altLang="en-US" sz="2400" i="1" dirty="0" smtClean="0"/>
              <a:t>= </a:t>
            </a:r>
            <a:r>
              <a:rPr lang="en-US" altLang="en-US" sz="2400" dirty="0" smtClean="0"/>
              <a:t>1.3ns </a:t>
            </a:r>
            <a:endParaRPr lang="en-US" altLang="en-US" sz="2400" dirty="0"/>
          </a:p>
          <a:p>
            <a:pPr>
              <a:lnSpc>
                <a:spcPct val="150000"/>
              </a:lnSpc>
            </a:pPr>
            <a:r>
              <a:rPr lang="en-US" altLang="en-US" sz="2400" i="1" dirty="0" smtClean="0"/>
              <a:t>T</a:t>
            </a:r>
            <a:r>
              <a:rPr lang="en-US" altLang="en-US" sz="2400" baseline="-25000" dirty="0" smtClean="0"/>
              <a:t>2</a:t>
            </a:r>
            <a:r>
              <a:rPr lang="en-US" altLang="en-US" sz="2400" i="1" dirty="0" smtClean="0"/>
              <a:t>  </a:t>
            </a:r>
            <a:r>
              <a:rPr lang="en-US" altLang="en-US" sz="2400" i="1" dirty="0"/>
              <a:t>= </a:t>
            </a:r>
            <a:r>
              <a:rPr lang="en-US" altLang="en-US" sz="2400" i="1" dirty="0" err="1"/>
              <a:t>t</a:t>
            </a:r>
            <a:r>
              <a:rPr lang="en-US" altLang="en-US" sz="2400" baseline="-25000" dirty="0" err="1"/>
              <a:t>cQ</a:t>
            </a:r>
            <a:r>
              <a:rPr lang="en-US" altLang="en-US" sz="2400" baseline="-25000" dirty="0"/>
              <a:t> </a:t>
            </a:r>
            <a:r>
              <a:rPr lang="en-US" altLang="en-US" sz="2400" i="1" dirty="0"/>
              <a:t>+ </a:t>
            </a:r>
            <a:r>
              <a:rPr lang="en-US" altLang="en-US" sz="2400" i="1" dirty="0" err="1" smtClean="0"/>
              <a:t>t</a:t>
            </a:r>
            <a:r>
              <a:rPr lang="en-US" altLang="en-US" sz="2400" i="1" baseline="-25000" dirty="0" err="1" smtClean="0"/>
              <a:t>xnor</a:t>
            </a:r>
            <a:r>
              <a:rPr lang="en-US" altLang="en-US" sz="2400" i="1" dirty="0" smtClean="0"/>
              <a:t> </a:t>
            </a:r>
            <a:r>
              <a:rPr lang="en-US" altLang="en-US" sz="2400" i="1" dirty="0"/>
              <a:t>− </a:t>
            </a:r>
            <a:r>
              <a:rPr lang="en-US" altLang="en-US" sz="2400" i="1" dirty="0" smtClean="0"/>
              <a:t>(- </a:t>
            </a:r>
            <a:r>
              <a:rPr lang="en-US" altLang="en-US" sz="2400" i="1" dirty="0" err="1" smtClean="0"/>
              <a:t>t</a:t>
            </a:r>
            <a:r>
              <a:rPr lang="en-US" altLang="en-US" sz="2400" baseline="-25000" dirty="0" err="1" smtClean="0"/>
              <a:t>skew</a:t>
            </a:r>
            <a:r>
              <a:rPr lang="en-US" altLang="en-US" sz="2400" baseline="-25000" dirty="0"/>
              <a:t> </a:t>
            </a:r>
            <a:r>
              <a:rPr lang="en-US" altLang="en-US" sz="2400" i="1" dirty="0" smtClean="0"/>
              <a:t>) = </a:t>
            </a:r>
            <a:r>
              <a:rPr lang="en-US" altLang="en-US" sz="2400" dirty="0" smtClean="0"/>
              <a:t>2.6ns </a:t>
            </a:r>
            <a:endParaRPr lang="en-US" altLang="en-US" sz="2400" dirty="0"/>
          </a:p>
          <a:p>
            <a:pPr>
              <a:lnSpc>
                <a:spcPct val="150000"/>
              </a:lnSpc>
            </a:pPr>
            <a:r>
              <a:rPr lang="en-US" altLang="en-US" sz="2400" i="1" dirty="0" smtClean="0"/>
              <a:t>T</a:t>
            </a:r>
            <a:r>
              <a:rPr lang="en-US" altLang="en-US" sz="2400" baseline="-25000" dirty="0" smtClean="0"/>
              <a:t>1</a:t>
            </a:r>
            <a:r>
              <a:rPr lang="en-US" altLang="en-US" sz="2400" i="1" dirty="0" smtClean="0"/>
              <a:t> </a:t>
            </a:r>
            <a:r>
              <a:rPr lang="en-US" altLang="en-US" sz="2400" i="1" dirty="0"/>
              <a:t>, </a:t>
            </a:r>
            <a:r>
              <a:rPr lang="en-US" altLang="en-US" sz="2400" i="1" dirty="0" smtClean="0"/>
              <a:t>T</a:t>
            </a:r>
            <a:r>
              <a:rPr lang="en-US" altLang="en-US" sz="2400" baseline="-25000" dirty="0" smtClean="0"/>
              <a:t>2</a:t>
            </a:r>
            <a:r>
              <a:rPr lang="en-US" altLang="en-US" sz="2400" i="1" dirty="0" smtClean="0"/>
              <a:t>  </a:t>
            </a:r>
            <a:r>
              <a:rPr lang="en-US" altLang="en-US" sz="2400" i="1" dirty="0"/>
              <a:t>≥  </a:t>
            </a:r>
            <a:r>
              <a:rPr lang="en-US" altLang="en-US" sz="2400" dirty="0"/>
              <a:t>0.4ns</a:t>
            </a:r>
            <a:r>
              <a:rPr lang="en-US" altLang="en-US" sz="2400" i="1" baseline="-25000" dirty="0"/>
              <a:t> </a:t>
            </a:r>
          </a:p>
        </p:txBody>
      </p:sp>
      <p:sp>
        <p:nvSpPr>
          <p:cNvPr id="27667" name="TextBox 2"/>
          <p:cNvSpPr txBox="1">
            <a:spLocks noChangeArrowheads="1"/>
          </p:cNvSpPr>
          <p:nvPr/>
        </p:nvSpPr>
        <p:spPr bwMode="auto">
          <a:xfrm>
            <a:off x="7318622" y="3011240"/>
            <a:ext cx="606425" cy="33813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en-US">
                <a:solidFill>
                  <a:srgbClr val="000000"/>
                </a:solidFill>
              </a:rPr>
              <a:t>skew</a:t>
            </a:r>
            <a:endParaRPr lang="en-GB" altLang="en-US">
              <a:solidFill>
                <a:srgbClr val="000000"/>
              </a:solidFill>
            </a:endParaRPr>
          </a:p>
        </p:txBody>
      </p:sp>
      <p:cxnSp>
        <p:nvCxnSpPr>
          <p:cNvPr id="27668" name="Straight Connector 33"/>
          <p:cNvCxnSpPr>
            <a:cxnSpLocks noChangeShapeType="1"/>
          </p:cNvCxnSpPr>
          <p:nvPr/>
        </p:nvCxnSpPr>
        <p:spPr bwMode="auto">
          <a:xfrm>
            <a:off x="7928222" y="3184277"/>
            <a:ext cx="779463" cy="0"/>
          </a:xfrm>
          <a:prstGeom prst="line">
            <a:avLst/>
          </a:prstGeom>
          <a:noFill/>
          <a:ln w="254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Datumsplatzhalter 3"/>
          <p:cNvSpPr>
            <a:spLocks noGrp="1"/>
          </p:cNvSpPr>
          <p:nvPr>
            <p:ph type="dt" sz="quarter" idx="10"/>
          </p:nvPr>
        </p:nvSpPr>
        <p:spPr>
          <a:xfrm>
            <a:off x="8296275" y="7239000"/>
            <a:ext cx="1504950"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F1B8AC87-2D31-4AB7-91C4-A9C7ABE56B0A}" type="datetime1">
              <a:rPr lang="de-DE" altLang="sv-SE" sz="1000" b="0" smtClean="0"/>
              <a:pPr>
                <a:spcBef>
                  <a:spcPct val="0"/>
                </a:spcBef>
                <a:buFontTx/>
                <a:buNone/>
              </a:pPr>
              <a:t>11.12.2018</a:t>
            </a:fld>
            <a:endParaRPr lang="de-DE" altLang="sv-SE" sz="1000" b="0" smtClean="0"/>
          </a:p>
        </p:txBody>
      </p:sp>
      <p:sp>
        <p:nvSpPr>
          <p:cNvPr id="34" name="Fußzeilenplatzhalter 4"/>
          <p:cNvSpPr>
            <a:spLocks noGrp="1"/>
          </p:cNvSpPr>
          <p:nvPr>
            <p:ph type="ftr" sz="quarter" idx="11"/>
          </p:nvPr>
        </p:nvSpPr>
        <p:spPr>
          <a:xfrm>
            <a:off x="230188" y="7129983"/>
            <a:ext cx="3025775"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dirty="0" smtClean="0"/>
              <a:t>11. </a:t>
            </a:r>
            <a:r>
              <a:rPr lang="de-DE" altLang="sv-SE" sz="1200" dirty="0" err="1" smtClean="0"/>
              <a:t>Latches</a:t>
            </a:r>
            <a:r>
              <a:rPr lang="de-DE" altLang="sv-SE" sz="1200" dirty="0" smtClean="0"/>
              <a:t> und Flipflops</a:t>
            </a:r>
            <a:endParaRPr lang="de-DE" altLang="sv-SE" sz="1500" dirty="0" smtClean="0"/>
          </a:p>
        </p:txBody>
      </p:sp>
      <p:sp>
        <p:nvSpPr>
          <p:cNvPr id="35" name="Foliennummernplatzhalter 5"/>
          <p:cNvSpPr>
            <a:spLocks noGrp="1"/>
          </p:cNvSpPr>
          <p:nvPr>
            <p:ph type="sldNum" sz="quarter" idx="12"/>
          </p:nvPr>
        </p:nvSpPr>
        <p:spPr>
          <a:xfrm>
            <a:off x="9952038" y="7239000"/>
            <a:ext cx="430212"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158761B8-7AFF-4233-8C2A-45EC04377A82}" type="slidenum">
              <a:rPr lang="en-US" altLang="sv-SE" sz="1200" b="0" smtClean="0">
                <a:solidFill>
                  <a:schemeClr val="tx2"/>
                </a:solidFill>
              </a:rPr>
              <a:pPr algn="r">
                <a:spcBef>
                  <a:spcPct val="0"/>
                </a:spcBef>
                <a:buFontTx/>
                <a:buNone/>
              </a:pPr>
              <a:t>32</a:t>
            </a:fld>
            <a:endParaRPr lang="de-DE" altLang="sv-SE" sz="1200" b="0" smtClean="0">
              <a:solidFill>
                <a:schemeClr val="tx2"/>
              </a:solidFill>
              <a:latin typeface="Times New Roman" pitchFamily="18" charset="0"/>
            </a:endParaRPr>
          </a:p>
        </p:txBody>
      </p:sp>
      <p:grpSp>
        <p:nvGrpSpPr>
          <p:cNvPr id="2" name="Group 1"/>
          <p:cNvGrpSpPr/>
          <p:nvPr/>
        </p:nvGrpSpPr>
        <p:grpSpPr>
          <a:xfrm>
            <a:off x="5877171" y="1713036"/>
            <a:ext cx="1212849" cy="691021"/>
            <a:chOff x="6245432" y="1120774"/>
            <a:chExt cx="1407368" cy="792088"/>
          </a:xfrm>
          <a:solidFill>
            <a:schemeClr val="bg1"/>
          </a:solidFill>
        </p:grpSpPr>
        <p:sp>
          <p:nvSpPr>
            <p:cNvPr id="38" name="Bogen 9"/>
            <p:cNvSpPr/>
            <p:nvPr/>
          </p:nvSpPr>
          <p:spPr bwMode="auto">
            <a:xfrm>
              <a:off x="6347580" y="1127221"/>
              <a:ext cx="970627" cy="785640"/>
            </a:xfrm>
            <a:prstGeom prst="arc">
              <a:avLst/>
            </a:prstGeom>
            <a:grpFill/>
            <a:ln w="25400" cap="flat" cmpd="sng" algn="ctr">
              <a:solidFill>
                <a:srgbClr val="000008"/>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39" name="Bogen 10"/>
            <p:cNvSpPr/>
            <p:nvPr/>
          </p:nvSpPr>
          <p:spPr bwMode="auto">
            <a:xfrm rot="5400000">
              <a:off x="6440074" y="1034728"/>
              <a:ext cx="785640" cy="970627"/>
            </a:xfrm>
            <a:prstGeom prst="arc">
              <a:avLst/>
            </a:prstGeom>
            <a:grpFill/>
            <a:ln w="25400" cap="flat" cmpd="sng" algn="ctr">
              <a:solidFill>
                <a:srgbClr val="000008"/>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0" name="Bogen 11"/>
            <p:cNvSpPr/>
            <p:nvPr/>
          </p:nvSpPr>
          <p:spPr bwMode="auto">
            <a:xfrm>
              <a:off x="6682173" y="1127221"/>
              <a:ext cx="290285" cy="785640"/>
            </a:xfrm>
            <a:prstGeom prst="arc">
              <a:avLst/>
            </a:prstGeom>
            <a:grpFill/>
            <a:ln w="25400" cap="flat" cmpd="sng" algn="ctr">
              <a:solidFill>
                <a:srgbClr val="000008"/>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1" name="Bogen 12"/>
            <p:cNvSpPr/>
            <p:nvPr/>
          </p:nvSpPr>
          <p:spPr bwMode="auto">
            <a:xfrm rot="5400000">
              <a:off x="6434496" y="1374899"/>
              <a:ext cx="785640" cy="290285"/>
            </a:xfrm>
            <a:prstGeom prst="arc">
              <a:avLst/>
            </a:prstGeom>
            <a:grpFill/>
            <a:ln w="25400" cap="flat" cmpd="sng" algn="ctr">
              <a:solidFill>
                <a:srgbClr val="000008"/>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2" name="Oval 41"/>
            <p:cNvSpPr/>
            <p:nvPr/>
          </p:nvSpPr>
          <p:spPr bwMode="auto">
            <a:xfrm>
              <a:off x="7329620" y="1433383"/>
              <a:ext cx="97063" cy="98205"/>
            </a:xfrm>
            <a:prstGeom prst="ellipse">
              <a:avLst/>
            </a:prstGeom>
            <a:grpFill/>
            <a:ln w="25400" cap="flat" cmpd="sng" algn="ctr">
              <a:solidFill>
                <a:srgbClr val="000008"/>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cxnSp>
          <p:nvCxnSpPr>
            <p:cNvPr id="43" name="Straight Arrow Connector 42"/>
            <p:cNvCxnSpPr/>
            <p:nvPr/>
          </p:nvCxnSpPr>
          <p:spPr bwMode="auto">
            <a:xfrm flipV="1">
              <a:off x="7427151" y="1476689"/>
              <a:ext cx="225649" cy="5798"/>
            </a:xfrm>
            <a:prstGeom prst="straightConnector1">
              <a:avLst/>
            </a:prstGeom>
            <a:grpFill/>
            <a:ln w="25400" cap="flat" cmpd="sng" algn="ctr">
              <a:solidFill>
                <a:srgbClr val="000008"/>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4" name="Group 43"/>
            <p:cNvGrpSpPr/>
            <p:nvPr/>
          </p:nvGrpSpPr>
          <p:grpSpPr>
            <a:xfrm>
              <a:off x="6615093" y="1120774"/>
              <a:ext cx="290285" cy="792087"/>
              <a:chOff x="3652072" y="5365602"/>
              <a:chExt cx="290285" cy="792087"/>
            </a:xfrm>
            <a:grpFill/>
          </p:grpSpPr>
          <p:sp>
            <p:nvSpPr>
              <p:cNvPr id="47" name="Bogen 11"/>
              <p:cNvSpPr/>
              <p:nvPr/>
            </p:nvSpPr>
            <p:spPr bwMode="auto">
              <a:xfrm>
                <a:off x="3652072" y="5372049"/>
                <a:ext cx="290285" cy="785640"/>
              </a:xfrm>
              <a:prstGeom prst="arc">
                <a:avLst/>
              </a:prstGeom>
              <a:grpFill/>
              <a:ln w="25400" cap="flat" cmpd="sng" algn="ctr">
                <a:solidFill>
                  <a:srgbClr val="000008"/>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8" name="Bogen 12"/>
              <p:cNvSpPr/>
              <p:nvPr/>
            </p:nvSpPr>
            <p:spPr bwMode="auto">
              <a:xfrm rot="5400000">
                <a:off x="3404395" y="5613279"/>
                <a:ext cx="785640" cy="290285"/>
              </a:xfrm>
              <a:prstGeom prst="arc">
                <a:avLst/>
              </a:prstGeom>
              <a:grpFill/>
              <a:ln w="25400" cap="flat" cmpd="sng" algn="ctr">
                <a:solidFill>
                  <a:srgbClr val="000008"/>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45" name="Straight Arrow Connector 44"/>
            <p:cNvCxnSpPr/>
            <p:nvPr/>
          </p:nvCxnSpPr>
          <p:spPr bwMode="auto">
            <a:xfrm>
              <a:off x="6245432" y="1716452"/>
              <a:ext cx="624410" cy="0"/>
            </a:xfrm>
            <a:prstGeom prst="straightConnector1">
              <a:avLst/>
            </a:prstGeom>
            <a:grpFill/>
            <a:ln w="25400" cap="flat" cmpd="sng" algn="ctr">
              <a:solidFill>
                <a:srgbClr val="000008"/>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p:cNvCxnSpPr/>
            <p:nvPr/>
          </p:nvCxnSpPr>
          <p:spPr bwMode="auto">
            <a:xfrm>
              <a:off x="6451749" y="1311318"/>
              <a:ext cx="423690" cy="0"/>
            </a:xfrm>
            <a:prstGeom prst="straightConnector1">
              <a:avLst/>
            </a:prstGeom>
            <a:grpFill/>
            <a:ln w="25400" cap="flat" cmpd="sng" algn="ctr">
              <a:solidFill>
                <a:srgbClr val="000008"/>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 name="Straight Connector 4"/>
          <p:cNvCxnSpPr/>
          <p:nvPr/>
        </p:nvCxnSpPr>
        <p:spPr bwMode="auto">
          <a:xfrm flipV="1">
            <a:off x="10191916" y="1333153"/>
            <a:ext cx="18436" cy="654149"/>
          </a:xfrm>
          <a:prstGeom prst="line">
            <a:avLst/>
          </a:prstGeom>
          <a:solidFill>
            <a:schemeClr val="accent1"/>
          </a:solidFill>
          <a:ln w="25400" cap="flat" cmpd="sng" algn="ctr">
            <a:solidFill>
              <a:srgbClr val="00000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p:cNvCxnSpPr/>
          <p:nvPr/>
        </p:nvCxnSpPr>
        <p:spPr bwMode="auto">
          <a:xfrm flipH="1">
            <a:off x="6054972" y="1333153"/>
            <a:ext cx="4155380" cy="0"/>
          </a:xfrm>
          <a:prstGeom prst="line">
            <a:avLst/>
          </a:prstGeom>
          <a:solidFill>
            <a:schemeClr val="accent1"/>
          </a:solidFill>
          <a:ln w="25400" cap="flat" cmpd="sng" algn="ctr">
            <a:solidFill>
              <a:srgbClr val="00000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6054972" y="1333153"/>
            <a:ext cx="0" cy="546114"/>
          </a:xfrm>
          <a:prstGeom prst="line">
            <a:avLst/>
          </a:prstGeom>
          <a:solidFill>
            <a:schemeClr val="accent1"/>
          </a:solidFill>
          <a:ln w="25400" cap="flat" cmpd="sng" algn="ctr">
            <a:solidFill>
              <a:srgbClr val="00000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2"/>
          <p:cNvSpPr>
            <a:spLocks noChangeArrowheads="1"/>
          </p:cNvSpPr>
          <p:nvPr/>
        </p:nvSpPr>
        <p:spPr bwMode="auto">
          <a:xfrm>
            <a:off x="209550" y="3536776"/>
            <a:ext cx="5156200" cy="2955405"/>
          </a:xfrm>
          <a:prstGeom prst="rect">
            <a:avLst/>
          </a:prstGeom>
          <a:solidFill>
            <a:schemeClr val="accent5">
              <a:lumMod val="40000"/>
              <a:lumOff val="60000"/>
            </a:schemeClr>
          </a:solidFill>
          <a:ln>
            <a:solidFill>
              <a:schemeClr val="accent2"/>
            </a:solidFill>
          </a:ln>
          <a:effectLst/>
          <a:extLst/>
        </p:spPr>
        <p:txBody>
          <a:bodyPr lIns="104278" tIns="52139" rIns="104278" bIns="52139"/>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defRPr/>
            </a:pPr>
            <a:r>
              <a:rPr lang="en-US" altLang="en-US" dirty="0" err="1" smtClean="0"/>
              <a:t>Minimale</a:t>
            </a:r>
            <a:r>
              <a:rPr lang="en-US" altLang="en-US" dirty="0" smtClean="0"/>
              <a:t> </a:t>
            </a:r>
            <a:r>
              <a:rPr lang="en-US" altLang="en-US" dirty="0" err="1" smtClean="0"/>
              <a:t>Taktperiode</a:t>
            </a:r>
            <a:r>
              <a:rPr lang="en-US" altLang="en-US" dirty="0" smtClean="0"/>
              <a:t>:</a:t>
            </a:r>
            <a:r>
              <a:rPr lang="en-US" altLang="en-US" i="1" dirty="0" smtClean="0"/>
              <a:t> </a:t>
            </a:r>
          </a:p>
          <a:p>
            <a:pPr>
              <a:lnSpc>
                <a:spcPct val="150000"/>
              </a:lnSpc>
              <a:defRPr/>
            </a:pPr>
            <a:r>
              <a:rPr lang="en-US" altLang="en-US" i="1" dirty="0" smtClean="0"/>
              <a:t>p</a:t>
            </a:r>
            <a:r>
              <a:rPr lang="en-US" altLang="en-US" i="1" baseline="-25000" dirty="0" smtClean="0"/>
              <a:t>1 </a:t>
            </a:r>
            <a:r>
              <a:rPr lang="en-US" altLang="en-US" i="1" dirty="0" smtClean="0"/>
              <a:t>= </a:t>
            </a:r>
            <a:r>
              <a:rPr lang="en-US" altLang="en-US" i="1" dirty="0" err="1" smtClean="0"/>
              <a:t>t</a:t>
            </a:r>
            <a:r>
              <a:rPr lang="en-US" altLang="en-US" baseline="-25000" dirty="0" err="1" smtClean="0"/>
              <a:t>cQ</a:t>
            </a:r>
            <a:r>
              <a:rPr lang="en-US" altLang="en-US" baseline="-25000" dirty="0" smtClean="0"/>
              <a:t> </a:t>
            </a:r>
            <a:r>
              <a:rPr lang="en-US" altLang="en-US" i="1" dirty="0" smtClean="0"/>
              <a:t>+ </a:t>
            </a:r>
            <a:r>
              <a:rPr lang="en-US" altLang="en-US" i="1" dirty="0" err="1" smtClean="0"/>
              <a:t>t</a:t>
            </a:r>
            <a:r>
              <a:rPr lang="en-US" altLang="en-US" i="1" baseline="-25000" dirty="0" err="1" smtClean="0"/>
              <a:t>not</a:t>
            </a:r>
            <a:r>
              <a:rPr lang="en-US" altLang="en-US" i="1" dirty="0" smtClean="0"/>
              <a:t> + </a:t>
            </a:r>
            <a:r>
              <a:rPr lang="en-US" altLang="en-US" i="1" dirty="0" err="1" smtClean="0"/>
              <a:t>t</a:t>
            </a:r>
            <a:r>
              <a:rPr lang="en-US" altLang="en-US" i="1" baseline="-25000" dirty="0" err="1" smtClean="0"/>
              <a:t>su</a:t>
            </a:r>
            <a:r>
              <a:rPr lang="en-US" altLang="en-US" i="1" dirty="0" smtClean="0"/>
              <a:t> − </a:t>
            </a:r>
            <a:r>
              <a:rPr lang="en-US" altLang="en-US" i="1" dirty="0" err="1"/>
              <a:t>t</a:t>
            </a:r>
            <a:r>
              <a:rPr lang="en-US" altLang="en-US" baseline="-25000" dirty="0" err="1"/>
              <a:t>skew</a:t>
            </a:r>
            <a:r>
              <a:rPr lang="en-US" altLang="en-US" baseline="-25000" dirty="0"/>
              <a:t> </a:t>
            </a:r>
            <a:r>
              <a:rPr lang="en-US" altLang="en-US" dirty="0" smtClean="0"/>
              <a:t>= 2.1ns</a:t>
            </a:r>
            <a:endParaRPr lang="en-US" altLang="en-US" i="1" dirty="0"/>
          </a:p>
          <a:p>
            <a:pPr>
              <a:lnSpc>
                <a:spcPct val="150000"/>
              </a:lnSpc>
              <a:defRPr/>
            </a:pPr>
            <a:r>
              <a:rPr lang="en-US" altLang="en-US" i="1" dirty="0" smtClean="0"/>
              <a:t>p</a:t>
            </a:r>
            <a:r>
              <a:rPr lang="en-US" altLang="en-US" i="1" baseline="-25000" dirty="0" smtClean="0"/>
              <a:t>2 </a:t>
            </a:r>
            <a:r>
              <a:rPr lang="en-US" altLang="en-US" i="1" dirty="0" smtClean="0"/>
              <a:t>= </a:t>
            </a:r>
            <a:r>
              <a:rPr lang="en-US" altLang="en-US" i="1" dirty="0" err="1" smtClean="0"/>
              <a:t>t</a:t>
            </a:r>
            <a:r>
              <a:rPr lang="en-US" altLang="en-US" baseline="-25000" dirty="0" err="1" smtClean="0"/>
              <a:t>cQ</a:t>
            </a:r>
            <a:r>
              <a:rPr lang="en-US" altLang="en-US" baseline="-25000" dirty="0" smtClean="0"/>
              <a:t> </a:t>
            </a:r>
            <a:r>
              <a:rPr lang="en-US" altLang="en-US" i="1" dirty="0" smtClean="0"/>
              <a:t>+ </a:t>
            </a:r>
            <a:r>
              <a:rPr lang="en-US" altLang="en-US" i="1" dirty="0" err="1" smtClean="0"/>
              <a:t>t</a:t>
            </a:r>
            <a:r>
              <a:rPr lang="en-US" altLang="en-US" i="1" baseline="-25000" dirty="0" err="1" smtClean="0"/>
              <a:t>xnor</a:t>
            </a:r>
            <a:r>
              <a:rPr lang="en-US" altLang="en-US" i="1" dirty="0" smtClean="0"/>
              <a:t> </a:t>
            </a:r>
            <a:r>
              <a:rPr lang="en-US" altLang="en-US" i="1" dirty="0"/>
              <a:t>+ </a:t>
            </a:r>
            <a:r>
              <a:rPr lang="en-US" altLang="en-US" i="1" dirty="0" err="1"/>
              <a:t>t</a:t>
            </a:r>
            <a:r>
              <a:rPr lang="en-US" altLang="en-US" i="1" baseline="-25000" dirty="0" err="1"/>
              <a:t>su</a:t>
            </a:r>
            <a:r>
              <a:rPr lang="en-US" altLang="en-US" i="1" dirty="0"/>
              <a:t> − </a:t>
            </a:r>
            <a:r>
              <a:rPr lang="en-US" altLang="en-US" i="1" dirty="0" smtClean="0"/>
              <a:t>(- </a:t>
            </a:r>
            <a:r>
              <a:rPr lang="en-US" altLang="en-US" i="1" dirty="0" err="1" smtClean="0"/>
              <a:t>t</a:t>
            </a:r>
            <a:r>
              <a:rPr lang="en-US" altLang="en-US" baseline="-25000" dirty="0" err="1" smtClean="0"/>
              <a:t>skew</a:t>
            </a:r>
            <a:r>
              <a:rPr lang="en-US" altLang="en-US" baseline="-25000" dirty="0" smtClean="0"/>
              <a:t> </a:t>
            </a:r>
            <a:r>
              <a:rPr lang="en-US" altLang="en-US" dirty="0" smtClean="0"/>
              <a:t>)= 3.4ns</a:t>
            </a:r>
            <a:endParaRPr lang="en-US" altLang="en-US" i="1" dirty="0"/>
          </a:p>
          <a:p>
            <a:pPr>
              <a:lnSpc>
                <a:spcPct val="150000"/>
              </a:lnSpc>
              <a:defRPr/>
            </a:pPr>
            <a:r>
              <a:rPr lang="en-US" altLang="en-US" i="1" dirty="0" err="1" smtClean="0"/>
              <a:t>p</a:t>
            </a:r>
            <a:r>
              <a:rPr lang="en-US" altLang="en-US" i="1" baseline="-25000" dirty="0" err="1" smtClean="0"/>
              <a:t>clock</a:t>
            </a:r>
            <a:r>
              <a:rPr lang="en-US" altLang="en-US" i="1" dirty="0" smtClean="0"/>
              <a:t>= p</a:t>
            </a:r>
            <a:r>
              <a:rPr lang="en-US" altLang="en-US" i="1" baseline="-25000" dirty="0" smtClean="0"/>
              <a:t>2</a:t>
            </a:r>
            <a:r>
              <a:rPr lang="en-US" altLang="en-US" i="1" dirty="0" smtClean="0"/>
              <a:t> </a:t>
            </a:r>
            <a:r>
              <a:rPr lang="en-US" altLang="en-US" dirty="0" smtClean="0"/>
              <a:t>= 3.4ns</a:t>
            </a:r>
            <a:endParaRPr lang="en-US" altLang="en-US" i="1" dirty="0"/>
          </a:p>
          <a:p>
            <a:pPr>
              <a:lnSpc>
                <a:spcPct val="150000"/>
              </a:lnSpc>
              <a:defRPr/>
            </a:pPr>
            <a:r>
              <a:rPr lang="en-US" altLang="en-US" i="1" dirty="0" err="1" smtClean="0"/>
              <a:t>F</a:t>
            </a:r>
            <a:r>
              <a:rPr lang="en-US" altLang="en-US" baseline="-25000" dirty="0" err="1" smtClean="0"/>
              <a:t>max</a:t>
            </a:r>
            <a:r>
              <a:rPr lang="en-US" altLang="en-US" baseline="-25000" dirty="0" smtClean="0"/>
              <a:t> </a:t>
            </a:r>
            <a:r>
              <a:rPr lang="en-US" altLang="en-US" dirty="0" smtClean="0"/>
              <a:t>= 294 MHz</a:t>
            </a:r>
            <a:endParaRPr lang="en-US" altLang="en-US" dirty="0"/>
          </a:p>
        </p:txBody>
      </p:sp>
      <p:sp>
        <p:nvSpPr>
          <p:cNvPr id="53" name="Rectangle 2"/>
          <p:cNvSpPr>
            <a:spLocks noChangeArrowheads="1"/>
          </p:cNvSpPr>
          <p:nvPr/>
        </p:nvSpPr>
        <p:spPr bwMode="auto">
          <a:xfrm>
            <a:off x="209550" y="6561321"/>
            <a:ext cx="5156200" cy="783495"/>
          </a:xfrm>
          <a:prstGeom prst="rect">
            <a:avLst/>
          </a:prstGeom>
          <a:solidFill>
            <a:schemeClr val="accent5">
              <a:lumMod val="40000"/>
              <a:lumOff val="60000"/>
            </a:schemeClr>
          </a:solidFill>
          <a:ln>
            <a:solidFill>
              <a:schemeClr val="accent2"/>
            </a:solidFill>
          </a:ln>
          <a:effectLst/>
          <a:extLst/>
        </p:spPr>
        <p:txBody>
          <a:bodyPr lIns="104278" tIns="52139" rIns="104278" bIns="52139"/>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defRPr/>
            </a:pPr>
            <a:r>
              <a:rPr lang="en-US" altLang="en-US" i="1" dirty="0" err="1" smtClean="0"/>
              <a:t>p</a:t>
            </a:r>
            <a:r>
              <a:rPr lang="en-US" altLang="en-US" i="1" baseline="-25000" dirty="0" err="1" smtClean="0"/>
              <a:t>clock</a:t>
            </a:r>
            <a:r>
              <a:rPr lang="en-US" altLang="en-US" i="1" dirty="0" smtClean="0"/>
              <a:t>(</a:t>
            </a:r>
            <a:r>
              <a:rPr lang="en-US" altLang="en-US" i="1" dirty="0" err="1" smtClean="0"/>
              <a:t>t</a:t>
            </a:r>
            <a:r>
              <a:rPr lang="en-US" altLang="en-US" baseline="-25000" dirty="0" err="1" smtClean="0"/>
              <a:t>skew</a:t>
            </a:r>
            <a:r>
              <a:rPr lang="en-US" altLang="en-US" i="1" dirty="0" smtClean="0"/>
              <a:t>) = </a:t>
            </a:r>
            <a:r>
              <a:rPr lang="en-US" altLang="en-US" dirty="0" smtClean="0"/>
              <a:t> </a:t>
            </a:r>
            <a:r>
              <a:rPr lang="en-US" altLang="en-US" dirty="0" smtClean="0"/>
              <a:t>2.8ns </a:t>
            </a:r>
            <a:r>
              <a:rPr lang="en-US" altLang="en-US" i="1" dirty="0"/>
              <a:t>− </a:t>
            </a:r>
            <a:r>
              <a:rPr lang="en-US" altLang="en-US" i="1" dirty="0" smtClean="0"/>
              <a:t>(- </a:t>
            </a:r>
            <a:r>
              <a:rPr lang="en-US" altLang="en-US" i="1" dirty="0" err="1" smtClean="0"/>
              <a:t>t</a:t>
            </a:r>
            <a:r>
              <a:rPr lang="en-US" altLang="en-US" baseline="-25000" dirty="0" err="1" smtClean="0"/>
              <a:t>skew</a:t>
            </a:r>
            <a:r>
              <a:rPr lang="en-US" altLang="en-US" baseline="-25000" dirty="0" smtClean="0"/>
              <a:t> </a:t>
            </a:r>
            <a:r>
              <a:rPr lang="en-US" altLang="en-US" dirty="0" smtClean="0"/>
              <a:t>)</a:t>
            </a:r>
            <a:endParaRPr lang="en-US" altLang="en-US" i="1" dirty="0"/>
          </a:p>
        </p:txBody>
      </p:sp>
      <p:sp>
        <p:nvSpPr>
          <p:cNvPr id="61" name="Rectangle 2"/>
          <p:cNvSpPr>
            <a:spLocks noChangeArrowheads="1"/>
          </p:cNvSpPr>
          <p:nvPr/>
        </p:nvSpPr>
        <p:spPr bwMode="auto">
          <a:xfrm>
            <a:off x="5413374" y="6536979"/>
            <a:ext cx="5273675" cy="807838"/>
          </a:xfrm>
          <a:prstGeom prst="rect">
            <a:avLst/>
          </a:prstGeom>
          <a:solidFill>
            <a:srgbClr val="F8F27C"/>
          </a:solidFill>
          <a:ln w="9525">
            <a:solidFill>
              <a:schemeClr val="accent2"/>
            </a:solidFill>
            <a:miter lim="800000"/>
            <a:headEnd/>
            <a:tailEnd/>
          </a:ln>
        </p:spPr>
        <p:txBody>
          <a:bodyPr lIns="104278" tIns="52139" rIns="104278" bIns="52139"/>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nSpc>
                <a:spcPct val="150000"/>
              </a:lnSpc>
            </a:pPr>
            <a:r>
              <a:rPr lang="en-US" altLang="en-US" sz="2400" i="1" dirty="0" err="1" smtClean="0"/>
              <a:t>t</a:t>
            </a:r>
            <a:r>
              <a:rPr lang="en-US" altLang="en-US" sz="2400" baseline="-25000" dirty="0" err="1" smtClean="0"/>
              <a:t>skew</a:t>
            </a:r>
            <a:r>
              <a:rPr lang="en-US" altLang="en-US" sz="2400" baseline="-25000" dirty="0" smtClean="0"/>
              <a:t> </a:t>
            </a:r>
            <a:r>
              <a:rPr lang="en-US" altLang="en-US" sz="2400" i="1" dirty="0" smtClean="0"/>
              <a:t> ≤  </a:t>
            </a:r>
            <a:r>
              <a:rPr lang="en-US" altLang="en-US" sz="2400" dirty="0" smtClean="0"/>
              <a:t>1.5ns</a:t>
            </a:r>
            <a:endParaRPr lang="en-US" altLang="en-US" sz="2400" i="1" baseline="-25000" dirty="0"/>
          </a:p>
        </p:txBody>
      </p:sp>
    </p:spTree>
    <p:extLst>
      <p:ext uri="{BB962C8B-B14F-4D97-AF65-F5344CB8AC3E}">
        <p14:creationId xmlns:p14="http://schemas.microsoft.com/office/powerpoint/2010/main" val="4161107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animBg="1"/>
      <p:bldP spid="60" grpId="0" animBg="1"/>
      <p:bldP spid="53" grpId="0" animBg="1"/>
      <p:bldP spid="61"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de-AT" altLang="de-DE" smtClean="0"/>
              <a:t>Setup Time Violation</a:t>
            </a:r>
            <a:endParaRPr lang="sv-SE" altLang="de-DE" smtClean="0"/>
          </a:p>
        </p:txBody>
      </p:sp>
      <p:sp>
        <p:nvSpPr>
          <p:cNvPr id="28675" name="Date Placehold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809BC4CA-359A-4C90-B014-631C78D0550E}" type="datetime1">
              <a:rPr lang="de-DE" altLang="sv-SE" sz="1000" b="0" smtClean="0"/>
              <a:pPr>
                <a:spcBef>
                  <a:spcPct val="0"/>
                </a:spcBef>
                <a:buFontTx/>
                <a:buNone/>
              </a:pPr>
              <a:t>11.12.2018</a:t>
            </a:fld>
            <a:endParaRPr lang="de-DE" altLang="sv-SE" sz="1000" b="0" smtClean="0"/>
          </a:p>
        </p:txBody>
      </p:sp>
      <p:sp>
        <p:nvSpPr>
          <p:cNvPr id="28676"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2867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0BCC8548-F787-4D21-898E-8F6CBF65B036}" type="slidenum">
              <a:rPr lang="en-US" altLang="sv-SE" sz="1200" b="0" smtClean="0">
                <a:solidFill>
                  <a:schemeClr val="tx2"/>
                </a:solidFill>
              </a:rPr>
              <a:pPr algn="r">
                <a:spcBef>
                  <a:spcPct val="0"/>
                </a:spcBef>
                <a:buFontTx/>
                <a:buNone/>
              </a:pPr>
              <a:t>33</a:t>
            </a:fld>
            <a:endParaRPr lang="de-DE" altLang="sv-SE" sz="1200" b="0" smtClean="0">
              <a:solidFill>
                <a:schemeClr val="tx2"/>
              </a:solidFill>
              <a:latin typeface="Times New Roman" pitchFamily="18" charset="0"/>
            </a:endParaRPr>
          </a:p>
        </p:txBody>
      </p:sp>
      <p:sp>
        <p:nvSpPr>
          <p:cNvPr id="28678" name="Content Placeholder 6"/>
          <p:cNvSpPr>
            <a:spLocks noGrp="1"/>
          </p:cNvSpPr>
          <p:nvPr>
            <p:ph idx="1"/>
          </p:nvPr>
        </p:nvSpPr>
        <p:spPr/>
        <p:txBody>
          <a:bodyPr/>
          <a:lstStyle/>
          <a:p>
            <a:endParaRPr lang="sv-SE" altLang="de-DE" smtClean="0"/>
          </a:p>
        </p:txBody>
      </p:sp>
      <p:pic>
        <p:nvPicPr>
          <p:cNvPr id="2867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25663"/>
            <a:ext cx="1096010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30525F65-010C-4D8E-8323-E326C3953CDF}" type="datetime1">
              <a:rPr lang="de-DE" altLang="sv-SE" sz="1000" b="0" smtClean="0"/>
              <a:pPr>
                <a:spcBef>
                  <a:spcPct val="0"/>
                </a:spcBef>
                <a:buFontTx/>
                <a:buNone/>
              </a:pPr>
              <a:t>11.12.2018</a:t>
            </a:fld>
            <a:endParaRPr lang="de-DE" altLang="sv-SE" sz="1000" b="0" smtClean="0"/>
          </a:p>
        </p:txBody>
      </p:sp>
      <p:sp>
        <p:nvSpPr>
          <p:cNvPr id="29699"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29700"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3794CB5D-C2BB-4D50-BEA3-5D2F0EBEDBA3}" type="slidenum">
              <a:rPr lang="en-US" altLang="sv-SE" sz="1200" b="0" smtClean="0">
                <a:solidFill>
                  <a:schemeClr val="tx2"/>
                </a:solidFill>
              </a:rPr>
              <a:pPr algn="r">
                <a:spcBef>
                  <a:spcPct val="0"/>
                </a:spcBef>
                <a:buFontTx/>
                <a:buNone/>
              </a:pPr>
              <a:t>34</a:t>
            </a:fld>
            <a:endParaRPr lang="de-DE" altLang="sv-SE" sz="1200" b="0" smtClean="0">
              <a:solidFill>
                <a:schemeClr val="tx2"/>
              </a:solidFill>
              <a:latin typeface="Times New Roman" pitchFamily="18" charset="0"/>
            </a:endParaRPr>
          </a:p>
        </p:txBody>
      </p:sp>
      <p:sp>
        <p:nvSpPr>
          <p:cNvPr id="311298" name="Rectangle 2"/>
          <p:cNvSpPr>
            <a:spLocks noGrp="1" noChangeArrowheads="1"/>
          </p:cNvSpPr>
          <p:nvPr>
            <p:ph type="title"/>
          </p:nvPr>
        </p:nvSpPr>
        <p:spPr/>
        <p:txBody>
          <a:bodyPr/>
          <a:lstStyle/>
          <a:p>
            <a:pPr eaLnBrk="1" hangingPunct="1">
              <a:defRPr/>
            </a:pPr>
            <a:r>
              <a:rPr lang="de-DE" dirty="0" smtClean="0"/>
              <a:t>Setup-Time Überprüfung</a:t>
            </a:r>
          </a:p>
        </p:txBody>
      </p:sp>
      <p:sp>
        <p:nvSpPr>
          <p:cNvPr id="29702" name="Rectangle 3"/>
          <p:cNvSpPr>
            <a:spLocks noGrp="1" noChangeArrowheads="1"/>
          </p:cNvSpPr>
          <p:nvPr>
            <p:ph type="body" idx="1"/>
          </p:nvPr>
        </p:nvSpPr>
        <p:spPr>
          <a:xfrm>
            <a:off x="227013" y="1620838"/>
            <a:ext cx="10212387" cy="5397500"/>
          </a:xfrm>
        </p:spPr>
        <p:txBody>
          <a:bodyPr/>
          <a:lstStyle/>
          <a:p>
            <a:pPr eaLnBrk="1" hangingPunct="1"/>
            <a:r>
              <a:rPr lang="de-DE" altLang="de-DE" smtClean="0"/>
              <a:t>Überprüfung der Setup-Time durch eine assertion:</a:t>
            </a:r>
          </a:p>
        </p:txBody>
      </p:sp>
      <p:sp>
        <p:nvSpPr>
          <p:cNvPr id="29703" name="Text Box 4"/>
          <p:cNvSpPr txBox="1">
            <a:spLocks noChangeArrowheads="1"/>
          </p:cNvSpPr>
          <p:nvPr/>
        </p:nvSpPr>
        <p:spPr bwMode="auto">
          <a:xfrm>
            <a:off x="590550" y="2052638"/>
            <a:ext cx="9290050" cy="424815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b="1">
                <a:latin typeface="Courier New" pitchFamily="49" charset="0"/>
              </a:rPr>
              <a:t>entity</a:t>
            </a:r>
            <a:r>
              <a:rPr lang="en-GB" altLang="de-DE">
                <a:latin typeface="Courier New" pitchFamily="49" charset="0"/>
              </a:rPr>
              <a:t> DFF_CHECK </a:t>
            </a:r>
            <a:r>
              <a:rPr lang="en-GB" altLang="de-DE" b="1">
                <a:latin typeface="Courier New" pitchFamily="49" charset="0"/>
              </a:rPr>
              <a:t>is</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generic</a:t>
            </a:r>
            <a:r>
              <a:rPr lang="en-GB" altLang="de-DE">
                <a:latin typeface="Courier New" pitchFamily="49" charset="0"/>
              </a:rPr>
              <a:t>(TS:time := 5 ns);</a:t>
            </a:r>
          </a:p>
          <a:p>
            <a:pPr algn="l"/>
            <a:r>
              <a:rPr lang="en-GB" altLang="de-DE">
                <a:latin typeface="Courier New" pitchFamily="49" charset="0"/>
              </a:rPr>
              <a:t>   </a:t>
            </a:r>
            <a:r>
              <a:rPr lang="en-GB" altLang="de-DE" b="1">
                <a:latin typeface="Courier New" pitchFamily="49" charset="0"/>
              </a:rPr>
              <a:t>port</a:t>
            </a:r>
            <a:r>
              <a:rPr lang="en-GB" altLang="de-DE">
                <a:latin typeface="Courier New" pitchFamily="49" charset="0"/>
              </a:rPr>
              <a:t>( CLK, D : </a:t>
            </a:r>
            <a:r>
              <a:rPr lang="en-GB" altLang="de-DE" b="1">
                <a:latin typeface="Courier New" pitchFamily="49" charset="0"/>
              </a:rPr>
              <a:t>in</a:t>
            </a:r>
            <a:r>
              <a:rPr lang="en-GB" altLang="de-DE">
                <a:latin typeface="Courier New" pitchFamily="49" charset="0"/>
              </a:rPr>
              <a:t> bit;</a:t>
            </a:r>
          </a:p>
          <a:p>
            <a:pPr algn="l"/>
            <a:r>
              <a:rPr lang="en-GB" altLang="de-DE">
                <a:latin typeface="Courier New" pitchFamily="49" charset="0"/>
              </a:rPr>
              <a:t>         Q : </a:t>
            </a:r>
            <a:r>
              <a:rPr lang="en-GB" altLang="de-DE" b="1">
                <a:latin typeface="Courier New" pitchFamily="49" charset="0"/>
              </a:rPr>
              <a:t>out</a:t>
            </a:r>
            <a:r>
              <a:rPr lang="en-GB" altLang="de-DE">
                <a:latin typeface="Courier New" pitchFamily="49" charset="0"/>
              </a:rPr>
              <a:t> bit);</a:t>
            </a:r>
            <a:endParaRPr lang="en-GB" altLang="de-DE" b="1">
              <a:latin typeface="Courier New" pitchFamily="49" charset="0"/>
            </a:endParaRPr>
          </a:p>
          <a:p>
            <a:pPr algn="l"/>
            <a:r>
              <a:rPr lang="en-GB" altLang="de-DE" b="1">
                <a:latin typeface="Courier New" pitchFamily="49" charset="0"/>
              </a:rPr>
              <a:t>end</a:t>
            </a:r>
            <a:r>
              <a:rPr lang="en-GB" altLang="de-DE">
                <a:latin typeface="Courier New" pitchFamily="49" charset="0"/>
              </a:rPr>
              <a:t> DFF_CHECK;</a:t>
            </a:r>
            <a:endParaRPr lang="en-GB" altLang="de-DE" b="1">
              <a:latin typeface="Courier New" pitchFamily="49" charset="0"/>
            </a:endParaRPr>
          </a:p>
          <a:p>
            <a:pPr algn="l"/>
            <a:r>
              <a:rPr lang="en-GB" altLang="de-DE" b="1">
                <a:latin typeface="Courier New" pitchFamily="49" charset="0"/>
              </a:rPr>
              <a:t>architecture</a:t>
            </a:r>
            <a:r>
              <a:rPr lang="en-GB" altLang="de-DE">
                <a:latin typeface="Courier New" pitchFamily="49" charset="0"/>
              </a:rPr>
              <a:t> VERHALTEN </a:t>
            </a:r>
            <a:r>
              <a:rPr lang="en-GB" altLang="de-DE" b="1">
                <a:latin typeface="Courier New" pitchFamily="49" charset="0"/>
              </a:rPr>
              <a:t>of</a:t>
            </a:r>
            <a:r>
              <a:rPr lang="en-GB" altLang="de-DE">
                <a:latin typeface="Courier New" pitchFamily="49" charset="0"/>
              </a:rPr>
              <a:t> DFF_CHECK </a:t>
            </a:r>
            <a:r>
              <a:rPr lang="en-GB" altLang="de-DE" b="1">
                <a:latin typeface="Courier New" pitchFamily="49" charset="0"/>
              </a:rPr>
              <a:t>is</a:t>
            </a:r>
          </a:p>
          <a:p>
            <a:pPr algn="l"/>
            <a:r>
              <a:rPr lang="en-GB" altLang="de-DE" b="1">
                <a:latin typeface="Courier New" pitchFamily="49" charset="0"/>
              </a:rPr>
              <a:t>begin</a:t>
            </a:r>
            <a:endParaRPr lang="en-GB" altLang="de-DE">
              <a:latin typeface="Courier New" pitchFamily="49" charset="0"/>
            </a:endParaRPr>
          </a:p>
          <a:p>
            <a:pPr algn="l"/>
            <a:r>
              <a:rPr lang="en-GB" altLang="de-DE">
                <a:latin typeface="Courier New" pitchFamily="49" charset="0"/>
              </a:rPr>
              <a:t>P1: </a:t>
            </a:r>
            <a:r>
              <a:rPr lang="en-GB" altLang="de-DE" b="1">
                <a:latin typeface="Courier New" pitchFamily="49" charset="0"/>
              </a:rPr>
              <a:t>process</a:t>
            </a:r>
            <a:r>
              <a:rPr lang="en-GB" altLang="de-DE">
                <a:latin typeface="Courier New" pitchFamily="49" charset="0"/>
              </a:rPr>
              <a:t>(CLK)</a:t>
            </a:r>
            <a:endParaRPr lang="en-GB" altLang="de-DE" b="1">
              <a:latin typeface="Courier New" pitchFamily="49" charset="0"/>
            </a:endParaRPr>
          </a:p>
          <a:p>
            <a:pPr algn="l"/>
            <a:r>
              <a:rPr lang="en-GB" altLang="de-DE" b="1">
                <a:latin typeface="Courier New" pitchFamily="49" charset="0"/>
              </a:rPr>
              <a:t>begin</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if</a:t>
            </a:r>
            <a:r>
              <a:rPr lang="en-GB" altLang="de-DE">
                <a:latin typeface="Courier New" pitchFamily="49" charset="0"/>
              </a:rPr>
              <a:t> CLK='1' </a:t>
            </a:r>
            <a:r>
              <a:rPr lang="en-GB" altLang="de-DE" b="1">
                <a:latin typeface="Courier New" pitchFamily="49" charset="0"/>
              </a:rPr>
              <a:t>and</a:t>
            </a:r>
            <a:r>
              <a:rPr lang="en-GB" altLang="de-DE">
                <a:latin typeface="Courier New" pitchFamily="49" charset="0"/>
              </a:rPr>
              <a:t> CLK'event </a:t>
            </a:r>
            <a:r>
              <a:rPr lang="en-GB" altLang="de-DE" b="1">
                <a:latin typeface="Courier New" pitchFamily="49" charset="0"/>
              </a:rPr>
              <a:t>then</a:t>
            </a:r>
            <a:r>
              <a:rPr lang="en-GB" altLang="de-DE">
                <a:latin typeface="Courier New" pitchFamily="49" charset="0"/>
              </a:rPr>
              <a:t> </a:t>
            </a:r>
            <a:r>
              <a:rPr lang="en-GB" altLang="de-DE" b="1">
                <a:latin typeface="Courier New" pitchFamily="49" charset="0"/>
              </a:rPr>
              <a:t>-- ansteigende Signalflanke</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 synthesis off</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assert</a:t>
            </a:r>
            <a:r>
              <a:rPr lang="en-GB" altLang="de-DE">
                <a:latin typeface="Courier New" pitchFamily="49" charset="0"/>
              </a:rPr>
              <a:t> D'quiet(TS) </a:t>
            </a:r>
            <a:r>
              <a:rPr lang="en-GB" altLang="de-DE" b="1">
                <a:latin typeface="Courier New" pitchFamily="49" charset="0"/>
              </a:rPr>
              <a:t>report</a:t>
            </a:r>
            <a:r>
              <a:rPr lang="en-GB" altLang="de-DE">
                <a:latin typeface="Courier New" pitchFamily="49" charset="0"/>
              </a:rPr>
              <a:t> "DFF Setup Time Fehler";  </a:t>
            </a:r>
          </a:p>
          <a:p>
            <a:pPr algn="l"/>
            <a:r>
              <a:rPr lang="en-GB" altLang="de-DE">
                <a:latin typeface="Courier New" pitchFamily="49" charset="0"/>
              </a:rPr>
              <a:t>     </a:t>
            </a:r>
            <a:r>
              <a:rPr lang="en-GB" altLang="de-DE" b="1">
                <a:latin typeface="Courier New" pitchFamily="49" charset="0"/>
              </a:rPr>
              <a:t>-- synthesis on</a:t>
            </a:r>
            <a:endParaRPr lang="en-GB" altLang="de-DE">
              <a:latin typeface="Courier New" pitchFamily="49" charset="0"/>
            </a:endParaRPr>
          </a:p>
          <a:p>
            <a:pPr algn="l"/>
            <a:r>
              <a:rPr lang="en-GB" altLang="de-DE">
                <a:latin typeface="Courier New" pitchFamily="49" charset="0"/>
              </a:rPr>
              <a:t>     Q &lt;= D </a:t>
            </a:r>
            <a:r>
              <a:rPr lang="en-GB" altLang="de-DE" b="1">
                <a:latin typeface="Courier New" pitchFamily="49" charset="0"/>
              </a:rPr>
              <a:t>after</a:t>
            </a:r>
            <a:r>
              <a:rPr lang="en-GB" altLang="de-DE">
                <a:latin typeface="Courier New" pitchFamily="49" charset="0"/>
              </a:rPr>
              <a:t> 10 ns;</a:t>
            </a:r>
          </a:p>
          <a:p>
            <a:pPr algn="l"/>
            <a:r>
              <a:rPr lang="en-GB" altLang="de-DE">
                <a:latin typeface="Courier New" pitchFamily="49" charset="0"/>
              </a:rPr>
              <a:t>   </a:t>
            </a:r>
            <a:r>
              <a:rPr lang="en-GB" altLang="de-DE" b="1">
                <a:latin typeface="Courier New" pitchFamily="49" charset="0"/>
              </a:rPr>
              <a:t>end</a:t>
            </a:r>
            <a:r>
              <a:rPr lang="en-GB" altLang="de-DE">
                <a:latin typeface="Courier New" pitchFamily="49" charset="0"/>
              </a:rPr>
              <a:t> </a:t>
            </a:r>
            <a:r>
              <a:rPr lang="en-GB" altLang="de-DE" b="1">
                <a:latin typeface="Courier New" pitchFamily="49" charset="0"/>
              </a:rPr>
              <a:t>if</a:t>
            </a:r>
            <a:r>
              <a:rPr lang="en-GB" altLang="de-DE">
                <a:latin typeface="Courier New" pitchFamily="49" charset="0"/>
              </a:rPr>
              <a:t>;</a:t>
            </a:r>
            <a:endParaRPr lang="en-GB" altLang="de-DE" b="1">
              <a:latin typeface="Courier New" pitchFamily="49" charset="0"/>
            </a:endParaRPr>
          </a:p>
          <a:p>
            <a:pPr algn="l"/>
            <a:r>
              <a:rPr lang="en-GB" altLang="de-DE" b="1">
                <a:latin typeface="Courier New" pitchFamily="49" charset="0"/>
              </a:rPr>
              <a:t>end process</a:t>
            </a:r>
            <a:r>
              <a:rPr lang="en-GB" altLang="de-DE">
                <a:latin typeface="Courier New" pitchFamily="49" charset="0"/>
              </a:rPr>
              <a:t> P1;</a:t>
            </a:r>
            <a:endParaRPr lang="de-DE" altLang="de-DE" b="1">
              <a:latin typeface="Courier New" pitchFamily="49" charset="0"/>
            </a:endParaRPr>
          </a:p>
          <a:p>
            <a:pPr algn="l"/>
            <a:r>
              <a:rPr lang="de-DE" altLang="de-DE" b="1">
                <a:latin typeface="Courier New" pitchFamily="49" charset="0"/>
              </a:rPr>
              <a:t>end</a:t>
            </a:r>
            <a:r>
              <a:rPr lang="de-DE" altLang="de-DE">
                <a:latin typeface="Courier New" pitchFamily="49" charset="0"/>
              </a:rPr>
              <a:t> VERHALTEN;</a:t>
            </a:r>
          </a:p>
        </p:txBody>
      </p:sp>
      <p:sp>
        <p:nvSpPr>
          <p:cNvPr id="311301" name="AutoShape 5"/>
          <p:cNvSpPr>
            <a:spLocks noChangeArrowheads="1"/>
          </p:cNvSpPr>
          <p:nvPr/>
        </p:nvSpPr>
        <p:spPr bwMode="auto">
          <a:xfrm>
            <a:off x="6496050" y="2486025"/>
            <a:ext cx="3384550" cy="720725"/>
          </a:xfrm>
          <a:prstGeom prst="wedgeRoundRectCallout">
            <a:avLst>
              <a:gd name="adj1" fmla="val -143949"/>
              <a:gd name="adj2" fmla="val 244713"/>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Teile des Codes werden durch Synthese-Pragmas von der Synthese ausgeschlossen.</a:t>
            </a:r>
          </a:p>
        </p:txBody>
      </p:sp>
      <p:sp>
        <p:nvSpPr>
          <p:cNvPr id="29705" name="Text Box 6"/>
          <p:cNvSpPr txBox="1">
            <a:spLocks noChangeArrowheads="1"/>
          </p:cNvSpPr>
          <p:nvPr/>
        </p:nvSpPr>
        <p:spPr bwMode="auto">
          <a:xfrm>
            <a:off x="519113" y="6445250"/>
            <a:ext cx="92884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Meldung auf der Simulatorkonsole:</a:t>
            </a:r>
          </a:p>
          <a:p>
            <a:pPr lvl="2" algn="l"/>
            <a:r>
              <a:rPr lang="en-GB" altLang="de-DE">
                <a:latin typeface="Courier New" pitchFamily="49" charset="0"/>
              </a:rPr>
              <a:t># ** Error: DFF Setup Time Fehler</a:t>
            </a:r>
          </a:p>
          <a:p>
            <a:pPr lvl="2" algn="l"/>
            <a:r>
              <a:rPr lang="en-GB" altLang="de-DE">
                <a:latin typeface="Courier New" pitchFamily="49" charset="0"/>
              </a:rPr>
              <a:t>#    Time: 150 ns  Iteration: 0  Instance: /dff_check</a:t>
            </a:r>
            <a:endParaRPr lang="de-DE" altLang="de-DE">
              <a:latin typeface="Courier New" pitchFamily="49" charset="0"/>
            </a:endParaRPr>
          </a:p>
        </p:txBody>
      </p:sp>
      <p:sp>
        <p:nvSpPr>
          <p:cNvPr id="311303" name="AutoShape 7"/>
          <p:cNvSpPr>
            <a:spLocks noChangeArrowheads="1"/>
          </p:cNvSpPr>
          <p:nvPr/>
        </p:nvSpPr>
        <p:spPr bwMode="auto">
          <a:xfrm>
            <a:off x="5127625" y="5149850"/>
            <a:ext cx="4752975" cy="1008063"/>
          </a:xfrm>
          <a:prstGeom prst="wedgeRoundRectCallout">
            <a:avLst>
              <a:gd name="adj1" fmla="val -88977"/>
              <a:gd name="adj2" fmla="val -61338"/>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Mit dem </a:t>
            </a:r>
            <a:r>
              <a:rPr lang="de-DE" altLang="de-DE" b="1">
                <a:latin typeface="Courier New" pitchFamily="49" charset="0"/>
              </a:rPr>
              <a:t>‘quiet</a:t>
            </a:r>
            <a:r>
              <a:rPr lang="de-DE" altLang="de-DE" b="1">
                <a:latin typeface="Arial" charset="0"/>
              </a:rPr>
              <a:t>-Attribut wird überprüft, ob sich das Signal D während der Zeit TS geändert hat.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1301"/>
                                        </p:tgtEl>
                                        <p:attrNameLst>
                                          <p:attrName>style.visibility</p:attrName>
                                        </p:attrNameLst>
                                      </p:cBhvr>
                                      <p:to>
                                        <p:strVal val="visible"/>
                                      </p:to>
                                    </p:set>
                                    <p:animEffect transition="in" filter="blinds(horizontal)">
                                      <p:cBhvr>
                                        <p:cTn id="7" dur="500"/>
                                        <p:tgtEl>
                                          <p:spTgt spid="311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1303"/>
                                        </p:tgtEl>
                                        <p:attrNameLst>
                                          <p:attrName>style.visibility</p:attrName>
                                        </p:attrNameLst>
                                      </p:cBhvr>
                                      <p:to>
                                        <p:strVal val="visible"/>
                                      </p:to>
                                    </p:set>
                                    <p:animEffect transition="in" filter="blinds(horizontal)">
                                      <p:cBhvr>
                                        <p:cTn id="12" dur="500"/>
                                        <p:tgtEl>
                                          <p:spTgt spid="311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animBg="1"/>
      <p:bldP spid="31130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CF1854EB-122C-4132-AA88-AC55B3FD7057}" type="datetime1">
              <a:rPr lang="de-DE" altLang="sv-SE" sz="1000" b="0" smtClean="0"/>
              <a:pPr>
                <a:spcBef>
                  <a:spcPct val="0"/>
                </a:spcBef>
                <a:buFontTx/>
                <a:buNone/>
              </a:pPr>
              <a:t>11.12.2018</a:t>
            </a:fld>
            <a:endParaRPr lang="de-DE" altLang="sv-SE" sz="1000" b="0" smtClean="0"/>
          </a:p>
        </p:txBody>
      </p:sp>
      <p:sp>
        <p:nvSpPr>
          <p:cNvPr id="30723" name="Foliennummernplatzhalter 5"/>
          <p:cNvSpPr>
            <a:spLocks noGrp="1"/>
          </p:cNvSpPr>
          <p:nvPr>
            <p:ph type="sldNum" sz="quarter" idx="12"/>
          </p:nvPr>
        </p:nvSpPr>
        <p:spPr>
          <a:xfrm>
            <a:off x="230188" y="7239000"/>
            <a:ext cx="3025775" cy="323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4F18EDC2-BBA2-40F6-90CE-46DA0EE0EDDF}" type="slidenum">
              <a:rPr lang="en-US" altLang="sv-SE" sz="1200" b="0" smtClean="0">
                <a:solidFill>
                  <a:schemeClr val="tx2"/>
                </a:solidFill>
              </a:rPr>
              <a:pPr>
                <a:spcBef>
                  <a:spcPct val="0"/>
                </a:spcBef>
                <a:buFontTx/>
                <a:buNone/>
              </a:pPr>
              <a:t>35</a:t>
            </a:fld>
            <a:endParaRPr lang="de-DE" altLang="sv-SE" sz="1200" b="0" smtClean="0">
              <a:solidFill>
                <a:schemeClr val="tx2"/>
              </a:solidFill>
              <a:latin typeface="Times New Roman" pitchFamily="18" charset="0"/>
            </a:endParaRPr>
          </a:p>
        </p:txBody>
      </p:sp>
      <p:sp>
        <p:nvSpPr>
          <p:cNvPr id="311298" name="Rectangle 2"/>
          <p:cNvSpPr>
            <a:spLocks noGrp="1" noChangeArrowheads="1"/>
          </p:cNvSpPr>
          <p:nvPr>
            <p:ph type="title"/>
          </p:nvPr>
        </p:nvSpPr>
        <p:spPr/>
        <p:txBody>
          <a:bodyPr/>
          <a:lstStyle/>
          <a:p>
            <a:pPr eaLnBrk="1" hangingPunct="1">
              <a:defRPr/>
            </a:pPr>
            <a:r>
              <a:rPr lang="de-DE" dirty="0" smtClean="0"/>
              <a:t>Setup- und Hold-Time Überprüfung</a:t>
            </a:r>
          </a:p>
        </p:txBody>
      </p:sp>
      <p:sp>
        <p:nvSpPr>
          <p:cNvPr id="30725" name="Rectangle 3"/>
          <p:cNvSpPr>
            <a:spLocks noGrp="1" noChangeArrowheads="1"/>
          </p:cNvSpPr>
          <p:nvPr>
            <p:ph type="body" idx="1"/>
          </p:nvPr>
        </p:nvSpPr>
        <p:spPr>
          <a:xfrm>
            <a:off x="227013" y="1260475"/>
            <a:ext cx="10212387" cy="649288"/>
          </a:xfrm>
        </p:spPr>
        <p:txBody>
          <a:bodyPr/>
          <a:lstStyle/>
          <a:p>
            <a:pPr eaLnBrk="1" hangingPunct="1"/>
            <a:r>
              <a:rPr lang="de-DE" altLang="de-DE" smtClean="0"/>
              <a:t>Überprüfung der Setup-Time und Hold-Time durch eine assertion:</a:t>
            </a:r>
          </a:p>
        </p:txBody>
      </p:sp>
      <p:sp>
        <p:nvSpPr>
          <p:cNvPr id="30726" name="Text Box 4"/>
          <p:cNvSpPr txBox="1">
            <a:spLocks noChangeArrowheads="1"/>
          </p:cNvSpPr>
          <p:nvPr/>
        </p:nvSpPr>
        <p:spPr bwMode="auto">
          <a:xfrm>
            <a:off x="590550" y="1836738"/>
            <a:ext cx="9866313" cy="526415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US" altLang="de-DE" b="1">
                <a:latin typeface="Courier New" pitchFamily="49" charset="0"/>
              </a:rPr>
              <a:t>architecture </a:t>
            </a:r>
            <a:r>
              <a:rPr lang="en-US" altLang="de-DE">
                <a:latin typeface="Courier New" pitchFamily="49" charset="0"/>
              </a:rPr>
              <a:t>behavioral</a:t>
            </a:r>
            <a:r>
              <a:rPr lang="en-US" altLang="de-DE" b="1">
                <a:latin typeface="Courier New" pitchFamily="49" charset="0"/>
              </a:rPr>
              <a:t> of </a:t>
            </a:r>
            <a:r>
              <a:rPr lang="en-US" altLang="de-DE">
                <a:latin typeface="Courier New" pitchFamily="49" charset="0"/>
              </a:rPr>
              <a:t>setup_hold_check</a:t>
            </a:r>
            <a:r>
              <a:rPr lang="en-US" altLang="de-DE" b="1">
                <a:latin typeface="Courier New" pitchFamily="49" charset="0"/>
              </a:rPr>
              <a:t> is</a:t>
            </a:r>
          </a:p>
          <a:p>
            <a:pPr algn="l"/>
            <a:r>
              <a:rPr lang="en-US" altLang="de-DE" b="1">
                <a:latin typeface="Courier New" pitchFamily="49" charset="0"/>
              </a:rPr>
              <a:t> signal </a:t>
            </a:r>
            <a:r>
              <a:rPr lang="en-US" altLang="de-DE">
                <a:latin typeface="Courier New" pitchFamily="49" charset="0"/>
              </a:rPr>
              <a:t>CLKTMP</a:t>
            </a:r>
            <a:r>
              <a:rPr lang="en-US" altLang="de-DE" b="1">
                <a:latin typeface="Courier New" pitchFamily="49" charset="0"/>
              </a:rPr>
              <a:t> : bit;</a:t>
            </a:r>
          </a:p>
          <a:p>
            <a:pPr algn="l"/>
            <a:r>
              <a:rPr lang="en-US" altLang="de-DE" b="1">
                <a:latin typeface="Courier New" pitchFamily="49" charset="0"/>
              </a:rPr>
              <a:t>begin</a:t>
            </a:r>
          </a:p>
          <a:p>
            <a:pPr algn="l"/>
            <a:r>
              <a:rPr lang="en-US" altLang="de-DE" b="1">
                <a:latin typeface="Courier New" pitchFamily="49" charset="0"/>
              </a:rPr>
              <a:t>  </a:t>
            </a:r>
            <a:r>
              <a:rPr lang="en-US" altLang="de-DE">
                <a:latin typeface="Courier New" pitchFamily="49" charset="0"/>
              </a:rPr>
              <a:t>p_check_setup_time</a:t>
            </a:r>
            <a:r>
              <a:rPr lang="en-US" altLang="de-DE" b="1">
                <a:latin typeface="Courier New" pitchFamily="49" charset="0"/>
              </a:rPr>
              <a:t> : process (</a:t>
            </a:r>
            <a:r>
              <a:rPr lang="en-US" altLang="de-DE">
                <a:latin typeface="Courier New" pitchFamily="49" charset="0"/>
              </a:rPr>
              <a:t>CLK, DATA</a:t>
            </a:r>
            <a:r>
              <a:rPr lang="en-US" altLang="de-DE" b="1">
                <a:latin typeface="Courier New" pitchFamily="49" charset="0"/>
              </a:rPr>
              <a:t>)</a:t>
            </a:r>
          </a:p>
          <a:p>
            <a:pPr algn="l"/>
            <a:r>
              <a:rPr lang="en-US" altLang="de-DE" b="1">
                <a:latin typeface="Courier New" pitchFamily="49" charset="0"/>
              </a:rPr>
              <a:t>  begin</a:t>
            </a:r>
          </a:p>
          <a:p>
            <a:pPr algn="l"/>
            <a:r>
              <a:rPr lang="en-US" altLang="de-DE" b="1">
                <a:latin typeface="Courier New" pitchFamily="49" charset="0"/>
              </a:rPr>
              <a:t>    if </a:t>
            </a:r>
            <a:r>
              <a:rPr lang="en-GB" altLang="de-DE">
                <a:latin typeface="Courier New" pitchFamily="49" charset="0"/>
              </a:rPr>
              <a:t>CLK='1' </a:t>
            </a:r>
            <a:r>
              <a:rPr lang="en-GB" altLang="de-DE" b="1">
                <a:latin typeface="Courier New" pitchFamily="49" charset="0"/>
              </a:rPr>
              <a:t>and</a:t>
            </a:r>
            <a:r>
              <a:rPr lang="en-GB" altLang="de-DE">
                <a:latin typeface="Courier New" pitchFamily="49" charset="0"/>
              </a:rPr>
              <a:t> CLK'event </a:t>
            </a:r>
            <a:r>
              <a:rPr lang="en-US" altLang="de-DE" b="1">
                <a:latin typeface="Courier New" pitchFamily="49" charset="0"/>
              </a:rPr>
              <a:t>then</a:t>
            </a:r>
          </a:p>
          <a:p>
            <a:pPr algn="l"/>
            <a:r>
              <a:rPr lang="en-US" altLang="de-DE" b="1">
                <a:latin typeface="Courier New" pitchFamily="49" charset="0"/>
              </a:rPr>
              <a:t>      assert </a:t>
            </a:r>
            <a:r>
              <a:rPr lang="en-US" altLang="de-DE">
                <a:latin typeface="Courier New" pitchFamily="49" charset="0"/>
              </a:rPr>
              <a:t>DATA‘quiet(g_setup_time)</a:t>
            </a:r>
          </a:p>
          <a:p>
            <a:pPr algn="l"/>
            <a:r>
              <a:rPr lang="en-US" altLang="de-DE" b="1">
                <a:latin typeface="Courier New" pitchFamily="49" charset="0"/>
              </a:rPr>
              <a:t>        report "</a:t>
            </a:r>
            <a:r>
              <a:rPr lang="en-US" altLang="de-DE">
                <a:latin typeface="Courier New" pitchFamily="49" charset="0"/>
              </a:rPr>
              <a:t>Setup time violation</a:t>
            </a:r>
            <a:r>
              <a:rPr lang="en-US" altLang="de-DE" b="1">
                <a:latin typeface="Courier New" pitchFamily="49" charset="0"/>
              </a:rPr>
              <a:t>" severity error;</a:t>
            </a:r>
          </a:p>
          <a:p>
            <a:pPr algn="l"/>
            <a:r>
              <a:rPr lang="en-US" altLang="de-DE" b="1">
                <a:latin typeface="Courier New" pitchFamily="49" charset="0"/>
              </a:rPr>
              <a:t>    end if;</a:t>
            </a:r>
          </a:p>
          <a:p>
            <a:pPr algn="l"/>
            <a:r>
              <a:rPr lang="en-US" altLang="de-DE" b="1">
                <a:latin typeface="Courier New" pitchFamily="49" charset="0"/>
              </a:rPr>
              <a:t>  end process;</a:t>
            </a:r>
          </a:p>
          <a:p>
            <a:pPr algn="l"/>
            <a:endParaRPr lang="en-US" altLang="de-DE" b="1">
              <a:latin typeface="Courier New" pitchFamily="49" charset="0"/>
            </a:endParaRPr>
          </a:p>
          <a:p>
            <a:pPr algn="l"/>
            <a:r>
              <a:rPr lang="en-US" altLang="de-DE" b="1">
                <a:latin typeface="Courier New" pitchFamily="49" charset="0"/>
              </a:rPr>
              <a:t>  </a:t>
            </a:r>
            <a:r>
              <a:rPr lang="en-US" altLang="de-DE">
                <a:latin typeface="Courier New" pitchFamily="49" charset="0"/>
              </a:rPr>
              <a:t>CLKTMP</a:t>
            </a:r>
            <a:r>
              <a:rPr lang="en-US" altLang="de-DE" b="1">
                <a:latin typeface="Courier New" pitchFamily="49" charset="0"/>
              </a:rPr>
              <a:t> &lt;= </a:t>
            </a:r>
            <a:r>
              <a:rPr lang="en-US" altLang="de-DE">
                <a:latin typeface="Courier New" pitchFamily="49" charset="0"/>
              </a:rPr>
              <a:t>CLK'delayed(g_hold_time);</a:t>
            </a:r>
          </a:p>
          <a:p>
            <a:pPr algn="l"/>
            <a:r>
              <a:rPr lang="en-US" altLang="de-DE" b="1">
                <a:latin typeface="Courier New" pitchFamily="49" charset="0"/>
              </a:rPr>
              <a:t>  </a:t>
            </a:r>
            <a:r>
              <a:rPr lang="en-US" altLang="de-DE">
                <a:latin typeface="Courier New" pitchFamily="49" charset="0"/>
              </a:rPr>
              <a:t>p_check_hold_time</a:t>
            </a:r>
            <a:r>
              <a:rPr lang="en-US" altLang="de-DE" b="1">
                <a:latin typeface="Courier New" pitchFamily="49" charset="0"/>
              </a:rPr>
              <a:t> : process (</a:t>
            </a:r>
            <a:r>
              <a:rPr lang="en-US" altLang="de-DE">
                <a:latin typeface="Courier New" pitchFamily="49" charset="0"/>
              </a:rPr>
              <a:t>CLKTMP</a:t>
            </a:r>
            <a:r>
              <a:rPr lang="en-US" altLang="de-DE" b="1">
                <a:latin typeface="Courier New" pitchFamily="49" charset="0"/>
              </a:rPr>
              <a:t>)</a:t>
            </a:r>
          </a:p>
          <a:p>
            <a:pPr algn="l"/>
            <a:r>
              <a:rPr lang="en-US" altLang="de-DE" b="1">
                <a:latin typeface="Courier New" pitchFamily="49" charset="0"/>
              </a:rPr>
              <a:t>  begin</a:t>
            </a:r>
          </a:p>
          <a:p>
            <a:pPr algn="l"/>
            <a:r>
              <a:rPr lang="en-US" altLang="de-DE" b="1">
                <a:latin typeface="Courier New" pitchFamily="49" charset="0"/>
              </a:rPr>
              <a:t>    if </a:t>
            </a:r>
            <a:r>
              <a:rPr lang="en-GB" altLang="de-DE">
                <a:latin typeface="Courier New" pitchFamily="49" charset="0"/>
              </a:rPr>
              <a:t>CLKTMP='1' </a:t>
            </a:r>
            <a:r>
              <a:rPr lang="en-GB" altLang="de-DE" b="1">
                <a:latin typeface="Courier New" pitchFamily="49" charset="0"/>
              </a:rPr>
              <a:t>and</a:t>
            </a:r>
            <a:r>
              <a:rPr lang="en-GB" altLang="de-DE">
                <a:latin typeface="Courier New" pitchFamily="49" charset="0"/>
              </a:rPr>
              <a:t> CLKTMP'event </a:t>
            </a:r>
            <a:r>
              <a:rPr lang="en-US" altLang="de-DE" b="1">
                <a:latin typeface="Courier New" pitchFamily="49" charset="0"/>
              </a:rPr>
              <a:t>then</a:t>
            </a:r>
          </a:p>
          <a:p>
            <a:pPr algn="l"/>
            <a:r>
              <a:rPr lang="en-US" altLang="de-DE" b="1">
                <a:latin typeface="Courier New" pitchFamily="49" charset="0"/>
              </a:rPr>
              <a:t>      assert </a:t>
            </a:r>
            <a:r>
              <a:rPr lang="en-US" altLang="de-DE">
                <a:latin typeface="Courier New" pitchFamily="49" charset="0"/>
              </a:rPr>
              <a:t>DATA'last_event</a:t>
            </a:r>
            <a:r>
              <a:rPr lang="en-US" altLang="de-DE" b="1">
                <a:latin typeface="Courier New" pitchFamily="49" charset="0"/>
              </a:rPr>
              <a:t> &gt; </a:t>
            </a:r>
            <a:r>
              <a:rPr lang="en-US" altLang="de-DE">
                <a:latin typeface="Courier New" pitchFamily="49" charset="0"/>
              </a:rPr>
              <a:t>g_hold_time</a:t>
            </a:r>
          </a:p>
          <a:p>
            <a:pPr algn="l"/>
            <a:r>
              <a:rPr lang="en-US" altLang="de-DE" b="1">
                <a:latin typeface="Courier New" pitchFamily="49" charset="0"/>
              </a:rPr>
              <a:t>        report "</a:t>
            </a:r>
            <a:r>
              <a:rPr lang="en-US" altLang="de-DE">
                <a:latin typeface="Courier New" pitchFamily="49" charset="0"/>
              </a:rPr>
              <a:t>Hold time violation</a:t>
            </a:r>
            <a:r>
              <a:rPr lang="en-US" altLang="de-DE" b="1">
                <a:latin typeface="Courier New" pitchFamily="49" charset="0"/>
              </a:rPr>
              <a:t>" severity error;</a:t>
            </a:r>
          </a:p>
          <a:p>
            <a:pPr algn="l"/>
            <a:r>
              <a:rPr lang="en-US" altLang="de-DE" b="1">
                <a:latin typeface="Courier New" pitchFamily="49" charset="0"/>
              </a:rPr>
              <a:t>    end if;</a:t>
            </a:r>
          </a:p>
          <a:p>
            <a:pPr algn="l"/>
            <a:r>
              <a:rPr lang="en-US" altLang="de-DE" b="1">
                <a:latin typeface="Courier New" pitchFamily="49" charset="0"/>
              </a:rPr>
              <a:t>  end process;</a:t>
            </a:r>
          </a:p>
          <a:p>
            <a:pPr algn="l"/>
            <a:endParaRPr lang="en-US" altLang="de-DE" b="1">
              <a:latin typeface="Courier New" pitchFamily="49" charset="0"/>
            </a:endParaRPr>
          </a:p>
          <a:p>
            <a:pPr algn="l"/>
            <a:r>
              <a:rPr lang="en-US" altLang="de-DE" b="1">
                <a:latin typeface="Courier New" pitchFamily="49" charset="0"/>
              </a:rPr>
              <a:t>end </a:t>
            </a:r>
            <a:r>
              <a:rPr lang="en-US" altLang="de-DE">
                <a:latin typeface="Courier New" pitchFamily="49" charset="0"/>
              </a:rPr>
              <a:t>behavioral</a:t>
            </a:r>
            <a:r>
              <a:rPr lang="en-US" altLang="de-DE" b="1">
                <a:latin typeface="Courier New" pitchFamily="49" charset="0"/>
              </a:rPr>
              <a:t>;</a:t>
            </a:r>
            <a:endParaRPr lang="de-DE" altLang="de-DE" b="1">
              <a:latin typeface="Courier New" pitchFamily="49" charset="0"/>
            </a:endParaRPr>
          </a:p>
        </p:txBody>
      </p:sp>
      <p:sp>
        <p:nvSpPr>
          <p:cNvPr id="8" name="AutoShape 5"/>
          <p:cNvSpPr>
            <a:spLocks noChangeArrowheads="1"/>
          </p:cNvSpPr>
          <p:nvPr/>
        </p:nvSpPr>
        <p:spPr bwMode="auto">
          <a:xfrm>
            <a:off x="6172200" y="2260600"/>
            <a:ext cx="2124075" cy="720725"/>
          </a:xfrm>
          <a:prstGeom prst="wedgeRoundRectCallout">
            <a:avLst>
              <a:gd name="adj1" fmla="val -176935"/>
              <a:gd name="adj2" fmla="val 276019"/>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b="1">
                <a:latin typeface="Arial" charset="0"/>
              </a:rPr>
              <a:t>„Beschattung“ des Clocksignals.</a:t>
            </a:r>
          </a:p>
        </p:txBody>
      </p:sp>
      <p:sp>
        <p:nvSpPr>
          <p:cNvPr id="9" name="AutoShape 5"/>
          <p:cNvSpPr>
            <a:spLocks noChangeArrowheads="1"/>
          </p:cNvSpPr>
          <p:nvPr/>
        </p:nvSpPr>
        <p:spPr bwMode="auto">
          <a:xfrm>
            <a:off x="6783388" y="6089650"/>
            <a:ext cx="3384550" cy="720725"/>
          </a:xfrm>
          <a:prstGeom prst="wedgeRoundRectCallout">
            <a:avLst>
              <a:gd name="adj1" fmla="val -95880"/>
              <a:gd name="adj2" fmla="val -94713"/>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b="1">
                <a:latin typeface="Arial" charset="0"/>
              </a:rPr>
              <a:t>Test, ob sich DATA Signal im hold-time Interval geändert hat.</a:t>
            </a:r>
          </a:p>
        </p:txBody>
      </p:sp>
      <p:sp>
        <p:nvSpPr>
          <p:cNvPr id="10" name="AutoShape 5"/>
          <p:cNvSpPr>
            <a:spLocks noChangeArrowheads="1"/>
          </p:cNvSpPr>
          <p:nvPr/>
        </p:nvSpPr>
        <p:spPr bwMode="auto">
          <a:xfrm>
            <a:off x="5522913" y="3911600"/>
            <a:ext cx="3384550" cy="720725"/>
          </a:xfrm>
          <a:prstGeom prst="wedgeRoundRectCallout">
            <a:avLst>
              <a:gd name="adj1" fmla="val -123597"/>
              <a:gd name="adj2" fmla="val 183750"/>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b="1">
                <a:latin typeface="Arial" charset="0"/>
              </a:rPr>
              <a:t>Attribut, wann das Signal sich verändert hat.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3AED5BAE-3738-4019-BE09-FE85C8C550EB}" type="datetime1">
              <a:rPr lang="de-DE" altLang="sv-SE" sz="1000" b="0" smtClean="0"/>
              <a:pPr>
                <a:spcBef>
                  <a:spcPct val="0"/>
                </a:spcBef>
                <a:buFontTx/>
                <a:buNone/>
              </a:pPr>
              <a:t>11.12.2018</a:t>
            </a:fld>
            <a:endParaRPr lang="de-DE" altLang="sv-SE" sz="1000" b="0" smtClean="0"/>
          </a:p>
        </p:txBody>
      </p:sp>
      <p:sp>
        <p:nvSpPr>
          <p:cNvPr id="31747"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31748"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29F8EBF0-5331-4EBF-9257-28DEB5E90D1C}" type="slidenum">
              <a:rPr lang="en-US" altLang="sv-SE" sz="1200" b="0" smtClean="0">
                <a:solidFill>
                  <a:schemeClr val="tx2"/>
                </a:solidFill>
              </a:rPr>
              <a:pPr algn="r">
                <a:spcBef>
                  <a:spcPct val="0"/>
                </a:spcBef>
                <a:buFontTx/>
                <a:buNone/>
              </a:pPr>
              <a:t>36</a:t>
            </a:fld>
            <a:endParaRPr lang="de-DE" altLang="sv-SE" sz="1200" b="0" smtClean="0">
              <a:solidFill>
                <a:schemeClr val="tx2"/>
              </a:solidFill>
              <a:latin typeface="Times New Roman" pitchFamily="18" charset="0"/>
            </a:endParaRPr>
          </a:p>
        </p:txBody>
      </p:sp>
      <p:sp>
        <p:nvSpPr>
          <p:cNvPr id="312322" name="Rectangle 2"/>
          <p:cNvSpPr>
            <a:spLocks noGrp="1" noChangeArrowheads="1"/>
          </p:cNvSpPr>
          <p:nvPr>
            <p:ph type="title"/>
          </p:nvPr>
        </p:nvSpPr>
        <p:spPr/>
        <p:txBody>
          <a:bodyPr/>
          <a:lstStyle/>
          <a:p>
            <a:pPr eaLnBrk="1" hangingPunct="1">
              <a:defRPr/>
            </a:pPr>
            <a:r>
              <a:rPr lang="de-DE" smtClean="0"/>
              <a:t>Zum Pipelineprinzip in Schieberegistern</a:t>
            </a:r>
          </a:p>
        </p:txBody>
      </p:sp>
      <p:sp>
        <p:nvSpPr>
          <p:cNvPr id="31750" name="Rectangle 3"/>
          <p:cNvSpPr>
            <a:spLocks noGrp="1" noChangeArrowheads="1"/>
          </p:cNvSpPr>
          <p:nvPr>
            <p:ph type="body" idx="1"/>
          </p:nvPr>
        </p:nvSpPr>
        <p:spPr/>
        <p:txBody>
          <a:bodyPr/>
          <a:lstStyle/>
          <a:p>
            <a:pPr eaLnBrk="1" hangingPunct="1"/>
            <a:r>
              <a:rPr lang="de-DE" altLang="de-DE" smtClean="0"/>
              <a:t>Schieberegisterschaltung </a:t>
            </a:r>
            <a:r>
              <a:rPr lang="de-DE" altLang="de-DE" smtClean="0">
                <a:sym typeface="Symbol" pitchFamily="18" charset="2"/>
              </a:rPr>
              <a:t></a:t>
            </a:r>
            <a:r>
              <a:rPr lang="de-DE" altLang="de-DE" smtClean="0"/>
              <a:t> Flipflops in Reihe:</a:t>
            </a:r>
          </a:p>
        </p:txBody>
      </p:sp>
      <p:sp>
        <p:nvSpPr>
          <p:cNvPr id="31751" name="Rectangle 5"/>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31752" name="Object 4"/>
          <p:cNvGraphicFramePr>
            <a:graphicFrameLocks noChangeAspect="1"/>
          </p:cNvGraphicFramePr>
          <p:nvPr/>
        </p:nvGraphicFramePr>
        <p:xfrm>
          <a:off x="3255963" y="2197100"/>
          <a:ext cx="6769100" cy="3870325"/>
        </p:xfrm>
        <a:graphic>
          <a:graphicData uri="http://schemas.openxmlformats.org/presentationml/2006/ole">
            <mc:AlternateContent xmlns:mc="http://schemas.openxmlformats.org/markup-compatibility/2006">
              <mc:Choice xmlns:v="urn:schemas-microsoft-com:vml" Requires="v">
                <p:oleObj spid="_x0000_s31776" name="Visio" r:id="rId4" imgW="6120038" imgH="3490728" progId="Visio.Drawing.11">
                  <p:embed/>
                </p:oleObj>
              </mc:Choice>
              <mc:Fallback>
                <p:oleObj name="Visio" r:id="rId4" imgW="6120038" imgH="3490728"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5963" y="2197100"/>
                        <a:ext cx="6769100"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3" name="Rectangle 6"/>
          <p:cNvSpPr>
            <a:spLocks noChangeArrowheads="1"/>
          </p:cNvSpPr>
          <p:nvPr/>
        </p:nvSpPr>
        <p:spPr bwMode="auto">
          <a:xfrm>
            <a:off x="230188" y="3349625"/>
            <a:ext cx="3025775"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r>
              <a:rPr lang="de-DE" altLang="de-DE" sz="1800" dirty="0"/>
              <a:t>Der Eingangsimpuls D=1 wird bei jeder Flanke eine DFF-Stufe weitergeleitet.</a:t>
            </a:r>
          </a:p>
          <a:p>
            <a:pPr eaLnBrk="1" hangingPunct="1"/>
            <a:endParaRPr lang="de-DE" altLang="de-DE" sz="1800" dirty="0"/>
          </a:p>
          <a:p>
            <a:pPr eaLnBrk="1" hangingPunct="1"/>
            <a:r>
              <a:rPr lang="de-DE" altLang="de-DE" sz="1800" dirty="0"/>
              <a:t>Diese Pipeline-Funktion erfordert, </a:t>
            </a:r>
            <a:r>
              <a:rPr lang="de-DE" altLang="de-DE" sz="1800" dirty="0" smtClean="0"/>
              <a:t>dass es keine Hold-Zeit Verletzungen gibt.</a:t>
            </a:r>
            <a:endParaRPr lang="de-DE" altLang="de-DE" sz="1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25D0D981-5F61-4BEF-B645-8BD8EA05E1AD}" type="datetime1">
              <a:rPr lang="de-DE" altLang="sv-SE" sz="1000" b="0" smtClean="0"/>
              <a:pPr>
                <a:spcBef>
                  <a:spcPct val="0"/>
                </a:spcBef>
                <a:buFontTx/>
                <a:buNone/>
              </a:pPr>
              <a:t>11.12.2018</a:t>
            </a:fld>
            <a:endParaRPr lang="de-DE" altLang="sv-SE" sz="1000" b="0" smtClean="0"/>
          </a:p>
        </p:txBody>
      </p:sp>
      <p:sp>
        <p:nvSpPr>
          <p:cNvPr id="32771"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32772"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EE82A930-33CE-403B-B05C-296FE57A477D}" type="slidenum">
              <a:rPr lang="en-US" altLang="sv-SE" sz="1200" b="0" smtClean="0">
                <a:solidFill>
                  <a:schemeClr val="tx2"/>
                </a:solidFill>
              </a:rPr>
              <a:pPr algn="r">
                <a:spcBef>
                  <a:spcPct val="0"/>
                </a:spcBef>
                <a:buFontTx/>
                <a:buNone/>
              </a:pPr>
              <a:t>37</a:t>
            </a:fld>
            <a:endParaRPr lang="de-DE" altLang="sv-SE" sz="1200" b="0" smtClean="0">
              <a:solidFill>
                <a:schemeClr val="tx2"/>
              </a:solidFill>
              <a:latin typeface="Times New Roman" pitchFamily="18" charset="0"/>
            </a:endParaRPr>
          </a:p>
        </p:txBody>
      </p:sp>
      <p:sp>
        <p:nvSpPr>
          <p:cNvPr id="323586" name="Rectangle 2"/>
          <p:cNvSpPr>
            <a:spLocks noGrp="1" noChangeArrowheads="1"/>
          </p:cNvSpPr>
          <p:nvPr>
            <p:ph type="title"/>
          </p:nvPr>
        </p:nvSpPr>
        <p:spPr/>
        <p:txBody>
          <a:bodyPr/>
          <a:lstStyle/>
          <a:p>
            <a:pPr eaLnBrk="1" hangingPunct="1">
              <a:defRPr/>
            </a:pPr>
            <a:r>
              <a:rPr lang="de-DE" smtClean="0"/>
              <a:t>Zweispeicher-Flipflops</a:t>
            </a:r>
          </a:p>
        </p:txBody>
      </p:sp>
      <p:sp>
        <p:nvSpPr>
          <p:cNvPr id="32774" name="Rectangle 3"/>
          <p:cNvSpPr>
            <a:spLocks noGrp="1" noChangeArrowheads="1"/>
          </p:cNvSpPr>
          <p:nvPr>
            <p:ph type="body" idx="1"/>
          </p:nvPr>
        </p:nvSpPr>
        <p:spPr/>
        <p:txBody>
          <a:bodyPr/>
          <a:lstStyle/>
          <a:p>
            <a:pPr eaLnBrk="1" hangingPunct="1"/>
            <a:r>
              <a:rPr lang="de-DE" altLang="de-DE" sz="1800" smtClean="0"/>
              <a:t>Problem: (unvermeidbarer) Clock-Skew auf einem Board verhindert, dass alle DFFs einer Pipelinestruktur (Schieberegister) zum gleichen Zeitpunkt angesteuert werden</a:t>
            </a:r>
            <a:r>
              <a:rPr lang="de-DE" altLang="de-DE" smtClean="0"/>
              <a:t>:</a:t>
            </a:r>
          </a:p>
        </p:txBody>
      </p:sp>
      <p:sp>
        <p:nvSpPr>
          <p:cNvPr id="32775" name="Rectangle 5"/>
          <p:cNvSpPr>
            <a:spLocks noChangeArrowheads="1"/>
          </p:cNvSpPr>
          <p:nvPr/>
        </p:nvSpPr>
        <p:spPr bwMode="auto">
          <a:xfrm>
            <a:off x="0" y="330517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32776" name="Object 4"/>
          <p:cNvGraphicFramePr>
            <a:graphicFrameLocks noChangeAspect="1"/>
          </p:cNvGraphicFramePr>
          <p:nvPr/>
        </p:nvGraphicFramePr>
        <p:xfrm>
          <a:off x="157163" y="2486025"/>
          <a:ext cx="10507662" cy="2951163"/>
        </p:xfrm>
        <a:graphic>
          <a:graphicData uri="http://schemas.openxmlformats.org/presentationml/2006/ole">
            <mc:AlternateContent xmlns:mc="http://schemas.openxmlformats.org/markup-compatibility/2006">
              <mc:Choice xmlns:v="urn:schemas-microsoft-com:vml" Requires="v">
                <p:oleObj spid="_x0000_s32800" name="Visio" r:id="rId3" imgW="5209378" imgH="1468630" progId="Visio.Drawing.11">
                  <p:embed/>
                </p:oleObj>
              </mc:Choice>
              <mc:Fallback>
                <p:oleObj name="Visio" r:id="rId3" imgW="5209378" imgH="14686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3" y="2486025"/>
                        <a:ext cx="10507662"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8"/>
          <p:cNvSpPr>
            <a:spLocks noChangeArrowheads="1"/>
          </p:cNvSpPr>
          <p:nvPr/>
        </p:nvSpPr>
        <p:spPr bwMode="auto">
          <a:xfrm>
            <a:off x="0" y="31670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FB5909D1-5477-4AAF-94FD-175F8774D307}" type="datetime1">
              <a:rPr lang="de-DE" altLang="sv-SE" sz="1000" b="0" smtClean="0"/>
              <a:pPr>
                <a:spcBef>
                  <a:spcPct val="0"/>
                </a:spcBef>
                <a:buFontTx/>
                <a:buNone/>
              </a:pPr>
              <a:t>11.12.2018</a:t>
            </a:fld>
            <a:endParaRPr lang="de-DE" altLang="sv-SE" sz="1000" b="0" smtClean="0"/>
          </a:p>
        </p:txBody>
      </p:sp>
      <p:sp>
        <p:nvSpPr>
          <p:cNvPr id="33795"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323586" name="Rectangle 2"/>
          <p:cNvSpPr>
            <a:spLocks noGrp="1" noChangeArrowheads="1"/>
          </p:cNvSpPr>
          <p:nvPr>
            <p:ph type="title"/>
          </p:nvPr>
        </p:nvSpPr>
        <p:spPr/>
        <p:txBody>
          <a:bodyPr/>
          <a:lstStyle/>
          <a:p>
            <a:pPr eaLnBrk="1" hangingPunct="1">
              <a:defRPr/>
            </a:pPr>
            <a:r>
              <a:rPr lang="de-DE" smtClean="0"/>
              <a:t>Zweispeicher-Flipflops</a:t>
            </a:r>
          </a:p>
        </p:txBody>
      </p:sp>
      <p:sp>
        <p:nvSpPr>
          <p:cNvPr id="33797" name="Rectangle 3"/>
          <p:cNvSpPr>
            <a:spLocks noGrp="1" noChangeArrowheads="1"/>
          </p:cNvSpPr>
          <p:nvPr>
            <p:ph type="body" idx="1"/>
          </p:nvPr>
        </p:nvSpPr>
        <p:spPr/>
        <p:txBody>
          <a:bodyPr/>
          <a:lstStyle/>
          <a:p>
            <a:pPr eaLnBrk="1" hangingPunct="1"/>
            <a:r>
              <a:rPr lang="de-DE" altLang="de-DE" sz="1800" smtClean="0"/>
              <a:t>Problem: (unvermeidbarer) Clock-Skew auf einem Board verhindert, dass alle DFFs einer Pipelinestruktur (Schieberegister) zum gleichen Zeitpunkt angesteuert werden</a:t>
            </a:r>
            <a:r>
              <a:rPr lang="de-DE" altLang="de-DE" smtClean="0"/>
              <a:t>:</a:t>
            </a:r>
          </a:p>
        </p:txBody>
      </p:sp>
      <p:sp>
        <p:nvSpPr>
          <p:cNvPr id="33798" name="Rectangle 5"/>
          <p:cNvSpPr>
            <a:spLocks noChangeArrowheads="1"/>
          </p:cNvSpPr>
          <p:nvPr/>
        </p:nvSpPr>
        <p:spPr bwMode="auto">
          <a:xfrm>
            <a:off x="0" y="330517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33799" name="Object 4"/>
          <p:cNvGraphicFramePr>
            <a:graphicFrameLocks noChangeAspect="1"/>
          </p:cNvGraphicFramePr>
          <p:nvPr/>
        </p:nvGraphicFramePr>
        <p:xfrm>
          <a:off x="927100" y="2486025"/>
          <a:ext cx="9224963" cy="2590800"/>
        </p:xfrm>
        <a:graphic>
          <a:graphicData uri="http://schemas.openxmlformats.org/presentationml/2006/ole">
            <mc:AlternateContent xmlns:mc="http://schemas.openxmlformats.org/markup-compatibility/2006">
              <mc:Choice xmlns:v="urn:schemas-microsoft-com:vml" Requires="v">
                <p:oleObj spid="_x0000_s33829" name="Visio" r:id="rId3" imgW="5209378" imgH="1468630" progId="Visio.Drawing.11">
                  <p:embed/>
                </p:oleObj>
              </mc:Choice>
              <mc:Fallback>
                <p:oleObj name="Visio" r:id="rId3" imgW="5209378" imgH="14686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2486025"/>
                        <a:ext cx="92249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0" name="Rectangle 8"/>
          <p:cNvSpPr>
            <a:spLocks noChangeArrowheads="1"/>
          </p:cNvSpPr>
          <p:nvPr/>
        </p:nvSpPr>
        <p:spPr bwMode="auto">
          <a:xfrm>
            <a:off x="0" y="31670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pSp>
        <p:nvGrpSpPr>
          <p:cNvPr id="33801" name="Group 3"/>
          <p:cNvGrpSpPr>
            <a:grpSpLocks/>
          </p:cNvGrpSpPr>
          <p:nvPr/>
        </p:nvGrpSpPr>
        <p:grpSpPr bwMode="auto">
          <a:xfrm>
            <a:off x="2319338" y="2268538"/>
            <a:ext cx="287337" cy="720725"/>
            <a:chOff x="2319189" y="2269257"/>
            <a:chExt cx="288032" cy="720080"/>
          </a:xfrm>
        </p:grpSpPr>
        <p:sp>
          <p:nvSpPr>
            <p:cNvPr id="33805" name="Oval 1"/>
            <p:cNvSpPr>
              <a:spLocks noChangeArrowheads="1"/>
            </p:cNvSpPr>
            <p:nvPr/>
          </p:nvSpPr>
          <p:spPr bwMode="auto">
            <a:xfrm>
              <a:off x="2319189" y="2701305"/>
              <a:ext cx="288032" cy="288032"/>
            </a:xfrm>
            <a:prstGeom prst="ellipse">
              <a:avLst/>
            </a:prstGeom>
            <a:solidFill>
              <a:srgbClr val="FF0000"/>
            </a:solidFill>
            <a:ln w="25400" algn="ctr">
              <a:solidFill>
                <a:srgbClr val="FF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sp>
          <p:nvSpPr>
            <p:cNvPr id="33806" name="TextBox 2"/>
            <p:cNvSpPr txBox="1">
              <a:spLocks noChangeArrowheads="1"/>
            </p:cNvSpPr>
            <p:nvPr/>
          </p:nvSpPr>
          <p:spPr bwMode="auto">
            <a:xfrm>
              <a:off x="2322305" y="2269257"/>
              <a:ext cx="2840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FF0000"/>
                  </a:solidFill>
                </a:rPr>
                <a:t>t</a:t>
              </a:r>
            </a:p>
          </p:txBody>
        </p:sp>
      </p:grpSp>
      <p:sp>
        <p:nvSpPr>
          <p:cNvPr id="33802" name="Rectangle 23"/>
          <p:cNvSpPr>
            <a:spLocks noChangeArrowheads="1"/>
          </p:cNvSpPr>
          <p:nvPr/>
        </p:nvSpPr>
        <p:spPr bwMode="auto">
          <a:xfrm>
            <a:off x="4335463" y="7165975"/>
            <a:ext cx="1800225" cy="396875"/>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sp>
        <p:nvSpPr>
          <p:cNvPr id="33803" name="Rectangle 24"/>
          <p:cNvSpPr>
            <a:spLocks noChangeArrowheads="1"/>
          </p:cNvSpPr>
          <p:nvPr/>
        </p:nvSpPr>
        <p:spPr bwMode="auto">
          <a:xfrm>
            <a:off x="5343525" y="3997325"/>
            <a:ext cx="1655763" cy="863600"/>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cxnSp>
        <p:nvCxnSpPr>
          <p:cNvPr id="33804" name="Straight Connector 25"/>
          <p:cNvCxnSpPr>
            <a:cxnSpLocks noChangeShapeType="1"/>
            <a:endCxn id="33803" idx="3"/>
          </p:cNvCxnSpPr>
          <p:nvPr/>
        </p:nvCxnSpPr>
        <p:spPr bwMode="auto">
          <a:xfrm>
            <a:off x="5314950" y="4429125"/>
            <a:ext cx="1684338" cy="0"/>
          </a:xfrm>
          <a:prstGeom prst="line">
            <a:avLst/>
          </a:prstGeom>
          <a:noFill/>
          <a:ln w="12700" algn="ctr">
            <a:solidFill>
              <a:srgbClr val="0000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52" name="Object 4"/>
          <p:cNvGraphicFramePr>
            <a:graphicFrameLocks noChangeAspect="1"/>
          </p:cNvGraphicFramePr>
          <p:nvPr>
            <p:extLst>
              <p:ext uri="{D42A27DB-BD31-4B8C-83A1-F6EECF244321}">
                <p14:modId xmlns:p14="http://schemas.microsoft.com/office/powerpoint/2010/main" val="1248018843"/>
              </p:ext>
            </p:extLst>
          </p:nvPr>
        </p:nvGraphicFramePr>
        <p:xfrm>
          <a:off x="1095375" y="2701925"/>
          <a:ext cx="8567738" cy="3455988"/>
        </p:xfrm>
        <a:graphic>
          <a:graphicData uri="http://schemas.openxmlformats.org/presentationml/2006/ole">
            <mc:AlternateContent xmlns:mc="http://schemas.openxmlformats.org/markup-compatibility/2006">
              <mc:Choice xmlns:v="urn:schemas-microsoft-com:vml" Requires="v">
                <p:oleObj spid="_x0000_s6177" name="Visio" r:id="rId3" imgW="4688101" imgH="1890528" progId="Visio.Drawing.11">
                  <p:embed/>
                </p:oleObj>
              </mc:Choice>
              <mc:Fallback>
                <p:oleObj name="Visio" r:id="rId3" imgW="4688101" imgH="189052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75" y="2701925"/>
                        <a:ext cx="8567738" cy="3455988"/>
                      </a:xfrm>
                      <a:prstGeom prst="rect">
                        <a:avLst/>
                      </a:prstGeom>
                      <a:solidFill>
                        <a:schemeClr val="bg1"/>
                      </a:solidFill>
                      <a:ln w="9525">
                        <a:solidFill>
                          <a:schemeClr val="bg1"/>
                        </a:solidFill>
                        <a:miter lim="800000"/>
                        <a:headEnd/>
                        <a:tailEnd/>
                      </a:ln>
                    </p:spPr>
                  </p:pic>
                </p:oleObj>
              </mc:Fallback>
            </mc:AlternateContent>
          </a:graphicData>
        </a:graphic>
      </p:graphicFrame>
      <p:sp>
        <p:nvSpPr>
          <p:cNvPr id="2" name="Rectangle 1"/>
          <p:cNvSpPr/>
          <p:nvPr/>
        </p:nvSpPr>
        <p:spPr bwMode="auto">
          <a:xfrm>
            <a:off x="879029" y="2413273"/>
            <a:ext cx="4896544" cy="3024336"/>
          </a:xfrm>
          <a:prstGeom prst="rect">
            <a:avLst/>
          </a:prstGeom>
          <a:solidFill>
            <a:schemeClr val="bg1"/>
          </a:solidFill>
          <a:ln w="25400" cap="flat" cmpd="sng" algn="ctr">
            <a:solidFill>
              <a:schemeClr val="bg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6146"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1C5A530F-D4F6-4736-A806-A39A1C68D97D}" type="datetime1">
              <a:rPr lang="de-DE" altLang="sv-SE" sz="1000" b="0" smtClean="0"/>
              <a:pPr>
                <a:spcBef>
                  <a:spcPct val="0"/>
                </a:spcBef>
                <a:buFontTx/>
                <a:buNone/>
              </a:pPr>
              <a:t>11.12.2018</a:t>
            </a:fld>
            <a:endParaRPr lang="de-DE" altLang="sv-SE" sz="1000" b="0" smtClean="0"/>
          </a:p>
        </p:txBody>
      </p:sp>
      <p:sp>
        <p:nvSpPr>
          <p:cNvPr id="6147"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6148"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28EC9863-DF56-4FC1-BC96-42A86342B11D}" type="slidenum">
              <a:rPr lang="en-US" altLang="sv-SE" sz="1200" b="0" smtClean="0">
                <a:solidFill>
                  <a:schemeClr val="tx2"/>
                </a:solidFill>
              </a:rPr>
              <a:pPr algn="r">
                <a:spcBef>
                  <a:spcPct val="0"/>
                </a:spcBef>
                <a:buFontTx/>
                <a:buNone/>
              </a:pPr>
              <a:t>3</a:t>
            </a:fld>
            <a:endParaRPr lang="de-DE" altLang="sv-SE" sz="1200" b="0" smtClean="0">
              <a:solidFill>
                <a:schemeClr val="tx2"/>
              </a:solidFill>
              <a:latin typeface="Times New Roman" pitchFamily="18" charset="0"/>
            </a:endParaRPr>
          </a:p>
        </p:txBody>
      </p:sp>
      <p:sp>
        <p:nvSpPr>
          <p:cNvPr id="293890" name="Rectangle 2"/>
          <p:cNvSpPr>
            <a:spLocks noGrp="1" noChangeArrowheads="1"/>
          </p:cNvSpPr>
          <p:nvPr>
            <p:ph type="title"/>
          </p:nvPr>
        </p:nvSpPr>
        <p:spPr/>
        <p:txBody>
          <a:bodyPr/>
          <a:lstStyle/>
          <a:p>
            <a:pPr eaLnBrk="1" hangingPunct="1">
              <a:defRPr/>
            </a:pPr>
            <a:r>
              <a:rPr lang="de-DE" smtClean="0"/>
              <a:t>RS-Latch</a:t>
            </a:r>
          </a:p>
        </p:txBody>
      </p:sp>
      <p:sp>
        <p:nvSpPr>
          <p:cNvPr id="6150" name="Rectangle 3"/>
          <p:cNvSpPr>
            <a:spLocks noGrp="1" noChangeArrowheads="1"/>
          </p:cNvSpPr>
          <p:nvPr>
            <p:ph type="body" idx="1"/>
          </p:nvPr>
        </p:nvSpPr>
        <p:spPr>
          <a:xfrm>
            <a:off x="227013" y="1260475"/>
            <a:ext cx="10212387" cy="863600"/>
          </a:xfrm>
        </p:spPr>
        <p:txBody>
          <a:bodyPr/>
          <a:lstStyle/>
          <a:p>
            <a:pPr eaLnBrk="1" hangingPunct="1"/>
            <a:r>
              <a:rPr lang="de-DE" altLang="de-DE" sz="1800" smtClean="0"/>
              <a:t>Dient als Ausgangspunkt für alle weiteren Speicherschaltungen (Basis-RS-Latch).</a:t>
            </a:r>
          </a:p>
          <a:p>
            <a:pPr eaLnBrk="1" hangingPunct="1"/>
            <a:r>
              <a:rPr lang="de-DE" altLang="de-DE" sz="1800" smtClean="0"/>
              <a:t>Innerer Aufbau mit rückgekoppelten NOR-Gattern und Schaltsymbol:</a:t>
            </a:r>
          </a:p>
        </p:txBody>
      </p:sp>
      <p:sp>
        <p:nvSpPr>
          <p:cNvPr id="6151" name="Rectangle 5"/>
          <p:cNvSpPr>
            <a:spLocks noChangeArrowheads="1"/>
          </p:cNvSpPr>
          <p:nvPr/>
        </p:nvSpPr>
        <p:spPr bwMode="auto">
          <a:xfrm>
            <a:off x="0" y="32051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6153" name="Rectangle 7"/>
          <p:cNvSpPr>
            <a:spLocks noChangeArrowheads="1"/>
          </p:cNvSpPr>
          <p:nvPr/>
        </p:nvSpPr>
        <p:spPr bwMode="auto">
          <a:xfrm>
            <a:off x="0" y="31289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6154" name="Rectangle 2"/>
          <p:cNvSpPr>
            <a:spLocks noChangeArrowheads="1"/>
          </p:cNvSpPr>
          <p:nvPr/>
        </p:nvSpPr>
        <p:spPr bwMode="auto">
          <a:xfrm>
            <a:off x="2390775" y="5653088"/>
            <a:ext cx="6192838" cy="576262"/>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grpSp>
        <p:nvGrpSpPr>
          <p:cNvPr id="11" name="Group 10"/>
          <p:cNvGrpSpPr/>
          <p:nvPr/>
        </p:nvGrpSpPr>
        <p:grpSpPr>
          <a:xfrm>
            <a:off x="2247181" y="2899968"/>
            <a:ext cx="3024336" cy="2393625"/>
            <a:chOff x="3726459" y="1930703"/>
            <a:chExt cx="2243667" cy="1755105"/>
          </a:xfrm>
        </p:grpSpPr>
        <p:grpSp>
          <p:nvGrpSpPr>
            <p:cNvPr id="12" name="Group 11"/>
            <p:cNvGrpSpPr/>
            <p:nvPr/>
          </p:nvGrpSpPr>
          <p:grpSpPr>
            <a:xfrm>
              <a:off x="4407421" y="2125241"/>
              <a:ext cx="800555" cy="576064"/>
              <a:chOff x="4407421" y="2125241"/>
              <a:chExt cx="800555" cy="576064"/>
            </a:xfrm>
          </p:grpSpPr>
          <p:grpSp>
            <p:nvGrpSpPr>
              <p:cNvPr id="37" name="Gruppieren 13"/>
              <p:cNvGrpSpPr/>
              <p:nvPr/>
            </p:nvGrpSpPr>
            <p:grpSpPr>
              <a:xfrm>
                <a:off x="4407421" y="2125241"/>
                <a:ext cx="720080" cy="576064"/>
                <a:chOff x="3471317" y="4573513"/>
                <a:chExt cx="720080" cy="576064"/>
              </a:xfrm>
            </p:grpSpPr>
            <p:sp>
              <p:nvSpPr>
                <p:cNvPr id="39" name="Bogen 9"/>
                <p:cNvSpPr/>
                <p:nvPr/>
              </p:nvSpPr>
              <p:spPr bwMode="auto">
                <a:xfrm>
                  <a:off x="3471317" y="4573513"/>
                  <a:ext cx="720080"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0" name="Bogen 10"/>
                <p:cNvSpPr/>
                <p:nvPr/>
              </p:nvSpPr>
              <p:spPr bwMode="auto">
                <a:xfrm rot="5400000">
                  <a:off x="3543325" y="4501505"/>
                  <a:ext cx="576064" cy="720080"/>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1" name="Bogen 11"/>
                <p:cNvSpPr/>
                <p:nvPr/>
              </p:nvSpPr>
              <p:spPr bwMode="auto">
                <a:xfrm>
                  <a:off x="3719542"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2" name="Bogen 12"/>
                <p:cNvSpPr/>
                <p:nvPr/>
              </p:nvSpPr>
              <p:spPr bwMode="auto">
                <a:xfrm rot="5400000">
                  <a:off x="3539187"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38" name="Oval 37"/>
              <p:cNvSpPr/>
              <p:nvPr/>
            </p:nvSpPr>
            <p:spPr bwMode="auto">
              <a:xfrm>
                <a:off x="5135968" y="2349732"/>
                <a:ext cx="72008" cy="72008"/>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grpSp>
          <p:nvGrpSpPr>
            <p:cNvPr id="13" name="Group 12"/>
            <p:cNvGrpSpPr/>
            <p:nvPr/>
          </p:nvGrpSpPr>
          <p:grpSpPr>
            <a:xfrm>
              <a:off x="4407768" y="2917329"/>
              <a:ext cx="800555" cy="576064"/>
              <a:chOff x="4407421" y="2125241"/>
              <a:chExt cx="800555" cy="576064"/>
            </a:xfrm>
          </p:grpSpPr>
          <p:grpSp>
            <p:nvGrpSpPr>
              <p:cNvPr id="31" name="Gruppieren 13"/>
              <p:cNvGrpSpPr/>
              <p:nvPr/>
            </p:nvGrpSpPr>
            <p:grpSpPr>
              <a:xfrm>
                <a:off x="4407421" y="2125241"/>
                <a:ext cx="720080" cy="576064"/>
                <a:chOff x="3471317" y="4573513"/>
                <a:chExt cx="720080" cy="576064"/>
              </a:xfrm>
            </p:grpSpPr>
            <p:sp>
              <p:nvSpPr>
                <p:cNvPr id="33" name="Bogen 9"/>
                <p:cNvSpPr/>
                <p:nvPr/>
              </p:nvSpPr>
              <p:spPr bwMode="auto">
                <a:xfrm>
                  <a:off x="3471317" y="4573513"/>
                  <a:ext cx="720080"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34" name="Bogen 10"/>
                <p:cNvSpPr/>
                <p:nvPr/>
              </p:nvSpPr>
              <p:spPr bwMode="auto">
                <a:xfrm rot="5400000">
                  <a:off x="3543325" y="4501505"/>
                  <a:ext cx="576064" cy="720080"/>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35" name="Bogen 11"/>
                <p:cNvSpPr/>
                <p:nvPr/>
              </p:nvSpPr>
              <p:spPr bwMode="auto">
                <a:xfrm>
                  <a:off x="3719542"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36" name="Bogen 12"/>
                <p:cNvSpPr/>
                <p:nvPr/>
              </p:nvSpPr>
              <p:spPr bwMode="auto">
                <a:xfrm rot="5400000">
                  <a:off x="3539187"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32" name="Oval 31"/>
              <p:cNvSpPr/>
              <p:nvPr/>
            </p:nvSpPr>
            <p:spPr bwMode="auto">
              <a:xfrm>
                <a:off x="5135968" y="2349732"/>
                <a:ext cx="72008" cy="72008"/>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14" name="Straight Arrow Connector 13"/>
            <p:cNvCxnSpPr/>
            <p:nvPr/>
          </p:nvCxnSpPr>
          <p:spPr bwMode="auto">
            <a:xfrm>
              <a:off x="3759349" y="2269257"/>
              <a:ext cx="1085871"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3759349" y="3347254"/>
              <a:ext cx="1080120" cy="2123"/>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a:off x="5208323" y="2385736"/>
              <a:ext cx="75608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a:off x="5208323" y="3179794"/>
              <a:ext cx="75608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V="1">
              <a:off x="5415533" y="2917329"/>
              <a:ext cx="0" cy="262465"/>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flipH="1" flipV="1">
              <a:off x="4407421" y="2701305"/>
              <a:ext cx="1008112"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407421" y="2557289"/>
              <a:ext cx="347" cy="144016"/>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p:nvPr/>
          </p:nvCxnSpPr>
          <p:spPr bwMode="auto">
            <a:xfrm>
              <a:off x="4407768" y="2557289"/>
              <a:ext cx="463232"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 name="Group 21"/>
            <p:cNvGrpSpPr/>
            <p:nvPr/>
          </p:nvGrpSpPr>
          <p:grpSpPr>
            <a:xfrm flipV="1">
              <a:off x="4390515" y="2400489"/>
              <a:ext cx="1008112" cy="622505"/>
              <a:chOff x="6927701" y="2449277"/>
              <a:chExt cx="1008112" cy="622505"/>
            </a:xfrm>
          </p:grpSpPr>
          <p:cxnSp>
            <p:nvCxnSpPr>
              <p:cNvPr id="27" name="Straight Connector 26"/>
              <p:cNvCxnSpPr/>
              <p:nvPr/>
            </p:nvCxnSpPr>
            <p:spPr bwMode="auto">
              <a:xfrm flipV="1">
                <a:off x="7935813" y="2809317"/>
                <a:ext cx="0" cy="262465"/>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p:cNvCxnSpPr/>
              <p:nvPr/>
            </p:nvCxnSpPr>
            <p:spPr bwMode="auto">
              <a:xfrm flipH="1" flipV="1">
                <a:off x="6927701" y="2593293"/>
                <a:ext cx="1008112"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flipH="1" flipV="1">
                <a:off x="6927701" y="2449277"/>
                <a:ext cx="347" cy="144016"/>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p:nvPr/>
            </p:nvCxnSpPr>
            <p:spPr bwMode="auto">
              <a:xfrm>
                <a:off x="6928048" y="2449277"/>
                <a:ext cx="463232"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TextBox 22"/>
            <p:cNvSpPr txBox="1"/>
            <p:nvPr/>
          </p:nvSpPr>
          <p:spPr>
            <a:xfrm>
              <a:off x="3734520" y="1930703"/>
              <a:ext cx="298480" cy="338554"/>
            </a:xfrm>
            <a:prstGeom prst="rect">
              <a:avLst/>
            </a:prstGeom>
            <a:noFill/>
          </p:spPr>
          <p:txBody>
            <a:bodyPr wrap="none" rtlCol="0">
              <a:spAutoFit/>
            </a:bodyPr>
            <a:lstStyle/>
            <a:p>
              <a:r>
                <a:rPr lang="de-AT" dirty="0" smtClean="0"/>
                <a:t>S</a:t>
              </a:r>
              <a:endParaRPr lang="en-GB" dirty="0"/>
            </a:p>
          </p:txBody>
        </p:sp>
        <p:sp>
          <p:nvSpPr>
            <p:cNvPr id="24" name="TextBox 23"/>
            <p:cNvSpPr txBox="1"/>
            <p:nvPr/>
          </p:nvSpPr>
          <p:spPr>
            <a:xfrm>
              <a:off x="3726459" y="3347254"/>
              <a:ext cx="320922" cy="338554"/>
            </a:xfrm>
            <a:prstGeom prst="rect">
              <a:avLst/>
            </a:prstGeom>
            <a:noFill/>
          </p:spPr>
          <p:txBody>
            <a:bodyPr wrap="none" rtlCol="0">
              <a:spAutoFit/>
            </a:bodyPr>
            <a:lstStyle/>
            <a:p>
              <a:r>
                <a:rPr lang="de-AT" dirty="0" smtClean="0"/>
                <a:t>R</a:t>
              </a:r>
              <a:endParaRPr lang="en-GB" dirty="0"/>
            </a:p>
          </p:txBody>
        </p:sp>
        <p:sp>
          <p:nvSpPr>
            <p:cNvPr id="25" name="TextBox 24"/>
            <p:cNvSpPr txBox="1"/>
            <p:nvPr/>
          </p:nvSpPr>
          <p:spPr>
            <a:xfrm>
              <a:off x="5490508" y="1955964"/>
              <a:ext cx="479618" cy="338554"/>
            </a:xfrm>
            <a:prstGeom prst="rect">
              <a:avLst/>
            </a:prstGeom>
            <a:noFill/>
          </p:spPr>
          <p:txBody>
            <a:bodyPr wrap="none" rtlCol="0">
              <a:spAutoFit/>
            </a:bodyPr>
            <a:lstStyle/>
            <a:p>
              <a:r>
                <a:rPr lang="de-AT" dirty="0" smtClean="0"/>
                <a:t>NQ</a:t>
              </a:r>
              <a:endParaRPr lang="en-GB" dirty="0"/>
            </a:p>
          </p:txBody>
        </p:sp>
        <p:sp>
          <p:nvSpPr>
            <p:cNvPr id="26" name="TextBox 25"/>
            <p:cNvSpPr txBox="1"/>
            <p:nvPr/>
          </p:nvSpPr>
          <p:spPr>
            <a:xfrm>
              <a:off x="5558527" y="3217506"/>
              <a:ext cx="332142" cy="338554"/>
            </a:xfrm>
            <a:prstGeom prst="rect">
              <a:avLst/>
            </a:prstGeom>
            <a:noFill/>
          </p:spPr>
          <p:txBody>
            <a:bodyPr wrap="none" rtlCol="0">
              <a:spAutoFit/>
            </a:bodyPr>
            <a:lstStyle/>
            <a:p>
              <a:r>
                <a:rPr lang="de-AT" dirty="0" smtClean="0"/>
                <a:t>Q</a:t>
              </a:r>
              <a:endParaRPr lang="en-GB" dirty="0"/>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5B92629C-F17E-4544-A680-F91C5B853240}" type="datetime1">
              <a:rPr lang="de-DE" altLang="sv-SE" sz="1000" b="0" smtClean="0"/>
              <a:pPr>
                <a:spcBef>
                  <a:spcPct val="0"/>
                </a:spcBef>
                <a:buFontTx/>
                <a:buNone/>
              </a:pPr>
              <a:t>11.12.2018</a:t>
            </a:fld>
            <a:endParaRPr lang="de-DE" altLang="sv-SE" sz="1000" b="0" smtClean="0"/>
          </a:p>
        </p:txBody>
      </p:sp>
      <p:sp>
        <p:nvSpPr>
          <p:cNvPr id="34819"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323586" name="Rectangle 2"/>
          <p:cNvSpPr>
            <a:spLocks noGrp="1" noChangeArrowheads="1"/>
          </p:cNvSpPr>
          <p:nvPr>
            <p:ph type="title"/>
          </p:nvPr>
        </p:nvSpPr>
        <p:spPr/>
        <p:txBody>
          <a:bodyPr/>
          <a:lstStyle/>
          <a:p>
            <a:pPr eaLnBrk="1" hangingPunct="1">
              <a:defRPr/>
            </a:pPr>
            <a:r>
              <a:rPr lang="de-DE" smtClean="0"/>
              <a:t>Zweispeicher-Flipflops</a:t>
            </a:r>
          </a:p>
        </p:txBody>
      </p:sp>
      <p:sp>
        <p:nvSpPr>
          <p:cNvPr id="34821" name="Rectangle 3"/>
          <p:cNvSpPr>
            <a:spLocks noGrp="1" noChangeArrowheads="1"/>
          </p:cNvSpPr>
          <p:nvPr>
            <p:ph type="body" idx="1"/>
          </p:nvPr>
        </p:nvSpPr>
        <p:spPr/>
        <p:txBody>
          <a:bodyPr/>
          <a:lstStyle/>
          <a:p>
            <a:pPr eaLnBrk="1" hangingPunct="1"/>
            <a:r>
              <a:rPr lang="de-DE" altLang="de-DE" sz="1800" smtClean="0"/>
              <a:t>Problem: (unvermeidbarer) Clock-Skew auf einem Board verhindert, dass alle DFFs einer Pipelinestruktur (Schieberegister) zum gleichen Zeitpunkt angesteuert werden</a:t>
            </a:r>
            <a:r>
              <a:rPr lang="de-DE" altLang="de-DE" smtClean="0"/>
              <a:t>:</a:t>
            </a:r>
          </a:p>
        </p:txBody>
      </p:sp>
      <p:sp>
        <p:nvSpPr>
          <p:cNvPr id="34822" name="Rectangle 5"/>
          <p:cNvSpPr>
            <a:spLocks noChangeArrowheads="1"/>
          </p:cNvSpPr>
          <p:nvPr/>
        </p:nvSpPr>
        <p:spPr bwMode="auto">
          <a:xfrm>
            <a:off x="0" y="330517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34823" name="Object 4"/>
          <p:cNvGraphicFramePr>
            <a:graphicFrameLocks noChangeAspect="1"/>
          </p:cNvGraphicFramePr>
          <p:nvPr/>
        </p:nvGraphicFramePr>
        <p:xfrm>
          <a:off x="927100" y="2486025"/>
          <a:ext cx="9224963" cy="2590800"/>
        </p:xfrm>
        <a:graphic>
          <a:graphicData uri="http://schemas.openxmlformats.org/presentationml/2006/ole">
            <mc:AlternateContent xmlns:mc="http://schemas.openxmlformats.org/markup-compatibility/2006">
              <mc:Choice xmlns:v="urn:schemas-microsoft-com:vml" Requires="v">
                <p:oleObj spid="_x0000_s34856" name="Visio" r:id="rId3" imgW="5209378" imgH="1468630" progId="Visio.Drawing.11">
                  <p:embed/>
                </p:oleObj>
              </mc:Choice>
              <mc:Fallback>
                <p:oleObj name="Visio" r:id="rId3" imgW="5209378" imgH="14686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2486025"/>
                        <a:ext cx="92249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4" name="Rectangle 8"/>
          <p:cNvSpPr>
            <a:spLocks noChangeArrowheads="1"/>
          </p:cNvSpPr>
          <p:nvPr/>
        </p:nvSpPr>
        <p:spPr bwMode="auto">
          <a:xfrm>
            <a:off x="0" y="31670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pSp>
        <p:nvGrpSpPr>
          <p:cNvPr id="34825" name="Group 3"/>
          <p:cNvGrpSpPr>
            <a:grpSpLocks/>
          </p:cNvGrpSpPr>
          <p:nvPr/>
        </p:nvGrpSpPr>
        <p:grpSpPr bwMode="auto">
          <a:xfrm>
            <a:off x="2132013" y="2268538"/>
            <a:ext cx="665162" cy="720725"/>
            <a:chOff x="2131548" y="2269257"/>
            <a:chExt cx="665568" cy="720080"/>
          </a:xfrm>
        </p:grpSpPr>
        <p:sp>
          <p:nvSpPr>
            <p:cNvPr id="2" name="Oval 1"/>
            <p:cNvSpPr/>
            <p:nvPr/>
          </p:nvSpPr>
          <p:spPr bwMode="auto">
            <a:xfrm>
              <a:off x="2318987" y="2700671"/>
              <a:ext cx="287512" cy="288666"/>
            </a:xfrm>
            <a:prstGeom prst="ellipse">
              <a:avLst/>
            </a:prstGeom>
            <a:solidFill>
              <a:schemeClr val="tx1">
                <a:lumMod val="60000"/>
                <a:lumOff val="40000"/>
              </a:schemeClr>
            </a:solidFill>
            <a:ln w="25400" cap="flat" cmpd="sng" algn="ctr">
              <a:solidFill>
                <a:schemeClr val="tx1">
                  <a:lumMod val="60000"/>
                  <a:lumOff val="40000"/>
                </a:schemeClr>
              </a:solidFill>
              <a:prstDash val="solid"/>
              <a:round/>
              <a:headEnd type="none" w="med" len="med"/>
              <a:tailEnd type="none" w="med" len="med"/>
            </a:ln>
            <a:effectLst/>
            <a:extLst/>
          </p:spPr>
          <p:txBody>
            <a:bodyPr wrap="none" anchor="ctr"/>
            <a:lstStyle/>
            <a:p>
              <a:pPr>
                <a:defRPr/>
              </a:pPr>
              <a:endParaRPr lang="de-AT"/>
            </a:p>
          </p:txBody>
        </p:sp>
        <p:sp>
          <p:nvSpPr>
            <p:cNvPr id="3" name="TextBox 2"/>
            <p:cNvSpPr txBox="1"/>
            <p:nvPr/>
          </p:nvSpPr>
          <p:spPr>
            <a:xfrm>
              <a:off x="2131548" y="2269257"/>
              <a:ext cx="665568" cy="523406"/>
            </a:xfrm>
            <a:prstGeom prst="rect">
              <a:avLst/>
            </a:prstGeom>
            <a:noFill/>
          </p:spPr>
          <p:txBody>
            <a:bodyPr wrap="none">
              <a:spAutoFit/>
            </a:bodyPr>
            <a:lstStyle/>
            <a:p>
              <a:pPr>
                <a:defRPr/>
              </a:pPr>
              <a:r>
                <a:rPr lang="de-AT" sz="2800" dirty="0">
                  <a:solidFill>
                    <a:schemeClr val="tx1">
                      <a:lumMod val="60000"/>
                      <a:lumOff val="40000"/>
                    </a:schemeClr>
                  </a:solidFill>
                </a:rPr>
                <a:t>t+1</a:t>
              </a:r>
            </a:p>
          </p:txBody>
        </p:sp>
      </p:grpSp>
      <p:grpSp>
        <p:nvGrpSpPr>
          <p:cNvPr id="34826" name="Group 14"/>
          <p:cNvGrpSpPr>
            <a:grpSpLocks/>
          </p:cNvGrpSpPr>
          <p:nvPr/>
        </p:nvGrpSpPr>
        <p:grpSpPr bwMode="auto">
          <a:xfrm>
            <a:off x="4838700" y="2247900"/>
            <a:ext cx="666750" cy="720725"/>
            <a:chOff x="2131548" y="2269257"/>
            <a:chExt cx="665568" cy="720080"/>
          </a:xfrm>
        </p:grpSpPr>
        <p:sp>
          <p:nvSpPr>
            <p:cNvPr id="16" name="Oval 15"/>
            <p:cNvSpPr/>
            <p:nvPr/>
          </p:nvSpPr>
          <p:spPr bwMode="auto">
            <a:xfrm>
              <a:off x="2318541" y="2700671"/>
              <a:ext cx="288413" cy="288666"/>
            </a:xfrm>
            <a:prstGeom prst="ellipse">
              <a:avLst/>
            </a:prstGeom>
            <a:solidFill>
              <a:srgbClr val="FF0000"/>
            </a:solidFill>
            <a:ln w="25400" cap="flat" cmpd="sng" algn="ctr">
              <a:solidFill>
                <a:srgbClr val="FF0000"/>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34831" name="TextBox 16"/>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FF0000"/>
                  </a:solidFill>
                </a:rPr>
                <a:t>t+1</a:t>
              </a:r>
            </a:p>
          </p:txBody>
        </p:sp>
      </p:grpSp>
      <p:sp>
        <p:nvSpPr>
          <p:cNvPr id="34827" name="Rectangle 23"/>
          <p:cNvSpPr>
            <a:spLocks noChangeArrowheads="1"/>
          </p:cNvSpPr>
          <p:nvPr/>
        </p:nvSpPr>
        <p:spPr bwMode="auto">
          <a:xfrm>
            <a:off x="4335463" y="7165975"/>
            <a:ext cx="1800225" cy="396875"/>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sp>
        <p:nvSpPr>
          <p:cNvPr id="34828" name="Rectangle 24"/>
          <p:cNvSpPr>
            <a:spLocks noChangeArrowheads="1"/>
          </p:cNvSpPr>
          <p:nvPr/>
        </p:nvSpPr>
        <p:spPr bwMode="auto">
          <a:xfrm>
            <a:off x="5343525" y="3997325"/>
            <a:ext cx="1655763" cy="863600"/>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cxnSp>
        <p:nvCxnSpPr>
          <p:cNvPr id="34829" name="Straight Connector 25"/>
          <p:cNvCxnSpPr>
            <a:cxnSpLocks noChangeShapeType="1"/>
            <a:endCxn id="34828" idx="3"/>
          </p:cNvCxnSpPr>
          <p:nvPr/>
        </p:nvCxnSpPr>
        <p:spPr bwMode="auto">
          <a:xfrm>
            <a:off x="5314950" y="4429125"/>
            <a:ext cx="1684338" cy="0"/>
          </a:xfrm>
          <a:prstGeom prst="line">
            <a:avLst/>
          </a:prstGeom>
          <a:noFill/>
          <a:ln w="25400" algn="ctr">
            <a:solidFill>
              <a:srgbClr val="0000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930FA468-AF54-4231-A0E0-4F92393D6E5B}" type="datetime1">
              <a:rPr lang="de-DE" altLang="sv-SE" sz="1000" b="0" smtClean="0"/>
              <a:pPr>
                <a:spcBef>
                  <a:spcPct val="0"/>
                </a:spcBef>
                <a:buFontTx/>
                <a:buNone/>
              </a:pPr>
              <a:t>11.12.2018</a:t>
            </a:fld>
            <a:endParaRPr lang="de-DE" altLang="sv-SE" sz="1000" b="0" smtClean="0"/>
          </a:p>
        </p:txBody>
      </p:sp>
      <p:sp>
        <p:nvSpPr>
          <p:cNvPr id="35843"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323586" name="Rectangle 2"/>
          <p:cNvSpPr>
            <a:spLocks noGrp="1" noChangeArrowheads="1"/>
          </p:cNvSpPr>
          <p:nvPr>
            <p:ph type="title"/>
          </p:nvPr>
        </p:nvSpPr>
        <p:spPr/>
        <p:txBody>
          <a:bodyPr/>
          <a:lstStyle/>
          <a:p>
            <a:pPr eaLnBrk="1" hangingPunct="1">
              <a:defRPr/>
            </a:pPr>
            <a:r>
              <a:rPr lang="de-DE" smtClean="0"/>
              <a:t>Zweispeicher-Flipflops</a:t>
            </a:r>
          </a:p>
        </p:txBody>
      </p:sp>
      <p:sp>
        <p:nvSpPr>
          <p:cNvPr id="35845" name="Rectangle 3"/>
          <p:cNvSpPr>
            <a:spLocks noGrp="1" noChangeArrowheads="1"/>
          </p:cNvSpPr>
          <p:nvPr>
            <p:ph type="body" idx="1"/>
          </p:nvPr>
        </p:nvSpPr>
        <p:spPr/>
        <p:txBody>
          <a:bodyPr/>
          <a:lstStyle/>
          <a:p>
            <a:pPr eaLnBrk="1" hangingPunct="1"/>
            <a:r>
              <a:rPr lang="de-DE" altLang="de-DE" sz="1800" smtClean="0"/>
              <a:t>Problem: (unvermeidbarer) Clock-Skew auf einem Board verhindert, dass alle DFFs einer Pipelinestruktur (Schieberegister) zum gleichen Zeitpunkt angesteuert werden</a:t>
            </a:r>
            <a:r>
              <a:rPr lang="de-DE" altLang="de-DE" smtClean="0"/>
              <a:t>:</a:t>
            </a:r>
          </a:p>
        </p:txBody>
      </p:sp>
      <p:sp>
        <p:nvSpPr>
          <p:cNvPr id="35846" name="Rectangle 5"/>
          <p:cNvSpPr>
            <a:spLocks noChangeArrowheads="1"/>
          </p:cNvSpPr>
          <p:nvPr/>
        </p:nvSpPr>
        <p:spPr bwMode="auto">
          <a:xfrm>
            <a:off x="0" y="330517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35847" name="Object 4"/>
          <p:cNvGraphicFramePr>
            <a:graphicFrameLocks noChangeAspect="1"/>
          </p:cNvGraphicFramePr>
          <p:nvPr/>
        </p:nvGraphicFramePr>
        <p:xfrm>
          <a:off x="927100" y="2486025"/>
          <a:ext cx="9224963" cy="2590800"/>
        </p:xfrm>
        <a:graphic>
          <a:graphicData uri="http://schemas.openxmlformats.org/presentationml/2006/ole">
            <mc:AlternateContent xmlns:mc="http://schemas.openxmlformats.org/markup-compatibility/2006">
              <mc:Choice xmlns:v="urn:schemas-microsoft-com:vml" Requires="v">
                <p:oleObj spid="_x0000_s35883" name="Visio" r:id="rId3" imgW="5209378" imgH="1468630" progId="Visio.Drawing.11">
                  <p:embed/>
                </p:oleObj>
              </mc:Choice>
              <mc:Fallback>
                <p:oleObj name="Visio" r:id="rId3" imgW="5209378" imgH="14686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2486025"/>
                        <a:ext cx="92249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8" name="Rectangle 8"/>
          <p:cNvSpPr>
            <a:spLocks noChangeArrowheads="1"/>
          </p:cNvSpPr>
          <p:nvPr/>
        </p:nvSpPr>
        <p:spPr bwMode="auto">
          <a:xfrm>
            <a:off x="0" y="31670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pSp>
        <p:nvGrpSpPr>
          <p:cNvPr id="35849" name="Group 3"/>
          <p:cNvGrpSpPr>
            <a:grpSpLocks/>
          </p:cNvGrpSpPr>
          <p:nvPr/>
        </p:nvGrpSpPr>
        <p:grpSpPr bwMode="auto">
          <a:xfrm>
            <a:off x="2132013" y="2268538"/>
            <a:ext cx="665162" cy="720725"/>
            <a:chOff x="2131548" y="2269257"/>
            <a:chExt cx="665568" cy="720080"/>
          </a:xfrm>
        </p:grpSpPr>
        <p:sp>
          <p:nvSpPr>
            <p:cNvPr id="35859" name="Oval 1"/>
            <p:cNvSpPr>
              <a:spLocks noChangeArrowheads="1"/>
            </p:cNvSpPr>
            <p:nvPr/>
          </p:nvSpPr>
          <p:spPr bwMode="auto">
            <a:xfrm>
              <a:off x="2319189" y="2701305"/>
              <a:ext cx="288032" cy="288032"/>
            </a:xfrm>
            <a:prstGeom prst="ellipse">
              <a:avLst/>
            </a:prstGeom>
            <a:solidFill>
              <a:srgbClr val="008000"/>
            </a:solidFill>
            <a:ln w="25400" algn="ctr">
              <a:solidFill>
                <a:srgbClr val="008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solidFill>
                  <a:srgbClr val="00B050"/>
                </a:solidFill>
              </a:endParaRPr>
            </a:p>
          </p:txBody>
        </p:sp>
        <p:sp>
          <p:nvSpPr>
            <p:cNvPr id="35860" name="TextBox 2"/>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00B050"/>
                  </a:solidFill>
                </a:rPr>
                <a:t>t+2</a:t>
              </a:r>
            </a:p>
          </p:txBody>
        </p:sp>
      </p:grpSp>
      <p:grpSp>
        <p:nvGrpSpPr>
          <p:cNvPr id="35850" name="Group 14"/>
          <p:cNvGrpSpPr>
            <a:grpSpLocks/>
          </p:cNvGrpSpPr>
          <p:nvPr/>
        </p:nvGrpSpPr>
        <p:grpSpPr bwMode="auto">
          <a:xfrm>
            <a:off x="4838700" y="2247900"/>
            <a:ext cx="666750" cy="720725"/>
            <a:chOff x="2131548" y="2269257"/>
            <a:chExt cx="665568" cy="720080"/>
          </a:xfrm>
        </p:grpSpPr>
        <p:sp>
          <p:nvSpPr>
            <p:cNvPr id="16" name="Oval 15"/>
            <p:cNvSpPr/>
            <p:nvPr/>
          </p:nvSpPr>
          <p:spPr bwMode="auto">
            <a:xfrm>
              <a:off x="2318541" y="2700671"/>
              <a:ext cx="288413" cy="288666"/>
            </a:xfrm>
            <a:prstGeom prst="ellipse">
              <a:avLst/>
            </a:prstGeom>
            <a:solidFill>
              <a:schemeClr val="tx1">
                <a:lumMod val="60000"/>
                <a:lumOff val="40000"/>
              </a:schemeClr>
            </a:solidFill>
            <a:ln w="25400" cap="flat" cmpd="sng" algn="ctr">
              <a:solidFill>
                <a:schemeClr val="tx1">
                  <a:lumMod val="60000"/>
                  <a:lumOff val="40000"/>
                </a:schemeClr>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17" name="TextBox 16"/>
            <p:cNvSpPr txBox="1"/>
            <p:nvPr/>
          </p:nvSpPr>
          <p:spPr>
            <a:xfrm>
              <a:off x="2131548" y="2269257"/>
              <a:ext cx="665568" cy="523406"/>
            </a:xfrm>
            <a:prstGeom prst="rect">
              <a:avLst/>
            </a:prstGeom>
            <a:noFill/>
          </p:spPr>
          <p:txBody>
            <a:bodyPr wrap="none">
              <a:spAutoFit/>
            </a:bodyPr>
            <a:lstStyle/>
            <a:p>
              <a:pPr>
                <a:defRPr/>
              </a:pPr>
              <a:r>
                <a:rPr lang="de-AT" sz="2800" dirty="0">
                  <a:solidFill>
                    <a:schemeClr val="tx1">
                      <a:lumMod val="60000"/>
                      <a:lumOff val="40000"/>
                    </a:schemeClr>
                  </a:solidFill>
                </a:rPr>
                <a:t>t+2</a:t>
              </a:r>
            </a:p>
          </p:txBody>
        </p:sp>
      </p:grpSp>
      <p:grpSp>
        <p:nvGrpSpPr>
          <p:cNvPr id="35851" name="Group 17"/>
          <p:cNvGrpSpPr>
            <a:grpSpLocks/>
          </p:cNvGrpSpPr>
          <p:nvPr/>
        </p:nvGrpSpPr>
        <p:grpSpPr bwMode="auto">
          <a:xfrm>
            <a:off x="7288213" y="2320925"/>
            <a:ext cx="665162" cy="719138"/>
            <a:chOff x="2131548" y="2269257"/>
            <a:chExt cx="665568" cy="720080"/>
          </a:xfrm>
        </p:grpSpPr>
        <p:sp>
          <p:nvSpPr>
            <p:cNvPr id="19" name="Oval 18"/>
            <p:cNvSpPr/>
            <p:nvPr/>
          </p:nvSpPr>
          <p:spPr bwMode="auto">
            <a:xfrm>
              <a:off x="2318987" y="2701623"/>
              <a:ext cx="287512" cy="287714"/>
            </a:xfrm>
            <a:prstGeom prst="ellipse">
              <a:avLst/>
            </a:prstGeom>
            <a:solidFill>
              <a:srgbClr val="FF0000"/>
            </a:solidFill>
            <a:ln w="25400" cap="flat" cmpd="sng" algn="ctr">
              <a:solidFill>
                <a:srgbClr val="FF0000"/>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35856" name="TextBox 19"/>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FF0000"/>
                  </a:solidFill>
                </a:rPr>
                <a:t>t+2</a:t>
              </a:r>
            </a:p>
          </p:txBody>
        </p:sp>
      </p:grpSp>
      <p:sp>
        <p:nvSpPr>
          <p:cNvPr id="35852" name="Rectangle 20"/>
          <p:cNvSpPr>
            <a:spLocks noChangeArrowheads="1"/>
          </p:cNvSpPr>
          <p:nvPr/>
        </p:nvSpPr>
        <p:spPr bwMode="auto">
          <a:xfrm>
            <a:off x="4335463" y="7165975"/>
            <a:ext cx="1800225" cy="396875"/>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sp>
        <p:nvSpPr>
          <p:cNvPr id="35853" name="Rectangle 21"/>
          <p:cNvSpPr>
            <a:spLocks noChangeArrowheads="1"/>
          </p:cNvSpPr>
          <p:nvPr/>
        </p:nvSpPr>
        <p:spPr bwMode="auto">
          <a:xfrm>
            <a:off x="5343525" y="3997325"/>
            <a:ext cx="1655763" cy="863600"/>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cxnSp>
        <p:nvCxnSpPr>
          <p:cNvPr id="35854" name="Straight Connector 22"/>
          <p:cNvCxnSpPr>
            <a:cxnSpLocks noChangeShapeType="1"/>
            <a:endCxn id="35853" idx="3"/>
          </p:cNvCxnSpPr>
          <p:nvPr/>
        </p:nvCxnSpPr>
        <p:spPr bwMode="auto">
          <a:xfrm>
            <a:off x="5314950" y="4429125"/>
            <a:ext cx="1684338" cy="0"/>
          </a:xfrm>
          <a:prstGeom prst="line">
            <a:avLst/>
          </a:prstGeom>
          <a:noFill/>
          <a:ln w="25400" algn="ctr">
            <a:solidFill>
              <a:srgbClr val="0000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eaLnBrk="1" hangingPunct="1">
              <a:defRPr/>
            </a:pPr>
            <a:r>
              <a:rPr lang="de-DE" smtClean="0"/>
              <a:t>Zweispeicher-Flipflops</a:t>
            </a:r>
          </a:p>
        </p:txBody>
      </p:sp>
      <p:sp>
        <p:nvSpPr>
          <p:cNvPr id="36867" name="Rectangle 3"/>
          <p:cNvSpPr>
            <a:spLocks noGrp="1" noChangeArrowheads="1"/>
          </p:cNvSpPr>
          <p:nvPr>
            <p:ph type="body" idx="1"/>
          </p:nvPr>
        </p:nvSpPr>
        <p:spPr/>
        <p:txBody>
          <a:bodyPr/>
          <a:lstStyle/>
          <a:p>
            <a:pPr eaLnBrk="1" hangingPunct="1"/>
            <a:r>
              <a:rPr lang="de-DE" altLang="de-DE" sz="1800" smtClean="0"/>
              <a:t>Problem: (unvermeidbarer) Clock-Skew auf einem Board verhindert, dass alle DFFs einer Pipelinestruktur (Schieberegister) zum gleichen Zeitpunkt angesteuert werden</a:t>
            </a:r>
            <a:r>
              <a:rPr lang="de-DE" altLang="de-DE" smtClean="0"/>
              <a:t>:</a:t>
            </a:r>
          </a:p>
        </p:txBody>
      </p:sp>
      <p:sp>
        <p:nvSpPr>
          <p:cNvPr id="36868" name="Rectangle 5"/>
          <p:cNvSpPr>
            <a:spLocks noChangeArrowheads="1"/>
          </p:cNvSpPr>
          <p:nvPr/>
        </p:nvSpPr>
        <p:spPr bwMode="auto">
          <a:xfrm>
            <a:off x="0" y="330517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36869" name="Object 4"/>
          <p:cNvGraphicFramePr>
            <a:graphicFrameLocks noChangeAspect="1"/>
          </p:cNvGraphicFramePr>
          <p:nvPr/>
        </p:nvGraphicFramePr>
        <p:xfrm>
          <a:off x="927100" y="2486025"/>
          <a:ext cx="9224963" cy="2590800"/>
        </p:xfrm>
        <a:graphic>
          <a:graphicData uri="http://schemas.openxmlformats.org/presentationml/2006/ole">
            <mc:AlternateContent xmlns:mc="http://schemas.openxmlformats.org/markup-compatibility/2006">
              <mc:Choice xmlns:v="urn:schemas-microsoft-com:vml" Requires="v">
                <p:oleObj spid="_x0000_s36908" name="Visio" r:id="rId3" imgW="5209378" imgH="1468630" progId="Visio.Drawing.11">
                  <p:embed/>
                </p:oleObj>
              </mc:Choice>
              <mc:Fallback>
                <p:oleObj name="Visio" r:id="rId3" imgW="5209378" imgH="14686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2486025"/>
                        <a:ext cx="92249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8"/>
          <p:cNvSpPr>
            <a:spLocks noChangeArrowheads="1"/>
          </p:cNvSpPr>
          <p:nvPr/>
        </p:nvSpPr>
        <p:spPr bwMode="auto">
          <a:xfrm>
            <a:off x="0" y="31670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pSp>
        <p:nvGrpSpPr>
          <p:cNvPr id="36871" name="Group 3"/>
          <p:cNvGrpSpPr>
            <a:grpSpLocks/>
          </p:cNvGrpSpPr>
          <p:nvPr/>
        </p:nvGrpSpPr>
        <p:grpSpPr bwMode="auto">
          <a:xfrm>
            <a:off x="4911725" y="2311400"/>
            <a:ext cx="665163" cy="720725"/>
            <a:chOff x="2131548" y="2269257"/>
            <a:chExt cx="665568" cy="720080"/>
          </a:xfrm>
        </p:grpSpPr>
        <p:sp>
          <p:nvSpPr>
            <p:cNvPr id="36884" name="Oval 1"/>
            <p:cNvSpPr>
              <a:spLocks noChangeArrowheads="1"/>
            </p:cNvSpPr>
            <p:nvPr/>
          </p:nvSpPr>
          <p:spPr bwMode="auto">
            <a:xfrm>
              <a:off x="2319189" y="2701305"/>
              <a:ext cx="288032" cy="288032"/>
            </a:xfrm>
            <a:prstGeom prst="ellipse">
              <a:avLst/>
            </a:prstGeom>
            <a:solidFill>
              <a:srgbClr val="008000"/>
            </a:solidFill>
            <a:ln w="25400" algn="ctr">
              <a:solidFill>
                <a:srgbClr val="008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solidFill>
                  <a:srgbClr val="00B050"/>
                </a:solidFill>
              </a:endParaRPr>
            </a:p>
          </p:txBody>
        </p:sp>
        <p:sp>
          <p:nvSpPr>
            <p:cNvPr id="36885" name="TextBox 2"/>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00B050"/>
                  </a:solidFill>
                </a:rPr>
                <a:t>t+3</a:t>
              </a:r>
            </a:p>
          </p:txBody>
        </p:sp>
      </p:grpSp>
      <p:grpSp>
        <p:nvGrpSpPr>
          <p:cNvPr id="36872" name="Group 14"/>
          <p:cNvGrpSpPr>
            <a:grpSpLocks/>
          </p:cNvGrpSpPr>
          <p:nvPr/>
        </p:nvGrpSpPr>
        <p:grpSpPr bwMode="auto">
          <a:xfrm>
            <a:off x="7288213" y="2320925"/>
            <a:ext cx="665162" cy="719138"/>
            <a:chOff x="2131548" y="2269257"/>
            <a:chExt cx="665568" cy="720080"/>
          </a:xfrm>
        </p:grpSpPr>
        <p:sp>
          <p:nvSpPr>
            <p:cNvPr id="16" name="Oval 15"/>
            <p:cNvSpPr/>
            <p:nvPr/>
          </p:nvSpPr>
          <p:spPr bwMode="auto">
            <a:xfrm>
              <a:off x="2318987" y="2701623"/>
              <a:ext cx="287512" cy="287714"/>
            </a:xfrm>
            <a:prstGeom prst="ellipse">
              <a:avLst/>
            </a:prstGeom>
            <a:solidFill>
              <a:schemeClr val="tx1">
                <a:lumMod val="60000"/>
                <a:lumOff val="40000"/>
              </a:schemeClr>
            </a:solidFill>
            <a:ln w="25400" cap="flat" cmpd="sng" algn="ctr">
              <a:solidFill>
                <a:schemeClr val="tx1">
                  <a:lumMod val="60000"/>
                  <a:lumOff val="40000"/>
                </a:schemeClr>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17" name="TextBox 16"/>
            <p:cNvSpPr txBox="1"/>
            <p:nvPr/>
          </p:nvSpPr>
          <p:spPr>
            <a:xfrm>
              <a:off x="2131548" y="2269257"/>
              <a:ext cx="665568" cy="522972"/>
            </a:xfrm>
            <a:prstGeom prst="rect">
              <a:avLst/>
            </a:prstGeom>
            <a:noFill/>
          </p:spPr>
          <p:txBody>
            <a:bodyPr wrap="none">
              <a:spAutoFit/>
            </a:bodyPr>
            <a:lstStyle/>
            <a:p>
              <a:pPr>
                <a:defRPr/>
              </a:pPr>
              <a:r>
                <a:rPr lang="de-AT" sz="2800" dirty="0">
                  <a:solidFill>
                    <a:schemeClr val="tx1">
                      <a:lumMod val="60000"/>
                      <a:lumOff val="40000"/>
                    </a:schemeClr>
                  </a:solidFill>
                </a:rPr>
                <a:t>t+3</a:t>
              </a:r>
            </a:p>
          </p:txBody>
        </p:sp>
      </p:grpSp>
      <p:grpSp>
        <p:nvGrpSpPr>
          <p:cNvPr id="36873" name="Group 17"/>
          <p:cNvGrpSpPr>
            <a:grpSpLocks/>
          </p:cNvGrpSpPr>
          <p:nvPr/>
        </p:nvGrpSpPr>
        <p:grpSpPr bwMode="auto">
          <a:xfrm>
            <a:off x="2319338" y="2311400"/>
            <a:ext cx="665162" cy="720725"/>
            <a:chOff x="2131548" y="2269257"/>
            <a:chExt cx="665568" cy="720080"/>
          </a:xfrm>
        </p:grpSpPr>
        <p:sp>
          <p:nvSpPr>
            <p:cNvPr id="19" name="Oval 18"/>
            <p:cNvSpPr/>
            <p:nvPr/>
          </p:nvSpPr>
          <p:spPr bwMode="auto">
            <a:xfrm>
              <a:off x="2318987" y="2700671"/>
              <a:ext cx="287512" cy="288666"/>
            </a:xfrm>
            <a:prstGeom prst="ellipse">
              <a:avLst/>
            </a:prstGeom>
            <a:solidFill>
              <a:srgbClr val="00B0F0"/>
            </a:solidFill>
            <a:ln w="25400" cap="flat" cmpd="sng" algn="ctr">
              <a:solidFill>
                <a:srgbClr val="00B0F0"/>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36881" name="TextBox 19"/>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00B0F0"/>
                  </a:solidFill>
                </a:rPr>
                <a:t>t+3</a:t>
              </a:r>
            </a:p>
          </p:txBody>
        </p:sp>
      </p:grpSp>
      <p:grpSp>
        <p:nvGrpSpPr>
          <p:cNvPr id="36874" name="Group 20"/>
          <p:cNvGrpSpPr>
            <a:grpSpLocks/>
          </p:cNvGrpSpPr>
          <p:nvPr/>
        </p:nvGrpSpPr>
        <p:grpSpPr bwMode="auto">
          <a:xfrm>
            <a:off x="9955213" y="2320925"/>
            <a:ext cx="666750" cy="719138"/>
            <a:chOff x="2131548" y="2269257"/>
            <a:chExt cx="665568" cy="720080"/>
          </a:xfrm>
        </p:grpSpPr>
        <p:sp>
          <p:nvSpPr>
            <p:cNvPr id="22" name="Oval 21"/>
            <p:cNvSpPr/>
            <p:nvPr/>
          </p:nvSpPr>
          <p:spPr bwMode="auto">
            <a:xfrm>
              <a:off x="2318541" y="2701623"/>
              <a:ext cx="288413" cy="287714"/>
            </a:xfrm>
            <a:prstGeom prst="ellipse">
              <a:avLst/>
            </a:prstGeom>
            <a:solidFill>
              <a:srgbClr val="FF0000"/>
            </a:solidFill>
            <a:ln w="25400" cap="flat" cmpd="sng" algn="ctr">
              <a:solidFill>
                <a:srgbClr val="FF0000"/>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36879" name="TextBox 22"/>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FF0000"/>
                  </a:solidFill>
                </a:rPr>
                <a:t>t+3</a:t>
              </a:r>
            </a:p>
          </p:txBody>
        </p:sp>
      </p:grpSp>
      <p:sp>
        <p:nvSpPr>
          <p:cNvPr id="36875" name="Rectangle 4"/>
          <p:cNvSpPr>
            <a:spLocks noChangeArrowheads="1"/>
          </p:cNvSpPr>
          <p:nvPr/>
        </p:nvSpPr>
        <p:spPr bwMode="auto">
          <a:xfrm>
            <a:off x="4335463" y="7200900"/>
            <a:ext cx="1800225" cy="396875"/>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sp>
        <p:nvSpPr>
          <p:cNvPr id="36876" name="Rectangle 23"/>
          <p:cNvSpPr>
            <a:spLocks noChangeArrowheads="1"/>
          </p:cNvSpPr>
          <p:nvPr/>
        </p:nvSpPr>
        <p:spPr bwMode="auto">
          <a:xfrm>
            <a:off x="5343525" y="3997325"/>
            <a:ext cx="1655763" cy="863600"/>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cxnSp>
        <p:nvCxnSpPr>
          <p:cNvPr id="36877" name="Straight Connector 24"/>
          <p:cNvCxnSpPr>
            <a:cxnSpLocks noChangeShapeType="1"/>
            <a:endCxn id="36876" idx="3"/>
          </p:cNvCxnSpPr>
          <p:nvPr/>
        </p:nvCxnSpPr>
        <p:spPr bwMode="auto">
          <a:xfrm>
            <a:off x="5314950" y="4429125"/>
            <a:ext cx="1684338" cy="0"/>
          </a:xfrm>
          <a:prstGeom prst="line">
            <a:avLst/>
          </a:prstGeom>
          <a:noFill/>
          <a:ln w="25400" algn="ctr">
            <a:solidFill>
              <a:srgbClr val="0000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eaLnBrk="1" hangingPunct="1">
              <a:defRPr/>
            </a:pPr>
            <a:r>
              <a:rPr lang="de-DE" smtClean="0"/>
              <a:t>Zweispeicher-Flipflops</a:t>
            </a:r>
          </a:p>
        </p:txBody>
      </p:sp>
      <p:sp>
        <p:nvSpPr>
          <p:cNvPr id="37891" name="Rectangle 3"/>
          <p:cNvSpPr>
            <a:spLocks noGrp="1" noChangeArrowheads="1"/>
          </p:cNvSpPr>
          <p:nvPr>
            <p:ph type="body" idx="1"/>
          </p:nvPr>
        </p:nvSpPr>
        <p:spPr/>
        <p:txBody>
          <a:bodyPr/>
          <a:lstStyle/>
          <a:p>
            <a:pPr eaLnBrk="1" hangingPunct="1"/>
            <a:r>
              <a:rPr lang="de-DE" altLang="de-DE" sz="1800" smtClean="0"/>
              <a:t>Problem: (unvermeidbarer) Clock-Skew auf einem Board verhindert, dass alle DFFs einer Pipelinestruktur (Schieberegister) zum gleichen Zeitpunkt angesteuert werden</a:t>
            </a:r>
            <a:r>
              <a:rPr lang="de-DE" altLang="de-DE" smtClean="0"/>
              <a:t>:</a:t>
            </a:r>
          </a:p>
        </p:txBody>
      </p:sp>
      <p:sp>
        <p:nvSpPr>
          <p:cNvPr id="37892" name="Rectangle 5"/>
          <p:cNvSpPr>
            <a:spLocks noChangeArrowheads="1"/>
          </p:cNvSpPr>
          <p:nvPr/>
        </p:nvSpPr>
        <p:spPr bwMode="auto">
          <a:xfrm>
            <a:off x="0" y="330517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37893" name="Object 4"/>
          <p:cNvGraphicFramePr>
            <a:graphicFrameLocks noChangeAspect="1"/>
          </p:cNvGraphicFramePr>
          <p:nvPr/>
        </p:nvGraphicFramePr>
        <p:xfrm>
          <a:off x="927100" y="2486025"/>
          <a:ext cx="9224963" cy="2590800"/>
        </p:xfrm>
        <a:graphic>
          <a:graphicData uri="http://schemas.openxmlformats.org/presentationml/2006/ole">
            <mc:AlternateContent xmlns:mc="http://schemas.openxmlformats.org/markup-compatibility/2006">
              <mc:Choice xmlns:v="urn:schemas-microsoft-com:vml" Requires="v">
                <p:oleObj spid="_x0000_s37932" name="Visio" r:id="rId3" imgW="5209378" imgH="1468630" progId="Visio.Drawing.11">
                  <p:embed/>
                </p:oleObj>
              </mc:Choice>
              <mc:Fallback>
                <p:oleObj name="Visio" r:id="rId3" imgW="5209378" imgH="14686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2486025"/>
                        <a:ext cx="92249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Rectangle 8"/>
          <p:cNvSpPr>
            <a:spLocks noChangeArrowheads="1"/>
          </p:cNvSpPr>
          <p:nvPr/>
        </p:nvSpPr>
        <p:spPr bwMode="auto">
          <a:xfrm>
            <a:off x="0" y="31670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pSp>
        <p:nvGrpSpPr>
          <p:cNvPr id="37895" name="Group 3"/>
          <p:cNvGrpSpPr>
            <a:grpSpLocks/>
          </p:cNvGrpSpPr>
          <p:nvPr/>
        </p:nvGrpSpPr>
        <p:grpSpPr bwMode="auto">
          <a:xfrm>
            <a:off x="7288213" y="2320925"/>
            <a:ext cx="665162" cy="719138"/>
            <a:chOff x="2131548" y="2269257"/>
            <a:chExt cx="665568" cy="720080"/>
          </a:xfrm>
        </p:grpSpPr>
        <p:sp>
          <p:nvSpPr>
            <p:cNvPr id="37908" name="Oval 1"/>
            <p:cNvSpPr>
              <a:spLocks noChangeArrowheads="1"/>
            </p:cNvSpPr>
            <p:nvPr/>
          </p:nvSpPr>
          <p:spPr bwMode="auto">
            <a:xfrm>
              <a:off x="2319189" y="2701305"/>
              <a:ext cx="288032" cy="288032"/>
            </a:xfrm>
            <a:prstGeom prst="ellipse">
              <a:avLst/>
            </a:prstGeom>
            <a:solidFill>
              <a:srgbClr val="008000"/>
            </a:solidFill>
            <a:ln w="25400" algn="ctr">
              <a:solidFill>
                <a:srgbClr val="008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solidFill>
                  <a:srgbClr val="00B050"/>
                </a:solidFill>
              </a:endParaRPr>
            </a:p>
          </p:txBody>
        </p:sp>
        <p:sp>
          <p:nvSpPr>
            <p:cNvPr id="37909" name="TextBox 2"/>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00B050"/>
                  </a:solidFill>
                </a:rPr>
                <a:t>t+4</a:t>
              </a:r>
            </a:p>
          </p:txBody>
        </p:sp>
      </p:grpSp>
      <p:grpSp>
        <p:nvGrpSpPr>
          <p:cNvPr id="37896" name="Group 14"/>
          <p:cNvGrpSpPr>
            <a:grpSpLocks/>
          </p:cNvGrpSpPr>
          <p:nvPr/>
        </p:nvGrpSpPr>
        <p:grpSpPr bwMode="auto">
          <a:xfrm>
            <a:off x="9880600" y="2320925"/>
            <a:ext cx="665163" cy="719138"/>
            <a:chOff x="2131548" y="2269257"/>
            <a:chExt cx="665568" cy="720080"/>
          </a:xfrm>
        </p:grpSpPr>
        <p:sp>
          <p:nvSpPr>
            <p:cNvPr id="16" name="Oval 15"/>
            <p:cNvSpPr/>
            <p:nvPr/>
          </p:nvSpPr>
          <p:spPr bwMode="auto">
            <a:xfrm>
              <a:off x="2318987" y="2701623"/>
              <a:ext cx="287513" cy="287714"/>
            </a:xfrm>
            <a:prstGeom prst="ellipse">
              <a:avLst/>
            </a:prstGeom>
            <a:solidFill>
              <a:schemeClr val="tx1">
                <a:lumMod val="60000"/>
                <a:lumOff val="40000"/>
              </a:schemeClr>
            </a:solidFill>
            <a:ln w="25400" cap="flat" cmpd="sng" algn="ctr">
              <a:solidFill>
                <a:schemeClr val="tx1">
                  <a:lumMod val="60000"/>
                  <a:lumOff val="40000"/>
                </a:schemeClr>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17" name="TextBox 16"/>
            <p:cNvSpPr txBox="1"/>
            <p:nvPr/>
          </p:nvSpPr>
          <p:spPr>
            <a:xfrm>
              <a:off x="2131548" y="2269257"/>
              <a:ext cx="665568" cy="522972"/>
            </a:xfrm>
            <a:prstGeom prst="rect">
              <a:avLst/>
            </a:prstGeom>
            <a:noFill/>
          </p:spPr>
          <p:txBody>
            <a:bodyPr wrap="none">
              <a:spAutoFit/>
            </a:bodyPr>
            <a:lstStyle/>
            <a:p>
              <a:pPr>
                <a:defRPr/>
              </a:pPr>
              <a:r>
                <a:rPr lang="de-AT" sz="2800" dirty="0">
                  <a:solidFill>
                    <a:schemeClr val="tx1">
                      <a:lumMod val="60000"/>
                      <a:lumOff val="40000"/>
                    </a:schemeClr>
                  </a:solidFill>
                </a:rPr>
                <a:t>t+4</a:t>
              </a:r>
            </a:p>
          </p:txBody>
        </p:sp>
      </p:grpSp>
      <p:grpSp>
        <p:nvGrpSpPr>
          <p:cNvPr id="37897" name="Group 17"/>
          <p:cNvGrpSpPr>
            <a:grpSpLocks/>
          </p:cNvGrpSpPr>
          <p:nvPr/>
        </p:nvGrpSpPr>
        <p:grpSpPr bwMode="auto">
          <a:xfrm>
            <a:off x="4902200" y="2268538"/>
            <a:ext cx="666750" cy="720725"/>
            <a:chOff x="2131548" y="2269257"/>
            <a:chExt cx="665568" cy="720080"/>
          </a:xfrm>
        </p:grpSpPr>
        <p:sp>
          <p:nvSpPr>
            <p:cNvPr id="19" name="Oval 18"/>
            <p:cNvSpPr/>
            <p:nvPr/>
          </p:nvSpPr>
          <p:spPr bwMode="auto">
            <a:xfrm>
              <a:off x="2318541" y="2700671"/>
              <a:ext cx="288413" cy="288666"/>
            </a:xfrm>
            <a:prstGeom prst="ellipse">
              <a:avLst/>
            </a:prstGeom>
            <a:solidFill>
              <a:srgbClr val="00B0F0"/>
            </a:solidFill>
            <a:ln w="25400" cap="flat" cmpd="sng" algn="ctr">
              <a:solidFill>
                <a:srgbClr val="00B0F0"/>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37905" name="TextBox 19"/>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00B0F0"/>
                  </a:solidFill>
                </a:rPr>
                <a:t>t+4</a:t>
              </a:r>
            </a:p>
          </p:txBody>
        </p:sp>
      </p:grpSp>
      <p:grpSp>
        <p:nvGrpSpPr>
          <p:cNvPr id="37898" name="Group 20"/>
          <p:cNvGrpSpPr>
            <a:grpSpLocks/>
          </p:cNvGrpSpPr>
          <p:nvPr/>
        </p:nvGrpSpPr>
        <p:grpSpPr bwMode="auto">
          <a:xfrm>
            <a:off x="2319338" y="2268538"/>
            <a:ext cx="665162" cy="720725"/>
            <a:chOff x="2131548" y="2269257"/>
            <a:chExt cx="665568" cy="720080"/>
          </a:xfrm>
        </p:grpSpPr>
        <p:sp>
          <p:nvSpPr>
            <p:cNvPr id="37902" name="Oval 21"/>
            <p:cNvSpPr>
              <a:spLocks noChangeArrowheads="1"/>
            </p:cNvSpPr>
            <p:nvPr/>
          </p:nvSpPr>
          <p:spPr bwMode="auto">
            <a:xfrm>
              <a:off x="2319189" y="2701305"/>
              <a:ext cx="288032" cy="288032"/>
            </a:xfrm>
            <a:prstGeom prst="ellipse">
              <a:avLst/>
            </a:prstGeom>
            <a:solidFill>
              <a:srgbClr val="FB9E23"/>
            </a:solidFill>
            <a:ln w="25400" algn="ctr">
              <a:solidFill>
                <a:srgbClr val="FB9E23"/>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solidFill>
                  <a:srgbClr val="FFC000"/>
                </a:solidFill>
              </a:endParaRPr>
            </a:p>
          </p:txBody>
        </p:sp>
        <p:sp>
          <p:nvSpPr>
            <p:cNvPr id="37903" name="TextBox 22"/>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FFC000"/>
                  </a:solidFill>
                </a:rPr>
                <a:t>t+4</a:t>
              </a:r>
            </a:p>
          </p:txBody>
        </p:sp>
      </p:grpSp>
      <p:sp>
        <p:nvSpPr>
          <p:cNvPr id="37899" name="Rectangle 4"/>
          <p:cNvSpPr>
            <a:spLocks noChangeArrowheads="1"/>
          </p:cNvSpPr>
          <p:nvPr/>
        </p:nvSpPr>
        <p:spPr bwMode="auto">
          <a:xfrm>
            <a:off x="4335463" y="7200900"/>
            <a:ext cx="1800225" cy="396875"/>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sp>
        <p:nvSpPr>
          <p:cNvPr id="37900" name="Rectangle 23"/>
          <p:cNvSpPr>
            <a:spLocks noChangeArrowheads="1"/>
          </p:cNvSpPr>
          <p:nvPr/>
        </p:nvSpPr>
        <p:spPr bwMode="auto">
          <a:xfrm>
            <a:off x="5343525" y="3997325"/>
            <a:ext cx="1655763" cy="863600"/>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cxnSp>
        <p:nvCxnSpPr>
          <p:cNvPr id="37901" name="Straight Connector 24"/>
          <p:cNvCxnSpPr>
            <a:cxnSpLocks noChangeShapeType="1"/>
            <a:endCxn id="37900" idx="3"/>
          </p:cNvCxnSpPr>
          <p:nvPr/>
        </p:nvCxnSpPr>
        <p:spPr bwMode="auto">
          <a:xfrm>
            <a:off x="5314950" y="4429125"/>
            <a:ext cx="1684338" cy="0"/>
          </a:xfrm>
          <a:prstGeom prst="line">
            <a:avLst/>
          </a:prstGeom>
          <a:noFill/>
          <a:ln w="25400" algn="ctr">
            <a:solidFill>
              <a:srgbClr val="00000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F67F574E-F042-48B9-8E9E-69F89AAB3FA3}" type="datetime1">
              <a:rPr lang="de-DE" altLang="sv-SE" sz="1000" b="0" smtClean="0"/>
              <a:pPr>
                <a:spcBef>
                  <a:spcPct val="0"/>
                </a:spcBef>
                <a:buFontTx/>
                <a:buNone/>
              </a:pPr>
              <a:t>11.12.2018</a:t>
            </a:fld>
            <a:endParaRPr lang="de-DE" altLang="sv-SE" sz="1000" b="0" smtClean="0"/>
          </a:p>
        </p:txBody>
      </p:sp>
      <p:sp>
        <p:nvSpPr>
          <p:cNvPr id="38915"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323586" name="Rectangle 2"/>
          <p:cNvSpPr>
            <a:spLocks noGrp="1" noChangeArrowheads="1"/>
          </p:cNvSpPr>
          <p:nvPr>
            <p:ph type="title"/>
          </p:nvPr>
        </p:nvSpPr>
        <p:spPr/>
        <p:txBody>
          <a:bodyPr/>
          <a:lstStyle/>
          <a:p>
            <a:pPr eaLnBrk="1" hangingPunct="1">
              <a:defRPr/>
            </a:pPr>
            <a:r>
              <a:rPr lang="de-DE" smtClean="0"/>
              <a:t>Zweispeicher-Flipflops</a:t>
            </a:r>
          </a:p>
        </p:txBody>
      </p:sp>
      <p:sp>
        <p:nvSpPr>
          <p:cNvPr id="38917" name="Rectangle 3"/>
          <p:cNvSpPr>
            <a:spLocks noGrp="1" noChangeArrowheads="1"/>
          </p:cNvSpPr>
          <p:nvPr>
            <p:ph type="body" idx="1"/>
          </p:nvPr>
        </p:nvSpPr>
        <p:spPr/>
        <p:txBody>
          <a:bodyPr/>
          <a:lstStyle/>
          <a:p>
            <a:pPr eaLnBrk="1" hangingPunct="1"/>
            <a:r>
              <a:rPr lang="de-DE" altLang="de-DE" sz="1800" smtClean="0"/>
              <a:t>Problem: (unvermeidbarer) Clock-Skew auf einem Board verhindert, dass alle DFFs einer Pipelinestruktur (Schieberegister) zum gleichen Zeitpunkt angesteuert werden</a:t>
            </a:r>
            <a:r>
              <a:rPr lang="de-DE" altLang="de-DE" smtClean="0"/>
              <a:t>:</a:t>
            </a:r>
          </a:p>
        </p:txBody>
      </p:sp>
      <p:sp>
        <p:nvSpPr>
          <p:cNvPr id="38918" name="Rectangle 5"/>
          <p:cNvSpPr>
            <a:spLocks noChangeArrowheads="1"/>
          </p:cNvSpPr>
          <p:nvPr/>
        </p:nvSpPr>
        <p:spPr bwMode="auto">
          <a:xfrm>
            <a:off x="0" y="330517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38919" name="Object 4"/>
          <p:cNvGraphicFramePr>
            <a:graphicFrameLocks noChangeAspect="1"/>
          </p:cNvGraphicFramePr>
          <p:nvPr/>
        </p:nvGraphicFramePr>
        <p:xfrm>
          <a:off x="927100" y="2486025"/>
          <a:ext cx="9224963" cy="2590800"/>
        </p:xfrm>
        <a:graphic>
          <a:graphicData uri="http://schemas.openxmlformats.org/presentationml/2006/ole">
            <mc:AlternateContent xmlns:mc="http://schemas.openxmlformats.org/markup-compatibility/2006">
              <mc:Choice xmlns:v="urn:schemas-microsoft-com:vml" Requires="v">
                <p:oleObj spid="_x0000_s38947" name="Visio" r:id="rId3" imgW="5209378" imgH="1468630" progId="Visio.Drawing.11">
                  <p:embed/>
                </p:oleObj>
              </mc:Choice>
              <mc:Fallback>
                <p:oleObj name="Visio" r:id="rId3" imgW="5209378" imgH="14686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2486025"/>
                        <a:ext cx="92249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0" name="Rectangle 8"/>
          <p:cNvSpPr>
            <a:spLocks noChangeArrowheads="1"/>
          </p:cNvSpPr>
          <p:nvPr/>
        </p:nvSpPr>
        <p:spPr bwMode="auto">
          <a:xfrm>
            <a:off x="0" y="31670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pSp>
        <p:nvGrpSpPr>
          <p:cNvPr id="38921" name="Group 3"/>
          <p:cNvGrpSpPr>
            <a:grpSpLocks/>
          </p:cNvGrpSpPr>
          <p:nvPr/>
        </p:nvGrpSpPr>
        <p:grpSpPr bwMode="auto">
          <a:xfrm>
            <a:off x="2319338" y="2268538"/>
            <a:ext cx="287337" cy="720725"/>
            <a:chOff x="2319189" y="2269257"/>
            <a:chExt cx="288032" cy="720080"/>
          </a:xfrm>
        </p:grpSpPr>
        <p:sp>
          <p:nvSpPr>
            <p:cNvPr id="38923" name="Oval 1"/>
            <p:cNvSpPr>
              <a:spLocks noChangeArrowheads="1"/>
            </p:cNvSpPr>
            <p:nvPr/>
          </p:nvSpPr>
          <p:spPr bwMode="auto">
            <a:xfrm>
              <a:off x="2319189" y="2701305"/>
              <a:ext cx="288032" cy="288032"/>
            </a:xfrm>
            <a:prstGeom prst="ellipse">
              <a:avLst/>
            </a:prstGeom>
            <a:solidFill>
              <a:srgbClr val="FF0000"/>
            </a:solidFill>
            <a:ln w="25400" algn="ctr">
              <a:solidFill>
                <a:srgbClr val="FF0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sp>
          <p:nvSpPr>
            <p:cNvPr id="38924" name="TextBox 2"/>
            <p:cNvSpPr txBox="1">
              <a:spLocks noChangeArrowheads="1"/>
            </p:cNvSpPr>
            <p:nvPr/>
          </p:nvSpPr>
          <p:spPr bwMode="auto">
            <a:xfrm>
              <a:off x="2322305" y="2269257"/>
              <a:ext cx="2840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FF0000"/>
                  </a:solidFill>
                </a:rPr>
                <a:t>t</a:t>
              </a:r>
            </a:p>
          </p:txBody>
        </p:sp>
      </p:grpSp>
      <p:sp>
        <p:nvSpPr>
          <p:cNvPr id="38922" name="Rectangle 23"/>
          <p:cNvSpPr>
            <a:spLocks noChangeArrowheads="1"/>
          </p:cNvSpPr>
          <p:nvPr/>
        </p:nvSpPr>
        <p:spPr bwMode="auto">
          <a:xfrm>
            <a:off x="4335463" y="7165975"/>
            <a:ext cx="1800225" cy="396875"/>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160A86F7-1766-4278-BC94-74DF6B661FBE}" type="datetime1">
              <a:rPr lang="de-DE" altLang="sv-SE" sz="1000" b="0" smtClean="0"/>
              <a:pPr>
                <a:spcBef>
                  <a:spcPct val="0"/>
                </a:spcBef>
                <a:buFontTx/>
                <a:buNone/>
              </a:pPr>
              <a:t>11.12.2018</a:t>
            </a:fld>
            <a:endParaRPr lang="de-DE" altLang="sv-SE" sz="1000" b="0" smtClean="0"/>
          </a:p>
        </p:txBody>
      </p:sp>
      <p:sp>
        <p:nvSpPr>
          <p:cNvPr id="39939"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323586" name="Rectangle 2"/>
          <p:cNvSpPr>
            <a:spLocks noGrp="1" noChangeArrowheads="1"/>
          </p:cNvSpPr>
          <p:nvPr>
            <p:ph type="title"/>
          </p:nvPr>
        </p:nvSpPr>
        <p:spPr/>
        <p:txBody>
          <a:bodyPr/>
          <a:lstStyle/>
          <a:p>
            <a:pPr eaLnBrk="1" hangingPunct="1">
              <a:defRPr/>
            </a:pPr>
            <a:r>
              <a:rPr lang="de-DE" smtClean="0"/>
              <a:t>Zweispeicher-Flipflops</a:t>
            </a:r>
          </a:p>
        </p:txBody>
      </p:sp>
      <p:sp>
        <p:nvSpPr>
          <p:cNvPr id="39941" name="Rectangle 3"/>
          <p:cNvSpPr>
            <a:spLocks noGrp="1" noChangeArrowheads="1"/>
          </p:cNvSpPr>
          <p:nvPr>
            <p:ph type="body" idx="1"/>
          </p:nvPr>
        </p:nvSpPr>
        <p:spPr/>
        <p:txBody>
          <a:bodyPr/>
          <a:lstStyle/>
          <a:p>
            <a:pPr eaLnBrk="1" hangingPunct="1"/>
            <a:r>
              <a:rPr lang="de-DE" altLang="de-DE" sz="1800" smtClean="0"/>
              <a:t>Problem: (unvermeidbarer) Clock-Skew auf einem Board verhindert, dass alle DFFs einer Pipelinestruktur (Schieberegister) zum gleichen Zeitpunkt angesteuert werden</a:t>
            </a:r>
            <a:r>
              <a:rPr lang="de-DE" altLang="de-DE" smtClean="0"/>
              <a:t>:</a:t>
            </a:r>
          </a:p>
        </p:txBody>
      </p:sp>
      <p:sp>
        <p:nvSpPr>
          <p:cNvPr id="39942" name="Rectangle 5"/>
          <p:cNvSpPr>
            <a:spLocks noChangeArrowheads="1"/>
          </p:cNvSpPr>
          <p:nvPr/>
        </p:nvSpPr>
        <p:spPr bwMode="auto">
          <a:xfrm>
            <a:off x="0" y="330517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39943" name="Object 4"/>
          <p:cNvGraphicFramePr>
            <a:graphicFrameLocks noChangeAspect="1"/>
          </p:cNvGraphicFramePr>
          <p:nvPr/>
        </p:nvGraphicFramePr>
        <p:xfrm>
          <a:off x="927100" y="2486025"/>
          <a:ext cx="9224963" cy="2590800"/>
        </p:xfrm>
        <a:graphic>
          <a:graphicData uri="http://schemas.openxmlformats.org/presentationml/2006/ole">
            <mc:AlternateContent xmlns:mc="http://schemas.openxmlformats.org/markup-compatibility/2006">
              <mc:Choice xmlns:v="urn:schemas-microsoft-com:vml" Requires="v">
                <p:oleObj spid="_x0000_s39974" name="Visio" r:id="rId3" imgW="5209378" imgH="1468630" progId="Visio.Drawing.11">
                  <p:embed/>
                </p:oleObj>
              </mc:Choice>
              <mc:Fallback>
                <p:oleObj name="Visio" r:id="rId3" imgW="5209378" imgH="14686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2486025"/>
                        <a:ext cx="92249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4" name="Rectangle 8"/>
          <p:cNvSpPr>
            <a:spLocks noChangeArrowheads="1"/>
          </p:cNvSpPr>
          <p:nvPr/>
        </p:nvSpPr>
        <p:spPr bwMode="auto">
          <a:xfrm>
            <a:off x="0" y="31670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pSp>
        <p:nvGrpSpPr>
          <p:cNvPr id="39945" name="Group 3"/>
          <p:cNvGrpSpPr>
            <a:grpSpLocks/>
          </p:cNvGrpSpPr>
          <p:nvPr/>
        </p:nvGrpSpPr>
        <p:grpSpPr bwMode="auto">
          <a:xfrm>
            <a:off x="2132013" y="2268538"/>
            <a:ext cx="665162" cy="720725"/>
            <a:chOff x="2131548" y="2269257"/>
            <a:chExt cx="665568" cy="720080"/>
          </a:xfrm>
        </p:grpSpPr>
        <p:sp>
          <p:nvSpPr>
            <p:cNvPr id="2" name="Oval 1"/>
            <p:cNvSpPr/>
            <p:nvPr/>
          </p:nvSpPr>
          <p:spPr bwMode="auto">
            <a:xfrm>
              <a:off x="2318987" y="2700671"/>
              <a:ext cx="287512" cy="288666"/>
            </a:xfrm>
            <a:prstGeom prst="ellipse">
              <a:avLst/>
            </a:prstGeom>
            <a:solidFill>
              <a:schemeClr val="tx1">
                <a:lumMod val="60000"/>
                <a:lumOff val="40000"/>
              </a:schemeClr>
            </a:solidFill>
            <a:ln w="25400" cap="flat" cmpd="sng" algn="ctr">
              <a:solidFill>
                <a:schemeClr val="tx1">
                  <a:lumMod val="60000"/>
                  <a:lumOff val="40000"/>
                </a:schemeClr>
              </a:solidFill>
              <a:prstDash val="solid"/>
              <a:round/>
              <a:headEnd type="none" w="med" len="med"/>
              <a:tailEnd type="none" w="med" len="med"/>
            </a:ln>
            <a:effectLst/>
            <a:extLst/>
          </p:spPr>
          <p:txBody>
            <a:bodyPr wrap="none" anchor="ctr"/>
            <a:lstStyle/>
            <a:p>
              <a:pPr>
                <a:defRPr/>
              </a:pPr>
              <a:endParaRPr lang="de-AT"/>
            </a:p>
          </p:txBody>
        </p:sp>
        <p:sp>
          <p:nvSpPr>
            <p:cNvPr id="3" name="TextBox 2"/>
            <p:cNvSpPr txBox="1"/>
            <p:nvPr/>
          </p:nvSpPr>
          <p:spPr>
            <a:xfrm>
              <a:off x="2131548" y="2269257"/>
              <a:ext cx="665568" cy="523406"/>
            </a:xfrm>
            <a:prstGeom prst="rect">
              <a:avLst/>
            </a:prstGeom>
            <a:noFill/>
          </p:spPr>
          <p:txBody>
            <a:bodyPr wrap="none">
              <a:spAutoFit/>
            </a:bodyPr>
            <a:lstStyle/>
            <a:p>
              <a:pPr>
                <a:defRPr/>
              </a:pPr>
              <a:r>
                <a:rPr lang="de-AT" sz="2800" dirty="0">
                  <a:solidFill>
                    <a:schemeClr val="tx1">
                      <a:lumMod val="60000"/>
                      <a:lumOff val="40000"/>
                    </a:schemeClr>
                  </a:solidFill>
                </a:rPr>
                <a:t>t+1</a:t>
              </a:r>
            </a:p>
          </p:txBody>
        </p:sp>
      </p:grpSp>
      <p:grpSp>
        <p:nvGrpSpPr>
          <p:cNvPr id="39946" name="Group 14"/>
          <p:cNvGrpSpPr>
            <a:grpSpLocks/>
          </p:cNvGrpSpPr>
          <p:nvPr/>
        </p:nvGrpSpPr>
        <p:grpSpPr bwMode="auto">
          <a:xfrm>
            <a:off x="4838700" y="2247900"/>
            <a:ext cx="666750" cy="720725"/>
            <a:chOff x="2131548" y="2269257"/>
            <a:chExt cx="665568" cy="720080"/>
          </a:xfrm>
        </p:grpSpPr>
        <p:sp>
          <p:nvSpPr>
            <p:cNvPr id="16" name="Oval 15"/>
            <p:cNvSpPr/>
            <p:nvPr/>
          </p:nvSpPr>
          <p:spPr bwMode="auto">
            <a:xfrm>
              <a:off x="2318541" y="2700671"/>
              <a:ext cx="288413" cy="288666"/>
            </a:xfrm>
            <a:prstGeom prst="ellipse">
              <a:avLst/>
            </a:prstGeom>
            <a:solidFill>
              <a:srgbClr val="FF0000"/>
            </a:solidFill>
            <a:ln w="25400" cap="flat" cmpd="sng" algn="ctr">
              <a:solidFill>
                <a:srgbClr val="FF0000"/>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39949" name="TextBox 16"/>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FF0000"/>
                  </a:solidFill>
                </a:rPr>
                <a:t>t+1</a:t>
              </a:r>
            </a:p>
          </p:txBody>
        </p:sp>
      </p:grpSp>
      <p:sp>
        <p:nvSpPr>
          <p:cNvPr id="39947" name="Rectangle 23"/>
          <p:cNvSpPr>
            <a:spLocks noChangeArrowheads="1"/>
          </p:cNvSpPr>
          <p:nvPr/>
        </p:nvSpPr>
        <p:spPr bwMode="auto">
          <a:xfrm>
            <a:off x="4335463" y="7165975"/>
            <a:ext cx="1800225" cy="396875"/>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C36482C7-7B76-4F8F-9C7C-00A818239A0D}" type="datetime1">
              <a:rPr lang="de-DE" altLang="sv-SE" sz="1000" b="0" smtClean="0"/>
              <a:pPr>
                <a:spcBef>
                  <a:spcPct val="0"/>
                </a:spcBef>
                <a:buFontTx/>
                <a:buNone/>
              </a:pPr>
              <a:t>11.12.2018</a:t>
            </a:fld>
            <a:endParaRPr lang="de-DE" altLang="sv-SE" sz="1000" b="0" smtClean="0"/>
          </a:p>
        </p:txBody>
      </p:sp>
      <p:sp>
        <p:nvSpPr>
          <p:cNvPr id="40963"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323586" name="Rectangle 2"/>
          <p:cNvSpPr>
            <a:spLocks noGrp="1" noChangeArrowheads="1"/>
          </p:cNvSpPr>
          <p:nvPr>
            <p:ph type="title"/>
          </p:nvPr>
        </p:nvSpPr>
        <p:spPr/>
        <p:txBody>
          <a:bodyPr/>
          <a:lstStyle/>
          <a:p>
            <a:pPr eaLnBrk="1" hangingPunct="1">
              <a:defRPr/>
            </a:pPr>
            <a:r>
              <a:rPr lang="de-DE" smtClean="0"/>
              <a:t>Zweispeicher-Flipflops</a:t>
            </a:r>
          </a:p>
        </p:txBody>
      </p:sp>
      <p:sp>
        <p:nvSpPr>
          <p:cNvPr id="40965" name="Rectangle 3"/>
          <p:cNvSpPr>
            <a:spLocks noGrp="1" noChangeArrowheads="1"/>
          </p:cNvSpPr>
          <p:nvPr>
            <p:ph type="body" idx="1"/>
          </p:nvPr>
        </p:nvSpPr>
        <p:spPr/>
        <p:txBody>
          <a:bodyPr/>
          <a:lstStyle/>
          <a:p>
            <a:pPr eaLnBrk="1" hangingPunct="1"/>
            <a:r>
              <a:rPr lang="de-DE" altLang="de-DE" sz="1800" smtClean="0"/>
              <a:t>Problem: (unvermeidbarer) Clock-Skew auf einem Board verhindert, dass alle DFFs einer Pipelinestruktur (Schieberegister) zum gleichen Zeitpunkt angesteuert werden</a:t>
            </a:r>
            <a:r>
              <a:rPr lang="de-DE" altLang="de-DE" smtClean="0"/>
              <a:t>:</a:t>
            </a:r>
          </a:p>
        </p:txBody>
      </p:sp>
      <p:sp>
        <p:nvSpPr>
          <p:cNvPr id="40966" name="Rectangle 5"/>
          <p:cNvSpPr>
            <a:spLocks noChangeArrowheads="1"/>
          </p:cNvSpPr>
          <p:nvPr/>
        </p:nvSpPr>
        <p:spPr bwMode="auto">
          <a:xfrm>
            <a:off x="0" y="330517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40967" name="Object 4"/>
          <p:cNvGraphicFramePr>
            <a:graphicFrameLocks noChangeAspect="1"/>
          </p:cNvGraphicFramePr>
          <p:nvPr/>
        </p:nvGraphicFramePr>
        <p:xfrm>
          <a:off x="927100" y="2486025"/>
          <a:ext cx="9224963" cy="2590800"/>
        </p:xfrm>
        <a:graphic>
          <a:graphicData uri="http://schemas.openxmlformats.org/presentationml/2006/ole">
            <mc:AlternateContent xmlns:mc="http://schemas.openxmlformats.org/markup-compatibility/2006">
              <mc:Choice xmlns:v="urn:schemas-microsoft-com:vml" Requires="v">
                <p:oleObj spid="_x0000_s41001" name="Visio" r:id="rId3" imgW="5209378" imgH="1468630" progId="Visio.Drawing.11">
                  <p:embed/>
                </p:oleObj>
              </mc:Choice>
              <mc:Fallback>
                <p:oleObj name="Visio" r:id="rId3" imgW="5209378" imgH="14686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2486025"/>
                        <a:ext cx="92249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8" name="Rectangle 8"/>
          <p:cNvSpPr>
            <a:spLocks noChangeArrowheads="1"/>
          </p:cNvSpPr>
          <p:nvPr/>
        </p:nvSpPr>
        <p:spPr bwMode="auto">
          <a:xfrm>
            <a:off x="0" y="31670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pSp>
        <p:nvGrpSpPr>
          <p:cNvPr id="40969" name="Group 3"/>
          <p:cNvGrpSpPr>
            <a:grpSpLocks/>
          </p:cNvGrpSpPr>
          <p:nvPr/>
        </p:nvGrpSpPr>
        <p:grpSpPr bwMode="auto">
          <a:xfrm>
            <a:off x="2132013" y="2268538"/>
            <a:ext cx="665162" cy="720725"/>
            <a:chOff x="2131548" y="2269257"/>
            <a:chExt cx="665568" cy="720080"/>
          </a:xfrm>
        </p:grpSpPr>
        <p:sp>
          <p:nvSpPr>
            <p:cNvPr id="40977" name="Oval 1"/>
            <p:cNvSpPr>
              <a:spLocks noChangeArrowheads="1"/>
            </p:cNvSpPr>
            <p:nvPr/>
          </p:nvSpPr>
          <p:spPr bwMode="auto">
            <a:xfrm>
              <a:off x="2319189" y="2701305"/>
              <a:ext cx="288032" cy="288032"/>
            </a:xfrm>
            <a:prstGeom prst="ellipse">
              <a:avLst/>
            </a:prstGeom>
            <a:solidFill>
              <a:srgbClr val="008000"/>
            </a:solidFill>
            <a:ln w="25400" algn="ctr">
              <a:solidFill>
                <a:srgbClr val="008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solidFill>
                  <a:srgbClr val="00B050"/>
                </a:solidFill>
              </a:endParaRPr>
            </a:p>
          </p:txBody>
        </p:sp>
        <p:sp>
          <p:nvSpPr>
            <p:cNvPr id="40978" name="TextBox 2"/>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00B050"/>
                  </a:solidFill>
                </a:rPr>
                <a:t>t+2</a:t>
              </a:r>
            </a:p>
          </p:txBody>
        </p:sp>
      </p:grpSp>
      <p:grpSp>
        <p:nvGrpSpPr>
          <p:cNvPr id="40970" name="Group 14"/>
          <p:cNvGrpSpPr>
            <a:grpSpLocks/>
          </p:cNvGrpSpPr>
          <p:nvPr/>
        </p:nvGrpSpPr>
        <p:grpSpPr bwMode="auto">
          <a:xfrm>
            <a:off x="4838700" y="2247900"/>
            <a:ext cx="666750" cy="720725"/>
            <a:chOff x="2131548" y="2269257"/>
            <a:chExt cx="665568" cy="720080"/>
          </a:xfrm>
        </p:grpSpPr>
        <p:sp>
          <p:nvSpPr>
            <p:cNvPr id="16" name="Oval 15"/>
            <p:cNvSpPr/>
            <p:nvPr/>
          </p:nvSpPr>
          <p:spPr bwMode="auto">
            <a:xfrm>
              <a:off x="2318541" y="2700671"/>
              <a:ext cx="288413" cy="288666"/>
            </a:xfrm>
            <a:prstGeom prst="ellipse">
              <a:avLst/>
            </a:prstGeom>
            <a:solidFill>
              <a:schemeClr val="tx1">
                <a:lumMod val="60000"/>
                <a:lumOff val="40000"/>
              </a:schemeClr>
            </a:solidFill>
            <a:ln w="25400" cap="flat" cmpd="sng" algn="ctr">
              <a:solidFill>
                <a:schemeClr val="tx1">
                  <a:lumMod val="60000"/>
                  <a:lumOff val="40000"/>
                </a:schemeClr>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17" name="TextBox 16"/>
            <p:cNvSpPr txBox="1"/>
            <p:nvPr/>
          </p:nvSpPr>
          <p:spPr>
            <a:xfrm>
              <a:off x="2131548" y="2269257"/>
              <a:ext cx="665568" cy="523406"/>
            </a:xfrm>
            <a:prstGeom prst="rect">
              <a:avLst/>
            </a:prstGeom>
            <a:noFill/>
          </p:spPr>
          <p:txBody>
            <a:bodyPr wrap="none">
              <a:spAutoFit/>
            </a:bodyPr>
            <a:lstStyle/>
            <a:p>
              <a:pPr>
                <a:defRPr/>
              </a:pPr>
              <a:r>
                <a:rPr lang="de-AT" sz="2800" dirty="0">
                  <a:solidFill>
                    <a:schemeClr val="tx1">
                      <a:lumMod val="60000"/>
                      <a:lumOff val="40000"/>
                    </a:schemeClr>
                  </a:solidFill>
                </a:rPr>
                <a:t>t+2</a:t>
              </a:r>
            </a:p>
          </p:txBody>
        </p:sp>
      </p:grpSp>
      <p:grpSp>
        <p:nvGrpSpPr>
          <p:cNvPr id="40971" name="Group 17"/>
          <p:cNvGrpSpPr>
            <a:grpSpLocks/>
          </p:cNvGrpSpPr>
          <p:nvPr/>
        </p:nvGrpSpPr>
        <p:grpSpPr bwMode="auto">
          <a:xfrm>
            <a:off x="7288213" y="2320925"/>
            <a:ext cx="665162" cy="719138"/>
            <a:chOff x="2131548" y="2269257"/>
            <a:chExt cx="665568" cy="720080"/>
          </a:xfrm>
        </p:grpSpPr>
        <p:sp>
          <p:nvSpPr>
            <p:cNvPr id="19" name="Oval 18"/>
            <p:cNvSpPr/>
            <p:nvPr/>
          </p:nvSpPr>
          <p:spPr bwMode="auto">
            <a:xfrm>
              <a:off x="2318987" y="2701623"/>
              <a:ext cx="287512" cy="287714"/>
            </a:xfrm>
            <a:prstGeom prst="ellipse">
              <a:avLst/>
            </a:prstGeom>
            <a:solidFill>
              <a:srgbClr val="FF0000"/>
            </a:solidFill>
            <a:ln w="25400" cap="flat" cmpd="sng" algn="ctr">
              <a:solidFill>
                <a:srgbClr val="FF0000"/>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40974" name="TextBox 19"/>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FF0000"/>
                  </a:solidFill>
                </a:rPr>
                <a:t>t+2</a:t>
              </a:r>
            </a:p>
          </p:txBody>
        </p:sp>
      </p:grpSp>
      <p:sp>
        <p:nvSpPr>
          <p:cNvPr id="40972" name="Rectangle 20"/>
          <p:cNvSpPr>
            <a:spLocks noChangeArrowheads="1"/>
          </p:cNvSpPr>
          <p:nvPr/>
        </p:nvSpPr>
        <p:spPr bwMode="auto">
          <a:xfrm>
            <a:off x="4335463" y="7165975"/>
            <a:ext cx="1800225" cy="396875"/>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63935DDF-5B15-4BB3-8386-0F9C8095C6A7}" type="datetime1">
              <a:rPr lang="de-DE" altLang="sv-SE" sz="1000" b="0" smtClean="0"/>
              <a:pPr>
                <a:spcBef>
                  <a:spcPct val="0"/>
                </a:spcBef>
                <a:buFontTx/>
                <a:buNone/>
              </a:pPr>
              <a:t>11.12.2018</a:t>
            </a:fld>
            <a:endParaRPr lang="de-DE" altLang="sv-SE" sz="1000" b="0" smtClean="0"/>
          </a:p>
        </p:txBody>
      </p:sp>
      <p:sp>
        <p:nvSpPr>
          <p:cNvPr id="41987"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323586" name="Rectangle 2"/>
          <p:cNvSpPr>
            <a:spLocks noGrp="1" noChangeArrowheads="1"/>
          </p:cNvSpPr>
          <p:nvPr>
            <p:ph type="title"/>
          </p:nvPr>
        </p:nvSpPr>
        <p:spPr/>
        <p:txBody>
          <a:bodyPr/>
          <a:lstStyle/>
          <a:p>
            <a:pPr eaLnBrk="1" hangingPunct="1">
              <a:defRPr/>
            </a:pPr>
            <a:r>
              <a:rPr lang="de-DE" smtClean="0"/>
              <a:t>Zweispeicher-Flipflops</a:t>
            </a:r>
          </a:p>
        </p:txBody>
      </p:sp>
      <p:sp>
        <p:nvSpPr>
          <p:cNvPr id="41989" name="Rectangle 3"/>
          <p:cNvSpPr>
            <a:spLocks noGrp="1" noChangeArrowheads="1"/>
          </p:cNvSpPr>
          <p:nvPr>
            <p:ph type="body" idx="1"/>
          </p:nvPr>
        </p:nvSpPr>
        <p:spPr/>
        <p:txBody>
          <a:bodyPr/>
          <a:lstStyle/>
          <a:p>
            <a:pPr eaLnBrk="1" hangingPunct="1"/>
            <a:r>
              <a:rPr lang="de-DE" altLang="de-DE" sz="1800" smtClean="0"/>
              <a:t>Problem: (unvermeidbarer) Clock-Skew auf einem Board verhindert, dass alle DFFs einer Pipelinestruktur (Schieberegister) zum gleichen Zeitpunkt angesteuert werden</a:t>
            </a:r>
            <a:r>
              <a:rPr lang="de-DE" altLang="de-DE" smtClean="0"/>
              <a:t>:</a:t>
            </a:r>
          </a:p>
        </p:txBody>
      </p:sp>
      <p:sp>
        <p:nvSpPr>
          <p:cNvPr id="41990" name="Rectangle 5"/>
          <p:cNvSpPr>
            <a:spLocks noChangeArrowheads="1"/>
          </p:cNvSpPr>
          <p:nvPr/>
        </p:nvSpPr>
        <p:spPr bwMode="auto">
          <a:xfrm>
            <a:off x="0" y="330517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41991" name="Object 4"/>
          <p:cNvGraphicFramePr>
            <a:graphicFrameLocks noChangeAspect="1"/>
          </p:cNvGraphicFramePr>
          <p:nvPr/>
        </p:nvGraphicFramePr>
        <p:xfrm>
          <a:off x="927100" y="2486025"/>
          <a:ext cx="9224963" cy="2590800"/>
        </p:xfrm>
        <a:graphic>
          <a:graphicData uri="http://schemas.openxmlformats.org/presentationml/2006/ole">
            <mc:AlternateContent xmlns:mc="http://schemas.openxmlformats.org/markup-compatibility/2006">
              <mc:Choice xmlns:v="urn:schemas-microsoft-com:vml" Requires="v">
                <p:oleObj spid="_x0000_s42028" name="Visio" r:id="rId3" imgW="5209378" imgH="1468630" progId="Visio.Drawing.11">
                  <p:embed/>
                </p:oleObj>
              </mc:Choice>
              <mc:Fallback>
                <p:oleObj name="Visio" r:id="rId3" imgW="5209378" imgH="14686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2486025"/>
                        <a:ext cx="92249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2" name="Rectangle 8"/>
          <p:cNvSpPr>
            <a:spLocks noChangeArrowheads="1"/>
          </p:cNvSpPr>
          <p:nvPr/>
        </p:nvSpPr>
        <p:spPr bwMode="auto">
          <a:xfrm>
            <a:off x="0" y="31670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pSp>
        <p:nvGrpSpPr>
          <p:cNvPr id="41993" name="Group 3"/>
          <p:cNvGrpSpPr>
            <a:grpSpLocks/>
          </p:cNvGrpSpPr>
          <p:nvPr/>
        </p:nvGrpSpPr>
        <p:grpSpPr bwMode="auto">
          <a:xfrm>
            <a:off x="2132013" y="2268538"/>
            <a:ext cx="665162" cy="720725"/>
            <a:chOff x="2131548" y="2269257"/>
            <a:chExt cx="665568" cy="720080"/>
          </a:xfrm>
        </p:grpSpPr>
        <p:sp>
          <p:nvSpPr>
            <p:cNvPr id="42004" name="Oval 1"/>
            <p:cNvSpPr>
              <a:spLocks noChangeArrowheads="1"/>
            </p:cNvSpPr>
            <p:nvPr/>
          </p:nvSpPr>
          <p:spPr bwMode="auto">
            <a:xfrm>
              <a:off x="2319189" y="2701305"/>
              <a:ext cx="288032" cy="288032"/>
            </a:xfrm>
            <a:prstGeom prst="ellipse">
              <a:avLst/>
            </a:prstGeom>
            <a:solidFill>
              <a:srgbClr val="008000"/>
            </a:solidFill>
            <a:ln w="25400" algn="ctr">
              <a:solidFill>
                <a:srgbClr val="008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solidFill>
                  <a:srgbClr val="00B050"/>
                </a:solidFill>
              </a:endParaRPr>
            </a:p>
          </p:txBody>
        </p:sp>
        <p:sp>
          <p:nvSpPr>
            <p:cNvPr id="42005" name="TextBox 2"/>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00B050"/>
                  </a:solidFill>
                </a:rPr>
                <a:t>t+2</a:t>
              </a:r>
            </a:p>
          </p:txBody>
        </p:sp>
      </p:grpSp>
      <p:grpSp>
        <p:nvGrpSpPr>
          <p:cNvPr id="41994" name="Group 14"/>
          <p:cNvGrpSpPr>
            <a:grpSpLocks/>
          </p:cNvGrpSpPr>
          <p:nvPr/>
        </p:nvGrpSpPr>
        <p:grpSpPr bwMode="auto">
          <a:xfrm>
            <a:off x="4838700" y="2247900"/>
            <a:ext cx="666750" cy="720725"/>
            <a:chOff x="2131548" y="2269257"/>
            <a:chExt cx="665568" cy="720080"/>
          </a:xfrm>
        </p:grpSpPr>
        <p:sp>
          <p:nvSpPr>
            <p:cNvPr id="16" name="Oval 15"/>
            <p:cNvSpPr/>
            <p:nvPr/>
          </p:nvSpPr>
          <p:spPr bwMode="auto">
            <a:xfrm>
              <a:off x="2318541" y="2700671"/>
              <a:ext cx="288413" cy="288666"/>
            </a:xfrm>
            <a:prstGeom prst="ellipse">
              <a:avLst/>
            </a:prstGeom>
            <a:solidFill>
              <a:schemeClr val="tx1">
                <a:lumMod val="60000"/>
                <a:lumOff val="40000"/>
              </a:schemeClr>
            </a:solidFill>
            <a:ln w="25400" cap="flat" cmpd="sng" algn="ctr">
              <a:solidFill>
                <a:schemeClr val="tx1">
                  <a:lumMod val="60000"/>
                  <a:lumOff val="40000"/>
                </a:schemeClr>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17" name="TextBox 16"/>
            <p:cNvSpPr txBox="1"/>
            <p:nvPr/>
          </p:nvSpPr>
          <p:spPr>
            <a:xfrm>
              <a:off x="2131548" y="2269257"/>
              <a:ext cx="665568" cy="523406"/>
            </a:xfrm>
            <a:prstGeom prst="rect">
              <a:avLst/>
            </a:prstGeom>
            <a:noFill/>
          </p:spPr>
          <p:txBody>
            <a:bodyPr wrap="none">
              <a:spAutoFit/>
            </a:bodyPr>
            <a:lstStyle/>
            <a:p>
              <a:pPr>
                <a:defRPr/>
              </a:pPr>
              <a:r>
                <a:rPr lang="de-AT" sz="2800" dirty="0">
                  <a:solidFill>
                    <a:schemeClr val="tx1">
                      <a:lumMod val="60000"/>
                      <a:lumOff val="40000"/>
                    </a:schemeClr>
                  </a:solidFill>
                </a:rPr>
                <a:t>t+2</a:t>
              </a:r>
            </a:p>
          </p:txBody>
        </p:sp>
      </p:grpSp>
      <p:grpSp>
        <p:nvGrpSpPr>
          <p:cNvPr id="41995" name="Group 17"/>
          <p:cNvGrpSpPr>
            <a:grpSpLocks/>
          </p:cNvGrpSpPr>
          <p:nvPr/>
        </p:nvGrpSpPr>
        <p:grpSpPr bwMode="auto">
          <a:xfrm>
            <a:off x="7288213" y="2320925"/>
            <a:ext cx="665162" cy="719138"/>
            <a:chOff x="2131548" y="2269257"/>
            <a:chExt cx="665568" cy="720080"/>
          </a:xfrm>
        </p:grpSpPr>
        <p:sp>
          <p:nvSpPr>
            <p:cNvPr id="19" name="Oval 18"/>
            <p:cNvSpPr/>
            <p:nvPr/>
          </p:nvSpPr>
          <p:spPr bwMode="auto">
            <a:xfrm>
              <a:off x="2318987" y="2701623"/>
              <a:ext cx="287512" cy="287714"/>
            </a:xfrm>
            <a:prstGeom prst="ellipse">
              <a:avLst/>
            </a:prstGeom>
            <a:solidFill>
              <a:srgbClr val="FF0000"/>
            </a:solidFill>
            <a:ln w="25400" cap="flat" cmpd="sng" algn="ctr">
              <a:solidFill>
                <a:srgbClr val="FF0000"/>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42001" name="TextBox 19"/>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FF0000"/>
                  </a:solidFill>
                </a:rPr>
                <a:t>t+2</a:t>
              </a:r>
            </a:p>
          </p:txBody>
        </p:sp>
      </p:grpSp>
      <p:sp>
        <p:nvSpPr>
          <p:cNvPr id="41996" name="Rectangle 20"/>
          <p:cNvSpPr>
            <a:spLocks noChangeArrowheads="1"/>
          </p:cNvSpPr>
          <p:nvPr/>
        </p:nvSpPr>
        <p:spPr bwMode="auto">
          <a:xfrm>
            <a:off x="4335463" y="7165975"/>
            <a:ext cx="1800225" cy="396875"/>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grpSp>
        <p:nvGrpSpPr>
          <p:cNvPr id="41997" name="Group 21"/>
          <p:cNvGrpSpPr>
            <a:grpSpLocks/>
          </p:cNvGrpSpPr>
          <p:nvPr/>
        </p:nvGrpSpPr>
        <p:grpSpPr bwMode="auto">
          <a:xfrm>
            <a:off x="9807575" y="2247900"/>
            <a:ext cx="666750" cy="720725"/>
            <a:chOff x="2131548" y="2269257"/>
            <a:chExt cx="665568" cy="720080"/>
          </a:xfrm>
        </p:grpSpPr>
        <p:sp>
          <p:nvSpPr>
            <p:cNvPr id="23" name="Oval 22"/>
            <p:cNvSpPr/>
            <p:nvPr/>
          </p:nvSpPr>
          <p:spPr bwMode="auto">
            <a:xfrm>
              <a:off x="2318541" y="2700671"/>
              <a:ext cx="288413" cy="288666"/>
            </a:xfrm>
            <a:prstGeom prst="ellipse">
              <a:avLst/>
            </a:prstGeom>
            <a:solidFill>
              <a:srgbClr val="FF0000"/>
            </a:solidFill>
            <a:ln w="25400" cap="flat" cmpd="sng" algn="ctr">
              <a:solidFill>
                <a:srgbClr val="FF0000"/>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41999" name="TextBox 23"/>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FF0000"/>
                  </a:solidFill>
                </a:rPr>
                <a:t>t+2</a:t>
              </a: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eaLnBrk="1" hangingPunct="1">
              <a:defRPr/>
            </a:pPr>
            <a:r>
              <a:rPr lang="de-DE" smtClean="0"/>
              <a:t>Zweispeicher-Flipflops</a:t>
            </a:r>
          </a:p>
        </p:txBody>
      </p:sp>
      <p:sp>
        <p:nvSpPr>
          <p:cNvPr id="43011" name="Rectangle 3"/>
          <p:cNvSpPr>
            <a:spLocks noGrp="1" noChangeArrowheads="1"/>
          </p:cNvSpPr>
          <p:nvPr>
            <p:ph type="body" idx="1"/>
          </p:nvPr>
        </p:nvSpPr>
        <p:spPr/>
        <p:txBody>
          <a:bodyPr/>
          <a:lstStyle/>
          <a:p>
            <a:pPr eaLnBrk="1" hangingPunct="1"/>
            <a:r>
              <a:rPr lang="de-DE" altLang="de-DE" sz="1800" smtClean="0"/>
              <a:t>Problem: (unvermeidbarer) Clock-Skew auf einem Board verhindert, dass alle DFFs einer Pipelinestruktur (Schieberegister) zum gleichen Zeitpunkt angesteuert werden</a:t>
            </a:r>
            <a:r>
              <a:rPr lang="de-DE" altLang="de-DE" smtClean="0"/>
              <a:t>:</a:t>
            </a:r>
          </a:p>
        </p:txBody>
      </p:sp>
      <p:sp>
        <p:nvSpPr>
          <p:cNvPr id="43012" name="Rectangle 5"/>
          <p:cNvSpPr>
            <a:spLocks noChangeArrowheads="1"/>
          </p:cNvSpPr>
          <p:nvPr/>
        </p:nvSpPr>
        <p:spPr bwMode="auto">
          <a:xfrm>
            <a:off x="0" y="330517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43013" name="Object 4"/>
          <p:cNvGraphicFramePr>
            <a:graphicFrameLocks noChangeAspect="1"/>
          </p:cNvGraphicFramePr>
          <p:nvPr/>
        </p:nvGraphicFramePr>
        <p:xfrm>
          <a:off x="927100" y="2486025"/>
          <a:ext cx="9224963" cy="2590800"/>
        </p:xfrm>
        <a:graphic>
          <a:graphicData uri="http://schemas.openxmlformats.org/presentationml/2006/ole">
            <mc:AlternateContent xmlns:mc="http://schemas.openxmlformats.org/markup-compatibility/2006">
              <mc:Choice xmlns:v="urn:schemas-microsoft-com:vml" Requires="v">
                <p:oleObj spid="_x0000_s43050" name="Visio" r:id="rId3" imgW="5209378" imgH="1468630" progId="Visio.Drawing.11">
                  <p:embed/>
                </p:oleObj>
              </mc:Choice>
              <mc:Fallback>
                <p:oleObj name="Visio" r:id="rId3" imgW="5209378" imgH="14686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2486025"/>
                        <a:ext cx="92249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4" name="Rectangle 8"/>
          <p:cNvSpPr>
            <a:spLocks noChangeArrowheads="1"/>
          </p:cNvSpPr>
          <p:nvPr/>
        </p:nvSpPr>
        <p:spPr bwMode="auto">
          <a:xfrm>
            <a:off x="0" y="31670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pSp>
        <p:nvGrpSpPr>
          <p:cNvPr id="43015" name="Group 3"/>
          <p:cNvGrpSpPr>
            <a:grpSpLocks/>
          </p:cNvGrpSpPr>
          <p:nvPr/>
        </p:nvGrpSpPr>
        <p:grpSpPr bwMode="auto">
          <a:xfrm>
            <a:off x="4911725" y="2311400"/>
            <a:ext cx="665163" cy="720725"/>
            <a:chOff x="2131548" y="2269257"/>
            <a:chExt cx="665568" cy="720080"/>
          </a:xfrm>
        </p:grpSpPr>
        <p:sp>
          <p:nvSpPr>
            <p:cNvPr id="43026" name="Oval 1"/>
            <p:cNvSpPr>
              <a:spLocks noChangeArrowheads="1"/>
            </p:cNvSpPr>
            <p:nvPr/>
          </p:nvSpPr>
          <p:spPr bwMode="auto">
            <a:xfrm>
              <a:off x="2319189" y="2701305"/>
              <a:ext cx="288032" cy="288032"/>
            </a:xfrm>
            <a:prstGeom prst="ellipse">
              <a:avLst/>
            </a:prstGeom>
            <a:solidFill>
              <a:srgbClr val="008000"/>
            </a:solidFill>
            <a:ln w="25400" algn="ctr">
              <a:solidFill>
                <a:srgbClr val="008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solidFill>
                  <a:srgbClr val="00B050"/>
                </a:solidFill>
              </a:endParaRPr>
            </a:p>
          </p:txBody>
        </p:sp>
        <p:sp>
          <p:nvSpPr>
            <p:cNvPr id="43027" name="TextBox 2"/>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00B050"/>
                  </a:solidFill>
                </a:rPr>
                <a:t>t+3</a:t>
              </a:r>
            </a:p>
          </p:txBody>
        </p:sp>
      </p:grpSp>
      <p:grpSp>
        <p:nvGrpSpPr>
          <p:cNvPr id="43016" name="Group 14"/>
          <p:cNvGrpSpPr>
            <a:grpSpLocks/>
          </p:cNvGrpSpPr>
          <p:nvPr/>
        </p:nvGrpSpPr>
        <p:grpSpPr bwMode="auto">
          <a:xfrm>
            <a:off x="7288213" y="2320925"/>
            <a:ext cx="665162" cy="719138"/>
            <a:chOff x="2131548" y="2269257"/>
            <a:chExt cx="665568" cy="720080"/>
          </a:xfrm>
        </p:grpSpPr>
        <p:sp>
          <p:nvSpPr>
            <p:cNvPr id="16" name="Oval 15"/>
            <p:cNvSpPr/>
            <p:nvPr/>
          </p:nvSpPr>
          <p:spPr bwMode="auto">
            <a:xfrm>
              <a:off x="2318987" y="2701623"/>
              <a:ext cx="287512" cy="287714"/>
            </a:xfrm>
            <a:prstGeom prst="ellipse">
              <a:avLst/>
            </a:prstGeom>
            <a:solidFill>
              <a:schemeClr val="tx1">
                <a:lumMod val="60000"/>
                <a:lumOff val="40000"/>
              </a:schemeClr>
            </a:solidFill>
            <a:ln w="25400" cap="flat" cmpd="sng" algn="ctr">
              <a:solidFill>
                <a:schemeClr val="tx1">
                  <a:lumMod val="60000"/>
                  <a:lumOff val="40000"/>
                </a:schemeClr>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17" name="TextBox 16"/>
            <p:cNvSpPr txBox="1"/>
            <p:nvPr/>
          </p:nvSpPr>
          <p:spPr>
            <a:xfrm>
              <a:off x="2131548" y="2269257"/>
              <a:ext cx="665568" cy="522972"/>
            </a:xfrm>
            <a:prstGeom prst="rect">
              <a:avLst/>
            </a:prstGeom>
            <a:noFill/>
          </p:spPr>
          <p:txBody>
            <a:bodyPr wrap="none">
              <a:spAutoFit/>
            </a:bodyPr>
            <a:lstStyle/>
            <a:p>
              <a:pPr>
                <a:defRPr/>
              </a:pPr>
              <a:r>
                <a:rPr lang="de-AT" sz="2800" dirty="0">
                  <a:solidFill>
                    <a:schemeClr val="tx1">
                      <a:lumMod val="60000"/>
                      <a:lumOff val="40000"/>
                    </a:schemeClr>
                  </a:solidFill>
                </a:rPr>
                <a:t>t+3</a:t>
              </a:r>
            </a:p>
          </p:txBody>
        </p:sp>
      </p:grpSp>
      <p:grpSp>
        <p:nvGrpSpPr>
          <p:cNvPr id="43017" name="Group 17"/>
          <p:cNvGrpSpPr>
            <a:grpSpLocks/>
          </p:cNvGrpSpPr>
          <p:nvPr/>
        </p:nvGrpSpPr>
        <p:grpSpPr bwMode="auto">
          <a:xfrm>
            <a:off x="2319338" y="2311400"/>
            <a:ext cx="665162" cy="720725"/>
            <a:chOff x="2131548" y="2269257"/>
            <a:chExt cx="665568" cy="720080"/>
          </a:xfrm>
        </p:grpSpPr>
        <p:sp>
          <p:nvSpPr>
            <p:cNvPr id="19" name="Oval 18"/>
            <p:cNvSpPr/>
            <p:nvPr/>
          </p:nvSpPr>
          <p:spPr bwMode="auto">
            <a:xfrm>
              <a:off x="2318987" y="2700671"/>
              <a:ext cx="287512" cy="288666"/>
            </a:xfrm>
            <a:prstGeom prst="ellipse">
              <a:avLst/>
            </a:prstGeom>
            <a:solidFill>
              <a:srgbClr val="00B0F0"/>
            </a:solidFill>
            <a:ln w="25400" cap="flat" cmpd="sng" algn="ctr">
              <a:solidFill>
                <a:srgbClr val="00B0F0"/>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43023" name="TextBox 19"/>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00B0F0"/>
                  </a:solidFill>
                </a:rPr>
                <a:t>t+3</a:t>
              </a:r>
            </a:p>
          </p:txBody>
        </p:sp>
      </p:grpSp>
      <p:sp>
        <p:nvSpPr>
          <p:cNvPr id="43018" name="Rectangle 4"/>
          <p:cNvSpPr>
            <a:spLocks noChangeArrowheads="1"/>
          </p:cNvSpPr>
          <p:nvPr/>
        </p:nvSpPr>
        <p:spPr bwMode="auto">
          <a:xfrm>
            <a:off x="4335463" y="7200900"/>
            <a:ext cx="1800225" cy="396875"/>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grpSp>
        <p:nvGrpSpPr>
          <p:cNvPr id="43019" name="Group 23"/>
          <p:cNvGrpSpPr>
            <a:grpSpLocks/>
          </p:cNvGrpSpPr>
          <p:nvPr/>
        </p:nvGrpSpPr>
        <p:grpSpPr bwMode="auto">
          <a:xfrm>
            <a:off x="9880600" y="2311400"/>
            <a:ext cx="665163" cy="720725"/>
            <a:chOff x="2131548" y="2269257"/>
            <a:chExt cx="665568" cy="720080"/>
          </a:xfrm>
        </p:grpSpPr>
        <p:sp>
          <p:nvSpPr>
            <p:cNvPr id="25" name="Oval 24"/>
            <p:cNvSpPr/>
            <p:nvPr/>
          </p:nvSpPr>
          <p:spPr bwMode="auto">
            <a:xfrm>
              <a:off x="2318987" y="2700671"/>
              <a:ext cx="287513" cy="288666"/>
            </a:xfrm>
            <a:prstGeom prst="ellipse">
              <a:avLst/>
            </a:prstGeom>
            <a:solidFill>
              <a:schemeClr val="tx1">
                <a:lumMod val="60000"/>
                <a:lumOff val="40000"/>
              </a:schemeClr>
            </a:solidFill>
            <a:ln w="25400" cap="flat" cmpd="sng" algn="ctr">
              <a:solidFill>
                <a:schemeClr val="tx1">
                  <a:lumMod val="60000"/>
                  <a:lumOff val="40000"/>
                </a:schemeClr>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26" name="TextBox 25"/>
            <p:cNvSpPr txBox="1"/>
            <p:nvPr/>
          </p:nvSpPr>
          <p:spPr>
            <a:xfrm>
              <a:off x="2131548" y="2269257"/>
              <a:ext cx="665568" cy="523406"/>
            </a:xfrm>
            <a:prstGeom prst="rect">
              <a:avLst/>
            </a:prstGeom>
            <a:noFill/>
          </p:spPr>
          <p:txBody>
            <a:bodyPr wrap="none">
              <a:spAutoFit/>
            </a:bodyPr>
            <a:lstStyle/>
            <a:p>
              <a:pPr>
                <a:defRPr/>
              </a:pPr>
              <a:r>
                <a:rPr lang="de-AT" sz="2800" dirty="0">
                  <a:solidFill>
                    <a:schemeClr val="tx1">
                      <a:lumMod val="60000"/>
                      <a:lumOff val="40000"/>
                    </a:schemeClr>
                  </a:solidFill>
                </a:rPr>
                <a:t>t+3</a:t>
              </a: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eaLnBrk="1" hangingPunct="1">
              <a:defRPr/>
            </a:pPr>
            <a:r>
              <a:rPr lang="de-DE" smtClean="0"/>
              <a:t>Zweispeicher-Flipflops</a:t>
            </a:r>
          </a:p>
        </p:txBody>
      </p:sp>
      <p:sp>
        <p:nvSpPr>
          <p:cNvPr id="44035" name="Rectangle 3"/>
          <p:cNvSpPr>
            <a:spLocks noGrp="1" noChangeArrowheads="1"/>
          </p:cNvSpPr>
          <p:nvPr>
            <p:ph type="body" idx="1"/>
          </p:nvPr>
        </p:nvSpPr>
        <p:spPr/>
        <p:txBody>
          <a:bodyPr/>
          <a:lstStyle/>
          <a:p>
            <a:pPr eaLnBrk="1" hangingPunct="1"/>
            <a:r>
              <a:rPr lang="de-DE" altLang="de-DE" sz="1800" smtClean="0"/>
              <a:t>Problem: (unvermeidbarer) Clock-Skew auf einem Board verhindert, dass alle DFFs einer Pipelinestruktur (Schieberegister) zum gleichen Zeitpunkt angesteuert werden</a:t>
            </a:r>
            <a:r>
              <a:rPr lang="de-DE" altLang="de-DE" smtClean="0"/>
              <a:t>:</a:t>
            </a:r>
          </a:p>
        </p:txBody>
      </p:sp>
      <p:sp>
        <p:nvSpPr>
          <p:cNvPr id="44036" name="Rectangle 5"/>
          <p:cNvSpPr>
            <a:spLocks noChangeArrowheads="1"/>
          </p:cNvSpPr>
          <p:nvPr/>
        </p:nvSpPr>
        <p:spPr bwMode="auto">
          <a:xfrm>
            <a:off x="0" y="330517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44037" name="Object 4"/>
          <p:cNvGraphicFramePr>
            <a:graphicFrameLocks noChangeAspect="1"/>
          </p:cNvGraphicFramePr>
          <p:nvPr/>
        </p:nvGraphicFramePr>
        <p:xfrm>
          <a:off x="927100" y="2486025"/>
          <a:ext cx="9224963" cy="2590800"/>
        </p:xfrm>
        <a:graphic>
          <a:graphicData uri="http://schemas.openxmlformats.org/presentationml/2006/ole">
            <mc:AlternateContent xmlns:mc="http://schemas.openxmlformats.org/markup-compatibility/2006">
              <mc:Choice xmlns:v="urn:schemas-microsoft-com:vml" Requires="v">
                <p:oleObj spid="_x0000_s44074" name="Visio" r:id="rId3" imgW="5209378" imgH="1468630" progId="Visio.Drawing.11">
                  <p:embed/>
                </p:oleObj>
              </mc:Choice>
              <mc:Fallback>
                <p:oleObj name="Visio" r:id="rId3" imgW="5209378" imgH="14686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2486025"/>
                        <a:ext cx="92249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8" name="Rectangle 8"/>
          <p:cNvSpPr>
            <a:spLocks noChangeArrowheads="1"/>
          </p:cNvSpPr>
          <p:nvPr/>
        </p:nvSpPr>
        <p:spPr bwMode="auto">
          <a:xfrm>
            <a:off x="0" y="31670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pSp>
        <p:nvGrpSpPr>
          <p:cNvPr id="44039" name="Group 3"/>
          <p:cNvGrpSpPr>
            <a:grpSpLocks/>
          </p:cNvGrpSpPr>
          <p:nvPr/>
        </p:nvGrpSpPr>
        <p:grpSpPr bwMode="auto">
          <a:xfrm>
            <a:off x="7288213" y="2320925"/>
            <a:ext cx="665162" cy="719138"/>
            <a:chOff x="2131548" y="2269257"/>
            <a:chExt cx="665568" cy="720080"/>
          </a:xfrm>
        </p:grpSpPr>
        <p:sp>
          <p:nvSpPr>
            <p:cNvPr id="44050" name="Oval 1"/>
            <p:cNvSpPr>
              <a:spLocks noChangeArrowheads="1"/>
            </p:cNvSpPr>
            <p:nvPr/>
          </p:nvSpPr>
          <p:spPr bwMode="auto">
            <a:xfrm>
              <a:off x="2319189" y="2701305"/>
              <a:ext cx="288032" cy="288032"/>
            </a:xfrm>
            <a:prstGeom prst="ellipse">
              <a:avLst/>
            </a:prstGeom>
            <a:solidFill>
              <a:srgbClr val="008000"/>
            </a:solidFill>
            <a:ln w="25400" algn="ctr">
              <a:solidFill>
                <a:srgbClr val="008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solidFill>
                  <a:srgbClr val="00B050"/>
                </a:solidFill>
              </a:endParaRPr>
            </a:p>
          </p:txBody>
        </p:sp>
        <p:sp>
          <p:nvSpPr>
            <p:cNvPr id="44051" name="TextBox 2"/>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00B050"/>
                  </a:solidFill>
                </a:rPr>
                <a:t>t+4</a:t>
              </a:r>
            </a:p>
          </p:txBody>
        </p:sp>
      </p:grpSp>
      <p:grpSp>
        <p:nvGrpSpPr>
          <p:cNvPr id="44040" name="Group 17"/>
          <p:cNvGrpSpPr>
            <a:grpSpLocks/>
          </p:cNvGrpSpPr>
          <p:nvPr/>
        </p:nvGrpSpPr>
        <p:grpSpPr bwMode="auto">
          <a:xfrm>
            <a:off x="4902200" y="2268538"/>
            <a:ext cx="666750" cy="720725"/>
            <a:chOff x="2131548" y="2269257"/>
            <a:chExt cx="665568" cy="720080"/>
          </a:xfrm>
        </p:grpSpPr>
        <p:sp>
          <p:nvSpPr>
            <p:cNvPr id="19" name="Oval 18"/>
            <p:cNvSpPr/>
            <p:nvPr/>
          </p:nvSpPr>
          <p:spPr bwMode="auto">
            <a:xfrm>
              <a:off x="2318541" y="2700671"/>
              <a:ext cx="288413" cy="288666"/>
            </a:xfrm>
            <a:prstGeom prst="ellipse">
              <a:avLst/>
            </a:prstGeom>
            <a:solidFill>
              <a:srgbClr val="00B0F0"/>
            </a:solidFill>
            <a:ln w="25400" cap="flat" cmpd="sng" algn="ctr">
              <a:solidFill>
                <a:srgbClr val="00B0F0"/>
              </a:solidFill>
              <a:prstDash val="solid"/>
              <a:round/>
              <a:headEnd type="none" w="med" len="med"/>
              <a:tailEnd type="none" w="med" len="med"/>
            </a:ln>
            <a:effectLst/>
            <a:extLst/>
          </p:spPr>
          <p:txBody>
            <a:bodyPr wrap="none" anchor="ctr"/>
            <a:lstStyle/>
            <a:p>
              <a:pPr>
                <a:defRPr/>
              </a:pPr>
              <a:endParaRPr lang="de-AT">
                <a:solidFill>
                  <a:schemeClr val="tx1">
                    <a:lumMod val="60000"/>
                    <a:lumOff val="40000"/>
                  </a:schemeClr>
                </a:solidFill>
              </a:endParaRPr>
            </a:p>
          </p:txBody>
        </p:sp>
        <p:sp>
          <p:nvSpPr>
            <p:cNvPr id="44049" name="TextBox 19"/>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00B0F0"/>
                  </a:solidFill>
                </a:rPr>
                <a:t>t+4</a:t>
              </a:r>
            </a:p>
          </p:txBody>
        </p:sp>
      </p:grpSp>
      <p:grpSp>
        <p:nvGrpSpPr>
          <p:cNvPr id="44041" name="Group 20"/>
          <p:cNvGrpSpPr>
            <a:grpSpLocks/>
          </p:cNvGrpSpPr>
          <p:nvPr/>
        </p:nvGrpSpPr>
        <p:grpSpPr bwMode="auto">
          <a:xfrm>
            <a:off x="2319338" y="2268538"/>
            <a:ext cx="665162" cy="720725"/>
            <a:chOff x="2131548" y="2269257"/>
            <a:chExt cx="665568" cy="720080"/>
          </a:xfrm>
        </p:grpSpPr>
        <p:sp>
          <p:nvSpPr>
            <p:cNvPr id="44046" name="Oval 21"/>
            <p:cNvSpPr>
              <a:spLocks noChangeArrowheads="1"/>
            </p:cNvSpPr>
            <p:nvPr/>
          </p:nvSpPr>
          <p:spPr bwMode="auto">
            <a:xfrm>
              <a:off x="2319189" y="2701305"/>
              <a:ext cx="288032" cy="288032"/>
            </a:xfrm>
            <a:prstGeom prst="ellipse">
              <a:avLst/>
            </a:prstGeom>
            <a:solidFill>
              <a:srgbClr val="FB9E23"/>
            </a:solidFill>
            <a:ln w="25400" algn="ctr">
              <a:solidFill>
                <a:srgbClr val="FB9E23"/>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solidFill>
                  <a:srgbClr val="FFC000"/>
                </a:solidFill>
              </a:endParaRPr>
            </a:p>
          </p:txBody>
        </p:sp>
        <p:sp>
          <p:nvSpPr>
            <p:cNvPr id="44047" name="TextBox 22"/>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FFC000"/>
                  </a:solidFill>
                </a:rPr>
                <a:t>t+4</a:t>
              </a:r>
            </a:p>
          </p:txBody>
        </p:sp>
      </p:grpSp>
      <p:sp>
        <p:nvSpPr>
          <p:cNvPr id="44042" name="Rectangle 4"/>
          <p:cNvSpPr>
            <a:spLocks noChangeArrowheads="1"/>
          </p:cNvSpPr>
          <p:nvPr/>
        </p:nvSpPr>
        <p:spPr bwMode="auto">
          <a:xfrm>
            <a:off x="4335463" y="7200900"/>
            <a:ext cx="1800225" cy="396875"/>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p>
        </p:txBody>
      </p:sp>
      <p:grpSp>
        <p:nvGrpSpPr>
          <p:cNvPr id="44043" name="Group 23"/>
          <p:cNvGrpSpPr>
            <a:grpSpLocks/>
          </p:cNvGrpSpPr>
          <p:nvPr/>
        </p:nvGrpSpPr>
        <p:grpSpPr bwMode="auto">
          <a:xfrm>
            <a:off x="9942513" y="2341563"/>
            <a:ext cx="666750" cy="719137"/>
            <a:chOff x="2131548" y="2269257"/>
            <a:chExt cx="665568" cy="720080"/>
          </a:xfrm>
        </p:grpSpPr>
        <p:sp>
          <p:nvSpPr>
            <p:cNvPr id="44044" name="Oval 24"/>
            <p:cNvSpPr>
              <a:spLocks noChangeArrowheads="1"/>
            </p:cNvSpPr>
            <p:nvPr/>
          </p:nvSpPr>
          <p:spPr bwMode="auto">
            <a:xfrm>
              <a:off x="2319189" y="2701305"/>
              <a:ext cx="288032" cy="288032"/>
            </a:xfrm>
            <a:prstGeom prst="ellipse">
              <a:avLst/>
            </a:prstGeom>
            <a:solidFill>
              <a:srgbClr val="008000"/>
            </a:solidFill>
            <a:ln w="25400" algn="ctr">
              <a:solidFill>
                <a:srgbClr val="008000"/>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AT" altLang="de-DE">
                <a:solidFill>
                  <a:srgbClr val="00B050"/>
                </a:solidFill>
              </a:endParaRPr>
            </a:p>
          </p:txBody>
        </p:sp>
        <p:sp>
          <p:nvSpPr>
            <p:cNvPr id="44045" name="TextBox 25"/>
            <p:cNvSpPr txBox="1">
              <a:spLocks noChangeArrowheads="1"/>
            </p:cNvSpPr>
            <p:nvPr/>
          </p:nvSpPr>
          <p:spPr bwMode="auto">
            <a:xfrm>
              <a:off x="2131548" y="2269257"/>
              <a:ext cx="6655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r>
                <a:rPr lang="de-AT" altLang="de-DE" sz="2800">
                  <a:solidFill>
                    <a:srgbClr val="00B050"/>
                  </a:solidFill>
                </a:rPr>
                <a:t>t+4</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58A7E096-16C2-47E5-B25E-A8F7B83ECF43}" type="datetime1">
              <a:rPr lang="de-DE" altLang="sv-SE" sz="1000" b="0" smtClean="0"/>
              <a:pPr>
                <a:spcBef>
                  <a:spcPct val="0"/>
                </a:spcBef>
                <a:buFontTx/>
                <a:buNone/>
              </a:pPr>
              <a:t>11.12.2018</a:t>
            </a:fld>
            <a:endParaRPr lang="de-DE" altLang="sv-SE" sz="1000" b="0" smtClean="0"/>
          </a:p>
        </p:txBody>
      </p:sp>
      <p:sp>
        <p:nvSpPr>
          <p:cNvPr id="7171"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7172"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27F92C12-4C6C-4B46-A6FD-37CFE4BFB57A}" type="slidenum">
              <a:rPr lang="en-US" altLang="sv-SE" sz="1200" b="0" smtClean="0">
                <a:solidFill>
                  <a:schemeClr val="tx2"/>
                </a:solidFill>
              </a:rPr>
              <a:pPr algn="r">
                <a:spcBef>
                  <a:spcPct val="0"/>
                </a:spcBef>
                <a:buFontTx/>
                <a:buNone/>
              </a:pPr>
              <a:t>4</a:t>
            </a:fld>
            <a:endParaRPr lang="de-DE" altLang="sv-SE" sz="1200" b="0" smtClean="0">
              <a:solidFill>
                <a:schemeClr val="tx2"/>
              </a:solidFill>
              <a:latin typeface="Times New Roman" pitchFamily="18" charset="0"/>
            </a:endParaRPr>
          </a:p>
        </p:txBody>
      </p:sp>
      <p:sp>
        <p:nvSpPr>
          <p:cNvPr id="296962" name="Rectangle 2"/>
          <p:cNvSpPr>
            <a:spLocks noGrp="1" noChangeArrowheads="1"/>
          </p:cNvSpPr>
          <p:nvPr>
            <p:ph type="title"/>
          </p:nvPr>
        </p:nvSpPr>
        <p:spPr/>
        <p:txBody>
          <a:bodyPr/>
          <a:lstStyle/>
          <a:p>
            <a:pPr eaLnBrk="1" hangingPunct="1">
              <a:defRPr/>
            </a:pPr>
            <a:r>
              <a:rPr lang="de-DE" smtClean="0"/>
              <a:t>Analyse des sequenziellen Verhaltens beim RS-Latch</a:t>
            </a:r>
          </a:p>
        </p:txBody>
      </p:sp>
      <p:sp>
        <p:nvSpPr>
          <p:cNvPr id="7174" name="Rectangle 5"/>
          <p:cNvSpPr>
            <a:spLocks noChangeArrowheads="1"/>
          </p:cNvSpPr>
          <p:nvPr/>
        </p:nvSpPr>
        <p:spPr bwMode="auto">
          <a:xfrm>
            <a:off x="0" y="22145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dirty="0"/>
          </a:p>
        </p:txBody>
      </p:sp>
      <p:sp>
        <p:nvSpPr>
          <p:cNvPr id="9224" name="Text Box 8"/>
          <p:cNvSpPr txBox="1">
            <a:spLocks noChangeArrowheads="1"/>
          </p:cNvSpPr>
          <p:nvPr/>
        </p:nvSpPr>
        <p:spPr bwMode="auto">
          <a:xfrm>
            <a:off x="71438" y="1809750"/>
            <a:ext cx="31115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buFont typeface="Arial" charset="0"/>
              <a:buAutoNum type="arabicPeriod"/>
            </a:pPr>
            <a:r>
              <a:rPr lang="de-DE" altLang="de-DE" sz="1800" b="1" dirty="0">
                <a:solidFill>
                  <a:srgbClr val="FF0000"/>
                </a:solidFill>
                <a:latin typeface="Arial" charset="0"/>
              </a:rPr>
              <a:t>Setzen</a:t>
            </a:r>
            <a:r>
              <a:rPr lang="de-DE" altLang="de-DE" sz="1800" b="1" dirty="0">
                <a:latin typeface="Arial" charset="0"/>
              </a:rPr>
              <a:t> mit S=1</a:t>
            </a:r>
          </a:p>
          <a:p>
            <a:pPr algn="l">
              <a:buFont typeface="Arial" charset="0"/>
              <a:buAutoNum type="arabicPeriod"/>
            </a:pPr>
            <a:endParaRPr lang="de-DE" altLang="de-DE" sz="1800" b="1" dirty="0">
              <a:latin typeface="Arial" charset="0"/>
            </a:endParaRPr>
          </a:p>
          <a:p>
            <a:pPr algn="l">
              <a:buFont typeface="Arial" charset="0"/>
              <a:buAutoNum type="arabicPeriod"/>
            </a:pPr>
            <a:r>
              <a:rPr lang="de-DE" altLang="de-DE" sz="1800" b="1" dirty="0">
                <a:solidFill>
                  <a:srgbClr val="FF0000"/>
                </a:solidFill>
                <a:latin typeface="Arial" charset="0"/>
              </a:rPr>
              <a:t>Speichern</a:t>
            </a:r>
            <a:r>
              <a:rPr lang="de-DE" altLang="de-DE" sz="1800" b="1" dirty="0">
                <a:latin typeface="Arial" charset="0"/>
              </a:rPr>
              <a:t> mit R=S=0. Die Schaltung ist stabil für Q=0 und Q=1</a:t>
            </a:r>
          </a:p>
          <a:p>
            <a:pPr algn="l">
              <a:buFont typeface="Arial" charset="0"/>
              <a:buAutoNum type="arabicPeriod"/>
            </a:pPr>
            <a:endParaRPr lang="de-DE" altLang="de-DE" sz="1800" b="1" dirty="0">
              <a:latin typeface="Arial" charset="0"/>
            </a:endParaRPr>
          </a:p>
          <a:p>
            <a:pPr algn="l">
              <a:buFont typeface="Arial" charset="0"/>
              <a:buAutoNum type="arabicPeriod"/>
            </a:pPr>
            <a:r>
              <a:rPr lang="de-DE" altLang="de-DE" sz="1800" b="1" dirty="0">
                <a:solidFill>
                  <a:srgbClr val="FF0000"/>
                </a:solidFill>
                <a:latin typeface="Arial" charset="0"/>
              </a:rPr>
              <a:t>Löschen</a:t>
            </a:r>
            <a:r>
              <a:rPr lang="de-DE" altLang="de-DE" sz="1800" b="1" dirty="0">
                <a:latin typeface="Arial" charset="0"/>
              </a:rPr>
              <a:t> mit R=1</a:t>
            </a:r>
          </a:p>
          <a:p>
            <a:pPr algn="l">
              <a:buFont typeface="Arial" charset="0"/>
              <a:buAutoNum type="arabicPeriod"/>
            </a:pPr>
            <a:endParaRPr lang="de-DE" altLang="de-DE" sz="1800" b="1" dirty="0">
              <a:latin typeface="Arial" charset="0"/>
            </a:endParaRPr>
          </a:p>
          <a:p>
            <a:pPr algn="l">
              <a:buFont typeface="Arial" charset="0"/>
              <a:buAutoNum type="arabicPeriod"/>
            </a:pPr>
            <a:r>
              <a:rPr lang="de-DE" altLang="de-DE" sz="1800" b="1" dirty="0" smtClean="0">
                <a:solidFill>
                  <a:srgbClr val="FF0000"/>
                </a:solidFill>
                <a:latin typeface="Arial" charset="0"/>
              </a:rPr>
              <a:t>Speichern</a:t>
            </a:r>
            <a:r>
              <a:rPr lang="de-DE" altLang="de-DE" sz="1800" b="1" dirty="0" smtClean="0">
                <a:latin typeface="Arial" charset="0"/>
              </a:rPr>
              <a:t> wie </a:t>
            </a:r>
            <a:r>
              <a:rPr lang="de-DE" altLang="de-DE" sz="1800" b="1" dirty="0">
                <a:latin typeface="Arial" charset="0"/>
              </a:rPr>
              <a:t>2</a:t>
            </a:r>
          </a:p>
          <a:p>
            <a:pPr algn="l">
              <a:buFont typeface="Arial" charset="0"/>
              <a:buAutoNum type="arabicPeriod"/>
            </a:pPr>
            <a:endParaRPr lang="de-DE" altLang="de-DE" sz="1800" b="1" dirty="0">
              <a:latin typeface="Arial" charset="0"/>
            </a:endParaRPr>
          </a:p>
          <a:p>
            <a:pPr algn="l">
              <a:buFont typeface="Arial" charset="0"/>
              <a:buAutoNum type="arabicPeriod"/>
            </a:pPr>
            <a:r>
              <a:rPr lang="de-DE" altLang="de-DE" sz="1800" b="1" dirty="0">
                <a:solidFill>
                  <a:srgbClr val="FF0000"/>
                </a:solidFill>
                <a:latin typeface="Arial" charset="0"/>
              </a:rPr>
              <a:t>Irreguläres Verhalten </a:t>
            </a:r>
            <a:r>
              <a:rPr lang="de-DE" altLang="de-DE" sz="1800" b="1" dirty="0">
                <a:latin typeface="Arial" charset="0"/>
              </a:rPr>
              <a:t>bei S=1 und R=1</a:t>
            </a:r>
          </a:p>
          <a:p>
            <a:pPr algn="l">
              <a:buFont typeface="Arial" charset="0"/>
              <a:buAutoNum type="arabicPeriod"/>
            </a:pPr>
            <a:endParaRPr lang="de-DE" altLang="de-DE" sz="1800" b="1" dirty="0">
              <a:solidFill>
                <a:srgbClr val="FB9E23"/>
              </a:solidFill>
              <a:latin typeface="Arial" charset="0"/>
            </a:endParaRPr>
          </a:p>
          <a:p>
            <a:pPr algn="l">
              <a:buFont typeface="Arial" charset="0"/>
              <a:buAutoNum type="arabicPeriod"/>
            </a:pPr>
            <a:r>
              <a:rPr lang="de-DE" altLang="de-DE" sz="1800" b="1" dirty="0">
                <a:solidFill>
                  <a:srgbClr val="FF0000"/>
                </a:solidFill>
                <a:latin typeface="Arial" charset="0"/>
              </a:rPr>
              <a:t>Speichern</a:t>
            </a:r>
            <a:r>
              <a:rPr lang="de-DE" altLang="de-DE" sz="1800" b="1" dirty="0">
                <a:latin typeface="Arial" charset="0"/>
              </a:rPr>
              <a:t> mit R=S=0 nach irregulärer Ansteuerung. Die Schaltung ist instabil/gerät ins Schwingen</a:t>
            </a:r>
          </a:p>
        </p:txBody>
      </p:sp>
      <p:grpSp>
        <p:nvGrpSpPr>
          <p:cNvPr id="5" name="Group 4"/>
          <p:cNvGrpSpPr/>
          <p:nvPr/>
        </p:nvGrpSpPr>
        <p:grpSpPr>
          <a:xfrm>
            <a:off x="4086489" y="1679736"/>
            <a:ext cx="2541487" cy="1755105"/>
            <a:chOff x="4086489" y="1679736"/>
            <a:chExt cx="2541487" cy="1755105"/>
          </a:xfrm>
        </p:grpSpPr>
        <p:grpSp>
          <p:nvGrpSpPr>
            <p:cNvPr id="14" name="Group 13"/>
            <p:cNvGrpSpPr/>
            <p:nvPr/>
          </p:nvGrpSpPr>
          <p:grpSpPr>
            <a:xfrm>
              <a:off x="4086489" y="1679736"/>
              <a:ext cx="2243667" cy="1755105"/>
              <a:chOff x="3726459" y="1930703"/>
              <a:chExt cx="2243667" cy="1755105"/>
            </a:xfrm>
          </p:grpSpPr>
          <p:grpSp>
            <p:nvGrpSpPr>
              <p:cNvPr id="15" name="Group 14"/>
              <p:cNvGrpSpPr/>
              <p:nvPr/>
            </p:nvGrpSpPr>
            <p:grpSpPr>
              <a:xfrm>
                <a:off x="4407421" y="2125241"/>
                <a:ext cx="800555" cy="576064"/>
                <a:chOff x="4407421" y="2125241"/>
                <a:chExt cx="800555" cy="576064"/>
              </a:xfrm>
            </p:grpSpPr>
            <p:grpSp>
              <p:nvGrpSpPr>
                <p:cNvPr id="40" name="Gruppieren 13"/>
                <p:cNvGrpSpPr/>
                <p:nvPr/>
              </p:nvGrpSpPr>
              <p:grpSpPr>
                <a:xfrm>
                  <a:off x="4407421" y="2125241"/>
                  <a:ext cx="720080" cy="576064"/>
                  <a:chOff x="3471317" y="4573513"/>
                  <a:chExt cx="720080" cy="576064"/>
                </a:xfrm>
              </p:grpSpPr>
              <p:sp>
                <p:nvSpPr>
                  <p:cNvPr id="42" name="Bogen 9"/>
                  <p:cNvSpPr/>
                  <p:nvPr/>
                </p:nvSpPr>
                <p:spPr bwMode="auto">
                  <a:xfrm>
                    <a:off x="3471317" y="4573513"/>
                    <a:ext cx="720080"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3" name="Bogen 10"/>
                  <p:cNvSpPr/>
                  <p:nvPr/>
                </p:nvSpPr>
                <p:spPr bwMode="auto">
                  <a:xfrm rot="5400000">
                    <a:off x="3543325" y="4501505"/>
                    <a:ext cx="576064" cy="720080"/>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4" name="Bogen 11"/>
                  <p:cNvSpPr/>
                  <p:nvPr/>
                </p:nvSpPr>
                <p:spPr bwMode="auto">
                  <a:xfrm>
                    <a:off x="3719542"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45" name="Bogen 12"/>
                  <p:cNvSpPr/>
                  <p:nvPr/>
                </p:nvSpPr>
                <p:spPr bwMode="auto">
                  <a:xfrm rot="5400000">
                    <a:off x="3539187"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41" name="Oval 40"/>
                <p:cNvSpPr/>
                <p:nvPr/>
              </p:nvSpPr>
              <p:spPr bwMode="auto">
                <a:xfrm>
                  <a:off x="5135968" y="2349732"/>
                  <a:ext cx="72008" cy="72008"/>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grpSp>
            <p:nvGrpSpPr>
              <p:cNvPr id="16" name="Group 15"/>
              <p:cNvGrpSpPr/>
              <p:nvPr/>
            </p:nvGrpSpPr>
            <p:grpSpPr>
              <a:xfrm>
                <a:off x="4407768" y="2917329"/>
                <a:ext cx="800555" cy="576064"/>
                <a:chOff x="4407421" y="2125241"/>
                <a:chExt cx="800555" cy="576064"/>
              </a:xfrm>
            </p:grpSpPr>
            <p:grpSp>
              <p:nvGrpSpPr>
                <p:cNvPr id="34" name="Gruppieren 13"/>
                <p:cNvGrpSpPr/>
                <p:nvPr/>
              </p:nvGrpSpPr>
              <p:grpSpPr>
                <a:xfrm>
                  <a:off x="4407421" y="2125241"/>
                  <a:ext cx="720080" cy="576064"/>
                  <a:chOff x="3471317" y="4573513"/>
                  <a:chExt cx="720080" cy="576064"/>
                </a:xfrm>
              </p:grpSpPr>
              <p:sp>
                <p:nvSpPr>
                  <p:cNvPr id="36" name="Bogen 9"/>
                  <p:cNvSpPr/>
                  <p:nvPr/>
                </p:nvSpPr>
                <p:spPr bwMode="auto">
                  <a:xfrm>
                    <a:off x="3471317" y="4573513"/>
                    <a:ext cx="720080"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37" name="Bogen 10"/>
                  <p:cNvSpPr/>
                  <p:nvPr/>
                </p:nvSpPr>
                <p:spPr bwMode="auto">
                  <a:xfrm rot="5400000">
                    <a:off x="3543325" y="4501505"/>
                    <a:ext cx="576064" cy="720080"/>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38" name="Bogen 11"/>
                  <p:cNvSpPr/>
                  <p:nvPr/>
                </p:nvSpPr>
                <p:spPr bwMode="auto">
                  <a:xfrm>
                    <a:off x="3719542"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39" name="Bogen 12"/>
                  <p:cNvSpPr/>
                  <p:nvPr/>
                </p:nvSpPr>
                <p:spPr bwMode="auto">
                  <a:xfrm rot="5400000">
                    <a:off x="3539187"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35" name="Oval 34"/>
                <p:cNvSpPr/>
                <p:nvPr/>
              </p:nvSpPr>
              <p:spPr bwMode="auto">
                <a:xfrm>
                  <a:off x="5135968" y="2349732"/>
                  <a:ext cx="72008" cy="72008"/>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17" name="Straight Arrow Connector 16"/>
              <p:cNvCxnSpPr/>
              <p:nvPr/>
            </p:nvCxnSpPr>
            <p:spPr bwMode="auto">
              <a:xfrm>
                <a:off x="3759349" y="2269257"/>
                <a:ext cx="1085871"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a:off x="3759349" y="3347254"/>
                <a:ext cx="1080120" cy="2123"/>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p:nvPr/>
            </p:nvCxnSpPr>
            <p:spPr bwMode="auto">
              <a:xfrm>
                <a:off x="5208323" y="2385736"/>
                <a:ext cx="75608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a:off x="5208323" y="3179794"/>
                <a:ext cx="75608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flipV="1">
                <a:off x="5415533" y="2917329"/>
                <a:ext cx="0" cy="262465"/>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flipH="1" flipV="1">
                <a:off x="4407421" y="2701305"/>
                <a:ext cx="1008112"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flipH="1" flipV="1">
                <a:off x="4407421" y="2557289"/>
                <a:ext cx="347" cy="144016"/>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a:off x="4407768" y="2557289"/>
                <a:ext cx="463232"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Group 24"/>
              <p:cNvGrpSpPr/>
              <p:nvPr/>
            </p:nvGrpSpPr>
            <p:grpSpPr>
              <a:xfrm flipV="1">
                <a:off x="4390515" y="2400489"/>
                <a:ext cx="1008112" cy="622505"/>
                <a:chOff x="6927701" y="2449277"/>
                <a:chExt cx="1008112" cy="622505"/>
              </a:xfrm>
            </p:grpSpPr>
            <p:cxnSp>
              <p:nvCxnSpPr>
                <p:cNvPr id="30" name="Straight Connector 29"/>
                <p:cNvCxnSpPr/>
                <p:nvPr/>
              </p:nvCxnSpPr>
              <p:spPr bwMode="auto">
                <a:xfrm flipV="1">
                  <a:off x="7935813" y="2809317"/>
                  <a:ext cx="0" cy="262465"/>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p:nvPr/>
              </p:nvCxnSpPr>
              <p:spPr bwMode="auto">
                <a:xfrm flipH="1" flipV="1">
                  <a:off x="6927701" y="2593293"/>
                  <a:ext cx="1008112"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p:nvPr/>
              </p:nvCxnSpPr>
              <p:spPr bwMode="auto">
                <a:xfrm flipH="1" flipV="1">
                  <a:off x="6927701" y="2449277"/>
                  <a:ext cx="347" cy="144016"/>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p:nvPr/>
              </p:nvCxnSpPr>
              <p:spPr bwMode="auto">
                <a:xfrm>
                  <a:off x="6928048" y="2449277"/>
                  <a:ext cx="463232"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TextBox 25"/>
              <p:cNvSpPr txBox="1"/>
              <p:nvPr/>
            </p:nvSpPr>
            <p:spPr>
              <a:xfrm>
                <a:off x="3734520" y="1930703"/>
                <a:ext cx="298480" cy="338554"/>
              </a:xfrm>
              <a:prstGeom prst="rect">
                <a:avLst/>
              </a:prstGeom>
              <a:noFill/>
            </p:spPr>
            <p:txBody>
              <a:bodyPr wrap="none" rtlCol="0">
                <a:spAutoFit/>
              </a:bodyPr>
              <a:lstStyle/>
              <a:p>
                <a:r>
                  <a:rPr lang="de-AT" dirty="0" smtClean="0"/>
                  <a:t>S</a:t>
                </a:r>
                <a:endParaRPr lang="en-GB" dirty="0"/>
              </a:p>
            </p:txBody>
          </p:sp>
          <p:sp>
            <p:nvSpPr>
              <p:cNvPr id="27" name="TextBox 26"/>
              <p:cNvSpPr txBox="1"/>
              <p:nvPr/>
            </p:nvSpPr>
            <p:spPr>
              <a:xfrm>
                <a:off x="3726459" y="3347254"/>
                <a:ext cx="320922" cy="338554"/>
              </a:xfrm>
              <a:prstGeom prst="rect">
                <a:avLst/>
              </a:prstGeom>
              <a:noFill/>
            </p:spPr>
            <p:txBody>
              <a:bodyPr wrap="none" rtlCol="0">
                <a:spAutoFit/>
              </a:bodyPr>
              <a:lstStyle/>
              <a:p>
                <a:r>
                  <a:rPr lang="de-AT" dirty="0" smtClean="0"/>
                  <a:t>R</a:t>
                </a:r>
                <a:endParaRPr lang="en-GB" dirty="0"/>
              </a:p>
            </p:txBody>
          </p:sp>
          <p:sp>
            <p:nvSpPr>
              <p:cNvPr id="28" name="TextBox 27"/>
              <p:cNvSpPr txBox="1"/>
              <p:nvPr/>
            </p:nvSpPr>
            <p:spPr>
              <a:xfrm>
                <a:off x="5490508" y="1955964"/>
                <a:ext cx="479618" cy="338554"/>
              </a:xfrm>
              <a:prstGeom prst="rect">
                <a:avLst/>
              </a:prstGeom>
              <a:noFill/>
            </p:spPr>
            <p:txBody>
              <a:bodyPr wrap="none" rtlCol="0">
                <a:spAutoFit/>
              </a:bodyPr>
              <a:lstStyle/>
              <a:p>
                <a:r>
                  <a:rPr lang="de-AT" dirty="0" smtClean="0"/>
                  <a:t>NQ</a:t>
                </a:r>
                <a:endParaRPr lang="en-GB" dirty="0"/>
              </a:p>
            </p:txBody>
          </p:sp>
          <p:sp>
            <p:nvSpPr>
              <p:cNvPr id="29" name="TextBox 28"/>
              <p:cNvSpPr txBox="1"/>
              <p:nvPr/>
            </p:nvSpPr>
            <p:spPr>
              <a:xfrm>
                <a:off x="5558527" y="3217506"/>
                <a:ext cx="332142" cy="338554"/>
              </a:xfrm>
              <a:prstGeom prst="rect">
                <a:avLst/>
              </a:prstGeom>
              <a:noFill/>
            </p:spPr>
            <p:txBody>
              <a:bodyPr wrap="none" rtlCol="0">
                <a:spAutoFit/>
              </a:bodyPr>
              <a:lstStyle/>
              <a:p>
                <a:r>
                  <a:rPr lang="de-AT" dirty="0" smtClean="0"/>
                  <a:t>Q</a:t>
                </a:r>
                <a:endParaRPr lang="en-GB" dirty="0"/>
              </a:p>
            </p:txBody>
          </p:sp>
        </p:grpSp>
        <p:sp>
          <p:nvSpPr>
            <p:cNvPr id="4" name="TextBox 3"/>
            <p:cNvSpPr txBox="1"/>
            <p:nvPr/>
          </p:nvSpPr>
          <p:spPr>
            <a:xfrm>
              <a:off x="4624218" y="1714679"/>
              <a:ext cx="287259" cy="338554"/>
            </a:xfrm>
            <a:prstGeom prst="rect">
              <a:avLst/>
            </a:prstGeom>
            <a:noFill/>
          </p:spPr>
          <p:txBody>
            <a:bodyPr wrap="none" rtlCol="0">
              <a:spAutoFit/>
            </a:bodyPr>
            <a:lstStyle/>
            <a:p>
              <a:r>
                <a:rPr lang="de-AT" b="1" dirty="0" smtClean="0">
                  <a:solidFill>
                    <a:srgbClr val="008000"/>
                  </a:solidFill>
                </a:rPr>
                <a:t>1</a:t>
              </a:r>
              <a:endParaRPr lang="en-GB" b="1" dirty="0">
                <a:solidFill>
                  <a:srgbClr val="008000"/>
                </a:solidFill>
              </a:endParaRPr>
            </a:p>
          </p:txBody>
        </p:sp>
        <p:sp>
          <p:nvSpPr>
            <p:cNvPr id="47" name="TextBox 46"/>
            <p:cNvSpPr txBox="1"/>
            <p:nvPr/>
          </p:nvSpPr>
          <p:spPr>
            <a:xfrm>
              <a:off x="6340717" y="1790768"/>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48" name="TextBox 47"/>
            <p:cNvSpPr txBox="1"/>
            <p:nvPr/>
          </p:nvSpPr>
          <p:spPr>
            <a:xfrm>
              <a:off x="4607262" y="3061345"/>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49" name="TextBox 48"/>
            <p:cNvSpPr txBox="1"/>
            <p:nvPr/>
          </p:nvSpPr>
          <p:spPr>
            <a:xfrm>
              <a:off x="6304993" y="2966539"/>
              <a:ext cx="287259" cy="338554"/>
            </a:xfrm>
            <a:prstGeom prst="rect">
              <a:avLst/>
            </a:prstGeom>
            <a:noFill/>
          </p:spPr>
          <p:txBody>
            <a:bodyPr wrap="none" rtlCol="0">
              <a:spAutoFit/>
            </a:bodyPr>
            <a:lstStyle/>
            <a:p>
              <a:r>
                <a:rPr lang="de-AT" b="1" dirty="0" smtClean="0">
                  <a:solidFill>
                    <a:srgbClr val="008000"/>
                  </a:solidFill>
                </a:rPr>
                <a:t>1</a:t>
              </a:r>
              <a:endParaRPr lang="en-GB" b="1" dirty="0">
                <a:solidFill>
                  <a:srgbClr val="008000"/>
                </a:solidFill>
              </a:endParaRPr>
            </a:p>
          </p:txBody>
        </p:sp>
        <p:sp>
          <p:nvSpPr>
            <p:cNvPr id="50" name="TextBox 49"/>
            <p:cNvSpPr txBox="1"/>
            <p:nvPr/>
          </p:nvSpPr>
          <p:spPr>
            <a:xfrm>
              <a:off x="4436513" y="2569531"/>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51" name="TextBox 50"/>
            <p:cNvSpPr txBox="1"/>
            <p:nvPr/>
          </p:nvSpPr>
          <p:spPr>
            <a:xfrm>
              <a:off x="4431240" y="2160336"/>
              <a:ext cx="287259" cy="338554"/>
            </a:xfrm>
            <a:prstGeom prst="rect">
              <a:avLst/>
            </a:prstGeom>
            <a:noFill/>
          </p:spPr>
          <p:txBody>
            <a:bodyPr wrap="none" rtlCol="0">
              <a:spAutoFit/>
            </a:bodyPr>
            <a:lstStyle/>
            <a:p>
              <a:r>
                <a:rPr lang="de-AT" b="1" dirty="0" smtClean="0">
                  <a:solidFill>
                    <a:srgbClr val="008000"/>
                  </a:solidFill>
                </a:rPr>
                <a:t>1</a:t>
              </a:r>
              <a:endParaRPr lang="en-GB" b="1" dirty="0">
                <a:solidFill>
                  <a:srgbClr val="008000"/>
                </a:solidFill>
              </a:endParaRPr>
            </a:p>
          </p:txBody>
        </p:sp>
      </p:grpSp>
      <p:grpSp>
        <p:nvGrpSpPr>
          <p:cNvPr id="6" name="Group 5"/>
          <p:cNvGrpSpPr/>
          <p:nvPr/>
        </p:nvGrpSpPr>
        <p:grpSpPr>
          <a:xfrm>
            <a:off x="7575773" y="1631906"/>
            <a:ext cx="2541487" cy="1755105"/>
            <a:chOff x="7575773" y="1631906"/>
            <a:chExt cx="2541487" cy="1755105"/>
          </a:xfrm>
        </p:grpSpPr>
        <p:grpSp>
          <p:nvGrpSpPr>
            <p:cNvPr id="52" name="Group 51"/>
            <p:cNvGrpSpPr/>
            <p:nvPr/>
          </p:nvGrpSpPr>
          <p:grpSpPr>
            <a:xfrm>
              <a:off x="7575773" y="1631906"/>
              <a:ext cx="2243667" cy="1755105"/>
              <a:chOff x="3726459" y="1930703"/>
              <a:chExt cx="2243667" cy="1755105"/>
            </a:xfrm>
          </p:grpSpPr>
          <p:grpSp>
            <p:nvGrpSpPr>
              <p:cNvPr id="53" name="Group 52"/>
              <p:cNvGrpSpPr/>
              <p:nvPr/>
            </p:nvGrpSpPr>
            <p:grpSpPr>
              <a:xfrm>
                <a:off x="4407421" y="2125241"/>
                <a:ext cx="800555" cy="576064"/>
                <a:chOff x="4407421" y="2125241"/>
                <a:chExt cx="800555" cy="576064"/>
              </a:xfrm>
            </p:grpSpPr>
            <p:grpSp>
              <p:nvGrpSpPr>
                <p:cNvPr id="78" name="Gruppieren 13"/>
                <p:cNvGrpSpPr/>
                <p:nvPr/>
              </p:nvGrpSpPr>
              <p:grpSpPr>
                <a:xfrm>
                  <a:off x="4407421" y="2125241"/>
                  <a:ext cx="720080" cy="576064"/>
                  <a:chOff x="3471317" y="4573513"/>
                  <a:chExt cx="720080" cy="576064"/>
                </a:xfrm>
              </p:grpSpPr>
              <p:sp>
                <p:nvSpPr>
                  <p:cNvPr id="80" name="Bogen 9"/>
                  <p:cNvSpPr/>
                  <p:nvPr/>
                </p:nvSpPr>
                <p:spPr bwMode="auto">
                  <a:xfrm>
                    <a:off x="3471317" y="4573513"/>
                    <a:ext cx="720080"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81" name="Bogen 10"/>
                  <p:cNvSpPr/>
                  <p:nvPr/>
                </p:nvSpPr>
                <p:spPr bwMode="auto">
                  <a:xfrm rot="5400000">
                    <a:off x="3543325" y="4501505"/>
                    <a:ext cx="576064" cy="720080"/>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82" name="Bogen 11"/>
                  <p:cNvSpPr/>
                  <p:nvPr/>
                </p:nvSpPr>
                <p:spPr bwMode="auto">
                  <a:xfrm>
                    <a:off x="3719542"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83" name="Bogen 12"/>
                  <p:cNvSpPr/>
                  <p:nvPr/>
                </p:nvSpPr>
                <p:spPr bwMode="auto">
                  <a:xfrm rot="5400000">
                    <a:off x="3539187"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79" name="Oval 78"/>
                <p:cNvSpPr/>
                <p:nvPr/>
              </p:nvSpPr>
              <p:spPr bwMode="auto">
                <a:xfrm>
                  <a:off x="5135968" y="2349732"/>
                  <a:ext cx="72008" cy="72008"/>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grpSp>
            <p:nvGrpSpPr>
              <p:cNvPr id="54" name="Group 53"/>
              <p:cNvGrpSpPr/>
              <p:nvPr/>
            </p:nvGrpSpPr>
            <p:grpSpPr>
              <a:xfrm>
                <a:off x="4407768" y="2917329"/>
                <a:ext cx="800555" cy="576064"/>
                <a:chOff x="4407421" y="2125241"/>
                <a:chExt cx="800555" cy="576064"/>
              </a:xfrm>
            </p:grpSpPr>
            <p:grpSp>
              <p:nvGrpSpPr>
                <p:cNvPr id="72" name="Gruppieren 13"/>
                <p:cNvGrpSpPr/>
                <p:nvPr/>
              </p:nvGrpSpPr>
              <p:grpSpPr>
                <a:xfrm>
                  <a:off x="4407421" y="2125241"/>
                  <a:ext cx="720080" cy="576064"/>
                  <a:chOff x="3471317" y="4573513"/>
                  <a:chExt cx="720080" cy="576064"/>
                </a:xfrm>
              </p:grpSpPr>
              <p:sp>
                <p:nvSpPr>
                  <p:cNvPr id="74" name="Bogen 9"/>
                  <p:cNvSpPr/>
                  <p:nvPr/>
                </p:nvSpPr>
                <p:spPr bwMode="auto">
                  <a:xfrm>
                    <a:off x="3471317" y="4573513"/>
                    <a:ext cx="720080"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75" name="Bogen 10"/>
                  <p:cNvSpPr/>
                  <p:nvPr/>
                </p:nvSpPr>
                <p:spPr bwMode="auto">
                  <a:xfrm rot="5400000">
                    <a:off x="3543325" y="4501505"/>
                    <a:ext cx="576064" cy="720080"/>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76" name="Bogen 11"/>
                  <p:cNvSpPr/>
                  <p:nvPr/>
                </p:nvSpPr>
                <p:spPr bwMode="auto">
                  <a:xfrm>
                    <a:off x="3719542"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77" name="Bogen 12"/>
                  <p:cNvSpPr/>
                  <p:nvPr/>
                </p:nvSpPr>
                <p:spPr bwMode="auto">
                  <a:xfrm rot="5400000">
                    <a:off x="3539187"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73" name="Oval 72"/>
                <p:cNvSpPr/>
                <p:nvPr/>
              </p:nvSpPr>
              <p:spPr bwMode="auto">
                <a:xfrm>
                  <a:off x="5135968" y="2349732"/>
                  <a:ext cx="72008" cy="72008"/>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55" name="Straight Arrow Connector 54"/>
              <p:cNvCxnSpPr/>
              <p:nvPr/>
            </p:nvCxnSpPr>
            <p:spPr bwMode="auto">
              <a:xfrm>
                <a:off x="3759349" y="2269257"/>
                <a:ext cx="1085871"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a:off x="3759349" y="3347254"/>
                <a:ext cx="1080120" cy="2123"/>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p:cNvCxnSpPr/>
              <p:nvPr/>
            </p:nvCxnSpPr>
            <p:spPr bwMode="auto">
              <a:xfrm>
                <a:off x="5208323" y="2385736"/>
                <a:ext cx="75608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p:cNvCxnSpPr/>
              <p:nvPr/>
            </p:nvCxnSpPr>
            <p:spPr bwMode="auto">
              <a:xfrm>
                <a:off x="5208323" y="3179794"/>
                <a:ext cx="75608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p:cNvCxnSpPr/>
              <p:nvPr/>
            </p:nvCxnSpPr>
            <p:spPr bwMode="auto">
              <a:xfrm flipV="1">
                <a:off x="5415533" y="2917329"/>
                <a:ext cx="0" cy="262465"/>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p:nvPr/>
            </p:nvCxnSpPr>
            <p:spPr bwMode="auto">
              <a:xfrm flipH="1" flipV="1">
                <a:off x="4407421" y="2701305"/>
                <a:ext cx="1008112"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p:nvPr/>
            </p:nvCxnSpPr>
            <p:spPr bwMode="auto">
              <a:xfrm flipH="1" flipV="1">
                <a:off x="4407421" y="2557289"/>
                <a:ext cx="347" cy="144016"/>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Arrow Connector 61"/>
              <p:cNvCxnSpPr/>
              <p:nvPr/>
            </p:nvCxnSpPr>
            <p:spPr bwMode="auto">
              <a:xfrm>
                <a:off x="4407768" y="2557289"/>
                <a:ext cx="463232"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3" name="Group 62"/>
              <p:cNvGrpSpPr/>
              <p:nvPr/>
            </p:nvGrpSpPr>
            <p:grpSpPr>
              <a:xfrm flipV="1">
                <a:off x="4390515" y="2400489"/>
                <a:ext cx="1008112" cy="622505"/>
                <a:chOff x="6927701" y="2449277"/>
                <a:chExt cx="1008112" cy="622505"/>
              </a:xfrm>
            </p:grpSpPr>
            <p:cxnSp>
              <p:nvCxnSpPr>
                <p:cNvPr id="68" name="Straight Connector 67"/>
                <p:cNvCxnSpPr/>
                <p:nvPr/>
              </p:nvCxnSpPr>
              <p:spPr bwMode="auto">
                <a:xfrm flipV="1">
                  <a:off x="7935813" y="2809317"/>
                  <a:ext cx="0" cy="262465"/>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p:cNvCxnSpPr/>
                <p:nvPr/>
              </p:nvCxnSpPr>
              <p:spPr bwMode="auto">
                <a:xfrm flipH="1" flipV="1">
                  <a:off x="6927701" y="2593293"/>
                  <a:ext cx="1008112"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p:nvPr/>
              </p:nvCxnSpPr>
              <p:spPr bwMode="auto">
                <a:xfrm flipH="1" flipV="1">
                  <a:off x="6927701" y="2449277"/>
                  <a:ext cx="347" cy="144016"/>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Arrow Connector 70"/>
                <p:cNvCxnSpPr/>
                <p:nvPr/>
              </p:nvCxnSpPr>
              <p:spPr bwMode="auto">
                <a:xfrm>
                  <a:off x="6928048" y="2449277"/>
                  <a:ext cx="463232"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4" name="TextBox 63"/>
              <p:cNvSpPr txBox="1"/>
              <p:nvPr/>
            </p:nvSpPr>
            <p:spPr>
              <a:xfrm>
                <a:off x="3734520" y="1930703"/>
                <a:ext cx="298480" cy="338554"/>
              </a:xfrm>
              <a:prstGeom prst="rect">
                <a:avLst/>
              </a:prstGeom>
              <a:noFill/>
            </p:spPr>
            <p:txBody>
              <a:bodyPr wrap="none" rtlCol="0">
                <a:spAutoFit/>
              </a:bodyPr>
              <a:lstStyle/>
              <a:p>
                <a:r>
                  <a:rPr lang="de-AT" dirty="0" smtClean="0"/>
                  <a:t>S</a:t>
                </a:r>
                <a:endParaRPr lang="en-GB" dirty="0"/>
              </a:p>
            </p:txBody>
          </p:sp>
          <p:sp>
            <p:nvSpPr>
              <p:cNvPr id="65" name="TextBox 64"/>
              <p:cNvSpPr txBox="1"/>
              <p:nvPr/>
            </p:nvSpPr>
            <p:spPr>
              <a:xfrm>
                <a:off x="3726459" y="3347254"/>
                <a:ext cx="320922" cy="338554"/>
              </a:xfrm>
              <a:prstGeom prst="rect">
                <a:avLst/>
              </a:prstGeom>
              <a:noFill/>
            </p:spPr>
            <p:txBody>
              <a:bodyPr wrap="none" rtlCol="0">
                <a:spAutoFit/>
              </a:bodyPr>
              <a:lstStyle/>
              <a:p>
                <a:r>
                  <a:rPr lang="de-AT" dirty="0" smtClean="0"/>
                  <a:t>R</a:t>
                </a:r>
                <a:endParaRPr lang="en-GB" dirty="0"/>
              </a:p>
            </p:txBody>
          </p:sp>
          <p:sp>
            <p:nvSpPr>
              <p:cNvPr id="66" name="TextBox 65"/>
              <p:cNvSpPr txBox="1"/>
              <p:nvPr/>
            </p:nvSpPr>
            <p:spPr>
              <a:xfrm>
                <a:off x="5490508" y="1955964"/>
                <a:ext cx="479618" cy="338554"/>
              </a:xfrm>
              <a:prstGeom prst="rect">
                <a:avLst/>
              </a:prstGeom>
              <a:noFill/>
            </p:spPr>
            <p:txBody>
              <a:bodyPr wrap="none" rtlCol="0">
                <a:spAutoFit/>
              </a:bodyPr>
              <a:lstStyle/>
              <a:p>
                <a:r>
                  <a:rPr lang="de-AT" dirty="0" smtClean="0"/>
                  <a:t>NQ</a:t>
                </a:r>
                <a:endParaRPr lang="en-GB" dirty="0"/>
              </a:p>
            </p:txBody>
          </p:sp>
          <p:sp>
            <p:nvSpPr>
              <p:cNvPr id="67" name="TextBox 66"/>
              <p:cNvSpPr txBox="1"/>
              <p:nvPr/>
            </p:nvSpPr>
            <p:spPr>
              <a:xfrm>
                <a:off x="5558527" y="3217506"/>
                <a:ext cx="332142" cy="338554"/>
              </a:xfrm>
              <a:prstGeom prst="rect">
                <a:avLst/>
              </a:prstGeom>
              <a:noFill/>
            </p:spPr>
            <p:txBody>
              <a:bodyPr wrap="none" rtlCol="0">
                <a:spAutoFit/>
              </a:bodyPr>
              <a:lstStyle/>
              <a:p>
                <a:r>
                  <a:rPr lang="de-AT" dirty="0" smtClean="0"/>
                  <a:t>Q</a:t>
                </a:r>
                <a:endParaRPr lang="en-GB" dirty="0"/>
              </a:p>
            </p:txBody>
          </p:sp>
        </p:grpSp>
        <p:sp>
          <p:nvSpPr>
            <p:cNvPr id="84" name="TextBox 83"/>
            <p:cNvSpPr txBox="1"/>
            <p:nvPr/>
          </p:nvSpPr>
          <p:spPr>
            <a:xfrm>
              <a:off x="8113502" y="1666849"/>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85" name="TextBox 84"/>
            <p:cNvSpPr txBox="1"/>
            <p:nvPr/>
          </p:nvSpPr>
          <p:spPr>
            <a:xfrm>
              <a:off x="9830001" y="1742938"/>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86" name="TextBox 85"/>
            <p:cNvSpPr txBox="1"/>
            <p:nvPr/>
          </p:nvSpPr>
          <p:spPr>
            <a:xfrm>
              <a:off x="8096546" y="3013515"/>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87" name="TextBox 86"/>
            <p:cNvSpPr txBox="1"/>
            <p:nvPr/>
          </p:nvSpPr>
          <p:spPr>
            <a:xfrm>
              <a:off x="9794277" y="2918709"/>
              <a:ext cx="287259" cy="338554"/>
            </a:xfrm>
            <a:prstGeom prst="rect">
              <a:avLst/>
            </a:prstGeom>
            <a:noFill/>
          </p:spPr>
          <p:txBody>
            <a:bodyPr wrap="none" rtlCol="0">
              <a:spAutoFit/>
            </a:bodyPr>
            <a:lstStyle/>
            <a:p>
              <a:r>
                <a:rPr lang="de-AT" b="1" dirty="0" smtClean="0">
                  <a:solidFill>
                    <a:srgbClr val="008000"/>
                  </a:solidFill>
                </a:rPr>
                <a:t>1</a:t>
              </a:r>
              <a:endParaRPr lang="en-GB" b="1" dirty="0">
                <a:solidFill>
                  <a:srgbClr val="008000"/>
                </a:solidFill>
              </a:endParaRPr>
            </a:p>
          </p:txBody>
        </p:sp>
        <p:sp>
          <p:nvSpPr>
            <p:cNvPr id="88" name="TextBox 87"/>
            <p:cNvSpPr txBox="1"/>
            <p:nvPr/>
          </p:nvSpPr>
          <p:spPr>
            <a:xfrm>
              <a:off x="7925797" y="2521701"/>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89" name="TextBox 88"/>
            <p:cNvSpPr txBox="1"/>
            <p:nvPr/>
          </p:nvSpPr>
          <p:spPr>
            <a:xfrm>
              <a:off x="7920524" y="2112506"/>
              <a:ext cx="287259" cy="338554"/>
            </a:xfrm>
            <a:prstGeom prst="rect">
              <a:avLst/>
            </a:prstGeom>
            <a:noFill/>
          </p:spPr>
          <p:txBody>
            <a:bodyPr wrap="none" rtlCol="0">
              <a:spAutoFit/>
            </a:bodyPr>
            <a:lstStyle/>
            <a:p>
              <a:r>
                <a:rPr lang="de-AT" b="1" dirty="0" smtClean="0">
                  <a:solidFill>
                    <a:srgbClr val="008000"/>
                  </a:solidFill>
                </a:rPr>
                <a:t>1</a:t>
              </a:r>
              <a:endParaRPr lang="en-GB" b="1" dirty="0">
                <a:solidFill>
                  <a:srgbClr val="008000"/>
                </a:solidFill>
              </a:endParaRPr>
            </a:p>
          </p:txBody>
        </p:sp>
      </p:grpSp>
      <p:grpSp>
        <p:nvGrpSpPr>
          <p:cNvPr id="7" name="Group 6"/>
          <p:cNvGrpSpPr/>
          <p:nvPr/>
        </p:nvGrpSpPr>
        <p:grpSpPr>
          <a:xfrm>
            <a:off x="4132767" y="3610309"/>
            <a:ext cx="2541487" cy="1755105"/>
            <a:chOff x="4132767" y="3610309"/>
            <a:chExt cx="2541487" cy="1755105"/>
          </a:xfrm>
        </p:grpSpPr>
        <p:grpSp>
          <p:nvGrpSpPr>
            <p:cNvPr id="90" name="Group 89"/>
            <p:cNvGrpSpPr/>
            <p:nvPr/>
          </p:nvGrpSpPr>
          <p:grpSpPr>
            <a:xfrm>
              <a:off x="4132767" y="3610309"/>
              <a:ext cx="2243667" cy="1755105"/>
              <a:chOff x="3726459" y="1930703"/>
              <a:chExt cx="2243667" cy="1755105"/>
            </a:xfrm>
          </p:grpSpPr>
          <p:grpSp>
            <p:nvGrpSpPr>
              <p:cNvPr id="91" name="Group 90"/>
              <p:cNvGrpSpPr/>
              <p:nvPr/>
            </p:nvGrpSpPr>
            <p:grpSpPr>
              <a:xfrm>
                <a:off x="4407421" y="2125241"/>
                <a:ext cx="800555" cy="576064"/>
                <a:chOff x="4407421" y="2125241"/>
                <a:chExt cx="800555" cy="576064"/>
              </a:xfrm>
            </p:grpSpPr>
            <p:grpSp>
              <p:nvGrpSpPr>
                <p:cNvPr id="116" name="Gruppieren 13"/>
                <p:cNvGrpSpPr/>
                <p:nvPr/>
              </p:nvGrpSpPr>
              <p:grpSpPr>
                <a:xfrm>
                  <a:off x="4407421" y="2125241"/>
                  <a:ext cx="720080" cy="576064"/>
                  <a:chOff x="3471317" y="4573513"/>
                  <a:chExt cx="720080" cy="576064"/>
                </a:xfrm>
              </p:grpSpPr>
              <p:sp>
                <p:nvSpPr>
                  <p:cNvPr id="118" name="Bogen 9"/>
                  <p:cNvSpPr/>
                  <p:nvPr/>
                </p:nvSpPr>
                <p:spPr bwMode="auto">
                  <a:xfrm>
                    <a:off x="3471317" y="4573513"/>
                    <a:ext cx="720080"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19" name="Bogen 10"/>
                  <p:cNvSpPr/>
                  <p:nvPr/>
                </p:nvSpPr>
                <p:spPr bwMode="auto">
                  <a:xfrm rot="5400000">
                    <a:off x="3543325" y="4501505"/>
                    <a:ext cx="576064" cy="720080"/>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20" name="Bogen 11"/>
                  <p:cNvSpPr/>
                  <p:nvPr/>
                </p:nvSpPr>
                <p:spPr bwMode="auto">
                  <a:xfrm>
                    <a:off x="3719542"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21" name="Bogen 12"/>
                  <p:cNvSpPr/>
                  <p:nvPr/>
                </p:nvSpPr>
                <p:spPr bwMode="auto">
                  <a:xfrm rot="5400000">
                    <a:off x="3539187"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117" name="Oval 116"/>
                <p:cNvSpPr/>
                <p:nvPr/>
              </p:nvSpPr>
              <p:spPr bwMode="auto">
                <a:xfrm>
                  <a:off x="5135968" y="2349732"/>
                  <a:ext cx="72008" cy="72008"/>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grpSp>
            <p:nvGrpSpPr>
              <p:cNvPr id="92" name="Group 91"/>
              <p:cNvGrpSpPr/>
              <p:nvPr/>
            </p:nvGrpSpPr>
            <p:grpSpPr>
              <a:xfrm>
                <a:off x="4407768" y="2917329"/>
                <a:ext cx="800555" cy="576064"/>
                <a:chOff x="4407421" y="2125241"/>
                <a:chExt cx="800555" cy="576064"/>
              </a:xfrm>
            </p:grpSpPr>
            <p:grpSp>
              <p:nvGrpSpPr>
                <p:cNvPr id="110" name="Gruppieren 13"/>
                <p:cNvGrpSpPr/>
                <p:nvPr/>
              </p:nvGrpSpPr>
              <p:grpSpPr>
                <a:xfrm>
                  <a:off x="4407421" y="2125241"/>
                  <a:ext cx="720080" cy="576064"/>
                  <a:chOff x="3471317" y="4573513"/>
                  <a:chExt cx="720080" cy="576064"/>
                </a:xfrm>
              </p:grpSpPr>
              <p:sp>
                <p:nvSpPr>
                  <p:cNvPr id="112" name="Bogen 9"/>
                  <p:cNvSpPr/>
                  <p:nvPr/>
                </p:nvSpPr>
                <p:spPr bwMode="auto">
                  <a:xfrm>
                    <a:off x="3471317" y="4573513"/>
                    <a:ext cx="720080"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13" name="Bogen 10"/>
                  <p:cNvSpPr/>
                  <p:nvPr/>
                </p:nvSpPr>
                <p:spPr bwMode="auto">
                  <a:xfrm rot="5400000">
                    <a:off x="3543325" y="4501505"/>
                    <a:ext cx="576064" cy="720080"/>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14" name="Bogen 11"/>
                  <p:cNvSpPr/>
                  <p:nvPr/>
                </p:nvSpPr>
                <p:spPr bwMode="auto">
                  <a:xfrm>
                    <a:off x="3719542"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15" name="Bogen 12"/>
                  <p:cNvSpPr/>
                  <p:nvPr/>
                </p:nvSpPr>
                <p:spPr bwMode="auto">
                  <a:xfrm rot="5400000">
                    <a:off x="3539187"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111" name="Oval 110"/>
                <p:cNvSpPr/>
                <p:nvPr/>
              </p:nvSpPr>
              <p:spPr bwMode="auto">
                <a:xfrm>
                  <a:off x="5135968" y="2349732"/>
                  <a:ext cx="72008" cy="72008"/>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93" name="Straight Arrow Connector 92"/>
              <p:cNvCxnSpPr/>
              <p:nvPr/>
            </p:nvCxnSpPr>
            <p:spPr bwMode="auto">
              <a:xfrm>
                <a:off x="3759349" y="2269257"/>
                <a:ext cx="1085871"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Arrow Connector 93"/>
              <p:cNvCxnSpPr/>
              <p:nvPr/>
            </p:nvCxnSpPr>
            <p:spPr bwMode="auto">
              <a:xfrm>
                <a:off x="3759349" y="3347254"/>
                <a:ext cx="1080120" cy="2123"/>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Arrow Connector 94"/>
              <p:cNvCxnSpPr/>
              <p:nvPr/>
            </p:nvCxnSpPr>
            <p:spPr bwMode="auto">
              <a:xfrm>
                <a:off x="5208323" y="2385736"/>
                <a:ext cx="75608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Straight Arrow Connector 95"/>
              <p:cNvCxnSpPr/>
              <p:nvPr/>
            </p:nvCxnSpPr>
            <p:spPr bwMode="auto">
              <a:xfrm>
                <a:off x="5208323" y="3179794"/>
                <a:ext cx="75608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Straight Connector 96"/>
              <p:cNvCxnSpPr/>
              <p:nvPr/>
            </p:nvCxnSpPr>
            <p:spPr bwMode="auto">
              <a:xfrm flipV="1">
                <a:off x="5415533" y="2917329"/>
                <a:ext cx="0" cy="262465"/>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Straight Connector 97"/>
              <p:cNvCxnSpPr/>
              <p:nvPr/>
            </p:nvCxnSpPr>
            <p:spPr bwMode="auto">
              <a:xfrm flipH="1" flipV="1">
                <a:off x="4407421" y="2701305"/>
                <a:ext cx="1008112"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Straight Connector 98"/>
              <p:cNvCxnSpPr/>
              <p:nvPr/>
            </p:nvCxnSpPr>
            <p:spPr bwMode="auto">
              <a:xfrm flipH="1" flipV="1">
                <a:off x="4407421" y="2557289"/>
                <a:ext cx="347" cy="144016"/>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Straight Arrow Connector 99"/>
              <p:cNvCxnSpPr/>
              <p:nvPr/>
            </p:nvCxnSpPr>
            <p:spPr bwMode="auto">
              <a:xfrm>
                <a:off x="4407768" y="2557289"/>
                <a:ext cx="463232"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1" name="Group 100"/>
              <p:cNvGrpSpPr/>
              <p:nvPr/>
            </p:nvGrpSpPr>
            <p:grpSpPr>
              <a:xfrm flipV="1">
                <a:off x="4390515" y="2400489"/>
                <a:ext cx="1008112" cy="622505"/>
                <a:chOff x="6927701" y="2449277"/>
                <a:chExt cx="1008112" cy="622505"/>
              </a:xfrm>
            </p:grpSpPr>
            <p:cxnSp>
              <p:nvCxnSpPr>
                <p:cNvPr id="106" name="Straight Connector 105"/>
                <p:cNvCxnSpPr/>
                <p:nvPr/>
              </p:nvCxnSpPr>
              <p:spPr bwMode="auto">
                <a:xfrm flipV="1">
                  <a:off x="7935813" y="2809317"/>
                  <a:ext cx="0" cy="262465"/>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traight Connector 106"/>
                <p:cNvCxnSpPr/>
                <p:nvPr/>
              </p:nvCxnSpPr>
              <p:spPr bwMode="auto">
                <a:xfrm flipH="1" flipV="1">
                  <a:off x="6927701" y="2593293"/>
                  <a:ext cx="1008112"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Straight Connector 107"/>
                <p:cNvCxnSpPr/>
                <p:nvPr/>
              </p:nvCxnSpPr>
              <p:spPr bwMode="auto">
                <a:xfrm flipH="1" flipV="1">
                  <a:off x="6927701" y="2449277"/>
                  <a:ext cx="347" cy="144016"/>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Straight Arrow Connector 108"/>
                <p:cNvCxnSpPr/>
                <p:nvPr/>
              </p:nvCxnSpPr>
              <p:spPr bwMode="auto">
                <a:xfrm>
                  <a:off x="6928048" y="2449277"/>
                  <a:ext cx="463232"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2" name="TextBox 101"/>
              <p:cNvSpPr txBox="1"/>
              <p:nvPr/>
            </p:nvSpPr>
            <p:spPr>
              <a:xfrm>
                <a:off x="3734520" y="1930703"/>
                <a:ext cx="298480" cy="338554"/>
              </a:xfrm>
              <a:prstGeom prst="rect">
                <a:avLst/>
              </a:prstGeom>
              <a:noFill/>
            </p:spPr>
            <p:txBody>
              <a:bodyPr wrap="none" rtlCol="0">
                <a:spAutoFit/>
              </a:bodyPr>
              <a:lstStyle/>
              <a:p>
                <a:r>
                  <a:rPr lang="de-AT" dirty="0" smtClean="0"/>
                  <a:t>S</a:t>
                </a:r>
                <a:endParaRPr lang="en-GB" dirty="0"/>
              </a:p>
            </p:txBody>
          </p:sp>
          <p:sp>
            <p:nvSpPr>
              <p:cNvPr id="103" name="TextBox 102"/>
              <p:cNvSpPr txBox="1"/>
              <p:nvPr/>
            </p:nvSpPr>
            <p:spPr>
              <a:xfrm>
                <a:off x="3726459" y="3347254"/>
                <a:ext cx="320922" cy="338554"/>
              </a:xfrm>
              <a:prstGeom prst="rect">
                <a:avLst/>
              </a:prstGeom>
              <a:noFill/>
            </p:spPr>
            <p:txBody>
              <a:bodyPr wrap="none" rtlCol="0">
                <a:spAutoFit/>
              </a:bodyPr>
              <a:lstStyle/>
              <a:p>
                <a:r>
                  <a:rPr lang="de-AT" dirty="0" smtClean="0"/>
                  <a:t>R</a:t>
                </a:r>
                <a:endParaRPr lang="en-GB" dirty="0"/>
              </a:p>
            </p:txBody>
          </p:sp>
          <p:sp>
            <p:nvSpPr>
              <p:cNvPr id="104" name="TextBox 103"/>
              <p:cNvSpPr txBox="1"/>
              <p:nvPr/>
            </p:nvSpPr>
            <p:spPr>
              <a:xfrm>
                <a:off x="5490508" y="1955964"/>
                <a:ext cx="479618" cy="338554"/>
              </a:xfrm>
              <a:prstGeom prst="rect">
                <a:avLst/>
              </a:prstGeom>
              <a:noFill/>
            </p:spPr>
            <p:txBody>
              <a:bodyPr wrap="none" rtlCol="0">
                <a:spAutoFit/>
              </a:bodyPr>
              <a:lstStyle/>
              <a:p>
                <a:r>
                  <a:rPr lang="de-AT" dirty="0" smtClean="0"/>
                  <a:t>NQ</a:t>
                </a:r>
                <a:endParaRPr lang="en-GB" dirty="0"/>
              </a:p>
            </p:txBody>
          </p:sp>
          <p:sp>
            <p:nvSpPr>
              <p:cNvPr id="105" name="TextBox 104"/>
              <p:cNvSpPr txBox="1"/>
              <p:nvPr/>
            </p:nvSpPr>
            <p:spPr>
              <a:xfrm>
                <a:off x="5558527" y="3217506"/>
                <a:ext cx="332142" cy="338554"/>
              </a:xfrm>
              <a:prstGeom prst="rect">
                <a:avLst/>
              </a:prstGeom>
              <a:noFill/>
            </p:spPr>
            <p:txBody>
              <a:bodyPr wrap="none" rtlCol="0">
                <a:spAutoFit/>
              </a:bodyPr>
              <a:lstStyle/>
              <a:p>
                <a:r>
                  <a:rPr lang="de-AT" dirty="0" smtClean="0"/>
                  <a:t>Q</a:t>
                </a:r>
                <a:endParaRPr lang="en-GB" dirty="0"/>
              </a:p>
            </p:txBody>
          </p:sp>
        </p:grpSp>
        <p:sp>
          <p:nvSpPr>
            <p:cNvPr id="122" name="TextBox 121"/>
            <p:cNvSpPr txBox="1"/>
            <p:nvPr/>
          </p:nvSpPr>
          <p:spPr>
            <a:xfrm>
              <a:off x="4670496" y="3645252"/>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123" name="TextBox 122"/>
            <p:cNvSpPr txBox="1"/>
            <p:nvPr/>
          </p:nvSpPr>
          <p:spPr>
            <a:xfrm>
              <a:off x="6386995" y="3721341"/>
              <a:ext cx="287259" cy="338554"/>
            </a:xfrm>
            <a:prstGeom prst="rect">
              <a:avLst/>
            </a:prstGeom>
            <a:noFill/>
          </p:spPr>
          <p:txBody>
            <a:bodyPr wrap="none" rtlCol="0">
              <a:spAutoFit/>
            </a:bodyPr>
            <a:lstStyle/>
            <a:p>
              <a:r>
                <a:rPr lang="de-AT" b="1" dirty="0" smtClean="0">
                  <a:solidFill>
                    <a:srgbClr val="008000"/>
                  </a:solidFill>
                </a:rPr>
                <a:t>1</a:t>
              </a:r>
              <a:endParaRPr lang="en-GB" b="1" dirty="0">
                <a:solidFill>
                  <a:srgbClr val="008000"/>
                </a:solidFill>
              </a:endParaRPr>
            </a:p>
          </p:txBody>
        </p:sp>
        <p:sp>
          <p:nvSpPr>
            <p:cNvPr id="124" name="TextBox 123"/>
            <p:cNvSpPr txBox="1"/>
            <p:nvPr/>
          </p:nvSpPr>
          <p:spPr>
            <a:xfrm>
              <a:off x="4653540" y="4991918"/>
              <a:ext cx="287259" cy="338554"/>
            </a:xfrm>
            <a:prstGeom prst="rect">
              <a:avLst/>
            </a:prstGeom>
            <a:noFill/>
          </p:spPr>
          <p:txBody>
            <a:bodyPr wrap="none" rtlCol="0">
              <a:spAutoFit/>
            </a:bodyPr>
            <a:lstStyle/>
            <a:p>
              <a:r>
                <a:rPr lang="de-AT" b="1" dirty="0" smtClean="0">
                  <a:solidFill>
                    <a:srgbClr val="008000"/>
                  </a:solidFill>
                </a:rPr>
                <a:t>1</a:t>
              </a:r>
              <a:endParaRPr lang="en-GB" b="1" dirty="0">
                <a:solidFill>
                  <a:srgbClr val="008000"/>
                </a:solidFill>
              </a:endParaRPr>
            </a:p>
          </p:txBody>
        </p:sp>
        <p:sp>
          <p:nvSpPr>
            <p:cNvPr id="125" name="TextBox 124"/>
            <p:cNvSpPr txBox="1"/>
            <p:nvPr/>
          </p:nvSpPr>
          <p:spPr>
            <a:xfrm>
              <a:off x="6351271" y="4897112"/>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126" name="TextBox 125"/>
            <p:cNvSpPr txBox="1"/>
            <p:nvPr/>
          </p:nvSpPr>
          <p:spPr>
            <a:xfrm>
              <a:off x="4482791" y="4500104"/>
              <a:ext cx="287259" cy="338554"/>
            </a:xfrm>
            <a:prstGeom prst="rect">
              <a:avLst/>
            </a:prstGeom>
            <a:noFill/>
          </p:spPr>
          <p:txBody>
            <a:bodyPr wrap="none" rtlCol="0">
              <a:spAutoFit/>
            </a:bodyPr>
            <a:lstStyle/>
            <a:p>
              <a:r>
                <a:rPr lang="de-AT" b="1" dirty="0" smtClean="0">
                  <a:solidFill>
                    <a:srgbClr val="008000"/>
                  </a:solidFill>
                </a:rPr>
                <a:t>1</a:t>
              </a:r>
              <a:endParaRPr lang="en-GB" b="1" dirty="0">
                <a:solidFill>
                  <a:srgbClr val="008000"/>
                </a:solidFill>
              </a:endParaRPr>
            </a:p>
          </p:txBody>
        </p:sp>
        <p:sp>
          <p:nvSpPr>
            <p:cNvPr id="127" name="TextBox 126"/>
            <p:cNvSpPr txBox="1"/>
            <p:nvPr/>
          </p:nvSpPr>
          <p:spPr>
            <a:xfrm>
              <a:off x="4477518" y="4090909"/>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grpSp>
      <p:grpSp>
        <p:nvGrpSpPr>
          <p:cNvPr id="8" name="Group 7"/>
          <p:cNvGrpSpPr/>
          <p:nvPr/>
        </p:nvGrpSpPr>
        <p:grpSpPr>
          <a:xfrm>
            <a:off x="7490803" y="3655758"/>
            <a:ext cx="2541487" cy="1755105"/>
            <a:chOff x="7490803" y="3655758"/>
            <a:chExt cx="2541487" cy="1755105"/>
          </a:xfrm>
        </p:grpSpPr>
        <p:grpSp>
          <p:nvGrpSpPr>
            <p:cNvPr id="128" name="Group 127"/>
            <p:cNvGrpSpPr/>
            <p:nvPr/>
          </p:nvGrpSpPr>
          <p:grpSpPr>
            <a:xfrm>
              <a:off x="7490803" y="3655758"/>
              <a:ext cx="2243667" cy="1755105"/>
              <a:chOff x="3726459" y="1930703"/>
              <a:chExt cx="2243667" cy="1755105"/>
            </a:xfrm>
          </p:grpSpPr>
          <p:grpSp>
            <p:nvGrpSpPr>
              <p:cNvPr id="129" name="Group 128"/>
              <p:cNvGrpSpPr/>
              <p:nvPr/>
            </p:nvGrpSpPr>
            <p:grpSpPr>
              <a:xfrm>
                <a:off x="4407421" y="2125241"/>
                <a:ext cx="800555" cy="576064"/>
                <a:chOff x="4407421" y="2125241"/>
                <a:chExt cx="800555" cy="576064"/>
              </a:xfrm>
            </p:grpSpPr>
            <p:grpSp>
              <p:nvGrpSpPr>
                <p:cNvPr id="154" name="Gruppieren 13"/>
                <p:cNvGrpSpPr/>
                <p:nvPr/>
              </p:nvGrpSpPr>
              <p:grpSpPr>
                <a:xfrm>
                  <a:off x="4407421" y="2125241"/>
                  <a:ext cx="720080" cy="576064"/>
                  <a:chOff x="3471317" y="4573513"/>
                  <a:chExt cx="720080" cy="576064"/>
                </a:xfrm>
              </p:grpSpPr>
              <p:sp>
                <p:nvSpPr>
                  <p:cNvPr id="156" name="Bogen 9"/>
                  <p:cNvSpPr/>
                  <p:nvPr/>
                </p:nvSpPr>
                <p:spPr bwMode="auto">
                  <a:xfrm>
                    <a:off x="3471317" y="4573513"/>
                    <a:ext cx="720080"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57" name="Bogen 10"/>
                  <p:cNvSpPr/>
                  <p:nvPr/>
                </p:nvSpPr>
                <p:spPr bwMode="auto">
                  <a:xfrm rot="5400000">
                    <a:off x="3543325" y="4501505"/>
                    <a:ext cx="576064" cy="720080"/>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58" name="Bogen 11"/>
                  <p:cNvSpPr/>
                  <p:nvPr/>
                </p:nvSpPr>
                <p:spPr bwMode="auto">
                  <a:xfrm>
                    <a:off x="3719542"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59" name="Bogen 12"/>
                  <p:cNvSpPr/>
                  <p:nvPr/>
                </p:nvSpPr>
                <p:spPr bwMode="auto">
                  <a:xfrm rot="5400000">
                    <a:off x="3539187"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155" name="Oval 154"/>
                <p:cNvSpPr/>
                <p:nvPr/>
              </p:nvSpPr>
              <p:spPr bwMode="auto">
                <a:xfrm>
                  <a:off x="5135968" y="2349732"/>
                  <a:ext cx="72008" cy="72008"/>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grpSp>
            <p:nvGrpSpPr>
              <p:cNvPr id="130" name="Group 129"/>
              <p:cNvGrpSpPr/>
              <p:nvPr/>
            </p:nvGrpSpPr>
            <p:grpSpPr>
              <a:xfrm>
                <a:off x="4407768" y="2917329"/>
                <a:ext cx="800555" cy="576064"/>
                <a:chOff x="4407421" y="2125241"/>
                <a:chExt cx="800555" cy="576064"/>
              </a:xfrm>
            </p:grpSpPr>
            <p:grpSp>
              <p:nvGrpSpPr>
                <p:cNvPr id="148" name="Gruppieren 13"/>
                <p:cNvGrpSpPr/>
                <p:nvPr/>
              </p:nvGrpSpPr>
              <p:grpSpPr>
                <a:xfrm>
                  <a:off x="4407421" y="2125241"/>
                  <a:ext cx="720080" cy="576064"/>
                  <a:chOff x="3471317" y="4573513"/>
                  <a:chExt cx="720080" cy="576064"/>
                </a:xfrm>
              </p:grpSpPr>
              <p:sp>
                <p:nvSpPr>
                  <p:cNvPr id="150" name="Bogen 9"/>
                  <p:cNvSpPr/>
                  <p:nvPr/>
                </p:nvSpPr>
                <p:spPr bwMode="auto">
                  <a:xfrm>
                    <a:off x="3471317" y="4573513"/>
                    <a:ext cx="720080"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51" name="Bogen 10"/>
                  <p:cNvSpPr/>
                  <p:nvPr/>
                </p:nvSpPr>
                <p:spPr bwMode="auto">
                  <a:xfrm rot="5400000">
                    <a:off x="3543325" y="4501505"/>
                    <a:ext cx="576064" cy="720080"/>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52" name="Bogen 11"/>
                  <p:cNvSpPr/>
                  <p:nvPr/>
                </p:nvSpPr>
                <p:spPr bwMode="auto">
                  <a:xfrm>
                    <a:off x="3719542"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53" name="Bogen 12"/>
                  <p:cNvSpPr/>
                  <p:nvPr/>
                </p:nvSpPr>
                <p:spPr bwMode="auto">
                  <a:xfrm rot="5400000">
                    <a:off x="3539187"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149" name="Oval 148"/>
                <p:cNvSpPr/>
                <p:nvPr/>
              </p:nvSpPr>
              <p:spPr bwMode="auto">
                <a:xfrm>
                  <a:off x="5135968" y="2349732"/>
                  <a:ext cx="72008" cy="72008"/>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131" name="Straight Arrow Connector 130"/>
              <p:cNvCxnSpPr/>
              <p:nvPr/>
            </p:nvCxnSpPr>
            <p:spPr bwMode="auto">
              <a:xfrm>
                <a:off x="3759349" y="2269257"/>
                <a:ext cx="1085871"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Straight Arrow Connector 131"/>
              <p:cNvCxnSpPr/>
              <p:nvPr/>
            </p:nvCxnSpPr>
            <p:spPr bwMode="auto">
              <a:xfrm>
                <a:off x="3759349" y="3347254"/>
                <a:ext cx="1080120" cy="2123"/>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Straight Arrow Connector 132"/>
              <p:cNvCxnSpPr/>
              <p:nvPr/>
            </p:nvCxnSpPr>
            <p:spPr bwMode="auto">
              <a:xfrm>
                <a:off x="5208323" y="2385736"/>
                <a:ext cx="75608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Straight Arrow Connector 133"/>
              <p:cNvCxnSpPr/>
              <p:nvPr/>
            </p:nvCxnSpPr>
            <p:spPr bwMode="auto">
              <a:xfrm>
                <a:off x="5208323" y="3179794"/>
                <a:ext cx="75608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Straight Connector 134"/>
              <p:cNvCxnSpPr/>
              <p:nvPr/>
            </p:nvCxnSpPr>
            <p:spPr bwMode="auto">
              <a:xfrm flipV="1">
                <a:off x="5415533" y="2917329"/>
                <a:ext cx="0" cy="262465"/>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p:cNvCxnSpPr/>
              <p:nvPr/>
            </p:nvCxnSpPr>
            <p:spPr bwMode="auto">
              <a:xfrm flipH="1" flipV="1">
                <a:off x="4407421" y="2701305"/>
                <a:ext cx="1008112"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p:cNvCxnSpPr/>
              <p:nvPr/>
            </p:nvCxnSpPr>
            <p:spPr bwMode="auto">
              <a:xfrm flipH="1" flipV="1">
                <a:off x="4407421" y="2557289"/>
                <a:ext cx="347" cy="144016"/>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Arrow Connector 137"/>
              <p:cNvCxnSpPr/>
              <p:nvPr/>
            </p:nvCxnSpPr>
            <p:spPr bwMode="auto">
              <a:xfrm>
                <a:off x="4407768" y="2557289"/>
                <a:ext cx="463232"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9" name="Group 138"/>
              <p:cNvGrpSpPr/>
              <p:nvPr/>
            </p:nvGrpSpPr>
            <p:grpSpPr>
              <a:xfrm flipV="1">
                <a:off x="4390515" y="2400489"/>
                <a:ext cx="1008112" cy="622505"/>
                <a:chOff x="6927701" y="2449277"/>
                <a:chExt cx="1008112" cy="622505"/>
              </a:xfrm>
            </p:grpSpPr>
            <p:cxnSp>
              <p:nvCxnSpPr>
                <p:cNvPr id="144" name="Straight Connector 143"/>
                <p:cNvCxnSpPr/>
                <p:nvPr/>
              </p:nvCxnSpPr>
              <p:spPr bwMode="auto">
                <a:xfrm flipV="1">
                  <a:off x="7935813" y="2809317"/>
                  <a:ext cx="0" cy="262465"/>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Straight Connector 144"/>
                <p:cNvCxnSpPr/>
                <p:nvPr/>
              </p:nvCxnSpPr>
              <p:spPr bwMode="auto">
                <a:xfrm flipH="1" flipV="1">
                  <a:off x="6927701" y="2593293"/>
                  <a:ext cx="1008112"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145"/>
                <p:cNvCxnSpPr/>
                <p:nvPr/>
              </p:nvCxnSpPr>
              <p:spPr bwMode="auto">
                <a:xfrm flipH="1" flipV="1">
                  <a:off x="6927701" y="2449277"/>
                  <a:ext cx="347" cy="144016"/>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Arrow Connector 146"/>
                <p:cNvCxnSpPr/>
                <p:nvPr/>
              </p:nvCxnSpPr>
              <p:spPr bwMode="auto">
                <a:xfrm>
                  <a:off x="6928048" y="2449277"/>
                  <a:ext cx="463232"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0" name="TextBox 139"/>
              <p:cNvSpPr txBox="1"/>
              <p:nvPr/>
            </p:nvSpPr>
            <p:spPr>
              <a:xfrm>
                <a:off x="3734520" y="1930703"/>
                <a:ext cx="298480" cy="338554"/>
              </a:xfrm>
              <a:prstGeom prst="rect">
                <a:avLst/>
              </a:prstGeom>
              <a:noFill/>
            </p:spPr>
            <p:txBody>
              <a:bodyPr wrap="none" rtlCol="0">
                <a:spAutoFit/>
              </a:bodyPr>
              <a:lstStyle/>
              <a:p>
                <a:r>
                  <a:rPr lang="de-AT" dirty="0" smtClean="0"/>
                  <a:t>S</a:t>
                </a:r>
                <a:endParaRPr lang="en-GB" dirty="0"/>
              </a:p>
            </p:txBody>
          </p:sp>
          <p:sp>
            <p:nvSpPr>
              <p:cNvPr id="141" name="TextBox 140"/>
              <p:cNvSpPr txBox="1"/>
              <p:nvPr/>
            </p:nvSpPr>
            <p:spPr>
              <a:xfrm>
                <a:off x="3726459" y="3347254"/>
                <a:ext cx="320922" cy="338554"/>
              </a:xfrm>
              <a:prstGeom prst="rect">
                <a:avLst/>
              </a:prstGeom>
              <a:noFill/>
            </p:spPr>
            <p:txBody>
              <a:bodyPr wrap="none" rtlCol="0">
                <a:spAutoFit/>
              </a:bodyPr>
              <a:lstStyle/>
              <a:p>
                <a:r>
                  <a:rPr lang="de-AT" dirty="0" smtClean="0"/>
                  <a:t>R</a:t>
                </a:r>
                <a:endParaRPr lang="en-GB" dirty="0"/>
              </a:p>
            </p:txBody>
          </p:sp>
          <p:sp>
            <p:nvSpPr>
              <p:cNvPr id="142" name="TextBox 141"/>
              <p:cNvSpPr txBox="1"/>
              <p:nvPr/>
            </p:nvSpPr>
            <p:spPr>
              <a:xfrm>
                <a:off x="5490508" y="1955964"/>
                <a:ext cx="479618" cy="338554"/>
              </a:xfrm>
              <a:prstGeom prst="rect">
                <a:avLst/>
              </a:prstGeom>
              <a:noFill/>
            </p:spPr>
            <p:txBody>
              <a:bodyPr wrap="none" rtlCol="0">
                <a:spAutoFit/>
              </a:bodyPr>
              <a:lstStyle/>
              <a:p>
                <a:r>
                  <a:rPr lang="de-AT" dirty="0" smtClean="0"/>
                  <a:t>NQ</a:t>
                </a:r>
                <a:endParaRPr lang="en-GB" dirty="0"/>
              </a:p>
            </p:txBody>
          </p:sp>
          <p:sp>
            <p:nvSpPr>
              <p:cNvPr id="143" name="TextBox 142"/>
              <p:cNvSpPr txBox="1"/>
              <p:nvPr/>
            </p:nvSpPr>
            <p:spPr>
              <a:xfrm>
                <a:off x="5558527" y="3217506"/>
                <a:ext cx="332142" cy="338554"/>
              </a:xfrm>
              <a:prstGeom prst="rect">
                <a:avLst/>
              </a:prstGeom>
              <a:noFill/>
            </p:spPr>
            <p:txBody>
              <a:bodyPr wrap="none" rtlCol="0">
                <a:spAutoFit/>
              </a:bodyPr>
              <a:lstStyle/>
              <a:p>
                <a:r>
                  <a:rPr lang="de-AT" dirty="0" smtClean="0"/>
                  <a:t>Q</a:t>
                </a:r>
                <a:endParaRPr lang="en-GB" dirty="0"/>
              </a:p>
            </p:txBody>
          </p:sp>
        </p:grpSp>
        <p:sp>
          <p:nvSpPr>
            <p:cNvPr id="160" name="TextBox 159"/>
            <p:cNvSpPr txBox="1"/>
            <p:nvPr/>
          </p:nvSpPr>
          <p:spPr>
            <a:xfrm>
              <a:off x="8028532" y="3690701"/>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161" name="TextBox 160"/>
            <p:cNvSpPr txBox="1"/>
            <p:nvPr/>
          </p:nvSpPr>
          <p:spPr>
            <a:xfrm>
              <a:off x="9745031" y="3766790"/>
              <a:ext cx="287259" cy="338554"/>
            </a:xfrm>
            <a:prstGeom prst="rect">
              <a:avLst/>
            </a:prstGeom>
            <a:noFill/>
          </p:spPr>
          <p:txBody>
            <a:bodyPr wrap="none" rtlCol="0">
              <a:spAutoFit/>
            </a:bodyPr>
            <a:lstStyle/>
            <a:p>
              <a:r>
                <a:rPr lang="de-AT" b="1" dirty="0" smtClean="0">
                  <a:solidFill>
                    <a:srgbClr val="008000"/>
                  </a:solidFill>
                </a:rPr>
                <a:t>1</a:t>
              </a:r>
              <a:endParaRPr lang="en-GB" b="1" dirty="0">
                <a:solidFill>
                  <a:srgbClr val="008000"/>
                </a:solidFill>
              </a:endParaRPr>
            </a:p>
          </p:txBody>
        </p:sp>
        <p:sp>
          <p:nvSpPr>
            <p:cNvPr id="162" name="TextBox 161"/>
            <p:cNvSpPr txBox="1"/>
            <p:nvPr/>
          </p:nvSpPr>
          <p:spPr>
            <a:xfrm>
              <a:off x="8011576" y="5037367"/>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163" name="TextBox 162"/>
            <p:cNvSpPr txBox="1"/>
            <p:nvPr/>
          </p:nvSpPr>
          <p:spPr>
            <a:xfrm>
              <a:off x="9709307" y="4942561"/>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164" name="TextBox 163"/>
            <p:cNvSpPr txBox="1"/>
            <p:nvPr/>
          </p:nvSpPr>
          <p:spPr>
            <a:xfrm>
              <a:off x="7840827" y="4545553"/>
              <a:ext cx="287259" cy="338554"/>
            </a:xfrm>
            <a:prstGeom prst="rect">
              <a:avLst/>
            </a:prstGeom>
            <a:noFill/>
          </p:spPr>
          <p:txBody>
            <a:bodyPr wrap="none" rtlCol="0">
              <a:spAutoFit/>
            </a:bodyPr>
            <a:lstStyle/>
            <a:p>
              <a:r>
                <a:rPr lang="de-AT" b="1" dirty="0" smtClean="0">
                  <a:solidFill>
                    <a:srgbClr val="008000"/>
                  </a:solidFill>
                </a:rPr>
                <a:t>1</a:t>
              </a:r>
              <a:endParaRPr lang="en-GB" b="1" dirty="0">
                <a:solidFill>
                  <a:srgbClr val="008000"/>
                </a:solidFill>
              </a:endParaRPr>
            </a:p>
          </p:txBody>
        </p:sp>
        <p:sp>
          <p:nvSpPr>
            <p:cNvPr id="165" name="TextBox 164"/>
            <p:cNvSpPr txBox="1"/>
            <p:nvPr/>
          </p:nvSpPr>
          <p:spPr>
            <a:xfrm>
              <a:off x="7835554" y="4136358"/>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grpSp>
      <p:grpSp>
        <p:nvGrpSpPr>
          <p:cNvPr id="9" name="Group 8"/>
          <p:cNvGrpSpPr/>
          <p:nvPr/>
        </p:nvGrpSpPr>
        <p:grpSpPr>
          <a:xfrm>
            <a:off x="4119379" y="5653633"/>
            <a:ext cx="2541487" cy="1755105"/>
            <a:chOff x="4119379" y="5653633"/>
            <a:chExt cx="2541487" cy="1755105"/>
          </a:xfrm>
        </p:grpSpPr>
        <p:grpSp>
          <p:nvGrpSpPr>
            <p:cNvPr id="166" name="Group 165"/>
            <p:cNvGrpSpPr/>
            <p:nvPr/>
          </p:nvGrpSpPr>
          <p:grpSpPr>
            <a:xfrm>
              <a:off x="4119379" y="5653633"/>
              <a:ext cx="2243667" cy="1755105"/>
              <a:chOff x="3726459" y="1930703"/>
              <a:chExt cx="2243667" cy="1755105"/>
            </a:xfrm>
          </p:grpSpPr>
          <p:grpSp>
            <p:nvGrpSpPr>
              <p:cNvPr id="167" name="Group 166"/>
              <p:cNvGrpSpPr/>
              <p:nvPr/>
            </p:nvGrpSpPr>
            <p:grpSpPr>
              <a:xfrm>
                <a:off x="4407421" y="2125241"/>
                <a:ext cx="800555" cy="576064"/>
                <a:chOff x="4407421" y="2125241"/>
                <a:chExt cx="800555" cy="576064"/>
              </a:xfrm>
            </p:grpSpPr>
            <p:grpSp>
              <p:nvGrpSpPr>
                <p:cNvPr id="192" name="Gruppieren 13"/>
                <p:cNvGrpSpPr/>
                <p:nvPr/>
              </p:nvGrpSpPr>
              <p:grpSpPr>
                <a:xfrm>
                  <a:off x="4407421" y="2125241"/>
                  <a:ext cx="720080" cy="576064"/>
                  <a:chOff x="3471317" y="4573513"/>
                  <a:chExt cx="720080" cy="576064"/>
                </a:xfrm>
              </p:grpSpPr>
              <p:sp>
                <p:nvSpPr>
                  <p:cNvPr id="194" name="Bogen 9"/>
                  <p:cNvSpPr/>
                  <p:nvPr/>
                </p:nvSpPr>
                <p:spPr bwMode="auto">
                  <a:xfrm>
                    <a:off x="3471317" y="4573513"/>
                    <a:ext cx="720080"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95" name="Bogen 10"/>
                  <p:cNvSpPr/>
                  <p:nvPr/>
                </p:nvSpPr>
                <p:spPr bwMode="auto">
                  <a:xfrm rot="5400000">
                    <a:off x="3543325" y="4501505"/>
                    <a:ext cx="576064" cy="720080"/>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96" name="Bogen 11"/>
                  <p:cNvSpPr/>
                  <p:nvPr/>
                </p:nvSpPr>
                <p:spPr bwMode="auto">
                  <a:xfrm>
                    <a:off x="3719542"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97" name="Bogen 12"/>
                  <p:cNvSpPr/>
                  <p:nvPr/>
                </p:nvSpPr>
                <p:spPr bwMode="auto">
                  <a:xfrm rot="5400000">
                    <a:off x="3539187"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193" name="Oval 192"/>
                <p:cNvSpPr/>
                <p:nvPr/>
              </p:nvSpPr>
              <p:spPr bwMode="auto">
                <a:xfrm>
                  <a:off x="5135968" y="2349732"/>
                  <a:ext cx="72008" cy="72008"/>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grpSp>
            <p:nvGrpSpPr>
              <p:cNvPr id="168" name="Group 167"/>
              <p:cNvGrpSpPr/>
              <p:nvPr/>
            </p:nvGrpSpPr>
            <p:grpSpPr>
              <a:xfrm>
                <a:off x="4407768" y="2917329"/>
                <a:ext cx="800555" cy="576064"/>
                <a:chOff x="4407421" y="2125241"/>
                <a:chExt cx="800555" cy="576064"/>
              </a:xfrm>
            </p:grpSpPr>
            <p:grpSp>
              <p:nvGrpSpPr>
                <p:cNvPr id="186" name="Gruppieren 13"/>
                <p:cNvGrpSpPr/>
                <p:nvPr/>
              </p:nvGrpSpPr>
              <p:grpSpPr>
                <a:xfrm>
                  <a:off x="4407421" y="2125241"/>
                  <a:ext cx="720080" cy="576064"/>
                  <a:chOff x="3471317" y="4573513"/>
                  <a:chExt cx="720080" cy="576064"/>
                </a:xfrm>
              </p:grpSpPr>
              <p:sp>
                <p:nvSpPr>
                  <p:cNvPr id="188" name="Bogen 9"/>
                  <p:cNvSpPr/>
                  <p:nvPr/>
                </p:nvSpPr>
                <p:spPr bwMode="auto">
                  <a:xfrm>
                    <a:off x="3471317" y="4573513"/>
                    <a:ext cx="720080"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89" name="Bogen 10"/>
                  <p:cNvSpPr/>
                  <p:nvPr/>
                </p:nvSpPr>
                <p:spPr bwMode="auto">
                  <a:xfrm rot="5400000">
                    <a:off x="3543325" y="4501505"/>
                    <a:ext cx="576064" cy="720080"/>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90" name="Bogen 11"/>
                  <p:cNvSpPr/>
                  <p:nvPr/>
                </p:nvSpPr>
                <p:spPr bwMode="auto">
                  <a:xfrm>
                    <a:off x="3719542"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191" name="Bogen 12"/>
                  <p:cNvSpPr/>
                  <p:nvPr/>
                </p:nvSpPr>
                <p:spPr bwMode="auto">
                  <a:xfrm rot="5400000">
                    <a:off x="3539187"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187" name="Oval 186"/>
                <p:cNvSpPr/>
                <p:nvPr/>
              </p:nvSpPr>
              <p:spPr bwMode="auto">
                <a:xfrm>
                  <a:off x="5135968" y="2349732"/>
                  <a:ext cx="72008" cy="72008"/>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169" name="Straight Arrow Connector 168"/>
              <p:cNvCxnSpPr/>
              <p:nvPr/>
            </p:nvCxnSpPr>
            <p:spPr bwMode="auto">
              <a:xfrm>
                <a:off x="3759349" y="2269257"/>
                <a:ext cx="1085871"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Straight Arrow Connector 169"/>
              <p:cNvCxnSpPr/>
              <p:nvPr/>
            </p:nvCxnSpPr>
            <p:spPr bwMode="auto">
              <a:xfrm>
                <a:off x="3759349" y="3347254"/>
                <a:ext cx="1080120" cy="2123"/>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 name="Straight Arrow Connector 170"/>
              <p:cNvCxnSpPr/>
              <p:nvPr/>
            </p:nvCxnSpPr>
            <p:spPr bwMode="auto">
              <a:xfrm>
                <a:off x="5208323" y="2385736"/>
                <a:ext cx="75608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2" name="Straight Arrow Connector 171"/>
              <p:cNvCxnSpPr/>
              <p:nvPr/>
            </p:nvCxnSpPr>
            <p:spPr bwMode="auto">
              <a:xfrm>
                <a:off x="5208323" y="3179794"/>
                <a:ext cx="75608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 name="Straight Connector 172"/>
              <p:cNvCxnSpPr/>
              <p:nvPr/>
            </p:nvCxnSpPr>
            <p:spPr bwMode="auto">
              <a:xfrm flipV="1">
                <a:off x="5415533" y="2917329"/>
                <a:ext cx="0" cy="262465"/>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173"/>
              <p:cNvCxnSpPr/>
              <p:nvPr/>
            </p:nvCxnSpPr>
            <p:spPr bwMode="auto">
              <a:xfrm flipH="1" flipV="1">
                <a:off x="4407421" y="2701305"/>
                <a:ext cx="1008112"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174"/>
              <p:cNvCxnSpPr/>
              <p:nvPr/>
            </p:nvCxnSpPr>
            <p:spPr bwMode="auto">
              <a:xfrm flipH="1" flipV="1">
                <a:off x="4407421" y="2557289"/>
                <a:ext cx="347" cy="144016"/>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Arrow Connector 175"/>
              <p:cNvCxnSpPr/>
              <p:nvPr/>
            </p:nvCxnSpPr>
            <p:spPr bwMode="auto">
              <a:xfrm>
                <a:off x="4407768" y="2557289"/>
                <a:ext cx="463232"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7" name="Group 176"/>
              <p:cNvGrpSpPr/>
              <p:nvPr/>
            </p:nvGrpSpPr>
            <p:grpSpPr>
              <a:xfrm flipV="1">
                <a:off x="4390515" y="2400489"/>
                <a:ext cx="1008112" cy="622505"/>
                <a:chOff x="6927701" y="2449277"/>
                <a:chExt cx="1008112" cy="622505"/>
              </a:xfrm>
            </p:grpSpPr>
            <p:cxnSp>
              <p:nvCxnSpPr>
                <p:cNvPr id="182" name="Straight Connector 181"/>
                <p:cNvCxnSpPr/>
                <p:nvPr/>
              </p:nvCxnSpPr>
              <p:spPr bwMode="auto">
                <a:xfrm flipV="1">
                  <a:off x="7935813" y="2809317"/>
                  <a:ext cx="0" cy="262465"/>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182"/>
                <p:cNvCxnSpPr/>
                <p:nvPr/>
              </p:nvCxnSpPr>
              <p:spPr bwMode="auto">
                <a:xfrm flipH="1" flipV="1">
                  <a:off x="6927701" y="2593293"/>
                  <a:ext cx="1008112"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183"/>
                <p:cNvCxnSpPr/>
                <p:nvPr/>
              </p:nvCxnSpPr>
              <p:spPr bwMode="auto">
                <a:xfrm flipH="1" flipV="1">
                  <a:off x="6927701" y="2449277"/>
                  <a:ext cx="347" cy="144016"/>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Arrow Connector 184"/>
                <p:cNvCxnSpPr/>
                <p:nvPr/>
              </p:nvCxnSpPr>
              <p:spPr bwMode="auto">
                <a:xfrm>
                  <a:off x="6928048" y="2449277"/>
                  <a:ext cx="463232"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8" name="TextBox 177"/>
              <p:cNvSpPr txBox="1"/>
              <p:nvPr/>
            </p:nvSpPr>
            <p:spPr>
              <a:xfrm>
                <a:off x="3734520" y="1930703"/>
                <a:ext cx="298480" cy="338554"/>
              </a:xfrm>
              <a:prstGeom prst="rect">
                <a:avLst/>
              </a:prstGeom>
              <a:noFill/>
            </p:spPr>
            <p:txBody>
              <a:bodyPr wrap="none" rtlCol="0">
                <a:spAutoFit/>
              </a:bodyPr>
              <a:lstStyle/>
              <a:p>
                <a:r>
                  <a:rPr lang="de-AT" dirty="0" smtClean="0"/>
                  <a:t>S</a:t>
                </a:r>
                <a:endParaRPr lang="en-GB" dirty="0"/>
              </a:p>
            </p:txBody>
          </p:sp>
          <p:sp>
            <p:nvSpPr>
              <p:cNvPr id="179" name="TextBox 178"/>
              <p:cNvSpPr txBox="1"/>
              <p:nvPr/>
            </p:nvSpPr>
            <p:spPr>
              <a:xfrm>
                <a:off x="3726459" y="3347254"/>
                <a:ext cx="320922" cy="338554"/>
              </a:xfrm>
              <a:prstGeom prst="rect">
                <a:avLst/>
              </a:prstGeom>
              <a:noFill/>
            </p:spPr>
            <p:txBody>
              <a:bodyPr wrap="none" rtlCol="0">
                <a:spAutoFit/>
              </a:bodyPr>
              <a:lstStyle/>
              <a:p>
                <a:r>
                  <a:rPr lang="de-AT" dirty="0" smtClean="0"/>
                  <a:t>R</a:t>
                </a:r>
                <a:endParaRPr lang="en-GB" dirty="0"/>
              </a:p>
            </p:txBody>
          </p:sp>
          <p:sp>
            <p:nvSpPr>
              <p:cNvPr id="180" name="TextBox 179"/>
              <p:cNvSpPr txBox="1"/>
              <p:nvPr/>
            </p:nvSpPr>
            <p:spPr>
              <a:xfrm>
                <a:off x="5490508" y="1955964"/>
                <a:ext cx="479618" cy="338554"/>
              </a:xfrm>
              <a:prstGeom prst="rect">
                <a:avLst/>
              </a:prstGeom>
              <a:noFill/>
            </p:spPr>
            <p:txBody>
              <a:bodyPr wrap="none" rtlCol="0">
                <a:spAutoFit/>
              </a:bodyPr>
              <a:lstStyle/>
              <a:p>
                <a:r>
                  <a:rPr lang="de-AT" dirty="0" smtClean="0"/>
                  <a:t>NQ</a:t>
                </a:r>
                <a:endParaRPr lang="en-GB" dirty="0"/>
              </a:p>
            </p:txBody>
          </p:sp>
          <p:sp>
            <p:nvSpPr>
              <p:cNvPr id="181" name="TextBox 180"/>
              <p:cNvSpPr txBox="1"/>
              <p:nvPr/>
            </p:nvSpPr>
            <p:spPr>
              <a:xfrm>
                <a:off x="5558527" y="3217506"/>
                <a:ext cx="332142" cy="338554"/>
              </a:xfrm>
              <a:prstGeom prst="rect">
                <a:avLst/>
              </a:prstGeom>
              <a:noFill/>
            </p:spPr>
            <p:txBody>
              <a:bodyPr wrap="none" rtlCol="0">
                <a:spAutoFit/>
              </a:bodyPr>
              <a:lstStyle/>
              <a:p>
                <a:r>
                  <a:rPr lang="de-AT" dirty="0" smtClean="0"/>
                  <a:t>Q</a:t>
                </a:r>
                <a:endParaRPr lang="en-GB" dirty="0"/>
              </a:p>
            </p:txBody>
          </p:sp>
        </p:grpSp>
        <p:sp>
          <p:nvSpPr>
            <p:cNvPr id="198" name="TextBox 197"/>
            <p:cNvSpPr txBox="1"/>
            <p:nvPr/>
          </p:nvSpPr>
          <p:spPr>
            <a:xfrm>
              <a:off x="4657108" y="5688576"/>
              <a:ext cx="287259" cy="338554"/>
            </a:xfrm>
            <a:prstGeom prst="rect">
              <a:avLst/>
            </a:prstGeom>
            <a:noFill/>
          </p:spPr>
          <p:txBody>
            <a:bodyPr wrap="none" rtlCol="0">
              <a:spAutoFit/>
            </a:bodyPr>
            <a:lstStyle/>
            <a:p>
              <a:r>
                <a:rPr lang="de-AT" b="1" dirty="0" smtClean="0">
                  <a:solidFill>
                    <a:srgbClr val="008000"/>
                  </a:solidFill>
                </a:rPr>
                <a:t>1</a:t>
              </a:r>
              <a:endParaRPr lang="en-GB" b="1" dirty="0">
                <a:solidFill>
                  <a:srgbClr val="008000"/>
                </a:solidFill>
              </a:endParaRPr>
            </a:p>
          </p:txBody>
        </p:sp>
        <p:sp>
          <p:nvSpPr>
            <p:cNvPr id="199" name="TextBox 198"/>
            <p:cNvSpPr txBox="1"/>
            <p:nvPr/>
          </p:nvSpPr>
          <p:spPr>
            <a:xfrm>
              <a:off x="6373607" y="5764665"/>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200" name="TextBox 199"/>
            <p:cNvSpPr txBox="1"/>
            <p:nvPr/>
          </p:nvSpPr>
          <p:spPr>
            <a:xfrm>
              <a:off x="4640152" y="7035242"/>
              <a:ext cx="287259" cy="338554"/>
            </a:xfrm>
            <a:prstGeom prst="rect">
              <a:avLst/>
            </a:prstGeom>
            <a:noFill/>
          </p:spPr>
          <p:txBody>
            <a:bodyPr wrap="none" rtlCol="0">
              <a:spAutoFit/>
            </a:bodyPr>
            <a:lstStyle/>
            <a:p>
              <a:r>
                <a:rPr lang="de-AT" b="1" dirty="0" smtClean="0">
                  <a:solidFill>
                    <a:srgbClr val="008000"/>
                  </a:solidFill>
                </a:rPr>
                <a:t>1</a:t>
              </a:r>
              <a:endParaRPr lang="en-GB" b="1" dirty="0">
                <a:solidFill>
                  <a:srgbClr val="008000"/>
                </a:solidFill>
              </a:endParaRPr>
            </a:p>
          </p:txBody>
        </p:sp>
        <p:sp>
          <p:nvSpPr>
            <p:cNvPr id="201" name="TextBox 200"/>
            <p:cNvSpPr txBox="1"/>
            <p:nvPr/>
          </p:nvSpPr>
          <p:spPr>
            <a:xfrm>
              <a:off x="6337883" y="6940436"/>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202" name="TextBox 201"/>
            <p:cNvSpPr txBox="1"/>
            <p:nvPr/>
          </p:nvSpPr>
          <p:spPr>
            <a:xfrm>
              <a:off x="4469403" y="6543428"/>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203" name="TextBox 202"/>
            <p:cNvSpPr txBox="1"/>
            <p:nvPr/>
          </p:nvSpPr>
          <p:spPr>
            <a:xfrm>
              <a:off x="4464130" y="6134233"/>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grpSp>
      <p:grpSp>
        <p:nvGrpSpPr>
          <p:cNvPr id="13" name="Group 12"/>
          <p:cNvGrpSpPr/>
          <p:nvPr/>
        </p:nvGrpSpPr>
        <p:grpSpPr>
          <a:xfrm>
            <a:off x="7143725" y="5678894"/>
            <a:ext cx="3456384" cy="1755105"/>
            <a:chOff x="7143725" y="5678894"/>
            <a:chExt cx="3456384" cy="1755105"/>
          </a:xfrm>
        </p:grpSpPr>
        <p:grpSp>
          <p:nvGrpSpPr>
            <p:cNvPr id="204" name="Group 203"/>
            <p:cNvGrpSpPr/>
            <p:nvPr/>
          </p:nvGrpSpPr>
          <p:grpSpPr>
            <a:xfrm>
              <a:off x="7465640" y="5678894"/>
              <a:ext cx="2243667" cy="1755105"/>
              <a:chOff x="3726459" y="1930703"/>
              <a:chExt cx="2243667" cy="1755105"/>
            </a:xfrm>
          </p:grpSpPr>
          <p:grpSp>
            <p:nvGrpSpPr>
              <p:cNvPr id="205" name="Group 204"/>
              <p:cNvGrpSpPr/>
              <p:nvPr/>
            </p:nvGrpSpPr>
            <p:grpSpPr>
              <a:xfrm>
                <a:off x="4407421" y="2125241"/>
                <a:ext cx="800555" cy="576064"/>
                <a:chOff x="4407421" y="2125241"/>
                <a:chExt cx="800555" cy="576064"/>
              </a:xfrm>
            </p:grpSpPr>
            <p:grpSp>
              <p:nvGrpSpPr>
                <p:cNvPr id="230" name="Gruppieren 13"/>
                <p:cNvGrpSpPr/>
                <p:nvPr/>
              </p:nvGrpSpPr>
              <p:grpSpPr>
                <a:xfrm>
                  <a:off x="4407421" y="2125241"/>
                  <a:ext cx="720080" cy="576064"/>
                  <a:chOff x="3471317" y="4573513"/>
                  <a:chExt cx="720080" cy="576064"/>
                </a:xfrm>
              </p:grpSpPr>
              <p:sp>
                <p:nvSpPr>
                  <p:cNvPr id="232" name="Bogen 9"/>
                  <p:cNvSpPr/>
                  <p:nvPr/>
                </p:nvSpPr>
                <p:spPr bwMode="auto">
                  <a:xfrm>
                    <a:off x="3471317" y="4573513"/>
                    <a:ext cx="720080"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233" name="Bogen 10"/>
                  <p:cNvSpPr/>
                  <p:nvPr/>
                </p:nvSpPr>
                <p:spPr bwMode="auto">
                  <a:xfrm rot="5400000">
                    <a:off x="3543325" y="4501505"/>
                    <a:ext cx="576064" cy="720080"/>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234" name="Bogen 11"/>
                  <p:cNvSpPr/>
                  <p:nvPr/>
                </p:nvSpPr>
                <p:spPr bwMode="auto">
                  <a:xfrm>
                    <a:off x="3719542"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235" name="Bogen 12"/>
                  <p:cNvSpPr/>
                  <p:nvPr/>
                </p:nvSpPr>
                <p:spPr bwMode="auto">
                  <a:xfrm rot="5400000">
                    <a:off x="3539187"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231" name="Oval 230"/>
                <p:cNvSpPr/>
                <p:nvPr/>
              </p:nvSpPr>
              <p:spPr bwMode="auto">
                <a:xfrm>
                  <a:off x="5135968" y="2349732"/>
                  <a:ext cx="72008" cy="72008"/>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grpSp>
            <p:nvGrpSpPr>
              <p:cNvPr id="206" name="Group 205"/>
              <p:cNvGrpSpPr/>
              <p:nvPr/>
            </p:nvGrpSpPr>
            <p:grpSpPr>
              <a:xfrm>
                <a:off x="4407768" y="2917329"/>
                <a:ext cx="800555" cy="576064"/>
                <a:chOff x="4407421" y="2125241"/>
                <a:chExt cx="800555" cy="576064"/>
              </a:xfrm>
            </p:grpSpPr>
            <p:grpSp>
              <p:nvGrpSpPr>
                <p:cNvPr id="224" name="Gruppieren 13"/>
                <p:cNvGrpSpPr/>
                <p:nvPr/>
              </p:nvGrpSpPr>
              <p:grpSpPr>
                <a:xfrm>
                  <a:off x="4407421" y="2125241"/>
                  <a:ext cx="720080" cy="576064"/>
                  <a:chOff x="3471317" y="4573513"/>
                  <a:chExt cx="720080" cy="576064"/>
                </a:xfrm>
              </p:grpSpPr>
              <p:sp>
                <p:nvSpPr>
                  <p:cNvPr id="226" name="Bogen 9"/>
                  <p:cNvSpPr/>
                  <p:nvPr/>
                </p:nvSpPr>
                <p:spPr bwMode="auto">
                  <a:xfrm>
                    <a:off x="3471317" y="4573513"/>
                    <a:ext cx="720080" cy="576064"/>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227" name="Bogen 10"/>
                  <p:cNvSpPr/>
                  <p:nvPr/>
                </p:nvSpPr>
                <p:spPr bwMode="auto">
                  <a:xfrm rot="5400000">
                    <a:off x="3543325" y="4501505"/>
                    <a:ext cx="576064" cy="720080"/>
                  </a:xfrm>
                  <a:prstGeom prst="arc">
                    <a:avLst/>
                  </a:prstGeom>
                  <a:solidFill>
                    <a:schemeClr val="bg2">
                      <a:lumMod val="20000"/>
                      <a:lumOff val="80000"/>
                    </a:schemeClr>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228" name="Bogen 11"/>
                  <p:cNvSpPr/>
                  <p:nvPr/>
                </p:nvSpPr>
                <p:spPr bwMode="auto">
                  <a:xfrm>
                    <a:off x="3719542" y="4573513"/>
                    <a:ext cx="215354" cy="57606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sp>
                <p:nvSpPr>
                  <p:cNvPr id="229" name="Bogen 12"/>
                  <p:cNvSpPr/>
                  <p:nvPr/>
                </p:nvSpPr>
                <p:spPr bwMode="auto">
                  <a:xfrm rot="5400000">
                    <a:off x="3539187" y="4753868"/>
                    <a:ext cx="576064" cy="215354"/>
                  </a:xfrm>
                  <a:prstGeom prst="arc">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sp>
              <p:nvSpPr>
                <p:cNvPr id="225" name="Oval 224"/>
                <p:cNvSpPr/>
                <p:nvPr/>
              </p:nvSpPr>
              <p:spPr bwMode="auto">
                <a:xfrm>
                  <a:off x="5135968" y="2349732"/>
                  <a:ext cx="72008" cy="72008"/>
                </a:xfrm>
                <a:prstGeom prst="ellipse">
                  <a:avLst/>
                </a:prstGeom>
                <a:solidFill>
                  <a:schemeClr val="tx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smtClean="0">
                    <a:ln>
                      <a:noFill/>
                    </a:ln>
                    <a:solidFill>
                      <a:schemeClr val="tx1"/>
                    </a:solidFill>
                    <a:effectLst/>
                    <a:latin typeface="Times New Roman" pitchFamily="18" charset="0"/>
                  </a:endParaRPr>
                </a:p>
              </p:txBody>
            </p:sp>
          </p:grpSp>
          <p:cxnSp>
            <p:nvCxnSpPr>
              <p:cNvPr id="207" name="Straight Arrow Connector 206"/>
              <p:cNvCxnSpPr/>
              <p:nvPr/>
            </p:nvCxnSpPr>
            <p:spPr bwMode="auto">
              <a:xfrm>
                <a:off x="3759349" y="2269257"/>
                <a:ext cx="1085871"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Straight Arrow Connector 207"/>
              <p:cNvCxnSpPr/>
              <p:nvPr/>
            </p:nvCxnSpPr>
            <p:spPr bwMode="auto">
              <a:xfrm>
                <a:off x="3759349" y="3347254"/>
                <a:ext cx="1080120" cy="2123"/>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Straight Arrow Connector 208"/>
              <p:cNvCxnSpPr/>
              <p:nvPr/>
            </p:nvCxnSpPr>
            <p:spPr bwMode="auto">
              <a:xfrm>
                <a:off x="5208323" y="2385736"/>
                <a:ext cx="75608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Straight Arrow Connector 209"/>
              <p:cNvCxnSpPr/>
              <p:nvPr/>
            </p:nvCxnSpPr>
            <p:spPr bwMode="auto">
              <a:xfrm>
                <a:off x="5208323" y="3179794"/>
                <a:ext cx="756084"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Straight Connector 210"/>
              <p:cNvCxnSpPr/>
              <p:nvPr/>
            </p:nvCxnSpPr>
            <p:spPr bwMode="auto">
              <a:xfrm flipV="1">
                <a:off x="5415533" y="2917329"/>
                <a:ext cx="0" cy="262465"/>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2" name="Straight Connector 211"/>
              <p:cNvCxnSpPr/>
              <p:nvPr/>
            </p:nvCxnSpPr>
            <p:spPr bwMode="auto">
              <a:xfrm flipH="1" flipV="1">
                <a:off x="4407421" y="2701305"/>
                <a:ext cx="1008112"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 name="Straight Connector 212"/>
              <p:cNvCxnSpPr/>
              <p:nvPr/>
            </p:nvCxnSpPr>
            <p:spPr bwMode="auto">
              <a:xfrm flipH="1" flipV="1">
                <a:off x="4407421" y="2557289"/>
                <a:ext cx="347" cy="144016"/>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4" name="Straight Arrow Connector 213"/>
              <p:cNvCxnSpPr/>
              <p:nvPr/>
            </p:nvCxnSpPr>
            <p:spPr bwMode="auto">
              <a:xfrm>
                <a:off x="4407768" y="2557289"/>
                <a:ext cx="463232"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5" name="Group 214"/>
              <p:cNvGrpSpPr/>
              <p:nvPr/>
            </p:nvGrpSpPr>
            <p:grpSpPr>
              <a:xfrm flipV="1">
                <a:off x="4390515" y="2400489"/>
                <a:ext cx="1008112" cy="622505"/>
                <a:chOff x="6927701" y="2449277"/>
                <a:chExt cx="1008112" cy="622505"/>
              </a:xfrm>
            </p:grpSpPr>
            <p:cxnSp>
              <p:nvCxnSpPr>
                <p:cNvPr id="220" name="Straight Connector 219"/>
                <p:cNvCxnSpPr/>
                <p:nvPr/>
              </p:nvCxnSpPr>
              <p:spPr bwMode="auto">
                <a:xfrm flipV="1">
                  <a:off x="7935813" y="2809317"/>
                  <a:ext cx="0" cy="262465"/>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 name="Straight Connector 220"/>
                <p:cNvCxnSpPr/>
                <p:nvPr/>
              </p:nvCxnSpPr>
              <p:spPr bwMode="auto">
                <a:xfrm flipH="1" flipV="1">
                  <a:off x="6927701" y="2593293"/>
                  <a:ext cx="1008112" cy="21602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2" name="Straight Connector 221"/>
                <p:cNvCxnSpPr/>
                <p:nvPr/>
              </p:nvCxnSpPr>
              <p:spPr bwMode="auto">
                <a:xfrm flipH="1" flipV="1">
                  <a:off x="6927701" y="2449277"/>
                  <a:ext cx="347" cy="144016"/>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 name="Straight Arrow Connector 222"/>
                <p:cNvCxnSpPr/>
                <p:nvPr/>
              </p:nvCxnSpPr>
              <p:spPr bwMode="auto">
                <a:xfrm>
                  <a:off x="6928048" y="2449277"/>
                  <a:ext cx="463232"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6" name="TextBox 215"/>
              <p:cNvSpPr txBox="1"/>
              <p:nvPr/>
            </p:nvSpPr>
            <p:spPr>
              <a:xfrm>
                <a:off x="3734520" y="1930703"/>
                <a:ext cx="298480" cy="338554"/>
              </a:xfrm>
              <a:prstGeom prst="rect">
                <a:avLst/>
              </a:prstGeom>
              <a:noFill/>
            </p:spPr>
            <p:txBody>
              <a:bodyPr wrap="none" rtlCol="0">
                <a:spAutoFit/>
              </a:bodyPr>
              <a:lstStyle/>
              <a:p>
                <a:r>
                  <a:rPr lang="de-AT" dirty="0" smtClean="0"/>
                  <a:t>S</a:t>
                </a:r>
                <a:endParaRPr lang="en-GB" dirty="0"/>
              </a:p>
            </p:txBody>
          </p:sp>
          <p:sp>
            <p:nvSpPr>
              <p:cNvPr id="217" name="TextBox 216"/>
              <p:cNvSpPr txBox="1"/>
              <p:nvPr/>
            </p:nvSpPr>
            <p:spPr>
              <a:xfrm>
                <a:off x="3726459" y="3347254"/>
                <a:ext cx="320922" cy="338554"/>
              </a:xfrm>
              <a:prstGeom prst="rect">
                <a:avLst/>
              </a:prstGeom>
              <a:noFill/>
            </p:spPr>
            <p:txBody>
              <a:bodyPr wrap="none" rtlCol="0">
                <a:spAutoFit/>
              </a:bodyPr>
              <a:lstStyle/>
              <a:p>
                <a:r>
                  <a:rPr lang="de-AT" dirty="0" smtClean="0"/>
                  <a:t>R</a:t>
                </a:r>
                <a:endParaRPr lang="en-GB" dirty="0"/>
              </a:p>
            </p:txBody>
          </p:sp>
          <p:sp>
            <p:nvSpPr>
              <p:cNvPr id="218" name="TextBox 217"/>
              <p:cNvSpPr txBox="1"/>
              <p:nvPr/>
            </p:nvSpPr>
            <p:spPr>
              <a:xfrm>
                <a:off x="5490508" y="1955964"/>
                <a:ext cx="479618" cy="338554"/>
              </a:xfrm>
              <a:prstGeom prst="rect">
                <a:avLst/>
              </a:prstGeom>
              <a:noFill/>
            </p:spPr>
            <p:txBody>
              <a:bodyPr wrap="none" rtlCol="0">
                <a:spAutoFit/>
              </a:bodyPr>
              <a:lstStyle/>
              <a:p>
                <a:r>
                  <a:rPr lang="de-AT" dirty="0" smtClean="0"/>
                  <a:t>NQ</a:t>
                </a:r>
                <a:endParaRPr lang="en-GB" dirty="0"/>
              </a:p>
            </p:txBody>
          </p:sp>
          <p:sp>
            <p:nvSpPr>
              <p:cNvPr id="219" name="TextBox 218"/>
              <p:cNvSpPr txBox="1"/>
              <p:nvPr/>
            </p:nvSpPr>
            <p:spPr>
              <a:xfrm>
                <a:off x="5558527" y="3217506"/>
                <a:ext cx="332142" cy="338554"/>
              </a:xfrm>
              <a:prstGeom prst="rect">
                <a:avLst/>
              </a:prstGeom>
              <a:noFill/>
            </p:spPr>
            <p:txBody>
              <a:bodyPr wrap="none" rtlCol="0">
                <a:spAutoFit/>
              </a:bodyPr>
              <a:lstStyle/>
              <a:p>
                <a:r>
                  <a:rPr lang="de-AT" dirty="0" smtClean="0"/>
                  <a:t>Q</a:t>
                </a:r>
                <a:endParaRPr lang="en-GB" dirty="0"/>
              </a:p>
            </p:txBody>
          </p:sp>
        </p:grpSp>
        <p:sp>
          <p:nvSpPr>
            <p:cNvPr id="236" name="TextBox 235"/>
            <p:cNvSpPr txBox="1"/>
            <p:nvPr/>
          </p:nvSpPr>
          <p:spPr>
            <a:xfrm>
              <a:off x="8003369" y="5713837"/>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237" name="TextBox 236"/>
            <p:cNvSpPr txBox="1"/>
            <p:nvPr/>
          </p:nvSpPr>
          <p:spPr>
            <a:xfrm>
              <a:off x="9594705" y="5789926"/>
              <a:ext cx="1005404" cy="338554"/>
            </a:xfrm>
            <a:prstGeom prst="rect">
              <a:avLst/>
            </a:prstGeom>
            <a:noFill/>
          </p:spPr>
          <p:txBody>
            <a:bodyPr wrap="none" rtlCol="0">
              <a:spAutoFit/>
            </a:bodyPr>
            <a:lstStyle/>
            <a:p>
              <a:r>
                <a:rPr lang="de-AT" b="1" dirty="0" smtClean="0">
                  <a:solidFill>
                    <a:srgbClr val="008000"/>
                  </a:solidFill>
                </a:rPr>
                <a:t>0,1,0,1,…</a:t>
              </a:r>
              <a:endParaRPr lang="en-GB" b="1" dirty="0">
                <a:solidFill>
                  <a:srgbClr val="008000"/>
                </a:solidFill>
              </a:endParaRPr>
            </a:p>
          </p:txBody>
        </p:sp>
        <p:sp>
          <p:nvSpPr>
            <p:cNvPr id="238" name="TextBox 237"/>
            <p:cNvSpPr txBox="1"/>
            <p:nvPr/>
          </p:nvSpPr>
          <p:spPr>
            <a:xfrm>
              <a:off x="7986413" y="7060503"/>
              <a:ext cx="287259" cy="338554"/>
            </a:xfrm>
            <a:prstGeom prst="rect">
              <a:avLst/>
            </a:prstGeom>
            <a:noFill/>
          </p:spPr>
          <p:txBody>
            <a:bodyPr wrap="none" rtlCol="0">
              <a:spAutoFit/>
            </a:bodyPr>
            <a:lstStyle/>
            <a:p>
              <a:r>
                <a:rPr lang="de-AT" b="1" dirty="0" smtClean="0">
                  <a:solidFill>
                    <a:srgbClr val="008000"/>
                  </a:solidFill>
                </a:rPr>
                <a:t>0</a:t>
              </a:r>
              <a:endParaRPr lang="en-GB" b="1" dirty="0">
                <a:solidFill>
                  <a:srgbClr val="008000"/>
                </a:solidFill>
              </a:endParaRPr>
            </a:p>
          </p:txBody>
        </p:sp>
        <p:sp>
          <p:nvSpPr>
            <p:cNvPr id="239" name="TextBox 238"/>
            <p:cNvSpPr txBox="1"/>
            <p:nvPr/>
          </p:nvSpPr>
          <p:spPr>
            <a:xfrm>
              <a:off x="9594705" y="6965697"/>
              <a:ext cx="1005404" cy="338554"/>
            </a:xfrm>
            <a:prstGeom prst="rect">
              <a:avLst/>
            </a:prstGeom>
            <a:noFill/>
          </p:spPr>
          <p:txBody>
            <a:bodyPr wrap="none" rtlCol="0">
              <a:spAutoFit/>
            </a:bodyPr>
            <a:lstStyle/>
            <a:p>
              <a:r>
                <a:rPr lang="de-AT" b="1" dirty="0" smtClean="0">
                  <a:solidFill>
                    <a:srgbClr val="008000"/>
                  </a:solidFill>
                </a:rPr>
                <a:t>0,1,0,1,…</a:t>
              </a:r>
              <a:endParaRPr lang="en-GB" b="1" dirty="0">
                <a:solidFill>
                  <a:srgbClr val="008000"/>
                </a:solidFill>
              </a:endParaRPr>
            </a:p>
          </p:txBody>
        </p:sp>
        <p:sp>
          <p:nvSpPr>
            <p:cNvPr id="240" name="TextBox 239"/>
            <p:cNvSpPr txBox="1"/>
            <p:nvPr/>
          </p:nvSpPr>
          <p:spPr>
            <a:xfrm>
              <a:off x="7143725" y="6568689"/>
              <a:ext cx="1005404" cy="338554"/>
            </a:xfrm>
            <a:prstGeom prst="rect">
              <a:avLst/>
            </a:prstGeom>
            <a:noFill/>
          </p:spPr>
          <p:txBody>
            <a:bodyPr wrap="none" rtlCol="0">
              <a:spAutoFit/>
            </a:bodyPr>
            <a:lstStyle/>
            <a:p>
              <a:r>
                <a:rPr lang="de-AT" b="1" dirty="0" smtClean="0">
                  <a:solidFill>
                    <a:srgbClr val="008000"/>
                  </a:solidFill>
                </a:rPr>
                <a:t>0,1,0,1,…</a:t>
              </a:r>
              <a:endParaRPr lang="en-GB" b="1" dirty="0">
                <a:solidFill>
                  <a:srgbClr val="008000"/>
                </a:solidFill>
              </a:endParaRPr>
            </a:p>
          </p:txBody>
        </p:sp>
        <p:sp>
          <p:nvSpPr>
            <p:cNvPr id="241" name="TextBox 240"/>
            <p:cNvSpPr txBox="1"/>
            <p:nvPr/>
          </p:nvSpPr>
          <p:spPr>
            <a:xfrm>
              <a:off x="7143725" y="6159494"/>
              <a:ext cx="1005404" cy="338554"/>
            </a:xfrm>
            <a:prstGeom prst="rect">
              <a:avLst/>
            </a:prstGeom>
            <a:noFill/>
          </p:spPr>
          <p:txBody>
            <a:bodyPr wrap="none" rtlCol="0">
              <a:spAutoFit/>
            </a:bodyPr>
            <a:lstStyle/>
            <a:p>
              <a:r>
                <a:rPr lang="de-AT" b="1" dirty="0" smtClean="0">
                  <a:solidFill>
                    <a:srgbClr val="008000"/>
                  </a:solidFill>
                </a:rPr>
                <a:t>0,1,0,1,…</a:t>
              </a:r>
              <a:endParaRPr lang="en-GB" b="1" dirty="0">
                <a:solidFill>
                  <a:srgbClr val="008000"/>
                </a:solidFill>
              </a:endParaRPr>
            </a:p>
          </p:txBody>
        </p:sp>
      </p:grpSp>
    </p:spTree>
    <p:extLst>
      <p:ext uri="{BB962C8B-B14F-4D97-AF65-F5344CB8AC3E}">
        <p14:creationId xmlns:p14="http://schemas.microsoft.com/office/powerpoint/2010/main" val="397285021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2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22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2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922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BA884B09-9DBB-4D1A-A062-566D65161036}" type="datetime1">
              <a:rPr lang="de-DE" altLang="sv-SE" sz="1000" b="0" smtClean="0"/>
              <a:pPr>
                <a:spcBef>
                  <a:spcPct val="0"/>
                </a:spcBef>
                <a:buFontTx/>
                <a:buNone/>
              </a:pPr>
              <a:t>11.12.2018</a:t>
            </a:fld>
            <a:endParaRPr lang="de-DE" altLang="sv-SE" sz="1000" b="0" smtClean="0"/>
          </a:p>
        </p:txBody>
      </p:sp>
      <p:sp>
        <p:nvSpPr>
          <p:cNvPr id="45059"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45060"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BFD7BC72-D54F-4A16-B99C-FB7DA0CDE37B}" type="slidenum">
              <a:rPr lang="en-US" altLang="sv-SE" sz="1200" b="0" smtClean="0">
                <a:solidFill>
                  <a:schemeClr val="tx2"/>
                </a:solidFill>
              </a:rPr>
              <a:pPr algn="r">
                <a:spcBef>
                  <a:spcPct val="0"/>
                </a:spcBef>
                <a:buFontTx/>
                <a:buNone/>
              </a:pPr>
              <a:t>49</a:t>
            </a:fld>
            <a:endParaRPr lang="de-DE" altLang="sv-SE" sz="1200" b="0" smtClean="0">
              <a:solidFill>
                <a:schemeClr val="tx2"/>
              </a:solidFill>
              <a:latin typeface="Times New Roman" pitchFamily="18" charset="0"/>
            </a:endParaRPr>
          </a:p>
        </p:txBody>
      </p:sp>
      <p:sp>
        <p:nvSpPr>
          <p:cNvPr id="323586" name="Rectangle 2"/>
          <p:cNvSpPr>
            <a:spLocks noGrp="1" noChangeArrowheads="1"/>
          </p:cNvSpPr>
          <p:nvPr>
            <p:ph type="title"/>
          </p:nvPr>
        </p:nvSpPr>
        <p:spPr/>
        <p:txBody>
          <a:bodyPr/>
          <a:lstStyle/>
          <a:p>
            <a:pPr eaLnBrk="1" hangingPunct="1">
              <a:defRPr/>
            </a:pPr>
            <a:r>
              <a:rPr lang="de-DE" smtClean="0"/>
              <a:t>Zweispeicher-Flipflops</a:t>
            </a:r>
          </a:p>
        </p:txBody>
      </p:sp>
      <p:sp>
        <p:nvSpPr>
          <p:cNvPr id="45062" name="Rectangle 3"/>
          <p:cNvSpPr>
            <a:spLocks noGrp="1" noChangeArrowheads="1"/>
          </p:cNvSpPr>
          <p:nvPr>
            <p:ph type="body" idx="1"/>
          </p:nvPr>
        </p:nvSpPr>
        <p:spPr/>
        <p:txBody>
          <a:bodyPr/>
          <a:lstStyle/>
          <a:p>
            <a:pPr eaLnBrk="1" hangingPunct="1"/>
            <a:r>
              <a:rPr lang="de-DE" altLang="de-DE" sz="1800" smtClean="0"/>
              <a:t>Problem: (unvermeidbarer) Clock-Skew auf einem Board verhindert, dass alle DFFs einer Pipelinestruktur (Schieberegister) zum gleichen Zeitpunkt angesteuert werden</a:t>
            </a:r>
            <a:r>
              <a:rPr lang="de-DE" altLang="de-DE" smtClean="0"/>
              <a:t>:</a:t>
            </a:r>
          </a:p>
        </p:txBody>
      </p:sp>
      <p:sp>
        <p:nvSpPr>
          <p:cNvPr id="45063" name="Rectangle 5"/>
          <p:cNvSpPr>
            <a:spLocks noChangeArrowheads="1"/>
          </p:cNvSpPr>
          <p:nvPr/>
        </p:nvSpPr>
        <p:spPr bwMode="auto">
          <a:xfrm>
            <a:off x="0" y="330517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45064" name="Object 4"/>
          <p:cNvGraphicFramePr>
            <a:graphicFrameLocks noChangeAspect="1"/>
          </p:cNvGraphicFramePr>
          <p:nvPr/>
        </p:nvGraphicFramePr>
        <p:xfrm>
          <a:off x="2535238" y="2486025"/>
          <a:ext cx="6335712" cy="1779588"/>
        </p:xfrm>
        <a:graphic>
          <a:graphicData uri="http://schemas.openxmlformats.org/presentationml/2006/ole">
            <mc:AlternateContent xmlns:mc="http://schemas.openxmlformats.org/markup-compatibility/2006">
              <mc:Choice xmlns:v="urn:schemas-microsoft-com:vml" Requires="v">
                <p:oleObj spid="_x0000_s45112" name="Visio" r:id="rId3" imgW="5209378" imgH="1468630" progId="Visio.Drawing.11">
                  <p:embed/>
                </p:oleObj>
              </mc:Choice>
              <mc:Fallback>
                <p:oleObj name="Visio" r:id="rId3" imgW="5209378" imgH="146863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5238" y="2486025"/>
                        <a:ext cx="6335712"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5" name="Rectangle 6"/>
          <p:cNvSpPr>
            <a:spLocks noChangeArrowheads="1"/>
          </p:cNvSpPr>
          <p:nvPr/>
        </p:nvSpPr>
        <p:spPr bwMode="auto">
          <a:xfrm>
            <a:off x="230188" y="3997325"/>
            <a:ext cx="10212387"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808038" indent="-309563"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r>
              <a:rPr lang="de-DE" altLang="de-DE" sz="1800"/>
              <a:t>Abhilfe: Zweispeicher-(Master-Slave-)FF:</a:t>
            </a:r>
          </a:p>
          <a:p>
            <a:pPr lvl="1" eaLnBrk="1" hangingPunct="1"/>
            <a:r>
              <a:rPr lang="de-DE" altLang="de-DE"/>
              <a:t>innerer Aufbau a) aus zwei gegenphasig angesteuerten DFFs</a:t>
            </a:r>
          </a:p>
          <a:p>
            <a:pPr lvl="1" eaLnBrk="1" hangingPunct="1"/>
            <a:r>
              <a:rPr lang="de-DE" altLang="de-DE"/>
              <a:t>Schaltsymbol b)</a:t>
            </a:r>
          </a:p>
          <a:p>
            <a:pPr eaLnBrk="1" hangingPunct="1">
              <a:buFontTx/>
              <a:buNone/>
            </a:pPr>
            <a:endParaRPr lang="de-DE" altLang="de-DE"/>
          </a:p>
        </p:txBody>
      </p:sp>
      <p:sp>
        <p:nvSpPr>
          <p:cNvPr id="45066" name="Rectangle 8"/>
          <p:cNvSpPr>
            <a:spLocks noChangeArrowheads="1"/>
          </p:cNvSpPr>
          <p:nvPr/>
        </p:nvSpPr>
        <p:spPr bwMode="auto">
          <a:xfrm>
            <a:off x="0" y="31670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45067" name="Object 7"/>
          <p:cNvGraphicFramePr>
            <a:graphicFrameLocks noChangeAspect="1"/>
          </p:cNvGraphicFramePr>
          <p:nvPr/>
        </p:nvGraphicFramePr>
        <p:xfrm>
          <a:off x="1311275" y="4954588"/>
          <a:ext cx="7416800" cy="2355850"/>
        </p:xfrm>
        <a:graphic>
          <a:graphicData uri="http://schemas.openxmlformats.org/presentationml/2006/ole">
            <mc:AlternateContent xmlns:mc="http://schemas.openxmlformats.org/markup-compatibility/2006">
              <mc:Choice xmlns:v="urn:schemas-microsoft-com:vml" Requires="v">
                <p:oleObj spid="_x0000_s45113" name="Visio" r:id="rId5" imgW="6397406" imgH="2026952" progId="Visio.Drawing.11">
                  <p:embed/>
                </p:oleObj>
              </mc:Choice>
              <mc:Fallback>
                <p:oleObj name="Visio" r:id="rId5" imgW="6397406" imgH="2026952"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1275" y="4954588"/>
                        <a:ext cx="7416800"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F67493DF-1398-4AA8-80B6-B9876611B525}" type="datetime1">
              <a:rPr lang="de-DE" altLang="sv-SE" sz="1000" b="0" smtClean="0"/>
              <a:pPr>
                <a:spcBef>
                  <a:spcPct val="0"/>
                </a:spcBef>
                <a:buFontTx/>
                <a:buNone/>
              </a:pPr>
              <a:t>11.12.2018</a:t>
            </a:fld>
            <a:endParaRPr lang="de-DE" altLang="sv-SE" sz="1000" b="0" smtClean="0"/>
          </a:p>
        </p:txBody>
      </p:sp>
      <p:sp>
        <p:nvSpPr>
          <p:cNvPr id="46083"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46084"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1B49FE7E-4136-4EAF-9F09-B914C3B8244D}" type="slidenum">
              <a:rPr lang="en-US" altLang="sv-SE" sz="1200" b="0" smtClean="0">
                <a:solidFill>
                  <a:schemeClr val="tx2"/>
                </a:solidFill>
              </a:rPr>
              <a:pPr algn="r">
                <a:spcBef>
                  <a:spcPct val="0"/>
                </a:spcBef>
                <a:buFontTx/>
                <a:buNone/>
              </a:pPr>
              <a:t>50</a:t>
            </a:fld>
            <a:endParaRPr lang="de-DE" altLang="sv-SE" sz="1200" b="0" smtClean="0">
              <a:solidFill>
                <a:schemeClr val="tx2"/>
              </a:solidFill>
              <a:latin typeface="Times New Roman" pitchFamily="18" charset="0"/>
            </a:endParaRPr>
          </a:p>
        </p:txBody>
      </p:sp>
      <p:sp>
        <p:nvSpPr>
          <p:cNvPr id="324610" name="Rectangle 2"/>
          <p:cNvSpPr>
            <a:spLocks noGrp="1" noChangeArrowheads="1"/>
          </p:cNvSpPr>
          <p:nvPr>
            <p:ph type="title"/>
          </p:nvPr>
        </p:nvSpPr>
        <p:spPr/>
        <p:txBody>
          <a:bodyPr/>
          <a:lstStyle/>
          <a:p>
            <a:pPr eaLnBrk="1" hangingPunct="1">
              <a:defRPr/>
            </a:pPr>
            <a:r>
              <a:rPr lang="de-DE" smtClean="0"/>
              <a:t>VHDL-Modell und Simulation eines Zweispeicher-FFs</a:t>
            </a:r>
          </a:p>
        </p:txBody>
      </p:sp>
      <p:sp>
        <p:nvSpPr>
          <p:cNvPr id="46086" name="Text Box 4"/>
          <p:cNvSpPr txBox="1">
            <a:spLocks noChangeArrowheads="1"/>
          </p:cNvSpPr>
          <p:nvPr/>
        </p:nvSpPr>
        <p:spPr bwMode="auto">
          <a:xfrm>
            <a:off x="590550" y="1836738"/>
            <a:ext cx="7200900" cy="3527425"/>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sz="1400" b="1">
                <a:latin typeface="Courier New" pitchFamily="49" charset="0"/>
              </a:rPr>
              <a:t>architecture</a:t>
            </a:r>
            <a:r>
              <a:rPr lang="en-GB" altLang="de-DE" sz="1400">
                <a:latin typeface="Courier New" pitchFamily="49" charset="0"/>
              </a:rPr>
              <a:t> VERHALTEN </a:t>
            </a:r>
            <a:r>
              <a:rPr lang="en-GB" altLang="de-DE" sz="1400" b="1">
                <a:latin typeface="Courier New" pitchFamily="49" charset="0"/>
              </a:rPr>
              <a:t>of</a:t>
            </a:r>
            <a:r>
              <a:rPr lang="en-GB" altLang="de-DE" sz="1400">
                <a:latin typeface="Courier New" pitchFamily="49" charset="0"/>
              </a:rPr>
              <a:t> MS_DFF </a:t>
            </a:r>
            <a:r>
              <a:rPr lang="en-GB" altLang="de-DE" sz="1400" b="1">
                <a:latin typeface="Courier New" pitchFamily="49" charset="0"/>
              </a:rPr>
              <a:t>is</a:t>
            </a:r>
          </a:p>
          <a:p>
            <a:pPr algn="l"/>
            <a:r>
              <a:rPr lang="en-GB" altLang="de-DE" sz="1400" b="1">
                <a:latin typeface="Courier New" pitchFamily="49" charset="0"/>
              </a:rPr>
              <a:t>signal</a:t>
            </a:r>
            <a:r>
              <a:rPr lang="en-GB" altLang="de-DE" sz="1400">
                <a:latin typeface="Courier New" pitchFamily="49" charset="0"/>
              </a:rPr>
              <a:t> TEMP: bit;</a:t>
            </a:r>
            <a:endParaRPr lang="en-GB" altLang="de-DE" sz="1400" b="1">
              <a:latin typeface="Courier New" pitchFamily="49" charset="0"/>
            </a:endParaRPr>
          </a:p>
          <a:p>
            <a:pPr algn="l"/>
            <a:r>
              <a:rPr lang="en-GB"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P1: </a:t>
            </a:r>
            <a:r>
              <a:rPr lang="en-GB" altLang="de-DE" sz="1400" b="1">
                <a:latin typeface="Courier New" pitchFamily="49" charset="0"/>
              </a:rPr>
              <a:t>process</a:t>
            </a:r>
            <a:r>
              <a:rPr lang="en-GB" altLang="de-DE" sz="1400">
                <a:latin typeface="Courier New" pitchFamily="49" charset="0"/>
              </a:rPr>
              <a:t>(CLK)</a:t>
            </a:r>
            <a:endParaRPr lang="en-GB" altLang="de-DE" sz="1400" b="1">
              <a:latin typeface="Courier New" pitchFamily="49" charset="0"/>
            </a:endParaRPr>
          </a:p>
          <a:p>
            <a:pPr algn="l"/>
            <a:r>
              <a:rPr lang="en-GB"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if</a:t>
            </a:r>
            <a:r>
              <a:rPr lang="en-GB" altLang="de-DE" sz="1400">
                <a:latin typeface="Courier New" pitchFamily="49" charset="0"/>
              </a:rPr>
              <a:t> CLK='1' </a:t>
            </a:r>
            <a:r>
              <a:rPr lang="en-GB" altLang="de-DE" sz="1400" b="1">
                <a:latin typeface="Courier New" pitchFamily="49" charset="0"/>
              </a:rPr>
              <a:t>and</a:t>
            </a:r>
            <a:r>
              <a:rPr lang="en-GB" altLang="de-DE" sz="1400">
                <a:latin typeface="Courier New" pitchFamily="49" charset="0"/>
              </a:rPr>
              <a:t> CLK'event </a:t>
            </a:r>
            <a:r>
              <a:rPr lang="en-GB" altLang="de-DE" sz="1400" b="1">
                <a:latin typeface="Courier New" pitchFamily="49" charset="0"/>
              </a:rPr>
              <a:t>then</a:t>
            </a:r>
            <a:r>
              <a:rPr lang="en-GB" altLang="de-DE" sz="1400">
                <a:latin typeface="Courier New" pitchFamily="49" charset="0"/>
              </a:rPr>
              <a:t> </a:t>
            </a:r>
            <a:r>
              <a:rPr lang="en-GB" altLang="de-DE" sz="1400" b="1">
                <a:latin typeface="Courier New" pitchFamily="49" charset="0"/>
              </a:rPr>
              <a:t>-- steigende Signalflanke</a:t>
            </a:r>
          </a:p>
          <a:p>
            <a:pPr algn="l"/>
            <a:r>
              <a:rPr lang="en-GB" altLang="de-DE" sz="1400">
                <a:latin typeface="Courier New" pitchFamily="49" charset="0"/>
              </a:rPr>
              <a:t>     TEMP &lt;= D;</a:t>
            </a:r>
          </a:p>
          <a:p>
            <a:pPr algn="l"/>
            <a:r>
              <a:rPr lang="en-GB" altLang="de-DE" sz="1400">
                <a:latin typeface="Courier New" pitchFamily="49" charset="0"/>
              </a:rPr>
              <a:t>   </a:t>
            </a:r>
            <a:r>
              <a:rPr lang="en-GB" altLang="de-DE" sz="1400" b="1">
                <a:latin typeface="Courier New" pitchFamily="49" charset="0"/>
              </a:rPr>
              <a:t>end</a:t>
            </a:r>
            <a:r>
              <a:rPr lang="en-GB" altLang="de-DE" sz="1400">
                <a:latin typeface="Courier New" pitchFamily="49" charset="0"/>
              </a:rPr>
              <a:t> </a:t>
            </a:r>
            <a:r>
              <a:rPr lang="en-GB" altLang="de-DE" sz="1400" b="1">
                <a:latin typeface="Courier New" pitchFamily="49" charset="0"/>
              </a:rPr>
              <a:t>if</a:t>
            </a:r>
            <a:r>
              <a:rPr lang="en-GB" altLang="de-DE" sz="1400">
                <a:latin typeface="Courier New" pitchFamily="49" charset="0"/>
              </a:rPr>
              <a:t>;</a:t>
            </a:r>
            <a:endParaRPr lang="en-GB" altLang="de-DE" sz="1400" b="1">
              <a:latin typeface="Courier New" pitchFamily="49" charset="0"/>
            </a:endParaRPr>
          </a:p>
          <a:p>
            <a:pPr algn="l"/>
            <a:r>
              <a:rPr lang="en-GB" altLang="de-DE" sz="1400" b="1">
                <a:latin typeface="Courier New" pitchFamily="49" charset="0"/>
              </a:rPr>
              <a:t>end process</a:t>
            </a:r>
            <a:r>
              <a:rPr lang="en-GB" altLang="de-DE" sz="1400">
                <a:latin typeface="Courier New" pitchFamily="49" charset="0"/>
              </a:rPr>
              <a:t> P1;</a:t>
            </a:r>
          </a:p>
          <a:p>
            <a:pPr algn="l"/>
            <a:r>
              <a:rPr lang="en-GB" altLang="de-DE" sz="1400">
                <a:latin typeface="Courier New" pitchFamily="49" charset="0"/>
              </a:rPr>
              <a:t>P2: </a:t>
            </a:r>
            <a:r>
              <a:rPr lang="en-GB" altLang="de-DE" sz="1400" b="1">
                <a:latin typeface="Courier New" pitchFamily="49" charset="0"/>
              </a:rPr>
              <a:t>process</a:t>
            </a:r>
            <a:r>
              <a:rPr lang="en-GB" altLang="de-DE" sz="1400">
                <a:latin typeface="Courier New" pitchFamily="49" charset="0"/>
              </a:rPr>
              <a:t>(CLK)</a:t>
            </a:r>
            <a:endParaRPr lang="en-GB" altLang="de-DE" sz="1400" b="1">
              <a:latin typeface="Courier New" pitchFamily="49" charset="0"/>
            </a:endParaRPr>
          </a:p>
          <a:p>
            <a:pPr algn="l"/>
            <a:r>
              <a:rPr lang="en-GB"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if</a:t>
            </a:r>
            <a:r>
              <a:rPr lang="en-GB" altLang="de-DE" sz="1400">
                <a:latin typeface="Courier New" pitchFamily="49" charset="0"/>
              </a:rPr>
              <a:t> CLK='0' </a:t>
            </a:r>
            <a:r>
              <a:rPr lang="en-GB" altLang="de-DE" sz="1400" b="1">
                <a:latin typeface="Courier New" pitchFamily="49" charset="0"/>
              </a:rPr>
              <a:t>and</a:t>
            </a:r>
            <a:r>
              <a:rPr lang="en-GB" altLang="de-DE" sz="1400">
                <a:latin typeface="Courier New" pitchFamily="49" charset="0"/>
              </a:rPr>
              <a:t> CLK'event </a:t>
            </a:r>
            <a:r>
              <a:rPr lang="en-GB" altLang="de-DE" sz="1400" b="1">
                <a:latin typeface="Courier New" pitchFamily="49" charset="0"/>
              </a:rPr>
              <a:t>then</a:t>
            </a:r>
            <a:r>
              <a:rPr lang="en-GB" altLang="de-DE" sz="1400">
                <a:latin typeface="Courier New" pitchFamily="49" charset="0"/>
              </a:rPr>
              <a:t> </a:t>
            </a:r>
            <a:r>
              <a:rPr lang="en-GB" altLang="de-DE" b="1">
                <a:latin typeface="Courier New" pitchFamily="49" charset="0"/>
              </a:rPr>
              <a:t>-- </a:t>
            </a:r>
            <a:r>
              <a:rPr lang="en-GB" altLang="de-DE" sz="1400" b="1">
                <a:latin typeface="Courier New" pitchFamily="49" charset="0"/>
              </a:rPr>
              <a:t>fallende Signalflanke</a:t>
            </a:r>
            <a:endParaRPr lang="en-GB" altLang="de-DE" sz="1400">
              <a:latin typeface="Courier New" pitchFamily="49" charset="0"/>
            </a:endParaRPr>
          </a:p>
          <a:p>
            <a:pPr algn="l"/>
            <a:r>
              <a:rPr lang="en-GB" altLang="de-DE" sz="1400">
                <a:latin typeface="Courier New" pitchFamily="49" charset="0"/>
              </a:rPr>
              <a:t>     Q &lt;= TEMP </a:t>
            </a:r>
            <a:r>
              <a:rPr lang="en-GB" altLang="de-DE" sz="1400" b="1">
                <a:latin typeface="Courier New" pitchFamily="49" charset="0"/>
              </a:rPr>
              <a:t>after</a:t>
            </a:r>
            <a:r>
              <a:rPr lang="en-GB" altLang="de-DE" sz="1400">
                <a:latin typeface="Courier New" pitchFamily="49" charset="0"/>
              </a:rPr>
              <a:t> 5 ns;</a:t>
            </a:r>
          </a:p>
          <a:p>
            <a:pPr algn="l"/>
            <a:r>
              <a:rPr lang="en-GB" altLang="de-DE" sz="1400">
                <a:latin typeface="Courier New" pitchFamily="49" charset="0"/>
              </a:rPr>
              <a:t>   </a:t>
            </a:r>
            <a:r>
              <a:rPr lang="en-GB" altLang="de-DE" sz="1400" b="1">
                <a:latin typeface="Courier New" pitchFamily="49" charset="0"/>
              </a:rPr>
              <a:t>end</a:t>
            </a:r>
            <a:r>
              <a:rPr lang="en-GB" altLang="de-DE" sz="1400">
                <a:latin typeface="Courier New" pitchFamily="49" charset="0"/>
              </a:rPr>
              <a:t> </a:t>
            </a:r>
            <a:r>
              <a:rPr lang="en-GB" altLang="de-DE" sz="1400" b="1">
                <a:latin typeface="Courier New" pitchFamily="49" charset="0"/>
              </a:rPr>
              <a:t>if</a:t>
            </a:r>
            <a:r>
              <a:rPr lang="en-GB" altLang="de-DE" sz="1400">
                <a:latin typeface="Courier New" pitchFamily="49" charset="0"/>
              </a:rPr>
              <a:t>;</a:t>
            </a:r>
            <a:endParaRPr lang="en-GB" altLang="de-DE" sz="1400" b="1">
              <a:latin typeface="Courier New" pitchFamily="49" charset="0"/>
            </a:endParaRPr>
          </a:p>
          <a:p>
            <a:pPr algn="l"/>
            <a:r>
              <a:rPr lang="en-GB" altLang="de-DE" sz="1400" b="1">
                <a:latin typeface="Courier New" pitchFamily="49" charset="0"/>
              </a:rPr>
              <a:t>end process</a:t>
            </a:r>
            <a:r>
              <a:rPr lang="en-GB" altLang="de-DE" sz="1400">
                <a:latin typeface="Courier New" pitchFamily="49" charset="0"/>
              </a:rPr>
              <a:t> P2;</a:t>
            </a:r>
            <a:endParaRPr lang="en-GB" altLang="de-DE" sz="1400" b="1">
              <a:latin typeface="Courier New" pitchFamily="49" charset="0"/>
            </a:endParaRPr>
          </a:p>
          <a:p>
            <a:pPr algn="l"/>
            <a:r>
              <a:rPr lang="en-GB" altLang="de-DE" sz="1400" b="1">
                <a:latin typeface="Courier New" pitchFamily="49" charset="0"/>
              </a:rPr>
              <a:t>end</a:t>
            </a:r>
            <a:r>
              <a:rPr lang="en-GB" altLang="de-DE" sz="1400">
                <a:latin typeface="Courier New" pitchFamily="49" charset="0"/>
              </a:rPr>
              <a:t> VERHALTEN;</a:t>
            </a:r>
            <a:endParaRPr lang="de-DE" altLang="de-DE" sz="1400">
              <a:latin typeface="Courier New" pitchFamily="49" charset="0"/>
            </a:endParaRPr>
          </a:p>
        </p:txBody>
      </p:sp>
      <p:sp>
        <p:nvSpPr>
          <p:cNvPr id="46087" name="Rectangle 6"/>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46088" name="Object 5"/>
          <p:cNvGraphicFramePr>
            <a:graphicFrameLocks noChangeAspect="1"/>
          </p:cNvGraphicFramePr>
          <p:nvPr/>
        </p:nvGraphicFramePr>
        <p:xfrm>
          <a:off x="376238" y="5430838"/>
          <a:ext cx="7704137" cy="1806575"/>
        </p:xfrm>
        <a:graphic>
          <a:graphicData uri="http://schemas.openxmlformats.org/presentationml/2006/ole">
            <mc:AlternateContent xmlns:mc="http://schemas.openxmlformats.org/markup-compatibility/2006">
              <mc:Choice xmlns:v="urn:schemas-microsoft-com:vml" Requires="v">
                <p:oleObj spid="_x0000_s46112" name="Visio" r:id="rId3" imgW="8794796" imgH="2062879" progId="Visio.Drawing.11">
                  <p:embed/>
                </p:oleObj>
              </mc:Choice>
              <mc:Fallback>
                <p:oleObj name="Visio" r:id="rId3" imgW="8794796" imgH="2062879"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5430838"/>
                        <a:ext cx="7704137"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4615" name="AutoShape 7"/>
          <p:cNvSpPr>
            <a:spLocks noChangeArrowheads="1"/>
          </p:cNvSpPr>
          <p:nvPr/>
        </p:nvSpPr>
        <p:spPr bwMode="auto">
          <a:xfrm>
            <a:off x="6999288" y="3060700"/>
            <a:ext cx="3384550" cy="1223963"/>
          </a:xfrm>
          <a:prstGeom prst="wedgeRoundRectCallout">
            <a:avLst>
              <a:gd name="adj1" fmla="val -64259"/>
              <a:gd name="adj2" fmla="val 179315"/>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Das Eingangssignal wird bei steigender Flanke eingelesen, aber erscheint bei fallender Flanke am Ausgang.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4615"/>
                                        </p:tgtEl>
                                        <p:attrNameLst>
                                          <p:attrName>style.visibility</p:attrName>
                                        </p:attrNameLst>
                                      </p:cBhvr>
                                      <p:to>
                                        <p:strVal val="visible"/>
                                      </p:to>
                                    </p:set>
                                    <p:animEffect transition="in" filter="blinds(horizontal)">
                                      <p:cBhvr>
                                        <p:cTn id="7" dur="500"/>
                                        <p:tgtEl>
                                          <p:spTgt spid="324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D3CCCF4A-30BA-47AC-94E1-685BD1629E05}" type="datetime1">
              <a:rPr lang="de-DE" altLang="sv-SE" sz="1000" b="0" smtClean="0"/>
              <a:pPr>
                <a:spcBef>
                  <a:spcPct val="0"/>
                </a:spcBef>
                <a:buFontTx/>
                <a:buNone/>
              </a:pPr>
              <a:t>11.12.2018</a:t>
            </a:fld>
            <a:endParaRPr lang="de-DE" altLang="sv-SE" sz="1000" b="0" smtClean="0"/>
          </a:p>
        </p:txBody>
      </p:sp>
      <p:sp>
        <p:nvSpPr>
          <p:cNvPr id="47107"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47108"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909ACB20-1C65-4CC6-82F1-73F27AE84489}" type="slidenum">
              <a:rPr lang="en-US" altLang="sv-SE" sz="1200" b="0" smtClean="0">
                <a:solidFill>
                  <a:schemeClr val="tx2"/>
                </a:solidFill>
              </a:rPr>
              <a:pPr algn="r">
                <a:spcBef>
                  <a:spcPct val="0"/>
                </a:spcBef>
                <a:buFontTx/>
                <a:buNone/>
              </a:pPr>
              <a:t>51</a:t>
            </a:fld>
            <a:endParaRPr lang="de-DE" altLang="sv-SE" sz="1200" b="0" smtClean="0">
              <a:solidFill>
                <a:schemeClr val="tx2"/>
              </a:solidFill>
              <a:latin typeface="Times New Roman" pitchFamily="18" charset="0"/>
            </a:endParaRPr>
          </a:p>
        </p:txBody>
      </p:sp>
      <p:sp>
        <p:nvSpPr>
          <p:cNvPr id="313346" name="Rectangle 2"/>
          <p:cNvSpPr>
            <a:spLocks noGrp="1" noChangeArrowheads="1"/>
          </p:cNvSpPr>
          <p:nvPr>
            <p:ph type="title"/>
          </p:nvPr>
        </p:nvSpPr>
        <p:spPr/>
        <p:txBody>
          <a:bodyPr/>
          <a:lstStyle/>
          <a:p>
            <a:pPr eaLnBrk="1" hangingPunct="1">
              <a:defRPr/>
            </a:pPr>
            <a:r>
              <a:rPr lang="de-DE" smtClean="0"/>
              <a:t>Varianten von D-Flipflops</a:t>
            </a:r>
          </a:p>
        </p:txBody>
      </p:sp>
      <p:sp>
        <p:nvSpPr>
          <p:cNvPr id="47110" name="Rectangle 3"/>
          <p:cNvSpPr>
            <a:spLocks noGrp="1" noChangeArrowheads="1"/>
          </p:cNvSpPr>
          <p:nvPr>
            <p:ph type="body" idx="1"/>
          </p:nvPr>
        </p:nvSpPr>
        <p:spPr/>
        <p:txBody>
          <a:bodyPr/>
          <a:lstStyle/>
          <a:p>
            <a:pPr eaLnBrk="1" hangingPunct="1"/>
            <a:r>
              <a:rPr lang="de-DE" altLang="de-DE" smtClean="0"/>
              <a:t>Typische DFF-Varianten:</a:t>
            </a:r>
          </a:p>
          <a:p>
            <a:pPr lvl="1" eaLnBrk="1" hangingPunct="1"/>
            <a:r>
              <a:rPr lang="de-DE" altLang="de-DE" smtClean="0">
                <a:solidFill>
                  <a:srgbClr val="FB9E23"/>
                </a:solidFill>
              </a:rPr>
              <a:t>Asynchroner Reset- oder Preset</a:t>
            </a:r>
            <a:r>
              <a:rPr lang="de-DE" altLang="de-DE" smtClean="0"/>
              <a:t>-Eingang, der dafür sorgt, dass das Ausgangssignal </a:t>
            </a:r>
            <a:r>
              <a:rPr lang="de-DE" altLang="de-DE" i="1" smtClean="0"/>
              <a:t>sofort </a:t>
            </a:r>
            <a:r>
              <a:rPr lang="de-DE" altLang="de-DE" smtClean="0"/>
              <a:t>(asynchron) auf 0 (Reset) bzw. 1 (Preset) geht.</a:t>
            </a:r>
          </a:p>
          <a:p>
            <a:pPr lvl="1" eaLnBrk="1" hangingPunct="1"/>
            <a:r>
              <a:rPr lang="de-DE" altLang="de-DE" smtClean="0">
                <a:solidFill>
                  <a:srgbClr val="FB9E23"/>
                </a:solidFill>
              </a:rPr>
              <a:t>Freigabeeingang EN</a:t>
            </a:r>
            <a:r>
              <a:rPr lang="de-DE" altLang="de-DE" smtClean="0"/>
              <a:t> mit dem das Einlesen des Datensignals trotz aktiver Taktflanke verhindert werden kann, wenn EN nicht </a:t>
            </a:r>
            <a:r>
              <a:rPr lang="de-DE" altLang="de-DE" i="1" smtClean="0"/>
              <a:t>zuvor</a:t>
            </a:r>
            <a:r>
              <a:rPr lang="de-DE" altLang="de-DE" smtClean="0"/>
              <a:t> auf 1 gesetzt wurde.</a:t>
            </a:r>
          </a:p>
          <a:p>
            <a:pPr lvl="1" eaLnBrk="1" hangingPunct="1"/>
            <a:r>
              <a:rPr lang="de-DE" altLang="de-DE" smtClean="0">
                <a:solidFill>
                  <a:srgbClr val="FB9E23"/>
                </a:solidFill>
              </a:rPr>
              <a:t>Synchroner Reset- oder Preset</a:t>
            </a:r>
            <a:r>
              <a:rPr lang="de-DE" altLang="de-DE" smtClean="0"/>
              <a:t>-Eingang. Damit wird erreicht, dass die Reset- bzw. Preset-Funktion erst bei der aktiven Taktflanke erfolgt, wenn </a:t>
            </a:r>
            <a:r>
              <a:rPr lang="de-DE" altLang="de-DE" i="1" smtClean="0"/>
              <a:t>zuvor</a:t>
            </a:r>
            <a:r>
              <a:rPr lang="de-DE" altLang="de-DE" smtClean="0"/>
              <a:t> das Reset- bzw. Preset-Steuersignal gesetzt wurde.</a:t>
            </a:r>
          </a:p>
          <a:p>
            <a:pPr eaLnBrk="1" hangingPunct="1"/>
            <a:r>
              <a:rPr lang="de-DE" altLang="de-DE" smtClean="0"/>
              <a:t>Synchrone Steuersignale (wie z.B. EN, SRESET) werden auch als </a:t>
            </a:r>
            <a:r>
              <a:rPr lang="de-DE" altLang="de-DE" smtClean="0">
                <a:solidFill>
                  <a:srgbClr val="FB9E23"/>
                </a:solidFill>
              </a:rPr>
              <a:t>Vorbereitungssignale</a:t>
            </a:r>
            <a:r>
              <a:rPr lang="de-DE" altLang="de-DE" smtClean="0"/>
              <a:t> bezeichnet.</a:t>
            </a:r>
          </a:p>
          <a:p>
            <a:pPr lvl="1" eaLnBrk="1" hangingPunct="1">
              <a:buFontTx/>
              <a:buNone/>
            </a:pPr>
            <a:endParaRPr lang="de-DE" altLang="de-DE" smtClean="0"/>
          </a:p>
        </p:txBody>
      </p:sp>
      <p:sp>
        <p:nvSpPr>
          <p:cNvPr id="313348" name="Text Box 4"/>
          <p:cNvSpPr txBox="1">
            <a:spLocks noChangeArrowheads="1"/>
          </p:cNvSpPr>
          <p:nvPr/>
        </p:nvSpPr>
        <p:spPr bwMode="auto">
          <a:xfrm>
            <a:off x="374650" y="5437188"/>
            <a:ext cx="9937750" cy="915987"/>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de-DE" altLang="de-DE" sz="1800" b="1">
                <a:latin typeface="Arial" charset="0"/>
              </a:rPr>
              <a:t>Zur Vermeidung von Überraschungen bei der VHDL-Synthese wird dringend empfohlen, die in der Norm IEEE-1076.6 standardisierten Syntheserichtlinien einzuhalten, bzw. die in den Listings vorgestellten Flipflop-Entwurfsmuster zu verwenden.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3348"/>
                                        </p:tgtEl>
                                        <p:attrNameLst>
                                          <p:attrName>style.visibility</p:attrName>
                                        </p:attrNameLst>
                                      </p:cBhvr>
                                      <p:to>
                                        <p:strVal val="visible"/>
                                      </p:to>
                                    </p:set>
                                    <p:animEffect transition="in" filter="blinds(horizontal)">
                                      <p:cBhvr>
                                        <p:cTn id="7" dur="500"/>
                                        <p:tgtEl>
                                          <p:spTgt spid="313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5A623C9F-9099-4DBA-8F4C-E60000D9BBE9}" type="datetime1">
              <a:rPr lang="de-DE" altLang="sv-SE" sz="1000" b="0" smtClean="0"/>
              <a:pPr>
                <a:spcBef>
                  <a:spcPct val="0"/>
                </a:spcBef>
                <a:buFontTx/>
                <a:buNone/>
              </a:pPr>
              <a:t>11.12.2018</a:t>
            </a:fld>
            <a:endParaRPr lang="de-DE" altLang="sv-SE" sz="1000" b="0" smtClean="0"/>
          </a:p>
        </p:txBody>
      </p:sp>
      <p:sp>
        <p:nvSpPr>
          <p:cNvPr id="48131"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48132"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C3EDAAF5-6FC6-4D97-85E2-CC2A97623096}" type="slidenum">
              <a:rPr lang="en-US" altLang="sv-SE" sz="1200" b="0" smtClean="0">
                <a:solidFill>
                  <a:schemeClr val="tx2"/>
                </a:solidFill>
              </a:rPr>
              <a:pPr algn="r">
                <a:spcBef>
                  <a:spcPct val="0"/>
                </a:spcBef>
                <a:buFontTx/>
                <a:buNone/>
              </a:pPr>
              <a:t>52</a:t>
            </a:fld>
            <a:endParaRPr lang="de-DE" altLang="sv-SE" sz="1200" b="0" smtClean="0">
              <a:solidFill>
                <a:schemeClr val="tx2"/>
              </a:solidFill>
              <a:latin typeface="Times New Roman" pitchFamily="18" charset="0"/>
            </a:endParaRPr>
          </a:p>
        </p:txBody>
      </p:sp>
      <p:sp>
        <p:nvSpPr>
          <p:cNvPr id="314370" name="Rectangle 2"/>
          <p:cNvSpPr>
            <a:spLocks noGrp="1" noChangeArrowheads="1"/>
          </p:cNvSpPr>
          <p:nvPr>
            <p:ph type="title"/>
          </p:nvPr>
        </p:nvSpPr>
        <p:spPr/>
        <p:txBody>
          <a:bodyPr/>
          <a:lstStyle/>
          <a:p>
            <a:pPr eaLnBrk="1" hangingPunct="1">
              <a:defRPr/>
            </a:pPr>
            <a:r>
              <a:rPr lang="de-DE" smtClean="0"/>
              <a:t>Modellierungsbeispiele</a:t>
            </a:r>
          </a:p>
        </p:txBody>
      </p:sp>
      <p:sp>
        <p:nvSpPr>
          <p:cNvPr id="48134" name="Rectangle 6"/>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48135" name="Object 5"/>
          <p:cNvGraphicFramePr>
            <a:graphicFrameLocks noChangeAspect="1"/>
          </p:cNvGraphicFramePr>
          <p:nvPr/>
        </p:nvGraphicFramePr>
        <p:xfrm>
          <a:off x="950913" y="4727575"/>
          <a:ext cx="9288462" cy="2509838"/>
        </p:xfrm>
        <a:graphic>
          <a:graphicData uri="http://schemas.openxmlformats.org/presentationml/2006/ole">
            <mc:AlternateContent xmlns:mc="http://schemas.openxmlformats.org/markup-compatibility/2006">
              <mc:Choice xmlns:v="urn:schemas-microsoft-com:vml" Requires="v">
                <p:oleObj spid="_x0000_s48189" name="Visio" r:id="rId3" imgW="6213625" imgH="1925969" progId="Visio.Drawing.11">
                  <p:embed/>
                </p:oleObj>
              </mc:Choice>
              <mc:Fallback>
                <p:oleObj name="Visio" r:id="rId3" imgW="6213625" imgH="1925969"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913" y="4727575"/>
                        <a:ext cx="9288462" cy="250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6" name="Rectangle 8"/>
          <p:cNvSpPr>
            <a:spLocks noChangeArrowheads="1"/>
          </p:cNvSpPr>
          <p:nvPr/>
        </p:nvSpPr>
        <p:spPr bwMode="auto">
          <a:xfrm>
            <a:off x="0" y="3119438"/>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48137" name="Object 7"/>
          <p:cNvGraphicFramePr>
            <a:graphicFrameLocks noChangeAspect="1"/>
          </p:cNvGraphicFramePr>
          <p:nvPr/>
        </p:nvGraphicFramePr>
        <p:xfrm>
          <a:off x="4622800" y="1909763"/>
          <a:ext cx="5905500" cy="2057400"/>
        </p:xfrm>
        <a:graphic>
          <a:graphicData uri="http://schemas.openxmlformats.org/presentationml/2006/ole">
            <mc:AlternateContent xmlns:mc="http://schemas.openxmlformats.org/markup-compatibility/2006">
              <mc:Choice xmlns:v="urn:schemas-microsoft-com:vml" Requires="v">
                <p:oleObj spid="_x0000_s48190" name="Visio" r:id="rId5" imgW="5344668" imgH="1867224" progId="Visio.Drawing.11">
                  <p:embed/>
                </p:oleObj>
              </mc:Choice>
              <mc:Fallback>
                <p:oleObj name="Visio" r:id="rId5" imgW="5344668" imgH="1867224"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2800" y="1909763"/>
                        <a:ext cx="59055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8" name="Rectangle 9"/>
          <p:cNvSpPr>
            <a:spLocks noChangeArrowheads="1"/>
          </p:cNvSpPr>
          <p:nvPr/>
        </p:nvSpPr>
        <p:spPr bwMode="auto">
          <a:xfrm>
            <a:off x="447675" y="1765300"/>
            <a:ext cx="4175125"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buFontTx/>
              <a:buNone/>
            </a:pPr>
            <a:r>
              <a:rPr lang="de-DE" altLang="de-DE" sz="1600"/>
              <a:t>a) ist ein DFF mit asynchronem Reset und Freigabeeingang, dessen aktive Flanke die steigende ist. Es wird durch einen Prozess R_EDGE (s.u.) modelliert, der das Ausgangssignal QR definiert.</a:t>
            </a:r>
          </a:p>
          <a:p>
            <a:pPr eaLnBrk="1" hangingPunct="1">
              <a:buFontTx/>
              <a:buNone/>
            </a:pPr>
            <a:r>
              <a:rPr lang="de-DE" altLang="de-DE" sz="1600"/>
              <a:t>b) ist ein DFF mit synchronem Preset und Freigabeeingang, welches bei fallender Flanke operiert. Das Flipflop wird durch den Prozess F_EDGE und das Signal QF modelliert.</a:t>
            </a:r>
          </a:p>
        </p:txBody>
      </p:sp>
      <p:sp>
        <p:nvSpPr>
          <p:cNvPr id="11" name="AutoShape 5"/>
          <p:cNvSpPr>
            <a:spLocks noChangeArrowheads="1"/>
          </p:cNvSpPr>
          <p:nvPr/>
        </p:nvSpPr>
        <p:spPr bwMode="auto">
          <a:xfrm>
            <a:off x="4281488" y="3636963"/>
            <a:ext cx="1638300" cy="649287"/>
          </a:xfrm>
          <a:prstGeom prst="wedgeRoundRectCallout">
            <a:avLst>
              <a:gd name="adj1" fmla="val 3319"/>
              <a:gd name="adj2" fmla="val 196653"/>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b="1">
                <a:latin typeface="Arial" charset="0"/>
              </a:rPr>
              <a:t>Asynchrones Reset</a:t>
            </a:r>
          </a:p>
        </p:txBody>
      </p:sp>
      <p:sp>
        <p:nvSpPr>
          <p:cNvPr id="12" name="AutoShape 5"/>
          <p:cNvSpPr>
            <a:spLocks noChangeArrowheads="1"/>
          </p:cNvSpPr>
          <p:nvPr/>
        </p:nvSpPr>
        <p:spPr bwMode="auto">
          <a:xfrm>
            <a:off x="5703888" y="2341563"/>
            <a:ext cx="1638300" cy="1079500"/>
          </a:xfrm>
          <a:prstGeom prst="wedgeRoundRectCallout">
            <a:avLst>
              <a:gd name="adj1" fmla="val -34477"/>
              <a:gd name="adj2" fmla="val 236338"/>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b="1">
                <a:latin typeface="Arial" charset="0"/>
              </a:rPr>
              <a:t>Enable=0 verhindert synchronen Preset</a:t>
            </a:r>
          </a:p>
        </p:txBody>
      </p:sp>
      <p:sp>
        <p:nvSpPr>
          <p:cNvPr id="13" name="AutoShape 5"/>
          <p:cNvSpPr>
            <a:spLocks noChangeArrowheads="1"/>
          </p:cNvSpPr>
          <p:nvPr/>
        </p:nvSpPr>
        <p:spPr bwMode="auto">
          <a:xfrm>
            <a:off x="6519863" y="3629025"/>
            <a:ext cx="1638300" cy="1081088"/>
          </a:xfrm>
          <a:prstGeom prst="wedgeRoundRectCallout">
            <a:avLst>
              <a:gd name="adj1" fmla="val -37963"/>
              <a:gd name="adj2" fmla="val 184306"/>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b="1">
                <a:latin typeface="Arial" charset="0"/>
              </a:rPr>
              <a:t>Fallende Taktflanke führt zu neuem Wert</a:t>
            </a:r>
          </a:p>
        </p:txBody>
      </p:sp>
      <p:sp>
        <p:nvSpPr>
          <p:cNvPr id="14" name="AutoShape 5"/>
          <p:cNvSpPr>
            <a:spLocks noChangeArrowheads="1"/>
          </p:cNvSpPr>
          <p:nvPr/>
        </p:nvSpPr>
        <p:spPr bwMode="auto">
          <a:xfrm>
            <a:off x="8367713" y="3629025"/>
            <a:ext cx="1638300" cy="1081088"/>
          </a:xfrm>
          <a:prstGeom prst="wedgeRoundRectCallout">
            <a:avLst>
              <a:gd name="adj1" fmla="val -89134"/>
              <a:gd name="adj2" fmla="val 159616"/>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b="1">
                <a:latin typeface="Arial" charset="0"/>
              </a:rPr>
              <a:t>Enable = 0 verhindert Übernahme von d</a:t>
            </a:r>
          </a:p>
        </p:txBody>
      </p:sp>
      <p:sp>
        <p:nvSpPr>
          <p:cNvPr id="15" name="AutoShape 5"/>
          <p:cNvSpPr>
            <a:spLocks noChangeArrowheads="1"/>
          </p:cNvSpPr>
          <p:nvPr/>
        </p:nvSpPr>
        <p:spPr bwMode="auto">
          <a:xfrm>
            <a:off x="1887538" y="3919538"/>
            <a:ext cx="1422400" cy="476250"/>
          </a:xfrm>
          <a:prstGeom prst="wedgeRoundRectCallout">
            <a:avLst>
              <a:gd name="adj1" fmla="val 68958"/>
              <a:gd name="adj2" fmla="val 192648"/>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b="1">
                <a:latin typeface="Arial" charset="0"/>
              </a:rPr>
              <a:t>Steigende Flanke</a:t>
            </a:r>
          </a:p>
        </p:txBody>
      </p:sp>
      <p:sp>
        <p:nvSpPr>
          <p:cNvPr id="16" name="AutoShape 5"/>
          <p:cNvSpPr>
            <a:spLocks noChangeArrowheads="1"/>
          </p:cNvSpPr>
          <p:nvPr/>
        </p:nvSpPr>
        <p:spPr bwMode="auto">
          <a:xfrm>
            <a:off x="2968625" y="2865438"/>
            <a:ext cx="1312863" cy="763587"/>
          </a:xfrm>
          <a:prstGeom prst="wedgeRoundRectCallout">
            <a:avLst>
              <a:gd name="adj1" fmla="val 37310"/>
              <a:gd name="adj2" fmla="val 232593"/>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spcBef>
                <a:spcPct val="50000"/>
              </a:spcBef>
            </a:pPr>
            <a:r>
              <a:rPr lang="de-DE" altLang="de-DE" b="1">
                <a:latin typeface="Arial" charset="0"/>
              </a:rPr>
              <a:t>Fallende Flanke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FC151C6D-4606-496E-AC38-70AFB594183B}" type="datetime1">
              <a:rPr lang="de-DE" altLang="sv-SE" sz="1000" b="0" smtClean="0"/>
              <a:pPr>
                <a:spcBef>
                  <a:spcPct val="0"/>
                </a:spcBef>
                <a:buFontTx/>
                <a:buNone/>
              </a:pPr>
              <a:t>11.12.2018</a:t>
            </a:fld>
            <a:endParaRPr lang="de-DE" altLang="sv-SE" sz="1000" b="0" smtClean="0"/>
          </a:p>
        </p:txBody>
      </p:sp>
      <p:sp>
        <p:nvSpPr>
          <p:cNvPr id="49155"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49156"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1447F1B7-30CA-445B-8929-B8C5C998BEC5}" type="slidenum">
              <a:rPr lang="en-US" altLang="sv-SE" sz="1200" b="0" smtClean="0">
                <a:solidFill>
                  <a:schemeClr val="tx2"/>
                </a:solidFill>
              </a:rPr>
              <a:pPr algn="r">
                <a:spcBef>
                  <a:spcPct val="0"/>
                </a:spcBef>
                <a:buFontTx/>
                <a:buNone/>
              </a:pPr>
              <a:t>53</a:t>
            </a:fld>
            <a:endParaRPr lang="de-DE" altLang="sv-SE" sz="1200" b="0" smtClean="0">
              <a:solidFill>
                <a:schemeClr val="tx2"/>
              </a:solidFill>
              <a:latin typeface="Times New Roman" pitchFamily="18" charset="0"/>
            </a:endParaRPr>
          </a:p>
        </p:txBody>
      </p:sp>
      <p:sp>
        <p:nvSpPr>
          <p:cNvPr id="315394" name="Rectangle 2"/>
          <p:cNvSpPr>
            <a:spLocks noGrp="1" noChangeArrowheads="1"/>
          </p:cNvSpPr>
          <p:nvPr>
            <p:ph type="title"/>
          </p:nvPr>
        </p:nvSpPr>
        <p:spPr/>
        <p:txBody>
          <a:bodyPr/>
          <a:lstStyle/>
          <a:p>
            <a:pPr eaLnBrk="1" hangingPunct="1">
              <a:defRPr/>
            </a:pPr>
            <a:r>
              <a:rPr lang="de-DE" smtClean="0"/>
              <a:t>VHDL-Code zu den Modellierungsbeispielen</a:t>
            </a:r>
          </a:p>
        </p:txBody>
      </p:sp>
      <p:sp>
        <p:nvSpPr>
          <p:cNvPr id="49158" name="Text Box 3"/>
          <p:cNvSpPr txBox="1">
            <a:spLocks noChangeArrowheads="1"/>
          </p:cNvSpPr>
          <p:nvPr/>
        </p:nvSpPr>
        <p:spPr bwMode="auto">
          <a:xfrm>
            <a:off x="590550" y="1836738"/>
            <a:ext cx="9290050" cy="498475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sz="1400" b="1">
                <a:latin typeface="Courier New" pitchFamily="49" charset="0"/>
              </a:rPr>
              <a:t>entity</a:t>
            </a:r>
            <a:r>
              <a:rPr lang="en-GB" altLang="de-DE" sz="1400">
                <a:latin typeface="Courier New" pitchFamily="49" charset="0"/>
              </a:rPr>
              <a:t> DFLIPFLOPS </a:t>
            </a:r>
            <a:r>
              <a:rPr lang="en-GB" altLang="de-DE" sz="1400" b="1">
                <a:latin typeface="Courier New" pitchFamily="49" charset="0"/>
              </a:rPr>
              <a:t>is</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port</a:t>
            </a:r>
            <a:r>
              <a:rPr lang="en-GB" altLang="de-DE" sz="1400">
                <a:latin typeface="Courier New" pitchFamily="49" charset="0"/>
              </a:rPr>
              <a:t>( CLK, D, ARESET, SPRESET, ENABLE : </a:t>
            </a:r>
            <a:r>
              <a:rPr lang="en-GB" altLang="de-DE" sz="1400" b="1">
                <a:latin typeface="Courier New" pitchFamily="49" charset="0"/>
              </a:rPr>
              <a:t>in</a:t>
            </a:r>
            <a:r>
              <a:rPr lang="en-GB" altLang="de-DE" sz="1400">
                <a:latin typeface="Courier New" pitchFamily="49" charset="0"/>
              </a:rPr>
              <a:t> bit;</a:t>
            </a:r>
          </a:p>
          <a:p>
            <a:pPr algn="l"/>
            <a:r>
              <a:rPr lang="en-GB" altLang="de-DE" sz="1400">
                <a:latin typeface="Courier New" pitchFamily="49" charset="0"/>
              </a:rPr>
              <a:t>		QR, QF: </a:t>
            </a:r>
            <a:r>
              <a:rPr lang="en-GB" altLang="de-DE" sz="1400" b="1">
                <a:latin typeface="Courier New" pitchFamily="49" charset="0"/>
              </a:rPr>
              <a:t>out</a:t>
            </a:r>
            <a:r>
              <a:rPr lang="en-GB" altLang="de-DE" sz="1400">
                <a:latin typeface="Courier New" pitchFamily="49" charset="0"/>
              </a:rPr>
              <a:t> bit); 	</a:t>
            </a:r>
            <a:r>
              <a:rPr lang="en-GB" altLang="de-DE" sz="1400" b="1">
                <a:latin typeface="Courier New" pitchFamily="49" charset="0"/>
              </a:rPr>
              <a:t>-- Zwei Flipfloptypen</a:t>
            </a:r>
          </a:p>
          <a:p>
            <a:pPr algn="l"/>
            <a:r>
              <a:rPr lang="en-GB" altLang="de-DE" sz="1400" b="1">
                <a:latin typeface="Courier New" pitchFamily="49" charset="0"/>
              </a:rPr>
              <a:t>end</a:t>
            </a:r>
            <a:r>
              <a:rPr lang="en-GB" altLang="de-DE" sz="1400">
                <a:latin typeface="Courier New" pitchFamily="49" charset="0"/>
              </a:rPr>
              <a:t> DFLIPFLOPS;</a:t>
            </a:r>
            <a:endParaRPr lang="en-GB" altLang="de-DE" sz="1400" b="1">
              <a:latin typeface="Courier New" pitchFamily="49" charset="0"/>
            </a:endParaRPr>
          </a:p>
          <a:p>
            <a:pPr algn="l"/>
            <a:r>
              <a:rPr lang="en-GB" altLang="de-DE" sz="1400" b="1">
                <a:latin typeface="Courier New" pitchFamily="49" charset="0"/>
              </a:rPr>
              <a:t>architecture</a:t>
            </a:r>
            <a:r>
              <a:rPr lang="en-GB" altLang="de-DE" sz="1400">
                <a:latin typeface="Courier New" pitchFamily="49" charset="0"/>
              </a:rPr>
              <a:t> VERHALTEN </a:t>
            </a:r>
            <a:r>
              <a:rPr lang="en-GB" altLang="de-DE" sz="1400" b="1">
                <a:latin typeface="Courier New" pitchFamily="49" charset="0"/>
              </a:rPr>
              <a:t>of</a:t>
            </a:r>
            <a:r>
              <a:rPr lang="en-GB" altLang="de-DE" sz="1400">
                <a:latin typeface="Courier New" pitchFamily="49" charset="0"/>
              </a:rPr>
              <a:t> DFLIPFLOPS </a:t>
            </a:r>
            <a:r>
              <a:rPr lang="en-GB" altLang="de-DE" sz="1400" b="1">
                <a:latin typeface="Courier New" pitchFamily="49" charset="0"/>
              </a:rPr>
              <a:t>is</a:t>
            </a:r>
          </a:p>
          <a:p>
            <a:pPr algn="l"/>
            <a:r>
              <a:rPr lang="en-GB"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R_EDGE: </a:t>
            </a:r>
            <a:r>
              <a:rPr lang="en-GB" altLang="de-DE" sz="1400" b="1">
                <a:latin typeface="Courier New" pitchFamily="49" charset="0"/>
              </a:rPr>
              <a:t>process</a:t>
            </a:r>
            <a:r>
              <a:rPr lang="en-GB" altLang="de-DE" sz="1400">
                <a:latin typeface="Courier New" pitchFamily="49" charset="0"/>
              </a:rPr>
              <a:t>(CLK, ARESET)	        </a:t>
            </a:r>
            <a:r>
              <a:rPr lang="en-GB" altLang="de-DE" sz="1400" b="1">
                <a:latin typeface="Courier New" pitchFamily="49" charset="0"/>
              </a:rPr>
              <a:t>-- 1. FF-Variante</a:t>
            </a:r>
          </a:p>
          <a:p>
            <a:pPr algn="l"/>
            <a:r>
              <a:rPr lang="en-GB"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if</a:t>
            </a:r>
            <a:r>
              <a:rPr lang="en-GB" altLang="de-DE" sz="1400">
                <a:latin typeface="Courier New" pitchFamily="49" charset="0"/>
              </a:rPr>
              <a:t> ARESET='1' </a:t>
            </a:r>
            <a:r>
              <a:rPr lang="en-GB" altLang="de-DE" sz="1400" b="1">
                <a:latin typeface="Courier New" pitchFamily="49" charset="0"/>
              </a:rPr>
              <a:t>then</a:t>
            </a:r>
            <a:r>
              <a:rPr lang="en-GB" altLang="de-DE" sz="1400">
                <a:latin typeface="Courier New" pitchFamily="49" charset="0"/>
              </a:rPr>
              <a:t> QR &lt;= '0' </a:t>
            </a:r>
            <a:r>
              <a:rPr lang="en-GB" altLang="de-DE" sz="1400" b="1">
                <a:latin typeface="Courier New" pitchFamily="49" charset="0"/>
              </a:rPr>
              <a:t>after</a:t>
            </a:r>
            <a:r>
              <a:rPr lang="en-GB" altLang="de-DE" sz="1400">
                <a:latin typeface="Courier New" pitchFamily="49" charset="0"/>
              </a:rPr>
              <a:t> 10 ns;  </a:t>
            </a:r>
            <a:r>
              <a:rPr lang="en-GB" altLang="de-DE" sz="1400" b="1">
                <a:latin typeface="Courier New" pitchFamily="49" charset="0"/>
              </a:rPr>
              <a:t>-- asynchroner Reset</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elsif</a:t>
            </a:r>
            <a:r>
              <a:rPr lang="en-GB" altLang="de-DE" sz="1400">
                <a:latin typeface="Courier New" pitchFamily="49" charset="0"/>
              </a:rPr>
              <a:t> (CLK='1' </a:t>
            </a:r>
            <a:r>
              <a:rPr lang="en-GB" altLang="de-DE" sz="1400" b="1">
                <a:latin typeface="Courier New" pitchFamily="49" charset="0"/>
              </a:rPr>
              <a:t>and</a:t>
            </a:r>
            <a:r>
              <a:rPr lang="en-GB" altLang="de-DE" sz="1400">
                <a:latin typeface="Courier New" pitchFamily="49" charset="0"/>
              </a:rPr>
              <a:t> CLK'event) </a:t>
            </a:r>
            <a:r>
              <a:rPr lang="en-GB" altLang="de-DE" sz="1400" b="1">
                <a:latin typeface="Courier New" pitchFamily="49" charset="0"/>
              </a:rPr>
              <a:t>then</a:t>
            </a:r>
            <a:r>
              <a:rPr lang="en-GB" altLang="de-DE" sz="1400">
                <a:latin typeface="Courier New" pitchFamily="49" charset="0"/>
              </a:rPr>
              <a:t>	      </a:t>
            </a:r>
            <a:r>
              <a:rPr lang="en-GB" altLang="de-DE" sz="1400" b="1">
                <a:latin typeface="Courier New" pitchFamily="49" charset="0"/>
              </a:rPr>
              <a:t>-- ansteigende Flanke</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if</a:t>
            </a:r>
            <a:r>
              <a:rPr lang="en-GB" altLang="de-DE" sz="1400">
                <a:latin typeface="Courier New" pitchFamily="49" charset="0"/>
              </a:rPr>
              <a:t> ENABLE = '1' </a:t>
            </a:r>
            <a:r>
              <a:rPr lang="en-GB" altLang="de-DE" sz="1400" b="1">
                <a:latin typeface="Courier New" pitchFamily="49" charset="0"/>
              </a:rPr>
              <a:t>then</a:t>
            </a:r>
            <a:r>
              <a:rPr lang="en-GB" altLang="de-DE" sz="1400">
                <a:latin typeface="Courier New" pitchFamily="49" charset="0"/>
              </a:rPr>
              <a:t> QR &lt;= D </a:t>
            </a:r>
            <a:r>
              <a:rPr lang="en-GB" altLang="de-DE" sz="1400" b="1">
                <a:latin typeface="Courier New" pitchFamily="49" charset="0"/>
              </a:rPr>
              <a:t>after</a:t>
            </a:r>
            <a:r>
              <a:rPr lang="en-GB" altLang="de-DE" sz="1400">
                <a:latin typeface="Courier New" pitchFamily="49" charset="0"/>
              </a:rPr>
              <a:t> 10 ns;	</a:t>
            </a:r>
            <a:r>
              <a:rPr lang="en-GB" altLang="de-DE" sz="1400" b="1">
                <a:latin typeface="Courier New" pitchFamily="49" charset="0"/>
              </a:rPr>
              <a:t>-- Freigabe</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end if</a:t>
            </a:r>
            <a:r>
              <a:rPr lang="en-GB" altLang="de-DE" sz="1400">
                <a:latin typeface="Courier New" pitchFamily="49" charset="0"/>
              </a:rPr>
              <a:t>;</a:t>
            </a:r>
          </a:p>
          <a:p>
            <a:pPr algn="l"/>
            <a:r>
              <a:rPr lang="en-GB" altLang="de-DE" sz="1400">
                <a:latin typeface="Courier New" pitchFamily="49" charset="0"/>
              </a:rPr>
              <a:t>	</a:t>
            </a:r>
            <a:r>
              <a:rPr lang="en-GB" altLang="de-DE" sz="1400" b="1">
                <a:latin typeface="Courier New" pitchFamily="49" charset="0"/>
              </a:rPr>
              <a:t>end if</a:t>
            </a:r>
            <a:r>
              <a:rPr lang="en-GB" altLang="de-DE" sz="1400">
                <a:latin typeface="Courier New" pitchFamily="49" charset="0"/>
              </a:rPr>
              <a:t>;</a:t>
            </a:r>
            <a:endParaRPr lang="en-GB" altLang="de-DE" sz="1400" b="1">
              <a:latin typeface="Courier New" pitchFamily="49" charset="0"/>
            </a:endParaRPr>
          </a:p>
          <a:p>
            <a:pPr algn="l"/>
            <a:r>
              <a:rPr lang="en-GB" altLang="de-DE" sz="1400" b="1">
                <a:latin typeface="Courier New" pitchFamily="49" charset="0"/>
              </a:rPr>
              <a:t>end process</a:t>
            </a:r>
            <a:r>
              <a:rPr lang="en-GB" altLang="de-DE" sz="1400">
                <a:latin typeface="Courier New" pitchFamily="49" charset="0"/>
              </a:rPr>
              <a:t> R_EDGE;</a:t>
            </a:r>
          </a:p>
          <a:p>
            <a:pPr algn="l"/>
            <a:r>
              <a:rPr lang="en-GB" altLang="de-DE" sz="1400">
                <a:latin typeface="Courier New" pitchFamily="49" charset="0"/>
              </a:rPr>
              <a:t>F_EDGE: </a:t>
            </a:r>
            <a:r>
              <a:rPr lang="en-GB" altLang="de-DE" sz="1400" b="1">
                <a:latin typeface="Courier New" pitchFamily="49" charset="0"/>
              </a:rPr>
              <a:t>process</a:t>
            </a:r>
            <a:r>
              <a:rPr lang="en-GB" altLang="de-DE" sz="1400">
                <a:latin typeface="Courier New" pitchFamily="49" charset="0"/>
              </a:rPr>
              <a:t>(CLK)                  </a:t>
            </a:r>
            <a:r>
              <a:rPr lang="en-GB" altLang="de-DE" sz="1400" b="1">
                <a:latin typeface="Courier New" pitchFamily="49" charset="0"/>
              </a:rPr>
              <a:t>-- 2. FF-Variante</a:t>
            </a:r>
          </a:p>
          <a:p>
            <a:pPr algn="l"/>
            <a:r>
              <a:rPr lang="en-GB" altLang="de-DE" sz="1400" b="1">
                <a:latin typeface="Courier New" pitchFamily="49" charset="0"/>
              </a:rPr>
              <a:t>begin</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if</a:t>
            </a:r>
            <a:r>
              <a:rPr lang="en-GB" altLang="de-DE" sz="1400">
                <a:latin typeface="Courier New" pitchFamily="49" charset="0"/>
              </a:rPr>
              <a:t> (CLK='0' </a:t>
            </a:r>
            <a:r>
              <a:rPr lang="en-GB" altLang="de-DE" sz="1400" b="1">
                <a:latin typeface="Courier New" pitchFamily="49" charset="0"/>
              </a:rPr>
              <a:t>and</a:t>
            </a:r>
            <a:r>
              <a:rPr lang="en-GB" altLang="de-DE" sz="1400">
                <a:latin typeface="Courier New" pitchFamily="49" charset="0"/>
              </a:rPr>
              <a:t> CLK'event) </a:t>
            </a:r>
            <a:r>
              <a:rPr lang="en-GB" altLang="de-DE" sz="1400" b="1">
                <a:latin typeface="Courier New" pitchFamily="49" charset="0"/>
              </a:rPr>
              <a:t>then</a:t>
            </a:r>
            <a:r>
              <a:rPr lang="en-GB" altLang="de-DE" sz="1400">
                <a:latin typeface="Courier New" pitchFamily="49" charset="0"/>
              </a:rPr>
              <a:t>		  </a:t>
            </a:r>
            <a:r>
              <a:rPr lang="en-GB" altLang="de-DE" sz="1400" b="1">
                <a:latin typeface="Courier New" pitchFamily="49" charset="0"/>
              </a:rPr>
              <a:t>-- abfallende Flanke</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if</a:t>
            </a:r>
            <a:r>
              <a:rPr lang="en-GB" altLang="de-DE" sz="1400">
                <a:latin typeface="Courier New" pitchFamily="49" charset="0"/>
              </a:rPr>
              <a:t> SPRESET='1' </a:t>
            </a:r>
            <a:r>
              <a:rPr lang="en-GB" altLang="de-DE" sz="1400" b="1">
                <a:latin typeface="Courier New" pitchFamily="49" charset="0"/>
              </a:rPr>
              <a:t>then</a:t>
            </a:r>
            <a:r>
              <a:rPr lang="en-GB" altLang="de-DE" sz="1400">
                <a:latin typeface="Courier New" pitchFamily="49" charset="0"/>
              </a:rPr>
              <a:t> QF &lt;= '1' </a:t>
            </a:r>
            <a:r>
              <a:rPr lang="en-GB" altLang="de-DE" sz="1400" b="1">
                <a:latin typeface="Courier New" pitchFamily="49" charset="0"/>
              </a:rPr>
              <a:t>after</a:t>
            </a:r>
            <a:r>
              <a:rPr lang="en-GB" altLang="de-DE" sz="1400">
                <a:latin typeface="Courier New" pitchFamily="49" charset="0"/>
              </a:rPr>
              <a:t> 10 ns; </a:t>
            </a:r>
            <a:r>
              <a:rPr lang="en-GB" altLang="de-DE" sz="1400" b="1">
                <a:latin typeface="Courier New" pitchFamily="49" charset="0"/>
              </a:rPr>
              <a:t>-- synchroner Preset</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elsif</a:t>
            </a:r>
            <a:r>
              <a:rPr lang="en-GB" altLang="de-DE" sz="1400">
                <a:latin typeface="Courier New" pitchFamily="49" charset="0"/>
              </a:rPr>
              <a:t> ENABLE = '1' </a:t>
            </a:r>
            <a:r>
              <a:rPr lang="en-GB" altLang="de-DE" sz="1400" b="1">
                <a:latin typeface="Courier New" pitchFamily="49" charset="0"/>
              </a:rPr>
              <a:t>then</a:t>
            </a:r>
            <a:r>
              <a:rPr lang="en-GB" altLang="de-DE" sz="1400">
                <a:latin typeface="Courier New" pitchFamily="49" charset="0"/>
              </a:rPr>
              <a:t> QF &lt;= D </a:t>
            </a:r>
            <a:r>
              <a:rPr lang="en-GB" altLang="de-DE" sz="1400" b="1">
                <a:latin typeface="Courier New" pitchFamily="49" charset="0"/>
              </a:rPr>
              <a:t>after</a:t>
            </a:r>
            <a:r>
              <a:rPr lang="en-GB" altLang="de-DE" sz="1400">
                <a:latin typeface="Courier New" pitchFamily="49" charset="0"/>
              </a:rPr>
              <a:t> 10 ns; </a:t>
            </a:r>
            <a:r>
              <a:rPr lang="en-GB" altLang="de-DE" sz="1400" b="1">
                <a:latin typeface="Courier New" pitchFamily="49" charset="0"/>
              </a:rPr>
              <a:t>-- Freigabe</a:t>
            </a:r>
            <a:endParaRPr lang="en-GB" altLang="de-DE" sz="1400">
              <a:latin typeface="Courier New" pitchFamily="49" charset="0"/>
            </a:endParaRPr>
          </a:p>
          <a:p>
            <a:pPr algn="l"/>
            <a:r>
              <a:rPr lang="en-GB" altLang="de-DE" sz="1400">
                <a:latin typeface="Courier New" pitchFamily="49" charset="0"/>
              </a:rPr>
              <a:t>	   </a:t>
            </a:r>
            <a:r>
              <a:rPr lang="en-GB" altLang="de-DE" sz="1400" b="1">
                <a:latin typeface="Courier New" pitchFamily="49" charset="0"/>
              </a:rPr>
              <a:t>end if</a:t>
            </a:r>
            <a:r>
              <a:rPr lang="en-GB" altLang="de-DE" sz="1400">
                <a:latin typeface="Courier New" pitchFamily="49" charset="0"/>
              </a:rPr>
              <a:t>;</a:t>
            </a:r>
          </a:p>
          <a:p>
            <a:pPr algn="l"/>
            <a:r>
              <a:rPr lang="en-GB" altLang="de-DE" sz="1400">
                <a:latin typeface="Courier New" pitchFamily="49" charset="0"/>
              </a:rPr>
              <a:t>	</a:t>
            </a:r>
            <a:r>
              <a:rPr lang="en-GB" altLang="de-DE" sz="1400" b="1">
                <a:latin typeface="Courier New" pitchFamily="49" charset="0"/>
              </a:rPr>
              <a:t>end if</a:t>
            </a:r>
            <a:r>
              <a:rPr lang="en-GB" altLang="de-DE" sz="1400">
                <a:latin typeface="Courier New" pitchFamily="49" charset="0"/>
              </a:rPr>
              <a:t>;</a:t>
            </a:r>
            <a:endParaRPr lang="en-GB" altLang="de-DE" sz="1400" b="1">
              <a:latin typeface="Courier New" pitchFamily="49" charset="0"/>
            </a:endParaRPr>
          </a:p>
          <a:p>
            <a:pPr algn="l"/>
            <a:r>
              <a:rPr lang="en-GB" altLang="de-DE" sz="1400" b="1">
                <a:latin typeface="Courier New" pitchFamily="49" charset="0"/>
              </a:rPr>
              <a:t>end process</a:t>
            </a:r>
            <a:r>
              <a:rPr lang="en-GB" altLang="de-DE" sz="1400">
                <a:latin typeface="Courier New" pitchFamily="49" charset="0"/>
              </a:rPr>
              <a:t> F_EDGE;</a:t>
            </a:r>
            <a:endParaRPr lang="de-DE" altLang="de-DE" sz="1400" b="1">
              <a:latin typeface="Courier New" pitchFamily="49" charset="0"/>
            </a:endParaRPr>
          </a:p>
          <a:p>
            <a:pPr algn="l"/>
            <a:r>
              <a:rPr lang="de-DE" altLang="de-DE" sz="1400" b="1">
                <a:latin typeface="Courier New" pitchFamily="49" charset="0"/>
              </a:rPr>
              <a:t>end</a:t>
            </a:r>
            <a:r>
              <a:rPr lang="de-DE" altLang="de-DE" sz="1400">
                <a:latin typeface="Courier New" pitchFamily="49" charset="0"/>
              </a:rPr>
              <a:t> VERHALTEN;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66E8F977-6B42-4A5F-A799-DAFE3F470C7D}" type="datetime1">
              <a:rPr lang="de-DE" altLang="sv-SE" sz="1000" b="0" smtClean="0"/>
              <a:pPr>
                <a:spcBef>
                  <a:spcPct val="0"/>
                </a:spcBef>
                <a:buFontTx/>
                <a:buNone/>
              </a:pPr>
              <a:t>11.12.2018</a:t>
            </a:fld>
            <a:endParaRPr lang="de-DE" altLang="sv-SE" sz="1000" b="0" smtClean="0"/>
          </a:p>
        </p:txBody>
      </p:sp>
      <p:sp>
        <p:nvSpPr>
          <p:cNvPr id="50179"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50180"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FC2342FD-2BDB-4E62-B920-0DF27D4D3D6D}" type="slidenum">
              <a:rPr lang="en-US" altLang="sv-SE" sz="1200" b="0" smtClean="0">
                <a:solidFill>
                  <a:schemeClr val="tx2"/>
                </a:solidFill>
              </a:rPr>
              <a:pPr algn="r">
                <a:spcBef>
                  <a:spcPct val="0"/>
                </a:spcBef>
                <a:buFontTx/>
                <a:buNone/>
              </a:pPr>
              <a:t>54</a:t>
            </a:fld>
            <a:endParaRPr lang="de-DE" altLang="sv-SE" sz="1200" b="0" smtClean="0">
              <a:solidFill>
                <a:schemeClr val="tx2"/>
              </a:solidFill>
              <a:latin typeface="Times New Roman" pitchFamily="18" charset="0"/>
            </a:endParaRPr>
          </a:p>
        </p:txBody>
      </p:sp>
      <p:sp>
        <p:nvSpPr>
          <p:cNvPr id="317444" name="Rectangle 4"/>
          <p:cNvSpPr>
            <a:spLocks noGrp="1" noChangeArrowheads="1"/>
          </p:cNvSpPr>
          <p:nvPr>
            <p:ph type="title"/>
          </p:nvPr>
        </p:nvSpPr>
        <p:spPr/>
        <p:txBody>
          <a:bodyPr/>
          <a:lstStyle/>
          <a:p>
            <a:pPr eaLnBrk="1" hangingPunct="1">
              <a:defRPr/>
            </a:pPr>
            <a:r>
              <a:rPr lang="de-DE" smtClean="0"/>
              <a:t>VHDL-Entwurfsrichtlinien für getaktete Schaltungen</a:t>
            </a:r>
          </a:p>
        </p:txBody>
      </p:sp>
      <p:sp>
        <p:nvSpPr>
          <p:cNvPr id="317445" name="Text Box 5"/>
          <p:cNvSpPr txBox="1">
            <a:spLocks noChangeArrowheads="1"/>
          </p:cNvSpPr>
          <p:nvPr/>
        </p:nvSpPr>
        <p:spPr bwMode="auto">
          <a:xfrm>
            <a:off x="358775" y="1404938"/>
            <a:ext cx="9937750" cy="6002337"/>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285750" indent="-28575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buFont typeface="Arial" charset="0"/>
              <a:buChar char="•"/>
            </a:pPr>
            <a:r>
              <a:rPr lang="de-DE" altLang="de-DE" b="1">
                <a:latin typeface="Arial" charset="0"/>
              </a:rPr>
              <a:t>Getaktete Schaltungselemente werden durch Prozesse modelliert. In der Sensitivityliste müssen sich das Taktsignal sowie alle eventuell vorhandenen </a:t>
            </a:r>
            <a:r>
              <a:rPr lang="de-DE" altLang="de-DE" b="1" i="1">
                <a:latin typeface="Arial" charset="0"/>
              </a:rPr>
              <a:t>asynchronen</a:t>
            </a:r>
            <a:r>
              <a:rPr lang="de-DE" altLang="de-DE" b="1">
                <a:latin typeface="Arial" charset="0"/>
              </a:rPr>
              <a:t> Steuersignale befinden.</a:t>
            </a:r>
          </a:p>
          <a:p>
            <a:pPr algn="l">
              <a:buFont typeface="Arial" charset="0"/>
              <a:buChar char="•"/>
            </a:pPr>
            <a:endParaRPr lang="de-DE" altLang="de-DE" b="1">
              <a:latin typeface="Arial" charset="0"/>
            </a:endParaRPr>
          </a:p>
          <a:p>
            <a:pPr algn="l">
              <a:buFont typeface="Arial" charset="0"/>
              <a:buChar char="•"/>
            </a:pPr>
            <a:r>
              <a:rPr lang="de-DE" altLang="de-DE" b="1">
                <a:latin typeface="Arial" charset="0"/>
              </a:rPr>
              <a:t>Durch die Klammer i</a:t>
            </a:r>
            <a:r>
              <a:rPr lang="de-DE" altLang="de-DE" b="1">
                <a:latin typeface="Courier New" pitchFamily="49" charset="0"/>
              </a:rPr>
              <a:t>f CLK='0'|'1' and CLK'event ... end if</a:t>
            </a:r>
            <a:r>
              <a:rPr lang="de-DE" altLang="de-DE" b="1">
                <a:latin typeface="Arial" charset="0"/>
              </a:rPr>
              <a:t> wird ein taktsynchroner Rahmen definiert.</a:t>
            </a:r>
          </a:p>
          <a:p>
            <a:pPr algn="l">
              <a:buFont typeface="Arial" charset="0"/>
              <a:buChar char="•"/>
            </a:pPr>
            <a:endParaRPr lang="de-DE" altLang="de-DE" b="1">
              <a:latin typeface="Arial" charset="0"/>
            </a:endParaRPr>
          </a:p>
          <a:p>
            <a:pPr algn="l">
              <a:buFont typeface="Arial" charset="0"/>
              <a:buChar char="•"/>
            </a:pPr>
            <a:r>
              <a:rPr lang="de-DE" altLang="de-DE" b="1">
                <a:latin typeface="Arial" charset="0"/>
              </a:rPr>
              <a:t>Alle Signale denen im taktsynchronen Rahmen ein Wert zugewiesen wird, werden zu Flipflops bzw. Registern synthetisiert.</a:t>
            </a:r>
          </a:p>
          <a:p>
            <a:pPr algn="l">
              <a:buFont typeface="Arial" charset="0"/>
              <a:buChar char="•"/>
            </a:pPr>
            <a:endParaRPr lang="de-DE" altLang="de-DE" b="1">
              <a:latin typeface="Arial" charset="0"/>
            </a:endParaRPr>
          </a:p>
          <a:p>
            <a:pPr algn="l">
              <a:buFont typeface="Arial" charset="0"/>
              <a:buChar char="•"/>
            </a:pPr>
            <a:r>
              <a:rPr lang="de-DE" altLang="de-DE" b="1">
                <a:latin typeface="Arial" charset="0"/>
              </a:rPr>
              <a:t>Eventuell vorhandene asynchrone Steuersignale (hier ARESET) müssen </a:t>
            </a:r>
            <a:r>
              <a:rPr lang="de-DE" altLang="de-DE" b="1" i="1">
                <a:latin typeface="Arial" charset="0"/>
              </a:rPr>
              <a:t>vor</a:t>
            </a:r>
            <a:r>
              <a:rPr lang="de-DE" altLang="de-DE" b="1">
                <a:latin typeface="Arial" charset="0"/>
              </a:rPr>
              <a:t> der Taktflankenabfrage abgefragt werden.</a:t>
            </a:r>
          </a:p>
          <a:p>
            <a:pPr algn="l">
              <a:buFont typeface="Arial" charset="0"/>
              <a:buChar char="•"/>
            </a:pPr>
            <a:endParaRPr lang="de-DE" altLang="de-DE" b="1">
              <a:latin typeface="Arial" charset="0"/>
            </a:endParaRPr>
          </a:p>
          <a:p>
            <a:pPr algn="l">
              <a:buFont typeface="Arial" charset="0"/>
              <a:buChar char="•"/>
            </a:pPr>
            <a:r>
              <a:rPr lang="de-DE" altLang="de-DE" b="1">
                <a:latin typeface="Arial" charset="0"/>
              </a:rPr>
              <a:t>Signalen oder Variablen, denen in einem taktsynchronen Rahmen ein Wert zugewiesen wurde, darf nachträglich kein Signalwert mehr zugewiesen werden. Dies impliziert, dass die if-Anweisung des getakteten Rahmens die letzte innerhalb des Prozesses sein muss.</a:t>
            </a:r>
          </a:p>
          <a:p>
            <a:pPr algn="l">
              <a:buFont typeface="Arial" charset="0"/>
              <a:buChar char="•"/>
            </a:pPr>
            <a:endParaRPr lang="de-DE" altLang="de-DE" b="1">
              <a:latin typeface="Arial" charset="0"/>
            </a:endParaRPr>
          </a:p>
          <a:p>
            <a:pPr algn="l">
              <a:buFont typeface="Arial" charset="0"/>
              <a:buChar char="•"/>
            </a:pPr>
            <a:r>
              <a:rPr lang="de-DE" altLang="de-DE" b="1">
                <a:latin typeface="Arial" charset="0"/>
              </a:rPr>
              <a:t>Variable werden heraus optimiert oder als kombinatorische Logik synthetisiert, wenn sichergestellt ist, dass ihnen innerhalb des taktsynchronen Rahmens auf allen Pfaden durch den Prozess ein Wert zugewiesen wird, </a:t>
            </a:r>
            <a:r>
              <a:rPr lang="de-DE" altLang="de-DE" b="1" i="1">
                <a:latin typeface="Arial" charset="0"/>
              </a:rPr>
              <a:t>bevor</a:t>
            </a:r>
            <a:r>
              <a:rPr lang="de-DE" altLang="de-DE" b="1">
                <a:latin typeface="Arial" charset="0"/>
              </a:rPr>
              <a:t> die Variable gelesen oder im Bedingungsausdruck einer case- oder if-Anweisung verwendet wird. Andernfalls werden dafür ebenfalls Flipflops synthetisiert.</a:t>
            </a:r>
          </a:p>
          <a:p>
            <a:pPr algn="l">
              <a:buFont typeface="Arial" charset="0"/>
              <a:buChar char="•"/>
            </a:pPr>
            <a:endParaRPr lang="de-DE" altLang="de-DE" b="1">
              <a:latin typeface="Arial" charset="0"/>
            </a:endParaRPr>
          </a:p>
          <a:p>
            <a:pPr algn="l">
              <a:buFont typeface="Arial" charset="0"/>
              <a:buChar char="•"/>
            </a:pPr>
            <a:r>
              <a:rPr lang="de-DE" altLang="de-DE" b="1">
                <a:latin typeface="Arial" charset="0"/>
              </a:rPr>
              <a:t>Innerhalb des taktsynchronen Rahmens verwendete if-Anweisungen dürfen unvollständig modelliert sein, ohne dass dadurch ein zusätzliches D-Latch erzeugt wird.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4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4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4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7445">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17445">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1744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AB82A2CB-5DD8-4863-B965-75433BF18A39}" type="datetime1">
              <a:rPr lang="de-DE" altLang="sv-SE" sz="1000" b="0" smtClean="0"/>
              <a:pPr>
                <a:spcBef>
                  <a:spcPct val="0"/>
                </a:spcBef>
                <a:buFontTx/>
                <a:buNone/>
              </a:pPr>
              <a:t>11.12.2018</a:t>
            </a:fld>
            <a:endParaRPr lang="de-DE" altLang="sv-SE" sz="1000" b="0" smtClean="0"/>
          </a:p>
        </p:txBody>
      </p:sp>
      <p:sp>
        <p:nvSpPr>
          <p:cNvPr id="51203"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51204"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2F7AEB56-7575-4CCE-923B-D184179E811D}" type="slidenum">
              <a:rPr lang="en-US" altLang="sv-SE" sz="1200" b="0" smtClean="0">
                <a:solidFill>
                  <a:schemeClr val="tx2"/>
                </a:solidFill>
              </a:rPr>
              <a:pPr algn="r">
                <a:spcBef>
                  <a:spcPct val="0"/>
                </a:spcBef>
                <a:buFontTx/>
                <a:buNone/>
              </a:pPr>
              <a:t>55</a:t>
            </a:fld>
            <a:endParaRPr lang="de-DE" altLang="sv-SE" sz="1200" b="0" smtClean="0">
              <a:solidFill>
                <a:schemeClr val="tx2"/>
              </a:solidFill>
              <a:latin typeface="Times New Roman" pitchFamily="18" charset="0"/>
            </a:endParaRPr>
          </a:p>
        </p:txBody>
      </p:sp>
      <p:sp>
        <p:nvSpPr>
          <p:cNvPr id="318466" name="Rectangle 2"/>
          <p:cNvSpPr>
            <a:spLocks noGrp="1" noChangeArrowheads="1"/>
          </p:cNvSpPr>
          <p:nvPr>
            <p:ph type="title"/>
          </p:nvPr>
        </p:nvSpPr>
        <p:spPr/>
        <p:txBody>
          <a:bodyPr/>
          <a:lstStyle/>
          <a:p>
            <a:pPr eaLnBrk="1" hangingPunct="1">
              <a:defRPr/>
            </a:pPr>
            <a:r>
              <a:rPr lang="de-DE" smtClean="0"/>
              <a:t>DFFs mit Freigabeeingang</a:t>
            </a:r>
            <a:endParaRPr lang="de-DE" dirty="0" smtClean="0"/>
          </a:p>
        </p:txBody>
      </p:sp>
      <p:sp>
        <p:nvSpPr>
          <p:cNvPr id="51206" name="Rectangle 3"/>
          <p:cNvSpPr>
            <a:spLocks noGrp="1" noChangeArrowheads="1"/>
          </p:cNvSpPr>
          <p:nvPr>
            <p:ph type="body" idx="1"/>
          </p:nvPr>
        </p:nvSpPr>
        <p:spPr/>
        <p:txBody>
          <a:bodyPr/>
          <a:lstStyle/>
          <a:p>
            <a:pPr eaLnBrk="1" hangingPunct="1"/>
            <a:r>
              <a:rPr lang="de-DE" altLang="de-DE" smtClean="0"/>
              <a:t>Wenn DFFs keinen Freigabeeingang besitzen, so kann dieser durch ein Vorschaltnetz hinzugefügt werden:</a:t>
            </a:r>
          </a:p>
          <a:p>
            <a:pPr eaLnBrk="1" hangingPunct="1"/>
            <a:endParaRPr lang="de-DE" altLang="de-DE" smtClean="0"/>
          </a:p>
        </p:txBody>
      </p:sp>
      <p:sp>
        <p:nvSpPr>
          <p:cNvPr id="51207" name="Rectangle 5"/>
          <p:cNvSpPr>
            <a:spLocks noChangeArrowheads="1"/>
          </p:cNvSpPr>
          <p:nvPr/>
        </p:nvSpPr>
        <p:spPr bwMode="auto">
          <a:xfrm>
            <a:off x="0" y="3233738"/>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51208" name="Object 4"/>
          <p:cNvGraphicFramePr>
            <a:graphicFrameLocks noChangeAspect="1"/>
          </p:cNvGraphicFramePr>
          <p:nvPr/>
        </p:nvGraphicFramePr>
        <p:xfrm>
          <a:off x="2319338" y="2701925"/>
          <a:ext cx="5832475" cy="1933575"/>
        </p:xfrm>
        <a:graphic>
          <a:graphicData uri="http://schemas.openxmlformats.org/presentationml/2006/ole">
            <mc:AlternateContent xmlns:mc="http://schemas.openxmlformats.org/markup-compatibility/2006">
              <mc:Choice xmlns:v="urn:schemas-microsoft-com:vml" Requires="v">
                <p:oleObj spid="_x0000_s51232" name="Visio" r:id="rId3" imgW="4592089" imgH="1530288" progId="Visio.Drawing.11">
                  <p:embed/>
                </p:oleObj>
              </mc:Choice>
              <mc:Fallback>
                <p:oleObj name="Visio" r:id="rId3" imgW="4592089" imgH="153028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338" y="2701925"/>
                        <a:ext cx="5832475"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120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0775" y="4933950"/>
            <a:ext cx="5329238"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045FCB2A-7271-4438-AF81-CEEFE3D22FF9}" type="datetime1">
              <a:rPr lang="de-DE" altLang="sv-SE" sz="1000" b="0" smtClean="0"/>
              <a:pPr>
                <a:spcBef>
                  <a:spcPct val="0"/>
                </a:spcBef>
                <a:buFontTx/>
                <a:buNone/>
              </a:pPr>
              <a:t>11.12.2018</a:t>
            </a:fld>
            <a:endParaRPr lang="de-DE" altLang="sv-SE" sz="1000" b="0" smtClean="0"/>
          </a:p>
        </p:txBody>
      </p:sp>
      <p:sp>
        <p:nvSpPr>
          <p:cNvPr id="52227"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52228"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085945F5-8AE2-4893-9138-18D6C9F8399B}" type="slidenum">
              <a:rPr lang="en-US" altLang="sv-SE" sz="1200" b="0" smtClean="0">
                <a:solidFill>
                  <a:schemeClr val="tx2"/>
                </a:solidFill>
              </a:rPr>
              <a:pPr algn="r">
                <a:spcBef>
                  <a:spcPct val="0"/>
                </a:spcBef>
                <a:buFontTx/>
                <a:buNone/>
              </a:pPr>
              <a:t>56</a:t>
            </a:fld>
            <a:endParaRPr lang="de-DE" altLang="sv-SE" sz="1200" b="0" smtClean="0">
              <a:solidFill>
                <a:schemeClr val="tx2"/>
              </a:solidFill>
              <a:latin typeface="Times New Roman" pitchFamily="18" charset="0"/>
            </a:endParaRPr>
          </a:p>
        </p:txBody>
      </p:sp>
      <p:sp>
        <p:nvSpPr>
          <p:cNvPr id="319490" name="Rectangle 2"/>
          <p:cNvSpPr>
            <a:spLocks noGrp="1" noChangeArrowheads="1"/>
          </p:cNvSpPr>
          <p:nvPr>
            <p:ph type="title"/>
          </p:nvPr>
        </p:nvSpPr>
        <p:spPr/>
        <p:txBody>
          <a:bodyPr/>
          <a:lstStyle/>
          <a:p>
            <a:pPr eaLnBrk="1" hangingPunct="1">
              <a:defRPr/>
            </a:pPr>
            <a:r>
              <a:rPr lang="de-DE" smtClean="0"/>
              <a:t>Taktflankengesteuertes JK-Flipflop</a:t>
            </a:r>
          </a:p>
        </p:txBody>
      </p:sp>
      <p:sp>
        <p:nvSpPr>
          <p:cNvPr id="52230" name="Rectangle 3"/>
          <p:cNvSpPr>
            <a:spLocks noGrp="1" noChangeArrowheads="1"/>
          </p:cNvSpPr>
          <p:nvPr>
            <p:ph type="body" idx="1"/>
          </p:nvPr>
        </p:nvSpPr>
        <p:spPr>
          <a:xfrm>
            <a:off x="227013" y="1765300"/>
            <a:ext cx="10212387" cy="1655763"/>
          </a:xfrm>
        </p:spPr>
        <p:txBody>
          <a:bodyPr/>
          <a:lstStyle/>
          <a:p>
            <a:pPr eaLnBrk="1" hangingPunct="1">
              <a:lnSpc>
                <a:spcPct val="90000"/>
              </a:lnSpc>
            </a:pPr>
            <a:r>
              <a:rPr lang="de-DE" altLang="de-DE" sz="1600" dirty="0" smtClean="0"/>
              <a:t>Bei steigender Flanke funktioniert das JK-Flipflop ähnlich wie ein RS-Flipflop </a:t>
            </a:r>
            <a:br>
              <a:rPr lang="de-DE" altLang="de-DE" sz="1600" dirty="0" smtClean="0"/>
            </a:br>
            <a:r>
              <a:rPr lang="de-DE" altLang="de-DE" sz="1600" dirty="0" smtClean="0"/>
              <a:t>(J entspricht S und K entspricht R). </a:t>
            </a:r>
          </a:p>
          <a:p>
            <a:pPr eaLnBrk="1" hangingPunct="1">
              <a:lnSpc>
                <a:spcPct val="90000"/>
              </a:lnSpc>
            </a:pPr>
            <a:r>
              <a:rPr lang="de-DE" altLang="de-DE" sz="1600" dirty="0" smtClean="0"/>
              <a:t>Aber es </a:t>
            </a:r>
            <a:r>
              <a:rPr lang="de-DE" altLang="de-DE" sz="1600" dirty="0" err="1" smtClean="0"/>
              <a:t>toggelt</a:t>
            </a:r>
            <a:r>
              <a:rPr lang="de-DE" altLang="de-DE" sz="1600" dirty="0" smtClean="0"/>
              <a:t> für J = K = 1.</a:t>
            </a:r>
          </a:p>
          <a:p>
            <a:pPr eaLnBrk="1" hangingPunct="1">
              <a:lnSpc>
                <a:spcPct val="90000"/>
              </a:lnSpc>
            </a:pPr>
            <a:r>
              <a:rPr lang="de-DE" altLang="de-DE" sz="1600" dirty="0" smtClean="0"/>
              <a:t>Arbeitstabelle und charakteristische Gleichung:</a:t>
            </a:r>
            <a:endParaRPr lang="de-DE" altLang="de-DE" dirty="0" smtClean="0"/>
          </a:p>
        </p:txBody>
      </p:sp>
      <p:sp>
        <p:nvSpPr>
          <p:cNvPr id="52231" name="Rectangle 8"/>
          <p:cNvSpPr>
            <a:spLocks noChangeArrowheads="1"/>
          </p:cNvSpPr>
          <p:nvPr/>
        </p:nvSpPr>
        <p:spPr bwMode="auto">
          <a:xfrm>
            <a:off x="0" y="2641600"/>
            <a:ext cx="10687050" cy="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52232" name="Rectangle 22"/>
          <p:cNvSpPr>
            <a:spLocks noChangeArrowheads="1"/>
          </p:cNvSpPr>
          <p:nvPr/>
        </p:nvSpPr>
        <p:spPr bwMode="auto">
          <a:xfrm>
            <a:off x="0" y="2641600"/>
            <a:ext cx="385763" cy="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52233" name="Rectangle 27"/>
          <p:cNvSpPr>
            <a:spLocks noChangeArrowheads="1"/>
          </p:cNvSpPr>
          <p:nvPr/>
        </p:nvSpPr>
        <p:spPr bwMode="auto">
          <a:xfrm>
            <a:off x="0" y="2641600"/>
            <a:ext cx="385763" cy="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52234" name="Rectangle 32"/>
          <p:cNvSpPr>
            <a:spLocks noChangeArrowheads="1"/>
          </p:cNvSpPr>
          <p:nvPr/>
        </p:nvSpPr>
        <p:spPr bwMode="auto">
          <a:xfrm>
            <a:off x="0" y="2641600"/>
            <a:ext cx="385763" cy="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52235" name="Rectangle 37"/>
          <p:cNvSpPr>
            <a:spLocks noChangeArrowheads="1"/>
          </p:cNvSpPr>
          <p:nvPr/>
        </p:nvSpPr>
        <p:spPr bwMode="auto">
          <a:xfrm>
            <a:off x="0" y="2641600"/>
            <a:ext cx="385763" cy="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pic>
        <p:nvPicPr>
          <p:cNvPr id="52236" name="Picture 2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275" y="3565525"/>
            <a:ext cx="7912100" cy="322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92B47411-4F99-4EFD-A955-D716195C8017}" type="datetime1">
              <a:rPr lang="de-DE" altLang="sv-SE" sz="1000" b="0" smtClean="0"/>
              <a:pPr>
                <a:spcBef>
                  <a:spcPct val="0"/>
                </a:spcBef>
                <a:buFontTx/>
                <a:buNone/>
              </a:pPr>
              <a:t>11.12.2018</a:t>
            </a:fld>
            <a:endParaRPr lang="de-DE" altLang="sv-SE" sz="1000" b="0" smtClean="0"/>
          </a:p>
        </p:txBody>
      </p:sp>
      <p:sp>
        <p:nvSpPr>
          <p:cNvPr id="53251"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53252"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0DBD319A-6D8A-412F-81EE-F8E4BD2DC632}" type="slidenum">
              <a:rPr lang="en-US" altLang="sv-SE" sz="1200" b="0" smtClean="0">
                <a:solidFill>
                  <a:schemeClr val="tx2"/>
                </a:solidFill>
              </a:rPr>
              <a:pPr algn="r">
                <a:spcBef>
                  <a:spcPct val="0"/>
                </a:spcBef>
                <a:buFontTx/>
                <a:buNone/>
              </a:pPr>
              <a:t>57</a:t>
            </a:fld>
            <a:endParaRPr lang="de-DE" altLang="sv-SE" sz="1200" b="0" smtClean="0">
              <a:solidFill>
                <a:schemeClr val="tx2"/>
              </a:solidFill>
              <a:latin typeface="Times New Roman" pitchFamily="18" charset="0"/>
            </a:endParaRPr>
          </a:p>
        </p:txBody>
      </p:sp>
      <p:sp>
        <p:nvSpPr>
          <p:cNvPr id="320514" name="Rectangle 2"/>
          <p:cNvSpPr>
            <a:spLocks noGrp="1" noChangeArrowheads="1"/>
          </p:cNvSpPr>
          <p:nvPr>
            <p:ph type="title"/>
          </p:nvPr>
        </p:nvSpPr>
        <p:spPr/>
        <p:txBody>
          <a:bodyPr/>
          <a:lstStyle/>
          <a:p>
            <a:pPr eaLnBrk="1" hangingPunct="1">
              <a:defRPr/>
            </a:pPr>
            <a:r>
              <a:rPr lang="de-DE" smtClean="0"/>
              <a:t>Innerer Aufbau eines JK-FFs</a:t>
            </a:r>
          </a:p>
        </p:txBody>
      </p:sp>
      <p:sp>
        <p:nvSpPr>
          <p:cNvPr id="53254" name="Rectangle 3"/>
          <p:cNvSpPr>
            <a:spLocks noGrp="1" noChangeArrowheads="1"/>
          </p:cNvSpPr>
          <p:nvPr>
            <p:ph type="body" idx="1"/>
          </p:nvPr>
        </p:nvSpPr>
        <p:spPr>
          <a:xfrm>
            <a:off x="227013" y="1260475"/>
            <a:ext cx="10212387" cy="3600450"/>
          </a:xfrm>
        </p:spPr>
        <p:txBody>
          <a:bodyPr/>
          <a:lstStyle/>
          <a:p>
            <a:pPr eaLnBrk="1" hangingPunct="1"/>
            <a:r>
              <a:rPr lang="de-DE" altLang="de-DE" smtClean="0"/>
              <a:t>Innerer Aufbau mit DFF a) und Schaltsymbol b)</a:t>
            </a:r>
          </a:p>
        </p:txBody>
      </p:sp>
      <p:sp>
        <p:nvSpPr>
          <p:cNvPr id="53255" name="Rectangle 5"/>
          <p:cNvSpPr>
            <a:spLocks noChangeArrowheads="1"/>
          </p:cNvSpPr>
          <p:nvPr/>
        </p:nvSpPr>
        <p:spPr bwMode="auto">
          <a:xfrm>
            <a:off x="0" y="2581275"/>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53256" name="Object 4"/>
          <p:cNvGraphicFramePr>
            <a:graphicFrameLocks noChangeAspect="1"/>
          </p:cNvGraphicFramePr>
          <p:nvPr/>
        </p:nvGraphicFramePr>
        <p:xfrm>
          <a:off x="663575" y="1908175"/>
          <a:ext cx="9432925" cy="2760663"/>
        </p:xfrm>
        <a:graphic>
          <a:graphicData uri="http://schemas.openxmlformats.org/presentationml/2006/ole">
            <mc:AlternateContent xmlns:mc="http://schemas.openxmlformats.org/markup-compatibility/2006">
              <mc:Choice xmlns:v="urn:schemas-microsoft-com:vml" Requires="v">
                <p:oleObj spid="_x0000_s53280" name="Visio" r:id="rId3" imgW="7275576" imgH="2129392" progId="Visio.Drawing.11">
                  <p:embed/>
                </p:oleObj>
              </mc:Choice>
              <mc:Fallback>
                <p:oleObj name="Visio" r:id="rId3" imgW="7275576" imgH="2129392"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75" y="1908175"/>
                        <a:ext cx="9432925"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3257" name="Picture 2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0775" y="4743450"/>
            <a:ext cx="691356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0B5FE2A0-43BD-4EAF-B2AC-CA489FAE3FA4}" type="datetime1">
              <a:rPr lang="de-DE" altLang="sv-SE" sz="1000" b="0" smtClean="0"/>
              <a:pPr>
                <a:spcBef>
                  <a:spcPct val="0"/>
                </a:spcBef>
                <a:buFontTx/>
                <a:buNone/>
              </a:pPr>
              <a:t>11.12.2018</a:t>
            </a:fld>
            <a:endParaRPr lang="de-DE" altLang="sv-SE" sz="1000" b="0" smtClean="0"/>
          </a:p>
        </p:txBody>
      </p:sp>
      <p:sp>
        <p:nvSpPr>
          <p:cNvPr id="54275"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54276"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4D973BB7-FF97-4870-A66C-4D3544737807}" type="slidenum">
              <a:rPr lang="en-US" altLang="sv-SE" sz="1200" b="0" smtClean="0">
                <a:solidFill>
                  <a:schemeClr val="tx2"/>
                </a:solidFill>
              </a:rPr>
              <a:pPr algn="r">
                <a:spcBef>
                  <a:spcPct val="0"/>
                </a:spcBef>
                <a:buFontTx/>
                <a:buNone/>
              </a:pPr>
              <a:t>58</a:t>
            </a:fld>
            <a:endParaRPr lang="de-DE" altLang="sv-SE" sz="1200" b="0" smtClean="0">
              <a:solidFill>
                <a:schemeClr val="tx2"/>
              </a:solidFill>
              <a:latin typeface="Times New Roman" pitchFamily="18" charset="0"/>
            </a:endParaRPr>
          </a:p>
        </p:txBody>
      </p:sp>
      <p:sp>
        <p:nvSpPr>
          <p:cNvPr id="321538" name="Rectangle 2"/>
          <p:cNvSpPr>
            <a:spLocks noGrp="1" noChangeArrowheads="1"/>
          </p:cNvSpPr>
          <p:nvPr>
            <p:ph type="title"/>
          </p:nvPr>
        </p:nvSpPr>
        <p:spPr/>
        <p:txBody>
          <a:bodyPr/>
          <a:lstStyle/>
          <a:p>
            <a:pPr eaLnBrk="1" hangingPunct="1">
              <a:defRPr/>
            </a:pPr>
            <a:r>
              <a:rPr lang="de-DE" smtClean="0"/>
              <a:t>T(oggle)-Flipflop</a:t>
            </a:r>
          </a:p>
        </p:txBody>
      </p:sp>
      <p:sp>
        <p:nvSpPr>
          <p:cNvPr id="54278" name="Rectangle 3"/>
          <p:cNvSpPr>
            <a:spLocks noGrp="1" noChangeArrowheads="1"/>
          </p:cNvSpPr>
          <p:nvPr>
            <p:ph type="body" idx="1"/>
          </p:nvPr>
        </p:nvSpPr>
        <p:spPr/>
        <p:txBody>
          <a:bodyPr/>
          <a:lstStyle/>
          <a:p>
            <a:pPr eaLnBrk="1" hangingPunct="1"/>
            <a:r>
              <a:rPr lang="de-DE" altLang="de-DE" smtClean="0"/>
              <a:t>Für T=1 invertiert der Ausgang, für T=0 ändert sich der Ausgang nicht</a:t>
            </a:r>
          </a:p>
          <a:p>
            <a:pPr eaLnBrk="1" hangingPunct="1"/>
            <a:r>
              <a:rPr lang="de-DE" altLang="de-DE" smtClean="0"/>
              <a:t>Mit TFFs lassen sich im Vergleich zu DFFs beim Entwurf zyklischer Zähler Hardwareressourcen einsparen.</a:t>
            </a:r>
          </a:p>
          <a:p>
            <a:pPr eaLnBrk="1" hangingPunct="1"/>
            <a:r>
              <a:rPr lang="de-DE" altLang="de-DE" smtClean="0"/>
              <a:t>Arbeitstabelle und charakteristische Gleichung:</a:t>
            </a:r>
          </a:p>
        </p:txBody>
      </p:sp>
      <p:pic>
        <p:nvPicPr>
          <p:cNvPr id="54279" name="Picture 111" descr="te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3349625"/>
            <a:ext cx="8640763"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296962" name="Rectangle 2"/>
          <p:cNvSpPr>
            <a:spLocks noGrp="1" noChangeArrowheads="1"/>
          </p:cNvSpPr>
          <p:nvPr>
            <p:ph type="title"/>
          </p:nvPr>
        </p:nvSpPr>
        <p:spPr/>
        <p:txBody>
          <a:bodyPr/>
          <a:lstStyle/>
          <a:p>
            <a:pPr eaLnBrk="1" hangingPunct="1">
              <a:defRPr/>
            </a:pPr>
            <a:r>
              <a:rPr lang="de-DE" smtClean="0"/>
              <a:t>Analyse des sequenziellen Verhaltens beim RS-Latch</a:t>
            </a:r>
          </a:p>
        </p:txBody>
      </p:sp>
      <p:sp>
        <p:nvSpPr>
          <p:cNvPr id="7174" name="Rectangle 5"/>
          <p:cNvSpPr>
            <a:spLocks noChangeArrowheads="1"/>
          </p:cNvSpPr>
          <p:nvPr/>
        </p:nvSpPr>
        <p:spPr bwMode="auto">
          <a:xfrm>
            <a:off x="0" y="22145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9224" name="Text Box 8"/>
          <p:cNvSpPr txBox="1">
            <a:spLocks noChangeArrowheads="1"/>
          </p:cNvSpPr>
          <p:nvPr/>
        </p:nvSpPr>
        <p:spPr bwMode="auto">
          <a:xfrm>
            <a:off x="71438" y="1809750"/>
            <a:ext cx="3111500"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buFont typeface="Arial" charset="0"/>
              <a:buAutoNum type="arabicPeriod"/>
            </a:pPr>
            <a:r>
              <a:rPr lang="de-DE" altLang="de-DE" sz="1800" b="1" dirty="0">
                <a:solidFill>
                  <a:srgbClr val="FF0000"/>
                </a:solidFill>
                <a:latin typeface="Arial" charset="0"/>
              </a:rPr>
              <a:t>Setzen</a:t>
            </a:r>
            <a:r>
              <a:rPr lang="de-DE" altLang="de-DE" sz="1800" b="1" dirty="0">
                <a:latin typeface="Arial" charset="0"/>
              </a:rPr>
              <a:t> mit S=1</a:t>
            </a:r>
          </a:p>
          <a:p>
            <a:pPr algn="l">
              <a:buFont typeface="Arial" charset="0"/>
              <a:buAutoNum type="arabicPeriod"/>
            </a:pPr>
            <a:endParaRPr lang="de-DE" altLang="de-DE" sz="1800" b="1" dirty="0">
              <a:latin typeface="Arial" charset="0"/>
            </a:endParaRPr>
          </a:p>
          <a:p>
            <a:pPr algn="l">
              <a:buFont typeface="Arial" charset="0"/>
              <a:buAutoNum type="arabicPeriod"/>
            </a:pPr>
            <a:r>
              <a:rPr lang="de-DE" altLang="de-DE" sz="1800" b="1" dirty="0">
                <a:solidFill>
                  <a:srgbClr val="FF0000"/>
                </a:solidFill>
                <a:latin typeface="Arial" charset="0"/>
              </a:rPr>
              <a:t>Speichern</a:t>
            </a:r>
            <a:r>
              <a:rPr lang="de-DE" altLang="de-DE" sz="1800" b="1" dirty="0">
                <a:latin typeface="Arial" charset="0"/>
              </a:rPr>
              <a:t> mit R=S=0. Die Schaltung ist stabil für Q=0 und Q=1</a:t>
            </a:r>
          </a:p>
          <a:p>
            <a:pPr algn="l">
              <a:buFont typeface="Arial" charset="0"/>
              <a:buAutoNum type="arabicPeriod"/>
            </a:pPr>
            <a:endParaRPr lang="de-DE" altLang="de-DE" sz="1800" b="1" dirty="0">
              <a:latin typeface="Arial" charset="0"/>
            </a:endParaRPr>
          </a:p>
          <a:p>
            <a:pPr algn="l">
              <a:buFont typeface="Arial" charset="0"/>
              <a:buAutoNum type="arabicPeriod"/>
            </a:pPr>
            <a:r>
              <a:rPr lang="de-DE" altLang="de-DE" sz="1800" b="1" dirty="0">
                <a:solidFill>
                  <a:srgbClr val="FF0000"/>
                </a:solidFill>
                <a:latin typeface="Arial" charset="0"/>
              </a:rPr>
              <a:t>Löschen</a:t>
            </a:r>
            <a:r>
              <a:rPr lang="de-DE" altLang="de-DE" sz="1800" b="1" dirty="0">
                <a:latin typeface="Arial" charset="0"/>
              </a:rPr>
              <a:t> mit R=1</a:t>
            </a:r>
          </a:p>
          <a:p>
            <a:pPr algn="l">
              <a:buFont typeface="Arial" charset="0"/>
              <a:buAutoNum type="arabicPeriod"/>
            </a:pPr>
            <a:endParaRPr lang="de-DE" altLang="de-DE" sz="1800" b="1" dirty="0">
              <a:latin typeface="Arial" charset="0"/>
            </a:endParaRPr>
          </a:p>
          <a:p>
            <a:pPr algn="l">
              <a:buFont typeface="Arial" charset="0"/>
              <a:buAutoNum type="arabicPeriod"/>
            </a:pPr>
            <a:r>
              <a:rPr lang="de-DE" altLang="de-DE" sz="1800" b="1" dirty="0" smtClean="0">
                <a:solidFill>
                  <a:srgbClr val="FF0000"/>
                </a:solidFill>
                <a:latin typeface="Arial" charset="0"/>
              </a:rPr>
              <a:t>Speicher</a:t>
            </a:r>
            <a:r>
              <a:rPr lang="de-DE" altLang="de-DE" sz="1800" b="1" dirty="0" smtClean="0">
                <a:latin typeface="Arial" charset="0"/>
              </a:rPr>
              <a:t> wie </a:t>
            </a:r>
            <a:r>
              <a:rPr lang="de-DE" altLang="de-DE" sz="1800" b="1" dirty="0">
                <a:latin typeface="Arial" charset="0"/>
              </a:rPr>
              <a:t>2</a:t>
            </a:r>
          </a:p>
          <a:p>
            <a:pPr algn="l">
              <a:buFont typeface="Arial" charset="0"/>
              <a:buAutoNum type="arabicPeriod"/>
            </a:pPr>
            <a:endParaRPr lang="de-DE" altLang="de-DE" sz="1800" b="1" dirty="0">
              <a:latin typeface="Arial" charset="0"/>
            </a:endParaRPr>
          </a:p>
          <a:p>
            <a:pPr algn="l">
              <a:buFont typeface="Arial" charset="0"/>
              <a:buAutoNum type="arabicPeriod"/>
            </a:pPr>
            <a:r>
              <a:rPr lang="de-DE" altLang="de-DE" sz="1800" b="1" dirty="0">
                <a:solidFill>
                  <a:srgbClr val="FF0000"/>
                </a:solidFill>
                <a:latin typeface="Arial" charset="0"/>
              </a:rPr>
              <a:t>Irreguläres Verhalten </a:t>
            </a:r>
            <a:r>
              <a:rPr lang="de-DE" altLang="de-DE" sz="1800" b="1" dirty="0">
                <a:latin typeface="Arial" charset="0"/>
              </a:rPr>
              <a:t>bei S=1 und R=1</a:t>
            </a:r>
          </a:p>
          <a:p>
            <a:pPr algn="l">
              <a:buFont typeface="Arial" charset="0"/>
              <a:buAutoNum type="arabicPeriod"/>
            </a:pPr>
            <a:endParaRPr lang="de-DE" altLang="de-DE" sz="1800" b="1" dirty="0">
              <a:solidFill>
                <a:srgbClr val="FB9E23"/>
              </a:solidFill>
              <a:latin typeface="Arial" charset="0"/>
            </a:endParaRPr>
          </a:p>
          <a:p>
            <a:pPr algn="l">
              <a:buFont typeface="Arial" charset="0"/>
              <a:buAutoNum type="arabicPeriod"/>
            </a:pPr>
            <a:r>
              <a:rPr lang="de-DE" altLang="de-DE" sz="1800" b="1" dirty="0">
                <a:solidFill>
                  <a:srgbClr val="FF0000"/>
                </a:solidFill>
                <a:latin typeface="Arial" charset="0"/>
              </a:rPr>
              <a:t>Speichern</a:t>
            </a:r>
            <a:r>
              <a:rPr lang="de-DE" altLang="de-DE" sz="1800" b="1" dirty="0">
                <a:latin typeface="Arial" charset="0"/>
              </a:rPr>
              <a:t> mit R=S=0 nach irregulärer Ansteuerung. Die Schaltung ist instabil/gerät ins Schwingen</a:t>
            </a:r>
          </a:p>
        </p:txBody>
      </p:sp>
      <p:graphicFrame>
        <p:nvGraphicFramePr>
          <p:cNvPr id="3" name="Object 2"/>
          <p:cNvGraphicFramePr>
            <a:graphicFrameLocks noChangeAspect="1"/>
          </p:cNvGraphicFramePr>
          <p:nvPr>
            <p:extLst>
              <p:ext uri="{D42A27DB-BD31-4B8C-83A1-F6EECF244321}">
                <p14:modId xmlns:p14="http://schemas.microsoft.com/office/powerpoint/2010/main" val="3806883217"/>
              </p:ext>
            </p:extLst>
          </p:nvPr>
        </p:nvGraphicFramePr>
        <p:xfrm>
          <a:off x="3273425" y="3205361"/>
          <a:ext cx="6607175" cy="2686050"/>
        </p:xfrm>
        <a:graphic>
          <a:graphicData uri="http://schemas.openxmlformats.org/presentationml/2006/ole">
            <mc:AlternateContent xmlns:mc="http://schemas.openxmlformats.org/markup-compatibility/2006">
              <mc:Choice xmlns:v="urn:schemas-microsoft-com:vml" Requires="v">
                <p:oleObj spid="_x0000_s75799" name="Visio" r:id="rId3" imgW="9743278" imgH="3973798" progId="Visio.Drawing.11">
                  <p:embed/>
                </p:oleObj>
              </mc:Choice>
              <mc:Fallback>
                <p:oleObj name="Visio" r:id="rId3" imgW="9743278" imgH="397379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3425" y="3205361"/>
                        <a:ext cx="6607175"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66294121"/>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720D2733-A79B-4687-BBB8-0B6D4EB564E0}" type="datetime1">
              <a:rPr lang="de-DE" altLang="sv-SE" sz="1000" b="0" smtClean="0"/>
              <a:pPr>
                <a:spcBef>
                  <a:spcPct val="0"/>
                </a:spcBef>
                <a:buFontTx/>
                <a:buNone/>
              </a:pPr>
              <a:t>11.12.2018</a:t>
            </a:fld>
            <a:endParaRPr lang="de-DE" altLang="sv-SE" sz="1000" b="0" smtClean="0"/>
          </a:p>
        </p:txBody>
      </p:sp>
      <p:sp>
        <p:nvSpPr>
          <p:cNvPr id="55299"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55300"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70F96250-241A-4B45-92CC-68E3390EDBF9}" type="slidenum">
              <a:rPr lang="en-US" altLang="sv-SE" sz="1200" b="0" smtClean="0">
                <a:solidFill>
                  <a:schemeClr val="tx2"/>
                </a:solidFill>
              </a:rPr>
              <a:pPr algn="r">
                <a:spcBef>
                  <a:spcPct val="0"/>
                </a:spcBef>
                <a:buFontTx/>
                <a:buNone/>
              </a:pPr>
              <a:t>59</a:t>
            </a:fld>
            <a:endParaRPr lang="de-DE" altLang="sv-SE" sz="1200" b="0" smtClean="0">
              <a:solidFill>
                <a:schemeClr val="tx2"/>
              </a:solidFill>
              <a:latin typeface="Times New Roman" pitchFamily="18" charset="0"/>
            </a:endParaRPr>
          </a:p>
        </p:txBody>
      </p:sp>
      <p:sp>
        <p:nvSpPr>
          <p:cNvPr id="322562" name="Rectangle 2"/>
          <p:cNvSpPr>
            <a:spLocks noGrp="1" noChangeArrowheads="1"/>
          </p:cNvSpPr>
          <p:nvPr>
            <p:ph type="title"/>
          </p:nvPr>
        </p:nvSpPr>
        <p:spPr/>
        <p:txBody>
          <a:bodyPr/>
          <a:lstStyle/>
          <a:p>
            <a:pPr eaLnBrk="1" hangingPunct="1">
              <a:defRPr/>
            </a:pPr>
            <a:r>
              <a:rPr lang="de-DE" smtClean="0"/>
              <a:t>Innerer Aufbau eines TFFs und VHDL-Modell</a:t>
            </a:r>
          </a:p>
        </p:txBody>
      </p:sp>
      <p:sp>
        <p:nvSpPr>
          <p:cNvPr id="55302" name="Rectangle 6"/>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55303" name="Object 5"/>
          <p:cNvGraphicFramePr>
            <a:graphicFrameLocks noChangeAspect="1"/>
          </p:cNvGraphicFramePr>
          <p:nvPr/>
        </p:nvGraphicFramePr>
        <p:xfrm>
          <a:off x="806450" y="1552575"/>
          <a:ext cx="8424863" cy="1941513"/>
        </p:xfrm>
        <a:graphic>
          <a:graphicData uri="http://schemas.openxmlformats.org/presentationml/2006/ole">
            <mc:AlternateContent xmlns:mc="http://schemas.openxmlformats.org/markup-compatibility/2006">
              <mc:Choice xmlns:v="urn:schemas-microsoft-com:vml" Requires="v">
                <p:oleObj spid="_x0000_s55332" name="Visio" r:id="rId3" imgW="8557191" imgH="1967722" progId="Visio.Drawing.11">
                  <p:embed/>
                </p:oleObj>
              </mc:Choice>
              <mc:Fallback>
                <p:oleObj name="Visio" r:id="rId3" imgW="8557191" imgH="1967722"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450" y="1552575"/>
                        <a:ext cx="8424863"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4" name="Rectangle 9"/>
          <p:cNvSpPr>
            <a:spLocks noChangeArrowheads="1"/>
          </p:cNvSpPr>
          <p:nvPr/>
        </p:nvSpPr>
        <p:spPr bwMode="auto">
          <a:xfrm>
            <a:off x="447675" y="3133725"/>
            <a:ext cx="3095625" cy="360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buFontTx/>
              <a:buNone/>
            </a:pPr>
            <a:r>
              <a:rPr lang="de-DE" altLang="de-DE" sz="1800"/>
              <a:t>TFF aufgebaut aus JK-FF</a:t>
            </a:r>
          </a:p>
        </p:txBody>
      </p:sp>
      <p:grpSp>
        <p:nvGrpSpPr>
          <p:cNvPr id="2" name="Group 11"/>
          <p:cNvGrpSpPr>
            <a:grpSpLocks/>
          </p:cNvGrpSpPr>
          <p:nvPr/>
        </p:nvGrpSpPr>
        <p:grpSpPr bwMode="auto">
          <a:xfrm>
            <a:off x="1093788" y="3494088"/>
            <a:ext cx="9147175" cy="3759200"/>
            <a:chOff x="689" y="2201"/>
            <a:chExt cx="5762" cy="2368"/>
          </a:xfrm>
        </p:grpSpPr>
        <p:sp>
          <p:nvSpPr>
            <p:cNvPr id="55308" name="Text Box 4"/>
            <p:cNvSpPr txBox="1">
              <a:spLocks noChangeArrowheads="1"/>
            </p:cNvSpPr>
            <p:nvPr/>
          </p:nvSpPr>
          <p:spPr bwMode="auto">
            <a:xfrm>
              <a:off x="3366" y="2201"/>
              <a:ext cx="3085" cy="2368"/>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b="1">
                  <a:latin typeface="Courier New" pitchFamily="49" charset="0"/>
                </a:rPr>
                <a:t>architecture</a:t>
              </a:r>
              <a:r>
                <a:rPr lang="en-GB" altLang="de-DE">
                  <a:latin typeface="Courier New" pitchFamily="49" charset="0"/>
                </a:rPr>
                <a:t> VERHALTEN </a:t>
              </a:r>
              <a:r>
                <a:rPr lang="en-GB" altLang="de-DE" b="1">
                  <a:latin typeface="Courier New" pitchFamily="49" charset="0"/>
                </a:rPr>
                <a:t>of</a:t>
              </a:r>
              <a:r>
                <a:rPr lang="en-GB" altLang="de-DE">
                  <a:latin typeface="Courier New" pitchFamily="49" charset="0"/>
                </a:rPr>
                <a:t> TFF </a:t>
              </a:r>
              <a:r>
                <a:rPr lang="en-GB" altLang="de-DE" b="1">
                  <a:latin typeface="Courier New" pitchFamily="49" charset="0"/>
                </a:rPr>
                <a:t>is</a:t>
              </a:r>
            </a:p>
            <a:p>
              <a:pPr algn="l"/>
              <a:r>
                <a:rPr lang="en-GB" altLang="de-DE" b="1">
                  <a:latin typeface="Courier New" pitchFamily="49" charset="0"/>
                </a:rPr>
                <a:t>signal</a:t>
              </a:r>
              <a:r>
                <a:rPr lang="en-GB" altLang="de-DE">
                  <a:latin typeface="Courier New" pitchFamily="49" charset="0"/>
                </a:rPr>
                <a:t> QTEMP: bit;</a:t>
              </a:r>
              <a:endParaRPr lang="en-GB" altLang="de-DE" b="1">
                <a:latin typeface="Courier New" pitchFamily="49" charset="0"/>
              </a:endParaRPr>
            </a:p>
            <a:p>
              <a:pPr algn="l"/>
              <a:r>
                <a:rPr lang="en-GB" altLang="de-DE" b="1">
                  <a:latin typeface="Courier New" pitchFamily="49" charset="0"/>
                </a:rPr>
                <a:t>begin</a:t>
              </a:r>
              <a:endParaRPr lang="en-GB" altLang="de-DE">
                <a:latin typeface="Courier New" pitchFamily="49" charset="0"/>
              </a:endParaRPr>
            </a:p>
            <a:p>
              <a:pPr algn="l"/>
              <a:r>
                <a:rPr lang="en-GB" altLang="de-DE">
                  <a:latin typeface="Courier New" pitchFamily="49" charset="0"/>
                </a:rPr>
                <a:t>P1: </a:t>
              </a:r>
              <a:r>
                <a:rPr lang="en-GB" altLang="de-DE" b="1">
                  <a:latin typeface="Courier New" pitchFamily="49" charset="0"/>
                </a:rPr>
                <a:t>process</a:t>
              </a:r>
              <a:r>
                <a:rPr lang="en-GB" altLang="de-DE">
                  <a:latin typeface="Courier New" pitchFamily="49" charset="0"/>
                </a:rPr>
                <a:t>(CLK, RESET)</a:t>
              </a:r>
              <a:endParaRPr lang="en-GB" altLang="de-DE" b="1">
                <a:latin typeface="Courier New" pitchFamily="49" charset="0"/>
              </a:endParaRPr>
            </a:p>
            <a:p>
              <a:pPr algn="l"/>
              <a:r>
                <a:rPr lang="en-GB" altLang="de-DE" b="1">
                  <a:latin typeface="Courier New" pitchFamily="49" charset="0"/>
                </a:rPr>
                <a:t>begin</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if</a:t>
              </a:r>
              <a:r>
                <a:rPr lang="en-GB" altLang="de-DE">
                  <a:latin typeface="Courier New" pitchFamily="49" charset="0"/>
                </a:rPr>
                <a:t> RESET = '1' </a:t>
              </a:r>
              <a:r>
                <a:rPr lang="en-GB" altLang="de-DE" b="1">
                  <a:latin typeface="Courier New" pitchFamily="49" charset="0"/>
                </a:rPr>
                <a:t>then</a:t>
              </a:r>
              <a:endParaRPr lang="en-GB" altLang="de-DE">
                <a:latin typeface="Courier New" pitchFamily="49" charset="0"/>
              </a:endParaRPr>
            </a:p>
            <a:p>
              <a:pPr algn="l"/>
              <a:r>
                <a:rPr lang="en-GB" altLang="de-DE">
                  <a:latin typeface="Courier New" pitchFamily="49" charset="0"/>
                </a:rPr>
                <a:t>      QTEMP &lt;= '0' </a:t>
              </a:r>
              <a:r>
                <a:rPr lang="en-GB" altLang="de-DE" b="1">
                  <a:latin typeface="Courier New" pitchFamily="49" charset="0"/>
                </a:rPr>
                <a:t>after</a:t>
              </a:r>
              <a:r>
                <a:rPr lang="en-GB" altLang="de-DE">
                  <a:latin typeface="Courier New" pitchFamily="49" charset="0"/>
                </a:rPr>
                <a:t> 5 ns; </a:t>
              </a:r>
            </a:p>
            <a:p>
              <a:pPr algn="l"/>
              <a:r>
                <a:rPr lang="en-GB" altLang="de-DE">
                  <a:latin typeface="Courier New" pitchFamily="49" charset="0"/>
                </a:rPr>
                <a:t>   </a:t>
              </a:r>
              <a:r>
                <a:rPr lang="en-GB" altLang="de-DE" b="1">
                  <a:latin typeface="Courier New" pitchFamily="49" charset="0"/>
                </a:rPr>
                <a:t>elsif</a:t>
              </a:r>
              <a:r>
                <a:rPr lang="en-GB" altLang="de-DE">
                  <a:latin typeface="Courier New" pitchFamily="49" charset="0"/>
                </a:rPr>
                <a:t> CLK='1' </a:t>
              </a:r>
              <a:r>
                <a:rPr lang="en-GB" altLang="de-DE" b="1">
                  <a:latin typeface="Courier New" pitchFamily="49" charset="0"/>
                </a:rPr>
                <a:t>and</a:t>
              </a:r>
              <a:r>
                <a:rPr lang="en-GB" altLang="de-DE">
                  <a:latin typeface="Courier New" pitchFamily="49" charset="0"/>
                </a:rPr>
                <a:t> CLK'event </a:t>
              </a:r>
              <a:r>
                <a:rPr lang="en-GB" altLang="de-DE" b="1">
                  <a:latin typeface="Courier New" pitchFamily="49" charset="0"/>
                </a:rPr>
                <a:t>then</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if</a:t>
              </a:r>
              <a:r>
                <a:rPr lang="en-GB" altLang="de-DE">
                  <a:latin typeface="Courier New" pitchFamily="49" charset="0"/>
                </a:rPr>
                <a:t> T = '1' </a:t>
              </a:r>
              <a:r>
                <a:rPr lang="en-GB" altLang="de-DE" b="1">
                  <a:latin typeface="Courier New" pitchFamily="49" charset="0"/>
                </a:rPr>
                <a:t>then</a:t>
              </a:r>
              <a:endParaRPr lang="en-GB" altLang="de-DE">
                <a:latin typeface="Courier New" pitchFamily="49" charset="0"/>
              </a:endParaRPr>
            </a:p>
            <a:p>
              <a:pPr algn="l"/>
              <a:r>
                <a:rPr lang="en-GB" altLang="de-DE">
                  <a:latin typeface="Courier New" pitchFamily="49" charset="0"/>
                </a:rPr>
                <a:t>        QTEMP &lt;= </a:t>
              </a:r>
              <a:r>
                <a:rPr lang="en-GB" altLang="de-DE" b="1">
                  <a:latin typeface="Courier New" pitchFamily="49" charset="0"/>
                </a:rPr>
                <a:t>not</a:t>
              </a:r>
              <a:r>
                <a:rPr lang="en-GB" altLang="de-DE">
                  <a:latin typeface="Courier New" pitchFamily="49" charset="0"/>
                </a:rPr>
                <a:t> QTEMP </a:t>
              </a:r>
              <a:r>
                <a:rPr lang="en-GB" altLang="de-DE" b="1">
                  <a:latin typeface="Courier New" pitchFamily="49" charset="0"/>
                </a:rPr>
                <a:t>after</a:t>
              </a:r>
              <a:r>
                <a:rPr lang="en-GB" altLang="de-DE">
                  <a:latin typeface="Courier New" pitchFamily="49" charset="0"/>
                </a:rPr>
                <a:t> 5 ns;</a:t>
              </a:r>
            </a:p>
            <a:p>
              <a:pPr algn="l"/>
              <a:r>
                <a:rPr lang="en-GB" altLang="de-DE">
                  <a:latin typeface="Courier New" pitchFamily="49" charset="0"/>
                </a:rPr>
                <a:t>      </a:t>
              </a:r>
              <a:r>
                <a:rPr lang="en-GB" altLang="de-DE" b="1">
                  <a:latin typeface="Courier New" pitchFamily="49" charset="0"/>
                </a:rPr>
                <a:t>end</a:t>
              </a:r>
              <a:r>
                <a:rPr lang="en-GB" altLang="de-DE">
                  <a:latin typeface="Courier New" pitchFamily="49" charset="0"/>
                </a:rPr>
                <a:t> </a:t>
              </a:r>
              <a:r>
                <a:rPr lang="en-GB" altLang="de-DE" b="1">
                  <a:latin typeface="Courier New" pitchFamily="49" charset="0"/>
                </a:rPr>
                <a:t>if</a:t>
              </a:r>
              <a:r>
                <a:rPr lang="en-GB" altLang="de-DE">
                  <a:latin typeface="Courier New" pitchFamily="49" charset="0"/>
                </a:rPr>
                <a:t>;</a:t>
              </a:r>
            </a:p>
            <a:p>
              <a:pPr algn="l"/>
              <a:r>
                <a:rPr lang="en-GB" altLang="de-DE">
                  <a:latin typeface="Courier New" pitchFamily="49" charset="0"/>
                </a:rPr>
                <a:t>   </a:t>
              </a:r>
              <a:r>
                <a:rPr lang="en-GB" altLang="de-DE" b="1">
                  <a:latin typeface="Courier New" pitchFamily="49" charset="0"/>
                </a:rPr>
                <a:t>end</a:t>
              </a:r>
              <a:r>
                <a:rPr lang="en-GB" altLang="de-DE">
                  <a:latin typeface="Courier New" pitchFamily="49" charset="0"/>
                </a:rPr>
                <a:t> </a:t>
              </a:r>
              <a:r>
                <a:rPr lang="en-GB" altLang="de-DE" b="1">
                  <a:latin typeface="Courier New" pitchFamily="49" charset="0"/>
                </a:rPr>
                <a:t>if</a:t>
              </a:r>
              <a:r>
                <a:rPr lang="en-GB" altLang="de-DE">
                  <a:latin typeface="Courier New" pitchFamily="49" charset="0"/>
                </a:rPr>
                <a:t>;</a:t>
              </a:r>
              <a:endParaRPr lang="en-GB" altLang="de-DE" b="1">
                <a:latin typeface="Courier New" pitchFamily="49" charset="0"/>
              </a:endParaRPr>
            </a:p>
            <a:p>
              <a:pPr algn="l"/>
              <a:r>
                <a:rPr lang="en-GB" altLang="de-DE" b="1">
                  <a:latin typeface="Courier New" pitchFamily="49" charset="0"/>
                </a:rPr>
                <a:t>end process</a:t>
              </a:r>
              <a:r>
                <a:rPr lang="en-GB" altLang="de-DE">
                  <a:latin typeface="Courier New" pitchFamily="49" charset="0"/>
                </a:rPr>
                <a:t> P1;</a:t>
              </a:r>
            </a:p>
            <a:p>
              <a:pPr algn="l"/>
              <a:r>
                <a:rPr lang="en-GB" altLang="de-DE">
                  <a:latin typeface="Courier New" pitchFamily="49" charset="0"/>
                </a:rPr>
                <a:t>Q &lt;= QTEMP;</a:t>
              </a:r>
              <a:endParaRPr lang="de-DE" altLang="de-DE" b="1">
                <a:latin typeface="Courier New" pitchFamily="49" charset="0"/>
              </a:endParaRPr>
            </a:p>
            <a:p>
              <a:pPr algn="l"/>
              <a:r>
                <a:rPr lang="de-DE" altLang="de-DE" b="1">
                  <a:latin typeface="Courier New" pitchFamily="49" charset="0"/>
                </a:rPr>
                <a:t>end</a:t>
              </a:r>
              <a:r>
                <a:rPr lang="de-DE" altLang="de-DE">
                  <a:latin typeface="Courier New" pitchFamily="49" charset="0"/>
                </a:rPr>
                <a:t> VERHALTEN;</a:t>
              </a:r>
            </a:p>
          </p:txBody>
        </p:sp>
        <p:sp>
          <p:nvSpPr>
            <p:cNvPr id="55309" name="AutoShape 10"/>
            <p:cNvSpPr>
              <a:spLocks noChangeArrowheads="1"/>
            </p:cNvSpPr>
            <p:nvPr/>
          </p:nvSpPr>
          <p:spPr bwMode="auto">
            <a:xfrm>
              <a:off x="689" y="3290"/>
              <a:ext cx="1633" cy="317"/>
            </a:xfrm>
            <a:prstGeom prst="wedgeRoundRectCallout">
              <a:avLst>
                <a:gd name="adj1" fmla="val 128750"/>
                <a:gd name="adj2" fmla="val -227602"/>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eaLnBrk="1" hangingPunct="1">
                <a:spcBef>
                  <a:spcPct val="20000"/>
                </a:spcBef>
              </a:pPr>
              <a:r>
                <a:rPr lang="de-DE" altLang="de-DE" sz="1800" b="1">
                  <a:latin typeface="Arial" charset="0"/>
                </a:rPr>
                <a:t>VHDL-Modell zu DFF basierendem TFF</a:t>
              </a:r>
            </a:p>
          </p:txBody>
        </p:sp>
      </p:grpSp>
      <p:sp>
        <p:nvSpPr>
          <p:cNvPr id="55306" name="Rectangle 9"/>
          <p:cNvSpPr>
            <a:spLocks noChangeArrowheads="1"/>
          </p:cNvSpPr>
          <p:nvPr/>
        </p:nvSpPr>
        <p:spPr bwMode="auto">
          <a:xfrm>
            <a:off x="4048125" y="3133725"/>
            <a:ext cx="2338388" cy="312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buFontTx/>
              <a:buNone/>
            </a:pPr>
            <a:r>
              <a:rPr lang="de-DE" altLang="de-DE" sz="1800"/>
              <a:t>Basierend auf DFF</a:t>
            </a:r>
          </a:p>
        </p:txBody>
      </p:sp>
      <p:sp>
        <p:nvSpPr>
          <p:cNvPr id="55307" name="Rectangle 9"/>
          <p:cNvSpPr>
            <a:spLocks noChangeArrowheads="1"/>
          </p:cNvSpPr>
          <p:nvPr/>
        </p:nvSpPr>
        <p:spPr bwMode="auto">
          <a:xfrm>
            <a:off x="7288213" y="3133725"/>
            <a:ext cx="2527300" cy="360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buFontTx/>
              <a:buNone/>
            </a:pPr>
            <a:r>
              <a:rPr lang="de-DE" altLang="de-DE" sz="1800"/>
              <a:t>Schaltsymbol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07AB7954-5BE6-40C6-8493-A2DB5B14E8BA}" type="datetime1">
              <a:rPr lang="de-DE" altLang="sv-SE" sz="1000" b="0" smtClean="0"/>
              <a:pPr>
                <a:spcBef>
                  <a:spcPct val="0"/>
                </a:spcBef>
                <a:buFontTx/>
                <a:buNone/>
              </a:pPr>
              <a:t>11.12.2018</a:t>
            </a:fld>
            <a:endParaRPr lang="de-DE" altLang="sv-SE" sz="1000" b="0" smtClean="0"/>
          </a:p>
        </p:txBody>
      </p:sp>
      <p:sp>
        <p:nvSpPr>
          <p:cNvPr id="56323"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56324"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6FAB2829-29B3-49E0-B775-60CFD41AD05A}" type="slidenum">
              <a:rPr lang="en-US" altLang="sv-SE" sz="1200" b="0" smtClean="0">
                <a:solidFill>
                  <a:schemeClr val="tx2"/>
                </a:solidFill>
              </a:rPr>
              <a:pPr algn="r">
                <a:spcBef>
                  <a:spcPct val="0"/>
                </a:spcBef>
                <a:buFontTx/>
                <a:buNone/>
              </a:pPr>
              <a:t>60</a:t>
            </a:fld>
            <a:endParaRPr lang="de-DE" altLang="sv-SE" sz="1200" b="0" smtClean="0">
              <a:solidFill>
                <a:schemeClr val="tx2"/>
              </a:solidFill>
              <a:latin typeface="Times New Roman" pitchFamily="18" charset="0"/>
            </a:endParaRPr>
          </a:p>
        </p:txBody>
      </p:sp>
      <p:sp>
        <p:nvSpPr>
          <p:cNvPr id="325634" name="Rectangle 2"/>
          <p:cNvSpPr>
            <a:spLocks noGrp="1" noChangeArrowheads="1"/>
          </p:cNvSpPr>
          <p:nvPr>
            <p:ph type="title"/>
          </p:nvPr>
        </p:nvSpPr>
        <p:spPr/>
        <p:txBody>
          <a:bodyPr/>
          <a:lstStyle/>
          <a:p>
            <a:pPr eaLnBrk="1" hangingPunct="1">
              <a:defRPr/>
            </a:pPr>
            <a:r>
              <a:rPr lang="de-DE" smtClean="0"/>
              <a:t>RTL-Modellierung synchroner Schaltungen</a:t>
            </a:r>
          </a:p>
        </p:txBody>
      </p:sp>
      <p:sp>
        <p:nvSpPr>
          <p:cNvPr id="325636" name="Text Box 4"/>
          <p:cNvSpPr txBox="1">
            <a:spLocks noChangeArrowheads="1"/>
          </p:cNvSpPr>
          <p:nvPr/>
        </p:nvSpPr>
        <p:spPr bwMode="auto">
          <a:xfrm>
            <a:off x="374650" y="1836738"/>
            <a:ext cx="9937750" cy="1739900"/>
          </a:xfrm>
          <a:prstGeom prst="rect">
            <a:avLst/>
          </a:prstGeom>
          <a:solidFill>
            <a:srgbClr val="FFFF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de-DE" altLang="de-DE" sz="1800" b="1">
                <a:latin typeface="Arial" charset="0"/>
              </a:rPr>
              <a:t>Ein Register-Transfer-Modell (RTL) beschreibt eine synchrone Digitalschaltung mit dem Strukturansatz, dass die Eingänge von D-Flipflops entweder Schaltungseingänge sind </a:t>
            </a:r>
            <a:br>
              <a:rPr lang="de-DE" altLang="de-DE" sz="1800" b="1">
                <a:latin typeface="Arial" charset="0"/>
              </a:rPr>
            </a:br>
            <a:r>
              <a:rPr lang="de-DE" altLang="de-DE" sz="1800" b="1">
                <a:latin typeface="Arial" charset="0"/>
              </a:rPr>
              <a:t>oder durch kombinatorische Logik angesteuert werden. Die Ausgänge der D-Flipflops sind entweder Schaltungsausgänge oder sie werden in einer weiteren kombinatorischen Logikstufe verarbeitet. Auf diese Weise lässt sich die komplette Schaltung in abwechselnd kombinatorische und getaktete Bauelemente strukturieren.</a:t>
            </a:r>
          </a:p>
        </p:txBody>
      </p:sp>
      <p:sp>
        <p:nvSpPr>
          <p:cNvPr id="56327" name="Rectangle 6"/>
          <p:cNvSpPr>
            <a:spLocks noChangeArrowheads="1"/>
          </p:cNvSpPr>
          <p:nvPr/>
        </p:nvSpPr>
        <p:spPr bwMode="auto">
          <a:xfrm>
            <a:off x="0" y="220980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
        <p:nvSpPr>
          <p:cNvPr id="325639" name="Rectangle 7"/>
          <p:cNvSpPr>
            <a:spLocks noChangeArrowheads="1"/>
          </p:cNvSpPr>
          <p:nvPr/>
        </p:nvSpPr>
        <p:spPr bwMode="auto">
          <a:xfrm>
            <a:off x="230188" y="3852863"/>
            <a:ext cx="10212387"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buFontTx/>
              <a:buNone/>
            </a:pPr>
            <a:r>
              <a:rPr lang="de-DE" altLang="de-DE" sz="1800"/>
              <a:t>Beispiel (s. nächste Folie):</a:t>
            </a:r>
          </a:p>
          <a:p>
            <a:pPr eaLnBrk="1" hangingPunct="1"/>
            <a:r>
              <a:rPr lang="de-DE" altLang="de-DE" sz="1600"/>
              <a:t>k Eingangssignale werden über eine kombinatorische Eingangslogik an l Eingänge von D-Flipflops gelegt.</a:t>
            </a:r>
          </a:p>
          <a:p>
            <a:pPr eaLnBrk="1" hangingPunct="1"/>
            <a:r>
              <a:rPr lang="de-DE" altLang="de-DE" sz="1600"/>
              <a:t>Die l Ausgangssignale Q der ersten Registerstufe werden über einen weiteren kombinatorischen Logikblock mit m Ausgängen auf die Eingänge D einer zweiten Registerstufe gelegt.</a:t>
            </a:r>
          </a:p>
          <a:p>
            <a:pPr eaLnBrk="1" hangingPunct="1"/>
            <a:r>
              <a:rPr lang="de-DE" altLang="de-DE" sz="1600"/>
              <a:t>Eine kombinatorische Ausgangsstufe erzeugt aus den m Ausgängen der zweiten Registerstufe n Ausgangssignale.</a:t>
            </a:r>
          </a:p>
          <a:p>
            <a:pPr eaLnBrk="1" hangingPunct="1"/>
            <a:r>
              <a:rPr lang="de-DE" altLang="de-DE" sz="1600"/>
              <a:t>Durch interne Signalverzögerungen im programmierbaren Baustein bzw. auf einer Platine ist nicht sichergestellt, dass alle D-Flipflops zum gleichen Zeitpunkt getaktet werden, vielmehr existiert ein Taktversatz, der in der dargestellten Schaltung dazu führt, dass die erste Flipflopstufe etwas später angesteuert wird, als die zweite.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5636"/>
                                        </p:tgtEl>
                                        <p:attrNameLst>
                                          <p:attrName>style.visibility</p:attrName>
                                        </p:attrNameLst>
                                      </p:cBhvr>
                                      <p:to>
                                        <p:strVal val="visible"/>
                                      </p:to>
                                    </p:set>
                                    <p:animEffect transition="in" filter="blinds(horizontal)">
                                      <p:cBhvr>
                                        <p:cTn id="7" dur="500"/>
                                        <p:tgtEl>
                                          <p:spTgt spid="325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5639"/>
                                        </p:tgtEl>
                                        <p:attrNameLst>
                                          <p:attrName>style.visibility</p:attrName>
                                        </p:attrNameLst>
                                      </p:cBhvr>
                                      <p:to>
                                        <p:strVal val="visible"/>
                                      </p:to>
                                    </p:set>
                                    <p:animEffect transition="in" filter="dissolve">
                                      <p:cBhvr>
                                        <p:cTn id="12" dur="500"/>
                                        <p:tgtEl>
                                          <p:spTgt spid="325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animBg="1"/>
      <p:bldP spid="32563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kt 2"/>
          <p:cNvGraphicFramePr>
            <a:graphicFrameLocks noChangeAspect="1"/>
          </p:cNvGraphicFramePr>
          <p:nvPr/>
        </p:nvGraphicFramePr>
        <p:xfrm>
          <a:off x="1239838" y="1765300"/>
          <a:ext cx="8783637" cy="5645150"/>
        </p:xfrm>
        <a:graphic>
          <a:graphicData uri="http://schemas.openxmlformats.org/presentationml/2006/ole">
            <mc:AlternateContent xmlns:mc="http://schemas.openxmlformats.org/markup-compatibility/2006">
              <mc:Choice xmlns:v="urn:schemas-microsoft-com:vml" Requires="v">
                <p:oleObj spid="_x0000_s57379" name="Visio" r:id="rId3" imgW="9781005" imgH="5221808" progId="Visio.Drawing.11">
                  <p:embed/>
                </p:oleObj>
              </mc:Choice>
              <mc:Fallback>
                <p:oleObj name="Visio" r:id="rId3" imgW="9781005" imgH="5221808" progId="Visio.Drawing.11">
                  <p:embed/>
                  <p:pic>
                    <p:nvPicPr>
                      <p:cNvPr id="0" name="Objek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838" y="1765300"/>
                        <a:ext cx="8783637"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7"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F0629C21-5005-4C55-9124-B917B7F8194A}" type="datetime1">
              <a:rPr lang="de-DE" altLang="sv-SE" sz="1000" b="0" smtClean="0"/>
              <a:pPr>
                <a:spcBef>
                  <a:spcPct val="0"/>
                </a:spcBef>
                <a:buFontTx/>
                <a:buNone/>
              </a:pPr>
              <a:t>11.12.2018</a:t>
            </a:fld>
            <a:endParaRPr lang="de-DE" altLang="sv-SE" sz="1000" b="0" smtClean="0"/>
          </a:p>
        </p:txBody>
      </p:sp>
      <p:sp>
        <p:nvSpPr>
          <p:cNvPr id="57348"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57349"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B7B51C61-B7ED-4406-A298-EF1AF9CFF73F}" type="slidenum">
              <a:rPr lang="en-US" altLang="sv-SE" sz="1200" b="0" smtClean="0">
                <a:solidFill>
                  <a:schemeClr val="tx2"/>
                </a:solidFill>
              </a:rPr>
              <a:pPr algn="r">
                <a:spcBef>
                  <a:spcPct val="0"/>
                </a:spcBef>
                <a:buFontTx/>
                <a:buNone/>
              </a:pPr>
              <a:t>61</a:t>
            </a:fld>
            <a:endParaRPr lang="de-DE" altLang="sv-SE" sz="1200" b="0" smtClean="0">
              <a:solidFill>
                <a:schemeClr val="tx2"/>
              </a:solidFill>
              <a:latin typeface="Times New Roman" pitchFamily="18" charset="0"/>
            </a:endParaRPr>
          </a:p>
        </p:txBody>
      </p:sp>
      <p:sp>
        <p:nvSpPr>
          <p:cNvPr id="326658" name="Rectangle 2"/>
          <p:cNvSpPr>
            <a:spLocks noGrp="1" noChangeArrowheads="1"/>
          </p:cNvSpPr>
          <p:nvPr>
            <p:ph type="title"/>
          </p:nvPr>
        </p:nvSpPr>
        <p:spPr/>
        <p:txBody>
          <a:bodyPr/>
          <a:lstStyle/>
          <a:p>
            <a:pPr eaLnBrk="1" hangingPunct="1">
              <a:defRPr/>
            </a:pPr>
            <a:r>
              <a:rPr lang="de-DE" smtClean="0"/>
              <a:t>Maximale Taktfrequenz eines synchronen Systems</a:t>
            </a:r>
          </a:p>
        </p:txBody>
      </p:sp>
      <p:sp>
        <p:nvSpPr>
          <p:cNvPr id="57351" name="Rectangle 4"/>
          <p:cNvSpPr>
            <a:spLocks noChangeArrowheads="1"/>
          </p:cNvSpPr>
          <p:nvPr/>
        </p:nvSpPr>
        <p:spPr bwMode="auto">
          <a:xfrm>
            <a:off x="0" y="220980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pic>
        <p:nvPicPr>
          <p:cNvPr id="5735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2938" y="6589713"/>
            <a:ext cx="48291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26663" name="AutoShape 7"/>
          <p:cNvSpPr>
            <a:spLocks noChangeArrowheads="1"/>
          </p:cNvSpPr>
          <p:nvPr/>
        </p:nvSpPr>
        <p:spPr bwMode="auto">
          <a:xfrm>
            <a:off x="303213" y="3349625"/>
            <a:ext cx="2447925" cy="1655763"/>
          </a:xfrm>
          <a:prstGeom prst="wedgeRoundRectCallout">
            <a:avLst>
              <a:gd name="adj1" fmla="val 149546"/>
              <a:gd name="adj2" fmla="val -49231"/>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Definitionsgemäß ist der Skew negativ, wenn die zweite Stufe VOR der ersten Stufe getaktet wird!</a:t>
            </a:r>
          </a:p>
        </p:txBody>
      </p:sp>
      <p:sp>
        <p:nvSpPr>
          <p:cNvPr id="326664" name="AutoShape 8"/>
          <p:cNvSpPr>
            <a:spLocks noChangeArrowheads="1"/>
          </p:cNvSpPr>
          <p:nvPr/>
        </p:nvSpPr>
        <p:spPr bwMode="auto">
          <a:xfrm>
            <a:off x="8239125" y="4933950"/>
            <a:ext cx="2217738" cy="1295400"/>
          </a:xfrm>
          <a:prstGeom prst="wedgeRoundRectCallout">
            <a:avLst>
              <a:gd name="adj1" fmla="val -126449"/>
              <a:gd name="adj2" fmla="val 52694"/>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Eine Taktreserve &gt;0 erlaubt die Erhöhung der Taktfrequenz.</a:t>
            </a:r>
          </a:p>
        </p:txBody>
      </p:sp>
      <p:sp>
        <p:nvSpPr>
          <p:cNvPr id="326665" name="AutoShape 9"/>
          <p:cNvSpPr>
            <a:spLocks noChangeArrowheads="1"/>
          </p:cNvSpPr>
          <p:nvPr/>
        </p:nvSpPr>
        <p:spPr bwMode="auto">
          <a:xfrm>
            <a:off x="8080375" y="3494088"/>
            <a:ext cx="2217738" cy="1295400"/>
          </a:xfrm>
          <a:prstGeom prst="wedgeRoundRectCallout">
            <a:avLst>
              <a:gd name="adj1" fmla="val -146208"/>
              <a:gd name="adj2" fmla="val -122796"/>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b="1">
                <a:latin typeface="Arial" charset="0"/>
              </a:rPr>
              <a:t>Der „kritische Pfad“ wird durch eine </a:t>
            </a:r>
            <a:r>
              <a:rPr lang="de-DE" altLang="de-DE" b="1">
                <a:solidFill>
                  <a:srgbClr val="9A0E1B"/>
                </a:solidFill>
                <a:latin typeface="Arial" charset="0"/>
              </a:rPr>
              <a:t>statische Timinganalyse</a:t>
            </a:r>
            <a:r>
              <a:rPr lang="de-DE" altLang="de-DE" b="1">
                <a:latin typeface="Arial" charset="0"/>
              </a:rPr>
              <a:t> ermittelt.</a:t>
            </a:r>
          </a:p>
        </p:txBody>
      </p:sp>
      <p:sp>
        <p:nvSpPr>
          <p:cNvPr id="57356" name="Rectangle 13"/>
          <p:cNvSpPr>
            <a:spLocks noChangeArrowheads="1"/>
          </p:cNvSpPr>
          <p:nvPr/>
        </p:nvSpPr>
        <p:spPr bwMode="auto">
          <a:xfrm>
            <a:off x="0" y="0"/>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64"/>
                                        </p:tgtEl>
                                        <p:attrNameLst>
                                          <p:attrName>style.visibility</p:attrName>
                                        </p:attrNameLst>
                                      </p:cBhvr>
                                      <p:to>
                                        <p:strVal val="visible"/>
                                      </p:to>
                                    </p:set>
                                    <p:animEffect transition="in" filter="blinds(horizontal)">
                                      <p:cBhvr>
                                        <p:cTn id="7" dur="500"/>
                                        <p:tgtEl>
                                          <p:spTgt spid="3266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65"/>
                                        </p:tgtEl>
                                        <p:attrNameLst>
                                          <p:attrName>style.visibility</p:attrName>
                                        </p:attrNameLst>
                                      </p:cBhvr>
                                      <p:to>
                                        <p:strVal val="visible"/>
                                      </p:to>
                                    </p:set>
                                    <p:animEffect transition="in" filter="blinds(horizontal)">
                                      <p:cBhvr>
                                        <p:cTn id="12" dur="500"/>
                                        <p:tgtEl>
                                          <p:spTgt spid="3266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6663"/>
                                        </p:tgtEl>
                                        <p:attrNameLst>
                                          <p:attrName>style.visibility</p:attrName>
                                        </p:attrNameLst>
                                      </p:cBhvr>
                                      <p:to>
                                        <p:strVal val="visible"/>
                                      </p:to>
                                    </p:set>
                                    <p:animEffect transition="in" filter="blinds(horizontal)">
                                      <p:cBhvr>
                                        <p:cTn id="17" dur="500"/>
                                        <p:tgtEl>
                                          <p:spTgt spid="326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3" grpId="0" animBg="1" autoUpdateAnimBg="0"/>
      <p:bldP spid="326664" grpId="0" animBg="1" autoUpdateAnimBg="0"/>
      <p:bldP spid="326665"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6B113921-C212-4E32-93F9-0EFB0D4469F9}" type="datetime1">
              <a:rPr lang="de-DE" altLang="sv-SE" sz="1000" b="0" smtClean="0"/>
              <a:pPr>
                <a:spcBef>
                  <a:spcPct val="0"/>
                </a:spcBef>
                <a:buFontTx/>
                <a:buNone/>
              </a:pPr>
              <a:t>11.12.2018</a:t>
            </a:fld>
            <a:endParaRPr lang="de-DE" altLang="sv-SE" sz="1000" b="0" smtClean="0"/>
          </a:p>
        </p:txBody>
      </p:sp>
      <p:sp>
        <p:nvSpPr>
          <p:cNvPr id="58371"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58372"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E1D77F0C-8236-4F74-9D84-0A76981CF4D9}" type="slidenum">
              <a:rPr lang="en-US" altLang="sv-SE" sz="1200" b="0" smtClean="0">
                <a:solidFill>
                  <a:schemeClr val="tx2"/>
                </a:solidFill>
              </a:rPr>
              <a:pPr algn="r">
                <a:spcBef>
                  <a:spcPct val="0"/>
                </a:spcBef>
                <a:buFontTx/>
                <a:buNone/>
              </a:pPr>
              <a:t>62</a:t>
            </a:fld>
            <a:endParaRPr lang="de-DE" altLang="sv-SE" sz="1200" b="0" smtClean="0">
              <a:solidFill>
                <a:schemeClr val="tx2"/>
              </a:solidFill>
              <a:latin typeface="Times New Roman" pitchFamily="18" charset="0"/>
            </a:endParaRPr>
          </a:p>
        </p:txBody>
      </p:sp>
      <p:sp>
        <p:nvSpPr>
          <p:cNvPr id="327682" name="Rectangle 2"/>
          <p:cNvSpPr>
            <a:spLocks noGrp="1" noChangeArrowheads="1"/>
          </p:cNvSpPr>
          <p:nvPr>
            <p:ph type="title"/>
          </p:nvPr>
        </p:nvSpPr>
        <p:spPr/>
        <p:txBody>
          <a:bodyPr/>
          <a:lstStyle/>
          <a:p>
            <a:pPr eaLnBrk="1" hangingPunct="1">
              <a:defRPr/>
            </a:pPr>
            <a:r>
              <a:rPr lang="de-DE" smtClean="0"/>
              <a:t>Zusammenfassung</a:t>
            </a:r>
          </a:p>
        </p:txBody>
      </p:sp>
      <p:sp>
        <p:nvSpPr>
          <p:cNvPr id="58374" name="Rectangle 3"/>
          <p:cNvSpPr>
            <a:spLocks noGrp="1" noChangeArrowheads="1"/>
          </p:cNvSpPr>
          <p:nvPr>
            <p:ph type="body" idx="1"/>
          </p:nvPr>
        </p:nvSpPr>
        <p:spPr>
          <a:xfrm>
            <a:off x="227013" y="1189038"/>
            <a:ext cx="10212387" cy="6192837"/>
          </a:xfrm>
          <a:solidFill>
            <a:srgbClr val="FFFF00"/>
          </a:solidFill>
        </p:spPr>
        <p:txBody>
          <a:bodyPr/>
          <a:lstStyle/>
          <a:p>
            <a:pPr eaLnBrk="1" hangingPunct="1"/>
            <a:r>
              <a:rPr lang="de-DE" altLang="de-DE" dirty="0" smtClean="0"/>
              <a:t>Die Ansteuerung von RS-</a:t>
            </a:r>
            <a:r>
              <a:rPr lang="de-DE" altLang="de-DE" dirty="0" err="1" smtClean="0"/>
              <a:t>Latches</a:t>
            </a:r>
            <a:r>
              <a:rPr lang="de-DE" altLang="de-DE" dirty="0" smtClean="0"/>
              <a:t> ist wegen des unbedingt zu vermeidenden irregulären Zustands schwierig.</a:t>
            </a:r>
          </a:p>
          <a:p>
            <a:pPr eaLnBrk="1" hangingPunct="1"/>
            <a:r>
              <a:rPr lang="de-DE" altLang="de-DE" dirty="0" smtClean="0"/>
              <a:t>D-</a:t>
            </a:r>
            <a:r>
              <a:rPr lang="de-DE" altLang="de-DE" dirty="0" err="1" smtClean="0"/>
              <a:t>Latches</a:t>
            </a:r>
            <a:r>
              <a:rPr lang="de-DE" altLang="de-DE" dirty="0" smtClean="0"/>
              <a:t> sind wegen ihres transparenten Verhaltens als Speicherelemente in sequenziellen Schaltungen weitaus fehleranfälliger als D-Flipflops. D-</a:t>
            </a:r>
            <a:r>
              <a:rPr lang="de-DE" altLang="de-DE" dirty="0" err="1" smtClean="0"/>
              <a:t>Latches</a:t>
            </a:r>
            <a:r>
              <a:rPr lang="de-DE" altLang="de-DE" dirty="0" smtClean="0"/>
              <a:t> tauchen bei der VHDL-Synthese durch semantische Fehler im VHDL-Code leider meist ungewollt auf.</a:t>
            </a:r>
          </a:p>
          <a:p>
            <a:pPr eaLnBrk="1" hangingPunct="1"/>
            <a:r>
              <a:rPr lang="de-DE" altLang="de-DE" dirty="0" smtClean="0"/>
              <a:t>Das Grundbauelement taktsynchroner Logik ist das D-Flipflop. Nur dafür gibt es ein eigenes VHDL-Entwurfsmuster. Alle anderen Flipflops müssen durch zusätzlich zu modellierende Übergangslogik entweder als Datenfluss- oder Verhaltensmodell realisiert werden.</a:t>
            </a:r>
          </a:p>
          <a:p>
            <a:pPr eaLnBrk="1" hangingPunct="1"/>
            <a:r>
              <a:rPr lang="de-DE" altLang="de-DE" dirty="0" smtClean="0"/>
              <a:t>Neben D-Flipflops kommen in modernen FPGA-Technologien nur T-Flipflops zum Einsatz, da sich damit unter bestimmten Umständen schnellere Zähler entwerfen lassen.</a:t>
            </a:r>
          </a:p>
          <a:p>
            <a:pPr eaLnBrk="1" hangingPunct="1"/>
            <a:r>
              <a:rPr lang="de-DE" altLang="de-DE" dirty="0" smtClean="0"/>
              <a:t>Beim VHDL-Entwurf von </a:t>
            </a:r>
            <a:r>
              <a:rPr lang="de-DE" altLang="de-DE" dirty="0" err="1" smtClean="0"/>
              <a:t>Latches</a:t>
            </a:r>
            <a:r>
              <a:rPr lang="de-DE" altLang="de-DE" dirty="0" smtClean="0"/>
              <a:t> und Flipflops müssen die Syntheserichtlinien unbedingt eingehalten werden, um nicht durch unerwartet auftauchende Bauelemente überrascht zu werden.</a:t>
            </a:r>
          </a:p>
          <a:p>
            <a:pPr eaLnBrk="1" hangingPunct="1"/>
            <a:r>
              <a:rPr lang="de-DE" altLang="de-DE" dirty="0" smtClean="0"/>
              <a:t>Die Analyse des Zeitbudgets auf Register-Transfer-Ebene erlaubt es, die maximale Taktfrequenz zu bestimmen, mit der eine synchrone Digitalschaltung sicher betrieben werden kann.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3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362C5B10-3356-4290-935A-DBDC5411B650}" type="datetime1">
              <a:rPr lang="de-DE" altLang="sv-SE" sz="1000" b="0" smtClean="0"/>
              <a:pPr>
                <a:spcBef>
                  <a:spcPct val="0"/>
                </a:spcBef>
                <a:buFontTx/>
                <a:buNone/>
              </a:pPr>
              <a:t>11.12.2018</a:t>
            </a:fld>
            <a:endParaRPr lang="de-DE" altLang="sv-SE" sz="1000" b="0" smtClean="0"/>
          </a:p>
        </p:txBody>
      </p:sp>
      <p:sp>
        <p:nvSpPr>
          <p:cNvPr id="8195"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8196"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F30D6C01-4B09-45E1-BE4E-6BFDC07A5E7C}" type="slidenum">
              <a:rPr lang="en-US" altLang="sv-SE" sz="1200" b="0" smtClean="0">
                <a:solidFill>
                  <a:schemeClr val="tx2"/>
                </a:solidFill>
              </a:rPr>
              <a:pPr algn="r">
                <a:spcBef>
                  <a:spcPct val="0"/>
                </a:spcBef>
                <a:buFontTx/>
                <a:buNone/>
              </a:pPr>
              <a:t>6</a:t>
            </a:fld>
            <a:endParaRPr lang="de-DE" altLang="sv-SE" sz="1200" b="0" smtClean="0">
              <a:solidFill>
                <a:schemeClr val="tx2"/>
              </a:solidFill>
              <a:latin typeface="Times New Roman" pitchFamily="18" charset="0"/>
            </a:endParaRPr>
          </a:p>
        </p:txBody>
      </p:sp>
      <p:sp>
        <p:nvSpPr>
          <p:cNvPr id="294914" name="Rectangle 2"/>
          <p:cNvSpPr>
            <a:spLocks noGrp="1" noChangeArrowheads="1"/>
          </p:cNvSpPr>
          <p:nvPr>
            <p:ph type="title"/>
          </p:nvPr>
        </p:nvSpPr>
        <p:spPr/>
        <p:txBody>
          <a:bodyPr/>
          <a:lstStyle/>
          <a:p>
            <a:pPr eaLnBrk="1" hangingPunct="1">
              <a:defRPr/>
            </a:pPr>
            <a:r>
              <a:rPr lang="de-DE" sz="2600" dirty="0" smtClean="0"/>
              <a:t>Folgezustandstabelle und Synthesetabelle des NOR-Latches</a:t>
            </a:r>
          </a:p>
        </p:txBody>
      </p:sp>
      <p:sp>
        <p:nvSpPr>
          <p:cNvPr id="8198" name="Rectangle 3"/>
          <p:cNvSpPr>
            <a:spLocks noGrp="1" noChangeArrowheads="1"/>
          </p:cNvSpPr>
          <p:nvPr>
            <p:ph type="body" idx="1"/>
          </p:nvPr>
        </p:nvSpPr>
        <p:spPr>
          <a:xfrm>
            <a:off x="230188" y="1765300"/>
            <a:ext cx="10212387" cy="431800"/>
          </a:xfrm>
        </p:spPr>
        <p:txBody>
          <a:bodyPr/>
          <a:lstStyle/>
          <a:p>
            <a:pPr eaLnBrk="1" hangingPunct="1">
              <a:buFontTx/>
              <a:buNone/>
            </a:pPr>
            <a:r>
              <a:rPr lang="de-DE" altLang="de-DE" sz="1800" smtClean="0"/>
              <a:t>Folgezustandstabelle:</a:t>
            </a:r>
          </a:p>
        </p:txBody>
      </p:sp>
      <p:sp>
        <p:nvSpPr>
          <p:cNvPr id="8199" name="Rectangle 4"/>
          <p:cNvSpPr>
            <a:spLocks noChangeArrowheads="1"/>
          </p:cNvSpPr>
          <p:nvPr/>
        </p:nvSpPr>
        <p:spPr bwMode="auto">
          <a:xfrm>
            <a:off x="0" y="3028950"/>
            <a:ext cx="10687050" cy="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295772" name="Group 860"/>
          <p:cNvGraphicFramePr>
            <a:graphicFrameLocks noGrp="1"/>
          </p:cNvGraphicFramePr>
          <p:nvPr/>
        </p:nvGraphicFramePr>
        <p:xfrm>
          <a:off x="2967038" y="1909763"/>
          <a:ext cx="5400675" cy="2179638"/>
        </p:xfrm>
        <a:graphic>
          <a:graphicData uri="http://schemas.openxmlformats.org/drawingml/2006/table">
            <a:tbl>
              <a:tblPr/>
              <a:tblGrid>
                <a:gridCol w="439737">
                  <a:extLst>
                    <a:ext uri="{9D8B030D-6E8A-4147-A177-3AD203B41FA5}">
                      <a16:colId xmlns:a16="http://schemas.microsoft.com/office/drawing/2014/main" val="20000"/>
                    </a:ext>
                  </a:extLst>
                </a:gridCol>
                <a:gridCol w="698500">
                  <a:extLst>
                    <a:ext uri="{9D8B030D-6E8A-4147-A177-3AD203B41FA5}">
                      <a16:colId xmlns:a16="http://schemas.microsoft.com/office/drawing/2014/main" val="20001"/>
                    </a:ext>
                  </a:extLst>
                </a:gridCol>
                <a:gridCol w="696913">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gridCol w="698500">
                  <a:extLst>
                    <a:ext uri="{9D8B030D-6E8A-4147-A177-3AD203B41FA5}">
                      <a16:colId xmlns:a16="http://schemas.microsoft.com/office/drawing/2014/main" val="20004"/>
                    </a:ext>
                  </a:extLst>
                </a:gridCol>
                <a:gridCol w="696912">
                  <a:extLst>
                    <a:ext uri="{9D8B030D-6E8A-4147-A177-3AD203B41FA5}">
                      <a16:colId xmlns:a16="http://schemas.microsoft.com/office/drawing/2014/main" val="20005"/>
                    </a:ext>
                  </a:extLst>
                </a:gridCol>
                <a:gridCol w="1471613">
                  <a:extLst>
                    <a:ext uri="{9D8B030D-6E8A-4147-A177-3AD203B41FA5}">
                      <a16:colId xmlns:a16="http://schemas.microsoft.com/office/drawing/2014/main" val="20006"/>
                    </a:ext>
                  </a:extLst>
                </a:gridCol>
              </a:tblGrid>
              <a:tr h="503238">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Nr</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S</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R</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Q</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Q</a:t>
                      </a:r>
                      <a:r>
                        <a:rPr kumimoji="0" lang="de-DE" altLang="sv-SE" sz="1600" b="1" i="0" u="none" strike="noStrike" cap="none" normalizeH="0" baseline="30000" smtClean="0">
                          <a:ln>
                            <a:noFill/>
                          </a:ln>
                          <a:solidFill>
                            <a:schemeClr val="tx1"/>
                          </a:solidFill>
                          <a:effectLst/>
                          <a:latin typeface="Arial" charset="0"/>
                          <a:cs typeface="Times New Roman" pitchFamily="18" charset="0"/>
                        </a:rPr>
                        <a:t>+</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NQ</a:t>
                      </a:r>
                      <a:r>
                        <a:rPr kumimoji="0" lang="de-DE" altLang="sv-SE" sz="1600" b="1" i="0" u="none" strike="noStrike" cap="none" normalizeH="0" baseline="30000" smtClean="0">
                          <a:ln>
                            <a:noFill/>
                          </a:ln>
                          <a:solidFill>
                            <a:schemeClr val="tx1"/>
                          </a:solidFill>
                          <a:effectLst/>
                          <a:latin typeface="Arial" charset="0"/>
                          <a:cs typeface="Times New Roman" pitchFamily="18" charset="0"/>
                        </a:rPr>
                        <a:t>+</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Bedeutung</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5280">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4.</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rgbClr val="FB9E23"/>
                          </a:solidFill>
                          <a:effectLst/>
                          <a:latin typeface="Arial" charset="0"/>
                          <a:cs typeface="Times New Roman" pitchFamily="18" charset="0"/>
                        </a:rPr>
                        <a:t>Speichern</a:t>
                      </a:r>
                      <a:endParaRPr kumimoji="0" lang="de-DE" altLang="sv-SE" sz="1600" b="1" i="0" u="none" strike="noStrike" cap="none" normalizeH="0" baseline="0" smtClean="0">
                        <a:ln>
                          <a:noFill/>
                        </a:ln>
                        <a:solidFill>
                          <a:srgbClr val="FB9E23"/>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35280">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2.</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rgbClr val="FB9E23"/>
                          </a:solidFill>
                          <a:effectLst/>
                          <a:latin typeface="Arial" charset="0"/>
                          <a:cs typeface="Times New Roman" pitchFamily="18" charset="0"/>
                        </a:rPr>
                        <a:t>Speichern</a:t>
                      </a:r>
                      <a:endParaRPr kumimoji="0" lang="de-DE" altLang="sv-SE" sz="1600" b="1" i="0" u="none" strike="noStrike" cap="none" normalizeH="0" baseline="0" smtClean="0">
                        <a:ln>
                          <a:noFill/>
                        </a:ln>
                        <a:solidFill>
                          <a:srgbClr val="FB9E23"/>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35280">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3.</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X</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rgbClr val="FB9E23"/>
                          </a:solidFill>
                          <a:effectLst/>
                          <a:latin typeface="Arial" charset="0"/>
                          <a:cs typeface="Times New Roman" pitchFamily="18" charset="0"/>
                        </a:rPr>
                        <a:t>Löschen</a:t>
                      </a:r>
                      <a:endParaRPr kumimoji="0" lang="de-DE" altLang="sv-SE" sz="1600" b="1" i="0" u="none" strike="noStrike" cap="none" normalizeH="0" baseline="0" smtClean="0">
                        <a:ln>
                          <a:noFill/>
                        </a:ln>
                        <a:solidFill>
                          <a:srgbClr val="FB9E23"/>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35280">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X</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rgbClr val="FB9E23"/>
                          </a:solidFill>
                          <a:effectLst/>
                          <a:latin typeface="Arial" charset="0"/>
                          <a:cs typeface="Times New Roman" pitchFamily="18" charset="0"/>
                        </a:rPr>
                        <a:t>Setzen</a:t>
                      </a:r>
                      <a:endParaRPr kumimoji="0" lang="de-DE" altLang="sv-SE" sz="1600" b="1" i="0" u="none" strike="noStrike" cap="none" normalizeH="0" baseline="0" smtClean="0">
                        <a:ln>
                          <a:noFill/>
                        </a:ln>
                        <a:solidFill>
                          <a:srgbClr val="FB9E23"/>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35280">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5.</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X</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rgbClr val="FB9E23"/>
                          </a:solidFill>
                          <a:effectLst/>
                          <a:latin typeface="Arial" charset="0"/>
                          <a:cs typeface="Times New Roman" pitchFamily="18" charset="0"/>
                        </a:rPr>
                        <a:t>Irregulär</a:t>
                      </a:r>
                      <a:endParaRPr kumimoji="0" lang="de-DE" altLang="sv-SE" sz="1600" b="1" i="0" u="none" strike="noStrike" cap="none" normalizeH="0" baseline="0" smtClean="0">
                        <a:ln>
                          <a:noFill/>
                        </a:ln>
                        <a:solidFill>
                          <a:srgbClr val="FB9E23"/>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
        <p:nvSpPr>
          <p:cNvPr id="8258" name="Rectangle 559"/>
          <p:cNvSpPr>
            <a:spLocks noChangeArrowheads="1"/>
          </p:cNvSpPr>
          <p:nvPr/>
        </p:nvSpPr>
        <p:spPr bwMode="auto">
          <a:xfrm>
            <a:off x="590550" y="4213225"/>
            <a:ext cx="4968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29" tIns="49765" rIns="99529" bIns="49765"/>
          <a:lstStyle>
            <a:lvl1pPr marL="373063" indent="-373063"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eaLnBrk="1" hangingPunct="1">
              <a:buFontTx/>
              <a:buNone/>
            </a:pPr>
            <a:r>
              <a:rPr lang="de-DE" altLang="de-DE" sz="1800"/>
              <a:t>Arbeitstabelle </a:t>
            </a:r>
          </a:p>
        </p:txBody>
      </p:sp>
      <p:sp>
        <p:nvSpPr>
          <p:cNvPr id="8259" name="Rectangle 560"/>
          <p:cNvSpPr>
            <a:spLocks noChangeArrowheads="1"/>
          </p:cNvSpPr>
          <p:nvPr/>
        </p:nvSpPr>
        <p:spPr bwMode="auto">
          <a:xfrm>
            <a:off x="0" y="3027363"/>
            <a:ext cx="10687050" cy="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295774" name="Group 862"/>
          <p:cNvGraphicFramePr>
            <a:graphicFrameLocks noGrp="1"/>
          </p:cNvGraphicFramePr>
          <p:nvPr/>
        </p:nvGraphicFramePr>
        <p:xfrm>
          <a:off x="519113" y="4573588"/>
          <a:ext cx="5184775" cy="2163763"/>
        </p:xfrm>
        <a:graphic>
          <a:graphicData uri="http://schemas.openxmlformats.org/drawingml/2006/table">
            <a:tbl>
              <a:tblPr/>
              <a:tblGrid>
                <a:gridCol w="709612">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2788">
                  <a:extLst>
                    <a:ext uri="{9D8B030D-6E8A-4147-A177-3AD203B41FA5}">
                      <a16:colId xmlns:a16="http://schemas.microsoft.com/office/drawing/2014/main" val="20002"/>
                    </a:ext>
                  </a:extLst>
                </a:gridCol>
                <a:gridCol w="955675">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tblGrid>
              <a:tr h="487363">
                <a:tc gridSpan="8">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de-DE" altLang="sv-SE" sz="1600" b="1" i="0" u="none" strike="noStrike" cap="none" normalizeH="0" baseline="0" smtClean="0">
                        <a:ln>
                          <a:noFill/>
                        </a:ln>
                        <a:solidFill>
                          <a:schemeClr val="tx1"/>
                        </a:solidFill>
                        <a:effectLst/>
                        <a:latin typeface="Arial" charset="0"/>
                      </a:endParaRPr>
                    </a:p>
                  </a:txBody>
                  <a:tcPr horzOverflow="overflow">
                    <a:lnL>
                      <a:noFill/>
                    </a:lnL>
                    <a:lnR>
                      <a:noFill/>
                    </a:lnR>
                    <a:lnT>
                      <a:noFill/>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10000"/>
                  </a:ext>
                </a:extLst>
              </a:tr>
              <a:tr h="335280">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S</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R</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Q</a:t>
                      </a:r>
                      <a:r>
                        <a:rPr kumimoji="0" lang="de-DE" altLang="sv-SE" sz="1600" b="1" i="0" u="none" strike="noStrike" cap="none" normalizeH="0" baseline="30000" smtClean="0">
                          <a:ln>
                            <a:noFill/>
                          </a:ln>
                          <a:solidFill>
                            <a:schemeClr val="tx1"/>
                          </a:solidFill>
                          <a:effectLst/>
                          <a:latin typeface="Arial" charset="0"/>
                          <a:cs typeface="Times New Roman" pitchFamily="18" charset="0"/>
                        </a:rPr>
                        <a:t>+</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rowSpan="5">
                  <a:txBody>
                    <a:bodyPr/>
                    <a:lstStyle>
                      <a:lvl1pPr algn="l" defTabSz="995363">
                        <a:spcBef>
                          <a:spcPct val="20000"/>
                        </a:spcBef>
                        <a:defRPr b="1">
                          <a:solidFill>
                            <a:schemeClr val="tx1"/>
                          </a:solidFill>
                          <a:latin typeface="Arial" charset="0"/>
                        </a:defRPr>
                      </a:lvl1pPr>
                      <a:lvl2pPr marL="742950" indent="-285750" algn="l" defTabSz="995363">
                        <a:spcBef>
                          <a:spcPct val="20000"/>
                        </a:spcBef>
                        <a:defRPr sz="1600" b="1">
                          <a:solidFill>
                            <a:schemeClr val="tx1"/>
                          </a:solidFill>
                          <a:latin typeface="Arial" charset="0"/>
                        </a:defRPr>
                      </a:lvl2pPr>
                      <a:lvl3pPr marL="1143000" indent="-228600" algn="l" defTabSz="995363">
                        <a:spcBef>
                          <a:spcPct val="20000"/>
                        </a:spcBef>
                        <a:defRPr sz="1600" b="1">
                          <a:solidFill>
                            <a:schemeClr val="tx1"/>
                          </a:solidFill>
                          <a:latin typeface="Arial" charset="0"/>
                        </a:defRPr>
                      </a:lvl3pPr>
                      <a:lvl4pPr marL="1600200" indent="-228600" algn="l" defTabSz="995363">
                        <a:spcBef>
                          <a:spcPct val="20000"/>
                        </a:spcBef>
                        <a:defRPr sz="1400" b="1">
                          <a:solidFill>
                            <a:schemeClr val="tx1"/>
                          </a:solidFill>
                          <a:latin typeface="Arial" charset="0"/>
                        </a:defRPr>
                      </a:lvl4pPr>
                      <a:lvl5pPr marL="2057400" indent="-228600" algn="l" defTabSz="995363">
                        <a:spcBef>
                          <a:spcPct val="20000"/>
                        </a:spcBef>
                        <a:defRPr sz="1400">
                          <a:solidFill>
                            <a:schemeClr val="tx1"/>
                          </a:solidFill>
                          <a:latin typeface="Arial" charset="0"/>
                        </a:defRPr>
                      </a:lvl5pPr>
                      <a:lvl6pPr marL="2514600" indent="-228600" defTabSz="995363" eaLnBrk="0" fontAlgn="base" hangingPunct="0">
                        <a:spcBef>
                          <a:spcPct val="20000"/>
                        </a:spcBef>
                        <a:spcAft>
                          <a:spcPct val="0"/>
                        </a:spcAft>
                        <a:defRPr sz="1400">
                          <a:solidFill>
                            <a:schemeClr val="tx1"/>
                          </a:solidFill>
                          <a:latin typeface="Arial" charset="0"/>
                        </a:defRPr>
                      </a:lvl6pPr>
                      <a:lvl7pPr marL="2971800" indent="-228600" defTabSz="995363" eaLnBrk="0" fontAlgn="base" hangingPunct="0">
                        <a:spcBef>
                          <a:spcPct val="20000"/>
                        </a:spcBef>
                        <a:spcAft>
                          <a:spcPct val="0"/>
                        </a:spcAft>
                        <a:defRPr sz="1400">
                          <a:solidFill>
                            <a:schemeClr val="tx1"/>
                          </a:solidFill>
                          <a:latin typeface="Arial" charset="0"/>
                        </a:defRPr>
                      </a:lvl7pPr>
                      <a:lvl8pPr marL="3429000" indent="-228600" defTabSz="995363" eaLnBrk="0" fontAlgn="base" hangingPunct="0">
                        <a:spcBef>
                          <a:spcPct val="20000"/>
                        </a:spcBef>
                        <a:spcAft>
                          <a:spcPct val="0"/>
                        </a:spcAft>
                        <a:defRPr sz="1400">
                          <a:solidFill>
                            <a:schemeClr val="tx1"/>
                          </a:solidFill>
                          <a:latin typeface="Arial" charset="0"/>
                        </a:defRPr>
                      </a:lvl8pPr>
                      <a:lvl9pPr marL="3886200" indent="-228600" defTabSz="995363" eaLnBrk="0" fontAlgn="base" hangingPunct="0">
                        <a:spcBef>
                          <a:spcPct val="20000"/>
                        </a:spcBef>
                        <a:spcAft>
                          <a:spcPct val="0"/>
                        </a:spcAft>
                        <a:defRPr sz="1400">
                          <a:solidFill>
                            <a:schemeClr val="tx1"/>
                          </a:solidFill>
                          <a:latin typeface="Arial" charset="0"/>
                        </a:defRPr>
                      </a:lvl9pPr>
                    </a:lstStyle>
                    <a:p>
                      <a:pPr marL="0" marR="0" lvl="0" indent="0" algn="l" defTabSz="995363" rtl="0" eaLnBrk="1" fontAlgn="base" latinLnBrk="0" hangingPunct="1">
                        <a:lnSpc>
                          <a:spcPct val="100000"/>
                        </a:lnSpc>
                        <a:spcBef>
                          <a:spcPct val="20000"/>
                        </a:spcBef>
                        <a:spcAft>
                          <a:spcPct val="0"/>
                        </a:spcAft>
                        <a:buClrTx/>
                        <a:buSzTx/>
                        <a:buFontTx/>
                        <a:buNone/>
                        <a:tabLst/>
                      </a:pPr>
                      <a:endParaRPr kumimoji="0" lang="sv-S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Q</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Q</a:t>
                      </a:r>
                      <a:r>
                        <a:rPr kumimoji="0" lang="de-DE" altLang="sv-SE" sz="1600" b="1" i="0" u="none" strike="noStrike" cap="none" normalizeH="0" baseline="30000" smtClean="0">
                          <a:ln>
                            <a:noFill/>
                          </a:ln>
                          <a:solidFill>
                            <a:schemeClr val="tx1"/>
                          </a:solidFill>
                          <a:effectLst/>
                          <a:latin typeface="Arial" charset="0"/>
                          <a:cs typeface="Times New Roman" pitchFamily="18" charset="0"/>
                        </a:rPr>
                        <a:t>+</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S</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R</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35280">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Q</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de-AT"/>
                    </a:p>
                  </a:txBody>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X</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35280">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de-AT"/>
                    </a:p>
                  </a:txBody>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35280">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de-AT"/>
                    </a:p>
                  </a:txBody>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35280">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de-AT"/>
                    </a:p>
                  </a:txBody>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1</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X</a:t>
                      </a:r>
                      <a:endParaRPr kumimoji="0" lang="de-DE" altLang="sv-SE" sz="1600" b="1" i="0" u="none" strike="noStrike" cap="none" normalizeH="0" baseline="0" smtClean="0">
                        <a:ln>
                          <a:noFill/>
                        </a:ln>
                        <a:solidFill>
                          <a:schemeClr val="tx1"/>
                        </a:solidFill>
                        <a:effectLst/>
                        <a:latin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20000"/>
                        </a:spcBef>
                        <a:defRPr b="1">
                          <a:solidFill>
                            <a:schemeClr val="tx1"/>
                          </a:solidFill>
                          <a:latin typeface="Arial" charset="0"/>
                        </a:defRPr>
                      </a:lvl1pPr>
                      <a:lvl2pPr marL="742950" indent="-285750" algn="l">
                        <a:spcBef>
                          <a:spcPct val="20000"/>
                        </a:spcBef>
                        <a:defRPr sz="1600" b="1">
                          <a:solidFill>
                            <a:schemeClr val="tx1"/>
                          </a:solidFill>
                          <a:latin typeface="Arial" charset="0"/>
                        </a:defRPr>
                      </a:lvl2pPr>
                      <a:lvl3pPr marL="1143000" indent="-228600" algn="l">
                        <a:spcBef>
                          <a:spcPct val="20000"/>
                        </a:spcBef>
                        <a:defRPr sz="1600" b="1">
                          <a:solidFill>
                            <a:schemeClr val="tx1"/>
                          </a:solidFill>
                          <a:latin typeface="Arial" charset="0"/>
                        </a:defRPr>
                      </a:lvl3pPr>
                      <a:lvl4pPr marL="1600200" indent="-228600" algn="l">
                        <a:spcBef>
                          <a:spcPct val="20000"/>
                        </a:spcBef>
                        <a:defRPr sz="1400" b="1">
                          <a:solidFill>
                            <a:schemeClr val="tx1"/>
                          </a:solidFill>
                          <a:latin typeface="Arial" charset="0"/>
                        </a:defRPr>
                      </a:lvl4pPr>
                      <a:lvl5pPr marL="2057400" indent="-228600" algn="l">
                        <a:spcBef>
                          <a:spcPct val="20000"/>
                        </a:spcBef>
                        <a:defRPr sz="1400">
                          <a:solidFill>
                            <a:schemeClr val="tx1"/>
                          </a:solidFill>
                          <a:latin typeface="Arial" charset="0"/>
                        </a:defRPr>
                      </a:lvl5pPr>
                      <a:lvl6pPr marL="2514600" indent="-228600" eaLnBrk="0" fontAlgn="base" hangingPunct="0">
                        <a:spcBef>
                          <a:spcPct val="20000"/>
                        </a:spcBef>
                        <a:spcAft>
                          <a:spcPct val="0"/>
                        </a:spcAft>
                        <a:defRPr sz="1400">
                          <a:solidFill>
                            <a:schemeClr val="tx1"/>
                          </a:solidFill>
                          <a:latin typeface="Arial" charset="0"/>
                        </a:defRPr>
                      </a:lvl6pPr>
                      <a:lvl7pPr marL="2971800" indent="-228600" eaLnBrk="0" fontAlgn="base" hangingPunct="0">
                        <a:spcBef>
                          <a:spcPct val="20000"/>
                        </a:spcBef>
                        <a:spcAft>
                          <a:spcPct val="0"/>
                        </a:spcAft>
                        <a:defRPr sz="1400">
                          <a:solidFill>
                            <a:schemeClr val="tx1"/>
                          </a:solidFill>
                          <a:latin typeface="Arial" charset="0"/>
                        </a:defRPr>
                      </a:lvl7pPr>
                      <a:lvl8pPr marL="3429000" indent="-228600" eaLnBrk="0" fontAlgn="base" hangingPunct="0">
                        <a:spcBef>
                          <a:spcPct val="20000"/>
                        </a:spcBef>
                        <a:spcAft>
                          <a:spcPct val="0"/>
                        </a:spcAft>
                        <a:defRPr sz="1400">
                          <a:solidFill>
                            <a:schemeClr val="tx1"/>
                          </a:solidFill>
                          <a:latin typeface="Arial" charset="0"/>
                        </a:defRPr>
                      </a:lvl8pPr>
                      <a:lvl9pPr marL="3886200" indent="-228600" eaLnBrk="0" fontAlgn="base" hangingPunct="0">
                        <a:spcBef>
                          <a:spcPct val="20000"/>
                        </a:spcBef>
                        <a:spcAft>
                          <a:spcPct val="0"/>
                        </a:spcAft>
                        <a:defRPr sz="1400">
                          <a:solidFill>
                            <a:schemeClr val="tx1"/>
                          </a:solidFill>
                          <a:latin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sv-SE" sz="1600" b="1" i="0" u="none" strike="noStrike" cap="none" normalizeH="0" baseline="0" smtClean="0">
                          <a:ln>
                            <a:noFill/>
                          </a:ln>
                          <a:solidFill>
                            <a:schemeClr val="tx1"/>
                          </a:solidFill>
                          <a:effectLst/>
                          <a:latin typeface="Arial" charset="0"/>
                          <a:cs typeface="Times New Roman" pitchFamily="18" charset="0"/>
                        </a:rPr>
                        <a:t>0</a:t>
                      </a:r>
                      <a:endParaRPr kumimoji="0" lang="de-DE" altLang="sv-SE"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
        <p:nvSpPr>
          <p:cNvPr id="295771" name="AutoShape 859"/>
          <p:cNvSpPr>
            <a:spLocks noChangeArrowheads="1"/>
          </p:cNvSpPr>
          <p:nvPr/>
        </p:nvSpPr>
        <p:spPr bwMode="auto">
          <a:xfrm>
            <a:off x="6207125" y="5294313"/>
            <a:ext cx="3600450" cy="1582737"/>
          </a:xfrm>
          <a:prstGeom prst="wedgeRoundRectCallout">
            <a:avLst>
              <a:gd name="adj1" fmla="val -18519"/>
              <a:gd name="adj2" fmla="val -126731"/>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Um den irregulären Zustand des RS-Latches zu vermeiden, darf dieses niemals mit R = S = 1 angesteuert werden.</a:t>
            </a:r>
            <a:r>
              <a:rPr lang="de-DE" altLang="de-DE" b="1">
                <a:latin typeface="Arial" charset="0"/>
              </a:rPr>
              <a:t>.</a:t>
            </a:r>
          </a:p>
        </p:txBody>
      </p:sp>
      <p:sp>
        <p:nvSpPr>
          <p:cNvPr id="8320" name="Rectangle 12"/>
          <p:cNvSpPr>
            <a:spLocks noChangeArrowheads="1"/>
          </p:cNvSpPr>
          <p:nvPr/>
        </p:nvSpPr>
        <p:spPr bwMode="auto">
          <a:xfrm>
            <a:off x="3255963" y="4645025"/>
            <a:ext cx="2663825" cy="2376488"/>
          </a:xfrm>
          <a:prstGeom prst="rect">
            <a:avLst/>
          </a:prstGeom>
          <a:solidFill>
            <a:schemeClr val="bg1"/>
          </a:solidFill>
          <a:ln w="25400" algn="ctr">
            <a:solidFill>
              <a:schemeClr val="bg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sv-SE" altLang="sv-S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771"/>
                                        </p:tgtEl>
                                        <p:attrNameLst>
                                          <p:attrName>style.visibility</p:attrName>
                                        </p:attrNameLst>
                                      </p:cBhvr>
                                      <p:to>
                                        <p:strVal val="visible"/>
                                      </p:to>
                                    </p:set>
                                    <p:animEffect transition="in" filter="blinds(horizontal)">
                                      <p:cBhvr>
                                        <p:cTn id="7" dur="500"/>
                                        <p:tgtEl>
                                          <p:spTgt spid="295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77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53DAEBF3-C112-41E6-986E-0544CEA13293}" type="datetime1">
              <a:rPr lang="de-DE" altLang="sv-SE" sz="1000" b="0" smtClean="0"/>
              <a:pPr>
                <a:spcBef>
                  <a:spcPct val="0"/>
                </a:spcBef>
                <a:buFontTx/>
                <a:buNone/>
              </a:pPr>
              <a:t>11.12.2018</a:t>
            </a:fld>
            <a:endParaRPr lang="de-DE" altLang="sv-SE" sz="1000" b="0" smtClean="0"/>
          </a:p>
        </p:txBody>
      </p:sp>
      <p:sp>
        <p:nvSpPr>
          <p:cNvPr id="9219"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9220"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EE391076-388B-4EEA-8A9D-7DE75C3E4194}" type="slidenum">
              <a:rPr lang="en-US" altLang="sv-SE" sz="1200" b="0" smtClean="0">
                <a:solidFill>
                  <a:schemeClr val="tx2"/>
                </a:solidFill>
              </a:rPr>
              <a:pPr algn="r">
                <a:spcBef>
                  <a:spcPct val="0"/>
                </a:spcBef>
                <a:buFontTx/>
                <a:buNone/>
              </a:pPr>
              <a:t>7</a:t>
            </a:fld>
            <a:endParaRPr lang="de-DE" altLang="sv-SE" sz="1200" b="0" smtClean="0">
              <a:solidFill>
                <a:schemeClr val="tx2"/>
              </a:solidFill>
              <a:latin typeface="Times New Roman" pitchFamily="18" charset="0"/>
            </a:endParaRPr>
          </a:p>
        </p:txBody>
      </p:sp>
      <p:sp>
        <p:nvSpPr>
          <p:cNvPr id="295938" name="Rectangle 2"/>
          <p:cNvSpPr>
            <a:spLocks noGrp="1" noChangeArrowheads="1"/>
          </p:cNvSpPr>
          <p:nvPr>
            <p:ph type="title"/>
          </p:nvPr>
        </p:nvSpPr>
        <p:spPr/>
        <p:txBody>
          <a:bodyPr/>
          <a:lstStyle/>
          <a:p>
            <a:pPr eaLnBrk="1" hangingPunct="1">
              <a:defRPr/>
            </a:pPr>
            <a:r>
              <a:rPr lang="de-DE" smtClean="0"/>
              <a:t>KV-Diagramm und charakteristische Gleichung</a:t>
            </a:r>
          </a:p>
        </p:txBody>
      </p:sp>
      <p:sp>
        <p:nvSpPr>
          <p:cNvPr id="9222" name="Rectangle 3"/>
          <p:cNvSpPr>
            <a:spLocks noGrp="1" noChangeArrowheads="1"/>
          </p:cNvSpPr>
          <p:nvPr>
            <p:ph type="body" idx="1"/>
          </p:nvPr>
        </p:nvSpPr>
        <p:spPr/>
        <p:txBody>
          <a:bodyPr/>
          <a:lstStyle/>
          <a:p>
            <a:pPr eaLnBrk="1" hangingPunct="1"/>
            <a:r>
              <a:rPr lang="de-DE" altLang="de-DE" sz="1800" smtClean="0"/>
              <a:t>KV-Diagramm zur Bestimmung des Folgezustands unter der Annahme (Nebenbedingung), dass der irreguläre Zustand niemals eingenommen wird (R = S = 1 wird mit Don‘t-Care-Termen berücksichtigt):</a:t>
            </a:r>
          </a:p>
          <a:p>
            <a:pPr eaLnBrk="1" hangingPunct="1"/>
            <a:endParaRPr lang="de-DE" altLang="de-DE" sz="1800" smtClean="0"/>
          </a:p>
          <a:p>
            <a:pPr eaLnBrk="1" hangingPunct="1"/>
            <a:endParaRPr lang="de-DE" altLang="de-DE" sz="1800" smtClean="0"/>
          </a:p>
          <a:p>
            <a:pPr eaLnBrk="1" hangingPunct="1"/>
            <a:endParaRPr lang="de-DE" altLang="de-DE" sz="1800" smtClean="0"/>
          </a:p>
          <a:p>
            <a:pPr eaLnBrk="1" hangingPunct="1"/>
            <a:endParaRPr lang="de-DE" altLang="de-DE" sz="1800" smtClean="0"/>
          </a:p>
          <a:p>
            <a:pPr eaLnBrk="1" hangingPunct="1"/>
            <a:endParaRPr lang="de-DE" altLang="de-DE" sz="1800" smtClean="0"/>
          </a:p>
          <a:p>
            <a:pPr eaLnBrk="1" hangingPunct="1"/>
            <a:endParaRPr lang="de-DE" altLang="de-DE" sz="1800" smtClean="0"/>
          </a:p>
          <a:p>
            <a:pPr eaLnBrk="1" hangingPunct="1"/>
            <a:endParaRPr lang="de-DE" altLang="de-DE" sz="1800" smtClean="0"/>
          </a:p>
          <a:p>
            <a:pPr eaLnBrk="1" hangingPunct="1"/>
            <a:r>
              <a:rPr lang="de-DE" altLang="de-DE" sz="1800" smtClean="0"/>
              <a:t>Daraus erhält man die charakteristische Gleichung des RS-Latches:</a:t>
            </a:r>
          </a:p>
        </p:txBody>
      </p:sp>
      <p:sp>
        <p:nvSpPr>
          <p:cNvPr id="9223" name="Rectangle 5"/>
          <p:cNvSpPr>
            <a:spLocks noChangeArrowheads="1"/>
          </p:cNvSpPr>
          <p:nvPr/>
        </p:nvSpPr>
        <p:spPr bwMode="auto">
          <a:xfrm>
            <a:off x="0" y="3433763"/>
            <a:ext cx="106870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endParaRPr lang="de-DE" altLang="de-DE"/>
          </a:p>
        </p:txBody>
      </p:sp>
      <p:graphicFrame>
        <p:nvGraphicFramePr>
          <p:cNvPr id="9224" name="Object 4"/>
          <p:cNvGraphicFramePr>
            <a:graphicFrameLocks noChangeAspect="1"/>
          </p:cNvGraphicFramePr>
          <p:nvPr/>
        </p:nvGraphicFramePr>
        <p:xfrm>
          <a:off x="3327400" y="2646363"/>
          <a:ext cx="3457575" cy="1855787"/>
        </p:xfrm>
        <a:graphic>
          <a:graphicData uri="http://schemas.openxmlformats.org/presentationml/2006/ole">
            <mc:AlternateContent xmlns:mc="http://schemas.openxmlformats.org/markup-compatibility/2006">
              <mc:Choice xmlns:v="urn:schemas-microsoft-com:vml" Requires="v">
                <p:oleObj spid="_x0000_s9248" name="Visio" r:id="rId3" imgW="1885811" imgH="1002552" progId="Visio.Drawing.11">
                  <p:embed/>
                </p:oleObj>
              </mc:Choice>
              <mc:Fallback>
                <p:oleObj name="Visio" r:id="rId3" imgW="1885811" imgH="1002552"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7400" y="2646363"/>
                        <a:ext cx="3457575"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22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913" y="5653088"/>
            <a:ext cx="887412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umsplatzhalter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fld id="{AC8FC0FD-40F2-4120-A9AA-0C6C5AD829E0}" type="datetime1">
              <a:rPr lang="de-DE" altLang="sv-SE" sz="1000" b="0" smtClean="0"/>
              <a:pPr>
                <a:spcBef>
                  <a:spcPct val="0"/>
                </a:spcBef>
                <a:buFontTx/>
                <a:buNone/>
              </a:pPr>
              <a:t>11.12.2018</a:t>
            </a:fld>
            <a:endParaRPr lang="de-DE" altLang="sv-SE" sz="1000" b="0" smtClean="0"/>
          </a:p>
        </p:txBody>
      </p:sp>
      <p:sp>
        <p:nvSpPr>
          <p:cNvPr id="10243" name="Fußzeilenplatzhalt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spcBef>
                <a:spcPct val="0"/>
              </a:spcBef>
              <a:buFontTx/>
              <a:buNone/>
            </a:pPr>
            <a:r>
              <a:rPr lang="de-DE" altLang="sv-SE" sz="1200" smtClean="0"/>
              <a:t>11. Latches und Flipflops</a:t>
            </a:r>
            <a:endParaRPr lang="de-DE" altLang="sv-SE" sz="1500" smtClean="0"/>
          </a:p>
        </p:txBody>
      </p:sp>
      <p:sp>
        <p:nvSpPr>
          <p:cNvPr id="10244" name="Foliennummernplatzhalt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95363">
              <a:spcBef>
                <a:spcPct val="20000"/>
              </a:spcBef>
              <a:buChar char="•"/>
              <a:defRPr sz="2000" b="1">
                <a:solidFill>
                  <a:schemeClr val="tx1"/>
                </a:solidFill>
                <a:latin typeface="Arial" charset="0"/>
              </a:defRPr>
            </a:lvl1pPr>
            <a:lvl2pPr marL="742950" indent="-285750" algn="l" defTabSz="995363">
              <a:spcBef>
                <a:spcPct val="20000"/>
              </a:spcBef>
              <a:buChar char="–"/>
              <a:defRPr b="1">
                <a:solidFill>
                  <a:schemeClr val="tx1"/>
                </a:solidFill>
                <a:latin typeface="Arial" charset="0"/>
              </a:defRPr>
            </a:lvl2pPr>
            <a:lvl3pPr marL="1143000" indent="-228600" algn="l" defTabSz="995363">
              <a:spcBef>
                <a:spcPct val="20000"/>
              </a:spcBef>
              <a:buChar char="•"/>
              <a:defRPr b="1">
                <a:solidFill>
                  <a:schemeClr val="tx1"/>
                </a:solidFill>
                <a:latin typeface="Arial" charset="0"/>
              </a:defRPr>
            </a:lvl3pPr>
            <a:lvl4pPr marL="1600200" indent="-228600" algn="l" defTabSz="995363">
              <a:spcBef>
                <a:spcPct val="20000"/>
              </a:spcBef>
              <a:buChar char="–"/>
              <a:defRPr sz="1600" b="1">
                <a:solidFill>
                  <a:schemeClr val="tx1"/>
                </a:solidFill>
                <a:latin typeface="Arial" charset="0"/>
              </a:defRPr>
            </a:lvl4pPr>
            <a:lvl5pPr marL="2057400" indent="-228600" algn="l" defTabSz="995363">
              <a:spcBef>
                <a:spcPct val="20000"/>
              </a:spcBef>
              <a:buChar char="»"/>
              <a:defRPr sz="1600">
                <a:solidFill>
                  <a:schemeClr val="tx1"/>
                </a:solidFill>
                <a:latin typeface="Arial" charset="0"/>
              </a:defRPr>
            </a:lvl5pPr>
            <a:lvl6pPr marL="2514600" indent="-228600" defTabSz="995363" eaLnBrk="0" fontAlgn="base" hangingPunct="0">
              <a:spcBef>
                <a:spcPct val="20000"/>
              </a:spcBef>
              <a:spcAft>
                <a:spcPct val="0"/>
              </a:spcAft>
              <a:buChar char="»"/>
              <a:defRPr sz="1600">
                <a:solidFill>
                  <a:schemeClr val="tx1"/>
                </a:solidFill>
                <a:latin typeface="Arial" charset="0"/>
              </a:defRPr>
            </a:lvl6pPr>
            <a:lvl7pPr marL="2971800" indent="-228600" defTabSz="995363" eaLnBrk="0" fontAlgn="base" hangingPunct="0">
              <a:spcBef>
                <a:spcPct val="20000"/>
              </a:spcBef>
              <a:spcAft>
                <a:spcPct val="0"/>
              </a:spcAft>
              <a:buChar char="»"/>
              <a:defRPr sz="1600">
                <a:solidFill>
                  <a:schemeClr val="tx1"/>
                </a:solidFill>
                <a:latin typeface="Arial" charset="0"/>
              </a:defRPr>
            </a:lvl7pPr>
            <a:lvl8pPr marL="3429000" indent="-228600" defTabSz="995363" eaLnBrk="0" fontAlgn="base" hangingPunct="0">
              <a:spcBef>
                <a:spcPct val="20000"/>
              </a:spcBef>
              <a:spcAft>
                <a:spcPct val="0"/>
              </a:spcAft>
              <a:buChar char="»"/>
              <a:defRPr sz="1600">
                <a:solidFill>
                  <a:schemeClr val="tx1"/>
                </a:solidFill>
                <a:latin typeface="Arial" charset="0"/>
              </a:defRPr>
            </a:lvl8pPr>
            <a:lvl9pPr marL="3886200" indent="-228600" defTabSz="995363" eaLnBrk="0" fontAlgn="base" hangingPunct="0">
              <a:spcBef>
                <a:spcPct val="20000"/>
              </a:spcBef>
              <a:spcAft>
                <a:spcPct val="0"/>
              </a:spcAft>
              <a:buChar char="»"/>
              <a:defRPr sz="1600">
                <a:solidFill>
                  <a:schemeClr val="tx1"/>
                </a:solidFill>
                <a:latin typeface="Arial" charset="0"/>
              </a:defRPr>
            </a:lvl9pPr>
          </a:lstStyle>
          <a:p>
            <a:pPr algn="r">
              <a:spcBef>
                <a:spcPct val="0"/>
              </a:spcBef>
              <a:buFontTx/>
              <a:buNone/>
            </a:pPr>
            <a:fld id="{08A2DD0A-6738-42FE-A6FE-B8C97469E685}" type="slidenum">
              <a:rPr lang="en-US" altLang="sv-SE" sz="1200" b="0" smtClean="0">
                <a:solidFill>
                  <a:schemeClr val="tx2"/>
                </a:solidFill>
              </a:rPr>
              <a:pPr algn="r">
                <a:spcBef>
                  <a:spcPct val="0"/>
                </a:spcBef>
                <a:buFontTx/>
                <a:buNone/>
              </a:pPr>
              <a:t>8</a:t>
            </a:fld>
            <a:endParaRPr lang="de-DE" altLang="sv-SE" sz="1200" b="0" smtClean="0">
              <a:solidFill>
                <a:schemeClr val="tx2"/>
              </a:solidFill>
              <a:latin typeface="Times New Roman" pitchFamily="18" charset="0"/>
            </a:endParaRPr>
          </a:p>
        </p:txBody>
      </p:sp>
      <p:sp>
        <p:nvSpPr>
          <p:cNvPr id="297986" name="Rectangle 2"/>
          <p:cNvSpPr>
            <a:spLocks noGrp="1" noChangeArrowheads="1"/>
          </p:cNvSpPr>
          <p:nvPr>
            <p:ph type="title"/>
          </p:nvPr>
        </p:nvSpPr>
        <p:spPr/>
        <p:txBody>
          <a:bodyPr/>
          <a:lstStyle/>
          <a:p>
            <a:pPr eaLnBrk="1" hangingPunct="1">
              <a:defRPr/>
            </a:pPr>
            <a:r>
              <a:rPr lang="de-DE" smtClean="0"/>
              <a:t>VHDL-Datenflussmodell des RS-Latches</a:t>
            </a:r>
          </a:p>
        </p:txBody>
      </p:sp>
      <p:sp>
        <p:nvSpPr>
          <p:cNvPr id="10246" name="Text Box 4"/>
          <p:cNvSpPr txBox="1">
            <a:spLocks noChangeArrowheads="1"/>
          </p:cNvSpPr>
          <p:nvPr/>
        </p:nvSpPr>
        <p:spPr bwMode="auto">
          <a:xfrm>
            <a:off x="303213" y="2197100"/>
            <a:ext cx="8208962" cy="327025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r>
              <a:rPr lang="en-GB" altLang="de-DE" b="1">
                <a:latin typeface="Courier New" pitchFamily="49" charset="0"/>
              </a:rPr>
              <a:t>entity</a:t>
            </a:r>
            <a:r>
              <a:rPr lang="en-GB" altLang="de-DE">
                <a:latin typeface="Courier New" pitchFamily="49" charset="0"/>
              </a:rPr>
              <a:t> RSLATCH </a:t>
            </a:r>
            <a:r>
              <a:rPr lang="en-GB" altLang="de-DE" b="1">
                <a:latin typeface="Courier New" pitchFamily="49" charset="0"/>
              </a:rPr>
              <a:t>is</a:t>
            </a:r>
            <a:endParaRPr lang="en-GB" altLang="de-DE">
              <a:latin typeface="Courier New" pitchFamily="49" charset="0"/>
            </a:endParaRPr>
          </a:p>
          <a:p>
            <a:pPr algn="l"/>
            <a:r>
              <a:rPr lang="en-GB" altLang="de-DE">
                <a:latin typeface="Courier New" pitchFamily="49" charset="0"/>
              </a:rPr>
              <a:t>	</a:t>
            </a:r>
            <a:r>
              <a:rPr lang="en-GB" altLang="de-DE" b="1">
                <a:latin typeface="Courier New" pitchFamily="49" charset="0"/>
              </a:rPr>
              <a:t>port</a:t>
            </a:r>
            <a:r>
              <a:rPr lang="en-GB" altLang="de-DE">
                <a:latin typeface="Courier New" pitchFamily="49" charset="0"/>
              </a:rPr>
              <a:t>( R, S : </a:t>
            </a:r>
            <a:r>
              <a:rPr lang="en-GB" altLang="de-DE" b="1">
                <a:latin typeface="Courier New" pitchFamily="49" charset="0"/>
              </a:rPr>
              <a:t>in</a:t>
            </a:r>
            <a:r>
              <a:rPr lang="en-GB" altLang="de-DE">
                <a:latin typeface="Courier New" pitchFamily="49" charset="0"/>
              </a:rPr>
              <a:t> bit;	</a:t>
            </a:r>
            <a:r>
              <a:rPr lang="en-GB" altLang="de-DE" b="1">
                <a:latin typeface="Courier New" pitchFamily="49" charset="0"/>
              </a:rPr>
              <a:t>-- Setzen/Ruecksetzen</a:t>
            </a:r>
            <a:endParaRPr lang="en-GB" altLang="de-DE">
              <a:latin typeface="Courier New" pitchFamily="49" charset="0"/>
            </a:endParaRPr>
          </a:p>
          <a:p>
            <a:pPr algn="l"/>
            <a:r>
              <a:rPr lang="en-GB" altLang="de-DE">
                <a:latin typeface="Courier New" pitchFamily="49" charset="0"/>
              </a:rPr>
              <a:t>	      Q, NQ: </a:t>
            </a:r>
            <a:r>
              <a:rPr lang="en-GB" altLang="de-DE" b="1">
                <a:latin typeface="Courier New" pitchFamily="49" charset="0"/>
              </a:rPr>
              <a:t>out</a:t>
            </a:r>
            <a:r>
              <a:rPr lang="en-GB" altLang="de-DE">
                <a:latin typeface="Courier New" pitchFamily="49" charset="0"/>
              </a:rPr>
              <a:t> bit);</a:t>
            </a:r>
            <a:r>
              <a:rPr lang="en-GB" altLang="de-DE" b="1">
                <a:latin typeface="Courier New" pitchFamily="49" charset="0"/>
              </a:rPr>
              <a:t>-- Ausgäenge</a:t>
            </a:r>
          </a:p>
          <a:p>
            <a:pPr algn="l"/>
            <a:r>
              <a:rPr lang="en-GB" altLang="de-DE" b="1">
                <a:latin typeface="Courier New" pitchFamily="49" charset="0"/>
              </a:rPr>
              <a:t>end</a:t>
            </a:r>
            <a:r>
              <a:rPr lang="en-GB" altLang="de-DE">
                <a:latin typeface="Courier New" pitchFamily="49" charset="0"/>
              </a:rPr>
              <a:t> RSLATCH;</a:t>
            </a:r>
            <a:endParaRPr lang="en-GB" altLang="de-DE" b="1">
              <a:latin typeface="Courier New" pitchFamily="49" charset="0"/>
            </a:endParaRPr>
          </a:p>
          <a:p>
            <a:pPr algn="l"/>
            <a:r>
              <a:rPr lang="en-GB" altLang="de-DE" b="1">
                <a:latin typeface="Courier New" pitchFamily="49" charset="0"/>
              </a:rPr>
              <a:t>-------------------------------------</a:t>
            </a:r>
          </a:p>
          <a:p>
            <a:pPr algn="l"/>
            <a:r>
              <a:rPr lang="en-GB" altLang="de-DE" b="1">
                <a:latin typeface="Courier New" pitchFamily="49" charset="0"/>
              </a:rPr>
              <a:t>architecture</a:t>
            </a:r>
            <a:r>
              <a:rPr lang="en-GB" altLang="de-DE">
                <a:latin typeface="Courier New" pitchFamily="49" charset="0"/>
              </a:rPr>
              <a:t> DATENFLUSS </a:t>
            </a:r>
            <a:r>
              <a:rPr lang="en-GB" altLang="de-DE" b="1">
                <a:latin typeface="Courier New" pitchFamily="49" charset="0"/>
              </a:rPr>
              <a:t>of</a:t>
            </a:r>
            <a:r>
              <a:rPr lang="en-GB" altLang="de-DE">
                <a:latin typeface="Courier New" pitchFamily="49" charset="0"/>
              </a:rPr>
              <a:t> RSLATCH </a:t>
            </a:r>
            <a:r>
              <a:rPr lang="en-GB" altLang="de-DE" b="1">
                <a:latin typeface="Courier New" pitchFamily="49" charset="0"/>
              </a:rPr>
              <a:t>is</a:t>
            </a:r>
          </a:p>
          <a:p>
            <a:pPr algn="l"/>
            <a:r>
              <a:rPr lang="en-GB" altLang="de-DE" b="1">
                <a:latin typeface="Courier New" pitchFamily="49" charset="0"/>
              </a:rPr>
              <a:t>signal</a:t>
            </a:r>
            <a:r>
              <a:rPr lang="en-GB" altLang="de-DE">
                <a:latin typeface="Courier New" pitchFamily="49" charset="0"/>
              </a:rPr>
              <a:t> Q_TEMP, NQ_TEMP: bit; </a:t>
            </a:r>
            <a:endParaRPr lang="en-GB" altLang="de-DE" b="1">
              <a:latin typeface="Courier New" pitchFamily="49" charset="0"/>
            </a:endParaRPr>
          </a:p>
          <a:p>
            <a:pPr algn="l"/>
            <a:r>
              <a:rPr lang="en-GB" altLang="de-DE" b="1">
                <a:latin typeface="Courier New" pitchFamily="49" charset="0"/>
              </a:rPr>
              <a:t>begin</a:t>
            </a:r>
            <a:endParaRPr lang="en-GB" altLang="de-DE">
              <a:latin typeface="Courier New" pitchFamily="49" charset="0"/>
            </a:endParaRPr>
          </a:p>
          <a:p>
            <a:pPr algn="l"/>
            <a:r>
              <a:rPr lang="en-GB" altLang="de-DE">
                <a:latin typeface="Courier New" pitchFamily="49" charset="0"/>
              </a:rPr>
              <a:t>	NQ_TEMP &lt;= S </a:t>
            </a:r>
            <a:r>
              <a:rPr lang="en-GB" altLang="de-DE" b="1">
                <a:latin typeface="Courier New" pitchFamily="49" charset="0"/>
              </a:rPr>
              <a:t>nor</a:t>
            </a:r>
            <a:r>
              <a:rPr lang="en-GB" altLang="de-DE">
                <a:latin typeface="Courier New" pitchFamily="49" charset="0"/>
              </a:rPr>
              <a:t> Q_TEMP </a:t>
            </a:r>
            <a:r>
              <a:rPr lang="en-GB" altLang="de-DE" b="1">
                <a:latin typeface="Courier New" pitchFamily="49" charset="0"/>
              </a:rPr>
              <a:t>after</a:t>
            </a:r>
            <a:r>
              <a:rPr lang="en-GB" altLang="de-DE">
                <a:latin typeface="Courier New" pitchFamily="49" charset="0"/>
              </a:rPr>
              <a:t> 10 ns;</a:t>
            </a:r>
          </a:p>
          <a:p>
            <a:pPr algn="l"/>
            <a:r>
              <a:rPr lang="en-GB" altLang="de-DE">
                <a:latin typeface="Courier New" pitchFamily="49" charset="0"/>
              </a:rPr>
              <a:t>	Q_TEMP &lt;= R </a:t>
            </a:r>
            <a:r>
              <a:rPr lang="en-GB" altLang="de-DE" b="1">
                <a:latin typeface="Courier New" pitchFamily="49" charset="0"/>
              </a:rPr>
              <a:t>nor</a:t>
            </a:r>
            <a:r>
              <a:rPr lang="en-GB" altLang="de-DE">
                <a:latin typeface="Courier New" pitchFamily="49" charset="0"/>
              </a:rPr>
              <a:t> NQ_TEMP </a:t>
            </a:r>
            <a:r>
              <a:rPr lang="en-GB" altLang="de-DE" b="1">
                <a:latin typeface="Courier New" pitchFamily="49" charset="0"/>
              </a:rPr>
              <a:t>after</a:t>
            </a:r>
            <a:r>
              <a:rPr lang="en-GB" altLang="de-DE">
                <a:latin typeface="Courier New" pitchFamily="49" charset="0"/>
              </a:rPr>
              <a:t> 10 ns;</a:t>
            </a:r>
          </a:p>
          <a:p>
            <a:pPr algn="l"/>
            <a:r>
              <a:rPr lang="en-GB" altLang="de-DE">
                <a:latin typeface="Courier New" pitchFamily="49" charset="0"/>
              </a:rPr>
              <a:t>	</a:t>
            </a:r>
            <a:r>
              <a:rPr lang="de-DE" altLang="de-DE">
                <a:latin typeface="Courier New" pitchFamily="49" charset="0"/>
              </a:rPr>
              <a:t>NQ &lt;= NQ_TEMP; </a:t>
            </a:r>
            <a:r>
              <a:rPr lang="de-DE" altLang="de-DE" b="1">
                <a:latin typeface="Courier New" pitchFamily="49" charset="0"/>
              </a:rPr>
              <a:t>-- Kopie an den Ausgang</a:t>
            </a:r>
            <a:endParaRPr lang="de-DE" altLang="de-DE">
              <a:latin typeface="Courier New" pitchFamily="49" charset="0"/>
            </a:endParaRPr>
          </a:p>
          <a:p>
            <a:pPr algn="l"/>
            <a:r>
              <a:rPr lang="de-DE" altLang="de-DE">
                <a:latin typeface="Courier New" pitchFamily="49" charset="0"/>
              </a:rPr>
              <a:t>	Q &lt;= Q_TEMP;   </a:t>
            </a:r>
            <a:r>
              <a:rPr lang="de-DE" altLang="de-DE" b="1">
                <a:latin typeface="Courier New" pitchFamily="49" charset="0"/>
              </a:rPr>
              <a:t>-- Kopie an den Ausgang</a:t>
            </a:r>
          </a:p>
          <a:p>
            <a:pPr algn="l"/>
            <a:r>
              <a:rPr lang="de-DE" altLang="de-DE" b="1">
                <a:latin typeface="Courier New" pitchFamily="49" charset="0"/>
              </a:rPr>
              <a:t>end</a:t>
            </a:r>
            <a:r>
              <a:rPr lang="de-DE" altLang="de-DE">
                <a:latin typeface="Courier New" pitchFamily="49" charset="0"/>
              </a:rPr>
              <a:t> DATENFLUSS;</a:t>
            </a:r>
          </a:p>
        </p:txBody>
      </p:sp>
      <p:sp>
        <p:nvSpPr>
          <p:cNvPr id="10247" name="Text Box 5"/>
          <p:cNvSpPr txBox="1">
            <a:spLocks noChangeArrowheads="1"/>
          </p:cNvSpPr>
          <p:nvPr/>
        </p:nvSpPr>
        <p:spPr bwMode="auto">
          <a:xfrm>
            <a:off x="303213" y="1765300"/>
            <a:ext cx="92884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buFontTx/>
              <a:buChar char="•"/>
            </a:pPr>
            <a:r>
              <a:rPr lang="de-DE" altLang="de-DE" sz="1800" b="1">
                <a:latin typeface="Arial" charset="0"/>
              </a:rPr>
              <a:t>Besteht aus kreuzgekoppelten NOR-Gattern</a:t>
            </a:r>
          </a:p>
        </p:txBody>
      </p:sp>
      <p:sp>
        <p:nvSpPr>
          <p:cNvPr id="10248" name="Text Box 6"/>
          <p:cNvSpPr txBox="1">
            <a:spLocks noChangeArrowheads="1"/>
          </p:cNvSpPr>
          <p:nvPr/>
        </p:nvSpPr>
        <p:spPr bwMode="auto">
          <a:xfrm>
            <a:off x="303213" y="5942013"/>
            <a:ext cx="92884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57200" indent="-4572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buFontTx/>
              <a:buChar char="•"/>
            </a:pPr>
            <a:r>
              <a:rPr lang="de-DE" altLang="de-DE" sz="1800" b="1">
                <a:latin typeface="Arial" charset="0"/>
              </a:rPr>
              <a:t>Alternativ sind auch kreuzgekoppelte NAND-Gatter möglich. Dann wird das RS-Latch durch L-aktive Signale angesteuert.</a:t>
            </a:r>
          </a:p>
        </p:txBody>
      </p:sp>
      <p:sp>
        <p:nvSpPr>
          <p:cNvPr id="297991" name="AutoShape 7"/>
          <p:cNvSpPr>
            <a:spLocks noChangeArrowheads="1"/>
          </p:cNvSpPr>
          <p:nvPr/>
        </p:nvSpPr>
        <p:spPr bwMode="auto">
          <a:xfrm>
            <a:off x="7072313" y="3565525"/>
            <a:ext cx="3095625" cy="863600"/>
          </a:xfrm>
          <a:prstGeom prst="wedgeRoundRectCallout">
            <a:avLst>
              <a:gd name="adj1" fmla="val -152102"/>
              <a:gd name="adj2" fmla="val -16912"/>
              <a:gd name="adj3" fmla="val 16667"/>
            </a:avLst>
          </a:prstGeom>
          <a:solidFill>
            <a:srgbClr val="FFFF00"/>
          </a:solidFill>
          <a:ln w="9525">
            <a:solidFill>
              <a:schemeClr val="tx1"/>
            </a:solidFill>
            <a:miter lim="800000"/>
            <a:headEnd/>
            <a:tailEnd/>
          </a:ln>
        </p:spPr>
        <p:txBody>
          <a:bodyPr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algn="ctr" eaLnBrk="0" fontAlgn="base" hangingPunct="0">
              <a:spcBef>
                <a:spcPct val="0"/>
              </a:spcBef>
              <a:spcAft>
                <a:spcPct val="0"/>
              </a:spcAft>
              <a:defRPr sz="1600">
                <a:solidFill>
                  <a:schemeClr val="tx1"/>
                </a:solidFill>
                <a:latin typeface="Times New Roman" pitchFamily="18" charset="0"/>
              </a:defRPr>
            </a:lvl6pPr>
            <a:lvl7pPr marL="2971800" indent="-228600" algn="ctr" eaLnBrk="0" fontAlgn="base" hangingPunct="0">
              <a:spcBef>
                <a:spcPct val="0"/>
              </a:spcBef>
              <a:spcAft>
                <a:spcPct val="0"/>
              </a:spcAft>
              <a:defRPr sz="1600">
                <a:solidFill>
                  <a:schemeClr val="tx1"/>
                </a:solidFill>
                <a:latin typeface="Times New Roman" pitchFamily="18" charset="0"/>
              </a:defRPr>
            </a:lvl7pPr>
            <a:lvl8pPr marL="3429000" indent="-228600" algn="ctr" eaLnBrk="0" fontAlgn="base" hangingPunct="0">
              <a:spcBef>
                <a:spcPct val="0"/>
              </a:spcBef>
              <a:spcAft>
                <a:spcPct val="0"/>
              </a:spcAft>
              <a:defRPr sz="1600">
                <a:solidFill>
                  <a:schemeClr val="tx1"/>
                </a:solidFill>
                <a:latin typeface="Times New Roman" pitchFamily="18" charset="0"/>
              </a:defRPr>
            </a:lvl8pPr>
            <a:lvl9pPr marL="3886200" indent="-228600" algn="ctr" eaLnBrk="0" fontAlgn="base" hangingPunct="0">
              <a:spcBef>
                <a:spcPct val="0"/>
              </a:spcBef>
              <a:spcAft>
                <a:spcPct val="0"/>
              </a:spcAft>
              <a:defRPr sz="1600">
                <a:solidFill>
                  <a:schemeClr val="tx1"/>
                </a:solidFill>
                <a:latin typeface="Times New Roman" pitchFamily="18" charset="0"/>
              </a:defRPr>
            </a:lvl9pPr>
          </a:lstStyle>
          <a:p>
            <a:pPr algn="l">
              <a:spcBef>
                <a:spcPct val="50000"/>
              </a:spcBef>
            </a:pPr>
            <a:r>
              <a:rPr lang="de-DE" altLang="de-DE" sz="1800" b="1">
                <a:latin typeface="Arial" charset="0"/>
              </a:rPr>
              <a:t>Ermöglicht Vermeidung von </a:t>
            </a:r>
            <a:r>
              <a:rPr lang="de-DE" altLang="de-DE" sz="1800" b="1">
                <a:latin typeface="Courier New" pitchFamily="49" charset="0"/>
              </a:rPr>
              <a:t>buffer</a:t>
            </a:r>
            <a:r>
              <a:rPr lang="de-DE" altLang="de-DE" sz="1800" b="1">
                <a:latin typeface="Arial" charset="0"/>
              </a:rPr>
              <a:t> Ausgangsports !</a:t>
            </a:r>
            <a:endParaRPr lang="de-DE" altLang="de-DE" b="1">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991"/>
                                        </p:tgtEl>
                                        <p:attrNameLst>
                                          <p:attrName>style.visibility</p:attrName>
                                        </p:attrNameLst>
                                      </p:cBhvr>
                                      <p:to>
                                        <p:strVal val="visible"/>
                                      </p:to>
                                    </p:set>
                                    <p:animEffect transition="in" filter="blinds(horizontal)">
                                      <p:cBhvr>
                                        <p:cTn id="7" dur="500"/>
                                        <p:tgtEl>
                                          <p:spTgt spid="297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1" grpId="0" animBg="1"/>
    </p:bldLst>
  </p:timing>
</p:sld>
</file>

<file path=ppt/theme/theme1.xml><?xml version="1.0" encoding="utf-8"?>
<a:theme xmlns:a="http://schemas.openxmlformats.org/drawingml/2006/main" name="DSP_A4_Q">
  <a:themeElements>
    <a:clrScheme name="DSP_A4_Q.pot 13">
      <a:dk1>
        <a:srgbClr val="000070"/>
      </a:dk1>
      <a:lt1>
        <a:srgbClr val="FFFFFF"/>
      </a:lt1>
      <a:dk2>
        <a:srgbClr val="000070"/>
      </a:dk2>
      <a:lt2>
        <a:srgbClr val="808080"/>
      </a:lt2>
      <a:accent1>
        <a:srgbClr val="99CCFF"/>
      </a:accent1>
      <a:accent2>
        <a:srgbClr val="CCCCFF"/>
      </a:accent2>
      <a:accent3>
        <a:srgbClr val="FFFFFF"/>
      </a:accent3>
      <a:accent4>
        <a:srgbClr val="00005F"/>
      </a:accent4>
      <a:accent5>
        <a:srgbClr val="CAE2FF"/>
      </a:accent5>
      <a:accent6>
        <a:srgbClr val="B9B9E7"/>
      </a:accent6>
      <a:hlink>
        <a:srgbClr val="3333CC"/>
      </a:hlink>
      <a:folHlink>
        <a:srgbClr val="AF67FF"/>
      </a:folHlink>
    </a:clrScheme>
    <a:fontScheme name="DSP_A4_Q.p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SP_A4_Q.p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SP_A4_Q.p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SP_A4_Q.p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SP_A4_Q.p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SP_A4_Q.p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SP_A4_Q.p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SP_A4_Q.po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SP_A4_Q.p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SP_A4_Q.p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SP_A4_Q.p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SP_A4_Q.p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SP_A4_Q.p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SP_A4_Q.pot 13">
        <a:dk1>
          <a:srgbClr val="000070"/>
        </a:dk1>
        <a:lt1>
          <a:srgbClr val="FFFFFF"/>
        </a:lt1>
        <a:dk2>
          <a:srgbClr val="000070"/>
        </a:dk2>
        <a:lt2>
          <a:srgbClr val="808080"/>
        </a:lt2>
        <a:accent1>
          <a:srgbClr val="99CCFF"/>
        </a:accent1>
        <a:accent2>
          <a:srgbClr val="CCCCFF"/>
        </a:accent2>
        <a:accent3>
          <a:srgbClr val="FFFFFF"/>
        </a:accent3>
        <a:accent4>
          <a:srgbClr val="00005F"/>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C:\Programme\Microsoft Office\Vorlagen\DSP_A4_Q.pot</Template>
  <TotalTime>0</TotalTime>
  <Words>4258</Words>
  <Application>Microsoft Office PowerPoint</Application>
  <PresentationFormat>Custom</PresentationFormat>
  <Paragraphs>1009</Paragraphs>
  <Slides>63</Slides>
  <Notes>3</Notes>
  <HiddenSlides>3</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1" baseType="lpstr">
      <vt:lpstr>Arial</vt:lpstr>
      <vt:lpstr>Courier New</vt:lpstr>
      <vt:lpstr>HAW FrutigerNext Bold</vt:lpstr>
      <vt:lpstr>Symbol</vt:lpstr>
      <vt:lpstr>Times New Roman</vt:lpstr>
      <vt:lpstr>Wingdings</vt:lpstr>
      <vt:lpstr>DSP_A4_Q</vt:lpstr>
      <vt:lpstr>Visio</vt:lpstr>
      <vt:lpstr>Latches und Flipflops</vt:lpstr>
      <vt:lpstr>Latches und Flipflops in synchronen Schaltungen</vt:lpstr>
      <vt:lpstr>Zustand und Folgezustand</vt:lpstr>
      <vt:lpstr>RS-Latch</vt:lpstr>
      <vt:lpstr>Analyse des sequenziellen Verhaltens beim RS-Latch</vt:lpstr>
      <vt:lpstr>Analyse des sequenziellen Verhaltens beim RS-Latch</vt:lpstr>
      <vt:lpstr>Folgezustandstabelle und Synthesetabelle des NOR-Latches</vt:lpstr>
      <vt:lpstr>KV-Diagramm und charakteristische Gleichung</vt:lpstr>
      <vt:lpstr>VHDL-Datenflussmodell des RS-Latches</vt:lpstr>
      <vt:lpstr>VHDL-Verhaltensmodell</vt:lpstr>
      <vt:lpstr>Taktzustandsgesteuertes RS-Latch</vt:lpstr>
      <vt:lpstr>Wahrheits- bzw. Folgezustandstabelle</vt:lpstr>
      <vt:lpstr>VHDL-Prozess und Zeitverhalten </vt:lpstr>
      <vt:lpstr>D-Latch (Data-Latch)</vt:lpstr>
      <vt:lpstr>Folgezustandstabelle</vt:lpstr>
      <vt:lpstr>VHDL-Modellierung von D-Latches</vt:lpstr>
      <vt:lpstr>D-Flipflops (DFFs)</vt:lpstr>
      <vt:lpstr>D-Flipflops (DFFs)</vt:lpstr>
      <vt:lpstr>D-Flipflops (DFFs)</vt:lpstr>
      <vt:lpstr>D-FF CMOS Dynamic Implementation </vt:lpstr>
      <vt:lpstr>Verhalten und synthesegerechte Modellierung</vt:lpstr>
      <vt:lpstr>Entscheidungsintervall bei DFFs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Setup Time Violation</vt:lpstr>
      <vt:lpstr>Setup-Time Überprüfung</vt:lpstr>
      <vt:lpstr>Setup- und Hold-Time Überprüfung</vt:lpstr>
      <vt:lpstr>Zum Pipelineprinzip in Schieberegistern</vt:lpstr>
      <vt:lpstr>Zweispeicher-Flipflops</vt:lpstr>
      <vt:lpstr>Zweispeicher-Flipflops</vt:lpstr>
      <vt:lpstr>Zweispeicher-Flipflops</vt:lpstr>
      <vt:lpstr>Zweispeicher-Flipflops</vt:lpstr>
      <vt:lpstr>Zweispeicher-Flipflops</vt:lpstr>
      <vt:lpstr>Zweispeicher-Flipflops</vt:lpstr>
      <vt:lpstr>Zweispeicher-Flipflops</vt:lpstr>
      <vt:lpstr>Zweispeicher-Flipflops</vt:lpstr>
      <vt:lpstr>Zweispeicher-Flipflops</vt:lpstr>
      <vt:lpstr>Zweispeicher-Flipflops</vt:lpstr>
      <vt:lpstr>Zweispeicher-Flipflops</vt:lpstr>
      <vt:lpstr>Zweispeicher-Flipflops</vt:lpstr>
      <vt:lpstr>Zweispeicher-Flipflops</vt:lpstr>
      <vt:lpstr>VHDL-Modell und Simulation eines Zweispeicher-FFs</vt:lpstr>
      <vt:lpstr>Varianten von D-Flipflops</vt:lpstr>
      <vt:lpstr>Modellierungsbeispiele</vt:lpstr>
      <vt:lpstr>VHDL-Code zu den Modellierungsbeispielen</vt:lpstr>
      <vt:lpstr>VHDL-Entwurfsrichtlinien für getaktete Schaltungen</vt:lpstr>
      <vt:lpstr>DFFs mit Freigabeeingang</vt:lpstr>
      <vt:lpstr>Taktflankengesteuertes JK-Flipflop</vt:lpstr>
      <vt:lpstr>Innerer Aufbau eines JK-FFs</vt:lpstr>
      <vt:lpstr>T(oggle)-Flipflop</vt:lpstr>
      <vt:lpstr>Innerer Aufbau eines TFFs und VHDL-Modell</vt:lpstr>
      <vt:lpstr>RTL-Modellierung synchroner Schaltungen</vt:lpstr>
      <vt:lpstr>Maximale Taktfrequenz eines synchronen Systems</vt:lpstr>
      <vt:lpstr>Zusammenfassung</vt:lpstr>
    </vt:vector>
  </TitlesOfParts>
  <Company>FH-Hamburg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DSP-Hardware, Implementation and Tools</dc:title>
  <dc:creator>NoName</dc:creator>
  <cp:lastModifiedBy>Axel Jantsch</cp:lastModifiedBy>
  <cp:revision>435</cp:revision>
  <cp:lastPrinted>2007-09-10T06:13:15Z</cp:lastPrinted>
  <dcterms:created xsi:type="dcterms:W3CDTF">2002-11-21T18:20:04Z</dcterms:created>
  <dcterms:modified xsi:type="dcterms:W3CDTF">2018-12-11T06:40:09Z</dcterms:modified>
</cp:coreProperties>
</file>