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5"/>
  </p:notesMasterIdLst>
  <p:handoutMasterIdLst>
    <p:handoutMasterId r:id="rId16"/>
  </p:handoutMasterIdLst>
  <p:sldIdLst>
    <p:sldId id="357" r:id="rId2"/>
    <p:sldId id="358" r:id="rId3"/>
    <p:sldId id="360" r:id="rId4"/>
    <p:sldId id="362" r:id="rId5"/>
    <p:sldId id="361" r:id="rId6"/>
    <p:sldId id="383" r:id="rId7"/>
    <p:sldId id="363" r:id="rId8"/>
    <p:sldId id="381" r:id="rId9"/>
    <p:sldId id="380" r:id="rId10"/>
    <p:sldId id="385" r:id="rId11"/>
    <p:sldId id="382" r:id="rId12"/>
    <p:sldId id="386" r:id="rId13"/>
    <p:sldId id="384" r:id="rId14"/>
  </p:sldIdLst>
  <p:sldSz cx="9144000" cy="6858000" type="screen4x3"/>
  <p:notesSz cx="6735763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538C"/>
    <a:srgbClr val="00538B"/>
    <a:srgbClr val="00538A"/>
    <a:srgbClr val="00568D"/>
    <a:srgbClr val="00548B"/>
    <a:srgbClr val="085290"/>
    <a:srgbClr val="005589"/>
    <a:srgbClr val="005289"/>
    <a:srgbClr val="005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60" autoAdjust="0"/>
    <p:restoredTop sz="88525" autoAdjust="0"/>
  </p:normalViewPr>
  <p:slideViewPr>
    <p:cSldViewPr>
      <p:cViewPr varScale="1">
        <p:scale>
          <a:sx n="94" d="100"/>
          <a:sy n="94" d="100"/>
        </p:scale>
        <p:origin x="-21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08"/>
    </p:cViewPr>
  </p:sorterViewPr>
  <p:notesViewPr>
    <p:cSldViewPr>
      <p:cViewPr varScale="1">
        <p:scale>
          <a:sx n="89" d="100"/>
          <a:sy n="89" d="100"/>
        </p:scale>
        <p:origin x="-3078" y="-102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AT" smtClean="0"/>
              <a:t>Digitale Integrierte Schaltungen 2014 WS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F9B58-EBE6-4539-8F33-8945E32C1C08}" type="datetime1">
              <a:rPr lang="de-AT" smtClean="0"/>
              <a:t>02.10.2018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30C9C-82C1-4376-BE44-903090C0F1F0}" type="slidenum">
              <a:rPr lang="de-AT" smtClean="0"/>
              <a:pPr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9790233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AT" smtClean="0"/>
              <a:t>Digitale Integrierte Schaltungen 2014 WS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FECE8-878B-4A59-A547-8B28B96DF4BC}" type="datetime1">
              <a:rPr lang="de-AT" smtClean="0"/>
              <a:t>02.10.2018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9E5D3-B783-449E-8A02-0C3F8DF2BE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02459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62FC72E-2DBC-456B-BA0E-DADF72489C06}" type="datetime1">
              <a:rPr lang="de-AT" smtClean="0"/>
              <a:t>02.10.2018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de-AT" smtClean="0"/>
              <a:t>Digitale Integrierte Schaltungen 2014 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97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Nur diese oder zusätzlich ebenso bei</a:t>
            </a:r>
            <a:r>
              <a:rPr lang="de-AT" baseline="0" dirty="0" smtClean="0"/>
              <a:t> Bedarf? Alters </a:t>
            </a:r>
            <a:r>
              <a:rPr lang="de-AT" baseline="0" dirty="0" err="1" smtClean="0"/>
              <a:t>Stoffstemester</a:t>
            </a:r>
            <a:r>
              <a:rPr lang="de-AT" baseline="0" dirty="0" smtClean="0"/>
              <a:t> nach 18.11.2014 (müssen wir, denke ich, noch anbieten)</a:t>
            </a:r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621E04E-FE7F-4BC6-9C56-3F2727ACEFD2}" type="datetime1">
              <a:rPr lang="de-AT" smtClean="0"/>
              <a:t>02.10.2018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de-AT" smtClean="0"/>
              <a:t>Digitale Integrierte Schaltungen 2014 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0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Nur diese oder zusätzlich ebenso bei</a:t>
            </a:r>
            <a:r>
              <a:rPr lang="de-AT" baseline="0" dirty="0" smtClean="0"/>
              <a:t> Bedarf? </a:t>
            </a:r>
            <a:r>
              <a:rPr lang="de-AT" baseline="0" smtClean="0"/>
              <a:t>Alter Stoffsemester </a:t>
            </a:r>
            <a:r>
              <a:rPr lang="de-AT" baseline="0" dirty="0" smtClean="0"/>
              <a:t>nach 18.11.2014 (müssen wir, denke ich, noch anbieten)</a:t>
            </a:r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621E04E-FE7F-4BC6-9C56-3F2727ACEFD2}" type="datetime1">
              <a:rPr lang="de-AT" smtClean="0"/>
              <a:t>02.10.2018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de-AT" smtClean="0"/>
              <a:t>Digitale Integrierte Schaltungen 2014 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0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Pflichtmodul „Design Hochintegrierter Schaltungen“:</a:t>
            </a:r>
            <a:r>
              <a:rPr lang="de-AT" baseline="0" dirty="0" smtClean="0"/>
              <a:t> DIS, LIS</a:t>
            </a:r>
          </a:p>
          <a:p>
            <a:r>
              <a:rPr lang="de-AT" dirty="0" smtClean="0"/>
              <a:t>Pflichtmodul „Embedded Systems Core“:</a:t>
            </a:r>
            <a:r>
              <a:rPr lang="de-AT" baseline="0" dirty="0" smtClean="0"/>
              <a:t> ES on FPGA (3 von 8 Modulen müssen genommen werden)</a:t>
            </a:r>
          </a:p>
          <a:p>
            <a:r>
              <a:rPr lang="de-AT" baseline="0" dirty="0" smtClean="0"/>
              <a:t>Vertiefungspflichtmodul: SoC Architektur und Design, SoC </a:t>
            </a:r>
            <a:r>
              <a:rPr lang="de-AT" baseline="0" dirty="0" err="1" smtClean="0"/>
              <a:t>Desiugn</a:t>
            </a:r>
            <a:r>
              <a:rPr lang="de-AT" baseline="0" dirty="0" smtClean="0"/>
              <a:t> Seminar, SoC Design Lab,</a:t>
            </a:r>
          </a:p>
          <a:p>
            <a:r>
              <a:rPr lang="de-AT" baseline="0" dirty="0" smtClean="0"/>
              <a:t>Wahlmodul: SoC Design Projekt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AT" smtClean="0"/>
              <a:t>Digitale Integrierte Schaltungen 2014 WS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4BFECE8-878B-4A59-A547-8B28B96DF4BC}" type="datetime1">
              <a:rPr lang="de-AT" smtClean="0"/>
              <a:t>02.10.2018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5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41363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Pflichtmodul „Design Hochintegrierter Schaltungen“:</a:t>
            </a:r>
            <a:r>
              <a:rPr lang="de-AT" baseline="0" dirty="0" smtClean="0"/>
              <a:t> DIS, LIS</a:t>
            </a:r>
          </a:p>
          <a:p>
            <a:r>
              <a:rPr lang="de-AT" dirty="0" smtClean="0"/>
              <a:t>Pflichtmodul „Embedded Systems Core“:</a:t>
            </a:r>
            <a:r>
              <a:rPr lang="de-AT" baseline="0" dirty="0" smtClean="0"/>
              <a:t> ES on FPGA (3 von 8 Modulen müssen genommen werden)</a:t>
            </a:r>
          </a:p>
          <a:p>
            <a:r>
              <a:rPr lang="de-AT" baseline="0" dirty="0" smtClean="0"/>
              <a:t>Vertiefungspflichtmodul: SoC Architektur und Design, SoC </a:t>
            </a:r>
            <a:r>
              <a:rPr lang="de-AT" baseline="0" dirty="0" err="1" smtClean="0"/>
              <a:t>Desiugn</a:t>
            </a:r>
            <a:r>
              <a:rPr lang="de-AT" baseline="0" dirty="0" smtClean="0"/>
              <a:t> Seminar, SoC Design Lab,</a:t>
            </a:r>
          </a:p>
          <a:p>
            <a:r>
              <a:rPr lang="de-AT" baseline="0" dirty="0" smtClean="0"/>
              <a:t>Wahlmodul: SoC Design Projekt</a:t>
            </a: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AT" smtClean="0"/>
              <a:t>Digitale Integrierte Schaltungen 2014 WS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4BFECE8-878B-4A59-A547-8B28B96DF4BC}" type="datetime1">
              <a:rPr lang="de-AT" smtClean="0"/>
              <a:t>02.10.2018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5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 descr="TU_rendering.mini.tif"/>
          <p:cNvPicPr>
            <a:picLocks noChangeAspect="1"/>
          </p:cNvPicPr>
          <p:nvPr/>
        </p:nvPicPr>
        <p:blipFill>
          <a:blip r:embed="rId2" cstate="print">
            <a:grayscl/>
            <a:lum bright="5000"/>
          </a:blip>
          <a:srcRect/>
          <a:stretch>
            <a:fillRect/>
          </a:stretch>
        </p:blipFill>
        <p:spPr bwMode="auto">
          <a:xfrm>
            <a:off x="0" y="0"/>
            <a:ext cx="91424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0" y="1728000"/>
            <a:ext cx="8712200" cy="5130000"/>
          </a:xfrm>
          <a:custGeom>
            <a:avLst/>
            <a:gdLst/>
            <a:ahLst/>
            <a:cxnLst>
              <a:cxn ang="0">
                <a:pos x="16464" y="907"/>
              </a:cxn>
              <a:cxn ang="0">
                <a:pos x="16463" y="859"/>
              </a:cxn>
              <a:cxn ang="0">
                <a:pos x="16459" y="814"/>
              </a:cxn>
              <a:cxn ang="0">
                <a:pos x="16453" y="768"/>
              </a:cxn>
              <a:cxn ang="0">
                <a:pos x="16447" y="725"/>
              </a:cxn>
              <a:cxn ang="0">
                <a:pos x="16436" y="682"/>
              </a:cxn>
              <a:cxn ang="0">
                <a:pos x="16426" y="640"/>
              </a:cxn>
              <a:cxn ang="0">
                <a:pos x="16412" y="598"/>
              </a:cxn>
              <a:cxn ang="0">
                <a:pos x="16397" y="558"/>
              </a:cxn>
              <a:cxn ang="0">
                <a:pos x="16379" y="517"/>
              </a:cxn>
              <a:cxn ang="0">
                <a:pos x="16358" y="479"/>
              </a:cxn>
              <a:cxn ang="0">
                <a:pos x="16336" y="440"/>
              </a:cxn>
              <a:cxn ang="0">
                <a:pos x="16313" y="404"/>
              </a:cxn>
              <a:cxn ang="0">
                <a:pos x="16285" y="368"/>
              </a:cxn>
              <a:cxn ang="0">
                <a:pos x="16258" y="334"/>
              </a:cxn>
              <a:cxn ang="0">
                <a:pos x="16228" y="299"/>
              </a:cxn>
              <a:cxn ang="0">
                <a:pos x="16196" y="266"/>
              </a:cxn>
              <a:cxn ang="0">
                <a:pos x="16162" y="233"/>
              </a:cxn>
              <a:cxn ang="0">
                <a:pos x="16127" y="203"/>
              </a:cxn>
              <a:cxn ang="0">
                <a:pos x="16091" y="174"/>
              </a:cxn>
              <a:cxn ang="0">
                <a:pos x="16055" y="149"/>
              </a:cxn>
              <a:cxn ang="0">
                <a:pos x="16016" y="124"/>
              </a:cxn>
              <a:cxn ang="0">
                <a:pos x="15978" y="103"/>
              </a:cxn>
              <a:cxn ang="0">
                <a:pos x="15938" y="83"/>
              </a:cxn>
              <a:cxn ang="0">
                <a:pos x="15900" y="66"/>
              </a:cxn>
              <a:cxn ang="0">
                <a:pos x="15858" y="49"/>
              </a:cxn>
              <a:cxn ang="0">
                <a:pos x="15817" y="36"/>
              </a:cxn>
              <a:cxn ang="0">
                <a:pos x="15774" y="24"/>
              </a:cxn>
              <a:cxn ang="0">
                <a:pos x="15732" y="16"/>
              </a:cxn>
              <a:cxn ang="0">
                <a:pos x="15686" y="7"/>
              </a:cxn>
              <a:cxn ang="0">
                <a:pos x="15642" y="4"/>
              </a:cxn>
              <a:cxn ang="0">
                <a:pos x="15595" y="0"/>
              </a:cxn>
              <a:cxn ang="0">
                <a:pos x="15550" y="0"/>
              </a:cxn>
              <a:cxn ang="0">
                <a:pos x="0" y="0"/>
              </a:cxn>
              <a:cxn ang="0">
                <a:pos x="0" y="9315"/>
              </a:cxn>
              <a:cxn ang="0">
                <a:pos x="16464" y="9315"/>
              </a:cxn>
              <a:cxn ang="0">
                <a:pos x="16464" y="907"/>
              </a:cxn>
            </a:cxnLst>
            <a:rect l="0" t="0" r="r" b="b"/>
            <a:pathLst>
              <a:path w="16464" h="9315">
                <a:moveTo>
                  <a:pt x="16464" y="907"/>
                </a:moveTo>
                <a:lnTo>
                  <a:pt x="16463" y="859"/>
                </a:lnTo>
                <a:lnTo>
                  <a:pt x="16459" y="814"/>
                </a:lnTo>
                <a:lnTo>
                  <a:pt x="16453" y="768"/>
                </a:lnTo>
                <a:lnTo>
                  <a:pt x="16447" y="725"/>
                </a:lnTo>
                <a:lnTo>
                  <a:pt x="16436" y="682"/>
                </a:lnTo>
                <a:lnTo>
                  <a:pt x="16426" y="640"/>
                </a:lnTo>
                <a:lnTo>
                  <a:pt x="16412" y="598"/>
                </a:lnTo>
                <a:lnTo>
                  <a:pt x="16397" y="558"/>
                </a:lnTo>
                <a:lnTo>
                  <a:pt x="16379" y="517"/>
                </a:lnTo>
                <a:lnTo>
                  <a:pt x="16358" y="479"/>
                </a:lnTo>
                <a:lnTo>
                  <a:pt x="16336" y="440"/>
                </a:lnTo>
                <a:lnTo>
                  <a:pt x="16313" y="404"/>
                </a:lnTo>
                <a:lnTo>
                  <a:pt x="16285" y="368"/>
                </a:lnTo>
                <a:lnTo>
                  <a:pt x="16258" y="334"/>
                </a:lnTo>
                <a:lnTo>
                  <a:pt x="16228" y="299"/>
                </a:lnTo>
                <a:lnTo>
                  <a:pt x="16196" y="266"/>
                </a:lnTo>
                <a:lnTo>
                  <a:pt x="16162" y="233"/>
                </a:lnTo>
                <a:lnTo>
                  <a:pt x="16127" y="203"/>
                </a:lnTo>
                <a:lnTo>
                  <a:pt x="16091" y="174"/>
                </a:lnTo>
                <a:lnTo>
                  <a:pt x="16055" y="149"/>
                </a:lnTo>
                <a:lnTo>
                  <a:pt x="16016" y="124"/>
                </a:lnTo>
                <a:lnTo>
                  <a:pt x="15978" y="103"/>
                </a:lnTo>
                <a:lnTo>
                  <a:pt x="15938" y="83"/>
                </a:lnTo>
                <a:lnTo>
                  <a:pt x="15900" y="66"/>
                </a:lnTo>
                <a:lnTo>
                  <a:pt x="15858" y="49"/>
                </a:lnTo>
                <a:lnTo>
                  <a:pt x="15817" y="36"/>
                </a:lnTo>
                <a:lnTo>
                  <a:pt x="15774" y="24"/>
                </a:lnTo>
                <a:lnTo>
                  <a:pt x="15732" y="16"/>
                </a:lnTo>
                <a:lnTo>
                  <a:pt x="15686" y="7"/>
                </a:lnTo>
                <a:lnTo>
                  <a:pt x="15642" y="4"/>
                </a:lnTo>
                <a:lnTo>
                  <a:pt x="15595" y="0"/>
                </a:lnTo>
                <a:lnTo>
                  <a:pt x="15550" y="0"/>
                </a:lnTo>
                <a:lnTo>
                  <a:pt x="0" y="0"/>
                </a:lnTo>
                <a:lnTo>
                  <a:pt x="0" y="9315"/>
                </a:lnTo>
                <a:lnTo>
                  <a:pt x="16464" y="9315"/>
                </a:lnTo>
                <a:lnTo>
                  <a:pt x="16464" y="907"/>
                </a:lnTo>
                <a:close/>
              </a:path>
            </a:pathLst>
          </a:custGeom>
          <a:solidFill>
            <a:srgbClr val="00538C">
              <a:alpha val="89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>
          <a:xfrm>
            <a:off x="432000" y="2214554"/>
            <a:ext cx="7848000" cy="1827215"/>
          </a:xfrm>
          <a:prstGeom prst="rect">
            <a:avLst/>
          </a:prstGeom>
        </p:spPr>
        <p:txBody>
          <a:bodyPr anchor="ctr"/>
          <a:lstStyle>
            <a:lvl1pPr algn="ctr">
              <a:defRPr sz="3600" b="0" baseline="0">
                <a:solidFill>
                  <a:schemeClr val="bg2"/>
                </a:solidFill>
                <a:latin typeface="+mj-lt"/>
                <a:ea typeface="Tahoma" pitchFamily="34" charset="0"/>
                <a:cs typeface="Arial" pitchFamily="34" charset="0"/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>
          <a:xfrm>
            <a:off x="432000" y="4357694"/>
            <a:ext cx="7848000" cy="20002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Formatvorlage des Untertitelmasters durch Klicken bearbeiten</a:t>
            </a:r>
            <a:endParaRPr lang="en-US" noProof="0"/>
          </a:p>
        </p:txBody>
      </p:sp>
      <p:pic>
        <p:nvPicPr>
          <p:cNvPr id="410" name="Grafik 409" descr="TULogo_CMYK_whiteborder_gaus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8596" y="356400"/>
            <a:ext cx="3143272" cy="1035666"/>
          </a:xfrm>
          <a:prstGeom prst="rect">
            <a:avLst/>
          </a:prstGeom>
        </p:spPr>
      </p:pic>
      <p:pic>
        <p:nvPicPr>
          <p:cNvPr id="10" name="Grafik 9" descr="ICT_CMYK_whiteborder_gauss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636900" y="349075"/>
            <a:ext cx="3229472" cy="1054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_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 descr="TU_rendering.mini.tif"/>
          <p:cNvPicPr>
            <a:picLocks noChangeAspect="1"/>
          </p:cNvPicPr>
          <p:nvPr/>
        </p:nvPicPr>
        <p:blipFill>
          <a:blip r:embed="rId2" cstate="print">
            <a:grayscl/>
            <a:lum bright="8000"/>
          </a:blip>
          <a:srcRect/>
          <a:stretch>
            <a:fillRect/>
          </a:stretch>
        </p:blipFill>
        <p:spPr bwMode="auto">
          <a:xfrm>
            <a:off x="0" y="0"/>
            <a:ext cx="91424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>
          <a:xfrm>
            <a:off x="432000" y="1714488"/>
            <a:ext cx="7848000" cy="2327281"/>
          </a:xfrm>
          <a:prstGeom prst="rect">
            <a:avLst/>
          </a:prstGeom>
        </p:spPr>
        <p:txBody>
          <a:bodyPr anchor="ctr"/>
          <a:lstStyle>
            <a:lvl1pPr algn="ctr">
              <a:defRPr sz="4000" b="0" baseline="0">
                <a:solidFill>
                  <a:srgbClr val="006699"/>
                </a:solidFill>
                <a:latin typeface="+mj-lt"/>
                <a:ea typeface="Tahoma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>
          <a:xfrm>
            <a:off x="432000" y="4357694"/>
            <a:ext cx="7848000" cy="20002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baseline="0">
                <a:solidFill>
                  <a:srgbClr val="006699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Formatvorlage des Untertitelmasters durch Klicken bearbeiten</a:t>
            </a:r>
            <a:endParaRPr lang="en-US" noProof="0"/>
          </a:p>
        </p:txBody>
      </p:sp>
      <p:pic>
        <p:nvPicPr>
          <p:cNvPr id="410" name="Grafik 409" descr="TULogo_CMYK_whiteborder_gaus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8596" y="356400"/>
            <a:ext cx="3143272" cy="1035666"/>
          </a:xfrm>
          <a:prstGeom prst="rect">
            <a:avLst/>
          </a:prstGeom>
        </p:spPr>
      </p:pic>
      <p:pic>
        <p:nvPicPr>
          <p:cNvPr id="10" name="Grafik 9" descr="ICT_CMYK_whiteborder_gauss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636900" y="349075"/>
            <a:ext cx="3229472" cy="1054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 1"/>
          <p:cNvSpPr>
            <a:spLocks noGrp="1"/>
          </p:cNvSpPr>
          <p:nvPr>
            <p:ph type="title"/>
          </p:nvPr>
        </p:nvSpPr>
        <p:spPr>
          <a:xfrm>
            <a:off x="316518" y="71414"/>
            <a:ext cx="8286808" cy="1143008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2411926" y="6278399"/>
            <a:ext cx="1017066" cy="532800"/>
          </a:xfrm>
          <a:prstGeom prst="rect">
            <a:avLst/>
          </a:prstGeom>
        </p:spPr>
        <p:txBody>
          <a:bodyPr anchor="b" anchorCtr="0"/>
          <a:lstStyle>
            <a:lvl1pPr algn="r">
              <a:defRPr sz="1200" b="1">
                <a:solidFill>
                  <a:srgbClr val="91A5B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D9DBA3F-91D4-479C-9AE4-806E120AC48B}" type="datetime1">
              <a:rPr lang="de-DE" smtClean="0"/>
              <a:pPr/>
              <a:t>02.10.2018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>
          <a:xfrm>
            <a:off x="8315879" y="6278399"/>
            <a:ext cx="571504" cy="532800"/>
          </a:xfrm>
          <a:prstGeom prst="rect">
            <a:avLst/>
          </a:prstGeom>
        </p:spPr>
        <p:txBody>
          <a:bodyPr anchor="b" anchorCtr="0"/>
          <a:lstStyle>
            <a:lvl1pPr algn="r">
              <a:defRPr sz="1200" b="1">
                <a:solidFill>
                  <a:srgbClr val="91A5B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3571868" y="6278399"/>
            <a:ext cx="4568017" cy="532800"/>
          </a:xfrm>
          <a:prstGeom prst="rect">
            <a:avLst/>
          </a:prstGeom>
        </p:spPr>
        <p:txBody>
          <a:bodyPr anchor="b" anchorCtr="0"/>
          <a:lstStyle>
            <a:lvl1pPr algn="r">
              <a:defRPr sz="1200" b="1">
                <a:solidFill>
                  <a:srgbClr val="91A5B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Digitale Integrierte Schaltungen 384.086, </a:t>
            </a:r>
            <a:r>
              <a:rPr lang="en-US" dirty="0" smtClean="0"/>
              <a:t>Axel </a:t>
            </a:r>
            <a:r>
              <a:rPr lang="en-US" dirty="0" err="1" smtClean="0"/>
              <a:t>Jantsch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sz="half" idx="17"/>
          </p:nvPr>
        </p:nvSpPr>
        <p:spPr>
          <a:xfrm>
            <a:off x="316518" y="1357298"/>
            <a:ext cx="8286808" cy="4786346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400">
                <a:latin typeface="Calibri" pitchFamily="34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latin typeface="Calibri" pitchFamily="34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latin typeface="Calibri" pitchFamily="34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1800">
                <a:latin typeface="Calibri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16518" y="71414"/>
            <a:ext cx="8286808" cy="1143008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de-DE" noProof="0" dirty="0" smtClean="0"/>
              <a:t>Titelmasterformat </a:t>
            </a:r>
            <a:r>
              <a:rPr lang="en-US" noProof="0" dirty="0" err="1" smtClean="0"/>
              <a:t>durch</a:t>
            </a:r>
            <a:r>
              <a:rPr lang="de-DE" noProof="0" dirty="0" smtClean="0"/>
              <a:t> Klicken bearbeiten</a:t>
            </a:r>
            <a:endParaRPr lang="en-US" noProof="0" dirty="0"/>
          </a:p>
        </p:txBody>
      </p:sp>
      <p:sp>
        <p:nvSpPr>
          <p:cNvPr id="16" name="Datumsplatzhalter 7"/>
          <p:cNvSpPr>
            <a:spLocks noGrp="1"/>
          </p:cNvSpPr>
          <p:nvPr>
            <p:ph type="dt" sz="half" idx="14"/>
          </p:nvPr>
        </p:nvSpPr>
        <p:spPr>
          <a:xfrm>
            <a:off x="2411926" y="6278399"/>
            <a:ext cx="1017066" cy="532800"/>
          </a:xfrm>
          <a:prstGeom prst="rect">
            <a:avLst/>
          </a:prstGeom>
        </p:spPr>
        <p:txBody>
          <a:bodyPr anchor="b" anchorCtr="0"/>
          <a:lstStyle>
            <a:lvl1pPr algn="r">
              <a:defRPr sz="1200" b="1">
                <a:solidFill>
                  <a:srgbClr val="91A5B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D9DBA3F-91D4-479C-9AE4-806E120AC48B}" type="datetime1">
              <a:rPr lang="de-DE" smtClean="0"/>
              <a:pPr/>
              <a:t>02.10.2018</a:t>
            </a:fld>
            <a:endParaRPr lang="de-DE" dirty="0"/>
          </a:p>
        </p:txBody>
      </p:sp>
      <p:sp>
        <p:nvSpPr>
          <p:cNvPr id="17" name="Foliennummernplatzhalter 8"/>
          <p:cNvSpPr>
            <a:spLocks noGrp="1"/>
          </p:cNvSpPr>
          <p:nvPr>
            <p:ph type="sldNum" sz="quarter" idx="15"/>
          </p:nvPr>
        </p:nvSpPr>
        <p:spPr>
          <a:xfrm>
            <a:off x="8315879" y="6278399"/>
            <a:ext cx="571504" cy="532800"/>
          </a:xfrm>
          <a:prstGeom prst="rect">
            <a:avLst/>
          </a:prstGeom>
        </p:spPr>
        <p:txBody>
          <a:bodyPr anchor="b" anchorCtr="0"/>
          <a:lstStyle>
            <a:lvl1pPr algn="r">
              <a:defRPr sz="1200" b="1">
                <a:solidFill>
                  <a:srgbClr val="91A5B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8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3571868" y="6278399"/>
            <a:ext cx="4568017" cy="532800"/>
          </a:xfrm>
          <a:prstGeom prst="rect">
            <a:avLst/>
          </a:prstGeom>
        </p:spPr>
        <p:txBody>
          <a:bodyPr anchor="b" anchorCtr="0"/>
          <a:lstStyle>
            <a:lvl1pPr algn="r">
              <a:defRPr sz="1200" b="1">
                <a:solidFill>
                  <a:srgbClr val="91A5B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Digitale Integrierte Schaltungen 384.086, </a:t>
            </a:r>
            <a:r>
              <a:rPr lang="en-US" dirty="0" smtClean="0"/>
              <a:t>Axel </a:t>
            </a:r>
            <a:r>
              <a:rPr lang="en-US" dirty="0" err="1" smtClean="0"/>
              <a:t>Jantsch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2"/>
          <p:cNvSpPr>
            <a:spLocks noGrp="1"/>
          </p:cNvSpPr>
          <p:nvPr>
            <p:ph sz="half" idx="17"/>
          </p:nvPr>
        </p:nvSpPr>
        <p:spPr>
          <a:xfrm>
            <a:off x="316800" y="1357298"/>
            <a:ext cx="4071966" cy="478634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16518" y="71414"/>
            <a:ext cx="8286808" cy="1143008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10" name="Inhaltsplatzhalter 2"/>
          <p:cNvSpPr>
            <a:spLocks noGrp="1"/>
          </p:cNvSpPr>
          <p:nvPr>
            <p:ph sz="half" idx="18"/>
          </p:nvPr>
        </p:nvSpPr>
        <p:spPr>
          <a:xfrm>
            <a:off x="4523448" y="1357298"/>
            <a:ext cx="4071966" cy="478634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</p:txBody>
      </p:sp>
      <p:sp>
        <p:nvSpPr>
          <p:cNvPr id="13" name="Datumsplatzhalter 7"/>
          <p:cNvSpPr>
            <a:spLocks noGrp="1"/>
          </p:cNvSpPr>
          <p:nvPr>
            <p:ph type="dt" sz="half" idx="14"/>
          </p:nvPr>
        </p:nvSpPr>
        <p:spPr>
          <a:xfrm>
            <a:off x="2411926" y="6278399"/>
            <a:ext cx="1017066" cy="532800"/>
          </a:xfrm>
          <a:prstGeom prst="rect">
            <a:avLst/>
          </a:prstGeom>
        </p:spPr>
        <p:txBody>
          <a:bodyPr anchor="b" anchorCtr="0"/>
          <a:lstStyle>
            <a:lvl1pPr algn="r">
              <a:defRPr sz="1200" b="1">
                <a:solidFill>
                  <a:srgbClr val="91A5B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D9DBA3F-91D4-479C-9AE4-806E120AC48B}" type="datetime1">
              <a:rPr lang="de-DE" smtClean="0"/>
              <a:pPr/>
              <a:t>02.10.2018</a:t>
            </a:fld>
            <a:endParaRPr lang="de-DE" dirty="0"/>
          </a:p>
        </p:txBody>
      </p:sp>
      <p:sp>
        <p:nvSpPr>
          <p:cNvPr id="14" name="Foliennummernplatzhalter 8"/>
          <p:cNvSpPr>
            <a:spLocks noGrp="1"/>
          </p:cNvSpPr>
          <p:nvPr>
            <p:ph type="sldNum" sz="quarter" idx="15"/>
          </p:nvPr>
        </p:nvSpPr>
        <p:spPr>
          <a:xfrm>
            <a:off x="8315879" y="6278399"/>
            <a:ext cx="571504" cy="532800"/>
          </a:xfrm>
          <a:prstGeom prst="rect">
            <a:avLst/>
          </a:prstGeom>
        </p:spPr>
        <p:txBody>
          <a:bodyPr anchor="b" anchorCtr="0"/>
          <a:lstStyle>
            <a:lvl1pPr algn="r">
              <a:defRPr sz="1200" b="1">
                <a:solidFill>
                  <a:srgbClr val="91A5B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3571868" y="6278399"/>
            <a:ext cx="4568017" cy="532800"/>
          </a:xfrm>
          <a:prstGeom prst="rect">
            <a:avLst/>
          </a:prstGeom>
        </p:spPr>
        <p:txBody>
          <a:bodyPr anchor="b" anchorCtr="0"/>
          <a:lstStyle>
            <a:lvl1pPr algn="r">
              <a:defRPr sz="1200" b="1">
                <a:solidFill>
                  <a:srgbClr val="91A5B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Digitale Integrierte Schaltungen 384.086, Axel Jantsch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 descr="Neues Bil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95250"/>
            <a:ext cx="2297113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68263"/>
            <a:ext cx="3597275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35975" y="6551613"/>
            <a:ext cx="679450" cy="2889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B92DD1D-05EF-4BFE-BA1F-B7C2C4E46858}" type="slidenum">
              <a:rPr lang="de-AT" altLang="de-DE"/>
              <a:pPr>
                <a:defRPr/>
              </a:pPr>
              <a:t>‹#›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5591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CBD9F1"/>
            </a:gs>
            <a:gs pos="0">
              <a:schemeClr val="accent1">
                <a:tint val="44500"/>
                <a:satMod val="160000"/>
              </a:schemeClr>
            </a:gs>
            <a:gs pos="66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Grafik 12" descr="TU_Logo.gif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8340" y="6332557"/>
            <a:ext cx="444402" cy="44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feld 14"/>
          <p:cNvSpPr txBox="1"/>
          <p:nvPr/>
        </p:nvSpPr>
        <p:spPr>
          <a:xfrm rot="16200000">
            <a:off x="7839808" y="973707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www.ict.tuwien.ac.at</a:t>
            </a:r>
            <a:endParaRPr lang="de-AT" sz="1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" name="Picture 4" descr="O:\ICT-ART\ICT_Logo\ICT_LOGO_grey.wmf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100000"/>
          </a:blip>
          <a:srcRect/>
          <a:stretch>
            <a:fillRect/>
          </a:stretch>
        </p:blipFill>
        <p:spPr bwMode="auto">
          <a:xfrm rot="16200000">
            <a:off x="8710598" y="2310321"/>
            <a:ext cx="571502" cy="295302"/>
          </a:xfrm>
          <a:prstGeom prst="rect">
            <a:avLst/>
          </a:prstGeom>
          <a:noFill/>
        </p:spPr>
      </p:pic>
      <p:sp>
        <p:nvSpPr>
          <p:cNvPr id="16" name="Textfeld 15"/>
          <p:cNvSpPr txBox="1"/>
          <p:nvPr userDrawn="1"/>
        </p:nvSpPr>
        <p:spPr>
          <a:xfrm>
            <a:off x="500034" y="6278428"/>
            <a:ext cx="1935528" cy="531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b="1" noProof="0" dirty="0" smtClean="0">
                <a:solidFill>
                  <a:srgbClr val="92AAC7"/>
                </a:solidFill>
                <a:latin typeface="Arial" pitchFamily="34" charset="0"/>
                <a:cs typeface="Arial" pitchFamily="34" charset="0"/>
              </a:rPr>
              <a:t>Institute </a:t>
            </a:r>
            <a:r>
              <a:rPr lang="en-US" sz="1200" b="1" baseline="0" noProof="0" dirty="0" smtClean="0">
                <a:solidFill>
                  <a:srgbClr val="92AAC7"/>
                </a:solidFill>
                <a:latin typeface="Arial" pitchFamily="34" charset="0"/>
                <a:cs typeface="Arial" pitchFamily="34" charset="0"/>
              </a:rPr>
              <a:t>of</a:t>
            </a:r>
            <a:br>
              <a:rPr lang="en-US" sz="1200" b="1" baseline="0" noProof="0" dirty="0" smtClean="0">
                <a:solidFill>
                  <a:srgbClr val="92AAC7"/>
                </a:solidFill>
                <a:latin typeface="Arial" pitchFamily="34" charset="0"/>
                <a:cs typeface="Arial" pitchFamily="34" charset="0"/>
              </a:rPr>
            </a:br>
            <a:r>
              <a:rPr lang="en-US" sz="1200" b="1" baseline="0" noProof="0" dirty="0" smtClean="0">
                <a:solidFill>
                  <a:srgbClr val="92AAC7"/>
                </a:solidFill>
                <a:latin typeface="Arial" pitchFamily="34" charset="0"/>
                <a:cs typeface="Arial" pitchFamily="34" charset="0"/>
              </a:rPr>
              <a:t>Computer Technology</a:t>
            </a:r>
          </a:p>
        </p:txBody>
      </p:sp>
      <p:grpSp>
        <p:nvGrpSpPr>
          <p:cNvPr id="13" name="Gruppieren 12"/>
          <p:cNvGrpSpPr/>
          <p:nvPr userDrawn="1"/>
        </p:nvGrpSpPr>
        <p:grpSpPr>
          <a:xfrm>
            <a:off x="0" y="0"/>
            <a:ext cx="8845201" cy="6255542"/>
            <a:chOff x="-1" y="0"/>
            <a:chExt cx="8845201" cy="6255542"/>
          </a:xfrm>
          <a:solidFill>
            <a:schemeClr val="bg1"/>
          </a:solidFill>
        </p:grpSpPr>
        <p:sp>
          <p:nvSpPr>
            <p:cNvPr id="11" name="Freeform 10"/>
            <p:cNvSpPr>
              <a:spLocks/>
            </p:cNvSpPr>
            <p:nvPr userDrawn="1"/>
          </p:nvSpPr>
          <p:spPr bwMode="auto">
            <a:xfrm flipV="1">
              <a:off x="-1" y="826254"/>
              <a:ext cx="8845200" cy="5429288"/>
            </a:xfrm>
            <a:custGeom>
              <a:avLst/>
              <a:gdLst/>
              <a:ahLst/>
              <a:cxnLst>
                <a:cxn ang="0">
                  <a:pos x="16464" y="907"/>
                </a:cxn>
                <a:cxn ang="0">
                  <a:pos x="16463" y="859"/>
                </a:cxn>
                <a:cxn ang="0">
                  <a:pos x="16459" y="814"/>
                </a:cxn>
                <a:cxn ang="0">
                  <a:pos x="16453" y="768"/>
                </a:cxn>
                <a:cxn ang="0">
                  <a:pos x="16447" y="725"/>
                </a:cxn>
                <a:cxn ang="0">
                  <a:pos x="16436" y="682"/>
                </a:cxn>
                <a:cxn ang="0">
                  <a:pos x="16426" y="640"/>
                </a:cxn>
                <a:cxn ang="0">
                  <a:pos x="16412" y="598"/>
                </a:cxn>
                <a:cxn ang="0">
                  <a:pos x="16397" y="558"/>
                </a:cxn>
                <a:cxn ang="0">
                  <a:pos x="16379" y="517"/>
                </a:cxn>
                <a:cxn ang="0">
                  <a:pos x="16358" y="479"/>
                </a:cxn>
                <a:cxn ang="0">
                  <a:pos x="16336" y="440"/>
                </a:cxn>
                <a:cxn ang="0">
                  <a:pos x="16313" y="404"/>
                </a:cxn>
                <a:cxn ang="0">
                  <a:pos x="16285" y="368"/>
                </a:cxn>
                <a:cxn ang="0">
                  <a:pos x="16258" y="334"/>
                </a:cxn>
                <a:cxn ang="0">
                  <a:pos x="16228" y="299"/>
                </a:cxn>
                <a:cxn ang="0">
                  <a:pos x="16196" y="266"/>
                </a:cxn>
                <a:cxn ang="0">
                  <a:pos x="16162" y="233"/>
                </a:cxn>
                <a:cxn ang="0">
                  <a:pos x="16127" y="203"/>
                </a:cxn>
                <a:cxn ang="0">
                  <a:pos x="16091" y="174"/>
                </a:cxn>
                <a:cxn ang="0">
                  <a:pos x="16055" y="149"/>
                </a:cxn>
                <a:cxn ang="0">
                  <a:pos x="16016" y="124"/>
                </a:cxn>
                <a:cxn ang="0">
                  <a:pos x="15978" y="103"/>
                </a:cxn>
                <a:cxn ang="0">
                  <a:pos x="15938" y="83"/>
                </a:cxn>
                <a:cxn ang="0">
                  <a:pos x="15900" y="66"/>
                </a:cxn>
                <a:cxn ang="0">
                  <a:pos x="15858" y="49"/>
                </a:cxn>
                <a:cxn ang="0">
                  <a:pos x="15817" y="36"/>
                </a:cxn>
                <a:cxn ang="0">
                  <a:pos x="15774" y="24"/>
                </a:cxn>
                <a:cxn ang="0">
                  <a:pos x="15732" y="16"/>
                </a:cxn>
                <a:cxn ang="0">
                  <a:pos x="15686" y="7"/>
                </a:cxn>
                <a:cxn ang="0">
                  <a:pos x="15642" y="4"/>
                </a:cxn>
                <a:cxn ang="0">
                  <a:pos x="15595" y="0"/>
                </a:cxn>
                <a:cxn ang="0">
                  <a:pos x="15550" y="0"/>
                </a:cxn>
                <a:cxn ang="0">
                  <a:pos x="0" y="0"/>
                </a:cxn>
                <a:cxn ang="0">
                  <a:pos x="0" y="9315"/>
                </a:cxn>
                <a:cxn ang="0">
                  <a:pos x="16464" y="9315"/>
                </a:cxn>
                <a:cxn ang="0">
                  <a:pos x="16464" y="907"/>
                </a:cxn>
              </a:cxnLst>
              <a:rect l="0" t="0" r="r" b="b"/>
              <a:pathLst>
                <a:path w="16464" h="9315">
                  <a:moveTo>
                    <a:pt x="16464" y="907"/>
                  </a:moveTo>
                  <a:lnTo>
                    <a:pt x="16463" y="859"/>
                  </a:lnTo>
                  <a:lnTo>
                    <a:pt x="16459" y="814"/>
                  </a:lnTo>
                  <a:lnTo>
                    <a:pt x="16453" y="768"/>
                  </a:lnTo>
                  <a:lnTo>
                    <a:pt x="16447" y="725"/>
                  </a:lnTo>
                  <a:lnTo>
                    <a:pt x="16436" y="682"/>
                  </a:lnTo>
                  <a:lnTo>
                    <a:pt x="16426" y="640"/>
                  </a:lnTo>
                  <a:lnTo>
                    <a:pt x="16412" y="598"/>
                  </a:lnTo>
                  <a:lnTo>
                    <a:pt x="16397" y="558"/>
                  </a:lnTo>
                  <a:lnTo>
                    <a:pt x="16379" y="517"/>
                  </a:lnTo>
                  <a:lnTo>
                    <a:pt x="16358" y="479"/>
                  </a:lnTo>
                  <a:lnTo>
                    <a:pt x="16336" y="440"/>
                  </a:lnTo>
                  <a:lnTo>
                    <a:pt x="16313" y="404"/>
                  </a:lnTo>
                  <a:lnTo>
                    <a:pt x="16285" y="368"/>
                  </a:lnTo>
                  <a:lnTo>
                    <a:pt x="16258" y="334"/>
                  </a:lnTo>
                  <a:lnTo>
                    <a:pt x="16228" y="299"/>
                  </a:lnTo>
                  <a:lnTo>
                    <a:pt x="16196" y="266"/>
                  </a:lnTo>
                  <a:lnTo>
                    <a:pt x="16162" y="233"/>
                  </a:lnTo>
                  <a:lnTo>
                    <a:pt x="16127" y="203"/>
                  </a:lnTo>
                  <a:lnTo>
                    <a:pt x="16091" y="174"/>
                  </a:lnTo>
                  <a:lnTo>
                    <a:pt x="16055" y="149"/>
                  </a:lnTo>
                  <a:lnTo>
                    <a:pt x="16016" y="124"/>
                  </a:lnTo>
                  <a:lnTo>
                    <a:pt x="15978" y="103"/>
                  </a:lnTo>
                  <a:lnTo>
                    <a:pt x="15938" y="83"/>
                  </a:lnTo>
                  <a:lnTo>
                    <a:pt x="15900" y="66"/>
                  </a:lnTo>
                  <a:lnTo>
                    <a:pt x="15858" y="49"/>
                  </a:lnTo>
                  <a:lnTo>
                    <a:pt x="15817" y="36"/>
                  </a:lnTo>
                  <a:lnTo>
                    <a:pt x="15774" y="24"/>
                  </a:lnTo>
                  <a:lnTo>
                    <a:pt x="15732" y="16"/>
                  </a:lnTo>
                  <a:lnTo>
                    <a:pt x="15686" y="7"/>
                  </a:lnTo>
                  <a:lnTo>
                    <a:pt x="15642" y="4"/>
                  </a:lnTo>
                  <a:lnTo>
                    <a:pt x="15595" y="0"/>
                  </a:lnTo>
                  <a:lnTo>
                    <a:pt x="15550" y="0"/>
                  </a:lnTo>
                  <a:lnTo>
                    <a:pt x="0" y="0"/>
                  </a:lnTo>
                  <a:lnTo>
                    <a:pt x="0" y="9315"/>
                  </a:lnTo>
                  <a:lnTo>
                    <a:pt x="16464" y="9315"/>
                  </a:lnTo>
                  <a:lnTo>
                    <a:pt x="16464" y="9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2" name="Rechteck 11"/>
            <p:cNvSpPr/>
            <p:nvPr userDrawn="1"/>
          </p:nvSpPr>
          <p:spPr bwMode="auto">
            <a:xfrm>
              <a:off x="0" y="0"/>
              <a:ext cx="8845200" cy="828000"/>
            </a:xfrm>
            <a:prstGeom prst="rect">
              <a:avLst/>
            </a:prstGeom>
            <a:grpFill/>
            <a:ln w="25400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de-AT" sz="2000" dirty="0" err="1" smtClean="0">
                <a:latin typeface="+mn-lt"/>
                <a:cs typeface="+mn-cs"/>
              </a:endParaRPr>
            </a:p>
          </p:txBody>
        </p:sp>
      </p:grpSp>
      <p:sp>
        <p:nvSpPr>
          <p:cNvPr id="14" name="Datumsplatzhalter 7"/>
          <p:cNvSpPr>
            <a:spLocks noGrp="1"/>
          </p:cNvSpPr>
          <p:nvPr>
            <p:ph type="dt" sz="half" idx="2"/>
          </p:nvPr>
        </p:nvSpPr>
        <p:spPr>
          <a:xfrm>
            <a:off x="2411926" y="6278399"/>
            <a:ext cx="1017066" cy="532800"/>
          </a:xfrm>
          <a:prstGeom prst="rect">
            <a:avLst/>
          </a:prstGeom>
        </p:spPr>
        <p:txBody>
          <a:bodyPr anchor="b" anchorCtr="0"/>
          <a:lstStyle>
            <a:lvl1pPr algn="r">
              <a:defRPr sz="1200" b="1">
                <a:solidFill>
                  <a:srgbClr val="91A5B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D9DBA3F-91D4-479C-9AE4-806E120AC48B}" type="datetime1">
              <a:rPr lang="de-DE" smtClean="0"/>
              <a:pPr/>
              <a:t>02.10.2018</a:t>
            </a:fld>
            <a:endParaRPr lang="de-DE" dirty="0"/>
          </a:p>
        </p:txBody>
      </p:sp>
      <p:sp>
        <p:nvSpPr>
          <p:cNvPr id="17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315879" y="6278399"/>
            <a:ext cx="571504" cy="532800"/>
          </a:xfrm>
          <a:prstGeom prst="rect">
            <a:avLst/>
          </a:prstGeom>
        </p:spPr>
        <p:txBody>
          <a:bodyPr anchor="b" anchorCtr="0"/>
          <a:lstStyle>
            <a:lvl1pPr algn="r">
              <a:defRPr sz="1200" b="1">
                <a:solidFill>
                  <a:srgbClr val="91A5B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8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3571868" y="6278399"/>
            <a:ext cx="4568017" cy="532800"/>
          </a:xfrm>
          <a:prstGeom prst="rect">
            <a:avLst/>
          </a:prstGeom>
        </p:spPr>
        <p:txBody>
          <a:bodyPr anchor="b" anchorCtr="0"/>
          <a:lstStyle>
            <a:lvl1pPr algn="r">
              <a:defRPr sz="1200" b="1">
                <a:solidFill>
                  <a:srgbClr val="91A5B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Digitale Integrierte Schaltungen 384.086, Axel Jantsch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4" r:id="rId2"/>
    <p:sldLayoutId id="2147483691" r:id="rId3"/>
    <p:sldLayoutId id="2147483692" r:id="rId4"/>
    <p:sldLayoutId id="2147483693" r:id="rId5"/>
    <p:sldLayoutId id="2147483695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wenninger@ict.tuwien.ac.at" TargetMode="External"/><Relationship Id="rId2" Type="http://schemas.openxmlformats.org/officeDocument/2006/relationships/hyperlink" Target="mailto:jantsch@ict.tuwien.ac.at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hyperlink" Target="mailto:rathmair@ict.tuwien.ac.at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://www.degruyter.com/viewbooktoc/product/228761" TargetMode="External"/><Relationship Id="rId7" Type="http://schemas.openxmlformats.org/officeDocument/2006/relationships/oleObject" Target="../embeddings/Microsoft_Visio_2003-2010_Drawing11111111111111111111111111.vsd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0.wmf"/><Relationship Id="rId4" Type="http://schemas.openxmlformats.org/officeDocument/2006/relationships/hyperlink" Target="http://www.sciencedirect.com/science/article/pii/B978012374364050013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Vorbesprechung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Digitale</a:t>
            </a:r>
            <a:r>
              <a:rPr lang="en-US" dirty="0" smtClean="0"/>
              <a:t> </a:t>
            </a:r>
            <a:r>
              <a:rPr lang="en-US" dirty="0" err="1" smtClean="0"/>
              <a:t>Integrierte</a:t>
            </a:r>
            <a:r>
              <a:rPr lang="en-US" dirty="0" smtClean="0"/>
              <a:t> </a:t>
            </a:r>
            <a:r>
              <a:rPr lang="en-US" dirty="0" err="1" smtClean="0"/>
              <a:t>Schaltungen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2018 WS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Prof. Axel </a:t>
            </a:r>
            <a:r>
              <a:rPr lang="de-AT" dirty="0" err="1" smtClean="0"/>
              <a:t>Jantsch</a:t>
            </a:r>
            <a:endParaRPr lang="de-AT" dirty="0" smtClean="0"/>
          </a:p>
          <a:p>
            <a:r>
              <a:rPr lang="de-AT" dirty="0" smtClean="0"/>
              <a:t>DI. Christian Krieg (UE)</a:t>
            </a:r>
          </a:p>
          <a:p>
            <a:r>
              <a:rPr lang="de-AT" dirty="0" smtClean="0"/>
              <a:t>Dr. Michael </a:t>
            </a:r>
            <a:r>
              <a:rPr lang="de-AT" dirty="0" err="1" smtClean="0"/>
              <a:t>Rathmair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344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75" tIns="40087" rIns="80175" bIns="40087"/>
          <a:lstStyle/>
          <a:p>
            <a:r>
              <a:rPr lang="de-AT" dirty="0" smtClean="0"/>
              <a:t>Projekt im SoC Track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15880" y="6278399"/>
            <a:ext cx="571504" cy="532800"/>
          </a:xfrm>
          <a:prstGeom prst="rect">
            <a:avLst/>
          </a:prstGeom>
        </p:spPr>
        <p:txBody>
          <a:bodyPr lIns="91431" tIns="45715" rIns="91431" bIns="45715"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71868" y="6278399"/>
            <a:ext cx="4568017" cy="532800"/>
          </a:xfrm>
          <a:prstGeom prst="rect">
            <a:avLst/>
          </a:prstGeom>
        </p:spPr>
        <p:txBody>
          <a:bodyPr lIns="91431" tIns="45715" rIns="91431" bIns="45715"/>
          <a:lstStyle/>
          <a:p>
            <a:r>
              <a:rPr lang="de-DE" smtClean="0"/>
              <a:t>Digitale Integrierte Schaltungen 384.086, </a:t>
            </a:r>
            <a:r>
              <a:rPr lang="en-US" smtClean="0"/>
              <a:t>Axel Jantsch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4294967295"/>
          </p:nvPr>
        </p:nvSpPr>
        <p:spPr>
          <a:xfrm>
            <a:off x="316518" y="4343157"/>
            <a:ext cx="8286808" cy="2154799"/>
          </a:xfrm>
          <a:prstGeom prst="rect">
            <a:avLst/>
          </a:prstGeom>
          <a:solidFill>
            <a:schemeClr val="bg1"/>
          </a:solidFill>
        </p:spPr>
        <p:txBody>
          <a:bodyPr lIns="91431" tIns="45715" rIns="91431" bIns="45715"/>
          <a:lstStyle/>
          <a:p>
            <a:r>
              <a:rPr lang="de-AT" sz="2000" dirty="0" smtClean="0"/>
              <a:t>Projektdefinition: Je früher desto besser</a:t>
            </a:r>
          </a:p>
          <a:p>
            <a:r>
              <a:rPr lang="de-AT" sz="2000" dirty="0" smtClean="0"/>
              <a:t>Themenvorschlag von uns oder von Ihnen</a:t>
            </a:r>
          </a:p>
          <a:p>
            <a:r>
              <a:rPr lang="de-AT" sz="2000" dirty="0" smtClean="0"/>
              <a:t>Betreuer vom ICT</a:t>
            </a:r>
          </a:p>
          <a:p>
            <a:r>
              <a:rPr lang="de-AT" sz="2000" dirty="0" smtClean="0"/>
              <a:t>Alle SoC Track LVAs können zum Projekt beitragen</a:t>
            </a:r>
          </a:p>
          <a:p>
            <a:r>
              <a:rPr lang="de-AT" sz="2000" dirty="0" smtClean="0"/>
              <a:t>Andere LVAs können nach Projektbedarf gewählt werden</a:t>
            </a:r>
          </a:p>
          <a:p>
            <a:r>
              <a:rPr lang="de-AT" sz="2000" dirty="0" smtClean="0"/>
              <a:t>Einzeln oder im Team</a:t>
            </a:r>
          </a:p>
          <a:p>
            <a:endParaRPr lang="de-AT" sz="2000" dirty="0" smtClean="0"/>
          </a:p>
          <a:p>
            <a:endParaRPr lang="en-GB" sz="20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" y="980728"/>
            <a:ext cx="9135293" cy="316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37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927279"/>
          </a:xfrm>
          <a:solidFill>
            <a:srgbClr val="00B050"/>
          </a:solidFill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Application-Specific </a:t>
            </a:r>
            <a:r>
              <a:rPr lang="en-US" sz="2800" dirty="0" smtClean="0">
                <a:solidFill>
                  <a:schemeClr val="bg1"/>
                </a:solidFill>
              </a:rPr>
              <a:t>Computing: Architectures </a:t>
            </a:r>
            <a:r>
              <a:rPr lang="en-US" sz="2800" dirty="0">
                <a:solidFill>
                  <a:schemeClr val="bg1"/>
                </a:solidFill>
              </a:rPr>
              <a:t>and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0688" y="1064653"/>
            <a:ext cx="8973312" cy="564523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Prof</a:t>
            </a:r>
            <a:r>
              <a:rPr lang="en-US" dirty="0"/>
              <a:t>. Muhammad </a:t>
            </a:r>
            <a:r>
              <a:rPr lang="en-US" dirty="0" err="1" smtClean="0"/>
              <a:t>Shafique</a:t>
            </a:r>
            <a:r>
              <a:rPr lang="en-US" dirty="0" smtClean="0"/>
              <a:t>, ECS, Tech. </a:t>
            </a:r>
            <a:r>
              <a:rPr lang="en-US" dirty="0" err="1" smtClean="0"/>
              <a:t>Informatik</a:t>
            </a:r>
            <a:endParaRPr lang="en-US" dirty="0"/>
          </a:p>
          <a:p>
            <a:r>
              <a:rPr lang="en-US" dirty="0"/>
              <a:t>182.744; VU 3.0 ECTS</a:t>
            </a:r>
          </a:p>
          <a:p>
            <a:pPr lvl="1"/>
            <a:r>
              <a:rPr lang="en-US" dirty="0" smtClean="0"/>
              <a:t>Thursday 14:00-16:00 and Fr 10:00–12:00;</a:t>
            </a:r>
            <a:br>
              <a:rPr lang="en-US" dirty="0" smtClean="0"/>
            </a:br>
            <a:r>
              <a:rPr lang="en-GB" dirty="0"/>
              <a:t>ECS Library, </a:t>
            </a:r>
            <a:r>
              <a:rPr lang="en-GB" dirty="0" err="1"/>
              <a:t>Treitlstrasse</a:t>
            </a:r>
            <a:r>
              <a:rPr lang="en-GB" dirty="0"/>
              <a:t> 3, 2nd </a:t>
            </a:r>
            <a:r>
              <a:rPr lang="en-GB" dirty="0" smtClean="0"/>
              <a:t>floor.</a:t>
            </a:r>
            <a:br>
              <a:rPr lang="en-GB" dirty="0" smtClean="0"/>
            </a:br>
            <a:r>
              <a:rPr lang="en-US" dirty="0" smtClean="0"/>
              <a:t>Begin: 11.10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Basics of application-specific computing systems and architectures.</a:t>
            </a:r>
          </a:p>
          <a:p>
            <a:pPr lvl="1"/>
            <a:r>
              <a:rPr lang="en-US" dirty="0"/>
              <a:t>Different characterization of </a:t>
            </a:r>
            <a:r>
              <a:rPr lang="en-US" dirty="0" smtClean="0"/>
              <a:t>camera processing </a:t>
            </a:r>
            <a:r>
              <a:rPr lang="en-US" dirty="0"/>
              <a:t>algorithms requiring application-specific architectures and design constraints.</a:t>
            </a:r>
          </a:p>
          <a:p>
            <a:pPr lvl="1"/>
            <a:r>
              <a:rPr lang="en-US" dirty="0"/>
              <a:t>Interplay of application-specific architectures and run-time management techniques for high energy efficiency or performance-per-power efficiency.</a:t>
            </a:r>
          </a:p>
          <a:p>
            <a:pPr lvl="1"/>
            <a:r>
              <a:rPr lang="en-US" dirty="0"/>
              <a:t>Access to modern architectural trends and corresponding research themes.</a:t>
            </a:r>
          </a:p>
          <a:p>
            <a:pPr lvl="1"/>
            <a:r>
              <a:rPr lang="en-US" dirty="0"/>
              <a:t>Ability to design, develop, and apply concepts to real-world applications of camera-based processing </a:t>
            </a:r>
            <a:r>
              <a:rPr lang="en-US" dirty="0" smtClean="0"/>
              <a:t>systems, for instance in advance driver assistant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1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927279"/>
          </a:xfrm>
          <a:solidFill>
            <a:srgbClr val="00B050"/>
          </a:solidFill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Advanced Computer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0688" y="1064653"/>
            <a:ext cx="8973312" cy="564523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Prof</a:t>
            </a:r>
            <a:r>
              <a:rPr lang="en-US" dirty="0"/>
              <a:t>. Muhammad </a:t>
            </a:r>
            <a:r>
              <a:rPr lang="en-US" dirty="0" err="1" smtClean="0"/>
              <a:t>Shafique</a:t>
            </a:r>
            <a:r>
              <a:rPr lang="en-US" dirty="0" smtClean="0"/>
              <a:t>, ECS, Tech. </a:t>
            </a:r>
            <a:r>
              <a:rPr lang="en-US" dirty="0" err="1" smtClean="0"/>
              <a:t>Informatik</a:t>
            </a:r>
            <a:endParaRPr lang="en-US" dirty="0"/>
          </a:p>
          <a:p>
            <a:r>
              <a:rPr lang="en-US" dirty="0" smtClean="0"/>
              <a:t>191.105; </a:t>
            </a:r>
            <a:r>
              <a:rPr lang="en-US" dirty="0"/>
              <a:t>VU </a:t>
            </a:r>
            <a:r>
              <a:rPr lang="en-US" dirty="0" smtClean="0"/>
              <a:t>4.5 ECTS</a:t>
            </a:r>
          </a:p>
          <a:p>
            <a:r>
              <a:rPr lang="en-US" dirty="0" err="1" smtClean="0"/>
              <a:t>Ziele</a:t>
            </a:r>
            <a:r>
              <a:rPr lang="en-US" dirty="0" smtClean="0"/>
              <a:t>:</a:t>
            </a:r>
            <a:endParaRPr lang="en-GB" dirty="0"/>
          </a:p>
          <a:p>
            <a:pPr lvl="1"/>
            <a:r>
              <a:rPr lang="en-GB" dirty="0" smtClean="0"/>
              <a:t>Detailed </a:t>
            </a:r>
            <a:r>
              <a:rPr lang="en-GB" dirty="0"/>
              <a:t>knowledge about the structure and organization of advanced processors in different fields of applications, including superscalar and VLIW processors, multi-core and many-cores, heterogeneous architectures, advanced memory hierarchies, and on-chip interconnection networks.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ability to design, evaluate and optimize processors and memory sub-system for various fields of applications in a systematic way following a quantitative approach.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ability to design, evaluate and optimize advanced architectural features of microprocessors to accelerate different functions of given applications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2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	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Digitale Integrierte Schaltungen 384.086, </a:t>
            </a:r>
            <a:r>
              <a:rPr lang="en-US" smtClean="0"/>
              <a:t>Axel Jantsch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7"/>
          </p:nvPr>
        </p:nvSpPr>
        <p:spPr>
          <a:xfrm>
            <a:off x="1907704" y="2420888"/>
            <a:ext cx="4392488" cy="936104"/>
          </a:xfrm>
        </p:spPr>
        <p:txBody>
          <a:bodyPr/>
          <a:lstStyle/>
          <a:p>
            <a:pPr marL="0" indent="0" algn="ctr">
              <a:buNone/>
            </a:pPr>
            <a:r>
              <a:rPr lang="de-AT" sz="4800" dirty="0" smtClean="0"/>
              <a:t>¿ Fragen ?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36339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Allgemeines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de-AT" dirty="0" smtClean="0"/>
              <a:t>Informationen werden über TISS ausgesandt</a:t>
            </a:r>
          </a:p>
          <a:p>
            <a:r>
              <a:rPr lang="de-AT" dirty="0" smtClean="0"/>
              <a:t>LVA-Nummer: 384.086</a:t>
            </a:r>
          </a:p>
          <a:p>
            <a:r>
              <a:rPr lang="de-AT" dirty="0" smtClean="0"/>
              <a:t>Kontakt mit den Vortragenden vorzugsweise per Mail:</a:t>
            </a:r>
          </a:p>
          <a:p>
            <a:pPr lvl="1"/>
            <a:r>
              <a:rPr lang="de-AT" dirty="0" smtClean="0">
                <a:hlinkClick r:id="rId2"/>
              </a:rPr>
              <a:t>axel.jantsch@tuwien.ac.at</a:t>
            </a:r>
            <a:r>
              <a:rPr lang="de-AT" dirty="0" smtClean="0"/>
              <a:t>	  Prof. Axel Jantsch</a:t>
            </a:r>
          </a:p>
          <a:p>
            <a:pPr lvl="1"/>
            <a:r>
              <a:rPr lang="de-AT" dirty="0" smtClean="0">
                <a:hlinkClick r:id="rId3"/>
              </a:rPr>
              <a:t>christian.krieg@tuwien.ac.at</a:t>
            </a:r>
            <a:r>
              <a:rPr lang="de-AT" dirty="0" smtClean="0"/>
              <a:t> Christian krieg</a:t>
            </a:r>
          </a:p>
          <a:p>
            <a:pPr lvl="1"/>
            <a:r>
              <a:rPr lang="de-AT" dirty="0">
                <a:hlinkClick r:id="rId4"/>
              </a:rPr>
              <a:t>rathmair@ict.tuwien.ac.at</a:t>
            </a:r>
            <a:r>
              <a:rPr lang="de-AT" dirty="0"/>
              <a:t>	  DI Michael </a:t>
            </a:r>
            <a:r>
              <a:rPr lang="de-AT" dirty="0" err="1" smtClean="0"/>
              <a:t>Rathmair</a:t>
            </a:r>
            <a:endParaRPr lang="de-AT" dirty="0" smtClean="0"/>
          </a:p>
          <a:p>
            <a:r>
              <a:rPr lang="de-AT" dirty="0" smtClean="0"/>
              <a:t>Anmeldung zur LVA </a:t>
            </a:r>
            <a:r>
              <a:rPr lang="de-AT" dirty="0" smtClean="0"/>
              <a:t>notwendig: bis </a:t>
            </a:r>
            <a:r>
              <a:rPr lang="de-AT" b="1" dirty="0" smtClean="0">
                <a:solidFill>
                  <a:schemeClr val="tx2"/>
                </a:solidFill>
              </a:rPr>
              <a:t>14.10.2018</a:t>
            </a:r>
            <a:endParaRPr lang="de-AT" b="1" dirty="0" smtClean="0">
              <a:solidFill>
                <a:schemeClr val="tx2"/>
              </a:solidFill>
            </a:endParaRPr>
          </a:p>
          <a:p>
            <a:pPr lvl="1"/>
            <a:r>
              <a:rPr lang="de-AT" dirty="0" smtClean="0"/>
              <a:t>Download der Folien</a:t>
            </a:r>
          </a:p>
          <a:p>
            <a:pPr lvl="1"/>
            <a:r>
              <a:rPr lang="de-AT" dirty="0" smtClean="0"/>
              <a:t>Anmeldung zu den Übungsgruppen</a:t>
            </a:r>
          </a:p>
          <a:p>
            <a:pPr lvl="1"/>
            <a:r>
              <a:rPr lang="de-AT" dirty="0" smtClean="0"/>
              <a:t>Planung der </a:t>
            </a:r>
            <a:r>
              <a:rPr lang="de-AT" dirty="0" smtClean="0"/>
              <a:t>Übungen</a:t>
            </a:r>
            <a:endParaRPr lang="de-AT" dirty="0" smtClean="0"/>
          </a:p>
          <a:p>
            <a:endParaRPr lang="de-AT" dirty="0" smtClean="0"/>
          </a:p>
        </p:txBody>
      </p:sp>
      <p:pic>
        <p:nvPicPr>
          <p:cNvPr id="6" name="Picture 2" descr="C:\Users\pongratz\Documents\Assistent\Projekte\Wurfprojekt\Bilder\progress_12.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491740"/>
            <a:ext cx="1949202" cy="146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3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Unterlagen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7"/>
          </p:nvPr>
        </p:nvSpPr>
        <p:spPr>
          <a:xfrm>
            <a:off x="35496" y="1357298"/>
            <a:ext cx="8286808" cy="4786346"/>
          </a:xfrm>
        </p:spPr>
        <p:txBody>
          <a:bodyPr/>
          <a:lstStyle/>
          <a:p>
            <a:r>
              <a:rPr lang="de-AT" dirty="0" smtClean="0"/>
              <a:t>VU basiert auf „Lehrbuch Digitaltechnik“ von Jürgen Reichardt</a:t>
            </a:r>
          </a:p>
          <a:p>
            <a:pPr lvl="1"/>
            <a:r>
              <a:rPr lang="de-AT" dirty="0" smtClean="0"/>
              <a:t>Bibliothek der TU stellt eine digitale Version (PDF) zur Verfügung: </a:t>
            </a:r>
            <a:r>
              <a:rPr lang="de-AT" dirty="0">
                <a:hlinkClick r:id="rId3"/>
              </a:rPr>
              <a:t>http://</a:t>
            </a:r>
            <a:r>
              <a:rPr lang="de-AT" dirty="0" smtClean="0">
                <a:hlinkClick r:id="rId3"/>
              </a:rPr>
              <a:t>www.degruyter.com/viewbooktoc/product/228761</a:t>
            </a:r>
            <a:endParaRPr lang="de-AT" dirty="0" smtClean="0"/>
          </a:p>
          <a:p>
            <a:pPr lvl="1"/>
            <a:r>
              <a:rPr lang="de-AT" dirty="0" smtClean="0"/>
              <a:t>Nur aus dem TU Netz verfügbar (VPN, WLAN…)</a:t>
            </a:r>
          </a:p>
          <a:p>
            <a:endParaRPr lang="de-AT" dirty="0" smtClean="0"/>
          </a:p>
          <a:p>
            <a:r>
              <a:rPr lang="de-AT" smtClean="0"/>
              <a:t>„</a:t>
            </a:r>
            <a:r>
              <a:rPr lang="de-AT" dirty="0" err="1" smtClean="0"/>
              <a:t>Logic</a:t>
            </a:r>
            <a:r>
              <a:rPr lang="de-AT" dirty="0" smtClean="0"/>
              <a:t> Synthesis in a </a:t>
            </a:r>
            <a:r>
              <a:rPr lang="de-AT" dirty="0" err="1" smtClean="0"/>
              <a:t>Nutshell</a:t>
            </a:r>
            <a:r>
              <a:rPr lang="de-AT" dirty="0" smtClean="0"/>
              <a:t>“, Jie-Hong Jiang </a:t>
            </a:r>
            <a:r>
              <a:rPr lang="de-AT" dirty="0" err="1" smtClean="0"/>
              <a:t>and</a:t>
            </a:r>
            <a:r>
              <a:rPr lang="de-AT" dirty="0" smtClean="0"/>
              <a:t> Srinivas </a:t>
            </a:r>
            <a:r>
              <a:rPr lang="de-AT" dirty="0" err="1" smtClean="0"/>
              <a:t>Devadas</a:t>
            </a:r>
            <a:r>
              <a:rPr lang="de-AT" dirty="0"/>
              <a:t>, </a:t>
            </a:r>
            <a:r>
              <a:rPr lang="de-AT" sz="1600" dirty="0">
                <a:hlinkClick r:id="rId4"/>
              </a:rPr>
              <a:t>http://</a:t>
            </a:r>
            <a:r>
              <a:rPr lang="de-AT" sz="1600" dirty="0" smtClean="0">
                <a:hlinkClick r:id="rId4"/>
              </a:rPr>
              <a:t>www.sciencedirect.com/science/article/pii/B9780123743640500138</a:t>
            </a:r>
            <a:endParaRPr lang="de-AT" sz="1600" dirty="0" smtClean="0"/>
          </a:p>
          <a:p>
            <a:pPr lvl="1"/>
            <a:r>
              <a:rPr lang="de-AT" dirty="0"/>
              <a:t>Nur aus dem TU Netz verfügbar (VPN, WLAN</a:t>
            </a:r>
            <a:r>
              <a:rPr lang="de-AT" dirty="0" smtClean="0"/>
              <a:t>…)</a:t>
            </a:r>
          </a:p>
          <a:p>
            <a:r>
              <a:rPr lang="de-AT" dirty="0" smtClean="0"/>
              <a:t>VU Folien sind im Downloadbereich der LVA im TISS</a:t>
            </a:r>
          </a:p>
          <a:p>
            <a:r>
              <a:rPr lang="de-AT" dirty="0"/>
              <a:t>z</a:t>
            </a:r>
            <a:r>
              <a:rPr lang="de-AT" dirty="0" smtClean="0"/>
              <a:t>usätzliche Folien ebenso im Downloadbereich</a:t>
            </a:r>
            <a:endParaRPr lang="de-AT" dirty="0"/>
          </a:p>
        </p:txBody>
      </p:sp>
      <p:pic>
        <p:nvPicPr>
          <p:cNvPr id="6" name="Picture 5" descr="C:\Users\pongratz\AppData\Local\Microsoft\Windows\Temporary Internet Files\Content.IE5\5FUM24XM\MC900233771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972425"/>
            <a:ext cx="1634150" cy="133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956466"/>
              </p:ext>
            </p:extLst>
          </p:nvPr>
        </p:nvGraphicFramePr>
        <p:xfrm>
          <a:off x="6335688" y="2492896"/>
          <a:ext cx="2808312" cy="109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Visio" r:id="rId7" imgW="2893172" imgH="1071934" progId="Visio.Drawing.11">
                  <p:embed/>
                </p:oleObj>
              </mc:Choice>
              <mc:Fallback>
                <p:oleObj name="Visio" r:id="rId7" imgW="2893172" imgH="107193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688" y="2492896"/>
                        <a:ext cx="2808312" cy="109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966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Übungen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Digitale Integrierte Schaltungen 384.086, </a:t>
            </a:r>
            <a:r>
              <a:rPr lang="en-US" smtClean="0"/>
              <a:t>Axel Jantsch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de-AT" dirty="0" smtClean="0"/>
              <a:t>VHDL Modellierung, Simulation und Implementation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AT" dirty="0" smtClean="0"/>
              <a:t>E-Learning basierend mit VELS System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AT" dirty="0" smtClean="0"/>
              <a:t>FPGA Basierende Übungen</a:t>
            </a:r>
          </a:p>
          <a:p>
            <a:pPr marL="457200" lvl="1" indent="0">
              <a:buNone/>
            </a:pPr>
            <a:endParaRPr lang="de-AT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718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Leistungsnachweis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de-AT" dirty="0" smtClean="0"/>
              <a:t>Prüfung:</a:t>
            </a:r>
          </a:p>
          <a:p>
            <a:pPr lvl="1"/>
            <a:r>
              <a:rPr lang="de-AT" dirty="0" smtClean="0"/>
              <a:t>Prüfungstermin zur aktuellen VU: 23.01.2017, 9:00 - 11:00</a:t>
            </a:r>
          </a:p>
          <a:p>
            <a:pPr lvl="1"/>
            <a:r>
              <a:rPr lang="de-AT" dirty="0" smtClean="0"/>
              <a:t>Raumänderungen bei großer </a:t>
            </a:r>
            <a:r>
              <a:rPr lang="de-AT" dirty="0" err="1" smtClean="0"/>
              <a:t>TeilnehmerInnenzahl</a:t>
            </a:r>
            <a:r>
              <a:rPr lang="de-AT" dirty="0" smtClean="0"/>
              <a:t> möglich (TISS News)</a:t>
            </a:r>
          </a:p>
          <a:p>
            <a:pPr lvl="1"/>
            <a:r>
              <a:rPr lang="de-AT" dirty="0" smtClean="0"/>
              <a:t>Schriftlich; bei den Nebenterminen meist mündlich</a:t>
            </a:r>
          </a:p>
          <a:p>
            <a:pPr marL="457200" lvl="1" indent="0">
              <a:buNone/>
            </a:pPr>
            <a:endParaRPr lang="de-AT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413986"/>
              </p:ext>
            </p:extLst>
          </p:nvPr>
        </p:nvGraphicFramePr>
        <p:xfrm>
          <a:off x="5796136" y="4365104"/>
          <a:ext cx="27363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Punkte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Note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0-74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N5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75-93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G4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94-112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B3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113-131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U</a:t>
                      </a:r>
                      <a:r>
                        <a:rPr lang="de-AT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132-150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S1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84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Leistungsnachweis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de-AT" dirty="0" smtClean="0"/>
              <a:t>Übungen:</a:t>
            </a:r>
          </a:p>
          <a:p>
            <a:pPr lvl="1"/>
            <a:r>
              <a:rPr lang="de-AT" dirty="0"/>
              <a:t>4</a:t>
            </a:r>
            <a:r>
              <a:rPr lang="de-AT" dirty="0" smtClean="0"/>
              <a:t> VELS/Simulationsbeispiele: 12,5 Punkte jedes </a:t>
            </a:r>
            <a:r>
              <a:rPr lang="de-AT" dirty="0" smtClean="0">
                <a:sym typeface="Wingdings" panose="05000000000000000000" pitchFamily="2" charset="2"/>
              </a:rPr>
              <a:t></a:t>
            </a:r>
            <a:r>
              <a:rPr lang="de-AT" dirty="0" smtClean="0"/>
              <a:t> 50 Punkte</a:t>
            </a:r>
          </a:p>
          <a:p>
            <a:pPr lvl="1"/>
            <a:r>
              <a:rPr lang="de-AT" dirty="0" smtClean="0"/>
              <a:t>2 FPGA Labore: 25 Punkte jeweils </a:t>
            </a:r>
            <a:r>
              <a:rPr lang="de-AT" dirty="0" smtClean="0">
                <a:sym typeface="Wingdings" panose="05000000000000000000" pitchFamily="2" charset="2"/>
              </a:rPr>
              <a:t> 50 Punkte</a:t>
            </a:r>
          </a:p>
          <a:p>
            <a:pPr lvl="1"/>
            <a:r>
              <a:rPr lang="de-AT" dirty="0" smtClean="0">
                <a:sym typeface="Wingdings" panose="05000000000000000000" pitchFamily="2" charset="2"/>
              </a:rPr>
              <a:t>Aus den Übungen müssen mindestens 50 Punkte erreicht werden, um zur Prüfung zugelassen zu werden.</a:t>
            </a:r>
          </a:p>
          <a:p>
            <a:pPr lvl="1"/>
            <a:r>
              <a:rPr lang="de-AT" dirty="0" smtClean="0">
                <a:sym typeface="Wingdings" panose="05000000000000000000" pitchFamily="2" charset="2"/>
              </a:rPr>
              <a:t>Die Überschusspunkte 51-100 werden zur Notenbewertung mitgenommen.</a:t>
            </a:r>
          </a:p>
          <a:p>
            <a:pPr lvl="1"/>
            <a:r>
              <a:rPr lang="de-AT" dirty="0" smtClean="0">
                <a:sym typeface="Wingdings" panose="05000000000000000000" pitchFamily="2" charset="2"/>
              </a:rPr>
              <a:t>Prüfung: 100 Punkte</a:t>
            </a:r>
          </a:p>
          <a:p>
            <a:pPr lvl="1"/>
            <a:r>
              <a:rPr lang="de-AT" dirty="0" smtClean="0">
                <a:sym typeface="Wingdings" panose="05000000000000000000" pitchFamily="2" charset="2"/>
              </a:rPr>
              <a:t>Bewertung: maximal 150 Punkte möglich: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542593"/>
              </p:ext>
            </p:extLst>
          </p:nvPr>
        </p:nvGraphicFramePr>
        <p:xfrm>
          <a:off x="5796136" y="4365104"/>
          <a:ext cx="27363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Punkte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Note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0-74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N5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75-93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G4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94-112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B3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113-131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U</a:t>
                      </a:r>
                      <a:r>
                        <a:rPr lang="de-AT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132-150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S1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91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Organisatorisches	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Digitale Integrierte Schaltungen 384.086, </a:t>
            </a:r>
            <a:r>
              <a:rPr lang="en-US" smtClean="0"/>
              <a:t>Axel Jantsch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7"/>
          </p:nvPr>
        </p:nvSpPr>
        <p:spPr>
          <a:xfrm>
            <a:off x="1907704" y="2420888"/>
            <a:ext cx="4392488" cy="936104"/>
          </a:xfrm>
        </p:spPr>
        <p:txBody>
          <a:bodyPr/>
          <a:lstStyle/>
          <a:p>
            <a:pPr marL="0" indent="0" algn="ctr">
              <a:buNone/>
            </a:pPr>
            <a:r>
              <a:rPr lang="de-AT" sz="4800" dirty="0" smtClean="0"/>
              <a:t>¿ Fragen ?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7298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TextBox 1"/>
          <p:cNvSpPr txBox="1">
            <a:spLocks noChangeArrowheads="1"/>
          </p:cNvSpPr>
          <p:nvPr/>
        </p:nvSpPr>
        <p:spPr bwMode="auto">
          <a:xfrm>
            <a:off x="5148064" y="0"/>
            <a:ext cx="36004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AT" altLang="de-DE" b="1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Masterstudium</a:t>
            </a:r>
            <a:endParaRPr lang="de-AT" altLang="de-DE" b="1" dirty="0">
              <a:solidFill>
                <a:srgbClr val="FF0000"/>
              </a:solidFill>
              <a:latin typeface="Helvetica" panose="020B0604020202020204" pitchFamily="34" charset="0"/>
            </a:endParaRPr>
          </a:p>
          <a:p>
            <a:r>
              <a:rPr lang="de-AT" altLang="de-DE" b="1" dirty="0">
                <a:solidFill>
                  <a:srgbClr val="FF0000"/>
                </a:solidFill>
                <a:latin typeface="Helvetica" panose="020B0604020202020204" pitchFamily="34" charset="0"/>
              </a:rPr>
              <a:t>Embedded Systems</a:t>
            </a:r>
          </a:p>
        </p:txBody>
      </p:sp>
      <p:sp>
        <p:nvSpPr>
          <p:cNvPr id="8" name="Rechteck 7"/>
          <p:cNvSpPr/>
          <p:nvPr/>
        </p:nvSpPr>
        <p:spPr>
          <a:xfrm>
            <a:off x="146698" y="3678799"/>
            <a:ext cx="7700865" cy="827878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AT" dirty="0">
                <a:solidFill>
                  <a:srgbClr val="FFFFFF"/>
                </a:solidFill>
                <a:cs typeface="Arial" charset="0"/>
              </a:rPr>
              <a:t>Vertiefungspflichtmodule</a:t>
            </a:r>
          </a:p>
        </p:txBody>
      </p:sp>
      <p:sp>
        <p:nvSpPr>
          <p:cNvPr id="9" name="Rechteck 8"/>
          <p:cNvSpPr/>
          <p:nvPr/>
        </p:nvSpPr>
        <p:spPr>
          <a:xfrm>
            <a:off x="144966" y="2743503"/>
            <a:ext cx="7700864" cy="935296"/>
          </a:xfrm>
          <a:prstGeom prst="rect">
            <a:avLst/>
          </a:prstGeom>
          <a:solidFill>
            <a:srgbClr val="00BC5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dirty="0">
                <a:solidFill>
                  <a:prstClr val="white"/>
                </a:solidFill>
              </a:rPr>
              <a:t>Wahlmodule</a:t>
            </a:r>
          </a:p>
        </p:txBody>
      </p:sp>
      <p:sp>
        <p:nvSpPr>
          <p:cNvPr id="10" name="Rechteck 9"/>
          <p:cNvSpPr/>
          <p:nvPr/>
        </p:nvSpPr>
        <p:spPr>
          <a:xfrm>
            <a:off x="146698" y="2194478"/>
            <a:ext cx="7700865" cy="549025"/>
          </a:xfrm>
          <a:prstGeom prst="rect">
            <a:avLst/>
          </a:prstGeom>
          <a:solidFill>
            <a:srgbClr val="00924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r>
              <a:rPr lang="de-AT" altLang="de-DE" dirty="0" smtClean="0">
                <a:solidFill>
                  <a:srgbClr val="FFFFFF"/>
                </a:solidFill>
                <a:latin typeface="Calibri" pitchFamily="34" charset="0"/>
              </a:rPr>
              <a:t>Freifächer/Soft Skills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4966" y="1645453"/>
            <a:ext cx="7700864" cy="549025"/>
          </a:xfrm>
          <a:prstGeom prst="rect">
            <a:avLst/>
          </a:prstGeom>
          <a:solidFill>
            <a:srgbClr val="00703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dirty="0">
                <a:solidFill>
                  <a:prstClr val="white"/>
                </a:solidFill>
              </a:rPr>
              <a:t>Diplomarbeit</a:t>
            </a:r>
          </a:p>
        </p:txBody>
      </p:sp>
      <p:sp>
        <p:nvSpPr>
          <p:cNvPr id="12" name="Rechteck 11"/>
          <p:cNvSpPr/>
          <p:nvPr/>
        </p:nvSpPr>
        <p:spPr>
          <a:xfrm>
            <a:off x="146698" y="4506677"/>
            <a:ext cx="7700865" cy="92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 dirty="0">
              <a:solidFill>
                <a:srgbClr val="FFFFFF"/>
              </a:solidFill>
              <a:cs typeface="Arial" charset="0"/>
            </a:endParaRPr>
          </a:p>
          <a:p>
            <a:pPr algn="ctr">
              <a:defRPr/>
            </a:pPr>
            <a:r>
              <a:rPr lang="de-AT" dirty="0">
                <a:solidFill>
                  <a:srgbClr val="FFFFFF"/>
                </a:solidFill>
                <a:cs typeface="Arial" charset="0"/>
              </a:rPr>
              <a:t>Pflichtmodule</a:t>
            </a:r>
            <a:endParaRPr lang="de-AT" sz="2400" dirty="0">
              <a:solidFill>
                <a:srgbClr val="FFFFFF"/>
              </a:solidFill>
              <a:cs typeface="Arial" charset="0"/>
            </a:endParaRPr>
          </a:p>
          <a:p>
            <a:pPr algn="ctr">
              <a:defRPr/>
            </a:pPr>
            <a:endParaRPr lang="de-AT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57093" y="3678799"/>
            <a:ext cx="7690471" cy="827878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AT" dirty="0">
                <a:solidFill>
                  <a:srgbClr val="FFFFFF"/>
                </a:solidFill>
                <a:cs typeface="Arial" charset="0"/>
              </a:rPr>
              <a:t>Vertiefungspflichtmodule:</a:t>
            </a:r>
          </a:p>
          <a:p>
            <a:pPr>
              <a:defRPr/>
            </a:pPr>
            <a:r>
              <a:rPr lang="de-AT" dirty="0">
                <a:solidFill>
                  <a:srgbClr val="FFFFFF"/>
                </a:solidFill>
                <a:cs typeface="Arial" charset="0"/>
              </a:rPr>
              <a:t>3 aus 8 Modulen</a:t>
            </a:r>
          </a:p>
        </p:txBody>
      </p:sp>
      <p:sp>
        <p:nvSpPr>
          <p:cNvPr id="15" name="Rechteck 14"/>
          <p:cNvSpPr/>
          <p:nvPr/>
        </p:nvSpPr>
        <p:spPr>
          <a:xfrm>
            <a:off x="155361" y="2743503"/>
            <a:ext cx="7690469" cy="935296"/>
          </a:xfrm>
          <a:prstGeom prst="rect">
            <a:avLst/>
          </a:prstGeom>
          <a:solidFill>
            <a:srgbClr val="00BC5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dirty="0">
                <a:solidFill>
                  <a:prstClr val="white"/>
                </a:solidFill>
              </a:rPr>
              <a:t>Wahlmodule: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dirty="0">
                <a:solidFill>
                  <a:prstClr val="white"/>
                </a:solidFill>
              </a:rPr>
              <a:t>3 Module</a:t>
            </a:r>
          </a:p>
        </p:txBody>
      </p:sp>
      <p:sp>
        <p:nvSpPr>
          <p:cNvPr id="18" name="Rechteck 17"/>
          <p:cNvSpPr/>
          <p:nvPr/>
        </p:nvSpPr>
        <p:spPr>
          <a:xfrm>
            <a:off x="157093" y="4506677"/>
            <a:ext cx="7690471" cy="92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AT" dirty="0">
              <a:solidFill>
                <a:srgbClr val="FFFFFF"/>
              </a:solidFill>
              <a:cs typeface="Arial" charset="0"/>
            </a:endParaRPr>
          </a:p>
          <a:p>
            <a:pPr>
              <a:defRPr/>
            </a:pPr>
            <a:r>
              <a:rPr lang="de-AT" dirty="0">
                <a:solidFill>
                  <a:srgbClr val="FFFFFF"/>
                </a:solidFill>
                <a:cs typeface="Arial" charset="0"/>
              </a:rPr>
              <a:t>Pflichtmodule:</a:t>
            </a:r>
          </a:p>
          <a:p>
            <a:pPr>
              <a:defRPr/>
            </a:pPr>
            <a:r>
              <a:rPr lang="de-AT" dirty="0">
                <a:solidFill>
                  <a:srgbClr val="FFFFFF"/>
                </a:solidFill>
                <a:cs typeface="Arial" charset="0"/>
              </a:rPr>
              <a:t>3 Module</a:t>
            </a:r>
            <a:endParaRPr lang="de-AT" sz="2400" dirty="0">
              <a:solidFill>
                <a:srgbClr val="FFFFFF"/>
              </a:solidFill>
              <a:cs typeface="Arial" charset="0"/>
            </a:endParaRPr>
          </a:p>
          <a:p>
            <a:pPr algn="ctr">
              <a:defRPr/>
            </a:pPr>
            <a:endParaRPr lang="de-AT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3323" name="Textfeld 12"/>
          <p:cNvSpPr txBox="1">
            <a:spLocks noChangeArrowheads="1"/>
          </p:cNvSpPr>
          <p:nvPr/>
        </p:nvSpPr>
        <p:spPr bwMode="auto">
          <a:xfrm>
            <a:off x="7927257" y="1742021"/>
            <a:ext cx="11018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AT" altLang="de-DE" sz="2000" dirty="0"/>
              <a:t>30,0</a:t>
            </a:r>
          </a:p>
        </p:txBody>
      </p:sp>
      <p:sp>
        <p:nvSpPr>
          <p:cNvPr id="13324" name="Textfeld 13"/>
          <p:cNvSpPr txBox="1">
            <a:spLocks noChangeArrowheads="1"/>
          </p:cNvSpPr>
          <p:nvPr/>
        </p:nvSpPr>
        <p:spPr bwMode="auto">
          <a:xfrm>
            <a:off x="7906468" y="2291046"/>
            <a:ext cx="11018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AT" altLang="de-DE" sz="2000"/>
              <a:t>  9,0</a:t>
            </a:r>
          </a:p>
        </p:txBody>
      </p:sp>
      <p:sp>
        <p:nvSpPr>
          <p:cNvPr id="13326" name="Textfeld 15"/>
          <p:cNvSpPr txBox="1">
            <a:spLocks noChangeArrowheads="1"/>
          </p:cNvSpPr>
          <p:nvPr/>
        </p:nvSpPr>
        <p:spPr bwMode="auto">
          <a:xfrm>
            <a:off x="7937652" y="3856743"/>
            <a:ext cx="11018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AT" altLang="de-DE" sz="2000"/>
              <a:t>27,0</a:t>
            </a:r>
          </a:p>
        </p:txBody>
      </p:sp>
      <p:sp>
        <p:nvSpPr>
          <p:cNvPr id="13327" name="Textfeld 16"/>
          <p:cNvSpPr txBox="1">
            <a:spLocks noChangeArrowheads="1"/>
          </p:cNvSpPr>
          <p:nvPr/>
        </p:nvSpPr>
        <p:spPr bwMode="auto">
          <a:xfrm>
            <a:off x="7927257" y="4857141"/>
            <a:ext cx="11018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AT" altLang="de-DE" sz="2000"/>
              <a:t>27,0</a:t>
            </a:r>
          </a:p>
        </p:txBody>
      </p:sp>
      <p:sp>
        <p:nvSpPr>
          <p:cNvPr id="13328" name="Textfeld 17"/>
          <p:cNvSpPr txBox="1">
            <a:spLocks noChangeArrowheads="1"/>
          </p:cNvSpPr>
          <p:nvPr/>
        </p:nvSpPr>
        <p:spPr bwMode="auto">
          <a:xfrm>
            <a:off x="7856225" y="5201096"/>
            <a:ext cx="11001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AT" altLang="de-DE" sz="2000"/>
              <a:t>120,0</a:t>
            </a:r>
          </a:p>
        </p:txBody>
      </p:sp>
      <p:cxnSp>
        <p:nvCxnSpPr>
          <p:cNvPr id="25" name="Gerade Verbindung 24"/>
          <p:cNvCxnSpPr/>
          <p:nvPr/>
        </p:nvCxnSpPr>
        <p:spPr>
          <a:xfrm>
            <a:off x="7897805" y="5208691"/>
            <a:ext cx="8645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0" name="Textfeld 19"/>
          <p:cNvSpPr txBox="1">
            <a:spLocks noChangeArrowheads="1"/>
          </p:cNvSpPr>
          <p:nvPr/>
        </p:nvSpPr>
        <p:spPr bwMode="auto">
          <a:xfrm>
            <a:off x="7856225" y="1427362"/>
            <a:ext cx="11001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AT" altLang="de-DE" sz="2000"/>
              <a:t>ECTS</a:t>
            </a:r>
          </a:p>
        </p:txBody>
      </p:sp>
      <p:sp>
        <p:nvSpPr>
          <p:cNvPr id="21" name="Abgerundetes Rechteck 26"/>
          <p:cNvSpPr/>
          <p:nvPr/>
        </p:nvSpPr>
        <p:spPr bwMode="auto">
          <a:xfrm>
            <a:off x="2494951" y="4513736"/>
            <a:ext cx="1419133" cy="91533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lang="de-AT" sz="1400" dirty="0"/>
              <a:t>Design </a:t>
            </a:r>
            <a:r>
              <a:rPr lang="de-AT" sz="1400" dirty="0">
                <a:solidFill>
                  <a:schemeClr val="bg1"/>
                </a:solidFill>
              </a:rPr>
              <a:t>hochintegrierter</a:t>
            </a:r>
            <a:r>
              <a:rPr lang="de-AT" sz="1400" dirty="0"/>
              <a:t> Schaltungen</a:t>
            </a:r>
          </a:p>
        </p:txBody>
      </p:sp>
      <p:sp>
        <p:nvSpPr>
          <p:cNvPr id="22" name="Abgerundetes Rechteck 26"/>
          <p:cNvSpPr/>
          <p:nvPr/>
        </p:nvSpPr>
        <p:spPr bwMode="auto">
          <a:xfrm>
            <a:off x="3963193" y="4532324"/>
            <a:ext cx="1419133" cy="91533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lang="de-AT" sz="1400" dirty="0" smtClean="0"/>
              <a:t>Embedded Systems Core</a:t>
            </a:r>
            <a:endParaRPr lang="de-AT" sz="1400" dirty="0"/>
          </a:p>
        </p:txBody>
      </p:sp>
      <p:sp>
        <p:nvSpPr>
          <p:cNvPr id="23" name="Abgerundetes Rechteck 26"/>
          <p:cNvSpPr/>
          <p:nvPr/>
        </p:nvSpPr>
        <p:spPr bwMode="auto">
          <a:xfrm>
            <a:off x="5431433" y="4539761"/>
            <a:ext cx="1419133" cy="91533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lang="de-AT" sz="1400" dirty="0" smtClean="0"/>
              <a:t>Anpassungs-modul für</a:t>
            </a:r>
            <a:br>
              <a:rPr lang="de-AT" sz="1400" dirty="0" smtClean="0"/>
            </a:br>
            <a:r>
              <a:rPr lang="de-AT" sz="1400" dirty="0" smtClean="0"/>
              <a:t> ET / INF</a:t>
            </a:r>
            <a:endParaRPr lang="de-AT" sz="1400" dirty="0"/>
          </a:p>
        </p:txBody>
      </p:sp>
      <p:sp>
        <p:nvSpPr>
          <p:cNvPr id="26" name="Abgerundetes Rechteck 26"/>
          <p:cNvSpPr/>
          <p:nvPr/>
        </p:nvSpPr>
        <p:spPr bwMode="auto">
          <a:xfrm>
            <a:off x="4026177" y="3869479"/>
            <a:ext cx="467765" cy="52971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 sz="800" dirty="0">
              <a:solidFill>
                <a:srgbClr val="FFFF00"/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5885194" y="3856742"/>
            <a:ext cx="467765" cy="52971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 sz="800" dirty="0">
              <a:solidFill>
                <a:srgbClr val="FFFF00"/>
              </a:solidFill>
            </a:endParaRPr>
          </a:p>
        </p:txBody>
      </p:sp>
      <p:sp>
        <p:nvSpPr>
          <p:cNvPr id="28" name="Abgerundetes Rechteck 26"/>
          <p:cNvSpPr/>
          <p:nvPr/>
        </p:nvSpPr>
        <p:spPr bwMode="auto">
          <a:xfrm>
            <a:off x="6379439" y="3862991"/>
            <a:ext cx="467765" cy="52971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 sz="800" dirty="0">
              <a:solidFill>
                <a:srgbClr val="FFFF00"/>
              </a:solidFill>
            </a:endParaRPr>
          </a:p>
        </p:txBody>
      </p:sp>
      <p:sp>
        <p:nvSpPr>
          <p:cNvPr id="29" name="Abgerundetes Rechteck 26"/>
          <p:cNvSpPr/>
          <p:nvPr/>
        </p:nvSpPr>
        <p:spPr bwMode="auto">
          <a:xfrm>
            <a:off x="6869737" y="3856743"/>
            <a:ext cx="467765" cy="52971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 sz="800" dirty="0">
              <a:solidFill>
                <a:srgbClr val="FFFF00"/>
              </a:solidFill>
            </a:endParaRPr>
          </a:p>
        </p:txBody>
      </p:sp>
      <p:sp>
        <p:nvSpPr>
          <p:cNvPr id="30" name="Abgerundetes Rechteck 26"/>
          <p:cNvSpPr/>
          <p:nvPr/>
        </p:nvSpPr>
        <p:spPr bwMode="auto">
          <a:xfrm>
            <a:off x="7360265" y="3856743"/>
            <a:ext cx="467765" cy="52971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 sz="800" dirty="0">
              <a:solidFill>
                <a:srgbClr val="FFFF00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 bwMode="auto">
          <a:xfrm>
            <a:off x="5435429" y="3864179"/>
            <a:ext cx="467765" cy="52971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 sz="800" dirty="0">
              <a:solidFill>
                <a:srgbClr val="FFFF00"/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 bwMode="auto">
          <a:xfrm>
            <a:off x="4963456" y="3859819"/>
            <a:ext cx="467765" cy="52971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 sz="800" dirty="0">
              <a:solidFill>
                <a:srgbClr val="FFFF00"/>
              </a:solidFill>
            </a:endParaRPr>
          </a:p>
        </p:txBody>
      </p:sp>
      <p:sp>
        <p:nvSpPr>
          <p:cNvPr id="33" name="Abgerundetes Rechteck 32"/>
          <p:cNvSpPr/>
          <p:nvPr/>
        </p:nvSpPr>
        <p:spPr bwMode="auto">
          <a:xfrm>
            <a:off x="4494403" y="3856741"/>
            <a:ext cx="467765" cy="52971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AT" sz="1200" b="1" dirty="0" smtClean="0">
                <a:solidFill>
                  <a:schemeClr val="tx2"/>
                </a:solidFill>
              </a:rPr>
              <a:t>SoC</a:t>
            </a:r>
            <a:endParaRPr lang="de-AT" sz="800" b="1" dirty="0">
              <a:solidFill>
                <a:schemeClr val="tx2"/>
              </a:solidFill>
            </a:endParaRPr>
          </a:p>
        </p:txBody>
      </p:sp>
      <p:sp>
        <p:nvSpPr>
          <p:cNvPr id="34" name="Abgerundetes Rechteck 43"/>
          <p:cNvSpPr>
            <a:spLocks noChangeAspect="1"/>
          </p:cNvSpPr>
          <p:nvPr/>
        </p:nvSpPr>
        <p:spPr bwMode="auto">
          <a:xfrm>
            <a:off x="2278875" y="2750562"/>
            <a:ext cx="943827" cy="41013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AT" sz="1100" dirty="0"/>
              <a:t>Wahlmodul</a:t>
            </a:r>
          </a:p>
        </p:txBody>
      </p:sp>
      <p:sp>
        <p:nvSpPr>
          <p:cNvPr id="36" name="Abgerundetes Rechteck 43"/>
          <p:cNvSpPr>
            <a:spLocks noChangeAspect="1"/>
          </p:cNvSpPr>
          <p:nvPr/>
        </p:nvSpPr>
        <p:spPr bwMode="auto">
          <a:xfrm>
            <a:off x="2275161" y="3204039"/>
            <a:ext cx="943827" cy="41013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AT" sz="1100" dirty="0"/>
              <a:t>Wahlmodul</a:t>
            </a:r>
          </a:p>
        </p:txBody>
      </p:sp>
      <p:sp>
        <p:nvSpPr>
          <p:cNvPr id="37" name="Abgerundetes Rechteck 43"/>
          <p:cNvSpPr>
            <a:spLocks noChangeAspect="1"/>
          </p:cNvSpPr>
          <p:nvPr/>
        </p:nvSpPr>
        <p:spPr bwMode="auto">
          <a:xfrm>
            <a:off x="3267618" y="2769150"/>
            <a:ext cx="943827" cy="41013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AT" sz="1100" dirty="0">
                <a:solidFill>
                  <a:schemeClr val="tx1"/>
                </a:solidFill>
              </a:rPr>
              <a:t>Wahlmodul</a:t>
            </a:r>
          </a:p>
        </p:txBody>
      </p:sp>
      <p:sp>
        <p:nvSpPr>
          <p:cNvPr id="38" name="Abgerundetes Rechteck 43"/>
          <p:cNvSpPr>
            <a:spLocks noChangeAspect="1"/>
          </p:cNvSpPr>
          <p:nvPr/>
        </p:nvSpPr>
        <p:spPr bwMode="auto">
          <a:xfrm>
            <a:off x="3263904" y="3222627"/>
            <a:ext cx="943827" cy="41013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AT" sz="1100" dirty="0"/>
              <a:t>Wahlmodul</a:t>
            </a:r>
          </a:p>
        </p:txBody>
      </p:sp>
      <p:sp>
        <p:nvSpPr>
          <p:cNvPr id="39" name="Abgerundetes Rechteck 43"/>
          <p:cNvSpPr>
            <a:spLocks noChangeAspect="1"/>
          </p:cNvSpPr>
          <p:nvPr/>
        </p:nvSpPr>
        <p:spPr bwMode="auto">
          <a:xfrm>
            <a:off x="4245199" y="2765436"/>
            <a:ext cx="943827" cy="41013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AT" sz="1100" dirty="0"/>
              <a:t>Wahlmodul</a:t>
            </a:r>
          </a:p>
        </p:txBody>
      </p:sp>
      <p:sp>
        <p:nvSpPr>
          <p:cNvPr id="40" name="Abgerundetes Rechteck 43"/>
          <p:cNvSpPr>
            <a:spLocks noChangeAspect="1"/>
          </p:cNvSpPr>
          <p:nvPr/>
        </p:nvSpPr>
        <p:spPr bwMode="auto">
          <a:xfrm>
            <a:off x="4241485" y="3218913"/>
            <a:ext cx="943827" cy="41013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AT" sz="1600" b="1" dirty="0" smtClean="0">
                <a:solidFill>
                  <a:schemeClr val="tx2"/>
                </a:solidFill>
              </a:rPr>
              <a:t>SoC</a:t>
            </a:r>
            <a:endParaRPr lang="de-AT" sz="1100" b="1" dirty="0">
              <a:solidFill>
                <a:schemeClr val="tx2"/>
              </a:solidFill>
            </a:endParaRPr>
          </a:p>
        </p:txBody>
      </p:sp>
      <p:sp>
        <p:nvSpPr>
          <p:cNvPr id="41" name="Abgerundetes Rechteck 43"/>
          <p:cNvSpPr>
            <a:spLocks noChangeAspect="1"/>
          </p:cNvSpPr>
          <p:nvPr/>
        </p:nvSpPr>
        <p:spPr bwMode="auto">
          <a:xfrm>
            <a:off x="5226516" y="2765436"/>
            <a:ext cx="943827" cy="41013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AT" sz="1100" dirty="0"/>
              <a:t>Wahlmodul</a:t>
            </a:r>
          </a:p>
        </p:txBody>
      </p:sp>
      <p:sp>
        <p:nvSpPr>
          <p:cNvPr id="42" name="Abgerundetes Rechteck 43"/>
          <p:cNvSpPr>
            <a:spLocks noChangeAspect="1"/>
          </p:cNvSpPr>
          <p:nvPr/>
        </p:nvSpPr>
        <p:spPr bwMode="auto">
          <a:xfrm>
            <a:off x="5222802" y="3218913"/>
            <a:ext cx="943827" cy="41013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AT" sz="1100" dirty="0"/>
              <a:t>Wahlmodul</a:t>
            </a:r>
          </a:p>
        </p:txBody>
      </p:sp>
      <p:sp>
        <p:nvSpPr>
          <p:cNvPr id="43" name="Abgerundetes Rechteck 43"/>
          <p:cNvSpPr>
            <a:spLocks noChangeAspect="1"/>
          </p:cNvSpPr>
          <p:nvPr/>
        </p:nvSpPr>
        <p:spPr bwMode="auto">
          <a:xfrm>
            <a:off x="6215245" y="2761722"/>
            <a:ext cx="943827" cy="41013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AT" sz="1100" dirty="0"/>
              <a:t>Wahlmodul</a:t>
            </a:r>
          </a:p>
        </p:txBody>
      </p:sp>
      <p:sp>
        <p:nvSpPr>
          <p:cNvPr id="44" name="Abgerundetes Rechteck 43"/>
          <p:cNvSpPr>
            <a:spLocks noChangeAspect="1"/>
          </p:cNvSpPr>
          <p:nvPr/>
        </p:nvSpPr>
        <p:spPr bwMode="auto">
          <a:xfrm>
            <a:off x="6211531" y="3215199"/>
            <a:ext cx="943827" cy="41013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AT" sz="1100" dirty="0"/>
              <a:t>Wahlmodul</a:t>
            </a:r>
          </a:p>
        </p:txBody>
      </p:sp>
      <p:sp>
        <p:nvSpPr>
          <p:cNvPr id="45" name="Abgerundetes Rechteck 43"/>
          <p:cNvSpPr>
            <a:spLocks noChangeAspect="1"/>
          </p:cNvSpPr>
          <p:nvPr/>
        </p:nvSpPr>
        <p:spPr bwMode="auto">
          <a:xfrm>
            <a:off x="7203980" y="2769159"/>
            <a:ext cx="943827" cy="41013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AT" sz="1100" dirty="0">
                <a:solidFill>
                  <a:schemeClr val="tx1"/>
                </a:solidFill>
              </a:rPr>
              <a:t>Wahlmodul</a:t>
            </a:r>
          </a:p>
        </p:txBody>
      </p:sp>
      <p:sp>
        <p:nvSpPr>
          <p:cNvPr id="46" name="Abgerundetes Rechteck 45"/>
          <p:cNvSpPr>
            <a:spLocks noChangeAspect="1"/>
          </p:cNvSpPr>
          <p:nvPr/>
        </p:nvSpPr>
        <p:spPr bwMode="auto">
          <a:xfrm>
            <a:off x="7200266" y="3222636"/>
            <a:ext cx="943827" cy="41013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AT" sz="1100" dirty="0"/>
              <a:t>Wahlmodul</a:t>
            </a:r>
          </a:p>
        </p:txBody>
      </p:sp>
      <p:sp>
        <p:nvSpPr>
          <p:cNvPr id="3" name="Rechteck 2"/>
          <p:cNvSpPr/>
          <p:nvPr/>
        </p:nvSpPr>
        <p:spPr>
          <a:xfrm>
            <a:off x="7856225" y="2609390"/>
            <a:ext cx="406829" cy="1069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25" name="Textfeld 14"/>
          <p:cNvSpPr txBox="1">
            <a:spLocks noChangeArrowheads="1"/>
          </p:cNvSpPr>
          <p:nvPr/>
        </p:nvSpPr>
        <p:spPr bwMode="auto">
          <a:xfrm>
            <a:off x="7953244" y="3033206"/>
            <a:ext cx="11018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AT" altLang="de-DE" sz="2000"/>
              <a:t>27,0</a:t>
            </a:r>
          </a:p>
        </p:txBody>
      </p:sp>
      <p:sp>
        <p:nvSpPr>
          <p:cNvPr id="47" name="Abgerundetes Rechteck 32"/>
          <p:cNvSpPr/>
          <p:nvPr/>
        </p:nvSpPr>
        <p:spPr bwMode="auto">
          <a:xfrm>
            <a:off x="5936460" y="2341543"/>
            <a:ext cx="507748" cy="2678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AT" sz="1200" b="1" dirty="0" smtClean="0">
                <a:solidFill>
                  <a:schemeClr val="tx2"/>
                </a:solidFill>
              </a:rPr>
              <a:t>SoC</a:t>
            </a:r>
            <a:endParaRPr lang="de-AT" sz="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09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SoC Track im Embedded Systems Programm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Digitale Integrierte Schaltungen 384.086, </a:t>
            </a:r>
            <a:r>
              <a:rPr lang="en-US" smtClean="0"/>
              <a:t>Axel Jantsch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" y="1556792"/>
            <a:ext cx="9135293" cy="316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09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t-es-md-dd-cg-2.22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5400">
          <a:solidFill>
            <a:schemeClr val="tx1"/>
          </a:solidFill>
          <a:miter lim="800000"/>
          <a:headEnd/>
          <a:tailEnd/>
        </a:ln>
        <a:effectLst/>
      </a:spPr>
      <a:bodyPr wrap="none" rtlCol="0" anchor="ctr"/>
      <a:lstStyle>
        <a:defPPr algn="ctr" fontAlgn="auto">
          <a:spcBef>
            <a:spcPts val="0"/>
          </a:spcBef>
          <a:spcAft>
            <a:spcPts val="0"/>
          </a:spcAft>
          <a:defRPr sz="2000" dirty="0" err="1" smtClean="0">
            <a:latin typeface="+mn-lt"/>
            <a:cs typeface="+mn-cs"/>
          </a:defRPr>
        </a:defPPr>
      </a:lst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ict-es-md-dd-cg-2.2</Template>
  <TotalTime>0</TotalTime>
  <Words>687</Words>
  <Application>Microsoft Office PowerPoint</Application>
  <PresentationFormat>On-screen Show (4:3)</PresentationFormat>
  <Paragraphs>166</Paragraphs>
  <Slides>13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ict-es-md-dd-cg-2.22</vt:lpstr>
      <vt:lpstr>Visio</vt:lpstr>
      <vt:lpstr>Vorbesprechung Digitale Integrierte Schaltungen 2018 WS</vt:lpstr>
      <vt:lpstr>Allgemeines</vt:lpstr>
      <vt:lpstr>Unterlagen</vt:lpstr>
      <vt:lpstr>Übungen</vt:lpstr>
      <vt:lpstr>Leistungsnachweis</vt:lpstr>
      <vt:lpstr>Leistungsnachweis</vt:lpstr>
      <vt:lpstr>Organisatorisches </vt:lpstr>
      <vt:lpstr>PowerPoint Presentation</vt:lpstr>
      <vt:lpstr>SoC Track im Embedded Systems Programm</vt:lpstr>
      <vt:lpstr>Projekt im SoC Track</vt:lpstr>
      <vt:lpstr>Application-Specific Computing: Architectures and Systems</vt:lpstr>
      <vt:lpstr>Advanced Computer Architecture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Methods for Circuit Design  Hardware Design Languages</dc:title>
  <dc:creator>cgrimm</dc:creator>
  <cp:lastModifiedBy>Axel Jantsch</cp:lastModifiedBy>
  <cp:revision>287</cp:revision>
  <cp:lastPrinted>2014-10-06T11:56:33Z</cp:lastPrinted>
  <dcterms:created xsi:type="dcterms:W3CDTF">2009-11-05T09:39:57Z</dcterms:created>
  <dcterms:modified xsi:type="dcterms:W3CDTF">2018-10-02T04:55:41Z</dcterms:modified>
</cp:coreProperties>
</file>