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549" r:id="rId2"/>
    <p:sldId id="438" r:id="rId3"/>
    <p:sldId id="546" r:id="rId4"/>
    <p:sldId id="263" r:id="rId5"/>
    <p:sldId id="264" r:id="rId6"/>
    <p:sldId id="365" r:id="rId7"/>
    <p:sldId id="531" r:id="rId8"/>
    <p:sldId id="366" r:id="rId9"/>
    <p:sldId id="367" r:id="rId10"/>
    <p:sldId id="368" r:id="rId11"/>
    <p:sldId id="327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436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533" r:id="rId30"/>
    <p:sldId id="390" r:id="rId31"/>
    <p:sldId id="391" r:id="rId32"/>
    <p:sldId id="542" r:id="rId33"/>
    <p:sldId id="543" r:id="rId34"/>
    <p:sldId id="544" r:id="rId35"/>
    <p:sldId id="545" r:id="rId36"/>
    <p:sldId id="437" r:id="rId37"/>
    <p:sldId id="329" r:id="rId38"/>
    <p:sldId id="330" r:id="rId39"/>
    <p:sldId id="331" r:id="rId40"/>
    <p:sldId id="535" r:id="rId41"/>
    <p:sldId id="539" r:id="rId42"/>
    <p:sldId id="540" r:id="rId43"/>
    <p:sldId id="54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1" r:id="rId53"/>
    <p:sldId id="342" r:id="rId54"/>
    <p:sldId id="343" r:id="rId55"/>
    <p:sldId id="344" r:id="rId56"/>
    <p:sldId id="345" r:id="rId57"/>
    <p:sldId id="346" r:id="rId58"/>
    <p:sldId id="347" r:id="rId59"/>
    <p:sldId id="348" r:id="rId60"/>
    <p:sldId id="553" r:id="rId61"/>
    <p:sldId id="350" r:id="rId62"/>
    <p:sldId id="351" r:id="rId63"/>
    <p:sldId id="352" r:id="rId64"/>
    <p:sldId id="353" r:id="rId65"/>
    <p:sldId id="355" r:id="rId66"/>
    <p:sldId id="356" r:id="rId67"/>
    <p:sldId id="357" r:id="rId68"/>
    <p:sldId id="358" r:id="rId69"/>
    <p:sldId id="359" r:id="rId70"/>
    <p:sldId id="360" r:id="rId71"/>
    <p:sldId id="361" r:id="rId72"/>
    <p:sldId id="362" r:id="rId73"/>
    <p:sldId id="363" r:id="rId74"/>
    <p:sldId id="552" r:id="rId75"/>
  </p:sldIdLst>
  <p:sldSz cx="10687050" cy="7562850"/>
  <p:notesSz cx="6735763" cy="98663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>
          <p15:clr>
            <a:srgbClr val="A4A3A4"/>
          </p15:clr>
        </p15:guide>
        <p15:guide id="2" pos="4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E1B"/>
    <a:srgbClr val="380273"/>
    <a:srgbClr val="FFFF00"/>
    <a:srgbClr val="FB9E23"/>
    <a:srgbClr val="008000"/>
    <a:srgbClr val="FB4223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97" autoAdjust="0"/>
    <p:restoredTop sz="94660"/>
  </p:normalViewPr>
  <p:slideViewPr>
    <p:cSldViewPr>
      <p:cViewPr varScale="1">
        <p:scale>
          <a:sx n="91" d="100"/>
          <a:sy n="91" d="100"/>
        </p:scale>
        <p:origin x="-978" y="-102"/>
      </p:cViewPr>
      <p:guideLst>
        <p:guide orient="horz" pos="3120"/>
        <p:guide pos="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1344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>
            <a:lvl1pPr algn="l" defTabSz="948698">
              <a:defRPr sz="1200"/>
            </a:lvl1pPr>
          </a:lstStyle>
          <a:p>
            <a:pPr>
              <a:defRPr/>
            </a:pPr>
            <a:endParaRPr lang="en-US" altLang="sv-SE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>
            <a:lvl1pPr algn="r" defTabSz="948698">
              <a:defRPr sz="1200"/>
            </a:lvl1pPr>
          </a:lstStyle>
          <a:p>
            <a:pPr>
              <a:defRPr/>
            </a:pPr>
            <a:fld id="{EA291766-343B-4E89-A67A-9343CBC93BC7}" type="datetime1">
              <a:rPr lang="de-DE" altLang="sv-SE"/>
              <a:pPr>
                <a:defRPr/>
              </a:pPr>
              <a:t>29.10.2018</a:t>
            </a:fld>
            <a:endParaRPr lang="en-US" altLang="sv-SE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94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8" tIns="47429" rIns="94858" bIns="47429" numCol="1" anchor="b" anchorCtr="0" compatLnSpc="1">
            <a:prstTxWarp prst="textNoShape">
              <a:avLst/>
            </a:prstTxWarp>
          </a:bodyPr>
          <a:lstStyle>
            <a:lvl1pPr algn="l" defTabSz="948698">
              <a:defRPr sz="1200"/>
            </a:lvl1pPr>
          </a:lstStyle>
          <a:p>
            <a:pPr>
              <a:defRPr/>
            </a:pPr>
            <a:endParaRPr lang="en-US" altLang="sv-SE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4188"/>
            <a:ext cx="29194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8" tIns="47429" rIns="94858" bIns="4742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smtClean="0"/>
            </a:lvl1pPr>
          </a:lstStyle>
          <a:p>
            <a:pPr>
              <a:defRPr/>
            </a:pPr>
            <a:fld id="{C4B607F2-ED0E-43BF-ADE2-AD1E3CB85039}" type="slidenum">
              <a:rPr lang="en-US" altLang="sv-SE"/>
              <a:pPr>
                <a:defRPr/>
              </a:pPr>
              <a:t>‹#›</a:t>
            </a:fld>
            <a:endParaRPr lang="en-US" altLang="sv-SE"/>
          </a:p>
        </p:txBody>
      </p:sp>
    </p:spTree>
    <p:extLst>
      <p:ext uri="{BB962C8B-B14F-4D97-AF65-F5344CB8AC3E}">
        <p14:creationId xmlns:p14="http://schemas.microsoft.com/office/powerpoint/2010/main" val="865979632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>
            <a:lvl1pPr algn="l" defTabSz="948698">
              <a:defRPr sz="1200"/>
            </a:lvl1pPr>
          </a:lstStyle>
          <a:p>
            <a:pPr>
              <a:defRPr/>
            </a:pPr>
            <a:r>
              <a:rPr lang="de-AT" altLang="sv-SE"/>
              <a:t>Digitale Integrierte Schaltungen 2014 WS</a:t>
            </a:r>
            <a:endParaRPr lang="sv-SE" altLang="sv-S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>
            <a:lvl1pPr algn="r" defTabSz="948698">
              <a:defRPr sz="1200"/>
            </a:lvl1pPr>
          </a:lstStyle>
          <a:p>
            <a:pPr>
              <a:defRPr/>
            </a:pPr>
            <a:fld id="{EC5334D2-D5A9-4506-B6FE-7F1FB7E8D6D2}" type="datetime1">
              <a:rPr lang="de-DE" altLang="sv-SE"/>
              <a:pPr>
                <a:defRPr/>
              </a:pPr>
              <a:t>29.10.2018</a:t>
            </a:fld>
            <a:endParaRPr lang="sv-SE" altLang="sv-S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5650" y="741363"/>
            <a:ext cx="5224463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86300"/>
            <a:ext cx="4941887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194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8" tIns="47429" rIns="94858" bIns="47429" numCol="1" anchor="b" anchorCtr="0" compatLnSpc="1">
            <a:prstTxWarp prst="textNoShape">
              <a:avLst/>
            </a:prstTxWarp>
          </a:bodyPr>
          <a:lstStyle>
            <a:lvl1pPr algn="l" defTabSz="948698">
              <a:defRPr sz="1200"/>
            </a:lvl1pPr>
          </a:lstStyle>
          <a:p>
            <a:pPr>
              <a:defRPr/>
            </a:pPr>
            <a:endParaRPr lang="sv-SE" altLang="sv-S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4188"/>
            <a:ext cx="29194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8" tIns="47429" rIns="94858" bIns="4742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smtClean="0"/>
            </a:lvl1pPr>
          </a:lstStyle>
          <a:p>
            <a:pPr>
              <a:defRPr/>
            </a:pPr>
            <a:fld id="{D9C4699B-0E1E-4922-B5C3-493366F845C9}" type="slidenum">
              <a:rPr lang="de-DE" altLang="sv-SE"/>
              <a:pPr>
                <a:defRPr/>
              </a:pPr>
              <a:t>‹#›</a:t>
            </a:fld>
            <a:endParaRPr lang="de-DE" altLang="sv-SE"/>
          </a:p>
        </p:txBody>
      </p:sp>
    </p:spTree>
    <p:extLst>
      <p:ext uri="{BB962C8B-B14F-4D97-AF65-F5344CB8AC3E}">
        <p14:creationId xmlns:p14="http://schemas.microsoft.com/office/powerpoint/2010/main" val="3440221960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sv-SE" smtClean="0"/>
          </a:p>
        </p:txBody>
      </p:sp>
      <p:sp>
        <p:nvSpPr>
          <p:cNvPr id="30724" name="Kopfzeilenplatzhalter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11200" indent="-273050" defTabSz="947738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093788" indent="-217488" defTabSz="947738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531938" indent="-217488" defTabSz="947738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1970088" indent="-217488" defTabSz="947738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4272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8844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3416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7988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AT" altLang="sv-SE" sz="1200" smtClean="0"/>
              <a:t>Digitale Integrierte Schaltungen 2014 WS</a:t>
            </a:r>
            <a:endParaRPr lang="de-DE" altLang="sv-SE" sz="1200" smtClean="0"/>
          </a:p>
        </p:txBody>
      </p:sp>
      <p:sp>
        <p:nvSpPr>
          <p:cNvPr id="30725" name="Date Placeholder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7ABD8F-80F7-461A-99F1-83F2D41AD965}" type="datetime1">
              <a:rPr lang="de-DE" altLang="sv-SE" sz="1200" smtClean="0"/>
              <a:pPr/>
              <a:t>29.10.2018</a:t>
            </a:fld>
            <a:endParaRPr lang="sv-SE" altLang="sv-SE" sz="1200" smtClean="0"/>
          </a:p>
        </p:txBody>
      </p:sp>
    </p:spTree>
    <p:extLst>
      <p:ext uri="{BB962C8B-B14F-4D97-AF65-F5344CB8AC3E}">
        <p14:creationId xmlns:p14="http://schemas.microsoft.com/office/powerpoint/2010/main" val="643385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AT" altLang="de-DE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1200" indent="-273050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37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193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00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2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844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416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88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990050-21C3-407D-BF1A-BEB50DB2BB65}" type="slidenum">
              <a:rPr lang="de-DE" altLang="de-DE" sz="1200"/>
              <a:pPr/>
              <a:t>18</a:t>
            </a:fld>
            <a:endParaRPr lang="de-DE" altLang="de-DE" sz="1200"/>
          </a:p>
        </p:txBody>
      </p:sp>
    </p:spTree>
    <p:extLst>
      <p:ext uri="{BB962C8B-B14F-4D97-AF65-F5344CB8AC3E}">
        <p14:creationId xmlns:p14="http://schemas.microsoft.com/office/powerpoint/2010/main" val="2725780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AT" altLang="de-DE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1200" indent="-273050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37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193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00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2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844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416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88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FC2DE3-B25C-494A-8534-855A898F3968}" type="slidenum">
              <a:rPr lang="de-DE" altLang="de-DE" sz="1200"/>
              <a:pPr/>
              <a:t>19</a:t>
            </a:fld>
            <a:endParaRPr lang="de-DE" altLang="de-DE" sz="1200"/>
          </a:p>
        </p:txBody>
      </p:sp>
    </p:spTree>
    <p:extLst>
      <p:ext uri="{BB962C8B-B14F-4D97-AF65-F5344CB8AC3E}">
        <p14:creationId xmlns:p14="http://schemas.microsoft.com/office/powerpoint/2010/main" val="1547295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AT" altLang="de-DE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1200" indent="-273050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37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193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00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2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844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416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88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25A5D0-2C7F-4FD6-8519-3DE140498B3D}" type="slidenum">
              <a:rPr lang="de-DE" altLang="de-DE" sz="1200"/>
              <a:pPr/>
              <a:t>20</a:t>
            </a:fld>
            <a:endParaRPr lang="de-DE" altLang="de-DE" sz="1200"/>
          </a:p>
        </p:txBody>
      </p:sp>
    </p:spTree>
    <p:extLst>
      <p:ext uri="{BB962C8B-B14F-4D97-AF65-F5344CB8AC3E}">
        <p14:creationId xmlns:p14="http://schemas.microsoft.com/office/powerpoint/2010/main" val="2101337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AT" altLang="de-DE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1200" indent="-273050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37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193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00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2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844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416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88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A54F41-5946-40AE-9E41-A1D9C71A020A}" type="slidenum">
              <a:rPr lang="de-DE" altLang="de-DE" sz="1200"/>
              <a:pPr/>
              <a:t>21</a:t>
            </a:fld>
            <a:endParaRPr lang="de-DE" altLang="de-DE" sz="1200"/>
          </a:p>
        </p:txBody>
      </p:sp>
    </p:spTree>
    <p:extLst>
      <p:ext uri="{BB962C8B-B14F-4D97-AF65-F5344CB8AC3E}">
        <p14:creationId xmlns:p14="http://schemas.microsoft.com/office/powerpoint/2010/main" val="1108535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AT" altLang="de-DE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1200" indent="-273050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37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193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00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2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844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416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88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11DA9A-AF91-45B9-B848-BC38A24E823B}" type="slidenum">
              <a:rPr lang="de-DE" altLang="de-DE" sz="1200"/>
              <a:pPr/>
              <a:t>22</a:t>
            </a:fld>
            <a:endParaRPr lang="de-DE" altLang="de-DE" sz="1200"/>
          </a:p>
        </p:txBody>
      </p:sp>
    </p:spTree>
    <p:extLst>
      <p:ext uri="{BB962C8B-B14F-4D97-AF65-F5344CB8AC3E}">
        <p14:creationId xmlns:p14="http://schemas.microsoft.com/office/powerpoint/2010/main" val="2343347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AT" altLang="de-DE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1200" indent="-273050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37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193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00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2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844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416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88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ABA1DC-F6FB-43E2-8FD6-89B5FC6DD64B}" type="slidenum">
              <a:rPr lang="de-DE" altLang="de-DE" sz="1200"/>
              <a:pPr/>
              <a:t>23</a:t>
            </a:fld>
            <a:endParaRPr lang="de-DE" altLang="de-DE" sz="1200"/>
          </a:p>
        </p:txBody>
      </p:sp>
    </p:spTree>
    <p:extLst>
      <p:ext uri="{BB962C8B-B14F-4D97-AF65-F5344CB8AC3E}">
        <p14:creationId xmlns:p14="http://schemas.microsoft.com/office/powerpoint/2010/main" val="3566943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AT" altLang="de-DE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1200" indent="-273050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37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193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00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2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844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416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88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11437A-4FD0-4E73-8287-A79250F23650}" type="slidenum">
              <a:rPr lang="de-DE" altLang="de-DE" sz="1200"/>
              <a:pPr/>
              <a:t>24</a:t>
            </a:fld>
            <a:endParaRPr lang="de-DE" altLang="de-DE" sz="1200"/>
          </a:p>
        </p:txBody>
      </p:sp>
    </p:spTree>
    <p:extLst>
      <p:ext uri="{BB962C8B-B14F-4D97-AF65-F5344CB8AC3E}">
        <p14:creationId xmlns:p14="http://schemas.microsoft.com/office/powerpoint/2010/main" val="2706174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AT" altLang="de-DE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1200" indent="-273050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37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193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00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2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844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416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88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0D2633-A633-4274-A113-E0390ED3521D}" type="slidenum">
              <a:rPr lang="de-DE" altLang="de-DE" sz="1200"/>
              <a:pPr/>
              <a:t>25</a:t>
            </a:fld>
            <a:endParaRPr lang="de-DE" altLang="de-DE" sz="1200"/>
          </a:p>
        </p:txBody>
      </p:sp>
    </p:spTree>
    <p:extLst>
      <p:ext uri="{BB962C8B-B14F-4D97-AF65-F5344CB8AC3E}">
        <p14:creationId xmlns:p14="http://schemas.microsoft.com/office/powerpoint/2010/main" val="2919437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AT" altLang="de-DE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1200" indent="-273050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37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193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00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2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844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416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88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717EA2C-A623-4EB7-BCC3-25F64098365A}" type="slidenum">
              <a:rPr lang="de-DE" altLang="de-DE" sz="1200"/>
              <a:pPr/>
              <a:t>26</a:t>
            </a:fld>
            <a:endParaRPr lang="de-DE" altLang="de-DE" sz="1200"/>
          </a:p>
        </p:txBody>
      </p:sp>
    </p:spTree>
    <p:extLst>
      <p:ext uri="{BB962C8B-B14F-4D97-AF65-F5344CB8AC3E}">
        <p14:creationId xmlns:p14="http://schemas.microsoft.com/office/powerpoint/2010/main" val="2163522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AT" altLang="de-DE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1200" indent="-273050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37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193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00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2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844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416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88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1491C5-22C2-4D00-8098-C2C24FBFEC64}" type="slidenum">
              <a:rPr lang="de-DE" altLang="de-DE" sz="1200"/>
              <a:pPr/>
              <a:t>27</a:t>
            </a:fld>
            <a:endParaRPr lang="de-DE" altLang="de-DE" sz="1200"/>
          </a:p>
        </p:txBody>
      </p:sp>
    </p:spTree>
    <p:extLst>
      <p:ext uri="{BB962C8B-B14F-4D97-AF65-F5344CB8AC3E}">
        <p14:creationId xmlns:p14="http://schemas.microsoft.com/office/powerpoint/2010/main" val="1843266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altLang="sv-SE" smtClean="0"/>
              <a:t>Digitale Integrierte Schaltungen 2014 WS</a:t>
            </a:r>
            <a:endParaRPr lang="sv-SE" altLang="sv-S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C5334D2-D5A9-4506-B6FE-7F1FB7E8D6D2}" type="datetime1">
              <a:rPr lang="de-DE" altLang="sv-SE" smtClean="0"/>
              <a:pPr>
                <a:defRPr/>
              </a:pPr>
              <a:t>29.10.2018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335046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AT" altLang="de-DE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1200" indent="-273050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37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193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00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2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844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416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88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CCB534-BA52-422E-9400-420A498BF511}" type="slidenum">
              <a:rPr lang="de-DE" altLang="de-DE" sz="1200"/>
              <a:pPr/>
              <a:t>28</a:t>
            </a:fld>
            <a:endParaRPr lang="de-DE" altLang="de-DE" sz="1200"/>
          </a:p>
        </p:txBody>
      </p:sp>
    </p:spTree>
    <p:extLst>
      <p:ext uri="{BB962C8B-B14F-4D97-AF65-F5344CB8AC3E}">
        <p14:creationId xmlns:p14="http://schemas.microsoft.com/office/powerpoint/2010/main" val="1654972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AT" altLang="de-DE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1200" indent="-273050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37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193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00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2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844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416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88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6D0AEE-F44D-46EF-BFB8-D4B39025A61A}" type="slidenum">
              <a:rPr lang="de-DE" altLang="de-DE" sz="1200"/>
              <a:pPr/>
              <a:t>29</a:t>
            </a:fld>
            <a:endParaRPr lang="de-DE" altLang="de-DE" sz="1200"/>
          </a:p>
        </p:txBody>
      </p:sp>
    </p:spTree>
    <p:extLst>
      <p:ext uri="{BB962C8B-B14F-4D97-AF65-F5344CB8AC3E}">
        <p14:creationId xmlns:p14="http://schemas.microsoft.com/office/powerpoint/2010/main" val="519997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AT" altLang="de-DE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1200" indent="-273050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37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193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00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2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844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416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88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CCB534-BA52-422E-9400-420A498BF511}" type="slidenum">
              <a:rPr lang="de-DE" altLang="de-DE" sz="1200"/>
              <a:pPr/>
              <a:t>30</a:t>
            </a:fld>
            <a:endParaRPr lang="de-DE" altLang="de-DE" sz="1200"/>
          </a:p>
        </p:txBody>
      </p:sp>
    </p:spTree>
    <p:extLst>
      <p:ext uri="{BB962C8B-B14F-4D97-AF65-F5344CB8AC3E}">
        <p14:creationId xmlns:p14="http://schemas.microsoft.com/office/powerpoint/2010/main" val="165231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1200" indent="-273050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37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193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00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2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844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416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88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DEA967-E386-4AE1-A874-936967C067FC}" type="slidenum">
              <a:rPr lang="de-DE" altLang="de-DE" sz="1200"/>
              <a:pPr/>
              <a:t>36</a:t>
            </a:fld>
            <a:endParaRPr lang="de-DE" altLang="de-DE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  <p:extLst>
      <p:ext uri="{BB962C8B-B14F-4D97-AF65-F5344CB8AC3E}">
        <p14:creationId xmlns:p14="http://schemas.microsoft.com/office/powerpoint/2010/main" val="2865501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mtClean="0"/>
              <a:t>Nicht erlaubt!!</a:t>
            </a:r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altLang="sv-SE" smtClean="0"/>
              <a:t>Digitale Integrierte Schaltungen 2014 WS</a:t>
            </a:r>
            <a:endParaRPr lang="sv-SE" altLang="sv-S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C5334D2-D5A9-4506-B6FE-7F1FB7E8D6D2}" type="datetime1">
              <a:rPr lang="de-DE" altLang="sv-SE" smtClean="0"/>
              <a:pPr>
                <a:defRPr/>
              </a:pPr>
              <a:t>29.10.2018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55527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1200" indent="-273050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37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193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00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2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844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416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88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2C44F6-010F-4D50-AA1F-9591E0C7D422}" type="slidenum">
              <a:rPr lang="de-DE" altLang="de-DE" sz="1200"/>
              <a:pPr/>
              <a:t>10</a:t>
            </a:fld>
            <a:endParaRPr lang="de-DE" altLang="de-DE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  <p:extLst>
      <p:ext uri="{BB962C8B-B14F-4D97-AF65-F5344CB8AC3E}">
        <p14:creationId xmlns:p14="http://schemas.microsoft.com/office/powerpoint/2010/main" val="2175580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AT" altLang="de-DE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1200" indent="-273050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37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193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00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2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844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416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88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76E9093-5CF5-4487-AAE5-ECAE2F592889}" type="slidenum">
              <a:rPr lang="de-DE" altLang="de-DE" sz="1200"/>
              <a:pPr/>
              <a:t>12</a:t>
            </a:fld>
            <a:endParaRPr lang="de-DE" altLang="de-DE" sz="1200"/>
          </a:p>
        </p:txBody>
      </p:sp>
    </p:spTree>
    <p:extLst>
      <p:ext uri="{BB962C8B-B14F-4D97-AF65-F5344CB8AC3E}">
        <p14:creationId xmlns:p14="http://schemas.microsoft.com/office/powerpoint/2010/main" val="1566545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AT" altLang="de-DE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1200" indent="-273050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37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193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00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2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844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416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88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8EC5D4-4E81-49CF-A0A8-7681C8D44194}" type="slidenum">
              <a:rPr lang="de-DE" altLang="de-DE" sz="1200"/>
              <a:pPr/>
              <a:t>13</a:t>
            </a:fld>
            <a:endParaRPr lang="de-DE" altLang="de-DE" sz="1200"/>
          </a:p>
        </p:txBody>
      </p:sp>
    </p:spTree>
    <p:extLst>
      <p:ext uri="{BB962C8B-B14F-4D97-AF65-F5344CB8AC3E}">
        <p14:creationId xmlns:p14="http://schemas.microsoft.com/office/powerpoint/2010/main" val="1109588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AT" altLang="de-DE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1200" indent="-273050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37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193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00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2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844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416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88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57C38F-9745-48FB-A4BC-35CC353A83A5}" type="slidenum">
              <a:rPr lang="de-DE" altLang="de-DE" sz="1200"/>
              <a:pPr/>
              <a:t>14</a:t>
            </a:fld>
            <a:endParaRPr lang="de-DE" altLang="de-DE" sz="1200"/>
          </a:p>
        </p:txBody>
      </p:sp>
    </p:spTree>
    <p:extLst>
      <p:ext uri="{BB962C8B-B14F-4D97-AF65-F5344CB8AC3E}">
        <p14:creationId xmlns:p14="http://schemas.microsoft.com/office/powerpoint/2010/main" val="2338498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AT" altLang="de-DE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1200" indent="-273050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37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193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00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2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844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416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88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575815-0713-4B5C-B6D3-6B43CC2FF21E}" type="slidenum">
              <a:rPr lang="de-DE" altLang="de-DE" sz="1200"/>
              <a:pPr/>
              <a:t>15</a:t>
            </a:fld>
            <a:endParaRPr lang="de-DE" altLang="de-DE" sz="1200"/>
          </a:p>
        </p:txBody>
      </p:sp>
    </p:spTree>
    <p:extLst>
      <p:ext uri="{BB962C8B-B14F-4D97-AF65-F5344CB8AC3E}">
        <p14:creationId xmlns:p14="http://schemas.microsoft.com/office/powerpoint/2010/main" val="2742699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AT" altLang="de-DE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1200" indent="-273050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37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193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00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2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844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416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88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FEC834-15A4-407F-B5FE-2C1C27C1C9E2}" type="slidenum">
              <a:rPr lang="de-DE" altLang="de-DE" sz="1200"/>
              <a:pPr/>
              <a:t>16</a:t>
            </a:fld>
            <a:endParaRPr lang="de-DE" altLang="de-DE" sz="1200"/>
          </a:p>
        </p:txBody>
      </p:sp>
    </p:spTree>
    <p:extLst>
      <p:ext uri="{BB962C8B-B14F-4D97-AF65-F5344CB8AC3E}">
        <p14:creationId xmlns:p14="http://schemas.microsoft.com/office/powerpoint/2010/main" val="3397746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AT" altLang="de-DE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1200" indent="-273050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37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193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0088" indent="-217488" defTabSz="94773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2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844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416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8888" indent="-217488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0D09AE-809C-4172-9221-D975D05A326D}" type="slidenum">
              <a:rPr lang="de-DE" altLang="de-DE" sz="1200"/>
              <a:pPr/>
              <a:t>17</a:t>
            </a:fld>
            <a:endParaRPr lang="de-DE" altLang="de-DE" sz="1200"/>
          </a:p>
        </p:txBody>
      </p:sp>
    </p:spTree>
    <p:extLst>
      <p:ext uri="{BB962C8B-B14F-4D97-AF65-F5344CB8AC3E}">
        <p14:creationId xmlns:p14="http://schemas.microsoft.com/office/powerpoint/2010/main" val="338264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>
            <a:spLocks noChangeShapeType="1"/>
          </p:cNvSpPr>
          <p:nvPr/>
        </p:nvSpPr>
        <p:spPr bwMode="auto">
          <a:xfrm>
            <a:off x="0" y="1621185"/>
            <a:ext cx="10687050" cy="0"/>
          </a:xfrm>
          <a:prstGeom prst="line">
            <a:avLst/>
          </a:prstGeom>
          <a:noFill/>
          <a:ln w="90043">
            <a:solidFill>
              <a:srgbClr val="00007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268" tIns="43634" rIns="87268" bIns="43634"/>
          <a:lstStyle/>
          <a:p>
            <a:endParaRPr lang="en-GB"/>
          </a:p>
        </p:txBody>
      </p:sp>
      <p:sp>
        <p:nvSpPr>
          <p:cNvPr id="8" name="Line 41"/>
          <p:cNvSpPr>
            <a:spLocks noChangeShapeType="1"/>
          </p:cNvSpPr>
          <p:nvPr/>
        </p:nvSpPr>
        <p:spPr bwMode="auto">
          <a:xfrm>
            <a:off x="0" y="720"/>
            <a:ext cx="10687050" cy="0"/>
          </a:xfrm>
          <a:prstGeom prst="line">
            <a:avLst/>
          </a:prstGeom>
          <a:noFill/>
          <a:ln w="90043">
            <a:solidFill>
              <a:srgbClr val="00007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268" tIns="43634" rIns="87268" bIns="43634"/>
          <a:lstStyle/>
          <a:p>
            <a:endParaRPr lang="en-GB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9788" y="2514600"/>
            <a:ext cx="9064625" cy="12954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Sie</a:t>
            </a:r>
            <a:r>
              <a:rPr lang="en-US" noProof="0" dirty="0" smtClean="0"/>
              <a:t> </a:t>
            </a:r>
            <a:r>
              <a:rPr lang="en-US" noProof="0" dirty="0" err="1" smtClean="0"/>
              <a:t>hier</a:t>
            </a:r>
            <a:endParaRPr lang="de-DE" noProof="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265613"/>
            <a:ext cx="7466013" cy="1982787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Klicken Sie, um das Format des Untertitel-Masters zu bearbeiten.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9788" y="6934200"/>
            <a:ext cx="2208212" cy="457200"/>
          </a:xfrm>
        </p:spPr>
        <p:txBody>
          <a:bodyPr/>
          <a:lstStyle>
            <a:lvl1pPr>
              <a:defRPr sz="1500"/>
            </a:lvl1pPr>
          </a:lstStyle>
          <a:p>
            <a:pPr>
              <a:defRPr/>
            </a:pPr>
            <a:fld id="{B28EFEAA-51C8-41DF-9059-CBC70B789589}" type="datetime1">
              <a:rPr lang="de-DE" altLang="sv-SE"/>
              <a:pPr>
                <a:defRPr/>
              </a:pPr>
              <a:t>29.10.2018</a:t>
            </a:fld>
            <a:endParaRPr lang="de-DE" altLang="sv-SE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6013" y="6934200"/>
            <a:ext cx="3354387" cy="457200"/>
          </a:xfrm>
          <a:prstGeom prst="rect">
            <a:avLst/>
          </a:prstGeom>
        </p:spPr>
        <p:txBody>
          <a:bodyPr/>
          <a:lstStyle>
            <a:lvl1pPr algn="ctr">
              <a:defRPr sz="1500">
                <a:latin typeface="+mn-lt"/>
              </a:defRPr>
            </a:lvl1pPr>
          </a:lstStyle>
          <a:p>
            <a:pPr>
              <a:defRPr/>
            </a:pPr>
            <a:r>
              <a:rPr lang="de-DE"/>
              <a:t>Module 0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94613" y="6934200"/>
            <a:ext cx="2209800" cy="457200"/>
          </a:xfrm>
        </p:spPr>
        <p:txBody>
          <a:bodyPr/>
          <a:lstStyle>
            <a:lvl1pPr>
              <a:defRPr sz="15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32D4ECE-B14F-4297-B84E-600716B80CF2}" type="slidenum">
              <a:rPr lang="de-DE" altLang="sv-SE"/>
              <a:pPr>
                <a:defRPr/>
              </a:pPr>
              <a:t>‹#›</a:t>
            </a:fld>
            <a:endParaRPr lang="de-DE" altLang="sv-SE">
              <a:latin typeface="Times New Roman" panose="02020603050405020304" pitchFamily="18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9017"/>
            <a:ext cx="4263406" cy="1394271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925" y="37009"/>
            <a:ext cx="1557531" cy="155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31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E94E4-12F5-4F2B-B5B7-682E2066954F}" type="datetime1">
              <a:rPr lang="de-DE" altLang="sv-SE"/>
              <a:pPr>
                <a:defRPr/>
              </a:pPr>
              <a:t>29.10.2018</a:t>
            </a:fld>
            <a:endParaRPr lang="de-DE" alt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18037-04B7-4708-8D43-CB5D2F2CE51E}" type="slidenum">
              <a:rPr lang="en-US" altLang="sv-SE"/>
              <a:pPr>
                <a:defRPr/>
              </a:pPr>
              <a:t>‹#›</a:t>
            </a:fld>
            <a:endParaRPr lang="de-DE" altLang="sv-S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31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886700" y="1143000"/>
            <a:ext cx="2552700" cy="6019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27013" y="1143000"/>
            <a:ext cx="7507287" cy="6019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BB40B-ECF7-4B2E-B587-94CFB003ED07}" type="datetime1">
              <a:rPr lang="de-DE" altLang="sv-SE"/>
              <a:pPr>
                <a:defRPr/>
              </a:pPr>
              <a:t>29.10.2018</a:t>
            </a:fld>
            <a:endParaRPr lang="de-DE" alt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6923D-5CC1-4F7D-AE71-31EB0D5BC7A9}" type="slidenum">
              <a:rPr lang="en-US" altLang="sv-SE"/>
              <a:pPr>
                <a:defRPr/>
              </a:pPr>
              <a:t>‹#›</a:t>
            </a:fld>
            <a:endParaRPr lang="de-DE" altLang="sv-S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665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013" y="1143000"/>
            <a:ext cx="10212387" cy="6223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27013" y="1765300"/>
            <a:ext cx="5029200" cy="53975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08613" y="1765300"/>
            <a:ext cx="5030787" cy="53975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86E50-F9FC-45E9-873C-1451D977B47E}" type="datetime1">
              <a:rPr lang="de-DE" altLang="sv-SE"/>
              <a:pPr>
                <a:defRPr/>
              </a:pPr>
              <a:t>29.10.2018</a:t>
            </a:fld>
            <a:endParaRPr lang="de-DE" alt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62599-972D-46E6-AD60-5070EA9EF708}" type="slidenum">
              <a:rPr lang="en-US" altLang="sv-SE"/>
              <a:pPr>
                <a:defRPr/>
              </a:pPr>
              <a:t>‹#›</a:t>
            </a:fld>
            <a:endParaRPr lang="de-DE" altLang="sv-S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728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013" y="1143000"/>
            <a:ext cx="10212387" cy="6223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227013" y="1765300"/>
            <a:ext cx="10212387" cy="539750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4560E-68C4-478B-8874-93F383EBB403}" type="datetime1">
              <a:rPr lang="de-DE" altLang="sv-SE"/>
              <a:pPr>
                <a:defRPr/>
              </a:pPr>
              <a:t>29.10.2018</a:t>
            </a:fld>
            <a:endParaRPr lang="de-DE" alt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14A59-EB09-4A98-A56F-94B3E5FB72DD}" type="slidenum">
              <a:rPr lang="en-US" altLang="sv-SE"/>
              <a:pPr>
                <a:defRPr/>
              </a:pPr>
              <a:t>‹#›</a:t>
            </a:fld>
            <a:endParaRPr lang="de-DE" altLang="sv-S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3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4F7AD-972D-43B7-B0C2-00111FFB7429}" type="datetime1">
              <a:rPr lang="de-DE" altLang="sv-SE"/>
              <a:pPr>
                <a:defRPr/>
              </a:pPr>
              <a:t>29.10.2018</a:t>
            </a:fld>
            <a:endParaRPr lang="de-DE" alt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F069E-11E6-439F-BB80-AECB19D09423}" type="slidenum">
              <a:rPr lang="en-US" altLang="sv-SE"/>
              <a:pPr>
                <a:defRPr/>
              </a:pPr>
              <a:t>‹#›</a:t>
            </a:fld>
            <a:endParaRPr lang="de-DE" altLang="sv-S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81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8367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8367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33D47-E370-4516-B463-BAEBF4C11395}" type="datetime1">
              <a:rPr lang="de-DE" altLang="sv-SE"/>
              <a:pPr>
                <a:defRPr/>
              </a:pPr>
              <a:t>29.10.2018</a:t>
            </a:fld>
            <a:endParaRPr lang="de-DE" alt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63232-07E3-4AD3-B9E3-4A2C7503C346}" type="slidenum">
              <a:rPr lang="en-US" altLang="sv-SE"/>
              <a:pPr>
                <a:defRPr/>
              </a:pPr>
              <a:t>‹#›</a:t>
            </a:fld>
            <a:endParaRPr lang="de-DE" altLang="sv-S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60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27013" y="1765300"/>
            <a:ext cx="5029200" cy="539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08613" y="1765300"/>
            <a:ext cx="5030787" cy="539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7FEBD-C25B-4F0B-8260-17F6A9F90AAA}" type="datetime1">
              <a:rPr lang="de-DE" altLang="sv-SE"/>
              <a:pPr>
                <a:defRPr/>
              </a:pPr>
              <a:t>29.10.2018</a:t>
            </a:fld>
            <a:endParaRPr lang="de-DE" alt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61925-370B-462D-B74B-CA97D7F3D186}" type="slidenum">
              <a:rPr lang="en-US" altLang="sv-SE"/>
              <a:pPr>
                <a:defRPr/>
              </a:pPr>
              <a:t>‹#›</a:t>
            </a:fld>
            <a:endParaRPr lang="de-DE" altLang="sv-S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68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170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12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8713"/>
            <a:ext cx="47212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29250" y="1692275"/>
            <a:ext cx="4722813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29250" y="2398713"/>
            <a:ext cx="4722813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6C73F-EEF0-4DF2-A2B9-A98357E8621B}" type="datetime1">
              <a:rPr lang="de-DE" altLang="sv-SE"/>
              <a:pPr>
                <a:defRPr/>
              </a:pPr>
              <a:t>29.10.2018</a:t>
            </a:fld>
            <a:endParaRPr lang="de-DE" altLang="sv-S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0EEF1-E18C-42B6-9BD4-7154C175F773}" type="slidenum">
              <a:rPr lang="en-US" altLang="sv-SE"/>
              <a:pPr>
                <a:defRPr/>
              </a:pPr>
              <a:t>‹#›</a:t>
            </a:fld>
            <a:endParaRPr lang="de-DE" altLang="sv-S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11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938D9-D234-429C-9A2F-5E3E89B4A7A4}" type="datetime1">
              <a:rPr lang="de-DE" altLang="sv-SE"/>
              <a:pPr>
                <a:defRPr/>
              </a:pPr>
              <a:t>29.10.2018</a:t>
            </a:fld>
            <a:endParaRPr lang="de-DE" altLang="sv-S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74CD7-9F95-4D60-85AB-736CD7283E44}" type="slidenum">
              <a:rPr lang="en-US" altLang="sv-SE"/>
              <a:pPr>
                <a:defRPr/>
              </a:pPr>
              <a:t>‹#›</a:t>
            </a:fld>
            <a:endParaRPr lang="de-DE" altLang="sv-S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7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F2886-B74C-4406-B82B-D40D65DE8E1F}" type="datetime1">
              <a:rPr lang="de-DE" altLang="sv-SE"/>
              <a:pPr>
                <a:defRPr/>
              </a:pPr>
              <a:t>29.10.2018</a:t>
            </a:fld>
            <a:endParaRPr lang="de-DE" altLang="sv-S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2526F-CDCC-45AE-B940-1BB032B8EA29}" type="slidenum">
              <a:rPr lang="en-US" altLang="sv-SE"/>
              <a:pPr>
                <a:defRPr/>
              </a:pPr>
              <a:t>‹#›</a:t>
            </a:fld>
            <a:endParaRPr lang="de-DE" altLang="sv-S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31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4725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78300" y="301625"/>
            <a:ext cx="5973763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4725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F6CBA-4A36-4BC6-BB2A-1CF2193956F0}" type="datetime1">
              <a:rPr lang="de-DE" altLang="sv-SE"/>
              <a:pPr>
                <a:defRPr/>
              </a:pPr>
              <a:t>29.10.2018</a:t>
            </a:fld>
            <a:endParaRPr lang="de-DE" alt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B52FB-C7E7-4AE5-8CD8-BD56050ECC65}" type="slidenum">
              <a:rPr lang="en-US" altLang="sv-SE"/>
              <a:pPr>
                <a:defRPr/>
              </a:pPr>
              <a:t>‹#›</a:t>
            </a:fld>
            <a:endParaRPr lang="de-DE" altLang="sv-S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56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4313"/>
            <a:ext cx="6411913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1913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1913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F2499-C90D-4C2B-9CD0-3C87C1DB5BC7}" type="datetime1">
              <a:rPr lang="de-DE" altLang="sv-SE"/>
              <a:pPr>
                <a:defRPr/>
              </a:pPr>
              <a:t>29.10.2018</a:t>
            </a:fld>
            <a:endParaRPr lang="de-DE" alt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CE339-43B7-4B8E-9048-9696BDF25544}" type="slidenum">
              <a:rPr lang="en-US" altLang="sv-SE"/>
              <a:pPr>
                <a:defRPr/>
              </a:pPr>
              <a:t>‹#›</a:t>
            </a:fld>
            <a:endParaRPr lang="de-DE" altLang="sv-S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3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3" y="109538"/>
            <a:ext cx="10212387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529" tIns="49765" rIns="99529" bIns="497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/>
              <a:t>Titelformat bearbeiten</a:t>
            </a:r>
            <a:endParaRPr lang="de-DE" altLang="sv-SE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044575"/>
            <a:ext cx="10212387" cy="611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529" tIns="49765" rIns="99529" bIns="49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/>
              <a:t>Erste Ebene</a:t>
            </a:r>
          </a:p>
          <a:p>
            <a:pPr lvl="1"/>
            <a:r>
              <a:rPr lang="en-US" altLang="sv-SE" smtClean="0"/>
              <a:t>Zweite Ebene</a:t>
            </a:r>
          </a:p>
          <a:p>
            <a:pPr lvl="2"/>
            <a:r>
              <a:rPr lang="en-US" altLang="sv-SE" smtClean="0"/>
              <a:t>Dritte Ebene</a:t>
            </a:r>
          </a:p>
          <a:p>
            <a:pPr lvl="3"/>
            <a:r>
              <a:rPr lang="en-US" altLang="sv-SE" smtClean="0"/>
              <a:t>Vierte Ebene</a:t>
            </a:r>
          </a:p>
          <a:p>
            <a:pPr lvl="4"/>
            <a:r>
              <a:rPr lang="en-US" altLang="sv-S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96275" y="7239000"/>
            <a:ext cx="15049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529" tIns="49765" rIns="99529" bIns="49765" numCol="1" anchor="t" anchorCtr="0" compatLnSpc="1">
            <a:prstTxWarp prst="textNoShape">
              <a:avLst/>
            </a:prstTxWarp>
          </a:bodyPr>
          <a:lstStyle>
            <a:lvl1pPr algn="l" defTabSz="995363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fld id="{50FDAF3F-418D-4A28-9E76-A0B7C3961422}" type="datetime1">
              <a:rPr lang="de-DE" altLang="sv-SE"/>
              <a:pPr>
                <a:defRPr/>
              </a:pPr>
              <a:t>29.10.2018</a:t>
            </a:fld>
            <a:endParaRPr lang="de-DE" alt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952038" y="7239000"/>
            <a:ext cx="5048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529" tIns="49765" rIns="99529" bIns="49765" numCol="1" anchor="t" anchorCtr="0" compatLnSpc="1">
            <a:prstTxWarp prst="textNoShape">
              <a:avLst/>
            </a:prstTxWarp>
          </a:bodyPr>
          <a:lstStyle>
            <a:lvl1pPr algn="r" defTabSz="995363">
              <a:defRPr sz="1200" smtClean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7B11A37-84AB-4788-8C38-11E90A55320D}" type="slidenum">
              <a:rPr lang="en-US" altLang="sv-SE"/>
              <a:pPr>
                <a:defRPr/>
              </a:pPr>
              <a:t>‹#›</a:t>
            </a:fld>
            <a:endParaRPr lang="de-DE" altLang="sv-SE">
              <a:latin typeface="Times New Roman" panose="02020603050405020304" pitchFamily="18" charset="0"/>
            </a:endParaRPr>
          </a:p>
        </p:txBody>
      </p:sp>
      <p:sp>
        <p:nvSpPr>
          <p:cNvPr id="2" name="Line 37"/>
          <p:cNvSpPr>
            <a:spLocks noChangeShapeType="1"/>
          </p:cNvSpPr>
          <p:nvPr/>
        </p:nvSpPr>
        <p:spPr bwMode="auto">
          <a:xfrm>
            <a:off x="0" y="828675"/>
            <a:ext cx="10687050" cy="0"/>
          </a:xfrm>
          <a:prstGeom prst="line">
            <a:avLst/>
          </a:prstGeom>
          <a:noFill/>
          <a:ln w="90043">
            <a:solidFill>
              <a:srgbClr val="00007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268" tIns="43634" rIns="87268" bIns="43634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  <p:sldLayoutId id="2147484023" r:id="rId13"/>
  </p:sldLayoutIdLst>
  <p:timing>
    <p:tnLst>
      <p:par>
        <p:cTn id="1" dur="indefinite" restart="never" nodeType="tmRoot"/>
      </p:par>
    </p:tnLst>
  </p:timing>
  <p:hf hdr="0"/>
  <p:txStyles>
    <p:titleStyle>
      <a:lvl1pPr algn="ctr" defTabSz="995363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A0E1B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995363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A0E1B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defTabSz="995363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A0E1B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defTabSz="995363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A0E1B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defTabSz="995363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A0E1B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defTabSz="995363" rtl="0" fontAlgn="base">
        <a:spcBef>
          <a:spcPct val="0"/>
        </a:spcBef>
        <a:spcAft>
          <a:spcPct val="0"/>
        </a:spcAft>
        <a:defRPr sz="3000" b="1">
          <a:solidFill>
            <a:srgbClr val="9A0E1B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defTabSz="995363" rtl="0" fontAlgn="base">
        <a:spcBef>
          <a:spcPct val="0"/>
        </a:spcBef>
        <a:spcAft>
          <a:spcPct val="0"/>
        </a:spcAft>
        <a:defRPr sz="3000" b="1">
          <a:solidFill>
            <a:srgbClr val="9A0E1B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defTabSz="995363" rtl="0" fontAlgn="base">
        <a:spcBef>
          <a:spcPct val="0"/>
        </a:spcBef>
        <a:spcAft>
          <a:spcPct val="0"/>
        </a:spcAft>
        <a:defRPr sz="3000" b="1">
          <a:solidFill>
            <a:srgbClr val="9A0E1B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defTabSz="995363" rtl="0" fontAlgn="base">
        <a:spcBef>
          <a:spcPct val="0"/>
        </a:spcBef>
        <a:spcAft>
          <a:spcPct val="0"/>
        </a:spcAft>
        <a:defRPr sz="3000" b="1">
          <a:solidFill>
            <a:srgbClr val="9A0E1B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73063" indent="-373063" algn="l" defTabSz="995363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08038" indent="-309563" algn="l" defTabSz="995363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2pPr>
      <a:lvl3pPr marL="1244600" indent="-249238" algn="l" defTabSz="995363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3pPr>
      <a:lvl4pPr marL="1741488" indent="-247650" algn="l" defTabSz="995363" rtl="0" eaLnBrk="0" fontAlgn="base" hangingPunct="0"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</a:defRPr>
      </a:lvl4pPr>
      <a:lvl5pPr marL="2239963" indent="-249238" algn="l" defTabSz="995363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697163" indent="-249238" algn="l" defTabSz="995363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154363" indent="-249238" algn="l" defTabSz="995363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611563" indent="-249238" algn="l" defTabSz="995363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068763" indent="-249238" algn="l" defTabSz="995363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jpeg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3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5.e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8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7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1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9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4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umsplatzhalt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3775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1363" indent="-284163" defTabSz="993775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1413" indent="-227013" defTabSz="993775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598613" indent="-227013" defTabSz="993775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itchFamily="34" charset="0"/>
              </a:defRPr>
            </a:lvl4pPr>
            <a:lvl5pPr marL="2055813" indent="-227013" defTabSz="993775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3013" indent="-227013" defTabSz="993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0213" indent="-227013" defTabSz="993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7413" indent="-227013" defTabSz="993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4613" indent="-227013" defTabSz="993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97FCBA-D427-4FD7-8ECD-9CE226917AB6}" type="datetime1">
              <a:rPr lang="de-DE" altLang="sv-S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sv-SE" sz="1000" b="0" smtClean="0"/>
          </a:p>
        </p:txBody>
      </p:sp>
      <p:sp>
        <p:nvSpPr>
          <p:cNvPr id="4100" name="Foliennummernplatzhalter 6"/>
          <p:cNvSpPr>
            <a:spLocks noGrp="1"/>
          </p:cNvSpPr>
          <p:nvPr>
            <p:ph type="sldNum" sz="quarter" idx="4294967295"/>
          </p:nvPr>
        </p:nvSpPr>
        <p:spPr>
          <a:xfrm>
            <a:off x="9952038" y="7239000"/>
            <a:ext cx="430212" cy="323850"/>
          </a:xfrm>
          <a:prstGeom prst="rect">
            <a:avLst/>
          </a:prstGeom>
          <a:noFill/>
        </p:spPr>
        <p:txBody>
          <a:bodyPr/>
          <a:lstStyle>
            <a:lvl1pPr defTabSz="993775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1363" indent="-284163" defTabSz="993775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1413" indent="-227013" defTabSz="993775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598613" indent="-227013" defTabSz="993775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itchFamily="34" charset="0"/>
              </a:defRPr>
            </a:lvl4pPr>
            <a:lvl5pPr marL="2055813" indent="-227013" defTabSz="993775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3013" indent="-227013" defTabSz="993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0213" indent="-227013" defTabSz="993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7413" indent="-227013" defTabSz="993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4613" indent="-227013" defTabSz="993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622E89-5922-4730-B968-F8743D72F21B}" type="slidenum">
              <a:rPr lang="en-US" altLang="sv-SE" sz="1300" b="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0</a:t>
            </a:fld>
            <a:endParaRPr lang="de-DE" altLang="sv-SE" sz="1300" b="0" smtClean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3" y="180975"/>
            <a:ext cx="10212387" cy="622300"/>
          </a:xfrm>
        </p:spPr>
        <p:txBody>
          <a:bodyPr/>
          <a:lstStyle/>
          <a:p>
            <a:pPr eaLnBrk="1" hangingPunct="1">
              <a:defRPr/>
            </a:pPr>
            <a:r>
              <a:rPr lang="de-DE" dirty="0" smtClean="0"/>
              <a:t>Inhaltsübersicht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1765300"/>
            <a:ext cx="9288462" cy="53975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>
              <a:lnSpc>
                <a:spcPct val="120000"/>
              </a:lnSpc>
            </a:pPr>
            <a:r>
              <a:rPr lang="de-DE" altLang="sv-SE" sz="1900" smtClean="0"/>
              <a:t>Warum Modellierung und Hardwarebeschreibungssprachen (HDLs) ?</a:t>
            </a:r>
          </a:p>
          <a:p>
            <a:pPr eaLnBrk="1" hangingPunct="1">
              <a:lnSpc>
                <a:spcPct val="120000"/>
              </a:lnSpc>
            </a:pPr>
            <a:r>
              <a:rPr lang="de-DE" altLang="sv-SE" sz="1900" smtClean="0"/>
              <a:t>VHDL-Einführung</a:t>
            </a:r>
          </a:p>
          <a:p>
            <a:pPr eaLnBrk="1" hangingPunct="1">
              <a:lnSpc>
                <a:spcPct val="120000"/>
              </a:lnSpc>
            </a:pPr>
            <a:r>
              <a:rPr lang="de-DE" altLang="sv-SE" sz="1900" smtClean="0"/>
              <a:t>Logikminimierung</a:t>
            </a:r>
          </a:p>
          <a:p>
            <a:pPr eaLnBrk="1" hangingPunct="1">
              <a:lnSpc>
                <a:spcPct val="120000"/>
              </a:lnSpc>
            </a:pPr>
            <a:r>
              <a:rPr lang="de-DE" altLang="sv-SE" sz="1900" smtClean="0"/>
              <a:t>Physikalische Implementierung</a:t>
            </a:r>
          </a:p>
          <a:p>
            <a:pPr eaLnBrk="1" hangingPunct="1">
              <a:lnSpc>
                <a:spcPct val="120000"/>
              </a:lnSpc>
            </a:pPr>
            <a:r>
              <a:rPr lang="de-DE" altLang="sv-SE" sz="1900" smtClean="0"/>
              <a:t>Datenpfadkomponenten</a:t>
            </a:r>
          </a:p>
          <a:p>
            <a:pPr eaLnBrk="1" hangingPunct="1">
              <a:lnSpc>
                <a:spcPct val="120000"/>
              </a:lnSpc>
            </a:pPr>
            <a:r>
              <a:rPr lang="de-DE" altLang="sv-SE" sz="1900" smtClean="0"/>
              <a:t>Latches und Flipflops</a:t>
            </a:r>
          </a:p>
          <a:p>
            <a:pPr eaLnBrk="1" hangingPunct="1">
              <a:lnSpc>
                <a:spcPct val="120000"/>
              </a:lnSpc>
            </a:pPr>
            <a:r>
              <a:rPr lang="de-DE" altLang="sv-SE" sz="1900" smtClean="0"/>
              <a:t>Entwurf synchroner Zustandsautomaten</a:t>
            </a:r>
          </a:p>
          <a:p>
            <a:pPr eaLnBrk="1" hangingPunct="1">
              <a:lnSpc>
                <a:spcPct val="120000"/>
              </a:lnSpc>
            </a:pPr>
            <a:r>
              <a:rPr lang="de-DE" altLang="sv-SE" sz="1900" smtClean="0"/>
              <a:t>Entwurf von Synchronzählern und Schieberegistern</a:t>
            </a:r>
          </a:p>
          <a:p>
            <a:pPr eaLnBrk="1" hangingPunct="1">
              <a:lnSpc>
                <a:spcPct val="120000"/>
              </a:lnSpc>
            </a:pPr>
            <a:r>
              <a:rPr lang="de-DE" altLang="sv-SE" sz="1900" smtClean="0"/>
              <a:t>Programmierbare Logik</a:t>
            </a:r>
          </a:p>
          <a:p>
            <a:pPr eaLnBrk="1" hangingPunct="1">
              <a:lnSpc>
                <a:spcPct val="120000"/>
              </a:lnSpc>
            </a:pPr>
            <a:r>
              <a:rPr lang="de-DE" altLang="sv-SE" sz="1900" smtClean="0"/>
              <a:t>Digitale Halbleiterspeicher</a:t>
            </a:r>
          </a:p>
          <a:p>
            <a:pPr eaLnBrk="1" hangingPunct="1">
              <a:buFontTx/>
              <a:buNone/>
            </a:pPr>
            <a:endParaRPr lang="de-DE" altLang="sv-SE" sz="1900" smtClean="0"/>
          </a:p>
        </p:txBody>
      </p:sp>
    </p:spTree>
    <p:extLst>
      <p:ext uri="{BB962C8B-B14F-4D97-AF65-F5344CB8AC3E}">
        <p14:creationId xmlns:p14="http://schemas.microsoft.com/office/powerpoint/2010/main" val="377690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525D62-94AC-4A5B-9442-DC746AE06D63}" type="datetime1">
              <a:rPr lang="de-DE" altLang="sv-S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sv-SE" sz="1000" b="0" smtClean="0"/>
          </a:p>
        </p:txBody>
      </p:sp>
      <p:sp>
        <p:nvSpPr>
          <p:cNvPr id="16387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24B8DC-5382-4684-8FE0-996028678B2F}" type="slidenum">
              <a:rPr lang="en-US" altLang="sv-S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de-DE" altLang="sv-S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Verhaltensmodelle</a:t>
            </a: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590550" y="1333500"/>
            <a:ext cx="9577388" cy="14763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de-DE" altLang="sv-SE" sz="1800" b="1">
                <a:latin typeface="Arial" panose="020B0604020202020204" pitchFamily="34" charset="0"/>
              </a:rPr>
              <a:t> </a:t>
            </a:r>
            <a:r>
              <a:rPr lang="de-DE" altLang="sv-SE" sz="1800" b="1" i="1">
                <a:latin typeface="Arial" panose="020B0604020202020204" pitchFamily="34" charset="0"/>
              </a:rPr>
              <a:t>Verhaltensmodell </a:t>
            </a:r>
            <a:r>
              <a:rPr lang="de-DE" altLang="sv-SE" sz="1800" b="1">
                <a:latin typeface="Arial" panose="020B0604020202020204" pitchFamily="34" charset="0"/>
              </a:rPr>
              <a:t>: Algorithmische Beschreibung; Der Kontrollfluss ist explizit.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de-DE" altLang="sv-SE" sz="1800" b="1">
                <a:latin typeface="Arial" panose="020B0604020202020204" pitchFamily="34" charset="0"/>
              </a:rPr>
              <a:t> Abgeschlossene Hardware-Funktionsblöcke werden durch Prozesse abgebildet. Innerhalb von Prozessen sind u.a. Schleifen und bedingte Verzweigungen erlaubt.</a:t>
            </a:r>
            <a:r>
              <a:rPr lang="de-DE" altLang="sv-SE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90550" y="3060700"/>
            <a:ext cx="9577388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de-DE" altLang="sv-SE" b="1">
                <a:latin typeface="Courier New" panose="02070309020205020404" pitchFamily="49" charset="0"/>
              </a:rPr>
              <a:t>architecture</a:t>
            </a:r>
            <a:r>
              <a:rPr lang="de-DE" altLang="sv-SE">
                <a:latin typeface="Courier New" panose="02070309020205020404" pitchFamily="49" charset="0"/>
              </a:rPr>
              <a:t> VERHALTEN </a:t>
            </a:r>
            <a:r>
              <a:rPr lang="de-DE" altLang="sv-SE" b="1">
                <a:latin typeface="Courier New" panose="02070309020205020404" pitchFamily="49" charset="0"/>
              </a:rPr>
              <a:t>of</a:t>
            </a:r>
            <a:r>
              <a:rPr lang="de-DE" altLang="sv-SE">
                <a:latin typeface="Courier New" panose="02070309020205020404" pitchFamily="49" charset="0"/>
              </a:rPr>
              <a:t> MUX </a:t>
            </a:r>
            <a:r>
              <a:rPr lang="de-DE" altLang="sv-SE" b="1">
                <a:latin typeface="Courier New" panose="02070309020205020404" pitchFamily="49" charset="0"/>
              </a:rPr>
              <a:t>is</a:t>
            </a:r>
            <a:endParaRPr lang="en-GB" altLang="sv-SE" b="1">
              <a:latin typeface="Courier New" panose="02070309020205020404" pitchFamily="49" charset="0"/>
            </a:endParaRPr>
          </a:p>
          <a:p>
            <a:r>
              <a:rPr lang="en-GB" altLang="sv-SE" b="1">
                <a:latin typeface="Courier New" panose="02070309020205020404" pitchFamily="49" charset="0"/>
              </a:rPr>
              <a:t>begin</a:t>
            </a:r>
            <a:endParaRPr lang="en-GB" altLang="sv-SE">
              <a:latin typeface="Courier New" panose="02070309020205020404" pitchFamily="49" charset="0"/>
            </a:endParaRPr>
          </a:p>
          <a:p>
            <a:r>
              <a:rPr lang="en-GB" altLang="sv-SE">
                <a:latin typeface="Courier New" panose="02070309020205020404" pitchFamily="49" charset="0"/>
              </a:rPr>
              <a:t>P1: </a:t>
            </a:r>
            <a:r>
              <a:rPr lang="en-GB" altLang="sv-SE" b="1">
                <a:latin typeface="Courier New" panose="02070309020205020404" pitchFamily="49" charset="0"/>
              </a:rPr>
              <a:t>process</a:t>
            </a:r>
            <a:r>
              <a:rPr lang="en-GB" altLang="sv-SE">
                <a:latin typeface="Courier New" panose="02070309020205020404" pitchFamily="49" charset="0"/>
              </a:rPr>
              <a:t>(IA, IB, S)</a:t>
            </a:r>
            <a:endParaRPr lang="en-GB" altLang="sv-SE" b="1">
              <a:latin typeface="Courier New" panose="02070309020205020404" pitchFamily="49" charset="0"/>
            </a:endParaRPr>
          </a:p>
          <a:p>
            <a:r>
              <a:rPr lang="en-GB" altLang="sv-SE" b="1">
                <a:latin typeface="Courier New" panose="02070309020205020404" pitchFamily="49" charset="0"/>
              </a:rPr>
              <a:t>begin</a:t>
            </a:r>
            <a:endParaRPr lang="en-GB" altLang="sv-SE">
              <a:latin typeface="Courier New" panose="02070309020205020404" pitchFamily="49" charset="0"/>
            </a:endParaRPr>
          </a:p>
          <a:p>
            <a:r>
              <a:rPr lang="en-GB" altLang="sv-SE">
                <a:latin typeface="Courier New" panose="02070309020205020404" pitchFamily="49" charset="0"/>
              </a:rPr>
              <a:t>    </a:t>
            </a:r>
            <a:r>
              <a:rPr lang="en-GB" altLang="sv-SE" b="1">
                <a:latin typeface="Courier New" panose="02070309020205020404" pitchFamily="49" charset="0"/>
              </a:rPr>
              <a:t>if</a:t>
            </a:r>
            <a:r>
              <a:rPr lang="en-GB" altLang="sv-SE">
                <a:latin typeface="Courier New" panose="02070309020205020404" pitchFamily="49" charset="0"/>
              </a:rPr>
              <a:t> S = '1' </a:t>
            </a:r>
            <a:r>
              <a:rPr lang="en-GB" altLang="sv-SE" b="1">
                <a:latin typeface="Courier New" panose="02070309020205020404" pitchFamily="49" charset="0"/>
              </a:rPr>
              <a:t>then</a:t>
            </a:r>
            <a:endParaRPr lang="en-GB" altLang="sv-SE">
              <a:latin typeface="Courier New" panose="02070309020205020404" pitchFamily="49" charset="0"/>
            </a:endParaRPr>
          </a:p>
          <a:p>
            <a:r>
              <a:rPr lang="en-GB" altLang="sv-SE">
                <a:latin typeface="Courier New" panose="02070309020205020404" pitchFamily="49" charset="0"/>
              </a:rPr>
              <a:t>       Y &lt;= IB;</a:t>
            </a:r>
          </a:p>
          <a:p>
            <a:r>
              <a:rPr lang="en-GB" altLang="sv-SE">
                <a:latin typeface="Courier New" panose="02070309020205020404" pitchFamily="49" charset="0"/>
              </a:rPr>
              <a:t>    </a:t>
            </a:r>
            <a:r>
              <a:rPr lang="en-GB" altLang="sv-SE" b="1">
                <a:latin typeface="Courier New" panose="02070309020205020404" pitchFamily="49" charset="0"/>
              </a:rPr>
              <a:t>else</a:t>
            </a:r>
            <a:endParaRPr lang="en-GB" altLang="sv-SE">
              <a:latin typeface="Courier New" panose="02070309020205020404" pitchFamily="49" charset="0"/>
            </a:endParaRPr>
          </a:p>
          <a:p>
            <a:r>
              <a:rPr lang="en-GB" altLang="sv-SE">
                <a:latin typeface="Courier New" panose="02070309020205020404" pitchFamily="49" charset="0"/>
              </a:rPr>
              <a:t>       Y &lt;= IA;</a:t>
            </a:r>
          </a:p>
          <a:p>
            <a:r>
              <a:rPr lang="en-GB" altLang="sv-SE">
                <a:latin typeface="Courier New" panose="02070309020205020404" pitchFamily="49" charset="0"/>
              </a:rPr>
              <a:t>   </a:t>
            </a:r>
            <a:r>
              <a:rPr lang="en-GB" altLang="sv-SE" b="1">
                <a:latin typeface="Courier New" panose="02070309020205020404" pitchFamily="49" charset="0"/>
              </a:rPr>
              <a:t>end if</a:t>
            </a:r>
            <a:r>
              <a:rPr lang="en-GB" altLang="sv-SE">
                <a:latin typeface="Courier New" panose="02070309020205020404" pitchFamily="49" charset="0"/>
              </a:rPr>
              <a:t>;</a:t>
            </a:r>
            <a:endParaRPr lang="en-GB" altLang="sv-SE" b="1">
              <a:latin typeface="Courier New" panose="02070309020205020404" pitchFamily="49" charset="0"/>
            </a:endParaRPr>
          </a:p>
          <a:p>
            <a:r>
              <a:rPr lang="en-GB" altLang="sv-SE" b="1">
                <a:latin typeface="Courier New" panose="02070309020205020404" pitchFamily="49" charset="0"/>
              </a:rPr>
              <a:t>end process </a:t>
            </a:r>
            <a:r>
              <a:rPr lang="en-GB" altLang="sv-SE">
                <a:latin typeface="Courier New" panose="02070309020205020404" pitchFamily="49" charset="0"/>
              </a:rPr>
              <a:t>P1;</a:t>
            </a:r>
            <a:endParaRPr lang="en-GB" altLang="sv-SE" b="1">
              <a:latin typeface="Courier New" panose="02070309020205020404" pitchFamily="49" charset="0"/>
            </a:endParaRPr>
          </a:p>
          <a:p>
            <a:r>
              <a:rPr lang="en-GB" altLang="sv-SE" b="1">
                <a:latin typeface="Courier New" panose="02070309020205020404" pitchFamily="49" charset="0"/>
              </a:rPr>
              <a:t>end</a:t>
            </a:r>
            <a:r>
              <a:rPr lang="en-GB" altLang="sv-SE">
                <a:latin typeface="Courier New" panose="02070309020205020404" pitchFamily="49" charset="0"/>
              </a:rPr>
              <a:t> VERHALTEN;</a:t>
            </a:r>
            <a:endParaRPr lang="de-DE" altLang="sv-SE">
              <a:latin typeface="Courier New" panose="02070309020205020404" pitchFamily="49" charset="0"/>
            </a:endParaRP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19113" y="6229350"/>
            <a:ext cx="9577387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de-DE" altLang="sv-SE" sz="1800" b="1">
                <a:latin typeface="Arial" panose="020B0604020202020204" pitchFamily="34" charset="0"/>
              </a:rPr>
              <a:t> Im Gajski-Diagramm findet sich diese Art der Modellierung auf der, von innen gesehen, dritten Abstraktionsebene der Verhaltensachse</a:t>
            </a:r>
            <a:r>
              <a:rPr lang="de-DE" altLang="sv-SE" sz="1800">
                <a:latin typeface="Arial" panose="020B0604020202020204" pitchFamily="34" charset="0"/>
              </a:rPr>
              <a:t>.</a:t>
            </a:r>
            <a:endParaRPr lang="de-DE" altLang="sv-SE" sz="18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umsplatzhalt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07A45E-2406-411C-B5CD-7591A2ED9B73}" type="datetime1">
              <a:rPr lang="de-DE" altLang="en-US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en-US" sz="1000" b="0" smtClean="0"/>
          </a:p>
        </p:txBody>
      </p:sp>
      <p:sp>
        <p:nvSpPr>
          <p:cNvPr id="22531" name="Foliennummernplatzhalt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774D02-E59E-4537-A686-F2F9A884FDA4}" type="slidenum">
              <a:rPr lang="en-US" altLang="en-US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de-DE" altLang="en-US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2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3560763"/>
            <a:ext cx="9217025" cy="2890837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n-US" altLang="de-DE" sz="2500" smtClean="0"/>
          </a:p>
          <a:p>
            <a:pPr algn="ctr" eaLnBrk="1" hangingPunct="1">
              <a:buFontTx/>
              <a:buNone/>
            </a:pPr>
            <a:endParaRPr lang="de-DE" altLang="de-DE" sz="1900" smtClean="0"/>
          </a:p>
        </p:txBody>
      </p:sp>
      <p:sp>
        <p:nvSpPr>
          <p:cNvPr id="16423" name="Rectangle 39"/>
          <p:cNvSpPr>
            <a:spLocks noGrp="1" noChangeArrowheads="1"/>
          </p:cNvSpPr>
          <p:nvPr>
            <p:ph type="title"/>
          </p:nvPr>
        </p:nvSpPr>
        <p:spPr>
          <a:xfrm>
            <a:off x="230188" y="109538"/>
            <a:ext cx="10212387" cy="622300"/>
          </a:xfrm>
        </p:spPr>
        <p:txBody>
          <a:bodyPr/>
          <a:lstStyle/>
          <a:p>
            <a:pPr eaLnBrk="1" hangingPunct="1">
              <a:defRPr/>
            </a:pPr>
            <a:r>
              <a:rPr lang="de-DE" dirty="0" err="1" smtClean="0">
                <a:latin typeface="Courier New" pitchFamily="49" charset="0"/>
              </a:rPr>
              <a:t>entity</a:t>
            </a:r>
            <a:r>
              <a:rPr lang="de-DE" dirty="0" smtClean="0"/>
              <a:t> und </a:t>
            </a:r>
            <a:r>
              <a:rPr lang="de-DE" dirty="0" err="1" smtClean="0">
                <a:latin typeface="Courier New" pitchFamily="49" charset="0"/>
              </a:rPr>
              <a:t>architecture</a:t>
            </a:r>
            <a:endParaRPr lang="de-DE" dirty="0" smtClean="0"/>
          </a:p>
        </p:txBody>
      </p:sp>
      <p:sp>
        <p:nvSpPr>
          <p:cNvPr id="22534" name="Text Box 41"/>
          <p:cNvSpPr txBox="1">
            <a:spLocks noChangeArrowheads="1"/>
          </p:cNvSpPr>
          <p:nvPr/>
        </p:nvSpPr>
        <p:spPr bwMode="auto">
          <a:xfrm>
            <a:off x="374650" y="1260475"/>
            <a:ext cx="10064750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de-DE" altLang="de-DE" sz="2000" dirty="0"/>
              <a:t> </a:t>
            </a:r>
            <a:r>
              <a:rPr lang="de-DE" altLang="de-DE" sz="2400" b="1" dirty="0" err="1">
                <a:latin typeface="Courier New" panose="02070309020205020404" pitchFamily="49" charset="0"/>
              </a:rPr>
              <a:t>entity</a:t>
            </a:r>
            <a:r>
              <a:rPr lang="de-DE" altLang="de-DE" sz="2400" b="1" dirty="0">
                <a:latin typeface="Arial" panose="020B0604020202020204" pitchFamily="34" charset="0"/>
              </a:rPr>
              <a:t> </a:t>
            </a:r>
          </a:p>
          <a:p>
            <a:pPr lvl="1">
              <a:buFontTx/>
              <a:buChar char="•"/>
            </a:pPr>
            <a:r>
              <a:rPr lang="de-DE" altLang="de-DE" sz="2400" dirty="0">
                <a:latin typeface="Arial" panose="020B0604020202020204" pitchFamily="34" charset="0"/>
              </a:rPr>
              <a:t>Deklaration aller Schnittstellen einer Entwurfseinheit nach außen;</a:t>
            </a:r>
          </a:p>
          <a:p>
            <a:pPr lvl="1">
              <a:buFontTx/>
              <a:buChar char="•"/>
            </a:pPr>
            <a:r>
              <a:rPr lang="de-DE" altLang="de-DE" sz="2400" dirty="0">
                <a:latin typeface="Arial" panose="020B0604020202020204" pitchFamily="34" charset="0"/>
              </a:rPr>
              <a:t>Parametrisierbar</a:t>
            </a:r>
          </a:p>
          <a:p>
            <a:endParaRPr lang="de-DE" altLang="de-DE" sz="2400" dirty="0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de-DE" altLang="de-DE" sz="2400" dirty="0">
                <a:latin typeface="Arial" panose="020B0604020202020204" pitchFamily="34" charset="0"/>
              </a:rPr>
              <a:t> </a:t>
            </a:r>
            <a:r>
              <a:rPr lang="de-DE" altLang="de-DE" sz="2400" b="1" dirty="0" err="1">
                <a:latin typeface="Courier New" panose="02070309020205020404" pitchFamily="49" charset="0"/>
              </a:rPr>
              <a:t>architecture</a:t>
            </a:r>
            <a:r>
              <a:rPr lang="de-DE" altLang="de-DE" sz="2400" b="1" dirty="0">
                <a:latin typeface="Arial" panose="020B0604020202020204" pitchFamily="34" charset="0"/>
              </a:rPr>
              <a:t> </a:t>
            </a:r>
          </a:p>
          <a:p>
            <a:pPr lvl="1">
              <a:buFontTx/>
              <a:buChar char="•"/>
            </a:pPr>
            <a:r>
              <a:rPr lang="de-DE" altLang="de-DE" sz="2400" dirty="0">
                <a:latin typeface="Arial" panose="020B0604020202020204" pitchFamily="34" charset="0"/>
              </a:rPr>
              <a:t>beschreibt die Funktionalität der </a:t>
            </a:r>
            <a:r>
              <a:rPr lang="de-DE" altLang="de-DE" sz="2400" b="1" dirty="0" err="1">
                <a:latin typeface="Courier New" panose="02070309020205020404" pitchFamily="49" charset="0"/>
              </a:rPr>
              <a:t>entity</a:t>
            </a:r>
            <a:r>
              <a:rPr lang="de-DE" altLang="de-DE" sz="2400" dirty="0">
                <a:latin typeface="Arial" panose="020B0604020202020204" pitchFamily="34" charset="0"/>
              </a:rPr>
              <a:t>. </a:t>
            </a:r>
          </a:p>
          <a:p>
            <a:pPr lvl="1">
              <a:buFontTx/>
              <a:buChar char="•"/>
            </a:pPr>
            <a:r>
              <a:rPr lang="de-DE" altLang="de-DE" sz="2400" dirty="0">
                <a:latin typeface="Arial" panose="020B0604020202020204" pitchFamily="34" charset="0"/>
              </a:rPr>
              <a:t>Jeder </a:t>
            </a:r>
            <a:r>
              <a:rPr lang="de-DE" altLang="de-DE" sz="2400" b="1" dirty="0" err="1">
                <a:latin typeface="Courier New" panose="02070309020205020404" pitchFamily="49" charset="0"/>
              </a:rPr>
              <a:t>entity</a:t>
            </a:r>
            <a:r>
              <a:rPr lang="de-DE" altLang="de-DE" sz="2400" dirty="0">
                <a:latin typeface="Courier New" panose="02070309020205020404" pitchFamily="49" charset="0"/>
              </a:rPr>
              <a:t> </a:t>
            </a:r>
            <a:r>
              <a:rPr lang="de-DE" altLang="de-DE" sz="2400" dirty="0">
                <a:latin typeface="Arial" panose="020B0604020202020204" pitchFamily="34" charset="0"/>
              </a:rPr>
              <a:t>muss mindestens eine </a:t>
            </a:r>
            <a:r>
              <a:rPr lang="de-DE" altLang="de-DE" sz="2400" b="1" dirty="0" err="1">
                <a:latin typeface="Courier New" panose="02070309020205020404" pitchFamily="49" charset="0"/>
              </a:rPr>
              <a:t>architecture</a:t>
            </a:r>
            <a:r>
              <a:rPr lang="de-DE" altLang="de-DE" sz="2400" dirty="0">
                <a:latin typeface="Arial" panose="020B0604020202020204" pitchFamily="34" charset="0"/>
              </a:rPr>
              <a:t> zugeordnet sein.</a:t>
            </a:r>
          </a:p>
          <a:p>
            <a:pPr lvl="1">
              <a:buFontTx/>
              <a:buChar char="•"/>
            </a:pPr>
            <a:r>
              <a:rPr lang="de-DE" altLang="de-DE" sz="2400" dirty="0">
                <a:latin typeface="Arial" panose="020B0604020202020204" pitchFamily="34" charset="0"/>
              </a:rPr>
              <a:t>Eine </a:t>
            </a:r>
            <a:r>
              <a:rPr lang="de-DE" alt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de-DE" altLang="de-DE" sz="2400" dirty="0">
                <a:latin typeface="Arial" panose="020B0604020202020204" pitchFamily="34" charset="0"/>
              </a:rPr>
              <a:t> kann mehrere Architekturrealisierungen haben.</a:t>
            </a:r>
          </a:p>
          <a:p>
            <a:pPr lvl="1">
              <a:buFontTx/>
              <a:buChar char="•"/>
            </a:pPr>
            <a:endParaRPr lang="de-DE" altLang="de-DE" sz="2400" dirty="0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endParaRPr lang="de-DE" altLang="de-DE" sz="2400" dirty="0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de-DE" altLang="de-DE" sz="2400" dirty="0">
                <a:latin typeface="Arial" panose="020B0604020202020204" pitchFamily="34" charset="0"/>
              </a:rPr>
              <a:t> </a:t>
            </a:r>
            <a:r>
              <a:rPr lang="de-DE" altLang="de-DE" sz="2400" b="1" dirty="0">
                <a:latin typeface="Arial" panose="020B0604020202020204" pitchFamily="34" charset="0"/>
              </a:rPr>
              <a:t>VHDL-Bezeichner</a:t>
            </a:r>
            <a:r>
              <a:rPr lang="de-DE" altLang="de-DE" sz="2400" dirty="0">
                <a:latin typeface="Arial" panose="020B0604020202020204" pitchFamily="34" charset="0"/>
              </a:rPr>
              <a:t>: VHDL ist nicht </a:t>
            </a:r>
            <a:r>
              <a:rPr lang="de-DE" altLang="de-DE" sz="2400" dirty="0" err="1">
                <a:latin typeface="Arial" panose="020B0604020202020204" pitchFamily="34" charset="0"/>
              </a:rPr>
              <a:t>case</a:t>
            </a:r>
            <a:r>
              <a:rPr lang="de-DE" altLang="de-DE" sz="2400" dirty="0">
                <a:latin typeface="Arial" panose="020B0604020202020204" pitchFamily="34" charset="0"/>
              </a:rPr>
              <a:t>-sensitiv. Erlaubt sind alle alphanumerischen Zeichen (ohne Umlaute), sowie der Unterstrich _ als Sonderzeichen. Das erste Zeichen muss alphabetisch sein. </a:t>
            </a:r>
            <a:br>
              <a:rPr lang="de-DE" altLang="de-DE" sz="2400" dirty="0">
                <a:latin typeface="Arial" panose="020B0604020202020204" pitchFamily="34" charset="0"/>
              </a:rPr>
            </a:br>
            <a:r>
              <a:rPr lang="de-DE" altLang="de-DE" sz="2400" dirty="0">
                <a:latin typeface="Arial" panose="020B0604020202020204" pitchFamily="34" charset="0"/>
              </a:rPr>
              <a:t>Vereinbarung: selbstdefinierte Bezeichner werden groß geschrieben!</a:t>
            </a:r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227013" y="1143000"/>
            <a:ext cx="10212387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529" tIns="49765" rIns="99529" bIns="49765" anchor="ctr"/>
          <a:lstStyle/>
          <a:p>
            <a:pPr algn="ctr" defTabSz="995363" eaLnBrk="1" hangingPunct="1">
              <a:defRPr/>
            </a:pPr>
            <a:endParaRPr lang="de-DE" sz="3000" b="1">
              <a:solidFill>
                <a:srgbClr val="9A0E1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38" y="252413"/>
            <a:ext cx="10212387" cy="622300"/>
          </a:xfrm>
        </p:spPr>
        <p:txBody>
          <a:bodyPr/>
          <a:lstStyle/>
          <a:p>
            <a:pPr>
              <a:defRPr/>
            </a:pPr>
            <a:r>
              <a:rPr lang="de-DE" dirty="0" err="1" smtClean="0">
                <a:latin typeface="Courier New" pitchFamily="49" charset="0"/>
              </a:rPr>
              <a:t>entity</a:t>
            </a:r>
            <a:r>
              <a:rPr lang="de-DE" dirty="0" smtClean="0"/>
              <a:t> und </a:t>
            </a:r>
            <a:r>
              <a:rPr lang="de-DE" dirty="0" err="1" smtClean="0">
                <a:latin typeface="Courier New" pitchFamily="49" charset="0"/>
              </a:rPr>
              <a:t>architecture</a:t>
            </a:r>
            <a:endParaRPr lang="de-AT" dirty="0"/>
          </a:p>
        </p:txBody>
      </p:sp>
      <p:sp>
        <p:nvSpPr>
          <p:cNvPr id="24579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B32FD1-B0C4-4BFC-AC0B-03BF3C3C2175}" type="datetime1">
              <a:rPr lang="de-DE" altLang="en-US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en-US" sz="1000" b="0" smtClean="0"/>
          </a:p>
        </p:txBody>
      </p:sp>
      <p:sp>
        <p:nvSpPr>
          <p:cNvPr id="2458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7846F7-B9E4-4210-9A87-A07C4DD77660}" type="slidenum">
              <a:rPr lang="en-US" altLang="en-US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de-DE" altLang="en-US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87313" y="3060700"/>
            <a:ext cx="4968875" cy="13239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sv-SE" b="1">
                <a:latin typeface="Courier New" panose="02070309020205020404" pitchFamily="49" charset="0"/>
              </a:rPr>
              <a:t>architecture</a:t>
            </a:r>
            <a:r>
              <a:rPr lang="en-GB" altLang="sv-SE">
                <a:latin typeface="Courier New" panose="02070309020205020404" pitchFamily="49" charset="0"/>
              </a:rPr>
              <a:t> DATENFLUSS </a:t>
            </a:r>
            <a:r>
              <a:rPr lang="en-GB" altLang="sv-SE" b="1">
                <a:latin typeface="Courier New" panose="02070309020205020404" pitchFamily="49" charset="0"/>
              </a:rPr>
              <a:t>of</a:t>
            </a:r>
            <a:r>
              <a:rPr lang="en-GB" altLang="sv-SE">
                <a:latin typeface="Courier New" panose="02070309020205020404" pitchFamily="49" charset="0"/>
              </a:rPr>
              <a:t> MUX </a:t>
            </a:r>
            <a:r>
              <a:rPr lang="en-GB" altLang="sv-SE" b="1">
                <a:latin typeface="Courier New" panose="02070309020205020404" pitchFamily="49" charset="0"/>
              </a:rPr>
              <a:t>is</a:t>
            </a:r>
          </a:p>
          <a:p>
            <a:endParaRPr lang="en-GB" altLang="sv-SE" b="1">
              <a:latin typeface="Courier New" panose="02070309020205020404" pitchFamily="49" charset="0"/>
            </a:endParaRPr>
          </a:p>
          <a:p>
            <a:r>
              <a:rPr lang="en-GB" altLang="sv-SE" b="1">
                <a:latin typeface="Courier New" panose="02070309020205020404" pitchFamily="49" charset="0"/>
              </a:rPr>
              <a:t>begin</a:t>
            </a:r>
            <a:endParaRPr lang="en-GB" altLang="sv-SE">
              <a:latin typeface="Courier New" panose="02070309020205020404" pitchFamily="49" charset="0"/>
            </a:endParaRPr>
          </a:p>
          <a:p>
            <a:r>
              <a:rPr lang="en-GB" altLang="sv-SE">
                <a:latin typeface="Courier New" panose="02070309020205020404" pitchFamily="49" charset="0"/>
              </a:rPr>
              <a:t>Y &lt;= </a:t>
            </a:r>
            <a:r>
              <a:rPr lang="de-AT" altLang="sv-SE">
                <a:latin typeface="Courier New" panose="02070309020205020404" pitchFamily="49" charset="0"/>
              </a:rPr>
              <a:t>(IB </a:t>
            </a:r>
            <a:r>
              <a:rPr lang="de-AT" altLang="sv-SE" b="1">
                <a:latin typeface="Courier New" panose="02070309020205020404" pitchFamily="49" charset="0"/>
              </a:rPr>
              <a:t>and</a:t>
            </a:r>
            <a:r>
              <a:rPr lang="de-AT" altLang="sv-SE">
                <a:latin typeface="Courier New" panose="02070309020205020404" pitchFamily="49" charset="0"/>
              </a:rPr>
              <a:t> S) </a:t>
            </a:r>
            <a:r>
              <a:rPr lang="en-GB" altLang="sv-SE" b="1">
                <a:latin typeface="Courier New" panose="02070309020205020404" pitchFamily="49" charset="0"/>
              </a:rPr>
              <a:t>or</a:t>
            </a:r>
            <a:r>
              <a:rPr lang="en-GB" altLang="sv-SE">
                <a:latin typeface="Courier New" panose="02070309020205020404" pitchFamily="49" charset="0"/>
              </a:rPr>
              <a:t> (IA </a:t>
            </a:r>
            <a:r>
              <a:rPr lang="en-GB" altLang="sv-SE" b="1">
                <a:latin typeface="Courier New" panose="02070309020205020404" pitchFamily="49" charset="0"/>
              </a:rPr>
              <a:t>and</a:t>
            </a:r>
            <a:r>
              <a:rPr lang="en-GB" altLang="sv-SE">
                <a:latin typeface="Courier New" panose="02070309020205020404" pitchFamily="49" charset="0"/>
              </a:rPr>
              <a:t> (</a:t>
            </a:r>
            <a:r>
              <a:rPr lang="en-GB" altLang="sv-SE" b="1">
                <a:latin typeface="Courier New" panose="02070309020205020404" pitchFamily="49" charset="0"/>
              </a:rPr>
              <a:t>not</a:t>
            </a:r>
            <a:r>
              <a:rPr lang="en-GB" altLang="sv-SE">
                <a:latin typeface="Courier New" panose="02070309020205020404" pitchFamily="49" charset="0"/>
              </a:rPr>
              <a:t> S));</a:t>
            </a:r>
            <a:endParaRPr lang="en-GB" altLang="sv-SE" b="1">
              <a:latin typeface="Courier New" panose="02070309020205020404" pitchFamily="49" charset="0"/>
            </a:endParaRPr>
          </a:p>
          <a:p>
            <a:r>
              <a:rPr lang="en-GB" altLang="sv-SE" b="1">
                <a:latin typeface="Courier New" panose="02070309020205020404" pitchFamily="49" charset="0"/>
              </a:rPr>
              <a:t>end</a:t>
            </a:r>
            <a:r>
              <a:rPr lang="en-GB" altLang="sv-SE">
                <a:latin typeface="Courier New" panose="02070309020205020404" pitchFamily="49" charset="0"/>
              </a:rPr>
              <a:t> DATENFLUSS;</a:t>
            </a:r>
            <a:endParaRPr lang="de-DE" altLang="sv-SE">
              <a:latin typeface="Courier New" panose="02070309020205020404" pitchFamily="49" charset="0"/>
            </a:endParaRPr>
          </a:p>
        </p:txBody>
      </p:sp>
      <p:sp>
        <p:nvSpPr>
          <p:cNvPr id="24582" name="Text Box 10"/>
          <p:cNvSpPr txBox="1">
            <a:spLocks noChangeArrowheads="1"/>
          </p:cNvSpPr>
          <p:nvPr/>
        </p:nvSpPr>
        <p:spPr bwMode="auto">
          <a:xfrm>
            <a:off x="87313" y="4502150"/>
            <a:ext cx="4968875" cy="2047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sv-SE" b="1">
                <a:latin typeface="Courier New" panose="02070309020205020404" pitchFamily="49" charset="0"/>
              </a:rPr>
              <a:t>architecture</a:t>
            </a:r>
            <a:r>
              <a:rPr lang="en-GB" altLang="sv-SE">
                <a:latin typeface="Courier New" panose="02070309020205020404" pitchFamily="49" charset="0"/>
              </a:rPr>
              <a:t> STRUKTUR </a:t>
            </a:r>
            <a:r>
              <a:rPr lang="en-GB" altLang="sv-SE" b="1">
                <a:latin typeface="Courier New" panose="02070309020205020404" pitchFamily="49" charset="0"/>
              </a:rPr>
              <a:t>of</a:t>
            </a:r>
            <a:r>
              <a:rPr lang="en-GB" altLang="sv-SE">
                <a:latin typeface="Courier New" panose="02070309020205020404" pitchFamily="49" charset="0"/>
              </a:rPr>
              <a:t> MUX </a:t>
            </a:r>
            <a:r>
              <a:rPr lang="en-GB" altLang="sv-SE" b="1">
                <a:latin typeface="Courier New" panose="02070309020205020404" pitchFamily="49" charset="0"/>
              </a:rPr>
              <a:t>is</a:t>
            </a:r>
          </a:p>
          <a:p>
            <a:r>
              <a:rPr lang="en-GB" altLang="sv-SE" b="1">
                <a:latin typeface="Courier New" panose="02070309020205020404" pitchFamily="49" charset="0"/>
              </a:rPr>
              <a:t>signal</a:t>
            </a:r>
            <a:r>
              <a:rPr lang="en-GB" altLang="sv-SE">
                <a:latin typeface="Courier New" panose="02070309020205020404" pitchFamily="49" charset="0"/>
              </a:rPr>
              <a:t> NODE1, NODE2, NODE3 : </a:t>
            </a:r>
            <a:r>
              <a:rPr lang="en-GB" altLang="sv-SE" b="1">
                <a:latin typeface="Courier New" panose="02070309020205020404" pitchFamily="49" charset="0"/>
              </a:rPr>
              <a:t>bit</a:t>
            </a:r>
            <a:r>
              <a:rPr lang="en-GB" altLang="sv-SE">
                <a:latin typeface="Courier New" panose="02070309020205020404" pitchFamily="49" charset="0"/>
              </a:rPr>
              <a:t>;</a:t>
            </a:r>
            <a:endParaRPr lang="en-GB" altLang="sv-SE" b="1">
              <a:latin typeface="Courier New" panose="02070309020205020404" pitchFamily="49" charset="0"/>
            </a:endParaRPr>
          </a:p>
          <a:p>
            <a:r>
              <a:rPr lang="en-GB" altLang="sv-SE" b="1">
                <a:latin typeface="Courier New" panose="02070309020205020404" pitchFamily="49" charset="0"/>
              </a:rPr>
              <a:t>begin</a:t>
            </a:r>
            <a:endParaRPr lang="en-GB" altLang="sv-SE">
              <a:latin typeface="Courier New" panose="02070309020205020404" pitchFamily="49" charset="0"/>
            </a:endParaRPr>
          </a:p>
          <a:p>
            <a:r>
              <a:rPr lang="en-GB" altLang="sv-SE">
                <a:latin typeface="Courier New" panose="02070309020205020404" pitchFamily="49" charset="0"/>
              </a:rPr>
              <a:t>   U1: UND </a:t>
            </a:r>
            <a:r>
              <a:rPr lang="en-GB" altLang="sv-SE" b="1">
                <a:latin typeface="Courier New" panose="02070309020205020404" pitchFamily="49" charset="0"/>
              </a:rPr>
              <a:t>port map</a:t>
            </a:r>
            <a:r>
              <a:rPr lang="en-GB" altLang="sv-SE">
                <a:latin typeface="Courier New" panose="02070309020205020404" pitchFamily="49" charset="0"/>
              </a:rPr>
              <a:t>(IB, S, NODE1);</a:t>
            </a:r>
          </a:p>
          <a:p>
            <a:r>
              <a:rPr lang="en-GB" altLang="sv-SE">
                <a:latin typeface="Courier New" panose="02070309020205020404" pitchFamily="49" charset="0"/>
              </a:rPr>
              <a:t>   </a:t>
            </a:r>
            <a:r>
              <a:rPr lang="fr-FR" altLang="sv-SE">
                <a:latin typeface="Courier New" panose="02070309020205020404" pitchFamily="49" charset="0"/>
              </a:rPr>
              <a:t>U2: INVERTER </a:t>
            </a:r>
            <a:r>
              <a:rPr lang="fr-FR" altLang="sv-SE" b="1">
                <a:latin typeface="Courier New" panose="02070309020205020404" pitchFamily="49" charset="0"/>
              </a:rPr>
              <a:t>port map</a:t>
            </a:r>
            <a:r>
              <a:rPr lang="fr-FR" altLang="sv-SE">
                <a:latin typeface="Courier New" panose="02070309020205020404" pitchFamily="49" charset="0"/>
              </a:rPr>
              <a:t>(S, NODE2);</a:t>
            </a:r>
          </a:p>
          <a:p>
            <a:r>
              <a:rPr lang="fr-FR" altLang="sv-SE">
                <a:latin typeface="Courier New" panose="02070309020205020404" pitchFamily="49" charset="0"/>
              </a:rPr>
              <a:t>   U3: UND </a:t>
            </a:r>
            <a:r>
              <a:rPr lang="fr-FR" altLang="sv-SE" b="1">
                <a:latin typeface="Courier New" panose="02070309020205020404" pitchFamily="49" charset="0"/>
              </a:rPr>
              <a:t>port map</a:t>
            </a:r>
            <a:r>
              <a:rPr lang="fr-FR" altLang="sv-SE">
                <a:latin typeface="Courier New" panose="02070309020205020404" pitchFamily="49" charset="0"/>
              </a:rPr>
              <a:t>(NODE2, IA, NODE3);</a:t>
            </a:r>
          </a:p>
          <a:p>
            <a:r>
              <a:rPr lang="fr-FR" altLang="sv-SE">
                <a:latin typeface="Courier New" panose="02070309020205020404" pitchFamily="49" charset="0"/>
              </a:rPr>
              <a:t>   U4: ODER </a:t>
            </a:r>
            <a:r>
              <a:rPr lang="fr-FR" altLang="sv-SE" b="1">
                <a:latin typeface="Courier New" panose="02070309020205020404" pitchFamily="49" charset="0"/>
              </a:rPr>
              <a:t>port map</a:t>
            </a:r>
            <a:r>
              <a:rPr lang="fr-FR" altLang="sv-SE">
                <a:latin typeface="Courier New" panose="02070309020205020404" pitchFamily="49" charset="0"/>
              </a:rPr>
              <a:t>(NODE1, NODE3, Y);</a:t>
            </a:r>
            <a:endParaRPr lang="de-DE" altLang="sv-SE" b="1">
              <a:latin typeface="Courier New" panose="02070309020205020404" pitchFamily="49" charset="0"/>
            </a:endParaRPr>
          </a:p>
          <a:p>
            <a:r>
              <a:rPr lang="de-DE" altLang="sv-SE" b="1">
                <a:latin typeface="Courier New" panose="02070309020205020404" pitchFamily="49" charset="0"/>
              </a:rPr>
              <a:t>end</a:t>
            </a:r>
            <a:r>
              <a:rPr lang="de-DE" altLang="sv-SE">
                <a:latin typeface="Courier New" panose="02070309020205020404" pitchFamily="49" charset="0"/>
              </a:rPr>
              <a:t> STRUKTUR;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5343525" y="3060700"/>
            <a:ext cx="5113338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de-DE" altLang="sv-SE" b="1">
                <a:latin typeface="Courier New" panose="02070309020205020404" pitchFamily="49" charset="0"/>
              </a:rPr>
              <a:t>architecture</a:t>
            </a:r>
            <a:r>
              <a:rPr lang="de-DE" altLang="sv-SE">
                <a:latin typeface="Courier New" panose="02070309020205020404" pitchFamily="49" charset="0"/>
              </a:rPr>
              <a:t> VERHALTEN </a:t>
            </a:r>
            <a:r>
              <a:rPr lang="de-DE" altLang="sv-SE" b="1">
                <a:latin typeface="Courier New" panose="02070309020205020404" pitchFamily="49" charset="0"/>
              </a:rPr>
              <a:t>of</a:t>
            </a:r>
            <a:r>
              <a:rPr lang="de-DE" altLang="sv-SE">
                <a:latin typeface="Courier New" panose="02070309020205020404" pitchFamily="49" charset="0"/>
              </a:rPr>
              <a:t> MUX </a:t>
            </a:r>
            <a:r>
              <a:rPr lang="de-DE" altLang="sv-SE" b="1">
                <a:latin typeface="Courier New" panose="02070309020205020404" pitchFamily="49" charset="0"/>
              </a:rPr>
              <a:t>is</a:t>
            </a:r>
            <a:endParaRPr lang="en-GB" altLang="sv-SE" b="1">
              <a:latin typeface="Courier New" panose="02070309020205020404" pitchFamily="49" charset="0"/>
            </a:endParaRPr>
          </a:p>
          <a:p>
            <a:r>
              <a:rPr lang="en-GB" altLang="sv-SE" b="1">
                <a:latin typeface="Courier New" panose="02070309020205020404" pitchFamily="49" charset="0"/>
              </a:rPr>
              <a:t>begin</a:t>
            </a:r>
            <a:endParaRPr lang="en-GB" altLang="sv-SE">
              <a:latin typeface="Courier New" panose="02070309020205020404" pitchFamily="49" charset="0"/>
            </a:endParaRPr>
          </a:p>
          <a:p>
            <a:r>
              <a:rPr lang="en-GB" altLang="sv-SE">
                <a:latin typeface="Courier New" panose="02070309020205020404" pitchFamily="49" charset="0"/>
              </a:rPr>
              <a:t>P1: </a:t>
            </a:r>
            <a:r>
              <a:rPr lang="en-GB" altLang="sv-SE" b="1">
                <a:latin typeface="Courier New" panose="02070309020205020404" pitchFamily="49" charset="0"/>
              </a:rPr>
              <a:t>process</a:t>
            </a:r>
            <a:r>
              <a:rPr lang="en-GB" altLang="sv-SE">
                <a:latin typeface="Courier New" panose="02070309020205020404" pitchFamily="49" charset="0"/>
              </a:rPr>
              <a:t>(IA, IB, S)</a:t>
            </a:r>
            <a:endParaRPr lang="en-GB" altLang="sv-SE" b="1">
              <a:latin typeface="Courier New" panose="02070309020205020404" pitchFamily="49" charset="0"/>
            </a:endParaRPr>
          </a:p>
          <a:p>
            <a:r>
              <a:rPr lang="en-GB" altLang="sv-SE" b="1">
                <a:latin typeface="Courier New" panose="02070309020205020404" pitchFamily="49" charset="0"/>
              </a:rPr>
              <a:t>begin</a:t>
            </a:r>
            <a:endParaRPr lang="en-GB" altLang="sv-SE">
              <a:latin typeface="Courier New" panose="02070309020205020404" pitchFamily="49" charset="0"/>
            </a:endParaRPr>
          </a:p>
          <a:p>
            <a:r>
              <a:rPr lang="en-GB" altLang="sv-SE">
                <a:latin typeface="Courier New" panose="02070309020205020404" pitchFamily="49" charset="0"/>
              </a:rPr>
              <a:t>    </a:t>
            </a:r>
            <a:r>
              <a:rPr lang="en-GB" altLang="sv-SE" b="1">
                <a:latin typeface="Courier New" panose="02070309020205020404" pitchFamily="49" charset="0"/>
              </a:rPr>
              <a:t>if</a:t>
            </a:r>
            <a:r>
              <a:rPr lang="en-GB" altLang="sv-SE">
                <a:latin typeface="Courier New" panose="02070309020205020404" pitchFamily="49" charset="0"/>
              </a:rPr>
              <a:t> S = '1' </a:t>
            </a:r>
            <a:r>
              <a:rPr lang="en-GB" altLang="sv-SE" b="1">
                <a:latin typeface="Courier New" panose="02070309020205020404" pitchFamily="49" charset="0"/>
              </a:rPr>
              <a:t>then</a:t>
            </a:r>
            <a:endParaRPr lang="en-GB" altLang="sv-SE">
              <a:latin typeface="Courier New" panose="02070309020205020404" pitchFamily="49" charset="0"/>
            </a:endParaRPr>
          </a:p>
          <a:p>
            <a:r>
              <a:rPr lang="en-GB" altLang="sv-SE">
                <a:latin typeface="Courier New" panose="02070309020205020404" pitchFamily="49" charset="0"/>
              </a:rPr>
              <a:t>       Y &lt;= IB;</a:t>
            </a:r>
          </a:p>
          <a:p>
            <a:r>
              <a:rPr lang="en-GB" altLang="sv-SE">
                <a:latin typeface="Courier New" panose="02070309020205020404" pitchFamily="49" charset="0"/>
              </a:rPr>
              <a:t>    </a:t>
            </a:r>
            <a:r>
              <a:rPr lang="en-GB" altLang="sv-SE" b="1">
                <a:latin typeface="Courier New" panose="02070309020205020404" pitchFamily="49" charset="0"/>
              </a:rPr>
              <a:t>else</a:t>
            </a:r>
            <a:endParaRPr lang="en-GB" altLang="sv-SE">
              <a:latin typeface="Courier New" panose="02070309020205020404" pitchFamily="49" charset="0"/>
            </a:endParaRPr>
          </a:p>
          <a:p>
            <a:r>
              <a:rPr lang="en-GB" altLang="sv-SE">
                <a:latin typeface="Courier New" panose="02070309020205020404" pitchFamily="49" charset="0"/>
              </a:rPr>
              <a:t>       Y &lt;= IA;</a:t>
            </a:r>
          </a:p>
          <a:p>
            <a:r>
              <a:rPr lang="en-GB" altLang="sv-SE">
                <a:latin typeface="Courier New" panose="02070309020205020404" pitchFamily="49" charset="0"/>
              </a:rPr>
              <a:t>   </a:t>
            </a:r>
            <a:r>
              <a:rPr lang="en-GB" altLang="sv-SE" b="1">
                <a:latin typeface="Courier New" panose="02070309020205020404" pitchFamily="49" charset="0"/>
              </a:rPr>
              <a:t>end if</a:t>
            </a:r>
            <a:r>
              <a:rPr lang="en-GB" altLang="sv-SE">
                <a:latin typeface="Courier New" panose="02070309020205020404" pitchFamily="49" charset="0"/>
              </a:rPr>
              <a:t>;</a:t>
            </a:r>
            <a:endParaRPr lang="en-GB" altLang="sv-SE" b="1">
              <a:latin typeface="Courier New" panose="02070309020205020404" pitchFamily="49" charset="0"/>
            </a:endParaRPr>
          </a:p>
          <a:p>
            <a:r>
              <a:rPr lang="en-GB" altLang="sv-SE" b="1">
                <a:latin typeface="Courier New" panose="02070309020205020404" pitchFamily="49" charset="0"/>
              </a:rPr>
              <a:t>end process </a:t>
            </a:r>
            <a:r>
              <a:rPr lang="en-GB" altLang="sv-SE">
                <a:latin typeface="Courier New" panose="02070309020205020404" pitchFamily="49" charset="0"/>
              </a:rPr>
              <a:t>P1;</a:t>
            </a:r>
            <a:endParaRPr lang="en-GB" altLang="sv-SE" b="1">
              <a:latin typeface="Courier New" panose="02070309020205020404" pitchFamily="49" charset="0"/>
            </a:endParaRPr>
          </a:p>
          <a:p>
            <a:r>
              <a:rPr lang="en-GB" altLang="sv-SE" b="1">
                <a:latin typeface="Courier New" panose="02070309020205020404" pitchFamily="49" charset="0"/>
              </a:rPr>
              <a:t>end</a:t>
            </a:r>
            <a:r>
              <a:rPr lang="en-GB" altLang="sv-SE">
                <a:latin typeface="Courier New" panose="02070309020205020404" pitchFamily="49" charset="0"/>
              </a:rPr>
              <a:t> VERHALTEN;</a:t>
            </a:r>
            <a:endParaRPr lang="de-DE" altLang="sv-SE">
              <a:latin typeface="Courier New" panose="02070309020205020404" pitchFamily="49" charset="0"/>
            </a:endParaRPr>
          </a:p>
        </p:txBody>
      </p:sp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87313" y="1333500"/>
            <a:ext cx="10225087" cy="10763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sv-SE" b="1">
                <a:latin typeface="Courier New" panose="02070309020205020404" pitchFamily="49" charset="0"/>
              </a:rPr>
              <a:t>entity </a:t>
            </a:r>
            <a:r>
              <a:rPr lang="en-GB" altLang="sv-SE">
                <a:latin typeface="Courier New" panose="02070309020205020404" pitchFamily="49" charset="0"/>
              </a:rPr>
              <a:t>MUX </a:t>
            </a:r>
            <a:r>
              <a:rPr lang="en-GB" altLang="sv-SE" b="1">
                <a:latin typeface="Courier New" panose="02070309020205020404" pitchFamily="49" charset="0"/>
              </a:rPr>
              <a:t>is</a:t>
            </a:r>
          </a:p>
          <a:p>
            <a:r>
              <a:rPr lang="en-GB" altLang="de-DE" b="1">
                <a:latin typeface="Courier New" panose="02070309020205020404" pitchFamily="49" charset="0"/>
              </a:rPr>
              <a:t>port</a:t>
            </a:r>
            <a:r>
              <a:rPr lang="en-GB" altLang="de-DE">
                <a:latin typeface="Courier New" panose="02070309020205020404" pitchFamily="49" charset="0"/>
              </a:rPr>
              <a:t>( IA, IB, S : in bit;   </a:t>
            </a:r>
            <a:r>
              <a:rPr lang="en-GB" altLang="de-DE" b="1">
                <a:latin typeface="Courier New" panose="02070309020205020404" pitchFamily="49" charset="0"/>
              </a:rPr>
              <a:t>-- Eingangssignale</a:t>
            </a:r>
            <a:endParaRPr lang="en-GB" altLang="de-DE">
              <a:latin typeface="Courier New" panose="02070309020205020404" pitchFamily="49" charset="0"/>
            </a:endParaRPr>
          </a:p>
          <a:p>
            <a:r>
              <a:rPr lang="en-GB" altLang="de-DE">
                <a:latin typeface="Courier New" panose="02070309020205020404" pitchFamily="49" charset="0"/>
              </a:rPr>
              <a:t>      Y : out bit);         </a:t>
            </a:r>
            <a:r>
              <a:rPr lang="en-GB" altLang="de-DE" b="1">
                <a:latin typeface="Courier New" panose="02070309020205020404" pitchFamily="49" charset="0"/>
              </a:rPr>
              <a:t>-- Ausgangssignale</a:t>
            </a:r>
          </a:p>
          <a:p>
            <a:r>
              <a:rPr lang="en-GB" altLang="de-DE" b="1">
                <a:latin typeface="Courier New" panose="02070309020205020404" pitchFamily="49" charset="0"/>
              </a:rPr>
              <a:t>end</a:t>
            </a:r>
            <a:r>
              <a:rPr lang="en-GB" altLang="de-DE">
                <a:latin typeface="Courier New" panose="02070309020205020404" pitchFamily="49" charset="0"/>
              </a:rPr>
              <a:t> MUX;</a:t>
            </a:r>
            <a:endParaRPr lang="en-GB" altLang="de-DE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0F0D21-965F-46A2-A598-52F4127411EE}" type="datetime1">
              <a:rPr lang="de-DE" altLang="en-US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en-US" sz="1000" b="0" smtClean="0"/>
          </a:p>
        </p:txBody>
      </p:sp>
      <p:sp>
        <p:nvSpPr>
          <p:cNvPr id="25603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8DF46B-D64D-456F-9F77-B9876610D9E3}" type="slidenum">
              <a:rPr lang="en-US" altLang="en-US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de-DE" altLang="en-US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Grundlegende Syntaxelemente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663575" y="1333500"/>
            <a:ext cx="648017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de-DE" b="1">
                <a:latin typeface="Courier New" panose="02070309020205020404" pitchFamily="49" charset="0"/>
              </a:rPr>
              <a:t>entity</a:t>
            </a:r>
            <a:r>
              <a:rPr lang="en-GB" altLang="de-DE">
                <a:latin typeface="Courier New" panose="02070309020205020404" pitchFamily="49" charset="0"/>
              </a:rPr>
              <a:t> &lt;ENTITY_NAME&gt; </a:t>
            </a:r>
            <a:r>
              <a:rPr lang="en-GB" altLang="de-DE" b="1">
                <a:latin typeface="Courier New" panose="02070309020205020404" pitchFamily="49" charset="0"/>
              </a:rPr>
              <a:t>is</a:t>
            </a:r>
            <a:endParaRPr lang="en-GB" altLang="de-DE">
              <a:latin typeface="Courier New" panose="02070309020205020404" pitchFamily="49" charset="0"/>
            </a:endParaRPr>
          </a:p>
          <a:p>
            <a:r>
              <a:rPr lang="en-GB" altLang="de-DE">
                <a:latin typeface="Courier New" panose="02070309020205020404" pitchFamily="49" charset="0"/>
              </a:rPr>
              <a:t>   </a:t>
            </a:r>
            <a:r>
              <a:rPr lang="fr-FR" altLang="de-DE" b="1">
                <a:latin typeface="Courier New" panose="02070309020205020404" pitchFamily="49" charset="0"/>
              </a:rPr>
              <a:t>port</a:t>
            </a:r>
            <a:r>
              <a:rPr lang="fr-FR" altLang="de-DE">
                <a:latin typeface="Courier New" panose="02070309020205020404" pitchFamily="49" charset="0"/>
              </a:rPr>
              <a:t>( {{&lt;PORT_NAME_i&gt;} : </a:t>
            </a:r>
            <a:r>
              <a:rPr lang="fr-FR" altLang="de-DE" b="1">
                <a:latin typeface="Courier New" panose="02070309020205020404" pitchFamily="49" charset="0"/>
              </a:rPr>
              <a:t>&lt;mode&gt;</a:t>
            </a:r>
            <a:r>
              <a:rPr lang="fr-FR" altLang="de-DE">
                <a:latin typeface="Courier New" panose="02070309020205020404" pitchFamily="49" charset="0"/>
              </a:rPr>
              <a:t> &lt;type_1&gt;;}</a:t>
            </a:r>
          </a:p>
          <a:p>
            <a:r>
              <a:rPr lang="fr-FR" altLang="de-DE">
                <a:latin typeface="Courier New" panose="02070309020205020404" pitchFamily="49" charset="0"/>
              </a:rPr>
              <a:t>       </a:t>
            </a:r>
            <a:r>
              <a:rPr lang="de-DE" altLang="de-DE">
                <a:latin typeface="Courier New" panose="02070309020205020404" pitchFamily="49" charset="0"/>
              </a:rPr>
              <a:t>);</a:t>
            </a:r>
            <a:endParaRPr lang="de-DE" altLang="de-DE" b="1">
              <a:latin typeface="Courier New" panose="02070309020205020404" pitchFamily="49" charset="0"/>
            </a:endParaRPr>
          </a:p>
          <a:p>
            <a:r>
              <a:rPr lang="de-DE" altLang="de-DE" b="1">
                <a:latin typeface="Courier New" panose="02070309020205020404" pitchFamily="49" charset="0"/>
              </a:rPr>
              <a:t>end</a:t>
            </a:r>
            <a:r>
              <a:rPr lang="de-DE" altLang="de-DE">
                <a:latin typeface="Courier New" panose="02070309020205020404" pitchFamily="49" charset="0"/>
              </a:rPr>
              <a:t> &lt;ENTITY_NAME&gt;;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735013" y="2486025"/>
            <a:ext cx="9145587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de-DE" altLang="de-DE" sz="1800" b="1">
                <a:latin typeface="Arial" panose="020B0604020202020204" pitchFamily="34" charset="0"/>
              </a:rPr>
              <a:t> Einfachste Port-Datentypen:</a:t>
            </a:r>
            <a:r>
              <a:rPr lang="de-DE" altLang="de-DE"/>
              <a:t> </a:t>
            </a:r>
            <a:r>
              <a:rPr lang="de-DE" altLang="de-DE">
                <a:latin typeface="Courier New" panose="02070309020205020404" pitchFamily="49" charset="0"/>
              </a:rPr>
              <a:t>bit, bit_vector</a:t>
            </a:r>
            <a:r>
              <a:rPr lang="de-DE" altLang="de-DE"/>
              <a:t> 	</a:t>
            </a:r>
            <a:r>
              <a:rPr lang="de-DE" altLang="de-DE" b="1">
                <a:latin typeface="Arial" panose="020B0604020202020204" pitchFamily="34" charset="0"/>
              </a:rPr>
              <a:t>(Wertevorrat: 0, 1)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de-DE" altLang="de-DE"/>
              <a:t> </a:t>
            </a:r>
            <a:r>
              <a:rPr lang="de-DE" altLang="de-DE" sz="1800" b="1">
                <a:latin typeface="Arial" panose="020B0604020202020204" pitchFamily="34" charset="0"/>
              </a:rPr>
              <a:t>Bitvektoren sind Busse / Signalbündel z.B.:</a:t>
            </a:r>
          </a:p>
          <a:p>
            <a:pPr lvl="2">
              <a:spcBef>
                <a:spcPct val="50000"/>
              </a:spcBef>
            </a:pPr>
            <a:r>
              <a:rPr lang="en-GB" altLang="de-DE">
                <a:latin typeface="Courier New" panose="02070309020205020404" pitchFamily="49" charset="0"/>
              </a:rPr>
              <a:t>MY_BYTE: in bit_vector(7 downto 0); -- MSB hat Index 7</a:t>
            </a:r>
            <a:endParaRPr lang="de-DE" altLang="de-DE">
              <a:latin typeface="Courier New" panose="02070309020205020404" pitchFamily="49" charset="0"/>
            </a:endParaRPr>
          </a:p>
          <a:p>
            <a:pPr lvl="2">
              <a:spcBef>
                <a:spcPct val="50000"/>
              </a:spcBef>
            </a:pPr>
            <a:r>
              <a:rPr lang="en-GB" altLang="de-DE">
                <a:latin typeface="Courier New" panose="02070309020205020404" pitchFamily="49" charset="0"/>
              </a:rPr>
              <a:t>MY_BYTE: in bit_vector(0 to 7); -- MSB hat Index 0</a:t>
            </a:r>
            <a:endParaRPr lang="de-DE" altLang="de-DE">
              <a:latin typeface="Courier New" panose="02070309020205020404" pitchFamily="49" charset="0"/>
            </a:endParaRP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663575" y="4141788"/>
            <a:ext cx="9648825" cy="217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de-DE" altLang="de-DE" sz="1800" b="1" dirty="0" smtClean="0">
                <a:latin typeface="Arial" pitchFamily="34" charset="0"/>
              </a:rPr>
              <a:t>Weitere VHDL-Syntaxelemente: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de-DE" altLang="de-DE" sz="1800" b="1" dirty="0" smtClean="0">
                <a:solidFill>
                  <a:srgbClr val="FB9E23"/>
                </a:solidFill>
                <a:latin typeface="Arial" pitchFamily="34" charset="0"/>
              </a:rPr>
              <a:t>Kommentare</a:t>
            </a:r>
            <a:r>
              <a:rPr lang="de-DE" altLang="de-DE" sz="1800" b="1" dirty="0" smtClean="0">
                <a:latin typeface="Arial" pitchFamily="34" charset="0"/>
              </a:rPr>
              <a:t> beginnen an beliebiger Stelle einer Zeile mit zwei Minuszeichen „--“ und enden am Ende einer Zeile.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de-DE" altLang="de-DE" sz="1800" b="1" dirty="0" smtClean="0">
                <a:latin typeface="Arial" pitchFamily="34" charset="0"/>
              </a:rPr>
              <a:t>Am Ende einer VHDL-Anweisungen steht ein </a:t>
            </a:r>
            <a:r>
              <a:rPr lang="de-DE" altLang="de-DE" sz="1800" b="1" dirty="0" smtClean="0">
                <a:solidFill>
                  <a:srgbClr val="FB9E23"/>
                </a:solidFill>
                <a:latin typeface="Arial" pitchFamily="34" charset="0"/>
              </a:rPr>
              <a:t>Semikolon</a:t>
            </a:r>
            <a:r>
              <a:rPr lang="de-DE" altLang="de-DE" sz="1800" b="1" dirty="0" smtClean="0">
                <a:latin typeface="Arial" pitchFamily="34" charset="0"/>
              </a:rPr>
              <a:t> „ ; “.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de-DE" altLang="de-DE" sz="1800" b="1" dirty="0" smtClean="0">
                <a:latin typeface="Arial" pitchFamily="34" charset="0"/>
              </a:rPr>
              <a:t>In Anweisungen: Schlüsselwörter (z.B. </a:t>
            </a:r>
            <a:r>
              <a:rPr lang="de-DE" altLang="de-DE" sz="1800" b="1" dirty="0" err="1" smtClean="0">
                <a:latin typeface="Courier New" pitchFamily="49" charset="0"/>
              </a:rPr>
              <a:t>with</a:t>
            </a:r>
            <a:r>
              <a:rPr lang="de-DE" altLang="de-DE" sz="1800" b="1" dirty="0" smtClean="0">
                <a:latin typeface="Courier New" pitchFamily="49" charset="0"/>
              </a:rPr>
              <a:t>, </a:t>
            </a:r>
            <a:r>
              <a:rPr lang="de-DE" altLang="de-DE" sz="1800" b="1" dirty="0" err="1" smtClean="0">
                <a:latin typeface="Courier New" pitchFamily="49" charset="0"/>
              </a:rPr>
              <a:t>select</a:t>
            </a:r>
            <a:r>
              <a:rPr lang="de-DE" altLang="de-DE" sz="1800" b="1" dirty="0" smtClean="0">
                <a:latin typeface="Courier New" pitchFamily="49" charset="0"/>
              </a:rPr>
              <a:t>, </a:t>
            </a:r>
            <a:r>
              <a:rPr lang="de-DE" altLang="de-DE" sz="1800" b="1" dirty="0" err="1" smtClean="0">
                <a:latin typeface="Courier New" pitchFamily="49" charset="0"/>
              </a:rPr>
              <a:t>when</a:t>
            </a:r>
            <a:r>
              <a:rPr lang="de-DE" altLang="de-DE" sz="1800" b="1" dirty="0" smtClean="0">
                <a:latin typeface="Arial" pitchFamily="34" charset="0"/>
              </a:rPr>
              <a:t>) oder Beistrich „ , “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BD60A6-29DA-45A8-92D7-F1CCE1A413D6}" type="datetime1">
              <a:rPr lang="de-DE" altLang="en-US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en-US" sz="1000" b="0" smtClean="0"/>
          </a:p>
        </p:txBody>
      </p:sp>
      <p:sp>
        <p:nvSpPr>
          <p:cNvPr id="27651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ED13BC-A6C0-4B76-8598-5DF4D2AE3C44}" type="slidenum">
              <a:rPr lang="en-US" altLang="en-US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de-DE" altLang="en-US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252413"/>
            <a:ext cx="10212387" cy="622300"/>
          </a:xfrm>
        </p:spPr>
        <p:txBody>
          <a:bodyPr/>
          <a:lstStyle/>
          <a:p>
            <a:pPr eaLnBrk="1" hangingPunct="1">
              <a:defRPr/>
            </a:pPr>
            <a:r>
              <a:rPr lang="de-DE" dirty="0" smtClean="0"/>
              <a:t>Port-Modi</a:t>
            </a: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303213" y="2030413"/>
          <a:ext cx="4032250" cy="361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name="Visio" r:id="rId4" imgW="3880727" imgH="3466938" progId="Visio.Drawing.11">
                  <p:embed/>
                </p:oleObj>
              </mc:Choice>
              <mc:Fallback>
                <p:oleObj name="Visio" r:id="rId4" imgW="3880727" imgH="346693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2030413"/>
                        <a:ext cx="4032250" cy="361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66" name="Group 78"/>
          <p:cNvGraphicFramePr>
            <a:graphicFrameLocks noGrp="1"/>
          </p:cNvGraphicFramePr>
          <p:nvPr>
            <p:ph idx="1"/>
          </p:nvPr>
        </p:nvGraphicFramePr>
        <p:xfrm>
          <a:off x="4695825" y="1620838"/>
          <a:ext cx="5688013" cy="4664076"/>
        </p:xfrm>
        <a:graphic>
          <a:graphicData uri="http://schemas.openxmlformats.org/drawingml/2006/table">
            <a:tbl>
              <a:tblPr/>
              <a:tblGrid>
                <a:gridCol w="998538"/>
                <a:gridCol w="4689475"/>
              </a:tblGrid>
              <a:tr h="579159">
                <a:tc>
                  <a:txBody>
                    <a:bodyPr/>
                    <a:lstStyle/>
                    <a:p>
                      <a:pPr marL="373063" marR="0" lvl="0" indent="-373063" algn="just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port-</a:t>
                      </a:r>
                    </a:p>
                    <a:p>
                      <a:pPr marL="373063" marR="0" lvl="0" indent="-373063" algn="just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Modus</a:t>
                      </a:r>
                      <a:endParaRPr kumimoji="0" 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just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Verwendung</a:t>
                      </a:r>
                      <a:endParaRPr kumimoji="0" 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98">
                <a:tc>
                  <a:txBody>
                    <a:bodyPr/>
                    <a:lstStyle/>
                    <a:p>
                      <a:pPr marL="373063" marR="0" lvl="0" indent="-373063" algn="just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</a:t>
                      </a:r>
                      <a:endParaRPr kumimoji="0" 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just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Das Signal kann nur gelesen (rechte Seite einer Signalzuweisung) oder abgefragt werden. Die Signalquelle liegt extern.</a:t>
                      </a:r>
                      <a:endParaRPr kumimoji="0" 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066873">
                <a:tc>
                  <a:txBody>
                    <a:bodyPr/>
                    <a:lstStyle/>
                    <a:p>
                      <a:pPr marL="373063" marR="0" lvl="0" indent="-373063" algn="just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out</a:t>
                      </a:r>
                      <a:endParaRPr kumimoji="0" 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just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Die Signalquelle liegt in der architecture (interne Quelle). Das Signal darf nur auf der linken Seite einer Signalzuweisung stehen.</a:t>
                      </a:r>
                      <a:endParaRPr kumimoji="0" 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066873">
                <a:tc>
                  <a:txBody>
                    <a:bodyPr/>
                    <a:lstStyle/>
                    <a:p>
                      <a:pPr marL="373063" marR="0" lvl="0" indent="-373063" algn="just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buffer</a:t>
                      </a:r>
                      <a:endParaRPr kumimoji="0" 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just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Das Signal befindet sich auf der linken Seite einer Signalzuweisung (interne Quelle), es kann aber auch gelesen werden (rechte Seite der Signalzuweisung).</a:t>
                      </a:r>
                      <a:endParaRPr kumimoji="0" 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73">
                <a:tc>
                  <a:txBody>
                    <a:bodyPr/>
                    <a:lstStyle/>
                    <a:p>
                      <a:pPr marL="373063" marR="0" lvl="0" indent="-373063" algn="just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inout</a:t>
                      </a:r>
                      <a:endParaRPr kumimoji="0" 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just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Bidirektionales Signal: Die Quelle liegt zeitweise intern und zeitweise extern. Die Verwendung erfordert den speziellen Datentyp </a:t>
                      </a:r>
                      <a:r>
                        <a:rPr kumimoji="0" lang="de-DE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std_logic</a:t>
                      </a: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(vgl. Kap 9.6).</a:t>
                      </a:r>
                      <a:endParaRPr kumimoji="0" 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D32A2A-C2BD-43C6-A613-44D318BC1038}" type="datetime1">
              <a:rPr lang="de-DE" altLang="en-US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en-US" sz="1000" b="0" smtClean="0"/>
          </a:p>
        </p:txBody>
      </p:sp>
      <p:sp>
        <p:nvSpPr>
          <p:cNvPr id="29699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E7DC83-1557-4C10-8ACA-F143A2518E69}" type="slidenum">
              <a:rPr lang="en-US" altLang="en-US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de-DE" altLang="en-US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dirty="0" smtClean="0"/>
              <a:t>Aufbau einer </a:t>
            </a:r>
            <a:r>
              <a:rPr lang="de-DE" dirty="0" err="1" smtClean="0">
                <a:latin typeface="Courier New" pitchFamily="49" charset="0"/>
              </a:rPr>
              <a:t>architecture</a:t>
            </a:r>
            <a:endParaRPr lang="de-DE" dirty="0" smtClean="0">
              <a:latin typeface="Courier New" pitchFamily="49" charset="0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973138"/>
            <a:ext cx="10212387" cy="2665412"/>
          </a:xfrm>
        </p:spPr>
        <p:txBody>
          <a:bodyPr/>
          <a:lstStyle/>
          <a:p>
            <a:pPr marL="381000" indent="-381000" eaLnBrk="1" hangingPunct="1">
              <a:buFontTx/>
              <a:buNone/>
            </a:pPr>
            <a:r>
              <a:rPr lang="de-DE" altLang="de-DE" sz="2400" smtClean="0"/>
              <a:t>Zwei Bestandteile:</a:t>
            </a:r>
          </a:p>
          <a:p>
            <a:pPr marL="381000" indent="-381000" eaLnBrk="1" hangingPunct="1"/>
            <a:r>
              <a:rPr lang="de-DE" altLang="de-DE" sz="2400" smtClean="0">
                <a:solidFill>
                  <a:srgbClr val="FB9E23"/>
                </a:solidFill>
              </a:rPr>
              <a:t>Deklarationsteil:</a:t>
            </a:r>
            <a:r>
              <a:rPr lang="de-DE" altLang="de-DE" sz="2400" smtClean="0"/>
              <a:t> </a:t>
            </a:r>
            <a:r>
              <a:rPr lang="de-DE" altLang="de-DE" sz="2400" i="1" smtClean="0"/>
              <a:t>lokale Signale</a:t>
            </a:r>
            <a:r>
              <a:rPr lang="de-DE" altLang="de-DE" sz="2400" smtClean="0"/>
              <a:t>, und Komponenten</a:t>
            </a:r>
          </a:p>
          <a:p>
            <a:pPr marL="381000" indent="-381000" eaLnBrk="1" hangingPunct="1"/>
            <a:r>
              <a:rPr lang="de-DE" altLang="de-DE" sz="2400" smtClean="0">
                <a:solidFill>
                  <a:srgbClr val="FB9E23"/>
                </a:solidFill>
              </a:rPr>
              <a:t>Anweisungsteil: </a:t>
            </a:r>
            <a:r>
              <a:rPr lang="de-DE" altLang="de-DE" sz="2400" smtClean="0"/>
              <a:t>begin-end-Rahmen mit VHDL-Anweisungen:</a:t>
            </a:r>
          </a:p>
          <a:p>
            <a:pPr marL="1338263" lvl="2" indent="-342900" eaLnBrk="1" hangingPunct="1"/>
            <a:r>
              <a:rPr lang="de-DE" altLang="de-DE" sz="2000" smtClean="0"/>
              <a:t>Nebenläufige Signalzuweisungen</a:t>
            </a:r>
          </a:p>
          <a:p>
            <a:pPr marL="1338263" lvl="2" indent="-342900" eaLnBrk="1" hangingPunct="1"/>
            <a:r>
              <a:rPr lang="de-DE" altLang="de-DE" sz="2000" smtClean="0"/>
              <a:t>Prozesse</a:t>
            </a:r>
          </a:p>
          <a:p>
            <a:pPr marL="1338263" lvl="2" indent="-342900" eaLnBrk="1" hangingPunct="1"/>
            <a:r>
              <a:rPr lang="de-DE" altLang="de-DE" sz="2000" smtClean="0"/>
              <a:t>Komponentenmodule aus einer Bibliothek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19113" y="3533775"/>
            <a:ext cx="9648825" cy="3416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de-DE" sz="1800" b="1">
                <a:latin typeface="Courier New" panose="02070309020205020404" pitchFamily="49" charset="0"/>
              </a:rPr>
              <a:t>entity</a:t>
            </a:r>
            <a:r>
              <a:rPr lang="en-GB" altLang="de-DE" sz="1800">
                <a:latin typeface="Courier New" panose="02070309020205020404" pitchFamily="49" charset="0"/>
              </a:rPr>
              <a:t> TEST </a:t>
            </a:r>
            <a:r>
              <a:rPr lang="en-GB" altLang="de-DE" sz="1800" b="1">
                <a:latin typeface="Courier New" panose="02070309020205020404" pitchFamily="49" charset="0"/>
              </a:rPr>
              <a:t>is</a:t>
            </a:r>
          </a:p>
          <a:p>
            <a:r>
              <a:rPr lang="en-GB" altLang="de-DE" sz="1800" b="1">
                <a:latin typeface="Courier New" panose="02070309020205020404" pitchFamily="49" charset="0"/>
              </a:rPr>
              <a:t>port</a:t>
            </a:r>
            <a:r>
              <a:rPr lang="en-GB" altLang="de-DE" sz="1800">
                <a:latin typeface="Courier New" panose="02070309020205020404" pitchFamily="49" charset="0"/>
              </a:rPr>
              <a:t>( A, B, C : in bit;   </a:t>
            </a:r>
            <a:r>
              <a:rPr lang="en-GB" altLang="de-DE" sz="1800" b="1">
                <a:latin typeface="Courier New" panose="02070309020205020404" pitchFamily="49" charset="0"/>
              </a:rPr>
              <a:t>-- Eingangssignale</a:t>
            </a:r>
            <a:endParaRPr lang="en-GB" altLang="de-DE" sz="1800">
              <a:latin typeface="Courier New" panose="02070309020205020404" pitchFamily="49" charset="0"/>
            </a:endParaRPr>
          </a:p>
          <a:p>
            <a:r>
              <a:rPr lang="en-GB" altLang="de-DE" sz="1800">
                <a:latin typeface="Courier New" panose="02070309020205020404" pitchFamily="49" charset="0"/>
              </a:rPr>
              <a:t>      X, Y : out bit);    </a:t>
            </a:r>
            <a:r>
              <a:rPr lang="en-GB" altLang="de-DE" sz="1800" b="1">
                <a:latin typeface="Courier New" panose="02070309020205020404" pitchFamily="49" charset="0"/>
              </a:rPr>
              <a:t>-- Ausgangssignale</a:t>
            </a:r>
          </a:p>
          <a:p>
            <a:r>
              <a:rPr lang="en-GB" altLang="de-DE" sz="1800" b="1">
                <a:latin typeface="Courier New" panose="02070309020205020404" pitchFamily="49" charset="0"/>
              </a:rPr>
              <a:t>end</a:t>
            </a:r>
            <a:r>
              <a:rPr lang="en-GB" altLang="de-DE" sz="1800">
                <a:latin typeface="Courier New" panose="02070309020205020404" pitchFamily="49" charset="0"/>
              </a:rPr>
              <a:t> TEST;</a:t>
            </a:r>
          </a:p>
          <a:p>
            <a:endParaRPr lang="en-GB" altLang="de-DE" sz="1800" b="1">
              <a:latin typeface="Courier New" panose="02070309020205020404" pitchFamily="49" charset="0"/>
            </a:endParaRPr>
          </a:p>
          <a:p>
            <a:r>
              <a:rPr lang="en-GB" altLang="de-DE" sz="1800" b="1">
                <a:latin typeface="Courier New" panose="02070309020205020404" pitchFamily="49" charset="0"/>
              </a:rPr>
              <a:t>architecture</a:t>
            </a:r>
            <a:r>
              <a:rPr lang="en-GB" altLang="de-DE" sz="1800">
                <a:latin typeface="Courier New" panose="02070309020205020404" pitchFamily="49" charset="0"/>
              </a:rPr>
              <a:t> ARCH1 </a:t>
            </a:r>
            <a:r>
              <a:rPr lang="en-GB" altLang="de-DE" sz="1800" b="1">
                <a:latin typeface="Courier New" panose="02070309020205020404" pitchFamily="49" charset="0"/>
              </a:rPr>
              <a:t>of</a:t>
            </a:r>
            <a:r>
              <a:rPr lang="en-GB" altLang="de-DE" sz="1800">
                <a:latin typeface="Courier New" panose="02070309020205020404" pitchFamily="49" charset="0"/>
              </a:rPr>
              <a:t> TEST </a:t>
            </a:r>
            <a:r>
              <a:rPr lang="en-GB" altLang="de-DE" sz="1800" b="1">
                <a:latin typeface="Courier New" panose="02070309020205020404" pitchFamily="49" charset="0"/>
              </a:rPr>
              <a:t>is</a:t>
            </a:r>
          </a:p>
          <a:p>
            <a:r>
              <a:rPr lang="en-GB" altLang="de-DE" sz="1800" b="1">
                <a:latin typeface="Courier New" panose="02070309020205020404" pitchFamily="49" charset="0"/>
              </a:rPr>
              <a:t>signal</a:t>
            </a:r>
            <a:r>
              <a:rPr lang="en-GB" altLang="de-DE" sz="1800">
                <a:latin typeface="Courier New" panose="02070309020205020404" pitchFamily="49" charset="0"/>
              </a:rPr>
              <a:t> TEMP: bit;         </a:t>
            </a:r>
            <a:r>
              <a:rPr lang="en-GB" altLang="de-DE" sz="1800" b="1">
                <a:latin typeface="Courier New" panose="02070309020205020404" pitchFamily="49" charset="0"/>
              </a:rPr>
              <a:t>-- Deklaration eines lokalen Koppelsignals</a:t>
            </a:r>
          </a:p>
          <a:p>
            <a:r>
              <a:rPr lang="en-GB" altLang="de-DE" sz="1800" b="1">
                <a:latin typeface="Courier New" panose="02070309020205020404" pitchFamily="49" charset="0"/>
              </a:rPr>
              <a:t>begin</a:t>
            </a:r>
            <a:endParaRPr lang="en-GB" altLang="de-DE" sz="1800">
              <a:latin typeface="Courier New" panose="02070309020205020404" pitchFamily="49" charset="0"/>
            </a:endParaRPr>
          </a:p>
          <a:p>
            <a:r>
              <a:rPr lang="en-GB" altLang="de-DE" sz="1800">
                <a:latin typeface="Courier New" panose="02070309020205020404" pitchFamily="49" charset="0"/>
              </a:rPr>
              <a:t>   TEMP &lt;= A </a:t>
            </a:r>
            <a:r>
              <a:rPr lang="en-GB" altLang="de-DE" sz="1800" b="1">
                <a:latin typeface="Courier New" panose="02070309020205020404" pitchFamily="49" charset="0"/>
              </a:rPr>
              <a:t>and</a:t>
            </a:r>
            <a:r>
              <a:rPr lang="en-GB" altLang="de-DE" sz="1800">
                <a:latin typeface="Courier New" panose="02070309020205020404" pitchFamily="49" charset="0"/>
              </a:rPr>
              <a:t> B;       </a:t>
            </a:r>
            <a:r>
              <a:rPr lang="en-GB" altLang="de-DE" sz="1800" b="1">
                <a:latin typeface="Courier New" panose="02070309020205020404" pitchFamily="49" charset="0"/>
              </a:rPr>
              <a:t>-- Zuweisung an das Koppelsignal</a:t>
            </a:r>
            <a:endParaRPr lang="en-GB" altLang="de-DE" sz="1800">
              <a:latin typeface="Courier New" panose="02070309020205020404" pitchFamily="49" charset="0"/>
            </a:endParaRPr>
          </a:p>
          <a:p>
            <a:r>
              <a:rPr lang="en-GB" altLang="de-DE" sz="1800">
                <a:latin typeface="Courier New" panose="02070309020205020404" pitchFamily="49" charset="0"/>
              </a:rPr>
              <a:t>   Y &lt;= TEMP </a:t>
            </a:r>
            <a:r>
              <a:rPr lang="en-GB" altLang="de-DE" sz="1800" b="1">
                <a:latin typeface="Courier New" panose="02070309020205020404" pitchFamily="49" charset="0"/>
              </a:rPr>
              <a:t>and</a:t>
            </a:r>
            <a:r>
              <a:rPr lang="en-GB" altLang="de-DE" sz="1800">
                <a:latin typeface="Courier New" panose="02070309020205020404" pitchFamily="49" charset="0"/>
              </a:rPr>
              <a:t> C;</a:t>
            </a:r>
          </a:p>
          <a:p>
            <a:r>
              <a:rPr lang="en-GB" altLang="de-DE" sz="1800">
                <a:latin typeface="Courier New" panose="02070309020205020404" pitchFamily="49" charset="0"/>
              </a:rPr>
              <a:t>   </a:t>
            </a:r>
            <a:r>
              <a:rPr lang="de-DE" altLang="de-DE" sz="1800">
                <a:latin typeface="Courier New" panose="02070309020205020404" pitchFamily="49" charset="0"/>
              </a:rPr>
              <a:t>X &lt;= TEMP;             </a:t>
            </a:r>
            <a:r>
              <a:rPr lang="de-DE" altLang="de-DE" sz="1800" b="1">
                <a:latin typeface="Courier New" panose="02070309020205020404" pitchFamily="49" charset="0"/>
              </a:rPr>
              <a:t>-- Kopie als Ausgangssignal</a:t>
            </a:r>
          </a:p>
          <a:p>
            <a:r>
              <a:rPr lang="de-DE" altLang="de-DE" sz="1800" b="1">
                <a:latin typeface="Courier New" panose="02070309020205020404" pitchFamily="49" charset="0"/>
              </a:rPr>
              <a:t>end</a:t>
            </a:r>
            <a:r>
              <a:rPr lang="de-DE" altLang="de-DE" sz="1800">
                <a:latin typeface="Courier New" panose="02070309020205020404" pitchFamily="49" charset="0"/>
              </a:rPr>
              <a:t> ARCH1;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15A139-4B4F-4ACC-8BF4-35863815481C}" type="datetime1">
              <a:rPr lang="de-DE" altLang="en-US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en-US" sz="1000" b="0" smtClean="0"/>
          </a:p>
        </p:txBody>
      </p:sp>
      <p:sp>
        <p:nvSpPr>
          <p:cNvPr id="31747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D4E985-1BAF-4026-B3FF-8D010C60CDDA}" type="slidenum">
              <a:rPr lang="en-US" altLang="en-US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de-DE" altLang="en-US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Nebenläufige Signalzuweisungen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044575"/>
            <a:ext cx="10212387" cy="2879725"/>
          </a:xfrm>
        </p:spPr>
        <p:txBody>
          <a:bodyPr/>
          <a:lstStyle/>
          <a:p>
            <a:pPr eaLnBrk="1" hangingPunct="1"/>
            <a:r>
              <a:rPr lang="de-DE" altLang="de-DE" sz="2400" smtClean="0"/>
              <a:t>Verwende den Signalzuweisungsoperator     &lt;=</a:t>
            </a:r>
          </a:p>
          <a:p>
            <a:pPr eaLnBrk="1" hangingPunct="1"/>
            <a:r>
              <a:rPr lang="de-DE" altLang="de-DE" sz="2400" smtClean="0"/>
              <a:t>Als Signalwerte auf der rechten Seite kommen in Frage:</a:t>
            </a:r>
          </a:p>
          <a:p>
            <a:pPr lvl="2" eaLnBrk="1" hangingPunct="1"/>
            <a:r>
              <a:rPr lang="de-DE" altLang="de-DE" sz="2000" smtClean="0"/>
              <a:t>Bit-Konstanten ’0’ und ’1’, </a:t>
            </a:r>
            <a:br>
              <a:rPr lang="de-DE" altLang="de-DE" sz="2000" smtClean="0"/>
            </a:br>
            <a:r>
              <a:rPr lang="de-DE" altLang="de-DE" sz="2000" smtClean="0"/>
              <a:t>z.B. Y &lt;= ’0’;</a:t>
            </a:r>
          </a:p>
          <a:p>
            <a:pPr lvl="2" eaLnBrk="1" hangingPunct="1"/>
            <a:r>
              <a:rPr lang="de-DE" altLang="de-DE" sz="2000" smtClean="0"/>
              <a:t>bit_vector-Konstanten eines Busses</a:t>
            </a:r>
            <a:br>
              <a:rPr lang="de-DE" altLang="de-DE" sz="2000" smtClean="0"/>
            </a:br>
            <a:r>
              <a:rPr lang="de-DE" altLang="de-DE" sz="2000" smtClean="0"/>
              <a:t>z.B. E &lt;= "1010";</a:t>
            </a:r>
          </a:p>
          <a:p>
            <a:pPr lvl="2" eaLnBrk="1" hangingPunct="1"/>
            <a:r>
              <a:rPr lang="de-DE" altLang="de-DE" sz="2000" smtClean="0"/>
              <a:t>ein logischer Ausdruck, in dem Signale mit logischen Operatoren verknüpft werden; z.B. Y &lt;= A and B;</a:t>
            </a:r>
          </a:p>
        </p:txBody>
      </p:sp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584200" y="4502150"/>
            <a:ext cx="9361488" cy="17541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85850" indent="-3429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altLang="de-DE" sz="2400" b="1">
                <a:latin typeface="Arial" panose="020B0604020202020204" pitchFamily="34" charset="0"/>
              </a:rPr>
              <a:t>Alle nebenläufigen Signalzuweisungen und Prozesse einer </a:t>
            </a:r>
            <a:r>
              <a:rPr lang="de-DE" altLang="de-DE" sz="2400" b="1">
                <a:latin typeface="Courier New" panose="02070309020205020404" pitchFamily="49" charset="0"/>
              </a:rPr>
              <a:t>architecture</a:t>
            </a:r>
            <a:r>
              <a:rPr lang="de-DE" altLang="de-DE" sz="2400" b="1">
                <a:latin typeface="Arial" panose="020B0604020202020204" pitchFamily="34" charset="0"/>
              </a:rPr>
              <a:t> werden parallel ausgeführt.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altLang="de-DE" sz="2400" b="1">
                <a:latin typeface="Arial" panose="020B0604020202020204" pitchFamily="34" charset="0"/>
              </a:rPr>
              <a:t>Jede nebenläufige Anweisung bzw. jeder Prozess repräsentiert einen Hardware-Funktionsblock.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build="p"/>
      <p:bldP spid="2458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D3C3A0-7447-40A1-AE39-E1A8E2E52C56}" type="datetime1">
              <a:rPr lang="de-DE" altLang="en-US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en-US" sz="1000" b="0" smtClean="0"/>
          </a:p>
        </p:txBody>
      </p:sp>
      <p:sp>
        <p:nvSpPr>
          <p:cNvPr id="33795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582D1F-7231-48AA-BA22-DC34D2BDCEBD}" type="slidenum">
              <a:rPr lang="en-US" altLang="en-US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de-DE" altLang="en-US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Logikoperatoren in VHDL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2400" smtClean="0"/>
              <a:t>Operatoren </a:t>
            </a:r>
            <a:r>
              <a:rPr lang="de-DE" altLang="de-DE" sz="2400" smtClean="0">
                <a:latin typeface="Courier New" panose="02070309020205020404" pitchFamily="49" charset="0"/>
              </a:rPr>
              <a:t>not, and, or, nand, nor, xor, xnor</a:t>
            </a:r>
            <a:br>
              <a:rPr lang="de-DE" altLang="de-DE" sz="2400" smtClean="0">
                <a:latin typeface="Courier New" panose="02070309020205020404" pitchFamily="49" charset="0"/>
              </a:rPr>
            </a:br>
            <a:r>
              <a:rPr lang="de-DE" altLang="de-DE" sz="2400" smtClean="0"/>
              <a:t>Bei Bussignalen gelten diese bitweise.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sz="2400" smtClean="0"/>
              <a:t>Sind deklariert für die automatisch deklarierten Datentypen:</a:t>
            </a:r>
          </a:p>
          <a:p>
            <a:pPr lvl="1" eaLnBrk="1" hangingPunct="1">
              <a:lnSpc>
                <a:spcPct val="150000"/>
              </a:lnSpc>
            </a:pPr>
            <a:r>
              <a:rPr lang="en-GB" altLang="de-DE" sz="2000" smtClean="0">
                <a:latin typeface="Courier New" panose="02070309020205020404" pitchFamily="49" charset="0"/>
              </a:rPr>
              <a:t>type bit is (‘0’, ‘1’);</a:t>
            </a:r>
          </a:p>
          <a:p>
            <a:pPr lvl="1" eaLnBrk="1" hangingPunct="1">
              <a:lnSpc>
                <a:spcPct val="150000"/>
              </a:lnSpc>
            </a:pPr>
            <a:r>
              <a:rPr lang="en-GB" altLang="de-DE" sz="2000" smtClean="0">
                <a:latin typeface="Courier New" panose="02070309020205020404" pitchFamily="49" charset="0"/>
              </a:rPr>
              <a:t>type boolean is (false, true);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sz="2400" smtClean="0"/>
              <a:t>Klammerung von Logikoperatoren: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de-DE" altLang="de-DE" sz="2000" smtClean="0">
                <a:latin typeface="Courier New" panose="02070309020205020404" pitchFamily="49" charset="0"/>
              </a:rPr>
              <a:t>Y &lt;= not (A and B and C); -- NAND3, ein NAND mit 3 Eingängen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de-DE" altLang="de-DE" sz="2000" smtClean="0">
                <a:latin typeface="Courier New" panose="02070309020205020404" pitchFamily="49" charset="0"/>
              </a:rPr>
              <a:t>Y &lt;= (A nand B) nand C;   -- ist erlaubt, aber kein NAND3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de-DE" altLang="de-DE" sz="2000" smtClean="0">
                <a:latin typeface="Courier New" panose="02070309020205020404" pitchFamily="49" charset="0"/>
              </a:rPr>
              <a:t>Y &lt;=  A nand B nand C;    </a:t>
            </a:r>
            <a:r>
              <a:rPr lang="de-DE" altLang="de-DE" sz="2000" smtClean="0">
                <a:solidFill>
                  <a:srgbClr val="FF0000"/>
                </a:solidFill>
                <a:latin typeface="Courier New" panose="02070309020205020404" pitchFamily="49" charset="0"/>
              </a:rPr>
              <a:t>-- ist falsch; Syntaxfehler 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D1D6F5-3B67-4F49-B28A-6817AD6E2FBE}" type="datetime1">
              <a:rPr lang="de-DE" altLang="en-US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en-US" sz="1000" b="0" smtClean="0"/>
          </a:p>
        </p:txBody>
      </p:sp>
      <p:sp>
        <p:nvSpPr>
          <p:cNvPr id="35843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B8B0B9-85D1-42FC-AB33-A1AED390BE38}" type="slidenum">
              <a:rPr lang="en-US" altLang="en-US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de-DE" altLang="en-US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Datenflussmodell mit Logikoperatoren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3309938"/>
            <a:ext cx="106870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de-DE" altLang="de-DE"/>
          </a:p>
        </p:txBody>
      </p:sp>
      <p:graphicFrame>
        <p:nvGraphicFramePr>
          <p:cNvPr id="35846" name="Object 4"/>
          <p:cNvGraphicFramePr>
            <a:graphicFrameLocks noChangeAspect="1"/>
          </p:cNvGraphicFramePr>
          <p:nvPr/>
        </p:nvGraphicFramePr>
        <p:xfrm>
          <a:off x="2247900" y="1333500"/>
          <a:ext cx="5978525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6" name="Visio" r:id="rId4" imgW="3664943" imgH="1054986" progId="Visio.Drawing.11">
                  <p:embed/>
                </p:oleObj>
              </mc:Choice>
              <mc:Fallback>
                <p:oleObj name="Visio" r:id="rId4" imgW="3664943" imgH="105498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1333500"/>
                        <a:ext cx="5978525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1" y="3308350"/>
            <a:ext cx="10687050" cy="3477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de-DE" sz="2000" b="1" dirty="0">
                <a:latin typeface="Courier New" panose="02070309020205020404" pitchFamily="49" charset="0"/>
              </a:rPr>
              <a:t>entity</a:t>
            </a:r>
            <a:r>
              <a:rPr lang="en-GB" altLang="de-DE" sz="2000" dirty="0">
                <a:latin typeface="Courier New" panose="02070309020205020404" pitchFamily="49" charset="0"/>
              </a:rPr>
              <a:t> TEST </a:t>
            </a:r>
            <a:r>
              <a:rPr lang="en-GB" altLang="de-DE" sz="2000" b="1" dirty="0">
                <a:latin typeface="Courier New" panose="02070309020205020404" pitchFamily="49" charset="0"/>
              </a:rPr>
              <a:t>is</a:t>
            </a:r>
          </a:p>
          <a:p>
            <a:r>
              <a:rPr lang="en-GB" altLang="de-DE" sz="2000" b="1" dirty="0">
                <a:latin typeface="Courier New" panose="02070309020205020404" pitchFamily="49" charset="0"/>
              </a:rPr>
              <a:t>port</a:t>
            </a:r>
            <a:r>
              <a:rPr lang="en-GB" altLang="de-DE" sz="2000" dirty="0">
                <a:latin typeface="Courier New" panose="02070309020205020404" pitchFamily="49" charset="0"/>
              </a:rPr>
              <a:t>( A, B, C : in bit;   </a:t>
            </a:r>
            <a:r>
              <a:rPr lang="en-GB" altLang="de-DE" sz="2000" b="1" dirty="0">
                <a:latin typeface="Courier New" panose="02070309020205020404" pitchFamily="49" charset="0"/>
              </a:rPr>
              <a:t>-- </a:t>
            </a:r>
            <a:r>
              <a:rPr lang="en-GB" altLang="de-DE" sz="2000" b="1" dirty="0" err="1">
                <a:latin typeface="Courier New" panose="02070309020205020404" pitchFamily="49" charset="0"/>
              </a:rPr>
              <a:t>Eingangssignale</a:t>
            </a:r>
            <a:endParaRPr lang="en-GB" altLang="de-DE" sz="2000" dirty="0">
              <a:latin typeface="Courier New" panose="02070309020205020404" pitchFamily="49" charset="0"/>
            </a:endParaRPr>
          </a:p>
          <a:p>
            <a:r>
              <a:rPr lang="en-GB" altLang="de-DE" sz="2000" dirty="0">
                <a:latin typeface="Courier New" panose="02070309020205020404" pitchFamily="49" charset="0"/>
              </a:rPr>
              <a:t>      X, Y : out bit);    </a:t>
            </a:r>
            <a:r>
              <a:rPr lang="en-GB" altLang="de-DE" sz="2000" b="1" dirty="0">
                <a:latin typeface="Courier New" panose="02070309020205020404" pitchFamily="49" charset="0"/>
              </a:rPr>
              <a:t>-- </a:t>
            </a:r>
            <a:r>
              <a:rPr lang="en-GB" altLang="de-DE" sz="2000" b="1" dirty="0" err="1">
                <a:latin typeface="Courier New" panose="02070309020205020404" pitchFamily="49" charset="0"/>
              </a:rPr>
              <a:t>Ausgangssignale</a:t>
            </a:r>
            <a:endParaRPr lang="en-GB" altLang="de-DE" sz="2000" b="1" dirty="0">
              <a:latin typeface="Courier New" panose="02070309020205020404" pitchFamily="49" charset="0"/>
            </a:endParaRPr>
          </a:p>
          <a:p>
            <a:r>
              <a:rPr lang="en-GB" altLang="de-DE" sz="2000" b="1" dirty="0">
                <a:latin typeface="Courier New" panose="02070309020205020404" pitchFamily="49" charset="0"/>
              </a:rPr>
              <a:t>end</a:t>
            </a:r>
            <a:r>
              <a:rPr lang="en-GB" altLang="de-DE" sz="2000" dirty="0">
                <a:latin typeface="Courier New" panose="02070309020205020404" pitchFamily="49" charset="0"/>
              </a:rPr>
              <a:t> TEST;</a:t>
            </a:r>
            <a:endParaRPr lang="en-GB" altLang="de-DE" sz="2000" b="1" dirty="0">
              <a:latin typeface="Courier New" panose="02070309020205020404" pitchFamily="49" charset="0"/>
            </a:endParaRPr>
          </a:p>
          <a:p>
            <a:r>
              <a:rPr lang="en-GB" altLang="de-DE" sz="2000" b="1" dirty="0">
                <a:latin typeface="Courier New" panose="02070309020205020404" pitchFamily="49" charset="0"/>
              </a:rPr>
              <a:t>architecture</a:t>
            </a:r>
            <a:r>
              <a:rPr lang="en-GB" altLang="de-DE" sz="2000" dirty="0">
                <a:latin typeface="Courier New" panose="02070309020205020404" pitchFamily="49" charset="0"/>
              </a:rPr>
              <a:t> ARCH1 </a:t>
            </a:r>
            <a:r>
              <a:rPr lang="en-GB" altLang="de-DE" sz="2000" b="1" dirty="0">
                <a:latin typeface="Courier New" panose="02070309020205020404" pitchFamily="49" charset="0"/>
              </a:rPr>
              <a:t>of</a:t>
            </a:r>
            <a:r>
              <a:rPr lang="en-GB" altLang="de-DE" sz="2000" dirty="0">
                <a:latin typeface="Courier New" panose="02070309020205020404" pitchFamily="49" charset="0"/>
              </a:rPr>
              <a:t> TEST </a:t>
            </a:r>
            <a:r>
              <a:rPr lang="en-GB" altLang="de-DE" sz="2000" b="1" dirty="0">
                <a:latin typeface="Courier New" panose="02070309020205020404" pitchFamily="49" charset="0"/>
              </a:rPr>
              <a:t>is</a:t>
            </a:r>
          </a:p>
          <a:p>
            <a:r>
              <a:rPr lang="en-GB" altLang="de-DE" sz="2000" b="1" dirty="0">
                <a:latin typeface="Courier New" panose="02070309020205020404" pitchFamily="49" charset="0"/>
              </a:rPr>
              <a:t>signal</a:t>
            </a:r>
            <a:r>
              <a:rPr lang="en-GB" altLang="de-DE" sz="2000" dirty="0">
                <a:latin typeface="Courier New" panose="02070309020205020404" pitchFamily="49" charset="0"/>
              </a:rPr>
              <a:t> TEMP: bit;         </a:t>
            </a:r>
            <a:r>
              <a:rPr lang="en-GB" altLang="de-DE" sz="2000" b="1" dirty="0">
                <a:latin typeface="Courier New" panose="02070309020205020404" pitchFamily="49" charset="0"/>
              </a:rPr>
              <a:t>-- </a:t>
            </a:r>
            <a:r>
              <a:rPr lang="en-GB" altLang="de-DE" sz="2000" b="1" dirty="0" err="1">
                <a:latin typeface="Courier New" panose="02070309020205020404" pitchFamily="49" charset="0"/>
              </a:rPr>
              <a:t>Deklaration</a:t>
            </a:r>
            <a:r>
              <a:rPr lang="en-GB" altLang="de-DE" sz="2000" b="1" dirty="0">
                <a:latin typeface="Courier New" panose="02070309020205020404" pitchFamily="49" charset="0"/>
              </a:rPr>
              <a:t> </a:t>
            </a:r>
            <a:r>
              <a:rPr lang="en-GB" altLang="de-DE" sz="2000" b="1" dirty="0" err="1">
                <a:latin typeface="Courier New" panose="02070309020205020404" pitchFamily="49" charset="0"/>
              </a:rPr>
              <a:t>eines</a:t>
            </a:r>
            <a:r>
              <a:rPr lang="en-GB" altLang="de-DE" sz="2000" b="1" dirty="0">
                <a:latin typeface="Courier New" panose="02070309020205020404" pitchFamily="49" charset="0"/>
              </a:rPr>
              <a:t> </a:t>
            </a:r>
            <a:r>
              <a:rPr lang="en-GB" altLang="de-DE" sz="2000" b="1" dirty="0" err="1" smtClean="0">
                <a:latin typeface="Courier New" panose="02070309020205020404" pitchFamily="49" charset="0"/>
              </a:rPr>
              <a:t>lokalen</a:t>
            </a:r>
            <a:r>
              <a:rPr lang="en-GB" altLang="de-DE" sz="2000" b="1" dirty="0" smtClean="0">
                <a:latin typeface="Courier New" panose="02070309020205020404" pitchFamily="49" charset="0"/>
              </a:rPr>
              <a:t> </a:t>
            </a:r>
            <a:r>
              <a:rPr lang="en-GB" altLang="de-DE" sz="2000" b="1" dirty="0" err="1" smtClean="0">
                <a:latin typeface="Courier New" panose="02070309020205020404" pitchFamily="49" charset="0"/>
              </a:rPr>
              <a:t>Koppelsignals</a:t>
            </a:r>
            <a:endParaRPr lang="en-GB" altLang="de-DE" sz="2000" b="1" dirty="0">
              <a:latin typeface="Courier New" panose="02070309020205020404" pitchFamily="49" charset="0"/>
            </a:endParaRPr>
          </a:p>
          <a:p>
            <a:r>
              <a:rPr lang="en-GB" altLang="de-DE" sz="2000" b="1" dirty="0">
                <a:latin typeface="Courier New" panose="02070309020205020404" pitchFamily="49" charset="0"/>
              </a:rPr>
              <a:t>begin</a:t>
            </a:r>
            <a:endParaRPr lang="en-GB" altLang="de-DE" sz="2000" dirty="0">
              <a:latin typeface="Courier New" panose="02070309020205020404" pitchFamily="49" charset="0"/>
            </a:endParaRPr>
          </a:p>
          <a:p>
            <a:r>
              <a:rPr lang="en-GB" altLang="de-DE" sz="2000" dirty="0">
                <a:latin typeface="Courier New" panose="02070309020205020404" pitchFamily="49" charset="0"/>
              </a:rPr>
              <a:t>   TEMP &lt;= A </a:t>
            </a:r>
            <a:r>
              <a:rPr lang="en-GB" altLang="de-DE" sz="2000" b="1" dirty="0">
                <a:latin typeface="Courier New" panose="02070309020205020404" pitchFamily="49" charset="0"/>
              </a:rPr>
              <a:t>and</a:t>
            </a:r>
            <a:r>
              <a:rPr lang="en-GB" altLang="de-DE" sz="2000" dirty="0">
                <a:latin typeface="Courier New" panose="02070309020205020404" pitchFamily="49" charset="0"/>
              </a:rPr>
              <a:t> B;       </a:t>
            </a:r>
            <a:r>
              <a:rPr lang="en-GB" altLang="de-DE" sz="2000" b="1" dirty="0">
                <a:latin typeface="Courier New" panose="02070309020205020404" pitchFamily="49" charset="0"/>
              </a:rPr>
              <a:t>-- </a:t>
            </a:r>
            <a:r>
              <a:rPr lang="en-GB" altLang="de-DE" sz="2000" b="1" dirty="0" err="1">
                <a:latin typeface="Courier New" panose="02070309020205020404" pitchFamily="49" charset="0"/>
              </a:rPr>
              <a:t>Zuweisung</a:t>
            </a:r>
            <a:r>
              <a:rPr lang="en-GB" altLang="de-DE" sz="2000" b="1" dirty="0">
                <a:latin typeface="Courier New" panose="02070309020205020404" pitchFamily="49" charset="0"/>
              </a:rPr>
              <a:t> an das </a:t>
            </a:r>
            <a:r>
              <a:rPr lang="en-GB" altLang="de-DE" sz="2000" b="1" dirty="0" err="1">
                <a:latin typeface="Courier New" panose="02070309020205020404" pitchFamily="49" charset="0"/>
              </a:rPr>
              <a:t>Koppelsignal</a:t>
            </a:r>
            <a:endParaRPr lang="en-GB" altLang="de-DE" sz="2000" dirty="0">
              <a:latin typeface="Courier New" panose="02070309020205020404" pitchFamily="49" charset="0"/>
            </a:endParaRPr>
          </a:p>
          <a:p>
            <a:r>
              <a:rPr lang="en-GB" altLang="de-DE" sz="2000" dirty="0">
                <a:latin typeface="Courier New" panose="02070309020205020404" pitchFamily="49" charset="0"/>
              </a:rPr>
              <a:t>   Y &lt;= TEMP </a:t>
            </a:r>
            <a:r>
              <a:rPr lang="en-GB" altLang="de-DE" sz="2000" b="1" dirty="0">
                <a:latin typeface="Courier New" panose="02070309020205020404" pitchFamily="49" charset="0"/>
              </a:rPr>
              <a:t>and</a:t>
            </a:r>
            <a:r>
              <a:rPr lang="en-GB" altLang="de-DE" sz="2000" dirty="0">
                <a:latin typeface="Courier New" panose="02070309020205020404" pitchFamily="49" charset="0"/>
              </a:rPr>
              <a:t> C;</a:t>
            </a:r>
          </a:p>
          <a:p>
            <a:r>
              <a:rPr lang="en-GB" altLang="de-DE" sz="2000" dirty="0">
                <a:latin typeface="Courier New" panose="02070309020205020404" pitchFamily="49" charset="0"/>
              </a:rPr>
              <a:t>   </a:t>
            </a:r>
            <a:r>
              <a:rPr lang="de-DE" altLang="de-DE" sz="2000" dirty="0">
                <a:latin typeface="Courier New" panose="02070309020205020404" pitchFamily="49" charset="0"/>
              </a:rPr>
              <a:t>X &lt;= TEMP;             </a:t>
            </a:r>
            <a:r>
              <a:rPr lang="de-DE" altLang="de-DE" sz="2000" b="1" dirty="0">
                <a:latin typeface="Courier New" panose="02070309020205020404" pitchFamily="49" charset="0"/>
              </a:rPr>
              <a:t>-- Kopie als Ausgangssignal</a:t>
            </a:r>
          </a:p>
          <a:p>
            <a:r>
              <a:rPr lang="de-DE" altLang="de-DE" sz="2000" b="1" dirty="0">
                <a:latin typeface="Courier New" panose="02070309020205020404" pitchFamily="49" charset="0"/>
              </a:rPr>
              <a:t>end</a:t>
            </a:r>
            <a:r>
              <a:rPr lang="de-DE" altLang="de-DE" sz="2000" dirty="0">
                <a:latin typeface="Courier New" panose="02070309020205020404" pitchFamily="49" charset="0"/>
              </a:rPr>
              <a:t> ARCH1;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25C91A-EE5A-4476-AB68-10CFE334E166}" type="datetime1">
              <a:rPr lang="de-DE" altLang="en-US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en-US" sz="1000" b="0" smtClean="0"/>
          </a:p>
        </p:txBody>
      </p:sp>
      <p:sp>
        <p:nvSpPr>
          <p:cNvPr id="37891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02B4DD-6633-4B37-AEB2-FC81783105D9}" type="slidenum">
              <a:rPr lang="en-US" altLang="en-US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de-DE" altLang="en-US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Nebenläufige Signalzuweisungen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350" y="1693863"/>
            <a:ext cx="9420225" cy="287972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altLang="de-DE" sz="2800" smtClean="0"/>
              <a:t>Drei Arten von nebenläufigen Anweisungen: 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AutoNum type="arabicPeriod"/>
            </a:pPr>
            <a:r>
              <a:rPr lang="de-DE" altLang="de-DE" sz="2800" smtClean="0"/>
              <a:t>Die </a:t>
            </a:r>
            <a:r>
              <a:rPr lang="de-DE" altLang="de-DE" sz="2800" smtClean="0">
                <a:solidFill>
                  <a:srgbClr val="FF0000"/>
                </a:solidFill>
              </a:rPr>
              <a:t>unbedingte</a:t>
            </a:r>
            <a:r>
              <a:rPr lang="de-DE" altLang="de-DE" sz="2800" smtClean="0"/>
              <a:t>, 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AutoNum type="arabicPeriod"/>
            </a:pPr>
            <a:r>
              <a:rPr lang="de-DE" altLang="de-DE" sz="2800" smtClean="0"/>
              <a:t>die </a:t>
            </a:r>
            <a:r>
              <a:rPr lang="de-DE" altLang="de-DE" sz="2800" smtClean="0">
                <a:solidFill>
                  <a:srgbClr val="FF0000"/>
                </a:solidFill>
              </a:rPr>
              <a:t>selektive</a:t>
            </a:r>
            <a:r>
              <a:rPr lang="de-DE" altLang="de-DE" sz="2800" smtClean="0"/>
              <a:t> und 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AutoNum type="arabicPeriod"/>
            </a:pPr>
            <a:r>
              <a:rPr lang="de-DE" altLang="de-DE" sz="2800" smtClean="0"/>
              <a:t>die </a:t>
            </a:r>
            <a:r>
              <a:rPr lang="de-DE" altLang="de-DE" sz="2800" smtClean="0">
                <a:solidFill>
                  <a:srgbClr val="FF0000"/>
                </a:solidFill>
              </a:rPr>
              <a:t>bedingte</a:t>
            </a:r>
            <a:r>
              <a:rPr lang="de-DE" altLang="de-DE" sz="2800" smtClean="0"/>
              <a:t> Signalzuweisung.</a:t>
            </a:r>
          </a:p>
          <a:p>
            <a:pPr eaLnBrk="1" hangingPunct="1"/>
            <a:endParaRPr lang="de-DE" altLang="de-DE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 56"/>
          <p:cNvSpPr/>
          <p:nvPr/>
        </p:nvSpPr>
        <p:spPr bwMode="auto">
          <a:xfrm>
            <a:off x="5631557" y="660431"/>
            <a:ext cx="5112568" cy="481808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4" y="109538"/>
            <a:ext cx="5764584" cy="622300"/>
          </a:xfrm>
        </p:spPr>
        <p:txBody>
          <a:bodyPr/>
          <a:lstStyle/>
          <a:p>
            <a:pPr>
              <a:defRPr/>
            </a:pPr>
            <a:r>
              <a:rPr lang="de-AT" dirty="0" smtClean="0"/>
              <a:t>Entwurfsprozess</a:t>
            </a:r>
            <a:endParaRPr lang="en-GB" dirty="0"/>
          </a:p>
        </p:txBody>
      </p:sp>
      <p:sp>
        <p:nvSpPr>
          <p:cNvPr id="921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3A1037-F703-42A6-AA0B-08EA4E4C8C97}" type="datetime1">
              <a:rPr lang="de-DE" altLang="sv-S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sv-SE" sz="1000" b="0" smtClean="0"/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FD790B-7D7A-478B-9ED7-2DD4E8FE8825}" type="slidenum">
              <a:rPr lang="en-US" altLang="sv-S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de-DE" altLang="sv-S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Rectangle 6"/>
          <p:cNvSpPr txBox="1">
            <a:spLocks noChangeArrowheads="1"/>
          </p:cNvSpPr>
          <p:nvPr/>
        </p:nvSpPr>
        <p:spPr bwMode="auto">
          <a:xfrm>
            <a:off x="-1" y="901106"/>
            <a:ext cx="5487541" cy="6048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529" tIns="49765" rIns="99529" bIns="49765" numCol="1" anchor="t" anchorCtr="0" compatLnSpc="1">
            <a:prstTxWarp prst="textNoShape">
              <a:avLst/>
            </a:prstTxWarp>
          </a:bodyPr>
          <a:lstStyle>
            <a:lvl1pPr marL="373063" indent="-373063" algn="l" defTabSz="9953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8038" indent="-309563" algn="l" defTabSz="9953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</a:defRPr>
            </a:lvl2pPr>
            <a:lvl3pPr marL="1244600" indent="-249238" algn="l" defTabSz="9953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</a:defRPr>
            </a:lvl3pPr>
            <a:lvl4pPr marL="1741488" indent="-247650" algn="l" defTabSz="9953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</a:defRPr>
            </a:lvl4pPr>
            <a:lvl5pPr marL="2239963" indent="-249238" algn="l" defTabSz="9953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697163" indent="-249238" algn="l" defTabSz="995363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3154363" indent="-249238" algn="l" defTabSz="995363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611563" indent="-249238" algn="l" defTabSz="995363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4068763" indent="-249238" algn="l" defTabSz="995363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sv-SE" sz="2400" kern="0" dirty="0" smtClean="0"/>
              <a:t>Die Simulation dient der </a:t>
            </a:r>
            <a:r>
              <a:rPr lang="de-DE" altLang="sv-SE" sz="2400" kern="0" dirty="0" smtClean="0">
                <a:solidFill>
                  <a:srgbClr val="FB9E23"/>
                </a:solidFill>
              </a:rPr>
              <a:t>Validierung</a:t>
            </a:r>
            <a:r>
              <a:rPr lang="de-DE" altLang="sv-SE" sz="2400" kern="0" dirty="0" smtClean="0"/>
              <a:t> bzw. </a:t>
            </a:r>
            <a:r>
              <a:rPr lang="de-DE" altLang="sv-SE" sz="2400" kern="0" dirty="0" smtClean="0">
                <a:solidFill>
                  <a:srgbClr val="FB9E23"/>
                </a:solidFill>
              </a:rPr>
              <a:t>Verifikation</a:t>
            </a:r>
            <a:r>
              <a:rPr lang="de-DE" altLang="sv-SE" sz="2400" kern="0" dirty="0" smtClean="0"/>
              <a:t>:</a:t>
            </a:r>
          </a:p>
          <a:p>
            <a:pPr lvl="1" eaLnBrk="1" hangingPunct="1"/>
            <a:r>
              <a:rPr lang="de-DE" altLang="sv-SE" sz="1800" kern="0" dirty="0" smtClean="0">
                <a:solidFill>
                  <a:srgbClr val="FB9E23"/>
                </a:solidFill>
              </a:rPr>
              <a:t>Funktionale VHDL-Simulation</a:t>
            </a:r>
            <a:r>
              <a:rPr lang="de-DE" altLang="sv-SE" sz="1800" kern="0" dirty="0" smtClean="0"/>
              <a:t>: Überprüfung der Entwurfsidee.</a:t>
            </a:r>
          </a:p>
          <a:p>
            <a:pPr lvl="1" eaLnBrk="1" hangingPunct="1"/>
            <a:r>
              <a:rPr lang="de-DE" altLang="sv-SE" sz="1800" kern="0" dirty="0" smtClean="0">
                <a:solidFill>
                  <a:srgbClr val="FB9E23"/>
                </a:solidFill>
              </a:rPr>
              <a:t>Formale Verifikation</a:t>
            </a:r>
            <a:r>
              <a:rPr lang="de-DE" altLang="sv-SE" sz="1800" kern="0" dirty="0" smtClean="0"/>
              <a:t>: Überprüfung von Schlüsseleigenschaften</a:t>
            </a:r>
          </a:p>
          <a:p>
            <a:pPr lvl="1" eaLnBrk="1" hangingPunct="1"/>
            <a:r>
              <a:rPr lang="de-DE" altLang="sv-SE" sz="1800" kern="0" dirty="0" smtClean="0">
                <a:solidFill>
                  <a:srgbClr val="FB9E23"/>
                </a:solidFill>
              </a:rPr>
              <a:t>Äquivalenzprüfung</a:t>
            </a:r>
            <a:r>
              <a:rPr lang="de-DE" altLang="sv-SE" sz="1800" kern="0" dirty="0" smtClean="0"/>
              <a:t> zwischen verschiedenen Modellen</a:t>
            </a:r>
          </a:p>
          <a:p>
            <a:pPr eaLnBrk="1" hangingPunct="1"/>
            <a:endParaRPr lang="de-DE" altLang="sv-SE" kern="0" dirty="0" smtClean="0"/>
          </a:p>
          <a:p>
            <a:pPr eaLnBrk="1" hangingPunct="1"/>
            <a:r>
              <a:rPr lang="de-DE" altLang="sv-SE" kern="0" dirty="0" smtClean="0"/>
              <a:t>Verifikation des Zeitverhaltens durch </a:t>
            </a:r>
          </a:p>
          <a:p>
            <a:pPr lvl="2" eaLnBrk="1" hangingPunct="1"/>
            <a:r>
              <a:rPr lang="de-DE" altLang="sv-SE" sz="1800" kern="0" dirty="0" smtClean="0">
                <a:solidFill>
                  <a:srgbClr val="FB9E23"/>
                </a:solidFill>
              </a:rPr>
              <a:t>Statische Timing Analyse</a:t>
            </a:r>
          </a:p>
          <a:p>
            <a:pPr lvl="2" eaLnBrk="1" hangingPunct="1"/>
            <a:r>
              <a:rPr lang="de-DE" altLang="sv-SE" sz="1800" kern="0" dirty="0" smtClean="0">
                <a:solidFill>
                  <a:srgbClr val="FB9E23"/>
                </a:solidFill>
              </a:rPr>
              <a:t>Postlayout VHDL-Timing-Simulation</a:t>
            </a:r>
            <a:endParaRPr lang="de-DE" altLang="sv-SE" sz="1800" kern="0" dirty="0" smtClean="0"/>
          </a:p>
        </p:txBody>
      </p:sp>
      <p:sp>
        <p:nvSpPr>
          <p:cNvPr id="6" name="Rechteck 5"/>
          <p:cNvSpPr/>
          <p:nvPr/>
        </p:nvSpPr>
        <p:spPr bwMode="auto">
          <a:xfrm>
            <a:off x="6686438" y="355875"/>
            <a:ext cx="3041619" cy="609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de-AT" sz="2400" dirty="0"/>
              <a:t>RTL Model in VHDL</a:t>
            </a:r>
            <a:endParaRPr lang="en-GB" sz="3600" dirty="0"/>
          </a:p>
        </p:txBody>
      </p:sp>
      <p:sp>
        <p:nvSpPr>
          <p:cNvPr id="7" name="Rechteck 6"/>
          <p:cNvSpPr/>
          <p:nvPr/>
        </p:nvSpPr>
        <p:spPr bwMode="auto">
          <a:xfrm>
            <a:off x="6708204" y="1319492"/>
            <a:ext cx="3019853" cy="5131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de-AT" sz="2400" dirty="0"/>
              <a:t>Simulation</a:t>
            </a:r>
            <a:endParaRPr lang="en-GB" sz="3600" dirty="0"/>
          </a:p>
        </p:txBody>
      </p:sp>
      <p:sp>
        <p:nvSpPr>
          <p:cNvPr id="8" name="Rechteck 7"/>
          <p:cNvSpPr/>
          <p:nvPr/>
        </p:nvSpPr>
        <p:spPr bwMode="auto">
          <a:xfrm>
            <a:off x="6653400" y="3307607"/>
            <a:ext cx="3096766" cy="6091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de-AT" sz="2400" dirty="0" err="1"/>
              <a:t>Static</a:t>
            </a:r>
            <a:r>
              <a:rPr lang="de-AT" sz="2400" dirty="0"/>
              <a:t> Timing Analysis</a:t>
            </a:r>
            <a:endParaRPr lang="en-GB" sz="36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6686439" y="2210068"/>
            <a:ext cx="3041619" cy="7253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de-AT" sz="2400" dirty="0" smtClean="0"/>
              <a:t>Synthesis, </a:t>
            </a:r>
            <a:r>
              <a:rPr lang="de-AT" sz="2400" dirty="0" err="1" smtClean="0"/>
              <a:t>Optimization</a:t>
            </a:r>
            <a:endParaRPr lang="en-GB" sz="3600" dirty="0"/>
          </a:p>
        </p:txBody>
      </p:sp>
      <p:sp>
        <p:nvSpPr>
          <p:cNvPr id="10" name="Rechteck 9"/>
          <p:cNvSpPr/>
          <p:nvPr/>
        </p:nvSpPr>
        <p:spPr bwMode="auto">
          <a:xfrm>
            <a:off x="6615293" y="5346014"/>
            <a:ext cx="3158275" cy="609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de-AT" sz="2400" dirty="0"/>
              <a:t>Place &amp; Route</a:t>
            </a:r>
            <a:endParaRPr lang="en-GB" sz="3600" dirty="0"/>
          </a:p>
        </p:txBody>
      </p:sp>
      <p:cxnSp>
        <p:nvCxnSpPr>
          <p:cNvPr id="9227" name="Gerade Verbindung mit Pfeil 11"/>
          <p:cNvCxnSpPr>
            <a:cxnSpLocks noChangeShapeType="1"/>
            <a:endCxn id="6" idx="0"/>
          </p:cNvCxnSpPr>
          <p:nvPr/>
        </p:nvCxnSpPr>
        <p:spPr bwMode="auto">
          <a:xfrm>
            <a:off x="8196319" y="-107007"/>
            <a:ext cx="10929" cy="46288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mit Pfeil 12"/>
          <p:cNvCxnSpPr>
            <a:cxnSpLocks noChangeShapeType="1"/>
          </p:cNvCxnSpPr>
          <p:nvPr/>
        </p:nvCxnSpPr>
        <p:spPr bwMode="auto">
          <a:xfrm>
            <a:off x="8207509" y="1703083"/>
            <a:ext cx="2" cy="49112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mit Pfeil 20"/>
          <p:cNvCxnSpPr>
            <a:cxnSpLocks noChangeShapeType="1"/>
          </p:cNvCxnSpPr>
          <p:nvPr/>
        </p:nvCxnSpPr>
        <p:spPr bwMode="auto">
          <a:xfrm>
            <a:off x="8207506" y="2791863"/>
            <a:ext cx="2" cy="49112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4" name="Gerade Verbindung mit Pfeil 21"/>
          <p:cNvCxnSpPr>
            <a:cxnSpLocks noChangeShapeType="1"/>
            <a:stCxn id="8" idx="2"/>
            <a:endCxn id="79" idx="0"/>
          </p:cNvCxnSpPr>
          <p:nvPr/>
        </p:nvCxnSpPr>
        <p:spPr bwMode="auto">
          <a:xfrm flipH="1">
            <a:off x="8185391" y="3916720"/>
            <a:ext cx="16392" cy="469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5" name="Gerade Verbindung mit Pfeil 22"/>
          <p:cNvCxnSpPr>
            <a:cxnSpLocks noChangeShapeType="1"/>
            <a:stCxn id="10" idx="2"/>
            <a:endCxn id="28" idx="0"/>
          </p:cNvCxnSpPr>
          <p:nvPr/>
        </p:nvCxnSpPr>
        <p:spPr bwMode="auto">
          <a:xfrm>
            <a:off x="8194431" y="5955126"/>
            <a:ext cx="0" cy="55336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6" name="Gerader Verbinder 23"/>
          <p:cNvCxnSpPr>
            <a:cxnSpLocks noChangeShapeType="1"/>
          </p:cNvCxnSpPr>
          <p:nvPr/>
        </p:nvCxnSpPr>
        <p:spPr bwMode="auto">
          <a:xfrm>
            <a:off x="6284370" y="6141588"/>
            <a:ext cx="1911950" cy="1963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7" name="Gerader Verbinder 26"/>
          <p:cNvCxnSpPr>
            <a:cxnSpLocks noChangeShapeType="1"/>
          </p:cNvCxnSpPr>
          <p:nvPr/>
        </p:nvCxnSpPr>
        <p:spPr bwMode="auto">
          <a:xfrm>
            <a:off x="6295558" y="2995220"/>
            <a:ext cx="1" cy="231354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8" name="Gerader Verbinder 32"/>
          <p:cNvCxnSpPr>
            <a:cxnSpLocks noChangeShapeType="1"/>
          </p:cNvCxnSpPr>
          <p:nvPr/>
        </p:nvCxnSpPr>
        <p:spPr bwMode="auto">
          <a:xfrm flipH="1">
            <a:off x="6309534" y="112367"/>
            <a:ext cx="11188" cy="287484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9" name="Gerader Verbinder 34"/>
          <p:cNvCxnSpPr>
            <a:cxnSpLocks noChangeShapeType="1"/>
          </p:cNvCxnSpPr>
          <p:nvPr/>
        </p:nvCxnSpPr>
        <p:spPr bwMode="auto">
          <a:xfrm>
            <a:off x="6309533" y="112368"/>
            <a:ext cx="1875858" cy="65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0" name="Gerader Verbinder 35"/>
          <p:cNvCxnSpPr>
            <a:cxnSpLocks noChangeShapeType="1"/>
          </p:cNvCxnSpPr>
          <p:nvPr/>
        </p:nvCxnSpPr>
        <p:spPr bwMode="auto">
          <a:xfrm flipV="1">
            <a:off x="6320722" y="1968739"/>
            <a:ext cx="1897409" cy="4284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1" name="Gerader Verbinder 24"/>
          <p:cNvCxnSpPr>
            <a:cxnSpLocks noChangeShapeType="1"/>
          </p:cNvCxnSpPr>
          <p:nvPr/>
        </p:nvCxnSpPr>
        <p:spPr bwMode="auto">
          <a:xfrm>
            <a:off x="6284370" y="4103276"/>
            <a:ext cx="1911950" cy="1963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hteck 27"/>
          <p:cNvSpPr/>
          <p:nvPr/>
        </p:nvSpPr>
        <p:spPr bwMode="auto">
          <a:xfrm>
            <a:off x="6615293" y="6508494"/>
            <a:ext cx="3158275" cy="6031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de-AT" sz="2400" dirty="0" smtClean="0"/>
              <a:t>Timing Simulation</a:t>
            </a:r>
            <a:endParaRPr lang="en-GB" sz="3600" dirty="0"/>
          </a:p>
        </p:txBody>
      </p:sp>
      <p:cxnSp>
        <p:nvCxnSpPr>
          <p:cNvPr id="29" name="Gerader Verbinder 14"/>
          <p:cNvCxnSpPr>
            <a:cxnSpLocks noChangeShapeType="1"/>
            <a:stCxn id="28" idx="1"/>
          </p:cNvCxnSpPr>
          <p:nvPr/>
        </p:nvCxnSpPr>
        <p:spPr bwMode="auto">
          <a:xfrm flipH="1">
            <a:off x="6273441" y="6810093"/>
            <a:ext cx="341852" cy="18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rade Verbindung mit Pfeil 16"/>
          <p:cNvCxnSpPr>
            <a:cxnSpLocks noChangeShapeType="1"/>
          </p:cNvCxnSpPr>
          <p:nvPr/>
        </p:nvCxnSpPr>
        <p:spPr bwMode="auto">
          <a:xfrm flipV="1">
            <a:off x="6272142" y="5290725"/>
            <a:ext cx="1298" cy="151936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Gerade Verbindung mit Pfeil 11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8207248" y="964987"/>
            <a:ext cx="10883" cy="35450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Gerader Verbinder 35"/>
          <p:cNvCxnSpPr>
            <a:cxnSpLocks noChangeShapeType="1"/>
          </p:cNvCxnSpPr>
          <p:nvPr/>
        </p:nvCxnSpPr>
        <p:spPr bwMode="auto">
          <a:xfrm flipV="1">
            <a:off x="6294016" y="3066575"/>
            <a:ext cx="1897409" cy="4284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Gerade Verbindung mit Pfeil 11"/>
          <p:cNvCxnSpPr>
            <a:cxnSpLocks noChangeShapeType="1"/>
            <a:endCxn id="9" idx="1"/>
          </p:cNvCxnSpPr>
          <p:nvPr/>
        </p:nvCxnSpPr>
        <p:spPr bwMode="auto">
          <a:xfrm>
            <a:off x="6315128" y="2572764"/>
            <a:ext cx="371311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Gerade Verbindung mit Pfeil 11"/>
          <p:cNvCxnSpPr>
            <a:cxnSpLocks noChangeShapeType="1"/>
          </p:cNvCxnSpPr>
          <p:nvPr/>
        </p:nvCxnSpPr>
        <p:spPr bwMode="auto">
          <a:xfrm>
            <a:off x="6305491" y="3596454"/>
            <a:ext cx="371311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Gerade Verbindung mit Pfeil 11"/>
          <p:cNvCxnSpPr>
            <a:cxnSpLocks noChangeShapeType="1"/>
            <a:endCxn id="10" idx="1"/>
          </p:cNvCxnSpPr>
          <p:nvPr/>
        </p:nvCxnSpPr>
        <p:spPr bwMode="auto">
          <a:xfrm>
            <a:off x="6263509" y="5638053"/>
            <a:ext cx="351784" cy="1251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Rechteck 78"/>
          <p:cNvSpPr/>
          <p:nvPr/>
        </p:nvSpPr>
        <p:spPr bwMode="auto">
          <a:xfrm>
            <a:off x="6606253" y="4385983"/>
            <a:ext cx="3158275" cy="6031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de-AT" sz="2400" dirty="0" smtClean="0"/>
              <a:t>Technology Mapping</a:t>
            </a:r>
            <a:endParaRPr lang="en-GB" sz="3600" dirty="0"/>
          </a:p>
        </p:txBody>
      </p:sp>
      <p:cxnSp>
        <p:nvCxnSpPr>
          <p:cNvPr id="87" name="Gerade Verbindung mit Pfeil 21"/>
          <p:cNvCxnSpPr>
            <a:cxnSpLocks noChangeShapeType="1"/>
            <a:stCxn id="79" idx="2"/>
            <a:endCxn id="10" idx="0"/>
          </p:cNvCxnSpPr>
          <p:nvPr/>
        </p:nvCxnSpPr>
        <p:spPr bwMode="auto">
          <a:xfrm>
            <a:off x="8185391" y="4989180"/>
            <a:ext cx="9040" cy="35683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Gerade Verbindung mit Pfeil 11"/>
          <p:cNvCxnSpPr>
            <a:cxnSpLocks noChangeShapeType="1"/>
            <a:endCxn id="79" idx="1"/>
          </p:cNvCxnSpPr>
          <p:nvPr/>
        </p:nvCxnSpPr>
        <p:spPr bwMode="auto">
          <a:xfrm>
            <a:off x="6284370" y="4680642"/>
            <a:ext cx="321883" cy="694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Gerade Verbindung mit Pfeil 21"/>
          <p:cNvCxnSpPr>
            <a:cxnSpLocks noChangeShapeType="1"/>
          </p:cNvCxnSpPr>
          <p:nvPr/>
        </p:nvCxnSpPr>
        <p:spPr bwMode="auto">
          <a:xfrm>
            <a:off x="8180870" y="7096217"/>
            <a:ext cx="9040" cy="35683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0D8189-9A93-4830-B924-468C87C3AA19}" type="datetime1">
              <a:rPr lang="de-DE" altLang="en-US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en-US" sz="1000" b="0" smtClean="0"/>
          </a:p>
        </p:txBody>
      </p:sp>
      <p:sp>
        <p:nvSpPr>
          <p:cNvPr id="39939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DA3E96-7FBB-44FC-8BF5-A8B1622F51D5}" type="slidenum">
              <a:rPr lang="en-US" altLang="en-US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de-DE" altLang="en-US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Wahrheitstabelle eines 2-zu-1-Multiplexers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765300"/>
            <a:ext cx="10212387" cy="1439863"/>
          </a:xfrm>
        </p:spPr>
        <p:txBody>
          <a:bodyPr/>
          <a:lstStyle/>
          <a:p>
            <a:pPr eaLnBrk="1" hangingPunct="1"/>
            <a:r>
              <a:rPr lang="de-DE" altLang="de-DE" smtClean="0"/>
              <a:t>Es soll ein 2-zu-1-Multiplexer mit Low-aktivem Freigabeeingang entworfen werden.</a:t>
            </a:r>
          </a:p>
          <a:p>
            <a:pPr eaLnBrk="1" hangingPunct="1"/>
            <a:r>
              <a:rPr lang="de-DE" altLang="de-DE" smtClean="0"/>
              <a:t>Die Wahrheitstabelle verwendet Don‘t-Care-Einträge auf der linken Seite</a:t>
            </a:r>
          </a:p>
        </p:txBody>
      </p:sp>
      <p:pic>
        <p:nvPicPr>
          <p:cNvPr id="399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989263"/>
            <a:ext cx="6232525" cy="333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447675" y="4357688"/>
            <a:ext cx="3240088" cy="2147887"/>
          </a:xfrm>
          <a:prstGeom prst="wedgeRoundRectCallout">
            <a:avLst>
              <a:gd name="adj1" fmla="val 70898"/>
              <a:gd name="adj2" fmla="val -6670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1800" b="1">
                <a:latin typeface="Arial" panose="020B0604020202020204" pitchFamily="34" charset="0"/>
              </a:rPr>
              <a:t>Beachte:</a:t>
            </a:r>
          </a:p>
          <a:p>
            <a:pPr>
              <a:spcBef>
                <a:spcPct val="50000"/>
              </a:spcBef>
            </a:pPr>
            <a:r>
              <a:rPr lang="de-DE" altLang="de-DE" sz="1800" b="1">
                <a:latin typeface="Arial" panose="020B0604020202020204" pitchFamily="34" charset="0"/>
              </a:rPr>
              <a:t>Die Zeilen in dieser</a:t>
            </a:r>
          </a:p>
          <a:p>
            <a:pPr>
              <a:spcBef>
                <a:spcPct val="50000"/>
              </a:spcBef>
            </a:pPr>
            <a:r>
              <a:rPr lang="de-DE" altLang="de-DE" sz="1800" b="1">
                <a:latin typeface="Arial" panose="020B0604020202020204" pitchFamily="34" charset="0"/>
              </a:rPr>
              <a:t>Wahrheitstabelle</a:t>
            </a:r>
          </a:p>
          <a:p>
            <a:pPr>
              <a:spcBef>
                <a:spcPct val="50000"/>
              </a:spcBef>
            </a:pPr>
            <a:r>
              <a:rPr lang="de-DE" altLang="de-DE" sz="1800" b="1">
                <a:latin typeface="Arial" panose="020B0604020202020204" pitchFamily="34" charset="0"/>
              </a:rPr>
              <a:t>sind nicht in</a:t>
            </a:r>
          </a:p>
          <a:p>
            <a:pPr>
              <a:spcBef>
                <a:spcPct val="50000"/>
              </a:spcBef>
            </a:pPr>
            <a:r>
              <a:rPr lang="de-DE" altLang="de-DE" sz="1800" b="1">
                <a:latin typeface="Arial" panose="020B0604020202020204" pitchFamily="34" charset="0"/>
              </a:rPr>
              <a:t> „natürlicher Reihenfolge“ !</a:t>
            </a:r>
            <a:endParaRPr lang="de-DE" altLang="de-DE" sz="20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ChangeArrowheads="1"/>
          </p:cNvSpPr>
          <p:nvPr/>
        </p:nvSpPr>
        <p:spPr bwMode="auto">
          <a:xfrm>
            <a:off x="663575" y="1765300"/>
            <a:ext cx="8785225" cy="5400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de-AT" altLang="de-DE" sz="1800"/>
          </a:p>
        </p:txBody>
      </p:sp>
      <p:sp>
        <p:nvSpPr>
          <p:cNvPr id="41987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3377DB-0BE6-4C4C-B5E2-03DDC134886A}" type="datetime1">
              <a:rPr lang="de-DE" altLang="en-US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en-US" sz="1000" b="0" smtClean="0"/>
          </a:p>
        </p:txBody>
      </p:sp>
      <p:sp>
        <p:nvSpPr>
          <p:cNvPr id="41988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A6F717-C032-4865-A17F-B1326551F158}" type="slidenum">
              <a:rPr lang="en-US" altLang="en-US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de-DE" altLang="en-US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VHDL-Modell eines 2-zu-1-Multiplexers</a:t>
            </a:r>
          </a:p>
        </p:txBody>
      </p:sp>
      <p:sp>
        <p:nvSpPr>
          <p:cNvPr id="41990" name="Text Box 11"/>
          <p:cNvSpPr txBox="1">
            <a:spLocks noChangeArrowheads="1"/>
          </p:cNvSpPr>
          <p:nvPr/>
        </p:nvSpPr>
        <p:spPr bwMode="auto">
          <a:xfrm>
            <a:off x="225425" y="1260475"/>
            <a:ext cx="10296525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e-DE" altLang="de-DE" sz="1800" b="1">
                <a:latin typeface="Arial" panose="020B0604020202020204" pitchFamily="34" charset="0"/>
              </a:rPr>
              <a:t>Drei verschiedene Modelle des Multiplexers:</a:t>
            </a:r>
          </a:p>
          <a:p>
            <a:pPr>
              <a:spcBef>
                <a:spcPct val="50000"/>
              </a:spcBef>
            </a:pPr>
            <a:endParaRPr lang="de-DE" altLang="de-DE" sz="1800">
              <a:latin typeface="Arial" panose="020B0604020202020204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958850" y="1765300"/>
            <a:ext cx="834548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de-DE" altLang="de-DE" sz="1800" b="1">
                <a:latin typeface="Courier New" panose="02070309020205020404" pitchFamily="49" charset="0"/>
              </a:rPr>
              <a:t>entity</a:t>
            </a:r>
            <a:r>
              <a:rPr lang="de-DE" altLang="de-DE" sz="1800">
                <a:latin typeface="Courier New" panose="02070309020205020404" pitchFamily="49" charset="0"/>
              </a:rPr>
              <a:t> MUX2_1 </a:t>
            </a:r>
            <a:r>
              <a:rPr lang="de-DE" altLang="de-DE" sz="1800" b="1">
                <a:latin typeface="Courier New" panose="02070309020205020404" pitchFamily="49" charset="0"/>
              </a:rPr>
              <a:t>is</a:t>
            </a:r>
            <a:endParaRPr lang="de-DE" altLang="de-DE" sz="1800">
              <a:latin typeface="Courier New" panose="02070309020205020404" pitchFamily="49" charset="0"/>
            </a:endParaRPr>
          </a:p>
          <a:p>
            <a:r>
              <a:rPr lang="de-DE" altLang="de-DE" sz="1800">
                <a:latin typeface="Courier New" panose="02070309020205020404" pitchFamily="49" charset="0"/>
              </a:rPr>
              <a:t>  </a:t>
            </a:r>
            <a:r>
              <a:rPr lang="de-DE" altLang="de-DE" sz="1800" b="1">
                <a:latin typeface="Courier New" panose="02070309020205020404" pitchFamily="49" charset="0"/>
              </a:rPr>
              <a:t>port</a:t>
            </a:r>
            <a:r>
              <a:rPr lang="de-DE" altLang="de-DE" sz="1800">
                <a:latin typeface="Courier New" panose="02070309020205020404" pitchFamily="49" charset="0"/>
              </a:rPr>
              <a:t>( IA, IB	: </a:t>
            </a:r>
            <a:r>
              <a:rPr lang="de-DE" altLang="de-DE" sz="1800" b="1">
                <a:latin typeface="Courier New" panose="02070309020205020404" pitchFamily="49" charset="0"/>
              </a:rPr>
              <a:t>in</a:t>
            </a:r>
            <a:r>
              <a:rPr lang="de-DE" altLang="de-DE" sz="1800">
                <a:latin typeface="Courier New" panose="02070309020205020404" pitchFamily="49" charset="0"/>
              </a:rPr>
              <a:t> bit;  -- </a:t>
            </a:r>
            <a:r>
              <a:rPr lang="de-DE" altLang="de-DE" sz="1800" b="1">
                <a:latin typeface="Courier New" panose="02070309020205020404" pitchFamily="49" charset="0"/>
              </a:rPr>
              <a:t>Dateneingaenge</a:t>
            </a:r>
            <a:endParaRPr lang="de-DE" altLang="de-DE" sz="1800">
              <a:latin typeface="Courier New" panose="02070309020205020404" pitchFamily="49" charset="0"/>
            </a:endParaRPr>
          </a:p>
          <a:p>
            <a:r>
              <a:rPr lang="de-DE" altLang="de-DE" sz="1800">
                <a:latin typeface="Courier New" panose="02070309020205020404" pitchFamily="49" charset="0"/>
              </a:rPr>
              <a:t>        S : </a:t>
            </a:r>
            <a:r>
              <a:rPr lang="de-DE" altLang="de-DE" sz="1800" b="1">
                <a:latin typeface="Courier New" panose="02070309020205020404" pitchFamily="49" charset="0"/>
              </a:rPr>
              <a:t>in</a:t>
            </a:r>
            <a:r>
              <a:rPr lang="de-DE" altLang="de-DE" sz="1800">
                <a:latin typeface="Courier New" panose="02070309020205020404" pitchFamily="49" charset="0"/>
              </a:rPr>
              <a:t> bit;            -- </a:t>
            </a:r>
            <a:r>
              <a:rPr lang="de-DE" altLang="de-DE" sz="1800" b="1">
                <a:latin typeface="Courier New" panose="02070309020205020404" pitchFamily="49" charset="0"/>
              </a:rPr>
              <a:t>Selektionssignal</a:t>
            </a:r>
            <a:endParaRPr lang="de-DE" altLang="de-DE" sz="1800">
              <a:latin typeface="Courier New" panose="02070309020205020404" pitchFamily="49" charset="0"/>
            </a:endParaRPr>
          </a:p>
          <a:p>
            <a:r>
              <a:rPr lang="de-DE" altLang="de-DE" sz="1800">
                <a:latin typeface="Courier New" panose="02070309020205020404" pitchFamily="49" charset="0"/>
              </a:rPr>
              <a:t>        nE : </a:t>
            </a:r>
            <a:r>
              <a:rPr lang="de-DE" altLang="de-DE" sz="1800" b="1">
                <a:latin typeface="Courier New" panose="02070309020205020404" pitchFamily="49" charset="0"/>
              </a:rPr>
              <a:t>in</a:t>
            </a:r>
            <a:r>
              <a:rPr lang="de-DE" altLang="de-DE" sz="1800">
                <a:latin typeface="Courier New" panose="02070309020205020404" pitchFamily="49" charset="0"/>
              </a:rPr>
              <a:t> bit;	           -- </a:t>
            </a:r>
            <a:r>
              <a:rPr lang="de-DE" altLang="de-DE" sz="1800" b="1">
                <a:latin typeface="Courier New" panose="02070309020205020404" pitchFamily="49" charset="0"/>
              </a:rPr>
              <a:t>Freigabe (Low aktiv)</a:t>
            </a:r>
            <a:endParaRPr lang="de-DE" altLang="de-DE" sz="1800">
              <a:latin typeface="Courier New" panose="02070309020205020404" pitchFamily="49" charset="0"/>
            </a:endParaRPr>
          </a:p>
          <a:p>
            <a:r>
              <a:rPr lang="de-DE" altLang="de-DE" sz="1800">
                <a:latin typeface="Courier New" panose="02070309020205020404" pitchFamily="49" charset="0"/>
              </a:rPr>
              <a:t>        Y1, Y2, Y3 : </a:t>
            </a:r>
            <a:r>
              <a:rPr lang="de-DE" altLang="de-DE" sz="1800" b="1">
                <a:latin typeface="Courier New" panose="02070309020205020404" pitchFamily="49" charset="0"/>
              </a:rPr>
              <a:t>out</a:t>
            </a:r>
            <a:r>
              <a:rPr lang="de-DE" altLang="de-DE" sz="1800">
                <a:latin typeface="Courier New" panose="02070309020205020404" pitchFamily="49" charset="0"/>
              </a:rPr>
              <a:t> bit); -- </a:t>
            </a:r>
            <a:r>
              <a:rPr lang="de-DE" altLang="de-DE" sz="1800" b="1">
                <a:latin typeface="Courier New" panose="02070309020205020404" pitchFamily="49" charset="0"/>
              </a:rPr>
              <a:t>Ausgangssignale</a:t>
            </a:r>
            <a:endParaRPr lang="en-GB" altLang="de-DE" sz="1800" b="1">
              <a:latin typeface="Courier New" panose="02070309020205020404" pitchFamily="49" charset="0"/>
            </a:endParaRPr>
          </a:p>
          <a:p>
            <a:r>
              <a:rPr lang="en-GB" altLang="de-DE" sz="1800" b="1">
                <a:latin typeface="Courier New" panose="02070309020205020404" pitchFamily="49" charset="0"/>
              </a:rPr>
              <a:t>end</a:t>
            </a:r>
            <a:r>
              <a:rPr lang="en-GB" altLang="de-DE" sz="1800">
                <a:latin typeface="Courier New" panose="02070309020205020404" pitchFamily="49" charset="0"/>
              </a:rPr>
              <a:t> MUX2_1;</a:t>
            </a:r>
            <a:endParaRPr lang="en-GB" altLang="de-DE" sz="1800" b="1">
              <a:latin typeface="Courier New" panose="02070309020205020404" pitchFamily="49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76313" y="3471863"/>
            <a:ext cx="8345487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de-DE" sz="1800" b="1">
                <a:latin typeface="Courier New" panose="02070309020205020404" pitchFamily="49" charset="0"/>
              </a:rPr>
              <a:t>architecture</a:t>
            </a:r>
            <a:r>
              <a:rPr lang="en-GB" altLang="de-DE" sz="1800">
                <a:latin typeface="Courier New" panose="02070309020205020404" pitchFamily="49" charset="0"/>
              </a:rPr>
              <a:t> MUX of MUX2_1 </a:t>
            </a:r>
            <a:r>
              <a:rPr lang="en-GB" altLang="de-DE" sz="1800" b="1">
                <a:latin typeface="Courier New" panose="02070309020205020404" pitchFamily="49" charset="0"/>
              </a:rPr>
              <a:t>is</a:t>
            </a:r>
          </a:p>
          <a:p>
            <a:r>
              <a:rPr lang="en-GB" altLang="de-DE" sz="1800" b="1">
                <a:latin typeface="Courier New" panose="02070309020205020404" pitchFamily="49" charset="0"/>
              </a:rPr>
              <a:t>begin</a:t>
            </a:r>
            <a:endParaRPr lang="en-GB" altLang="de-DE" sz="1800">
              <a:latin typeface="Courier New" panose="02070309020205020404" pitchFamily="49" charset="0"/>
            </a:endParaRPr>
          </a:p>
          <a:p>
            <a:r>
              <a:rPr lang="en-GB" altLang="de-DE" sz="1800">
                <a:latin typeface="Courier New" panose="02070309020205020404" pitchFamily="49" charset="0"/>
              </a:rPr>
              <a:t>   Y1 &lt;= (IA </a:t>
            </a:r>
            <a:r>
              <a:rPr lang="en-GB" altLang="de-DE" sz="1800" b="1">
                <a:latin typeface="Courier New" panose="02070309020205020404" pitchFamily="49" charset="0"/>
              </a:rPr>
              <a:t>and not</a:t>
            </a:r>
            <a:r>
              <a:rPr lang="en-GB" altLang="de-DE" sz="1800">
                <a:latin typeface="Courier New" panose="02070309020205020404" pitchFamily="49" charset="0"/>
              </a:rPr>
              <a:t> nE </a:t>
            </a:r>
            <a:r>
              <a:rPr lang="en-GB" altLang="de-DE" sz="1800" b="1">
                <a:latin typeface="Courier New" panose="02070309020205020404" pitchFamily="49" charset="0"/>
              </a:rPr>
              <a:t>and not</a:t>
            </a:r>
            <a:r>
              <a:rPr lang="en-GB" altLang="de-DE" sz="1800">
                <a:latin typeface="Courier New" panose="02070309020205020404" pitchFamily="49" charset="0"/>
              </a:rPr>
              <a:t> S) </a:t>
            </a:r>
            <a:r>
              <a:rPr lang="en-GB" altLang="de-DE" sz="1800" b="1">
                <a:latin typeface="Courier New" panose="02070309020205020404" pitchFamily="49" charset="0"/>
              </a:rPr>
              <a:t>or</a:t>
            </a:r>
            <a:endParaRPr lang="en-GB" altLang="de-DE" sz="1800">
              <a:latin typeface="Courier New" panose="02070309020205020404" pitchFamily="49" charset="0"/>
            </a:endParaRPr>
          </a:p>
          <a:p>
            <a:r>
              <a:rPr lang="en-GB" altLang="de-DE" sz="1800">
                <a:latin typeface="Courier New" panose="02070309020205020404" pitchFamily="49" charset="0"/>
              </a:rPr>
              <a:t>         (IB </a:t>
            </a:r>
            <a:r>
              <a:rPr lang="en-GB" altLang="de-DE" sz="1800" b="1">
                <a:latin typeface="Courier New" panose="02070309020205020404" pitchFamily="49" charset="0"/>
              </a:rPr>
              <a:t>and not</a:t>
            </a:r>
            <a:r>
              <a:rPr lang="en-GB" altLang="de-DE" sz="1800">
                <a:latin typeface="Courier New" panose="02070309020205020404" pitchFamily="49" charset="0"/>
              </a:rPr>
              <a:t> nE </a:t>
            </a:r>
            <a:r>
              <a:rPr lang="en-GB" altLang="de-DE" sz="1800" b="1">
                <a:latin typeface="Courier New" panose="02070309020205020404" pitchFamily="49" charset="0"/>
              </a:rPr>
              <a:t>and</a:t>
            </a:r>
            <a:r>
              <a:rPr lang="en-GB" altLang="de-DE" sz="1800">
                <a:latin typeface="Courier New" panose="02070309020205020404" pitchFamily="49" charset="0"/>
              </a:rPr>
              <a:t> S);</a:t>
            </a:r>
          </a:p>
          <a:p>
            <a:r>
              <a:rPr lang="en-GB" altLang="de-DE" sz="1800">
                <a:latin typeface="Courier New" panose="02070309020205020404" pitchFamily="49" charset="0"/>
              </a:rPr>
              <a:t> </a:t>
            </a:r>
          </a:p>
          <a:p>
            <a:endParaRPr lang="en-GB" altLang="de-DE" sz="1800" b="1">
              <a:latin typeface="Courier New" panose="02070309020205020404" pitchFamily="49" charset="0"/>
            </a:endParaRPr>
          </a:p>
          <a:p>
            <a:endParaRPr lang="en-GB" altLang="de-DE" sz="1800" b="1">
              <a:latin typeface="Courier New" panose="02070309020205020404" pitchFamily="49" charset="0"/>
            </a:endParaRPr>
          </a:p>
          <a:p>
            <a:endParaRPr lang="en-GB" altLang="de-DE" sz="1800" b="1">
              <a:latin typeface="Courier New" panose="02070309020205020404" pitchFamily="49" charset="0"/>
            </a:endParaRPr>
          </a:p>
          <a:p>
            <a:endParaRPr lang="en-GB" altLang="de-DE" sz="1800" b="1">
              <a:latin typeface="Courier New" panose="02070309020205020404" pitchFamily="49" charset="0"/>
            </a:endParaRPr>
          </a:p>
          <a:p>
            <a:endParaRPr lang="en-GB" altLang="de-DE" sz="1800" b="1">
              <a:latin typeface="Courier New" panose="02070309020205020404" pitchFamily="49" charset="0"/>
            </a:endParaRPr>
          </a:p>
          <a:p>
            <a:endParaRPr lang="en-GB" altLang="de-DE" sz="1800" b="1">
              <a:latin typeface="Courier New" panose="02070309020205020404" pitchFamily="49" charset="0"/>
            </a:endParaRPr>
          </a:p>
          <a:p>
            <a:endParaRPr lang="en-GB" altLang="de-DE" sz="1800" b="1">
              <a:latin typeface="Courier New" panose="02070309020205020404" pitchFamily="49" charset="0"/>
            </a:endParaRPr>
          </a:p>
          <a:p>
            <a:r>
              <a:rPr lang="en-GB" altLang="de-DE" sz="1800" b="1">
                <a:latin typeface="Courier New" panose="02070309020205020404" pitchFamily="49" charset="0"/>
              </a:rPr>
              <a:t>end</a:t>
            </a:r>
            <a:r>
              <a:rPr lang="en-GB" altLang="de-DE" sz="1800">
                <a:latin typeface="Courier New" panose="02070309020205020404" pitchFamily="49" charset="0"/>
              </a:rPr>
              <a:t> MUX;</a:t>
            </a:r>
            <a:endParaRPr lang="de-DE" altLang="de-DE" sz="1800">
              <a:latin typeface="Courier New" panose="02070309020205020404" pitchFamily="49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063625" y="4813300"/>
            <a:ext cx="77374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de-DE" sz="1800">
                <a:latin typeface="Courier New" panose="02070309020205020404" pitchFamily="49" charset="0"/>
              </a:rPr>
              <a:t>   </a:t>
            </a:r>
            <a:r>
              <a:rPr lang="en-GB" altLang="de-DE" sz="1800" b="1">
                <a:latin typeface="Courier New" panose="02070309020205020404" pitchFamily="49" charset="0"/>
              </a:rPr>
              <a:t>with</a:t>
            </a:r>
            <a:r>
              <a:rPr lang="en-GB" altLang="de-DE" sz="1800">
                <a:latin typeface="Courier New" panose="02070309020205020404" pitchFamily="49" charset="0"/>
              </a:rPr>
              <a:t> S </a:t>
            </a:r>
            <a:r>
              <a:rPr lang="en-GB" altLang="de-DE" sz="1800" b="1">
                <a:latin typeface="Courier New" panose="02070309020205020404" pitchFamily="49" charset="0"/>
              </a:rPr>
              <a:t>select</a:t>
            </a:r>
            <a:r>
              <a:rPr lang="en-GB" altLang="de-DE" sz="1800">
                <a:latin typeface="Courier New" panose="02070309020205020404" pitchFamily="49" charset="0"/>
              </a:rPr>
              <a:t>	</a:t>
            </a:r>
          </a:p>
          <a:p>
            <a:r>
              <a:rPr lang="en-GB" altLang="de-DE" sz="1800">
                <a:latin typeface="Courier New" panose="02070309020205020404" pitchFamily="49" charset="0"/>
              </a:rPr>
              <a:t>      Y2 &lt;= (IA </a:t>
            </a:r>
            <a:r>
              <a:rPr lang="en-GB" altLang="de-DE" sz="1800" b="1">
                <a:latin typeface="Courier New" panose="02070309020205020404" pitchFamily="49" charset="0"/>
              </a:rPr>
              <a:t>and not</a:t>
            </a:r>
            <a:r>
              <a:rPr lang="en-GB" altLang="de-DE" sz="1800">
                <a:latin typeface="Courier New" panose="02070309020205020404" pitchFamily="49" charset="0"/>
              </a:rPr>
              <a:t> nE) </a:t>
            </a:r>
            <a:r>
              <a:rPr lang="en-GB" altLang="de-DE" sz="1800" b="1">
                <a:latin typeface="Courier New" panose="02070309020205020404" pitchFamily="49" charset="0"/>
              </a:rPr>
              <a:t>when</a:t>
            </a:r>
            <a:r>
              <a:rPr lang="en-GB" altLang="de-DE" sz="1800">
                <a:latin typeface="Courier New" panose="02070309020205020404" pitchFamily="49" charset="0"/>
              </a:rPr>
              <a:t> '0',</a:t>
            </a:r>
          </a:p>
          <a:p>
            <a:r>
              <a:rPr lang="en-GB" altLang="de-DE" sz="1800">
                <a:latin typeface="Courier New" panose="02070309020205020404" pitchFamily="49" charset="0"/>
              </a:rPr>
              <a:t>            (IB </a:t>
            </a:r>
            <a:r>
              <a:rPr lang="en-GB" altLang="de-DE" sz="1800" b="1">
                <a:latin typeface="Courier New" panose="02070309020205020404" pitchFamily="49" charset="0"/>
              </a:rPr>
              <a:t>and not</a:t>
            </a:r>
            <a:r>
              <a:rPr lang="en-GB" altLang="de-DE" sz="1800">
                <a:latin typeface="Courier New" panose="02070309020205020404" pitchFamily="49" charset="0"/>
              </a:rPr>
              <a:t> nE) </a:t>
            </a:r>
            <a:r>
              <a:rPr lang="en-GB" altLang="de-DE" sz="1800" b="1">
                <a:latin typeface="Courier New" panose="02070309020205020404" pitchFamily="49" charset="0"/>
              </a:rPr>
              <a:t>when</a:t>
            </a:r>
            <a:r>
              <a:rPr lang="en-GB" altLang="de-DE" sz="1800">
                <a:latin typeface="Courier New" panose="02070309020205020404" pitchFamily="49" charset="0"/>
              </a:rPr>
              <a:t> '1';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063625" y="5943600"/>
            <a:ext cx="77358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de-DE" sz="1800">
                <a:latin typeface="Courier New" panose="02070309020205020404" pitchFamily="49" charset="0"/>
              </a:rPr>
              <a:t>   Y3	&lt;= (IA </a:t>
            </a:r>
            <a:r>
              <a:rPr lang="en-GB" altLang="de-DE" sz="1800" b="1">
                <a:latin typeface="Courier New" panose="02070309020205020404" pitchFamily="49" charset="0"/>
              </a:rPr>
              <a:t>and not</a:t>
            </a:r>
            <a:r>
              <a:rPr lang="en-GB" altLang="de-DE" sz="1800">
                <a:latin typeface="Courier New" panose="02070309020205020404" pitchFamily="49" charset="0"/>
              </a:rPr>
              <a:t> nE) </a:t>
            </a:r>
            <a:r>
              <a:rPr lang="en-GB" altLang="de-DE" sz="1800" b="1">
                <a:latin typeface="Courier New" panose="02070309020205020404" pitchFamily="49" charset="0"/>
              </a:rPr>
              <a:t>when</a:t>
            </a:r>
            <a:r>
              <a:rPr lang="en-GB" altLang="de-DE" sz="1800">
                <a:latin typeface="Courier New" panose="02070309020205020404" pitchFamily="49" charset="0"/>
              </a:rPr>
              <a:t> S = '0' </a:t>
            </a:r>
            <a:r>
              <a:rPr lang="en-GB" altLang="de-DE" sz="1800" b="1">
                <a:latin typeface="Courier New" panose="02070309020205020404" pitchFamily="49" charset="0"/>
              </a:rPr>
              <a:t>else</a:t>
            </a:r>
            <a:endParaRPr lang="en-GB" altLang="de-DE" sz="1800">
              <a:latin typeface="Courier New" panose="02070309020205020404" pitchFamily="49" charset="0"/>
            </a:endParaRPr>
          </a:p>
          <a:p>
            <a:r>
              <a:rPr lang="en-GB" altLang="de-DE" sz="1800">
                <a:latin typeface="Courier New" panose="02070309020205020404" pitchFamily="49" charset="0"/>
              </a:rPr>
              <a:t>	   (IB </a:t>
            </a:r>
            <a:r>
              <a:rPr lang="en-GB" altLang="de-DE" sz="1800" b="1">
                <a:latin typeface="Courier New" panose="02070309020205020404" pitchFamily="49" charset="0"/>
              </a:rPr>
              <a:t>and not</a:t>
            </a:r>
            <a:r>
              <a:rPr lang="en-GB" altLang="de-DE" sz="1800">
                <a:latin typeface="Courier New" panose="02070309020205020404" pitchFamily="49" charset="0"/>
              </a:rPr>
              <a:t> nE);</a:t>
            </a:r>
            <a:endParaRPr lang="en-GB" altLang="de-DE" sz="1800" b="1">
              <a:latin typeface="Courier New" panose="02070309020205020404" pitchFamily="49" charset="0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7475538" y="3660775"/>
            <a:ext cx="3240087" cy="696913"/>
          </a:xfrm>
          <a:prstGeom prst="wedgeRoundRectCallout">
            <a:avLst>
              <a:gd name="adj1" fmla="val -88241"/>
              <a:gd name="adj2" fmla="val 3646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1800" b="1">
                <a:latin typeface="Arial" panose="020B0604020202020204" pitchFamily="34" charset="0"/>
              </a:rPr>
              <a:t>Unbedingte Signalzuweisung</a:t>
            </a:r>
            <a:endParaRPr lang="de-DE" altLang="de-DE" sz="2000" b="1">
              <a:latin typeface="Arial" panose="020B0604020202020204" pitchFamily="34" charset="0"/>
            </a:endParaRP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7507288" y="4664075"/>
            <a:ext cx="3240087" cy="696913"/>
          </a:xfrm>
          <a:prstGeom prst="wedgeRoundRectCallout">
            <a:avLst>
              <a:gd name="adj1" fmla="val -88241"/>
              <a:gd name="adj2" fmla="val 3646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1800" b="1">
                <a:latin typeface="Arial" panose="020B0604020202020204" pitchFamily="34" charset="0"/>
              </a:rPr>
              <a:t>Selective Signalzuweisung</a:t>
            </a:r>
            <a:endParaRPr lang="de-DE" altLang="de-DE" sz="2000" b="1">
              <a:latin typeface="Arial" panose="020B0604020202020204" pitchFamily="34" charset="0"/>
            </a:endParaRP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7780338" y="5665788"/>
            <a:ext cx="3240087" cy="696912"/>
          </a:xfrm>
          <a:prstGeom prst="wedgeRoundRectCallout">
            <a:avLst>
              <a:gd name="adj1" fmla="val -73736"/>
              <a:gd name="adj2" fmla="val 7296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1800" b="1">
                <a:latin typeface="Arial" panose="020B0604020202020204" pitchFamily="34" charset="0"/>
              </a:rPr>
              <a:t>Bedingte Signalzuweisung</a:t>
            </a:r>
            <a:endParaRPr lang="de-DE" altLang="de-DE" sz="20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2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F487F5-9676-4824-AAA4-50988E2766AB}" type="datetime1">
              <a:rPr lang="de-DE" altLang="en-US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en-US" sz="1000" b="0" smtClean="0"/>
          </a:p>
        </p:txBody>
      </p:sp>
      <p:sp>
        <p:nvSpPr>
          <p:cNvPr id="44035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C72189-1505-4826-8EB6-250417C0A78C}" type="slidenum">
              <a:rPr lang="en-US" altLang="en-US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de-DE" altLang="en-US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Simulationsergebnis für den Multiplexer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3048000"/>
            <a:ext cx="106870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de-DE" altLang="de-DE"/>
          </a:p>
        </p:txBody>
      </p:sp>
      <p:graphicFrame>
        <p:nvGraphicFramePr>
          <p:cNvPr id="44038" name="Object 4"/>
          <p:cNvGraphicFramePr>
            <a:graphicFrameLocks noChangeAspect="1"/>
          </p:cNvGraphicFramePr>
          <p:nvPr/>
        </p:nvGraphicFramePr>
        <p:xfrm>
          <a:off x="1166813" y="3494088"/>
          <a:ext cx="7272337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9" name="Visio" r:id="rId4" imgW="5214227" imgH="1606026" progId="Visio.Drawing.11">
                  <p:embed/>
                </p:oleObj>
              </mc:Choice>
              <mc:Fallback>
                <p:oleObj name="Visio" r:id="rId4" imgW="5214227" imgH="160602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3494088"/>
                        <a:ext cx="7272337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879475" y="1981200"/>
            <a:ext cx="8858250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de-DE" altLang="de-DE" sz="1800" b="1">
                <a:latin typeface="Arial" panose="020B0604020202020204" pitchFamily="34" charset="0"/>
              </a:rPr>
              <a:t> </a:t>
            </a:r>
            <a:r>
              <a:rPr lang="de-DE" altLang="de-DE" sz="2000" b="1">
                <a:latin typeface="Arial" panose="020B0604020202020204" pitchFamily="34" charset="0"/>
              </a:rPr>
              <a:t>IA, IB, S und nE sind extern vorgegebene Stimulussignale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de-DE" altLang="de-DE" sz="2000" b="1">
                <a:latin typeface="Arial" panose="020B0604020202020204" pitchFamily="34" charset="0"/>
              </a:rPr>
              <a:t> Y1, Y2 und Y3 sind die Ausgangssignale der drei Modellierungsvarianten</a:t>
            </a:r>
          </a:p>
          <a:p>
            <a:pPr>
              <a:spcBef>
                <a:spcPct val="50000"/>
              </a:spcBef>
            </a:pPr>
            <a:endParaRPr lang="de-DE" altLang="de-DE" sz="1800">
              <a:latin typeface="Arial" panose="020B0604020202020204" pitchFamily="34" charset="0"/>
            </a:endParaRP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2509838"/>
            <a:ext cx="106870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de-DE" altLang="de-DE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5281613" y="5797550"/>
            <a:ext cx="3240087" cy="1152525"/>
          </a:xfrm>
          <a:prstGeom prst="wedgeRoundRectCallout">
            <a:avLst>
              <a:gd name="adj1" fmla="val -56491"/>
              <a:gd name="adj2" fmla="val -14947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1800" b="1">
                <a:latin typeface="Arial" panose="020B0604020202020204" pitchFamily="34" charset="0"/>
              </a:rPr>
              <a:t>Das Zeitverhalten der</a:t>
            </a:r>
          </a:p>
          <a:p>
            <a:pPr>
              <a:spcBef>
                <a:spcPct val="50000"/>
              </a:spcBef>
            </a:pPr>
            <a:r>
              <a:rPr lang="de-DE" altLang="de-DE" sz="1800" b="1">
                <a:latin typeface="Arial" panose="020B0604020202020204" pitchFamily="34" charset="0"/>
              </a:rPr>
              <a:t>drei Modelle</a:t>
            </a:r>
          </a:p>
          <a:p>
            <a:pPr>
              <a:spcBef>
                <a:spcPct val="50000"/>
              </a:spcBef>
            </a:pPr>
            <a:r>
              <a:rPr lang="de-DE" altLang="de-DE" sz="1800" b="1">
                <a:latin typeface="Arial" panose="020B0604020202020204" pitchFamily="34" charset="0"/>
              </a:rPr>
              <a:t>y1, y2 und y3 ist gleich</a:t>
            </a:r>
            <a:endParaRPr lang="de-DE" altLang="de-DE" sz="20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8575" y="3997325"/>
            <a:ext cx="4954588" cy="32924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de-DE" b="1">
                <a:latin typeface="Courier New" panose="02070309020205020404" pitchFamily="49" charset="0"/>
              </a:rPr>
              <a:t>architecture</a:t>
            </a:r>
            <a:r>
              <a:rPr lang="en-GB" altLang="de-DE">
                <a:latin typeface="Courier New" panose="02070309020205020404" pitchFamily="49" charset="0"/>
              </a:rPr>
              <a:t> MUX of MUX2_1 </a:t>
            </a:r>
            <a:r>
              <a:rPr lang="en-GB" altLang="de-DE" b="1">
                <a:latin typeface="Courier New" panose="02070309020205020404" pitchFamily="49" charset="0"/>
              </a:rPr>
              <a:t>is</a:t>
            </a:r>
          </a:p>
          <a:p>
            <a:r>
              <a:rPr lang="en-GB" altLang="de-DE" b="1">
                <a:latin typeface="Courier New" panose="02070309020205020404" pitchFamily="49" charset="0"/>
              </a:rPr>
              <a:t>begin</a:t>
            </a:r>
            <a:endParaRPr lang="en-GB" altLang="de-DE">
              <a:latin typeface="Courier New" panose="02070309020205020404" pitchFamily="49" charset="0"/>
            </a:endParaRPr>
          </a:p>
          <a:p>
            <a:r>
              <a:rPr lang="en-GB" altLang="de-DE">
                <a:latin typeface="Courier New" panose="02070309020205020404" pitchFamily="49" charset="0"/>
              </a:rPr>
              <a:t>   Y1 &lt;= (IA </a:t>
            </a:r>
            <a:r>
              <a:rPr lang="en-GB" altLang="de-DE" b="1">
                <a:latin typeface="Courier New" panose="02070309020205020404" pitchFamily="49" charset="0"/>
              </a:rPr>
              <a:t>and not</a:t>
            </a:r>
            <a:r>
              <a:rPr lang="en-GB" altLang="de-DE">
                <a:latin typeface="Courier New" panose="02070309020205020404" pitchFamily="49" charset="0"/>
              </a:rPr>
              <a:t> nE </a:t>
            </a:r>
            <a:r>
              <a:rPr lang="en-GB" altLang="de-DE" b="1">
                <a:latin typeface="Courier New" panose="02070309020205020404" pitchFamily="49" charset="0"/>
              </a:rPr>
              <a:t>and not</a:t>
            </a:r>
            <a:r>
              <a:rPr lang="en-GB" altLang="de-DE">
                <a:latin typeface="Courier New" panose="02070309020205020404" pitchFamily="49" charset="0"/>
              </a:rPr>
              <a:t> S) </a:t>
            </a:r>
            <a:r>
              <a:rPr lang="en-GB" altLang="de-DE" b="1">
                <a:latin typeface="Courier New" panose="02070309020205020404" pitchFamily="49" charset="0"/>
              </a:rPr>
              <a:t>or</a:t>
            </a:r>
            <a:endParaRPr lang="en-GB" altLang="de-DE">
              <a:latin typeface="Courier New" panose="02070309020205020404" pitchFamily="49" charset="0"/>
            </a:endParaRPr>
          </a:p>
          <a:p>
            <a:r>
              <a:rPr lang="en-GB" altLang="de-DE">
                <a:latin typeface="Courier New" panose="02070309020205020404" pitchFamily="49" charset="0"/>
              </a:rPr>
              <a:t>         (IB </a:t>
            </a:r>
            <a:r>
              <a:rPr lang="en-GB" altLang="de-DE" b="1">
                <a:latin typeface="Courier New" panose="02070309020205020404" pitchFamily="49" charset="0"/>
              </a:rPr>
              <a:t>and not</a:t>
            </a:r>
            <a:r>
              <a:rPr lang="en-GB" altLang="de-DE">
                <a:latin typeface="Courier New" panose="02070309020205020404" pitchFamily="49" charset="0"/>
              </a:rPr>
              <a:t> nE </a:t>
            </a:r>
            <a:r>
              <a:rPr lang="en-GB" altLang="de-DE" b="1">
                <a:latin typeface="Courier New" panose="02070309020205020404" pitchFamily="49" charset="0"/>
              </a:rPr>
              <a:t>and</a:t>
            </a:r>
            <a:r>
              <a:rPr lang="en-GB" altLang="de-DE">
                <a:latin typeface="Courier New" panose="02070309020205020404" pitchFamily="49" charset="0"/>
              </a:rPr>
              <a:t> S);</a:t>
            </a:r>
          </a:p>
          <a:p>
            <a:r>
              <a:rPr lang="en-GB" altLang="de-DE">
                <a:latin typeface="Courier New" panose="02070309020205020404" pitchFamily="49" charset="0"/>
              </a:rPr>
              <a:t> </a:t>
            </a:r>
          </a:p>
          <a:p>
            <a:r>
              <a:rPr lang="en-GB" altLang="de-DE">
                <a:latin typeface="Courier New" panose="02070309020205020404" pitchFamily="49" charset="0"/>
              </a:rPr>
              <a:t>   </a:t>
            </a:r>
            <a:r>
              <a:rPr lang="en-GB" altLang="de-DE" b="1">
                <a:latin typeface="Courier New" panose="02070309020205020404" pitchFamily="49" charset="0"/>
              </a:rPr>
              <a:t>with</a:t>
            </a:r>
            <a:r>
              <a:rPr lang="en-GB" altLang="de-DE">
                <a:latin typeface="Courier New" panose="02070309020205020404" pitchFamily="49" charset="0"/>
              </a:rPr>
              <a:t> S </a:t>
            </a:r>
            <a:r>
              <a:rPr lang="en-GB" altLang="de-DE" b="1">
                <a:latin typeface="Courier New" panose="02070309020205020404" pitchFamily="49" charset="0"/>
              </a:rPr>
              <a:t>select</a:t>
            </a:r>
            <a:r>
              <a:rPr lang="en-GB" altLang="de-DE">
                <a:latin typeface="Courier New" panose="02070309020205020404" pitchFamily="49" charset="0"/>
              </a:rPr>
              <a:t>	</a:t>
            </a:r>
          </a:p>
          <a:p>
            <a:r>
              <a:rPr lang="en-GB" altLang="de-DE">
                <a:latin typeface="Courier New" panose="02070309020205020404" pitchFamily="49" charset="0"/>
              </a:rPr>
              <a:t>      Y2 &lt;= (IA </a:t>
            </a:r>
            <a:r>
              <a:rPr lang="en-GB" altLang="de-DE" b="1">
                <a:latin typeface="Courier New" panose="02070309020205020404" pitchFamily="49" charset="0"/>
              </a:rPr>
              <a:t>and not</a:t>
            </a:r>
            <a:r>
              <a:rPr lang="en-GB" altLang="de-DE">
                <a:latin typeface="Courier New" panose="02070309020205020404" pitchFamily="49" charset="0"/>
              </a:rPr>
              <a:t> nE) </a:t>
            </a:r>
            <a:r>
              <a:rPr lang="en-GB" altLang="de-DE" b="1">
                <a:latin typeface="Courier New" panose="02070309020205020404" pitchFamily="49" charset="0"/>
              </a:rPr>
              <a:t>when</a:t>
            </a:r>
            <a:r>
              <a:rPr lang="en-GB" altLang="de-DE">
                <a:latin typeface="Courier New" panose="02070309020205020404" pitchFamily="49" charset="0"/>
              </a:rPr>
              <a:t> '0',</a:t>
            </a:r>
          </a:p>
          <a:p>
            <a:r>
              <a:rPr lang="en-GB" altLang="de-DE">
                <a:latin typeface="Courier New" panose="02070309020205020404" pitchFamily="49" charset="0"/>
              </a:rPr>
              <a:t>            (IB </a:t>
            </a:r>
            <a:r>
              <a:rPr lang="en-GB" altLang="de-DE" b="1">
                <a:latin typeface="Courier New" panose="02070309020205020404" pitchFamily="49" charset="0"/>
              </a:rPr>
              <a:t>and not</a:t>
            </a:r>
            <a:r>
              <a:rPr lang="en-GB" altLang="de-DE">
                <a:latin typeface="Courier New" panose="02070309020205020404" pitchFamily="49" charset="0"/>
              </a:rPr>
              <a:t> nE) </a:t>
            </a:r>
            <a:r>
              <a:rPr lang="en-GB" altLang="de-DE" b="1">
                <a:latin typeface="Courier New" panose="02070309020205020404" pitchFamily="49" charset="0"/>
              </a:rPr>
              <a:t>when</a:t>
            </a:r>
            <a:r>
              <a:rPr lang="en-GB" altLang="de-DE">
                <a:latin typeface="Courier New" panose="02070309020205020404" pitchFamily="49" charset="0"/>
              </a:rPr>
              <a:t> '1'; </a:t>
            </a:r>
          </a:p>
          <a:p>
            <a:endParaRPr lang="en-GB" altLang="de-DE" b="1">
              <a:latin typeface="Courier New" panose="02070309020205020404" pitchFamily="49" charset="0"/>
            </a:endParaRPr>
          </a:p>
          <a:p>
            <a:r>
              <a:rPr lang="en-GB" altLang="de-DE">
                <a:latin typeface="Courier New" panose="02070309020205020404" pitchFamily="49" charset="0"/>
              </a:rPr>
              <a:t>   Y3	&lt;= (IA </a:t>
            </a:r>
            <a:r>
              <a:rPr lang="en-GB" altLang="de-DE" b="1">
                <a:latin typeface="Courier New" panose="02070309020205020404" pitchFamily="49" charset="0"/>
              </a:rPr>
              <a:t>and not</a:t>
            </a:r>
            <a:r>
              <a:rPr lang="en-GB" altLang="de-DE">
                <a:latin typeface="Courier New" panose="02070309020205020404" pitchFamily="49" charset="0"/>
              </a:rPr>
              <a:t> nE) </a:t>
            </a:r>
            <a:r>
              <a:rPr lang="en-GB" altLang="de-DE" b="1">
                <a:latin typeface="Courier New" panose="02070309020205020404" pitchFamily="49" charset="0"/>
              </a:rPr>
              <a:t>when</a:t>
            </a:r>
            <a:r>
              <a:rPr lang="en-GB" altLang="de-DE">
                <a:latin typeface="Courier New" panose="02070309020205020404" pitchFamily="49" charset="0"/>
              </a:rPr>
              <a:t> S = '0‘</a:t>
            </a:r>
          </a:p>
          <a:p>
            <a:r>
              <a:rPr lang="en-GB" altLang="de-DE">
                <a:latin typeface="Courier New" panose="02070309020205020404" pitchFamily="49" charset="0"/>
              </a:rPr>
              <a:t>	    </a:t>
            </a:r>
            <a:r>
              <a:rPr lang="en-GB" altLang="de-DE" b="1">
                <a:latin typeface="Courier New" panose="02070309020205020404" pitchFamily="49" charset="0"/>
              </a:rPr>
              <a:t>else</a:t>
            </a:r>
            <a:r>
              <a:rPr lang="en-GB" altLang="de-DE">
                <a:latin typeface="Courier New" panose="02070309020205020404" pitchFamily="49" charset="0"/>
              </a:rPr>
              <a:t>(IB </a:t>
            </a:r>
            <a:r>
              <a:rPr lang="en-GB" altLang="de-DE" b="1">
                <a:latin typeface="Courier New" panose="02070309020205020404" pitchFamily="49" charset="0"/>
              </a:rPr>
              <a:t>and not</a:t>
            </a:r>
            <a:r>
              <a:rPr lang="en-GB" altLang="de-DE">
                <a:latin typeface="Courier New" panose="02070309020205020404" pitchFamily="49" charset="0"/>
              </a:rPr>
              <a:t> nE);</a:t>
            </a:r>
            <a:endParaRPr lang="en-GB" altLang="de-DE" b="1">
              <a:latin typeface="Courier New" panose="02070309020205020404" pitchFamily="49" charset="0"/>
            </a:endParaRPr>
          </a:p>
          <a:p>
            <a:endParaRPr lang="en-GB" altLang="de-DE" b="1">
              <a:latin typeface="Courier New" panose="02070309020205020404" pitchFamily="49" charset="0"/>
            </a:endParaRPr>
          </a:p>
          <a:p>
            <a:r>
              <a:rPr lang="en-GB" altLang="de-DE" b="1">
                <a:latin typeface="Courier New" panose="02070309020205020404" pitchFamily="49" charset="0"/>
              </a:rPr>
              <a:t>end</a:t>
            </a:r>
            <a:r>
              <a:rPr lang="en-GB" altLang="de-DE">
                <a:latin typeface="Courier New" panose="02070309020205020404" pitchFamily="49" charset="0"/>
              </a:rPr>
              <a:t> MUX;</a:t>
            </a:r>
            <a:endParaRPr lang="de-DE" altLang="de-DE">
              <a:latin typeface="Courier New" panose="02070309020205020404" pitchFamily="49" charset="0"/>
            </a:endParaRPr>
          </a:p>
        </p:txBody>
      </p:sp>
      <p:sp>
        <p:nvSpPr>
          <p:cNvPr id="46083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72A51B-D5DE-4594-9A0E-B4CC61318082}" type="datetime1">
              <a:rPr lang="de-DE" altLang="en-US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en-US" sz="1000" b="0" smtClean="0"/>
          </a:p>
        </p:txBody>
      </p:sp>
      <p:sp>
        <p:nvSpPr>
          <p:cNvPr id="46084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73ECC6-48EE-4C8A-B46F-2437CCC83992}" type="slidenum">
              <a:rPr lang="en-US" altLang="en-US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de-DE" altLang="en-US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Simulations- und Syntheseergebnisse des MUX</a:t>
            </a:r>
          </a:p>
        </p:txBody>
      </p:sp>
      <p:sp>
        <p:nvSpPr>
          <p:cNvPr id="46086" name="Rectangle 3"/>
          <p:cNvSpPr>
            <a:spLocks noChangeArrowheads="1"/>
          </p:cNvSpPr>
          <p:nvPr/>
        </p:nvSpPr>
        <p:spPr bwMode="auto">
          <a:xfrm>
            <a:off x="0" y="3048000"/>
            <a:ext cx="106870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de-DE" altLang="de-DE"/>
          </a:p>
        </p:txBody>
      </p:sp>
      <p:sp>
        <p:nvSpPr>
          <p:cNvPr id="46087" name="Text Box 5"/>
          <p:cNvSpPr txBox="1">
            <a:spLocks noChangeArrowheads="1"/>
          </p:cNvSpPr>
          <p:nvPr/>
        </p:nvSpPr>
        <p:spPr bwMode="auto">
          <a:xfrm>
            <a:off x="290513" y="857250"/>
            <a:ext cx="4103687" cy="294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e-DE" altLang="de-DE" b="1">
                <a:latin typeface="Arial" panose="020B0604020202020204" pitchFamily="34" charset="0"/>
              </a:rPr>
              <a:t>Ergebnis der Synthese: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de-DE" altLang="de-DE" b="1">
                <a:latin typeface="Arial" panose="020B0604020202020204" pitchFamily="34" charset="0"/>
              </a:rPr>
              <a:t> Alle drei Ausgangssignale werden mit der gleichen Logikfunktion gebildet.</a:t>
            </a:r>
          </a:p>
          <a:p>
            <a:pPr lvl="1" eaLnBrk="1" hangingPunct="1">
              <a:spcBef>
                <a:spcPct val="20000"/>
              </a:spcBef>
            </a:pPr>
            <a:endParaRPr lang="de-DE" altLang="de-DE" b="1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de-DE" altLang="de-DE" b="1">
                <a:latin typeface="Arial" panose="020B0604020202020204" pitchFamily="34" charset="0"/>
              </a:rPr>
              <a:t> Der </a:t>
            </a:r>
            <a:r>
              <a:rPr lang="de-DE" altLang="de-DE" b="1">
                <a:solidFill>
                  <a:srgbClr val="9A0E1B"/>
                </a:solidFill>
                <a:latin typeface="Arial" panose="020B0604020202020204" pitchFamily="34" charset="0"/>
              </a:rPr>
              <a:t>Schaltplan</a:t>
            </a:r>
            <a:r>
              <a:rPr lang="de-DE" altLang="de-DE" b="1">
                <a:latin typeface="Arial" panose="020B0604020202020204" pitchFamily="34" charset="0"/>
              </a:rPr>
              <a:t> unterscheidet sich: Selektive und bedingte Signalzuweisung verwenden eine „black-box“ Y2_imp bzw. Y3_imp, die intern einem Multiplexer entspricht. </a:t>
            </a:r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0" y="2509838"/>
            <a:ext cx="106870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de-DE" altLang="de-DE"/>
          </a:p>
        </p:txBody>
      </p:sp>
      <p:sp>
        <p:nvSpPr>
          <p:cNvPr id="46089" name="Rectangle 12"/>
          <p:cNvSpPr>
            <a:spLocks noChangeArrowheads="1"/>
          </p:cNvSpPr>
          <p:nvPr/>
        </p:nvSpPr>
        <p:spPr bwMode="auto">
          <a:xfrm>
            <a:off x="0" y="0"/>
            <a:ext cx="106870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de-DE" altLang="de-DE"/>
          </a:p>
        </p:txBody>
      </p:sp>
      <p:graphicFrame>
        <p:nvGraphicFramePr>
          <p:cNvPr id="46090" name="Objekt 2"/>
          <p:cNvGraphicFramePr>
            <a:graphicFrameLocks noChangeAspect="1"/>
          </p:cNvGraphicFramePr>
          <p:nvPr/>
        </p:nvGraphicFramePr>
        <p:xfrm>
          <a:off x="4527550" y="1620838"/>
          <a:ext cx="6145213" cy="524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9" name="Visio" r:id="rId4" imgW="8530582" imgH="7277688" progId="Visio.Drawing.11">
                  <p:embed/>
                </p:oleObj>
              </mc:Choice>
              <mc:Fallback>
                <p:oleObj name="Visio" r:id="rId4" imgW="8530582" imgH="7277688" progId="Visio.Drawing.11">
                  <p:embed/>
                  <p:pic>
                    <p:nvPicPr>
                      <p:cNvPr id="0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1620838"/>
                        <a:ext cx="6145213" cy="524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umsplatzhalt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94E335-DCCD-4CE1-BF25-1AD6BE962E02}" type="datetime1">
              <a:rPr lang="de-DE" altLang="en-US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en-US" sz="1000" b="0" smtClean="0"/>
          </a:p>
        </p:txBody>
      </p:sp>
      <p:sp>
        <p:nvSpPr>
          <p:cNvPr id="48131" name="Foliennummernplatzhalt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E9EF3D-CD28-4C41-904A-4D2C91F6CE19}" type="slidenum">
              <a:rPr lang="en-US" altLang="en-US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de-DE" altLang="en-US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Modellierung von Wahrheitstabellen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013" y="1765300"/>
            <a:ext cx="9364662" cy="5397500"/>
          </a:xfrm>
        </p:spPr>
        <p:txBody>
          <a:bodyPr/>
          <a:lstStyle/>
          <a:p>
            <a:pPr eaLnBrk="1" hangingPunct="1"/>
            <a:r>
              <a:rPr lang="de-DE" altLang="de-DE" sz="1900" smtClean="0"/>
              <a:t>Wahrheitstabellen lassen sich mit selektiven Signalzuweisungen implementieren. </a:t>
            </a:r>
            <a:br>
              <a:rPr lang="de-DE" altLang="de-DE" sz="1900" smtClean="0"/>
            </a:br>
            <a:r>
              <a:rPr lang="de-DE" altLang="de-DE" sz="1900" smtClean="0"/>
              <a:t>Z.B.: ein Volladdierer</a:t>
            </a:r>
          </a:p>
          <a:p>
            <a:pPr eaLnBrk="1" hangingPunct="1">
              <a:buFontTx/>
              <a:buNone/>
            </a:pPr>
            <a:endParaRPr lang="de-DE" altLang="de-DE" sz="1900" smtClean="0"/>
          </a:p>
        </p:txBody>
      </p:sp>
      <p:graphicFrame>
        <p:nvGraphicFramePr>
          <p:cNvPr id="304314" name="Group 18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31479070"/>
              </p:ext>
            </p:extLst>
          </p:nvPr>
        </p:nvGraphicFramePr>
        <p:xfrm>
          <a:off x="4911477" y="2557288"/>
          <a:ext cx="4592887" cy="4146728"/>
        </p:xfrm>
        <a:graphic>
          <a:graphicData uri="http://schemas.openxmlformats.org/drawingml/2006/table">
            <a:tbl>
              <a:tblPr/>
              <a:tblGrid>
                <a:gridCol w="951935"/>
                <a:gridCol w="665134"/>
                <a:gridCol w="677340"/>
                <a:gridCol w="1224499"/>
                <a:gridCol w="1073979"/>
              </a:tblGrid>
              <a:tr h="679040">
                <a:tc>
                  <a:txBody>
                    <a:bodyPr/>
                    <a:lstStyle/>
                    <a:p>
                      <a:pPr marL="373063" marR="0" lvl="0" indent="-373063" algn="just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CIN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just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just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just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COUT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just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SUM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461"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461"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461"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461"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461"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461"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461"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461"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85" name="Rectangle 185"/>
          <p:cNvSpPr>
            <a:spLocks noChangeArrowheads="1"/>
          </p:cNvSpPr>
          <p:nvPr/>
        </p:nvSpPr>
        <p:spPr bwMode="auto">
          <a:xfrm>
            <a:off x="0" y="3009900"/>
            <a:ext cx="106870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de-DE" altLang="de-DE"/>
          </a:p>
        </p:txBody>
      </p:sp>
      <p:graphicFrame>
        <p:nvGraphicFramePr>
          <p:cNvPr id="48186" name="Object 1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099"/>
              </p:ext>
            </p:extLst>
          </p:nvPr>
        </p:nvGraphicFramePr>
        <p:xfrm>
          <a:off x="-2073299" y="3205361"/>
          <a:ext cx="6950337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5" name="Visio" r:id="rId4" imgW="4083419" imgH="1695843" progId="Visio.Drawing.11">
                  <p:embed/>
                </p:oleObj>
              </mc:Choice>
              <mc:Fallback>
                <p:oleObj name="Visio" r:id="rId4" imgW="4083419" imgH="1695843" progId="Visio.Drawing.11">
                  <p:embed/>
                  <p:pic>
                    <p:nvPicPr>
                      <p:cNvPr id="0" name="Object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073299" y="3205361"/>
                        <a:ext cx="6950337" cy="2880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-777155" y="2773313"/>
            <a:ext cx="2520280" cy="34563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535213" y="2917329"/>
            <a:ext cx="2160240" cy="72008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F55BCF-3108-45CB-8B17-BEBBB1E3EC70}" type="datetime1">
              <a:rPr lang="de-DE" altLang="en-US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en-US" sz="1000" b="0" smtClean="0"/>
          </a:p>
        </p:txBody>
      </p:sp>
      <p:sp>
        <p:nvSpPr>
          <p:cNvPr id="50179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1B0E2F-2F31-4E0A-9679-4CDE757AFD59}" type="slidenum">
              <a:rPr lang="en-US" altLang="en-US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de-DE" altLang="en-US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VHDL-Modell eines Volladdierers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663575" y="1260475"/>
            <a:ext cx="9001125" cy="55102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de-DE" b="1" dirty="0">
                <a:latin typeface="Courier New" panose="02070309020205020404" pitchFamily="49" charset="0"/>
              </a:rPr>
              <a:t>entity</a:t>
            </a:r>
            <a:r>
              <a:rPr lang="en-GB" altLang="de-DE" dirty="0">
                <a:latin typeface="Courier New" panose="02070309020205020404" pitchFamily="49" charset="0"/>
              </a:rPr>
              <a:t> FULL_ADD </a:t>
            </a:r>
            <a:r>
              <a:rPr lang="en-GB" altLang="de-DE" b="1" dirty="0">
                <a:latin typeface="Courier New" panose="02070309020205020404" pitchFamily="49" charset="0"/>
              </a:rPr>
              <a:t>is</a:t>
            </a:r>
            <a:endParaRPr lang="en-GB" altLang="de-DE" dirty="0">
              <a:latin typeface="Courier New" panose="02070309020205020404" pitchFamily="49" charset="0"/>
            </a:endParaRPr>
          </a:p>
          <a:p>
            <a:r>
              <a:rPr lang="en-GB" altLang="de-DE" dirty="0">
                <a:latin typeface="Courier New" panose="02070309020205020404" pitchFamily="49" charset="0"/>
              </a:rPr>
              <a:t>   </a:t>
            </a:r>
            <a:r>
              <a:rPr lang="en-GB" altLang="de-DE" b="1" dirty="0">
                <a:latin typeface="Courier New" panose="02070309020205020404" pitchFamily="49" charset="0"/>
              </a:rPr>
              <a:t>port</a:t>
            </a:r>
            <a:r>
              <a:rPr lang="en-GB" altLang="de-DE" dirty="0">
                <a:latin typeface="Courier New" panose="02070309020205020404" pitchFamily="49" charset="0"/>
              </a:rPr>
              <a:t>( A, B, CIN : </a:t>
            </a:r>
            <a:r>
              <a:rPr lang="en-GB" altLang="de-DE" b="1" dirty="0">
                <a:latin typeface="Courier New" panose="02070309020205020404" pitchFamily="49" charset="0"/>
              </a:rPr>
              <a:t>in</a:t>
            </a:r>
            <a:r>
              <a:rPr lang="en-GB" altLang="de-DE" dirty="0">
                <a:latin typeface="Courier New" panose="02070309020205020404" pitchFamily="49" charset="0"/>
              </a:rPr>
              <a:t> bit   ;</a:t>
            </a:r>
          </a:p>
          <a:p>
            <a:r>
              <a:rPr lang="en-GB" altLang="de-DE" dirty="0">
                <a:latin typeface="Courier New" panose="02070309020205020404" pitchFamily="49" charset="0"/>
              </a:rPr>
              <a:t>         SUM, COUT : </a:t>
            </a:r>
            <a:r>
              <a:rPr lang="en-GB" altLang="de-DE" b="1" dirty="0">
                <a:latin typeface="Courier New" panose="02070309020205020404" pitchFamily="49" charset="0"/>
              </a:rPr>
              <a:t>out</a:t>
            </a:r>
            <a:r>
              <a:rPr lang="en-GB" altLang="de-DE" dirty="0">
                <a:latin typeface="Courier New" panose="02070309020205020404" pitchFamily="49" charset="0"/>
              </a:rPr>
              <a:t> bit );</a:t>
            </a:r>
            <a:endParaRPr lang="en-GB" altLang="de-DE" b="1" dirty="0">
              <a:latin typeface="Courier New" panose="02070309020205020404" pitchFamily="49" charset="0"/>
            </a:endParaRPr>
          </a:p>
          <a:p>
            <a:r>
              <a:rPr lang="en-GB" altLang="de-DE" b="1" dirty="0">
                <a:latin typeface="Courier New" panose="02070309020205020404" pitchFamily="49" charset="0"/>
              </a:rPr>
              <a:t>end</a:t>
            </a:r>
            <a:r>
              <a:rPr lang="en-GB" altLang="de-DE" dirty="0">
                <a:latin typeface="Courier New" panose="02070309020205020404" pitchFamily="49" charset="0"/>
              </a:rPr>
              <a:t> FULL_ADD;</a:t>
            </a:r>
          </a:p>
          <a:p>
            <a:endParaRPr lang="en-GB" altLang="de-DE" b="1" dirty="0">
              <a:latin typeface="Courier New" panose="02070309020205020404" pitchFamily="49" charset="0"/>
            </a:endParaRPr>
          </a:p>
          <a:p>
            <a:r>
              <a:rPr lang="en-GB" altLang="de-DE" b="1" dirty="0">
                <a:latin typeface="Courier New" panose="02070309020205020404" pitchFamily="49" charset="0"/>
              </a:rPr>
              <a:t>architecture</a:t>
            </a:r>
            <a:r>
              <a:rPr lang="en-GB" altLang="de-DE" dirty="0">
                <a:latin typeface="Courier New" panose="02070309020205020404" pitchFamily="49" charset="0"/>
              </a:rPr>
              <a:t> FA_1 </a:t>
            </a:r>
            <a:r>
              <a:rPr lang="en-GB" altLang="de-DE" b="1" dirty="0">
                <a:latin typeface="Courier New" panose="02070309020205020404" pitchFamily="49" charset="0"/>
              </a:rPr>
              <a:t>of</a:t>
            </a:r>
            <a:r>
              <a:rPr lang="en-GB" altLang="de-DE" dirty="0">
                <a:latin typeface="Courier New" panose="02070309020205020404" pitchFamily="49" charset="0"/>
              </a:rPr>
              <a:t> FULL_ADD </a:t>
            </a:r>
            <a:r>
              <a:rPr lang="en-GB" altLang="de-DE" b="1" dirty="0">
                <a:latin typeface="Courier New" panose="02070309020205020404" pitchFamily="49" charset="0"/>
              </a:rPr>
              <a:t>is</a:t>
            </a:r>
          </a:p>
          <a:p>
            <a:r>
              <a:rPr lang="en-GB" altLang="de-DE" b="1" dirty="0">
                <a:latin typeface="Courier New" panose="02070309020205020404" pitchFamily="49" charset="0"/>
              </a:rPr>
              <a:t>signal</a:t>
            </a:r>
            <a:r>
              <a:rPr lang="en-GB" altLang="de-DE" dirty="0">
                <a:latin typeface="Courier New" panose="02070309020205020404" pitchFamily="49" charset="0"/>
              </a:rPr>
              <a:t> YINT1: </a:t>
            </a:r>
            <a:r>
              <a:rPr lang="en-GB" altLang="de-DE" dirty="0" err="1">
                <a:latin typeface="Courier New" panose="02070309020205020404" pitchFamily="49" charset="0"/>
              </a:rPr>
              <a:t>bit_vector</a:t>
            </a:r>
            <a:r>
              <a:rPr lang="en-GB" altLang="de-DE" dirty="0">
                <a:latin typeface="Courier New" panose="02070309020205020404" pitchFamily="49" charset="0"/>
              </a:rPr>
              <a:t>(2 </a:t>
            </a:r>
            <a:r>
              <a:rPr lang="en-GB" altLang="de-DE" b="1" dirty="0" err="1">
                <a:latin typeface="Courier New" panose="02070309020205020404" pitchFamily="49" charset="0"/>
              </a:rPr>
              <a:t>downto</a:t>
            </a:r>
            <a:r>
              <a:rPr lang="en-GB" altLang="de-DE" dirty="0">
                <a:latin typeface="Courier New" panose="02070309020205020404" pitchFamily="49" charset="0"/>
              </a:rPr>
              <a:t> 0);</a:t>
            </a:r>
            <a:endParaRPr lang="en-GB" altLang="de-DE" b="1" dirty="0">
              <a:latin typeface="Courier New" panose="02070309020205020404" pitchFamily="49" charset="0"/>
            </a:endParaRPr>
          </a:p>
          <a:p>
            <a:r>
              <a:rPr lang="en-GB" altLang="de-DE" b="1" dirty="0">
                <a:latin typeface="Courier New" panose="02070309020205020404" pitchFamily="49" charset="0"/>
              </a:rPr>
              <a:t>signal</a:t>
            </a:r>
            <a:r>
              <a:rPr lang="en-GB" altLang="de-DE" dirty="0">
                <a:latin typeface="Courier New" panose="02070309020205020404" pitchFamily="49" charset="0"/>
              </a:rPr>
              <a:t> YINT2: </a:t>
            </a:r>
            <a:r>
              <a:rPr lang="en-GB" altLang="de-DE" dirty="0" err="1">
                <a:latin typeface="Courier New" panose="02070309020205020404" pitchFamily="49" charset="0"/>
              </a:rPr>
              <a:t>bit_vector</a:t>
            </a:r>
            <a:r>
              <a:rPr lang="en-GB" altLang="de-DE" dirty="0">
                <a:latin typeface="Courier New" panose="02070309020205020404" pitchFamily="49" charset="0"/>
              </a:rPr>
              <a:t>(1 </a:t>
            </a:r>
            <a:r>
              <a:rPr lang="en-GB" altLang="de-DE" b="1" dirty="0" err="1">
                <a:latin typeface="Courier New" panose="02070309020205020404" pitchFamily="49" charset="0"/>
              </a:rPr>
              <a:t>downto</a:t>
            </a:r>
            <a:r>
              <a:rPr lang="en-GB" altLang="de-DE" dirty="0">
                <a:latin typeface="Courier New" panose="02070309020205020404" pitchFamily="49" charset="0"/>
              </a:rPr>
              <a:t> 0);</a:t>
            </a:r>
            <a:endParaRPr lang="de-DE" altLang="de-DE" b="1" dirty="0">
              <a:latin typeface="Courier New" panose="02070309020205020404" pitchFamily="49" charset="0"/>
            </a:endParaRPr>
          </a:p>
          <a:p>
            <a:r>
              <a:rPr lang="de-DE" altLang="de-DE" b="1" dirty="0" err="1">
                <a:latin typeface="Courier New" panose="02070309020205020404" pitchFamily="49" charset="0"/>
              </a:rPr>
              <a:t>begin</a:t>
            </a:r>
            <a:endParaRPr lang="de-DE" altLang="de-DE" dirty="0">
              <a:latin typeface="Courier New" panose="02070309020205020404" pitchFamily="49" charset="0"/>
            </a:endParaRPr>
          </a:p>
          <a:p>
            <a:r>
              <a:rPr lang="de-DE" altLang="de-DE" dirty="0">
                <a:latin typeface="Courier New" panose="02070309020205020404" pitchFamily="49" charset="0"/>
              </a:rPr>
              <a:t> YINT1 &lt;= (CIN,B,A); -- </a:t>
            </a:r>
            <a:r>
              <a:rPr lang="de-DE" altLang="de-DE" b="1" dirty="0">
                <a:latin typeface="Courier New" panose="02070309020205020404" pitchFamily="49" charset="0"/>
              </a:rPr>
              <a:t>Aggregat zur </a:t>
            </a:r>
            <a:r>
              <a:rPr lang="de-DE" altLang="de-DE" b="1" dirty="0" err="1">
                <a:latin typeface="Courier New" panose="02070309020205020404" pitchFamily="49" charset="0"/>
              </a:rPr>
              <a:t>Buendelung</a:t>
            </a:r>
            <a:r>
              <a:rPr lang="de-DE" altLang="de-DE" b="1" dirty="0">
                <a:latin typeface="Courier New" panose="02070309020205020404" pitchFamily="49" charset="0"/>
              </a:rPr>
              <a:t> von einzelnen Bits</a:t>
            </a:r>
            <a:endParaRPr lang="de-DE" altLang="de-DE" dirty="0">
              <a:latin typeface="Courier New" panose="02070309020205020404" pitchFamily="49" charset="0"/>
            </a:endParaRPr>
          </a:p>
          <a:p>
            <a:r>
              <a:rPr lang="de-DE" altLang="de-DE" dirty="0">
                <a:latin typeface="Courier New" panose="02070309020205020404" pitchFamily="49" charset="0"/>
              </a:rPr>
              <a:t> </a:t>
            </a:r>
            <a:r>
              <a:rPr lang="en-GB" altLang="de-DE" b="1" dirty="0">
                <a:latin typeface="Courier New" panose="02070309020205020404" pitchFamily="49" charset="0"/>
              </a:rPr>
              <a:t>with</a:t>
            </a:r>
            <a:r>
              <a:rPr lang="en-GB" altLang="de-DE" dirty="0">
                <a:latin typeface="Courier New" panose="02070309020205020404" pitchFamily="49" charset="0"/>
              </a:rPr>
              <a:t> YINT1 </a:t>
            </a:r>
            <a:r>
              <a:rPr lang="en-GB" altLang="de-DE" b="1" dirty="0">
                <a:latin typeface="Courier New" panose="02070309020205020404" pitchFamily="49" charset="0"/>
              </a:rPr>
              <a:t>select</a:t>
            </a:r>
            <a:r>
              <a:rPr lang="en-GB" altLang="de-DE" dirty="0">
                <a:latin typeface="Courier New" panose="02070309020205020404" pitchFamily="49" charset="0"/>
              </a:rPr>
              <a:t>	</a:t>
            </a:r>
          </a:p>
          <a:p>
            <a:r>
              <a:rPr lang="en-GB" altLang="de-DE" dirty="0">
                <a:latin typeface="Courier New" panose="02070309020205020404" pitchFamily="49" charset="0"/>
              </a:rPr>
              <a:t>    YINT2   &lt;=  "00" </a:t>
            </a:r>
            <a:r>
              <a:rPr lang="en-GB" altLang="de-DE" b="1" dirty="0">
                <a:latin typeface="Courier New" panose="02070309020205020404" pitchFamily="49" charset="0"/>
              </a:rPr>
              <a:t>when</a:t>
            </a:r>
            <a:r>
              <a:rPr lang="en-GB" altLang="de-DE" dirty="0">
                <a:latin typeface="Courier New" panose="02070309020205020404" pitchFamily="49" charset="0"/>
              </a:rPr>
              <a:t> "000",		</a:t>
            </a:r>
          </a:p>
          <a:p>
            <a:r>
              <a:rPr lang="en-GB" altLang="de-DE" dirty="0">
                <a:latin typeface="Courier New" panose="02070309020205020404" pitchFamily="49" charset="0"/>
              </a:rPr>
              <a:t>                "01" </a:t>
            </a:r>
            <a:r>
              <a:rPr lang="en-GB" altLang="de-DE" b="1" dirty="0">
                <a:latin typeface="Courier New" panose="02070309020205020404" pitchFamily="49" charset="0"/>
              </a:rPr>
              <a:t>when</a:t>
            </a:r>
            <a:r>
              <a:rPr lang="en-GB" altLang="de-DE" dirty="0">
                <a:latin typeface="Courier New" panose="02070309020205020404" pitchFamily="49" charset="0"/>
              </a:rPr>
              <a:t> "001",</a:t>
            </a:r>
          </a:p>
          <a:p>
            <a:r>
              <a:rPr lang="en-GB" altLang="de-DE" dirty="0">
                <a:latin typeface="Courier New" panose="02070309020205020404" pitchFamily="49" charset="0"/>
              </a:rPr>
              <a:t>                "01" </a:t>
            </a:r>
            <a:r>
              <a:rPr lang="en-GB" altLang="de-DE" b="1" dirty="0">
                <a:latin typeface="Courier New" panose="02070309020205020404" pitchFamily="49" charset="0"/>
              </a:rPr>
              <a:t>when</a:t>
            </a:r>
            <a:r>
              <a:rPr lang="en-GB" altLang="de-DE" dirty="0">
                <a:latin typeface="Courier New" panose="02070309020205020404" pitchFamily="49" charset="0"/>
              </a:rPr>
              <a:t> "010",			</a:t>
            </a:r>
          </a:p>
          <a:p>
            <a:r>
              <a:rPr lang="en-GB" altLang="de-DE" dirty="0">
                <a:latin typeface="Courier New" panose="02070309020205020404" pitchFamily="49" charset="0"/>
              </a:rPr>
              <a:t>                "10" </a:t>
            </a:r>
            <a:r>
              <a:rPr lang="en-GB" altLang="de-DE" b="1" dirty="0">
                <a:latin typeface="Courier New" panose="02070309020205020404" pitchFamily="49" charset="0"/>
              </a:rPr>
              <a:t>when</a:t>
            </a:r>
            <a:r>
              <a:rPr lang="en-GB" altLang="de-DE" dirty="0">
                <a:latin typeface="Courier New" panose="02070309020205020404" pitchFamily="49" charset="0"/>
              </a:rPr>
              <a:t> "011",</a:t>
            </a:r>
          </a:p>
          <a:p>
            <a:r>
              <a:rPr lang="en-GB" altLang="de-DE" dirty="0">
                <a:latin typeface="Courier New" panose="02070309020205020404" pitchFamily="49" charset="0"/>
              </a:rPr>
              <a:t>                "01" </a:t>
            </a:r>
            <a:r>
              <a:rPr lang="en-GB" altLang="de-DE" b="1" dirty="0">
                <a:latin typeface="Courier New" panose="02070309020205020404" pitchFamily="49" charset="0"/>
              </a:rPr>
              <a:t>when</a:t>
            </a:r>
            <a:r>
              <a:rPr lang="en-GB" altLang="de-DE" dirty="0">
                <a:latin typeface="Courier New" panose="02070309020205020404" pitchFamily="49" charset="0"/>
              </a:rPr>
              <a:t> "100",			</a:t>
            </a:r>
          </a:p>
          <a:p>
            <a:r>
              <a:rPr lang="en-GB" altLang="de-DE" dirty="0">
                <a:latin typeface="Courier New" panose="02070309020205020404" pitchFamily="49" charset="0"/>
              </a:rPr>
              <a:t>                "10" </a:t>
            </a:r>
            <a:r>
              <a:rPr lang="en-GB" altLang="de-DE" b="1" dirty="0">
                <a:latin typeface="Courier New" panose="02070309020205020404" pitchFamily="49" charset="0"/>
              </a:rPr>
              <a:t>when</a:t>
            </a:r>
            <a:r>
              <a:rPr lang="en-GB" altLang="de-DE" dirty="0">
                <a:latin typeface="Courier New" panose="02070309020205020404" pitchFamily="49" charset="0"/>
              </a:rPr>
              <a:t> "101",</a:t>
            </a:r>
          </a:p>
          <a:p>
            <a:r>
              <a:rPr lang="en-GB" altLang="de-DE" dirty="0">
                <a:latin typeface="Courier New" panose="02070309020205020404" pitchFamily="49" charset="0"/>
              </a:rPr>
              <a:t>                "10" </a:t>
            </a:r>
            <a:r>
              <a:rPr lang="en-GB" altLang="de-DE" b="1" dirty="0">
                <a:latin typeface="Courier New" panose="02070309020205020404" pitchFamily="49" charset="0"/>
              </a:rPr>
              <a:t>when</a:t>
            </a:r>
            <a:r>
              <a:rPr lang="en-GB" altLang="de-DE" dirty="0">
                <a:latin typeface="Courier New" panose="02070309020205020404" pitchFamily="49" charset="0"/>
              </a:rPr>
              <a:t> "110",			</a:t>
            </a:r>
          </a:p>
          <a:p>
            <a:r>
              <a:rPr lang="en-GB" altLang="de-DE" dirty="0">
                <a:latin typeface="Courier New" panose="02070309020205020404" pitchFamily="49" charset="0"/>
              </a:rPr>
              <a:t>                "11" </a:t>
            </a:r>
            <a:r>
              <a:rPr lang="en-GB" altLang="de-DE" b="1" dirty="0">
                <a:latin typeface="Courier New" panose="02070309020205020404" pitchFamily="49" charset="0"/>
              </a:rPr>
              <a:t>when</a:t>
            </a:r>
            <a:r>
              <a:rPr lang="en-GB" altLang="de-DE" dirty="0">
                <a:latin typeface="Courier New" panose="02070309020205020404" pitchFamily="49" charset="0"/>
              </a:rPr>
              <a:t> "111";</a:t>
            </a:r>
          </a:p>
          <a:p>
            <a:r>
              <a:rPr lang="en-GB" altLang="de-DE" dirty="0">
                <a:latin typeface="Courier New" panose="02070309020205020404" pitchFamily="49" charset="0"/>
              </a:rPr>
              <a:t> SUM 	&lt;= YINT2(0);</a:t>
            </a:r>
          </a:p>
          <a:p>
            <a:r>
              <a:rPr lang="en-GB" altLang="de-DE" dirty="0">
                <a:latin typeface="Courier New" panose="02070309020205020404" pitchFamily="49" charset="0"/>
              </a:rPr>
              <a:t> COUT	&lt;= YINT2(1);</a:t>
            </a:r>
            <a:endParaRPr lang="de-DE" altLang="de-DE" b="1" dirty="0">
              <a:latin typeface="Courier New" panose="02070309020205020404" pitchFamily="49" charset="0"/>
            </a:endParaRPr>
          </a:p>
          <a:p>
            <a:r>
              <a:rPr lang="de-DE" altLang="de-DE" b="1" dirty="0">
                <a:latin typeface="Courier New" panose="02070309020205020404" pitchFamily="49" charset="0"/>
              </a:rPr>
              <a:t>end</a:t>
            </a:r>
            <a:r>
              <a:rPr lang="de-DE" altLang="de-DE" dirty="0">
                <a:latin typeface="Courier New" panose="02070309020205020404" pitchFamily="49" charset="0"/>
              </a:rPr>
              <a:t> FA_1;</a:t>
            </a:r>
          </a:p>
        </p:txBody>
      </p:sp>
      <p:sp>
        <p:nvSpPr>
          <p:cNvPr id="306184" name="AutoShape 8"/>
          <p:cNvSpPr>
            <a:spLocks noChangeArrowheads="1"/>
          </p:cNvSpPr>
          <p:nvPr/>
        </p:nvSpPr>
        <p:spPr bwMode="auto">
          <a:xfrm>
            <a:off x="6567488" y="4573588"/>
            <a:ext cx="3703637" cy="306387"/>
          </a:xfrm>
          <a:prstGeom prst="wedgeRoundRectCallout">
            <a:avLst>
              <a:gd name="adj1" fmla="val -97880"/>
              <a:gd name="adj2" fmla="val 14326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1800" b="1">
                <a:latin typeface="Arial" panose="020B0604020202020204" pitchFamily="34" charset="0"/>
              </a:rPr>
              <a:t>linke Seite der Wahrheitstabelle</a:t>
            </a:r>
            <a:endParaRPr lang="de-DE" altLang="de-DE" sz="2000" b="1">
              <a:latin typeface="Arial" panose="020B0604020202020204" pitchFamily="34" charset="0"/>
            </a:endParaRPr>
          </a:p>
        </p:txBody>
      </p:sp>
      <p:sp>
        <p:nvSpPr>
          <p:cNvPr id="306186" name="AutoShape 10"/>
          <p:cNvSpPr>
            <a:spLocks noChangeArrowheads="1"/>
          </p:cNvSpPr>
          <p:nvPr/>
        </p:nvSpPr>
        <p:spPr bwMode="auto">
          <a:xfrm>
            <a:off x="158750" y="4573588"/>
            <a:ext cx="2016125" cy="647700"/>
          </a:xfrm>
          <a:prstGeom prst="wedgeRoundRectCallout">
            <a:avLst>
              <a:gd name="adj1" fmla="val 74407"/>
              <a:gd name="adj2" fmla="val -1274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1800" b="1">
                <a:latin typeface="Arial" panose="020B0604020202020204" pitchFamily="34" charset="0"/>
              </a:rPr>
              <a:t>rechte Seite der</a:t>
            </a:r>
          </a:p>
          <a:p>
            <a:pPr>
              <a:spcBef>
                <a:spcPct val="50000"/>
              </a:spcBef>
            </a:pPr>
            <a:r>
              <a:rPr lang="de-DE" altLang="de-DE" sz="1800" b="1">
                <a:latin typeface="Arial" panose="020B0604020202020204" pitchFamily="34" charset="0"/>
              </a:rPr>
              <a:t>Wahrheitstabelle</a:t>
            </a:r>
            <a:endParaRPr lang="de-DE" altLang="de-DE" sz="20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4" grpId="0" animBg="1"/>
      <p:bldP spid="30618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2B0793-5048-4D64-866A-1C650491D18C}" type="datetime1">
              <a:rPr lang="de-DE" altLang="en-US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en-US" sz="1000" b="0" smtClean="0"/>
          </a:p>
        </p:txBody>
      </p:sp>
      <p:sp>
        <p:nvSpPr>
          <p:cNvPr id="52227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FBF764-7974-489B-8DF4-67E1429227B7}" type="slidenum">
              <a:rPr lang="en-US" altLang="en-US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de-DE" altLang="en-US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Simulationsergebnis des Volladdierers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3048000"/>
            <a:ext cx="106870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de-DE" altLang="de-DE"/>
          </a:p>
        </p:txBody>
      </p:sp>
      <p:graphicFrame>
        <p:nvGraphicFramePr>
          <p:cNvPr id="52230" name="Object 4"/>
          <p:cNvGraphicFramePr>
            <a:graphicFrameLocks noChangeAspect="1"/>
          </p:cNvGraphicFramePr>
          <p:nvPr/>
        </p:nvGraphicFramePr>
        <p:xfrm>
          <a:off x="1022350" y="3276600"/>
          <a:ext cx="8569325" cy="264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9" name="Visio" r:id="rId4" imgW="6804729" imgH="2095408" progId="Visio.Drawing.11">
                  <p:embed/>
                </p:oleObj>
              </mc:Choice>
              <mc:Fallback>
                <p:oleObj name="Visio" r:id="rId4" imgW="6804729" imgH="209540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3276600"/>
                        <a:ext cx="8569325" cy="264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Text Box 6"/>
          <p:cNvSpPr txBox="1">
            <a:spLocks noChangeArrowheads="1"/>
          </p:cNvSpPr>
          <p:nvPr/>
        </p:nvSpPr>
        <p:spPr bwMode="auto">
          <a:xfrm>
            <a:off x="1095375" y="1909763"/>
            <a:ext cx="86407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1800" b="1">
                <a:latin typeface="Arial" panose="020B0604020202020204" pitchFamily="34" charset="0"/>
              </a:rPr>
              <a:t>Die Stimuli für die Eingangssignale A, B, CIN werden entweder im Simulator definiert, (force-Kommandos), aus einer Makro-Datei eingelesen  (*.do-Datei), oder durch eine </a:t>
            </a:r>
            <a:r>
              <a:rPr lang="de-DE" altLang="de-DE" sz="1800" b="1">
                <a:solidFill>
                  <a:srgbClr val="FB9E23"/>
                </a:solidFill>
                <a:latin typeface="Arial" panose="020B0604020202020204" pitchFamily="34" charset="0"/>
              </a:rPr>
              <a:t>VHDL-Testbench </a:t>
            </a:r>
            <a:r>
              <a:rPr lang="de-DE" altLang="de-DE" sz="1800" b="1">
                <a:latin typeface="Arial" panose="020B0604020202020204" pitchFamily="34" charset="0"/>
              </a:rPr>
              <a:t>vorgegeben.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umsplatzhalt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3820DA-11EA-4389-82FB-3B85AF33EE83}" type="datetime1">
              <a:rPr lang="de-DE" altLang="en-US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en-US" sz="1000" b="0" smtClean="0"/>
          </a:p>
        </p:txBody>
      </p:sp>
      <p:sp>
        <p:nvSpPr>
          <p:cNvPr id="54275" name="Foliennummernplatzhalt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3C6FB0-E142-4AB4-AA63-4A6B83F48002}" type="slidenum">
              <a:rPr lang="en-US" altLang="en-US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de-DE" altLang="en-US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252413"/>
            <a:ext cx="10212388" cy="622300"/>
          </a:xfrm>
        </p:spPr>
        <p:txBody>
          <a:bodyPr/>
          <a:lstStyle/>
          <a:p>
            <a:pPr eaLnBrk="1" hangingPunct="1">
              <a:defRPr/>
            </a:pPr>
            <a:r>
              <a:rPr lang="de-DE" dirty="0" smtClean="0"/>
              <a:t>Wahrheitstabelle eines Paritätsgenerators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013" y="1404938"/>
            <a:ext cx="5476875" cy="57578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2400" smtClean="0"/>
              <a:t>Paritätsbits dienen zur Fehlerüberprüfung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sz="2400" smtClean="0"/>
              <a:t>Ein Paritätschecker überprüft, ob die empfangenen Datenbits zu dem empfangenen Paritätsbit passen.</a:t>
            </a:r>
          </a:p>
          <a:p>
            <a:pPr lvl="1" eaLnBrk="1" hangingPunct="1">
              <a:lnSpc>
                <a:spcPct val="150000"/>
              </a:lnSpc>
            </a:pPr>
            <a:r>
              <a:rPr lang="de-DE" altLang="de-DE" smtClean="0">
                <a:solidFill>
                  <a:srgbClr val="FB9E23"/>
                </a:solidFill>
              </a:rPr>
              <a:t>Gerade Parität P_E: </a:t>
            </a:r>
            <a:br>
              <a:rPr lang="de-DE" altLang="de-DE" smtClean="0">
                <a:solidFill>
                  <a:srgbClr val="FB9E23"/>
                </a:solidFill>
              </a:rPr>
            </a:br>
            <a:r>
              <a:rPr lang="de-DE" altLang="de-DE" smtClean="0">
                <a:solidFill>
                  <a:srgbClr val="002060"/>
                </a:solidFill>
              </a:rPr>
              <a:t>Anzahl der Einsen ist gerade.</a:t>
            </a:r>
          </a:p>
          <a:p>
            <a:pPr lvl="1" eaLnBrk="1" hangingPunct="1">
              <a:lnSpc>
                <a:spcPct val="150000"/>
              </a:lnSpc>
            </a:pPr>
            <a:r>
              <a:rPr lang="de-DE" altLang="de-DE" smtClean="0">
                <a:solidFill>
                  <a:srgbClr val="FB9E23"/>
                </a:solidFill>
              </a:rPr>
              <a:t>Ungerade Parität P_O: </a:t>
            </a:r>
            <a:br>
              <a:rPr lang="de-DE" altLang="de-DE" smtClean="0">
                <a:solidFill>
                  <a:srgbClr val="FB9E23"/>
                </a:solidFill>
              </a:rPr>
            </a:br>
            <a:r>
              <a:rPr lang="de-DE" altLang="de-DE" smtClean="0">
                <a:solidFill>
                  <a:srgbClr val="002060"/>
                </a:solidFill>
              </a:rPr>
              <a:t>Anzahl der Einsen ist ungerade.</a:t>
            </a:r>
          </a:p>
        </p:txBody>
      </p:sp>
      <p:graphicFrame>
        <p:nvGraphicFramePr>
          <p:cNvPr id="308410" name="Group 18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08061562"/>
              </p:ext>
            </p:extLst>
          </p:nvPr>
        </p:nvGraphicFramePr>
        <p:xfrm>
          <a:off x="5991225" y="1765300"/>
          <a:ext cx="4303713" cy="4502150"/>
        </p:xfrm>
        <a:graphic>
          <a:graphicData uri="http://schemas.openxmlformats.org/drawingml/2006/table">
            <a:tbl>
              <a:tblPr/>
              <a:tblGrid>
                <a:gridCol w="758825"/>
                <a:gridCol w="758825"/>
                <a:gridCol w="771525"/>
                <a:gridCol w="1020763"/>
                <a:gridCol w="993775"/>
              </a:tblGrid>
              <a:tr h="365745"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P_O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P_E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447"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272"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447"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447"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035"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860"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447"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447"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3063" marR="0" lvl="0" indent="-373063" algn="ctr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1DDDF3-20A9-4FD7-AF7A-87A3FC11EC29}" type="datetime1">
              <a:rPr lang="de-DE" altLang="en-US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en-US" sz="1000" b="0" smtClean="0"/>
          </a:p>
        </p:txBody>
      </p:sp>
      <p:sp>
        <p:nvSpPr>
          <p:cNvPr id="56323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2834F1-2755-41EC-B6A5-26A511886D25}" type="slidenum">
              <a:rPr lang="en-US" altLang="en-US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de-DE" altLang="en-US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VHDL-Testbenches</a:t>
            </a:r>
          </a:p>
        </p:txBody>
      </p:sp>
      <p:sp>
        <p:nvSpPr>
          <p:cNvPr id="56325" name="Line 50"/>
          <p:cNvSpPr>
            <a:spLocks noChangeShapeType="1"/>
          </p:cNvSpPr>
          <p:nvPr/>
        </p:nvSpPr>
        <p:spPr bwMode="auto">
          <a:xfrm>
            <a:off x="4689475" y="3495675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6326" name="Line 51"/>
          <p:cNvSpPr>
            <a:spLocks noChangeShapeType="1"/>
          </p:cNvSpPr>
          <p:nvPr/>
        </p:nvSpPr>
        <p:spPr bwMode="auto">
          <a:xfrm>
            <a:off x="5957888" y="3495675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310387" name="Group 115"/>
          <p:cNvGraphicFramePr>
            <a:graphicFrameLocks noGrp="1"/>
          </p:cNvGraphicFramePr>
          <p:nvPr/>
        </p:nvGraphicFramePr>
        <p:xfrm>
          <a:off x="1887538" y="1765300"/>
          <a:ext cx="6551612" cy="2816228"/>
        </p:xfrm>
        <a:graphic>
          <a:graphicData uri="http://schemas.openxmlformats.org/drawingml/2006/table">
            <a:tbl>
              <a:tblPr/>
              <a:tblGrid>
                <a:gridCol w="1898650"/>
                <a:gridCol w="412750"/>
                <a:gridCol w="2009775"/>
                <a:gridCol w="719137"/>
                <a:gridCol w="1511300"/>
              </a:tblGrid>
              <a:tr h="335230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Testbench / Hardware-Testumgebung</a:t>
                      </a:r>
                      <a:endParaRPr kumimoji="0" 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5" marB="45695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9E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63284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Stimuli der</a:t>
                      </a:r>
                      <a:endParaRPr kumimoji="0" 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Eingangssignale.</a:t>
                      </a:r>
                      <a:endParaRPr kumimoji="0" 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5" marB="4569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9E2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5" marB="456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Überprüfung der Ausgangs-signale (assertions)</a:t>
                      </a:r>
                      <a:endParaRPr kumimoji="0" 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5" marB="4569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9E23"/>
                    </a:solidFill>
                  </a:tcPr>
                </a:tc>
              </a:tr>
              <a:tr h="155442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</a:t>
                      </a:r>
                    </a:p>
                  </a:txBody>
                  <a:tcPr marT="45695" marB="45695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Device Under Test (DUT)</a:t>
                      </a:r>
                      <a:endParaRPr kumimoji="0" 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 RTL-Verhaltensmodell</a:t>
                      </a:r>
                      <a:endParaRPr kumimoji="0" 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 Datenflussmodell</a:t>
                      </a:r>
                      <a:endParaRPr kumimoji="0" 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 Strukturmodell</a:t>
                      </a:r>
                      <a:endParaRPr kumimoji="0" 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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6328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5" marB="456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340" name="Text Box 110"/>
          <p:cNvSpPr txBox="1">
            <a:spLocks noChangeArrowheads="1"/>
          </p:cNvSpPr>
          <p:nvPr/>
        </p:nvSpPr>
        <p:spPr bwMode="auto">
          <a:xfrm>
            <a:off x="1455738" y="5221288"/>
            <a:ext cx="8137525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1800" b="1">
                <a:latin typeface="Arial" panose="020B0604020202020204" pitchFamily="34" charset="0"/>
              </a:rPr>
              <a:t>Überprüfung der Ausgangssignale entweder als Wave-Form</a:t>
            </a:r>
          </a:p>
          <a:p>
            <a:pPr>
              <a:spcBef>
                <a:spcPct val="50000"/>
              </a:spcBef>
            </a:pPr>
            <a:r>
              <a:rPr lang="de-DE" altLang="de-DE" sz="1800" b="1">
                <a:latin typeface="Arial" panose="020B0604020202020204" pitchFamily="34" charset="0"/>
              </a:rPr>
              <a:t>oder mit </a:t>
            </a:r>
            <a:r>
              <a:rPr lang="de-DE" altLang="de-DE" sz="1800" b="1">
                <a:latin typeface="Courier New" panose="02070309020205020404" pitchFamily="49" charset="0"/>
              </a:rPr>
              <a:t>assertion</a:t>
            </a:r>
            <a:r>
              <a:rPr lang="de-DE" altLang="de-DE" sz="1800" b="1">
                <a:latin typeface="Arial" panose="020B0604020202020204" pitchFamily="34" charset="0"/>
              </a:rPr>
              <a:t>-Anweisungen:</a:t>
            </a:r>
          </a:p>
          <a:p>
            <a:pPr>
              <a:spcBef>
                <a:spcPct val="50000"/>
              </a:spcBef>
            </a:pPr>
            <a:r>
              <a:rPr lang="de-DE" altLang="de-DE" sz="1800" b="1">
                <a:latin typeface="Courier New" panose="02070309020205020404" pitchFamily="49" charset="0"/>
              </a:rPr>
              <a:t>assert</a:t>
            </a:r>
            <a:r>
              <a:rPr lang="de-DE" altLang="de-DE" sz="1800">
                <a:latin typeface="Courier New" panose="02070309020205020404" pitchFamily="49" charset="0"/>
              </a:rPr>
              <a:t> &lt;Boole’scher Ausdruck&gt; [</a:t>
            </a:r>
            <a:r>
              <a:rPr lang="de-DE" altLang="de-DE" sz="1800" b="1">
                <a:latin typeface="Courier New" panose="02070309020205020404" pitchFamily="49" charset="0"/>
              </a:rPr>
              <a:t>report</a:t>
            </a:r>
            <a:r>
              <a:rPr lang="de-DE" altLang="de-DE" sz="1800">
                <a:latin typeface="Courier New" panose="02070309020205020404" pitchFamily="49" charset="0"/>
              </a:rPr>
              <a:t> “&lt;Textstring&gt;”];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CCB2FC-F6E9-4F81-A125-7B52170831E2}" type="datetime1">
              <a:rPr lang="de-DE" altLang="en-US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en-US" sz="1000" b="0" smtClean="0"/>
          </a:p>
        </p:txBody>
      </p:sp>
      <p:sp>
        <p:nvSpPr>
          <p:cNvPr id="60419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AABF1C-8AE3-43D7-B818-FC587BA54AD7}" type="slidenum">
              <a:rPr lang="en-US" altLang="en-US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de-DE" altLang="en-US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dirty="0" smtClean="0"/>
              <a:t>Paritätsgenerator</a:t>
            </a:r>
          </a:p>
        </p:txBody>
      </p:sp>
      <p:sp>
        <p:nvSpPr>
          <p:cNvPr id="60421" name="Text Box 3"/>
          <p:cNvSpPr txBox="1">
            <a:spLocks noChangeArrowheads="1"/>
          </p:cNvSpPr>
          <p:nvPr/>
        </p:nvSpPr>
        <p:spPr bwMode="auto">
          <a:xfrm>
            <a:off x="663575" y="1045121"/>
            <a:ext cx="9001125" cy="62170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de-DE" altLang="de-DE" sz="1800" b="1" dirty="0" smtClean="0">
                <a:latin typeface="Courier New" panose="02070309020205020404" pitchFamily="49" charset="0"/>
              </a:rPr>
              <a:t>-- </a:t>
            </a:r>
            <a:r>
              <a:rPr lang="de-DE" altLang="de-DE" sz="1800" b="1" dirty="0" err="1" smtClean="0">
                <a:latin typeface="Courier New" panose="02070309020205020404" pitchFamily="49" charset="0"/>
              </a:rPr>
              <a:t>Parity</a:t>
            </a:r>
            <a:r>
              <a:rPr lang="de-DE" altLang="de-DE" sz="1800" b="1" dirty="0" smtClean="0">
                <a:latin typeface="Courier New" panose="02070309020205020404" pitchFamily="49" charset="0"/>
              </a:rPr>
              <a:t> Generator</a:t>
            </a:r>
          </a:p>
          <a:p>
            <a:r>
              <a:rPr lang="de-DE" altLang="de-DE" sz="1800" b="1" dirty="0" err="1" smtClean="0">
                <a:latin typeface="Courier New" panose="02070309020205020404" pitchFamily="49" charset="0"/>
              </a:rPr>
              <a:t>entity</a:t>
            </a:r>
            <a:r>
              <a:rPr lang="de-DE" altLang="de-DE" sz="1800" dirty="0" smtClean="0">
                <a:latin typeface="Courier New" panose="02070309020205020404" pitchFamily="49" charset="0"/>
              </a:rPr>
              <a:t> PARGEN </a:t>
            </a:r>
            <a:r>
              <a:rPr lang="de-DE" altLang="de-DE" sz="1800" b="1" dirty="0" err="1" smtClean="0">
                <a:latin typeface="Courier New" panose="02070309020205020404" pitchFamily="49" charset="0"/>
              </a:rPr>
              <a:t>is</a:t>
            </a:r>
            <a:endParaRPr lang="de-DE" altLang="de-DE" sz="1800" b="1" dirty="0" smtClean="0">
              <a:latin typeface="Courier New" panose="02070309020205020404" pitchFamily="49" charset="0"/>
            </a:endParaRPr>
          </a:p>
          <a:p>
            <a:r>
              <a:rPr lang="de-DE" altLang="de-DE" sz="1800" dirty="0" smtClean="0">
                <a:latin typeface="Courier New" panose="02070309020205020404" pitchFamily="49" charset="0"/>
              </a:rPr>
              <a:t>   </a:t>
            </a:r>
            <a:r>
              <a:rPr lang="de-DE" altLang="de-DE" sz="1800" b="1" dirty="0" err="1" smtClean="0">
                <a:latin typeface="Courier New" panose="02070309020205020404" pitchFamily="49" charset="0"/>
              </a:rPr>
              <a:t>port</a:t>
            </a:r>
            <a:r>
              <a:rPr lang="de-DE" altLang="de-DE" sz="1800" dirty="0" smtClean="0">
                <a:latin typeface="Courier New" panose="02070309020205020404" pitchFamily="49" charset="0"/>
              </a:rPr>
              <a:t>( A, B, C : </a:t>
            </a:r>
            <a:r>
              <a:rPr lang="de-DE" altLang="de-DE" sz="1800" b="1" dirty="0" smtClean="0">
                <a:latin typeface="Courier New" panose="02070309020205020404" pitchFamily="49" charset="0"/>
              </a:rPr>
              <a:t>in </a:t>
            </a:r>
            <a:r>
              <a:rPr lang="de-DE" altLang="de-DE" sz="1800" b="1" dirty="0" err="1" smtClean="0">
                <a:latin typeface="Courier New" panose="02070309020205020404" pitchFamily="49" charset="0"/>
              </a:rPr>
              <a:t>bit</a:t>
            </a:r>
            <a:r>
              <a:rPr lang="de-DE" altLang="de-DE" sz="1800" dirty="0" smtClean="0">
                <a:latin typeface="Courier New" panose="02070309020205020404" pitchFamily="49" charset="0"/>
              </a:rPr>
              <a:t>   ;</a:t>
            </a:r>
          </a:p>
          <a:p>
            <a:r>
              <a:rPr lang="de-DE" altLang="de-DE" sz="1800" dirty="0" smtClean="0">
                <a:latin typeface="Courier New" panose="02070309020205020404" pitchFamily="49" charset="0"/>
              </a:rPr>
              <a:t>         P_O : </a:t>
            </a:r>
            <a:r>
              <a:rPr lang="de-DE" altLang="de-DE" sz="1800" b="1" dirty="0" smtClean="0">
                <a:latin typeface="Courier New" panose="02070309020205020404" pitchFamily="49" charset="0"/>
              </a:rPr>
              <a:t>out </a:t>
            </a:r>
            <a:r>
              <a:rPr lang="de-DE" altLang="de-DE" sz="1800" b="1" dirty="0" err="1" smtClean="0">
                <a:latin typeface="Courier New" panose="02070309020205020404" pitchFamily="49" charset="0"/>
              </a:rPr>
              <a:t>bit</a:t>
            </a:r>
            <a:r>
              <a:rPr lang="de-DE" altLang="de-DE" sz="1800" b="1" dirty="0" smtClean="0">
                <a:latin typeface="Courier New" panose="02070309020205020404" pitchFamily="49" charset="0"/>
              </a:rPr>
              <a:t> </a:t>
            </a:r>
            <a:r>
              <a:rPr lang="de-DE" altLang="de-DE" sz="1800" dirty="0" smtClean="0">
                <a:latin typeface="Courier New" panose="02070309020205020404" pitchFamily="49" charset="0"/>
              </a:rPr>
              <a:t>);</a:t>
            </a:r>
          </a:p>
          <a:p>
            <a:r>
              <a:rPr lang="de-DE" altLang="de-DE" sz="1800" b="1" dirty="0" smtClean="0">
                <a:latin typeface="Courier New" panose="02070309020205020404" pitchFamily="49" charset="0"/>
              </a:rPr>
              <a:t>end</a:t>
            </a:r>
            <a:r>
              <a:rPr lang="de-DE" altLang="de-DE" sz="1800" dirty="0" smtClean="0">
                <a:latin typeface="Courier New" panose="02070309020205020404" pitchFamily="49" charset="0"/>
              </a:rPr>
              <a:t> PARGEN;</a:t>
            </a:r>
          </a:p>
          <a:p>
            <a:endParaRPr lang="de-DE" altLang="de-DE" sz="1800" dirty="0" smtClean="0">
              <a:latin typeface="Courier New" panose="02070309020205020404" pitchFamily="49" charset="0"/>
            </a:endParaRPr>
          </a:p>
          <a:p>
            <a:r>
              <a:rPr lang="de-DE" altLang="de-DE" sz="1800" b="1" dirty="0" err="1" smtClean="0">
                <a:latin typeface="Courier New" panose="02070309020205020404" pitchFamily="49" charset="0"/>
              </a:rPr>
              <a:t>architecture</a:t>
            </a:r>
            <a:r>
              <a:rPr lang="de-DE" altLang="de-DE" sz="1800" dirty="0" smtClean="0">
                <a:latin typeface="Courier New" panose="02070309020205020404" pitchFamily="49" charset="0"/>
              </a:rPr>
              <a:t> PG1 </a:t>
            </a:r>
            <a:r>
              <a:rPr lang="de-DE" altLang="de-DE" sz="1800" b="1" dirty="0" err="1" smtClean="0">
                <a:latin typeface="Courier New" panose="02070309020205020404" pitchFamily="49" charset="0"/>
              </a:rPr>
              <a:t>of</a:t>
            </a:r>
            <a:r>
              <a:rPr lang="de-DE" altLang="de-DE" sz="1800" dirty="0" smtClean="0">
                <a:latin typeface="Courier New" panose="02070309020205020404" pitchFamily="49" charset="0"/>
              </a:rPr>
              <a:t> PARGEN </a:t>
            </a:r>
            <a:r>
              <a:rPr lang="de-DE" altLang="de-DE" sz="1800" b="1" dirty="0" err="1" smtClean="0">
                <a:latin typeface="Courier New" panose="02070309020205020404" pitchFamily="49" charset="0"/>
              </a:rPr>
              <a:t>is</a:t>
            </a:r>
            <a:endParaRPr lang="de-DE" altLang="de-DE" sz="1800" b="1" dirty="0" smtClean="0">
              <a:latin typeface="Courier New" panose="02070309020205020404" pitchFamily="49" charset="0"/>
            </a:endParaRPr>
          </a:p>
          <a:p>
            <a:r>
              <a:rPr lang="de-DE" altLang="de-DE" sz="1800" b="1" dirty="0" err="1" smtClean="0">
                <a:latin typeface="Courier New" panose="02070309020205020404" pitchFamily="49" charset="0"/>
              </a:rPr>
              <a:t>signal</a:t>
            </a:r>
            <a:r>
              <a:rPr lang="de-DE" altLang="de-DE" sz="1800" dirty="0" smtClean="0">
                <a:latin typeface="Courier New" panose="02070309020205020404" pitchFamily="49" charset="0"/>
              </a:rPr>
              <a:t> YINT: </a:t>
            </a:r>
            <a:r>
              <a:rPr lang="de-DE" altLang="de-DE" sz="1800" b="1" dirty="0" err="1" smtClean="0">
                <a:latin typeface="Courier New" panose="02070309020205020404" pitchFamily="49" charset="0"/>
              </a:rPr>
              <a:t>bit_vector</a:t>
            </a:r>
            <a:r>
              <a:rPr lang="de-DE" altLang="de-DE" sz="1800" dirty="0" smtClean="0">
                <a:latin typeface="Courier New" panose="02070309020205020404" pitchFamily="49" charset="0"/>
              </a:rPr>
              <a:t>(2 </a:t>
            </a:r>
            <a:r>
              <a:rPr lang="de-DE" altLang="de-DE" sz="1800" dirty="0" err="1" smtClean="0">
                <a:latin typeface="Courier New" panose="02070309020205020404" pitchFamily="49" charset="0"/>
              </a:rPr>
              <a:t>downto</a:t>
            </a:r>
            <a:r>
              <a:rPr lang="de-DE" altLang="de-DE" sz="1800" dirty="0" smtClean="0">
                <a:latin typeface="Courier New" panose="02070309020205020404" pitchFamily="49" charset="0"/>
              </a:rPr>
              <a:t> 0);</a:t>
            </a:r>
          </a:p>
          <a:p>
            <a:r>
              <a:rPr lang="de-DE" altLang="de-DE" sz="1800" b="1" dirty="0" err="1" smtClean="0">
                <a:latin typeface="Courier New" panose="02070309020205020404" pitchFamily="49" charset="0"/>
              </a:rPr>
              <a:t>signal</a:t>
            </a:r>
            <a:r>
              <a:rPr lang="de-DE" altLang="de-DE" sz="1800" dirty="0" smtClean="0">
                <a:latin typeface="Courier New" panose="02070309020205020404" pitchFamily="49" charset="0"/>
              </a:rPr>
              <a:t> ODD: </a:t>
            </a:r>
            <a:r>
              <a:rPr lang="de-DE" altLang="de-DE" sz="1800" b="1" dirty="0" err="1" smtClean="0">
                <a:latin typeface="Courier New" panose="02070309020205020404" pitchFamily="49" charset="0"/>
              </a:rPr>
              <a:t>bit</a:t>
            </a:r>
            <a:r>
              <a:rPr lang="de-DE" altLang="de-DE" sz="1800" dirty="0" smtClean="0">
                <a:latin typeface="Courier New" panose="02070309020205020404" pitchFamily="49" charset="0"/>
              </a:rPr>
              <a:t>;</a:t>
            </a:r>
          </a:p>
          <a:p>
            <a:r>
              <a:rPr lang="de-DE" altLang="de-DE" sz="1800" b="1" dirty="0" err="1" smtClean="0">
                <a:latin typeface="Courier New" panose="02070309020205020404" pitchFamily="49" charset="0"/>
              </a:rPr>
              <a:t>begin</a:t>
            </a:r>
            <a:endParaRPr lang="de-DE" altLang="de-DE" sz="1800" b="1" dirty="0" smtClean="0">
              <a:latin typeface="Courier New" panose="02070309020205020404" pitchFamily="49" charset="0"/>
            </a:endParaRPr>
          </a:p>
          <a:p>
            <a:r>
              <a:rPr lang="de-DE" altLang="de-DE" sz="1800" dirty="0" smtClean="0">
                <a:latin typeface="Courier New" panose="02070309020205020404" pitchFamily="49" charset="0"/>
              </a:rPr>
              <a:t> YINT &lt;= (C,B,A); </a:t>
            </a:r>
            <a:r>
              <a:rPr lang="de-DE" altLang="de-DE" sz="1800" b="1" dirty="0" smtClean="0">
                <a:latin typeface="Courier New" panose="02070309020205020404" pitchFamily="49" charset="0"/>
              </a:rPr>
              <a:t>-- Aggregat zur </a:t>
            </a:r>
            <a:r>
              <a:rPr lang="de-DE" altLang="de-DE" sz="1800" b="1" dirty="0" err="1" smtClean="0">
                <a:latin typeface="Courier New" panose="02070309020205020404" pitchFamily="49" charset="0"/>
              </a:rPr>
              <a:t>Buendelung</a:t>
            </a:r>
            <a:r>
              <a:rPr lang="de-DE" altLang="de-DE" sz="1800" b="1" dirty="0" smtClean="0">
                <a:latin typeface="Courier New" panose="02070309020205020404" pitchFamily="49" charset="0"/>
              </a:rPr>
              <a:t> von einzelnen Bits</a:t>
            </a:r>
          </a:p>
          <a:p>
            <a:r>
              <a:rPr lang="de-DE" altLang="de-DE" sz="1800" dirty="0" smtClean="0">
                <a:latin typeface="Courier New" panose="02070309020205020404" pitchFamily="49" charset="0"/>
              </a:rPr>
              <a:t> ODD &lt;= A </a:t>
            </a:r>
            <a:r>
              <a:rPr lang="de-DE" altLang="de-DE" sz="1800" b="1" dirty="0" err="1" smtClean="0">
                <a:latin typeface="Courier New" panose="02070309020205020404" pitchFamily="49" charset="0"/>
              </a:rPr>
              <a:t>xor</a:t>
            </a:r>
            <a:r>
              <a:rPr lang="de-DE" altLang="de-DE" sz="1800" dirty="0" smtClean="0">
                <a:latin typeface="Courier New" panose="02070309020205020404" pitchFamily="49" charset="0"/>
              </a:rPr>
              <a:t> B </a:t>
            </a:r>
            <a:r>
              <a:rPr lang="de-DE" altLang="de-DE" sz="1800" b="1" dirty="0" err="1" smtClean="0">
                <a:latin typeface="Courier New" panose="02070309020205020404" pitchFamily="49" charset="0"/>
              </a:rPr>
              <a:t>xor</a:t>
            </a:r>
            <a:r>
              <a:rPr lang="de-DE" altLang="de-DE" sz="1800" dirty="0" smtClean="0">
                <a:latin typeface="Courier New" panose="02070309020205020404" pitchFamily="49" charset="0"/>
              </a:rPr>
              <a:t> C </a:t>
            </a:r>
            <a:r>
              <a:rPr lang="de-DE" altLang="de-DE" sz="1800" b="1" dirty="0" err="1" smtClean="0">
                <a:latin typeface="Courier New" panose="02070309020205020404" pitchFamily="49" charset="0"/>
              </a:rPr>
              <a:t>xor</a:t>
            </a:r>
            <a:r>
              <a:rPr lang="de-DE" altLang="de-DE" sz="1800" dirty="0" smtClean="0">
                <a:latin typeface="Courier New" panose="02070309020205020404" pitchFamily="49" charset="0"/>
              </a:rPr>
              <a:t> P_O;</a:t>
            </a:r>
          </a:p>
          <a:p>
            <a:r>
              <a:rPr lang="de-DE" altLang="de-DE" sz="1800" dirty="0" smtClean="0">
                <a:latin typeface="Courier New" panose="02070309020205020404" pitchFamily="49" charset="0"/>
              </a:rPr>
              <a:t> </a:t>
            </a:r>
            <a:r>
              <a:rPr lang="de-DE" altLang="de-DE" sz="1800" b="1" dirty="0" err="1" smtClean="0">
                <a:latin typeface="Courier New" panose="02070309020205020404" pitchFamily="49" charset="0"/>
              </a:rPr>
              <a:t>with</a:t>
            </a:r>
            <a:r>
              <a:rPr lang="de-DE" altLang="de-DE" sz="1800" dirty="0" smtClean="0">
                <a:latin typeface="Courier New" panose="02070309020205020404" pitchFamily="49" charset="0"/>
              </a:rPr>
              <a:t> YINT </a:t>
            </a:r>
            <a:r>
              <a:rPr lang="de-DE" altLang="de-DE" sz="1800" b="1" dirty="0" err="1" smtClean="0">
                <a:latin typeface="Courier New" panose="02070309020205020404" pitchFamily="49" charset="0"/>
              </a:rPr>
              <a:t>select</a:t>
            </a:r>
            <a:r>
              <a:rPr lang="de-DE" altLang="de-DE" sz="1800" dirty="0" smtClean="0">
                <a:latin typeface="Courier New" panose="02070309020205020404" pitchFamily="49" charset="0"/>
              </a:rPr>
              <a:t>	</a:t>
            </a:r>
          </a:p>
          <a:p>
            <a:r>
              <a:rPr lang="de-DE" altLang="de-DE" sz="1800" dirty="0" smtClean="0">
                <a:latin typeface="Courier New" panose="02070309020205020404" pitchFamily="49" charset="0"/>
              </a:rPr>
              <a:t>    P_O   &lt;=  '1' </a:t>
            </a:r>
            <a:r>
              <a:rPr lang="de-DE" altLang="de-DE" sz="1800" b="1" dirty="0" err="1" smtClean="0">
                <a:latin typeface="Courier New" panose="02070309020205020404" pitchFamily="49" charset="0"/>
              </a:rPr>
              <a:t>when</a:t>
            </a:r>
            <a:r>
              <a:rPr lang="de-DE" altLang="de-DE" sz="1800" dirty="0" smtClean="0">
                <a:latin typeface="Courier New" panose="02070309020205020404" pitchFamily="49" charset="0"/>
              </a:rPr>
              <a:t> "000",		</a:t>
            </a:r>
          </a:p>
          <a:p>
            <a:r>
              <a:rPr lang="de-DE" altLang="de-DE" sz="1800" dirty="0" smtClean="0">
                <a:latin typeface="Courier New" panose="02070309020205020404" pitchFamily="49" charset="0"/>
              </a:rPr>
              <a:t>              '0' </a:t>
            </a:r>
            <a:r>
              <a:rPr lang="de-DE" altLang="de-DE" sz="1800" b="1" dirty="0" err="1" smtClean="0">
                <a:latin typeface="Courier New" panose="02070309020205020404" pitchFamily="49" charset="0"/>
              </a:rPr>
              <a:t>when</a:t>
            </a:r>
            <a:r>
              <a:rPr lang="de-DE" altLang="de-DE" sz="1800" dirty="0" smtClean="0">
                <a:latin typeface="Courier New" panose="02070309020205020404" pitchFamily="49" charset="0"/>
              </a:rPr>
              <a:t> "001",</a:t>
            </a:r>
          </a:p>
          <a:p>
            <a:r>
              <a:rPr lang="de-DE" altLang="de-DE" sz="1800" dirty="0" smtClean="0">
                <a:latin typeface="Courier New" panose="02070309020205020404" pitchFamily="49" charset="0"/>
              </a:rPr>
              <a:t>              '0' </a:t>
            </a:r>
            <a:r>
              <a:rPr lang="de-DE" altLang="de-DE" sz="1800" b="1" dirty="0" err="1" smtClean="0">
                <a:latin typeface="Courier New" panose="02070309020205020404" pitchFamily="49" charset="0"/>
              </a:rPr>
              <a:t>when</a:t>
            </a:r>
            <a:r>
              <a:rPr lang="de-DE" altLang="de-DE" sz="1800" dirty="0" smtClean="0">
                <a:latin typeface="Courier New" panose="02070309020205020404" pitchFamily="49" charset="0"/>
              </a:rPr>
              <a:t> "010",			</a:t>
            </a:r>
          </a:p>
          <a:p>
            <a:r>
              <a:rPr lang="de-DE" altLang="de-DE" sz="1800" dirty="0" smtClean="0">
                <a:latin typeface="Courier New" panose="02070309020205020404" pitchFamily="49" charset="0"/>
              </a:rPr>
              <a:t>              '1' </a:t>
            </a:r>
            <a:r>
              <a:rPr lang="de-DE" altLang="de-DE" sz="1800" b="1" dirty="0" err="1" smtClean="0">
                <a:latin typeface="Courier New" panose="02070309020205020404" pitchFamily="49" charset="0"/>
              </a:rPr>
              <a:t>when</a:t>
            </a:r>
            <a:r>
              <a:rPr lang="de-DE" altLang="de-DE" sz="1800" dirty="0" smtClean="0">
                <a:latin typeface="Courier New" panose="02070309020205020404" pitchFamily="49" charset="0"/>
              </a:rPr>
              <a:t> "011",</a:t>
            </a:r>
          </a:p>
          <a:p>
            <a:r>
              <a:rPr lang="de-DE" altLang="de-DE" sz="1800" dirty="0" smtClean="0">
                <a:latin typeface="Courier New" panose="02070309020205020404" pitchFamily="49" charset="0"/>
              </a:rPr>
              <a:t>              '0' </a:t>
            </a:r>
            <a:r>
              <a:rPr lang="de-DE" altLang="de-DE" sz="1800" b="1" dirty="0" err="1" smtClean="0">
                <a:latin typeface="Courier New" panose="02070309020205020404" pitchFamily="49" charset="0"/>
              </a:rPr>
              <a:t>when</a:t>
            </a:r>
            <a:r>
              <a:rPr lang="de-DE" altLang="de-DE" sz="1800" dirty="0" smtClean="0">
                <a:latin typeface="Courier New" panose="02070309020205020404" pitchFamily="49" charset="0"/>
              </a:rPr>
              <a:t> "100",			</a:t>
            </a:r>
          </a:p>
          <a:p>
            <a:r>
              <a:rPr lang="de-DE" altLang="de-DE" sz="1800" dirty="0" smtClean="0">
                <a:latin typeface="Courier New" panose="02070309020205020404" pitchFamily="49" charset="0"/>
              </a:rPr>
              <a:t>              '1' </a:t>
            </a:r>
            <a:r>
              <a:rPr lang="de-DE" altLang="de-DE" sz="1800" b="1" dirty="0" err="1" smtClean="0">
                <a:latin typeface="Courier New" panose="02070309020205020404" pitchFamily="49" charset="0"/>
              </a:rPr>
              <a:t>when</a:t>
            </a:r>
            <a:r>
              <a:rPr lang="de-DE" altLang="de-DE" sz="1800" dirty="0" smtClean="0">
                <a:latin typeface="Courier New" panose="02070309020205020404" pitchFamily="49" charset="0"/>
              </a:rPr>
              <a:t> "101",</a:t>
            </a:r>
          </a:p>
          <a:p>
            <a:r>
              <a:rPr lang="de-DE" altLang="de-DE" sz="1800" dirty="0" smtClean="0">
                <a:latin typeface="Courier New" panose="02070309020205020404" pitchFamily="49" charset="0"/>
              </a:rPr>
              <a:t>              '1' </a:t>
            </a:r>
            <a:r>
              <a:rPr lang="de-DE" altLang="de-DE" sz="1800" b="1" dirty="0" err="1" smtClean="0">
                <a:latin typeface="Courier New" panose="02070309020205020404" pitchFamily="49" charset="0"/>
              </a:rPr>
              <a:t>when</a:t>
            </a:r>
            <a:r>
              <a:rPr lang="de-DE" altLang="de-DE" sz="1800" dirty="0" smtClean="0">
                <a:latin typeface="Courier New" panose="02070309020205020404" pitchFamily="49" charset="0"/>
              </a:rPr>
              <a:t> "110",			</a:t>
            </a:r>
          </a:p>
          <a:p>
            <a:r>
              <a:rPr lang="de-DE" altLang="de-DE" sz="1800" dirty="0" smtClean="0">
                <a:latin typeface="Courier New" panose="02070309020205020404" pitchFamily="49" charset="0"/>
              </a:rPr>
              <a:t>              '0' </a:t>
            </a:r>
            <a:r>
              <a:rPr lang="de-DE" altLang="de-DE" sz="1800" b="1" dirty="0" err="1" smtClean="0">
                <a:latin typeface="Courier New" panose="02070309020205020404" pitchFamily="49" charset="0"/>
              </a:rPr>
              <a:t>when</a:t>
            </a:r>
            <a:r>
              <a:rPr lang="de-DE" altLang="de-DE" sz="1800" dirty="0" smtClean="0">
                <a:latin typeface="Courier New" panose="02070309020205020404" pitchFamily="49" charset="0"/>
              </a:rPr>
              <a:t> "111";</a:t>
            </a:r>
          </a:p>
          <a:p>
            <a:r>
              <a:rPr lang="de-DE" altLang="de-DE" sz="2000" b="1" dirty="0" smtClean="0">
                <a:latin typeface="Courier New" panose="02070309020205020404" pitchFamily="49" charset="0"/>
              </a:rPr>
              <a:t>end</a:t>
            </a:r>
            <a:r>
              <a:rPr lang="de-DE" altLang="de-DE" sz="2000" dirty="0" smtClean="0">
                <a:latin typeface="Courier New" panose="02070309020205020404" pitchFamily="49" charset="0"/>
              </a:rPr>
              <a:t> </a:t>
            </a:r>
            <a:r>
              <a:rPr lang="de-DE" altLang="de-DE" sz="1800" dirty="0" smtClean="0">
                <a:latin typeface="Courier New" panose="02070309020205020404" pitchFamily="49" charset="0"/>
              </a:rPr>
              <a:t>PG1;</a:t>
            </a:r>
            <a:endParaRPr lang="de-DE" altLang="de-DE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9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umsplatzhalt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A9B060-F5CD-4CB6-9D0B-E9A08338BF72}" type="datetime1">
              <a:rPr lang="de-DE" altLang="sv-S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sv-SE" sz="1000" b="0" smtClean="0"/>
          </a:p>
        </p:txBody>
      </p:sp>
      <p:sp>
        <p:nvSpPr>
          <p:cNvPr id="21507" name="Foliennummernplatzhalt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3F0099-B7D8-4BD6-8D20-8203CF18F33B}" type="slidenum">
              <a:rPr lang="en-US" altLang="sv-S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de-DE" altLang="sv-S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09538"/>
            <a:ext cx="10212388" cy="622300"/>
          </a:xfrm>
        </p:spPr>
        <p:txBody>
          <a:bodyPr/>
          <a:lstStyle/>
          <a:p>
            <a:pPr eaLnBrk="1" hangingPunct="1">
              <a:defRPr/>
            </a:pPr>
            <a:r>
              <a:rPr lang="de-DE" sz="2600" dirty="0" smtClean="0"/>
              <a:t>Entwurfsmethodik für programmierbare digitale Schaltungen</a:t>
            </a:r>
          </a:p>
        </p:txBody>
      </p:sp>
      <p:sp>
        <p:nvSpPr>
          <p:cNvPr id="21509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230188" y="1260475"/>
            <a:ext cx="5029200" cy="5397500"/>
          </a:xfrm>
          <a:noFill/>
        </p:spPr>
        <p:txBody>
          <a:bodyPr/>
          <a:lstStyle/>
          <a:p>
            <a:pPr eaLnBrk="1" hangingPunct="1"/>
            <a:r>
              <a:rPr lang="de-DE" altLang="sv-SE" sz="2400" dirty="0" smtClean="0"/>
              <a:t>Die Simulation dient der </a:t>
            </a:r>
            <a:r>
              <a:rPr lang="de-DE" altLang="sv-SE" sz="2400" dirty="0" smtClean="0">
                <a:solidFill>
                  <a:srgbClr val="FB9E23"/>
                </a:solidFill>
              </a:rPr>
              <a:t>Validierung</a:t>
            </a:r>
            <a:r>
              <a:rPr lang="de-DE" altLang="sv-SE" sz="2400" dirty="0" smtClean="0"/>
              <a:t> bzw. </a:t>
            </a:r>
            <a:r>
              <a:rPr lang="de-DE" altLang="sv-SE" sz="2400" dirty="0" smtClean="0">
                <a:solidFill>
                  <a:srgbClr val="FB9E23"/>
                </a:solidFill>
              </a:rPr>
              <a:t>Verifikation</a:t>
            </a:r>
            <a:r>
              <a:rPr lang="de-DE" altLang="sv-SE" sz="2400" dirty="0" smtClean="0"/>
              <a:t>:</a:t>
            </a:r>
          </a:p>
          <a:p>
            <a:pPr lvl="1" eaLnBrk="1" hangingPunct="1"/>
            <a:r>
              <a:rPr lang="de-DE" altLang="sv-SE" dirty="0" smtClean="0">
                <a:solidFill>
                  <a:srgbClr val="FB9E23"/>
                </a:solidFill>
              </a:rPr>
              <a:t>Funktionale VHDL-Simulation</a:t>
            </a:r>
            <a:r>
              <a:rPr lang="de-DE" altLang="sv-SE" dirty="0" smtClean="0"/>
              <a:t>: Überprüfung der Entwurfsidee.</a:t>
            </a:r>
          </a:p>
          <a:p>
            <a:pPr lvl="1" eaLnBrk="1" hangingPunct="1"/>
            <a:r>
              <a:rPr lang="de-DE" altLang="sv-SE" dirty="0" smtClean="0">
                <a:solidFill>
                  <a:srgbClr val="FB9E23"/>
                </a:solidFill>
              </a:rPr>
              <a:t>Formale Verifikation</a:t>
            </a:r>
            <a:r>
              <a:rPr lang="de-DE" altLang="sv-SE" dirty="0" smtClean="0"/>
              <a:t>: Überprüfung von Schlüsseleigenschaften</a:t>
            </a:r>
          </a:p>
          <a:p>
            <a:pPr lvl="1" eaLnBrk="1" hangingPunct="1"/>
            <a:r>
              <a:rPr lang="de-DE" altLang="sv-SE" dirty="0" smtClean="0">
                <a:solidFill>
                  <a:srgbClr val="FB9E23"/>
                </a:solidFill>
              </a:rPr>
              <a:t>Äquivalenzprüfung</a:t>
            </a:r>
            <a:r>
              <a:rPr lang="de-DE" altLang="sv-SE" dirty="0" smtClean="0"/>
              <a:t> zwischen verschiedenen Modellen</a:t>
            </a:r>
          </a:p>
          <a:p>
            <a:pPr eaLnBrk="1" hangingPunct="1"/>
            <a:endParaRPr lang="de-DE" altLang="sv-SE" dirty="0"/>
          </a:p>
          <a:p>
            <a:pPr eaLnBrk="1" hangingPunct="1"/>
            <a:r>
              <a:rPr lang="de-DE" altLang="sv-SE" dirty="0" smtClean="0"/>
              <a:t>Verifikation des Zeitverhaltens durch </a:t>
            </a:r>
          </a:p>
          <a:p>
            <a:pPr lvl="2" eaLnBrk="1" hangingPunct="1"/>
            <a:r>
              <a:rPr lang="de-DE" altLang="sv-SE" dirty="0" smtClean="0">
                <a:solidFill>
                  <a:srgbClr val="FB9E23"/>
                </a:solidFill>
              </a:rPr>
              <a:t>Statische Timing Analyse</a:t>
            </a:r>
          </a:p>
          <a:p>
            <a:pPr lvl="2" eaLnBrk="1" hangingPunct="1"/>
            <a:r>
              <a:rPr lang="de-DE" altLang="sv-SE" dirty="0" smtClean="0">
                <a:solidFill>
                  <a:srgbClr val="FB9E23"/>
                </a:solidFill>
              </a:rPr>
              <a:t>Postlayout VHDL-Timing-Simulation</a:t>
            </a:r>
            <a:endParaRPr lang="de-DE" altLang="sv-SE" dirty="0" smtClean="0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0" y="1905000"/>
            <a:ext cx="106870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sv-SE" altLang="sv-SE"/>
          </a:p>
        </p:txBody>
      </p:sp>
      <p:sp>
        <p:nvSpPr>
          <p:cNvPr id="21511" name="Rectangle 10"/>
          <p:cNvSpPr>
            <a:spLocks noChangeArrowheads="1"/>
          </p:cNvSpPr>
          <p:nvPr/>
        </p:nvSpPr>
        <p:spPr bwMode="auto">
          <a:xfrm>
            <a:off x="0" y="0"/>
            <a:ext cx="106870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sv-SE" altLang="sv-SE"/>
          </a:p>
        </p:txBody>
      </p:sp>
      <p:graphicFrame>
        <p:nvGraphicFramePr>
          <p:cNvPr id="21512" name="Objekt 3"/>
          <p:cNvGraphicFramePr>
            <a:graphicFrameLocks noChangeAspect="1"/>
          </p:cNvGraphicFramePr>
          <p:nvPr/>
        </p:nvGraphicFramePr>
        <p:xfrm>
          <a:off x="5848350" y="974725"/>
          <a:ext cx="3959225" cy="633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76" name="Visio" r:id="rId4" imgW="4742454" imgH="7582032" progId="Visio.Drawing.11">
                  <p:embed/>
                </p:oleObj>
              </mc:Choice>
              <mc:Fallback>
                <p:oleObj name="Visio" r:id="rId4" imgW="4742454" imgH="75820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974725"/>
                        <a:ext cx="3959225" cy="633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35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4"/>
          <p:cNvSpPr txBox="1">
            <a:spLocks noChangeArrowheads="1"/>
          </p:cNvSpPr>
          <p:nvPr/>
        </p:nvSpPr>
        <p:spPr bwMode="auto">
          <a:xfrm>
            <a:off x="644525" y="1333500"/>
            <a:ext cx="9001125" cy="59093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de-DE" altLang="de-DE" sz="1800" b="1" dirty="0" err="1">
                <a:latin typeface="Courier New" panose="02070309020205020404" pitchFamily="49" charset="0"/>
              </a:rPr>
              <a:t>entity</a:t>
            </a:r>
            <a:r>
              <a:rPr lang="de-DE" altLang="de-DE" sz="1800" dirty="0">
                <a:latin typeface="Courier New" panose="02070309020205020404" pitchFamily="49" charset="0"/>
              </a:rPr>
              <a:t> PARGEN_TB </a:t>
            </a:r>
            <a:r>
              <a:rPr lang="de-DE" altLang="de-DE" sz="1800" b="1" dirty="0" err="1">
                <a:latin typeface="Courier New" panose="02070309020205020404" pitchFamily="49" charset="0"/>
              </a:rPr>
              <a:t>is</a:t>
            </a:r>
            <a:r>
              <a:rPr lang="de-DE" altLang="de-DE" sz="1800" dirty="0">
                <a:latin typeface="Courier New" panose="02070309020205020404" pitchFamily="49" charset="0"/>
              </a:rPr>
              <a:t>      -- </a:t>
            </a:r>
            <a:r>
              <a:rPr lang="de-DE" altLang="de-DE" sz="1800" b="1" dirty="0">
                <a:latin typeface="Courier New" panose="02070309020205020404" pitchFamily="49" charset="0"/>
              </a:rPr>
              <a:t>Die </a:t>
            </a:r>
            <a:r>
              <a:rPr lang="de-DE" altLang="de-DE" sz="1800" b="1" dirty="0" err="1">
                <a:latin typeface="Courier New" panose="02070309020205020404" pitchFamily="49" charset="0"/>
              </a:rPr>
              <a:t>Testbench</a:t>
            </a:r>
            <a:r>
              <a:rPr lang="de-DE" altLang="de-DE" sz="1800" b="1" dirty="0">
                <a:latin typeface="Courier New" panose="02070309020205020404" pitchFamily="49" charset="0"/>
              </a:rPr>
              <a:t> besitzt keine Ports!</a:t>
            </a:r>
            <a:endParaRPr lang="en-GB" altLang="de-DE" sz="1800" b="1" dirty="0">
              <a:latin typeface="Courier New" panose="02070309020205020404" pitchFamily="49" charset="0"/>
            </a:endParaRPr>
          </a:p>
          <a:p>
            <a:r>
              <a:rPr lang="en-GB" altLang="de-DE" sz="1800" b="1" dirty="0">
                <a:latin typeface="Courier New" panose="02070309020205020404" pitchFamily="49" charset="0"/>
              </a:rPr>
              <a:t>end</a:t>
            </a:r>
            <a:r>
              <a:rPr lang="en-GB" altLang="de-DE" sz="1800" dirty="0">
                <a:latin typeface="Courier New" panose="02070309020205020404" pitchFamily="49" charset="0"/>
              </a:rPr>
              <a:t> PARGEN_TB;</a:t>
            </a:r>
            <a:endParaRPr lang="en-GB" altLang="de-DE" sz="1800" b="1" dirty="0">
              <a:latin typeface="Courier New" panose="02070309020205020404" pitchFamily="49" charset="0"/>
            </a:endParaRPr>
          </a:p>
          <a:p>
            <a:r>
              <a:rPr lang="en-GB" altLang="de-DE" sz="1800" b="1" dirty="0">
                <a:latin typeface="Courier New" panose="02070309020205020404" pitchFamily="49" charset="0"/>
              </a:rPr>
              <a:t>architecture</a:t>
            </a:r>
            <a:r>
              <a:rPr lang="en-GB" altLang="de-DE" sz="1800" dirty="0">
                <a:latin typeface="Courier New" panose="02070309020205020404" pitchFamily="49" charset="0"/>
              </a:rPr>
              <a:t> TESTBENCH </a:t>
            </a:r>
            <a:r>
              <a:rPr lang="en-GB" altLang="de-DE" sz="1800" b="1" dirty="0">
                <a:latin typeface="Courier New" panose="02070309020205020404" pitchFamily="49" charset="0"/>
              </a:rPr>
              <a:t>of</a:t>
            </a:r>
            <a:r>
              <a:rPr lang="en-GB" altLang="de-DE" sz="1800" dirty="0">
                <a:latin typeface="Courier New" panose="02070309020205020404" pitchFamily="49" charset="0"/>
              </a:rPr>
              <a:t> PARGEN_TB </a:t>
            </a:r>
            <a:r>
              <a:rPr lang="en-GB" altLang="de-DE" sz="1800" b="1" dirty="0">
                <a:latin typeface="Courier New" panose="02070309020205020404" pitchFamily="49" charset="0"/>
              </a:rPr>
              <a:t>is</a:t>
            </a:r>
          </a:p>
          <a:p>
            <a:r>
              <a:rPr lang="en-GB" altLang="de-DE" sz="1800" b="1" dirty="0">
                <a:latin typeface="Courier New" panose="02070309020205020404" pitchFamily="49" charset="0"/>
              </a:rPr>
              <a:t>component</a:t>
            </a:r>
            <a:r>
              <a:rPr lang="en-GB" altLang="de-DE" sz="1800" dirty="0">
                <a:latin typeface="Courier New" panose="02070309020205020404" pitchFamily="49" charset="0"/>
              </a:rPr>
              <a:t> PARGEN </a:t>
            </a:r>
            <a:r>
              <a:rPr lang="en-GB" altLang="de-DE" sz="1800" b="1" dirty="0">
                <a:latin typeface="Courier New" panose="02070309020205020404" pitchFamily="49" charset="0"/>
              </a:rPr>
              <a:t>is</a:t>
            </a:r>
          </a:p>
          <a:p>
            <a:r>
              <a:rPr lang="en-GB" altLang="de-DE" sz="1800" b="1" dirty="0">
                <a:latin typeface="Courier New" panose="02070309020205020404" pitchFamily="49" charset="0"/>
              </a:rPr>
              <a:t>port</a:t>
            </a:r>
            <a:r>
              <a:rPr lang="en-GB" altLang="de-DE" sz="1800" dirty="0">
                <a:latin typeface="Courier New" panose="02070309020205020404" pitchFamily="49" charset="0"/>
              </a:rPr>
              <a:t>(A, B, C : </a:t>
            </a:r>
            <a:r>
              <a:rPr lang="en-GB" altLang="de-DE" sz="1800" b="1" dirty="0">
                <a:latin typeface="Courier New" panose="02070309020205020404" pitchFamily="49" charset="0"/>
              </a:rPr>
              <a:t>in</a:t>
            </a:r>
            <a:r>
              <a:rPr lang="en-GB" altLang="de-DE" sz="1800" dirty="0">
                <a:latin typeface="Courier New" panose="02070309020205020404" pitchFamily="49" charset="0"/>
              </a:rPr>
              <a:t> bit;</a:t>
            </a:r>
          </a:p>
          <a:p>
            <a:r>
              <a:rPr lang="en-GB" altLang="de-DE" sz="1800" dirty="0">
                <a:latin typeface="Courier New" panose="02070309020205020404" pitchFamily="49" charset="0"/>
              </a:rPr>
              <a:t>     P_O : </a:t>
            </a:r>
            <a:r>
              <a:rPr lang="en-GB" altLang="de-DE" sz="1800" b="1" dirty="0">
                <a:latin typeface="Courier New" panose="02070309020205020404" pitchFamily="49" charset="0"/>
              </a:rPr>
              <a:t>out</a:t>
            </a:r>
            <a:r>
              <a:rPr lang="en-GB" altLang="de-DE" sz="1800" dirty="0">
                <a:latin typeface="Courier New" panose="02070309020205020404" pitchFamily="49" charset="0"/>
              </a:rPr>
              <a:t> bit);</a:t>
            </a:r>
            <a:endParaRPr lang="en-GB" altLang="de-DE" sz="1800" b="1" dirty="0">
              <a:latin typeface="Courier New" panose="02070309020205020404" pitchFamily="49" charset="0"/>
            </a:endParaRPr>
          </a:p>
          <a:p>
            <a:r>
              <a:rPr lang="en-GB" altLang="de-DE" sz="1800" b="1" dirty="0">
                <a:latin typeface="Courier New" panose="02070309020205020404" pitchFamily="49" charset="0"/>
              </a:rPr>
              <a:t>end</a:t>
            </a:r>
            <a:r>
              <a:rPr lang="en-GB" altLang="de-DE" sz="1800" dirty="0">
                <a:latin typeface="Courier New" panose="02070309020205020404" pitchFamily="49" charset="0"/>
              </a:rPr>
              <a:t> </a:t>
            </a:r>
            <a:r>
              <a:rPr lang="en-GB" altLang="de-DE" sz="1800" b="1" dirty="0">
                <a:latin typeface="Courier New" panose="02070309020205020404" pitchFamily="49" charset="0"/>
              </a:rPr>
              <a:t>component</a:t>
            </a:r>
            <a:r>
              <a:rPr lang="en-GB" altLang="de-DE" sz="1800" dirty="0">
                <a:latin typeface="Courier New" panose="02070309020205020404" pitchFamily="49" charset="0"/>
              </a:rPr>
              <a:t>;</a:t>
            </a:r>
            <a:endParaRPr lang="de-DE" altLang="de-DE" sz="1800" b="1" dirty="0">
              <a:latin typeface="Courier New" panose="02070309020205020404" pitchFamily="49" charset="0"/>
            </a:endParaRPr>
          </a:p>
          <a:p>
            <a:endParaRPr lang="de-DE" altLang="de-DE" sz="1800" b="1" dirty="0" smtClean="0">
              <a:latin typeface="Courier New" panose="02070309020205020404" pitchFamily="49" charset="0"/>
            </a:endParaRPr>
          </a:p>
          <a:p>
            <a:r>
              <a:rPr lang="de-DE" altLang="de-DE" sz="1800" b="1" dirty="0" err="1" smtClean="0">
                <a:latin typeface="Courier New" panose="02070309020205020404" pitchFamily="49" charset="0"/>
              </a:rPr>
              <a:t>signal</a:t>
            </a:r>
            <a:r>
              <a:rPr lang="de-DE" altLang="de-DE" sz="1800" dirty="0" smtClean="0">
                <a:latin typeface="Courier New" panose="02070309020205020404" pitchFamily="49" charset="0"/>
              </a:rPr>
              <a:t> </a:t>
            </a:r>
            <a:r>
              <a:rPr lang="de-DE" altLang="de-DE" sz="1800" dirty="0">
                <a:latin typeface="Courier New" panose="02070309020205020404" pitchFamily="49" charset="0"/>
              </a:rPr>
              <a:t>A, B, C, P_O: </a:t>
            </a:r>
            <a:r>
              <a:rPr lang="de-DE" altLang="de-DE" sz="1800" dirty="0" err="1">
                <a:latin typeface="Courier New" panose="02070309020205020404" pitchFamily="49" charset="0"/>
              </a:rPr>
              <a:t>bit</a:t>
            </a:r>
            <a:r>
              <a:rPr lang="de-DE" altLang="de-DE" sz="1800" dirty="0">
                <a:latin typeface="Courier New" panose="02070309020205020404" pitchFamily="49" charset="0"/>
              </a:rPr>
              <a:t>;              -- </a:t>
            </a:r>
            <a:r>
              <a:rPr lang="de-DE" altLang="de-DE" sz="1800" b="1" dirty="0">
                <a:latin typeface="Courier New" panose="02070309020205020404" pitchFamily="49" charset="0"/>
              </a:rPr>
              <a:t>lokale Signale</a:t>
            </a:r>
          </a:p>
          <a:p>
            <a:endParaRPr lang="de-DE" altLang="de-DE" sz="1800" b="1" dirty="0" smtClean="0">
              <a:latin typeface="Courier New" panose="02070309020205020404" pitchFamily="49" charset="0"/>
            </a:endParaRPr>
          </a:p>
          <a:p>
            <a:r>
              <a:rPr lang="de-DE" altLang="de-DE" sz="1800" b="1" dirty="0" err="1" smtClean="0">
                <a:latin typeface="Courier New" panose="02070309020205020404" pitchFamily="49" charset="0"/>
              </a:rPr>
              <a:t>begin</a:t>
            </a:r>
            <a:endParaRPr lang="de-DE" altLang="de-DE" sz="1800" dirty="0">
              <a:latin typeface="Courier New" panose="02070309020205020404" pitchFamily="49" charset="0"/>
            </a:endParaRPr>
          </a:p>
          <a:p>
            <a:r>
              <a:rPr lang="de-DE" altLang="de-DE" sz="1800" dirty="0">
                <a:latin typeface="Courier New" panose="02070309020205020404" pitchFamily="49" charset="0"/>
              </a:rPr>
              <a:t>-- </a:t>
            </a:r>
            <a:r>
              <a:rPr lang="de-DE" altLang="de-DE" sz="1800" b="1" dirty="0">
                <a:latin typeface="Courier New" panose="02070309020205020404" pitchFamily="49" charset="0"/>
              </a:rPr>
              <a:t>Stimulus Signale wie in der Wahrheitstabelle</a:t>
            </a:r>
            <a:endParaRPr lang="en-GB" altLang="de-DE" sz="1800" dirty="0">
              <a:latin typeface="Courier New" panose="02070309020205020404" pitchFamily="49" charset="0"/>
            </a:endParaRPr>
          </a:p>
          <a:p>
            <a:r>
              <a:rPr lang="en-GB" altLang="de-DE" sz="1800" dirty="0">
                <a:latin typeface="Courier New" panose="02070309020205020404" pitchFamily="49" charset="0"/>
              </a:rPr>
              <a:t>A &lt;= '0', '1' </a:t>
            </a:r>
            <a:r>
              <a:rPr lang="en-GB" altLang="de-DE" sz="1800" b="1" dirty="0">
                <a:latin typeface="Courier New" panose="02070309020205020404" pitchFamily="49" charset="0"/>
              </a:rPr>
              <a:t>after</a:t>
            </a:r>
            <a:r>
              <a:rPr lang="en-GB" altLang="de-DE" sz="1800" dirty="0">
                <a:latin typeface="Courier New" panose="02070309020205020404" pitchFamily="49" charset="0"/>
              </a:rPr>
              <a:t> 100 ns,'0' </a:t>
            </a:r>
            <a:r>
              <a:rPr lang="en-GB" altLang="de-DE" sz="1800" b="1" dirty="0">
                <a:latin typeface="Courier New" panose="02070309020205020404" pitchFamily="49" charset="0"/>
              </a:rPr>
              <a:t>after </a:t>
            </a:r>
            <a:r>
              <a:rPr lang="en-GB" altLang="de-DE" sz="1800" dirty="0">
                <a:latin typeface="Courier New" panose="02070309020205020404" pitchFamily="49" charset="0"/>
              </a:rPr>
              <a:t>200 ns,</a:t>
            </a:r>
          </a:p>
          <a:p>
            <a:r>
              <a:rPr lang="en-GB" altLang="de-DE" sz="1800" dirty="0">
                <a:latin typeface="Courier New" panose="02070309020205020404" pitchFamily="49" charset="0"/>
              </a:rPr>
              <a:t>     '1' </a:t>
            </a:r>
            <a:r>
              <a:rPr lang="en-GB" altLang="de-DE" sz="1800" b="1" dirty="0">
                <a:latin typeface="Courier New" panose="02070309020205020404" pitchFamily="49" charset="0"/>
              </a:rPr>
              <a:t>after </a:t>
            </a:r>
            <a:r>
              <a:rPr lang="en-GB" altLang="de-DE" sz="1800" dirty="0">
                <a:latin typeface="Courier New" panose="02070309020205020404" pitchFamily="49" charset="0"/>
              </a:rPr>
              <a:t>300 ns, '0' </a:t>
            </a:r>
            <a:r>
              <a:rPr lang="en-GB" altLang="de-DE" sz="1800" b="1" dirty="0">
                <a:latin typeface="Courier New" panose="02070309020205020404" pitchFamily="49" charset="0"/>
              </a:rPr>
              <a:t>after</a:t>
            </a:r>
            <a:r>
              <a:rPr lang="en-GB" altLang="de-DE" sz="1800" dirty="0">
                <a:latin typeface="Courier New" panose="02070309020205020404" pitchFamily="49" charset="0"/>
              </a:rPr>
              <a:t> 400 ns, '1' </a:t>
            </a:r>
            <a:r>
              <a:rPr lang="en-GB" altLang="de-DE" sz="1800" b="1" dirty="0">
                <a:latin typeface="Courier New" panose="02070309020205020404" pitchFamily="49" charset="0"/>
              </a:rPr>
              <a:t>after</a:t>
            </a:r>
            <a:r>
              <a:rPr lang="en-GB" altLang="de-DE" sz="1800" dirty="0">
                <a:latin typeface="Courier New" panose="02070309020205020404" pitchFamily="49" charset="0"/>
              </a:rPr>
              <a:t> 500 ns,</a:t>
            </a:r>
          </a:p>
          <a:p>
            <a:r>
              <a:rPr lang="en-GB" altLang="de-DE" sz="1800" dirty="0">
                <a:latin typeface="Courier New" panose="02070309020205020404" pitchFamily="49" charset="0"/>
              </a:rPr>
              <a:t>     '0' </a:t>
            </a:r>
            <a:r>
              <a:rPr lang="en-GB" altLang="de-DE" sz="1800" b="1" dirty="0">
                <a:latin typeface="Courier New" panose="02070309020205020404" pitchFamily="49" charset="0"/>
              </a:rPr>
              <a:t>after</a:t>
            </a:r>
            <a:r>
              <a:rPr lang="en-GB" altLang="de-DE" sz="1800" dirty="0">
                <a:latin typeface="Courier New" panose="02070309020205020404" pitchFamily="49" charset="0"/>
              </a:rPr>
              <a:t> 600 ns,'1' </a:t>
            </a:r>
            <a:r>
              <a:rPr lang="en-GB" altLang="de-DE" sz="1800" b="1" dirty="0">
                <a:latin typeface="Courier New" panose="02070309020205020404" pitchFamily="49" charset="0"/>
              </a:rPr>
              <a:t>after</a:t>
            </a:r>
            <a:r>
              <a:rPr lang="en-GB" altLang="de-DE" sz="1800" dirty="0">
                <a:latin typeface="Courier New" panose="02070309020205020404" pitchFamily="49" charset="0"/>
              </a:rPr>
              <a:t> 700 ns; </a:t>
            </a:r>
          </a:p>
          <a:p>
            <a:r>
              <a:rPr lang="en-GB" altLang="de-DE" sz="1800" dirty="0">
                <a:latin typeface="Courier New" panose="02070309020205020404" pitchFamily="49" charset="0"/>
              </a:rPr>
              <a:t>B &lt;= '0', '1' </a:t>
            </a:r>
            <a:r>
              <a:rPr lang="en-GB" altLang="de-DE" sz="1800" b="1" dirty="0">
                <a:latin typeface="Courier New" panose="02070309020205020404" pitchFamily="49" charset="0"/>
              </a:rPr>
              <a:t>after</a:t>
            </a:r>
            <a:r>
              <a:rPr lang="en-GB" altLang="de-DE" sz="1800" dirty="0">
                <a:latin typeface="Courier New" panose="02070309020205020404" pitchFamily="49" charset="0"/>
              </a:rPr>
              <a:t> 200 ns,'0' </a:t>
            </a:r>
            <a:r>
              <a:rPr lang="en-GB" altLang="de-DE" sz="1800" b="1" dirty="0">
                <a:latin typeface="Courier New" panose="02070309020205020404" pitchFamily="49" charset="0"/>
              </a:rPr>
              <a:t>after</a:t>
            </a:r>
            <a:r>
              <a:rPr lang="en-GB" altLang="de-DE" sz="1800" dirty="0">
                <a:latin typeface="Courier New" panose="02070309020205020404" pitchFamily="49" charset="0"/>
              </a:rPr>
              <a:t> 400 </a:t>
            </a:r>
            <a:r>
              <a:rPr lang="en-GB" altLang="de-DE" sz="1800" dirty="0" smtClean="0">
                <a:latin typeface="Courier New" panose="02070309020205020404" pitchFamily="49" charset="0"/>
              </a:rPr>
              <a:t>ns, </a:t>
            </a:r>
            <a:endParaRPr lang="en-GB" altLang="de-DE" sz="1800" dirty="0">
              <a:latin typeface="Courier New" panose="02070309020205020404" pitchFamily="49" charset="0"/>
            </a:endParaRPr>
          </a:p>
          <a:p>
            <a:r>
              <a:rPr lang="en-GB" altLang="de-DE" sz="1800" dirty="0">
                <a:latin typeface="Courier New" panose="02070309020205020404" pitchFamily="49" charset="0"/>
              </a:rPr>
              <a:t>     '1' </a:t>
            </a:r>
            <a:r>
              <a:rPr lang="en-GB" altLang="de-DE" sz="1800" b="1" dirty="0">
                <a:latin typeface="Courier New" panose="02070309020205020404" pitchFamily="49" charset="0"/>
              </a:rPr>
              <a:t>after</a:t>
            </a:r>
            <a:r>
              <a:rPr lang="en-GB" altLang="de-DE" sz="1800" dirty="0">
                <a:latin typeface="Courier New" panose="02070309020205020404" pitchFamily="49" charset="0"/>
              </a:rPr>
              <a:t> 600 ns; </a:t>
            </a:r>
          </a:p>
          <a:p>
            <a:r>
              <a:rPr lang="en-GB" altLang="de-DE" sz="1800" dirty="0">
                <a:latin typeface="Courier New" panose="02070309020205020404" pitchFamily="49" charset="0"/>
              </a:rPr>
              <a:t>C &lt;= '0', '1' </a:t>
            </a:r>
            <a:r>
              <a:rPr lang="en-GB" altLang="de-DE" sz="1800" b="1" dirty="0">
                <a:latin typeface="Courier New" panose="02070309020205020404" pitchFamily="49" charset="0"/>
              </a:rPr>
              <a:t>after</a:t>
            </a:r>
            <a:r>
              <a:rPr lang="en-GB" altLang="de-DE" sz="1800" dirty="0">
                <a:latin typeface="Courier New" panose="02070309020205020404" pitchFamily="49" charset="0"/>
              </a:rPr>
              <a:t> 400 ns;</a:t>
            </a:r>
          </a:p>
          <a:p>
            <a:endParaRPr lang="en-GB" altLang="de-DE" sz="1800" dirty="0" smtClean="0">
              <a:latin typeface="Courier New" panose="02070309020205020404" pitchFamily="49" charset="0"/>
            </a:endParaRPr>
          </a:p>
          <a:p>
            <a:r>
              <a:rPr lang="en-GB" altLang="de-DE" sz="1800" dirty="0" smtClean="0">
                <a:latin typeface="Courier New" panose="02070309020205020404" pitchFamily="49" charset="0"/>
              </a:rPr>
              <a:t>-- </a:t>
            </a:r>
            <a:r>
              <a:rPr lang="en-GB" altLang="de-DE" sz="1800" b="1" dirty="0">
                <a:latin typeface="Courier New" panose="02070309020205020404" pitchFamily="49" charset="0"/>
              </a:rPr>
              <a:t>Device under test (DUT): </a:t>
            </a:r>
            <a:r>
              <a:rPr lang="en-GB" altLang="de-DE" sz="1800" b="1" dirty="0" err="1">
                <a:latin typeface="Courier New" panose="02070309020205020404" pitchFamily="49" charset="0"/>
              </a:rPr>
              <a:t>Paritätsgenerator</a:t>
            </a:r>
            <a:endParaRPr lang="en-GB" altLang="de-DE" sz="1800" dirty="0">
              <a:latin typeface="Courier New" panose="02070309020205020404" pitchFamily="49" charset="0"/>
            </a:endParaRPr>
          </a:p>
          <a:p>
            <a:r>
              <a:rPr lang="en-GB" altLang="de-DE" sz="1800" dirty="0">
                <a:latin typeface="Courier New" panose="02070309020205020404" pitchFamily="49" charset="0"/>
              </a:rPr>
              <a:t>DUT: PARGEN </a:t>
            </a:r>
            <a:r>
              <a:rPr lang="en-GB" altLang="de-DE" sz="1800" b="1" dirty="0">
                <a:latin typeface="Courier New" panose="02070309020205020404" pitchFamily="49" charset="0"/>
              </a:rPr>
              <a:t>port</a:t>
            </a:r>
            <a:r>
              <a:rPr lang="en-GB" altLang="de-DE" sz="1800" dirty="0">
                <a:latin typeface="Courier New" panose="02070309020205020404" pitchFamily="49" charset="0"/>
              </a:rPr>
              <a:t> </a:t>
            </a:r>
            <a:r>
              <a:rPr lang="en-GB" altLang="de-DE" sz="1800" b="1" dirty="0">
                <a:latin typeface="Courier New" panose="02070309020205020404" pitchFamily="49" charset="0"/>
              </a:rPr>
              <a:t>map</a:t>
            </a:r>
            <a:r>
              <a:rPr lang="en-GB" altLang="de-DE" sz="1800" dirty="0">
                <a:latin typeface="Courier New" panose="02070309020205020404" pitchFamily="49" charset="0"/>
              </a:rPr>
              <a:t>(A, B, C, P_O);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510338" y="1933575"/>
            <a:ext cx="1641475" cy="695325"/>
          </a:xfrm>
          <a:prstGeom prst="wedgeRoundRectCallout">
            <a:avLst>
              <a:gd name="adj1" fmla="val -292106"/>
              <a:gd name="adj2" fmla="val 3692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 b="1">
              <a:latin typeface="Arial" panose="020B0604020202020204" pitchFamily="34" charset="0"/>
            </a:endParaRP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799FD1-D534-4751-8D29-012CEF6B26CD}" type="datetime1">
              <a:rPr lang="de-DE" altLang="en-US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en-US" sz="1000" b="0" smtClean="0"/>
          </a:p>
        </p:txBody>
      </p:sp>
      <p:sp>
        <p:nvSpPr>
          <p:cNvPr id="58373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B4228C-7804-4477-A2E0-8EC60B35FF05}" type="slidenum">
              <a:rPr lang="en-US" altLang="en-US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de-DE" altLang="en-US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Testbench für den Paritätsgenerator (1)</a:t>
            </a:r>
          </a:p>
        </p:txBody>
      </p:sp>
      <p:sp>
        <p:nvSpPr>
          <p:cNvPr id="311301" name="AutoShape 5"/>
          <p:cNvSpPr>
            <a:spLocks noChangeArrowheads="1"/>
          </p:cNvSpPr>
          <p:nvPr/>
        </p:nvSpPr>
        <p:spPr bwMode="auto">
          <a:xfrm>
            <a:off x="6856156" y="5293593"/>
            <a:ext cx="3848100" cy="1223962"/>
          </a:xfrm>
          <a:prstGeom prst="wedgeRoundRectCallout">
            <a:avLst>
              <a:gd name="adj1" fmla="val -161046"/>
              <a:gd name="adj2" fmla="val 60708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b="1" dirty="0">
                <a:latin typeface="Arial" panose="020B0604020202020204" pitchFamily="34" charset="0"/>
              </a:rPr>
              <a:t>Die </a:t>
            </a:r>
            <a:r>
              <a:rPr lang="de-DE" altLang="de-DE" b="1" dirty="0" err="1">
                <a:latin typeface="Arial" panose="020B0604020202020204" pitchFamily="34" charset="0"/>
              </a:rPr>
              <a:t>entity</a:t>
            </a:r>
            <a:r>
              <a:rPr lang="de-DE" altLang="de-DE" b="1" dirty="0">
                <a:latin typeface="Arial" panose="020B0604020202020204" pitchFamily="34" charset="0"/>
              </a:rPr>
              <a:t>/</a:t>
            </a:r>
            <a:r>
              <a:rPr lang="de-DE" altLang="de-DE" b="1" dirty="0" err="1">
                <a:latin typeface="Arial" panose="020B0604020202020204" pitchFamily="34" charset="0"/>
              </a:rPr>
              <a:t>architecture</a:t>
            </a:r>
            <a:r>
              <a:rPr lang="de-DE" altLang="de-DE" b="1" dirty="0">
                <a:latin typeface="Arial" panose="020B0604020202020204" pitchFamily="34" charset="0"/>
              </a:rPr>
              <a:t> PARGEN</a:t>
            </a:r>
          </a:p>
          <a:p>
            <a:pPr>
              <a:spcBef>
                <a:spcPct val="50000"/>
              </a:spcBef>
            </a:pPr>
            <a:r>
              <a:rPr lang="de-DE" altLang="de-DE" b="1" dirty="0">
                <a:latin typeface="Arial" panose="020B0604020202020204" pitchFamily="34" charset="0"/>
              </a:rPr>
              <a:t>muss bereits erfolgreich übersetzt</a:t>
            </a:r>
          </a:p>
          <a:p>
            <a:pPr>
              <a:spcBef>
                <a:spcPct val="50000"/>
              </a:spcBef>
            </a:pPr>
            <a:r>
              <a:rPr lang="de-DE" altLang="de-DE" b="1" dirty="0">
                <a:latin typeface="Arial" panose="020B0604020202020204" pitchFamily="34" charset="0"/>
              </a:rPr>
              <a:t>worden sein (</a:t>
            </a:r>
            <a:r>
              <a:rPr lang="de-DE" altLang="de-DE" b="1" dirty="0" err="1">
                <a:latin typeface="Arial" panose="020B0604020202020204" pitchFamily="34" charset="0"/>
              </a:rPr>
              <a:t>library</a:t>
            </a:r>
            <a:r>
              <a:rPr lang="de-DE" altLang="de-DE" b="1" dirty="0">
                <a:latin typeface="Arial" panose="020B0604020202020204" pitchFamily="34" charset="0"/>
              </a:rPr>
              <a:t> </a:t>
            </a:r>
            <a:r>
              <a:rPr lang="de-DE" altLang="de-DE" b="1" dirty="0" err="1">
                <a:latin typeface="Arial" panose="020B0604020202020204" pitchFamily="34" charset="0"/>
              </a:rPr>
              <a:t>work</a:t>
            </a:r>
            <a:r>
              <a:rPr lang="de-DE" altLang="de-DE" b="1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403182" y="1789113"/>
            <a:ext cx="4176712" cy="1223962"/>
          </a:xfrm>
          <a:prstGeom prst="wedgeRoundRectCallout">
            <a:avLst>
              <a:gd name="adj1" fmla="val -123551"/>
              <a:gd name="adj2" fmla="val 9446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b="1">
                <a:latin typeface="Arial" panose="020B0604020202020204" pitchFamily="34" charset="0"/>
              </a:rPr>
              <a:t>Lokale Signale; „zufällig“ mit gleichen</a:t>
            </a:r>
          </a:p>
          <a:p>
            <a:pPr>
              <a:spcBef>
                <a:spcPct val="50000"/>
              </a:spcBef>
            </a:pPr>
            <a:r>
              <a:rPr lang="de-DE" altLang="de-DE" b="1">
                <a:latin typeface="Arial" panose="020B0604020202020204" pitchFamily="34" charset="0"/>
              </a:rPr>
              <a:t>Namen wie ports.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11301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CCB2FC-F6E9-4F81-A125-7B52170831E2}" type="datetime1">
              <a:rPr lang="de-DE" altLang="en-US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en-US" sz="1000" b="0" smtClean="0"/>
          </a:p>
        </p:txBody>
      </p:sp>
      <p:sp>
        <p:nvSpPr>
          <p:cNvPr id="60419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AABF1C-8AE3-43D7-B818-FC587BA54AD7}" type="slidenum">
              <a:rPr lang="en-US" altLang="en-US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de-DE" altLang="en-US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Testbench für den Paritätsgenerator (2)</a:t>
            </a:r>
          </a:p>
        </p:txBody>
      </p:sp>
      <p:sp>
        <p:nvSpPr>
          <p:cNvPr id="60421" name="Text Box 3"/>
          <p:cNvSpPr txBox="1">
            <a:spLocks noChangeArrowheads="1"/>
          </p:cNvSpPr>
          <p:nvPr/>
        </p:nvSpPr>
        <p:spPr bwMode="auto">
          <a:xfrm>
            <a:off x="663575" y="1693863"/>
            <a:ext cx="9001125" cy="5470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de-DE" dirty="0">
                <a:latin typeface="Courier New" panose="02070309020205020404" pitchFamily="49" charset="0"/>
              </a:rPr>
              <a:t>-- </a:t>
            </a:r>
            <a:r>
              <a:rPr lang="en-GB" altLang="de-DE" b="1" dirty="0">
                <a:latin typeface="Courier New" panose="02070309020205020404" pitchFamily="49" charset="0"/>
              </a:rPr>
              <a:t>Response Monitor</a:t>
            </a:r>
            <a:endParaRPr lang="en-GB" altLang="de-DE" dirty="0">
              <a:latin typeface="Courier New" panose="02070309020205020404" pitchFamily="49" charset="0"/>
            </a:endParaRPr>
          </a:p>
          <a:p>
            <a:r>
              <a:rPr lang="en-GB" altLang="de-DE" dirty="0">
                <a:latin typeface="Courier New" panose="02070309020205020404" pitchFamily="49" charset="0"/>
              </a:rPr>
              <a:t>CHECK: </a:t>
            </a:r>
            <a:r>
              <a:rPr lang="en-GB" altLang="de-DE" b="1" dirty="0">
                <a:latin typeface="Courier New" panose="02070309020205020404" pitchFamily="49" charset="0"/>
              </a:rPr>
              <a:t>process</a:t>
            </a:r>
            <a:endParaRPr lang="en-GB" altLang="de-DE" dirty="0">
              <a:latin typeface="Courier New" panose="02070309020205020404" pitchFamily="49" charset="0"/>
            </a:endParaRPr>
          </a:p>
          <a:p>
            <a:r>
              <a:rPr lang="en-GB" altLang="de-DE" dirty="0">
                <a:latin typeface="Courier New" panose="02070309020205020404" pitchFamily="49" charset="0"/>
              </a:rPr>
              <a:t>  </a:t>
            </a:r>
            <a:r>
              <a:rPr lang="en-GB" altLang="de-DE" b="1" dirty="0">
                <a:latin typeface="Courier New" panose="02070309020205020404" pitchFamily="49" charset="0"/>
              </a:rPr>
              <a:t>begin</a:t>
            </a:r>
            <a:endParaRPr lang="en-GB" altLang="de-DE" dirty="0">
              <a:latin typeface="Courier New" panose="02070309020205020404" pitchFamily="49" charset="0"/>
            </a:endParaRPr>
          </a:p>
          <a:p>
            <a:r>
              <a:rPr lang="en-GB" altLang="de-DE" dirty="0">
                <a:latin typeface="Courier New" panose="02070309020205020404" pitchFamily="49" charset="0"/>
              </a:rPr>
              <a:t>    </a:t>
            </a:r>
            <a:r>
              <a:rPr lang="en-GB" altLang="de-DE" b="1" dirty="0">
                <a:latin typeface="Courier New" panose="02070309020205020404" pitchFamily="49" charset="0"/>
              </a:rPr>
              <a:t>wait</a:t>
            </a:r>
            <a:r>
              <a:rPr lang="en-GB" altLang="de-DE" dirty="0">
                <a:latin typeface="Courier New" panose="02070309020205020404" pitchFamily="49" charset="0"/>
              </a:rPr>
              <a:t> </a:t>
            </a:r>
            <a:r>
              <a:rPr lang="en-GB" altLang="de-DE" b="1" dirty="0">
                <a:latin typeface="Courier New" panose="02070309020205020404" pitchFamily="49" charset="0"/>
              </a:rPr>
              <a:t>for</a:t>
            </a:r>
            <a:r>
              <a:rPr lang="en-GB" altLang="de-DE" dirty="0">
                <a:latin typeface="Courier New" panose="02070309020205020404" pitchFamily="49" charset="0"/>
              </a:rPr>
              <a:t> 50 ns;</a:t>
            </a:r>
          </a:p>
          <a:p>
            <a:r>
              <a:rPr lang="en-GB" altLang="de-DE" dirty="0">
                <a:latin typeface="Courier New" panose="02070309020205020404" pitchFamily="49" charset="0"/>
              </a:rPr>
              <a:t>    </a:t>
            </a:r>
            <a:r>
              <a:rPr lang="en-GB" altLang="de-DE" b="1" dirty="0">
                <a:latin typeface="Courier New" panose="02070309020205020404" pitchFamily="49" charset="0"/>
              </a:rPr>
              <a:t>assert</a:t>
            </a:r>
            <a:r>
              <a:rPr lang="en-GB" altLang="de-DE" dirty="0">
                <a:latin typeface="Courier New" panose="02070309020205020404" pitchFamily="49" charset="0"/>
              </a:rPr>
              <a:t> P_O = '1' </a:t>
            </a:r>
            <a:r>
              <a:rPr lang="en-GB" altLang="de-DE" b="1" dirty="0">
                <a:latin typeface="Courier New" panose="02070309020205020404" pitchFamily="49" charset="0"/>
              </a:rPr>
              <a:t>report</a:t>
            </a:r>
            <a:r>
              <a:rPr lang="en-GB" altLang="de-DE" dirty="0">
                <a:latin typeface="Courier New" panose="02070309020205020404" pitchFamily="49" charset="0"/>
              </a:rPr>
              <a:t> "Err: test# 0";</a:t>
            </a:r>
          </a:p>
          <a:p>
            <a:r>
              <a:rPr lang="en-GB" altLang="de-DE" dirty="0">
                <a:latin typeface="Courier New" panose="02070309020205020404" pitchFamily="49" charset="0"/>
              </a:rPr>
              <a:t>    </a:t>
            </a:r>
            <a:r>
              <a:rPr lang="en-GB" altLang="de-DE" b="1" dirty="0">
                <a:latin typeface="Courier New" panose="02070309020205020404" pitchFamily="49" charset="0"/>
              </a:rPr>
              <a:t>wait</a:t>
            </a:r>
            <a:r>
              <a:rPr lang="en-GB" altLang="de-DE" dirty="0">
                <a:latin typeface="Courier New" panose="02070309020205020404" pitchFamily="49" charset="0"/>
              </a:rPr>
              <a:t> </a:t>
            </a:r>
            <a:r>
              <a:rPr lang="en-GB" altLang="de-DE" b="1" dirty="0">
                <a:latin typeface="Courier New" panose="02070309020205020404" pitchFamily="49" charset="0"/>
              </a:rPr>
              <a:t>for</a:t>
            </a:r>
            <a:r>
              <a:rPr lang="en-GB" altLang="de-DE" dirty="0">
                <a:latin typeface="Courier New" panose="02070309020205020404" pitchFamily="49" charset="0"/>
              </a:rPr>
              <a:t> 100 ns;</a:t>
            </a:r>
          </a:p>
          <a:p>
            <a:r>
              <a:rPr lang="en-GB" altLang="de-DE" dirty="0">
                <a:latin typeface="Courier New" panose="02070309020205020404" pitchFamily="49" charset="0"/>
              </a:rPr>
              <a:t>    </a:t>
            </a:r>
            <a:r>
              <a:rPr lang="en-GB" altLang="de-DE" b="1" dirty="0">
                <a:latin typeface="Courier New" panose="02070309020205020404" pitchFamily="49" charset="0"/>
              </a:rPr>
              <a:t>assert</a:t>
            </a:r>
            <a:r>
              <a:rPr lang="en-GB" altLang="de-DE" dirty="0">
                <a:latin typeface="Courier New" panose="02070309020205020404" pitchFamily="49" charset="0"/>
              </a:rPr>
              <a:t> P_O = '0' </a:t>
            </a:r>
            <a:r>
              <a:rPr lang="en-GB" altLang="de-DE" b="1" dirty="0">
                <a:latin typeface="Courier New" panose="02070309020205020404" pitchFamily="49" charset="0"/>
              </a:rPr>
              <a:t>report</a:t>
            </a:r>
            <a:r>
              <a:rPr lang="en-GB" altLang="de-DE" dirty="0">
                <a:latin typeface="Courier New" panose="02070309020205020404" pitchFamily="49" charset="0"/>
              </a:rPr>
              <a:t> "Err: test# 1";</a:t>
            </a:r>
          </a:p>
          <a:p>
            <a:r>
              <a:rPr lang="en-GB" altLang="de-DE" dirty="0">
                <a:latin typeface="Courier New" panose="02070309020205020404" pitchFamily="49" charset="0"/>
              </a:rPr>
              <a:t>    </a:t>
            </a:r>
            <a:r>
              <a:rPr lang="en-GB" altLang="de-DE" b="1" dirty="0">
                <a:latin typeface="Courier New" panose="02070309020205020404" pitchFamily="49" charset="0"/>
              </a:rPr>
              <a:t>wait</a:t>
            </a:r>
            <a:r>
              <a:rPr lang="en-GB" altLang="de-DE" dirty="0">
                <a:latin typeface="Courier New" panose="02070309020205020404" pitchFamily="49" charset="0"/>
              </a:rPr>
              <a:t> </a:t>
            </a:r>
            <a:r>
              <a:rPr lang="en-GB" altLang="de-DE" b="1" dirty="0">
                <a:latin typeface="Courier New" panose="02070309020205020404" pitchFamily="49" charset="0"/>
              </a:rPr>
              <a:t>for</a:t>
            </a:r>
            <a:r>
              <a:rPr lang="en-GB" altLang="de-DE" dirty="0">
                <a:latin typeface="Courier New" panose="02070309020205020404" pitchFamily="49" charset="0"/>
              </a:rPr>
              <a:t> 100 ns;</a:t>
            </a:r>
          </a:p>
          <a:p>
            <a:r>
              <a:rPr lang="en-GB" altLang="de-DE" dirty="0">
                <a:latin typeface="Courier New" panose="02070309020205020404" pitchFamily="49" charset="0"/>
              </a:rPr>
              <a:t>    </a:t>
            </a:r>
            <a:r>
              <a:rPr lang="en-GB" altLang="de-DE" b="1" dirty="0">
                <a:latin typeface="Courier New" panose="02070309020205020404" pitchFamily="49" charset="0"/>
              </a:rPr>
              <a:t>assert</a:t>
            </a:r>
            <a:r>
              <a:rPr lang="en-GB" altLang="de-DE" dirty="0">
                <a:latin typeface="Courier New" panose="02070309020205020404" pitchFamily="49" charset="0"/>
              </a:rPr>
              <a:t> P_O = '0' </a:t>
            </a:r>
            <a:r>
              <a:rPr lang="en-GB" altLang="de-DE" b="1" dirty="0">
                <a:latin typeface="Courier New" panose="02070309020205020404" pitchFamily="49" charset="0"/>
              </a:rPr>
              <a:t>report</a:t>
            </a:r>
            <a:r>
              <a:rPr lang="en-GB" altLang="de-DE" dirty="0">
                <a:latin typeface="Courier New" panose="02070309020205020404" pitchFamily="49" charset="0"/>
              </a:rPr>
              <a:t> "Err: test# 2";</a:t>
            </a:r>
          </a:p>
          <a:p>
            <a:r>
              <a:rPr lang="en-GB" altLang="de-DE" dirty="0">
                <a:latin typeface="Courier New" panose="02070309020205020404" pitchFamily="49" charset="0"/>
              </a:rPr>
              <a:t>    </a:t>
            </a:r>
            <a:r>
              <a:rPr lang="en-GB" altLang="de-DE" b="1" dirty="0">
                <a:latin typeface="Courier New" panose="02070309020205020404" pitchFamily="49" charset="0"/>
              </a:rPr>
              <a:t>wait</a:t>
            </a:r>
            <a:r>
              <a:rPr lang="en-GB" altLang="de-DE" dirty="0">
                <a:latin typeface="Courier New" panose="02070309020205020404" pitchFamily="49" charset="0"/>
              </a:rPr>
              <a:t> </a:t>
            </a:r>
            <a:r>
              <a:rPr lang="en-GB" altLang="de-DE" b="1" dirty="0">
                <a:latin typeface="Courier New" panose="02070309020205020404" pitchFamily="49" charset="0"/>
              </a:rPr>
              <a:t>for</a:t>
            </a:r>
            <a:r>
              <a:rPr lang="en-GB" altLang="de-DE" dirty="0">
                <a:latin typeface="Courier New" panose="02070309020205020404" pitchFamily="49" charset="0"/>
              </a:rPr>
              <a:t> 100 ns;</a:t>
            </a:r>
          </a:p>
          <a:p>
            <a:r>
              <a:rPr lang="en-GB" altLang="de-DE" dirty="0">
                <a:latin typeface="Courier New" panose="02070309020205020404" pitchFamily="49" charset="0"/>
              </a:rPr>
              <a:t>    </a:t>
            </a:r>
            <a:r>
              <a:rPr lang="en-GB" altLang="de-DE" b="1" dirty="0">
                <a:latin typeface="Courier New" panose="02070309020205020404" pitchFamily="49" charset="0"/>
              </a:rPr>
              <a:t>assert</a:t>
            </a:r>
            <a:r>
              <a:rPr lang="en-GB" altLang="de-DE" dirty="0">
                <a:latin typeface="Courier New" panose="02070309020205020404" pitchFamily="49" charset="0"/>
              </a:rPr>
              <a:t> P_O = '1' </a:t>
            </a:r>
            <a:r>
              <a:rPr lang="en-GB" altLang="de-DE" b="1" dirty="0">
                <a:latin typeface="Courier New" panose="02070309020205020404" pitchFamily="49" charset="0"/>
              </a:rPr>
              <a:t>report</a:t>
            </a:r>
            <a:r>
              <a:rPr lang="en-GB" altLang="de-DE" dirty="0">
                <a:latin typeface="Courier New" panose="02070309020205020404" pitchFamily="49" charset="0"/>
              </a:rPr>
              <a:t> "Err: test# 3";</a:t>
            </a:r>
          </a:p>
          <a:p>
            <a:r>
              <a:rPr lang="en-GB" altLang="de-DE" dirty="0">
                <a:latin typeface="Courier New" panose="02070309020205020404" pitchFamily="49" charset="0"/>
              </a:rPr>
              <a:t>    </a:t>
            </a:r>
            <a:r>
              <a:rPr lang="en-GB" altLang="de-DE" b="1" dirty="0">
                <a:latin typeface="Courier New" panose="02070309020205020404" pitchFamily="49" charset="0"/>
              </a:rPr>
              <a:t>wait</a:t>
            </a:r>
            <a:r>
              <a:rPr lang="en-GB" altLang="de-DE" dirty="0">
                <a:latin typeface="Courier New" panose="02070309020205020404" pitchFamily="49" charset="0"/>
              </a:rPr>
              <a:t> </a:t>
            </a:r>
            <a:r>
              <a:rPr lang="en-GB" altLang="de-DE" b="1" dirty="0">
                <a:latin typeface="Courier New" panose="02070309020205020404" pitchFamily="49" charset="0"/>
              </a:rPr>
              <a:t>for</a:t>
            </a:r>
            <a:r>
              <a:rPr lang="en-GB" altLang="de-DE" dirty="0">
                <a:latin typeface="Courier New" panose="02070309020205020404" pitchFamily="49" charset="0"/>
              </a:rPr>
              <a:t> 100 ns;</a:t>
            </a:r>
          </a:p>
          <a:p>
            <a:r>
              <a:rPr lang="en-GB" altLang="de-DE" dirty="0">
                <a:latin typeface="Courier New" panose="02070309020205020404" pitchFamily="49" charset="0"/>
              </a:rPr>
              <a:t>    </a:t>
            </a:r>
            <a:r>
              <a:rPr lang="en-GB" altLang="de-DE" b="1" dirty="0">
                <a:latin typeface="Courier New" panose="02070309020205020404" pitchFamily="49" charset="0"/>
              </a:rPr>
              <a:t>assert</a:t>
            </a:r>
            <a:r>
              <a:rPr lang="en-GB" altLang="de-DE" dirty="0">
                <a:latin typeface="Courier New" panose="02070309020205020404" pitchFamily="49" charset="0"/>
              </a:rPr>
              <a:t> P_O = '0' </a:t>
            </a:r>
            <a:r>
              <a:rPr lang="en-GB" altLang="de-DE" b="1" dirty="0">
                <a:latin typeface="Courier New" panose="02070309020205020404" pitchFamily="49" charset="0"/>
              </a:rPr>
              <a:t>report</a:t>
            </a:r>
            <a:r>
              <a:rPr lang="en-GB" altLang="de-DE" dirty="0">
                <a:latin typeface="Courier New" panose="02070309020205020404" pitchFamily="49" charset="0"/>
              </a:rPr>
              <a:t> "Err: test# 4";</a:t>
            </a:r>
          </a:p>
          <a:p>
            <a:r>
              <a:rPr lang="en-GB" altLang="de-DE" dirty="0">
                <a:latin typeface="Courier New" panose="02070309020205020404" pitchFamily="49" charset="0"/>
              </a:rPr>
              <a:t>    </a:t>
            </a:r>
            <a:r>
              <a:rPr lang="en-GB" altLang="de-DE" b="1" dirty="0">
                <a:latin typeface="Courier New" panose="02070309020205020404" pitchFamily="49" charset="0"/>
              </a:rPr>
              <a:t>wait</a:t>
            </a:r>
            <a:r>
              <a:rPr lang="en-GB" altLang="de-DE" dirty="0">
                <a:latin typeface="Courier New" panose="02070309020205020404" pitchFamily="49" charset="0"/>
              </a:rPr>
              <a:t> </a:t>
            </a:r>
            <a:r>
              <a:rPr lang="en-GB" altLang="de-DE" b="1" dirty="0">
                <a:latin typeface="Courier New" panose="02070309020205020404" pitchFamily="49" charset="0"/>
              </a:rPr>
              <a:t>for</a:t>
            </a:r>
            <a:r>
              <a:rPr lang="en-GB" altLang="de-DE" dirty="0">
                <a:latin typeface="Courier New" panose="02070309020205020404" pitchFamily="49" charset="0"/>
              </a:rPr>
              <a:t> 100 ns;</a:t>
            </a:r>
          </a:p>
          <a:p>
            <a:r>
              <a:rPr lang="en-GB" altLang="de-DE" dirty="0">
                <a:latin typeface="Courier New" panose="02070309020205020404" pitchFamily="49" charset="0"/>
              </a:rPr>
              <a:t>    </a:t>
            </a:r>
            <a:r>
              <a:rPr lang="en-GB" altLang="de-DE" b="1" dirty="0">
                <a:latin typeface="Courier New" panose="02070309020205020404" pitchFamily="49" charset="0"/>
              </a:rPr>
              <a:t>assert</a:t>
            </a:r>
            <a:r>
              <a:rPr lang="en-GB" altLang="de-DE" dirty="0">
                <a:latin typeface="Courier New" panose="02070309020205020404" pitchFamily="49" charset="0"/>
              </a:rPr>
              <a:t> P_O = '1' </a:t>
            </a:r>
            <a:r>
              <a:rPr lang="en-GB" altLang="de-DE" b="1" dirty="0">
                <a:latin typeface="Courier New" panose="02070309020205020404" pitchFamily="49" charset="0"/>
              </a:rPr>
              <a:t>report</a:t>
            </a:r>
            <a:r>
              <a:rPr lang="en-GB" altLang="de-DE" dirty="0">
                <a:latin typeface="Courier New" panose="02070309020205020404" pitchFamily="49" charset="0"/>
              </a:rPr>
              <a:t> "Err: test# 5";</a:t>
            </a:r>
          </a:p>
          <a:p>
            <a:r>
              <a:rPr lang="en-GB" altLang="de-DE" dirty="0">
                <a:latin typeface="Courier New" panose="02070309020205020404" pitchFamily="49" charset="0"/>
              </a:rPr>
              <a:t>    </a:t>
            </a:r>
            <a:r>
              <a:rPr lang="en-GB" altLang="de-DE" b="1" dirty="0">
                <a:latin typeface="Courier New" panose="02070309020205020404" pitchFamily="49" charset="0"/>
              </a:rPr>
              <a:t>wait</a:t>
            </a:r>
            <a:r>
              <a:rPr lang="en-GB" altLang="de-DE" dirty="0">
                <a:latin typeface="Courier New" panose="02070309020205020404" pitchFamily="49" charset="0"/>
              </a:rPr>
              <a:t> </a:t>
            </a:r>
            <a:r>
              <a:rPr lang="en-GB" altLang="de-DE" b="1" dirty="0">
                <a:latin typeface="Courier New" panose="02070309020205020404" pitchFamily="49" charset="0"/>
              </a:rPr>
              <a:t>for</a:t>
            </a:r>
            <a:r>
              <a:rPr lang="en-GB" altLang="de-DE" dirty="0">
                <a:latin typeface="Courier New" panose="02070309020205020404" pitchFamily="49" charset="0"/>
              </a:rPr>
              <a:t> 100 ns;</a:t>
            </a:r>
          </a:p>
          <a:p>
            <a:r>
              <a:rPr lang="en-GB" altLang="de-DE" dirty="0">
                <a:latin typeface="Courier New" panose="02070309020205020404" pitchFamily="49" charset="0"/>
              </a:rPr>
              <a:t>    </a:t>
            </a:r>
            <a:r>
              <a:rPr lang="en-GB" altLang="de-DE" b="1" dirty="0">
                <a:latin typeface="Courier New" panose="02070309020205020404" pitchFamily="49" charset="0"/>
              </a:rPr>
              <a:t>assert</a:t>
            </a:r>
            <a:r>
              <a:rPr lang="en-GB" altLang="de-DE" dirty="0">
                <a:latin typeface="Courier New" panose="02070309020205020404" pitchFamily="49" charset="0"/>
              </a:rPr>
              <a:t> P_O = '1' </a:t>
            </a:r>
            <a:r>
              <a:rPr lang="en-GB" altLang="de-DE" b="1" dirty="0">
                <a:latin typeface="Courier New" panose="02070309020205020404" pitchFamily="49" charset="0"/>
              </a:rPr>
              <a:t>report</a:t>
            </a:r>
            <a:r>
              <a:rPr lang="en-GB" altLang="de-DE" dirty="0">
                <a:latin typeface="Courier New" panose="02070309020205020404" pitchFamily="49" charset="0"/>
              </a:rPr>
              <a:t> "Err: test# 6";</a:t>
            </a:r>
          </a:p>
          <a:p>
            <a:r>
              <a:rPr lang="en-GB" altLang="de-DE" dirty="0">
                <a:latin typeface="Courier New" panose="02070309020205020404" pitchFamily="49" charset="0"/>
              </a:rPr>
              <a:t>    </a:t>
            </a:r>
            <a:r>
              <a:rPr lang="en-GB" altLang="de-DE" b="1" dirty="0">
                <a:latin typeface="Courier New" panose="02070309020205020404" pitchFamily="49" charset="0"/>
              </a:rPr>
              <a:t>wait</a:t>
            </a:r>
            <a:r>
              <a:rPr lang="en-GB" altLang="de-DE" dirty="0">
                <a:latin typeface="Courier New" panose="02070309020205020404" pitchFamily="49" charset="0"/>
              </a:rPr>
              <a:t> </a:t>
            </a:r>
            <a:r>
              <a:rPr lang="en-GB" altLang="de-DE" b="1" dirty="0">
                <a:latin typeface="Courier New" panose="02070309020205020404" pitchFamily="49" charset="0"/>
              </a:rPr>
              <a:t>for</a:t>
            </a:r>
            <a:r>
              <a:rPr lang="en-GB" altLang="de-DE" dirty="0">
                <a:latin typeface="Courier New" panose="02070309020205020404" pitchFamily="49" charset="0"/>
              </a:rPr>
              <a:t> 100 ns;</a:t>
            </a:r>
          </a:p>
          <a:p>
            <a:r>
              <a:rPr lang="en-GB" altLang="de-DE" dirty="0">
                <a:latin typeface="Courier New" panose="02070309020205020404" pitchFamily="49" charset="0"/>
              </a:rPr>
              <a:t>    </a:t>
            </a:r>
            <a:r>
              <a:rPr lang="de-DE" altLang="de-DE" b="1" dirty="0" err="1">
                <a:latin typeface="Courier New" panose="02070309020205020404" pitchFamily="49" charset="0"/>
              </a:rPr>
              <a:t>assert</a:t>
            </a:r>
            <a:r>
              <a:rPr lang="de-DE" altLang="de-DE" dirty="0">
                <a:latin typeface="Courier New" panose="02070309020205020404" pitchFamily="49" charset="0"/>
              </a:rPr>
              <a:t> P_O = </a:t>
            </a:r>
            <a:r>
              <a:rPr lang="de-DE" altLang="de-DE" dirty="0" smtClean="0">
                <a:latin typeface="Courier New" panose="02070309020205020404" pitchFamily="49" charset="0"/>
              </a:rPr>
              <a:t>'1' </a:t>
            </a:r>
            <a:r>
              <a:rPr lang="de-DE" altLang="de-DE" b="1" dirty="0" err="1">
                <a:latin typeface="Courier New" panose="02070309020205020404" pitchFamily="49" charset="0"/>
              </a:rPr>
              <a:t>report</a:t>
            </a:r>
            <a:r>
              <a:rPr lang="de-DE" altLang="de-DE" dirty="0">
                <a:latin typeface="Courier New" panose="02070309020205020404" pitchFamily="49" charset="0"/>
              </a:rPr>
              <a:t> "</a:t>
            </a:r>
            <a:r>
              <a:rPr lang="de-DE" altLang="de-DE" dirty="0" err="1">
                <a:latin typeface="Courier New" panose="02070309020205020404" pitchFamily="49" charset="0"/>
              </a:rPr>
              <a:t>Err</a:t>
            </a:r>
            <a:r>
              <a:rPr lang="de-DE" altLang="de-DE" dirty="0">
                <a:latin typeface="Courier New" panose="02070309020205020404" pitchFamily="49" charset="0"/>
              </a:rPr>
              <a:t>: </a:t>
            </a:r>
            <a:r>
              <a:rPr lang="de-DE" altLang="de-DE" dirty="0" err="1">
                <a:latin typeface="Courier New" panose="02070309020205020404" pitchFamily="49" charset="0"/>
              </a:rPr>
              <a:t>test</a:t>
            </a:r>
            <a:r>
              <a:rPr lang="de-DE" altLang="de-DE" dirty="0">
                <a:latin typeface="Courier New" panose="02070309020205020404" pitchFamily="49" charset="0"/>
              </a:rPr>
              <a:t># </a:t>
            </a:r>
            <a:r>
              <a:rPr lang="de-DE" altLang="de-DE" dirty="0" smtClean="0">
                <a:latin typeface="Courier New" panose="02070309020205020404" pitchFamily="49" charset="0"/>
              </a:rPr>
              <a:t>7";-- </a:t>
            </a:r>
            <a:r>
              <a:rPr lang="de-DE" altLang="de-DE" b="1" dirty="0" smtClean="0">
                <a:latin typeface="Courier New" panose="02070309020205020404" pitchFamily="49" charset="0"/>
              </a:rPr>
              <a:t>falsche Erwartung</a:t>
            </a:r>
            <a:endParaRPr lang="de-DE" altLang="de-DE" dirty="0" smtClean="0">
              <a:latin typeface="Courier New" panose="02070309020205020404" pitchFamily="49" charset="0"/>
            </a:endParaRPr>
          </a:p>
          <a:p>
            <a:r>
              <a:rPr lang="de-DE" altLang="de-DE" dirty="0" smtClean="0">
                <a:latin typeface="Courier New" panose="02070309020205020404" pitchFamily="49" charset="0"/>
              </a:rPr>
              <a:t>    </a:t>
            </a:r>
            <a:r>
              <a:rPr lang="en-GB" altLang="de-DE" b="1" dirty="0" smtClean="0">
                <a:latin typeface="Courier New" panose="02070309020205020404" pitchFamily="49" charset="0"/>
              </a:rPr>
              <a:t>wait</a:t>
            </a:r>
            <a:r>
              <a:rPr lang="en-GB" altLang="de-DE" dirty="0" smtClean="0">
                <a:latin typeface="Courier New" panose="02070309020205020404" pitchFamily="49" charset="0"/>
              </a:rPr>
              <a:t> </a:t>
            </a:r>
            <a:r>
              <a:rPr lang="en-GB" altLang="de-DE" b="1" dirty="0" smtClean="0">
                <a:latin typeface="Courier New" panose="02070309020205020404" pitchFamily="49" charset="0"/>
              </a:rPr>
              <a:t>for</a:t>
            </a:r>
            <a:r>
              <a:rPr lang="en-GB" altLang="de-DE" dirty="0" smtClean="0">
                <a:latin typeface="Courier New" panose="02070309020205020404" pitchFamily="49" charset="0"/>
              </a:rPr>
              <a:t> 100 ns;</a:t>
            </a:r>
          </a:p>
          <a:p>
            <a:r>
              <a:rPr lang="en-GB" altLang="de-DE" dirty="0" smtClean="0">
                <a:latin typeface="Courier New" panose="02070309020205020404" pitchFamily="49" charset="0"/>
              </a:rPr>
              <a:t>  </a:t>
            </a:r>
            <a:r>
              <a:rPr lang="en-GB" altLang="de-DE" b="1" dirty="0">
                <a:latin typeface="Courier New" panose="02070309020205020404" pitchFamily="49" charset="0"/>
              </a:rPr>
              <a:t>end</a:t>
            </a:r>
            <a:r>
              <a:rPr lang="en-GB" altLang="de-DE" dirty="0">
                <a:latin typeface="Courier New" panose="02070309020205020404" pitchFamily="49" charset="0"/>
              </a:rPr>
              <a:t> process CHECK;      </a:t>
            </a:r>
            <a:endParaRPr lang="de-DE" altLang="de-DE" b="1" dirty="0">
              <a:latin typeface="Courier New" panose="02070309020205020404" pitchFamily="49" charset="0"/>
            </a:endParaRPr>
          </a:p>
          <a:p>
            <a:r>
              <a:rPr lang="de-DE" altLang="de-DE" b="1" dirty="0">
                <a:latin typeface="Courier New" panose="02070309020205020404" pitchFamily="49" charset="0"/>
              </a:rPr>
              <a:t>end</a:t>
            </a:r>
            <a:r>
              <a:rPr lang="de-DE" altLang="de-DE" dirty="0">
                <a:latin typeface="Courier New" panose="02070309020205020404" pitchFamily="49" charset="0"/>
              </a:rPr>
              <a:t> TESTBENCH;</a:t>
            </a:r>
          </a:p>
        </p:txBody>
      </p:sp>
      <p:sp>
        <p:nvSpPr>
          <p:cNvPr id="312324" name="AutoShape 4"/>
          <p:cNvSpPr>
            <a:spLocks noChangeArrowheads="1"/>
          </p:cNvSpPr>
          <p:nvPr/>
        </p:nvSpPr>
        <p:spPr bwMode="auto">
          <a:xfrm>
            <a:off x="6207125" y="4502150"/>
            <a:ext cx="4279900" cy="1223963"/>
          </a:xfrm>
          <a:prstGeom prst="wedgeRoundRectCallout">
            <a:avLst>
              <a:gd name="adj1" fmla="val -57269"/>
              <a:gd name="adj2" fmla="val 8488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de-DE" b="1">
                <a:latin typeface="Courier New" panose="02070309020205020404" pitchFamily="49" charset="0"/>
              </a:rPr>
              <a:t># ** Error: Err: test# 7</a:t>
            </a:r>
          </a:p>
          <a:p>
            <a:r>
              <a:rPr lang="en-GB" altLang="de-DE" b="1">
                <a:latin typeface="Courier New" panose="02070309020205020404" pitchFamily="49" charset="0"/>
              </a:rPr>
              <a:t>#    Time: 750 ns  Iteration: 0</a:t>
            </a:r>
          </a:p>
          <a:p>
            <a:r>
              <a:rPr lang="en-GB" altLang="de-DE" b="1">
                <a:latin typeface="Courier New" panose="02070309020205020404" pitchFamily="49" charset="0"/>
              </a:rPr>
              <a:t>     Instance: /pargen_tb</a:t>
            </a:r>
            <a:endParaRPr lang="de-DE" altLang="de-DE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6450" y="2197100"/>
            <a:ext cx="9083675" cy="150177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de-DE" altLang="sv-SE" dirty="0"/>
              <a:t>Kombinatorische Logik - Getaktete Logik (Sequentielle Logik)</a:t>
            </a:r>
            <a:br>
              <a:rPr lang="de-DE" altLang="sv-SE" dirty="0"/>
            </a:br>
            <a:endParaRPr lang="en-GB" dirty="0"/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037414-0DBB-4EA3-BCF3-CFE484034F27}" type="datetime1">
              <a:rPr lang="de-DE" altLang="sv-S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sv-SE" sz="1000" b="0" smtClean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3C115C-ECA4-4437-A4C6-87E3006D5B2C}" type="slidenum">
              <a:rPr lang="en-US" altLang="sv-S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de-DE" altLang="sv-S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2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527436-CB09-4AD0-9706-B4EFCBD4ACB1}" type="datetime1">
              <a:rPr lang="de-DE" altLang="sv-S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sv-SE" sz="1000" b="0" smtClean="0"/>
          </a:p>
        </p:txBody>
      </p:sp>
      <p:sp>
        <p:nvSpPr>
          <p:cNvPr id="18435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1ECCA6-E30B-4575-A60E-D6E5C0374240}" type="slidenum">
              <a:rPr lang="en-US" altLang="sv-S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de-DE" altLang="sv-S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dirty="0" smtClean="0"/>
              <a:t>Kombinatorische Logik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2773363"/>
            <a:ext cx="10212387" cy="5175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sv-SE" sz="1800" smtClean="0"/>
              <a:t>Kombinatorisches Schaltverhalten eines ODER-Gatters:</a:t>
            </a: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555625" y="1117600"/>
            <a:ext cx="9577388" cy="9223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de-DE" altLang="sv-SE" sz="1800" b="1">
                <a:latin typeface="Arial" panose="020B0604020202020204" pitchFamily="34" charset="0"/>
              </a:rPr>
              <a:t>Charakteristisch für kombinatorische Logikbausteine ist die nahezu sofortige Reaktion des Ausgangssignals auf Änderungen der Eingangssignale.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0" y="3290888"/>
            <a:ext cx="106870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sv-SE" altLang="sv-SE"/>
          </a:p>
        </p:txBody>
      </p:sp>
      <p:graphicFrame>
        <p:nvGraphicFramePr>
          <p:cNvPr id="18440" name="Object 5"/>
          <p:cNvGraphicFramePr>
            <a:graphicFrameLocks noChangeAspect="1"/>
          </p:cNvGraphicFramePr>
          <p:nvPr/>
        </p:nvGraphicFramePr>
        <p:xfrm>
          <a:off x="555625" y="3421063"/>
          <a:ext cx="9359900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97" name="Visio" r:id="rId3" imgW="4441282" imgH="1106449" progId="Visio.Drawing.11">
                  <p:embed/>
                </p:oleObj>
              </mc:Choice>
              <mc:Fallback>
                <p:oleObj name="Visio" r:id="rId3" imgW="4441282" imgH="110644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3421063"/>
                        <a:ext cx="9359900" cy="231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96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252B6C-4987-43EC-8960-4CE0C9954DCF}" type="datetime1">
              <a:rPr lang="de-DE" altLang="sv-S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sv-SE" sz="1000" b="0" smtClean="0"/>
          </a:p>
        </p:txBody>
      </p:sp>
      <p:sp>
        <p:nvSpPr>
          <p:cNvPr id="19459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51917E-5875-4AD1-8A4D-15EDD7CC69E0}" type="slidenum">
              <a:rPr lang="en-US" altLang="sv-S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de-DE" altLang="sv-S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dirty="0" smtClean="0"/>
              <a:t>Getaktete Logik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5294313"/>
            <a:ext cx="10212387" cy="2879725"/>
          </a:xfrm>
        </p:spPr>
        <p:txBody>
          <a:bodyPr/>
          <a:lstStyle/>
          <a:p>
            <a:pPr eaLnBrk="1" hangingPunct="1"/>
            <a:r>
              <a:rPr lang="de-DE" altLang="sv-SE" sz="1800" smtClean="0"/>
              <a:t>Schaltsymbol und Verhalten eines getakteten Logikbausteins (D-Flipflop). Die Pfeile zeigen die Wirkung des Taktsignals CLK auf den Ausgang Q.</a:t>
            </a:r>
          </a:p>
          <a:p>
            <a:pPr eaLnBrk="1" hangingPunct="1"/>
            <a:r>
              <a:rPr lang="de-DE" altLang="sv-SE" sz="1800" smtClean="0"/>
              <a:t>Änderungen des Dateneingangs allein haben keine unmittelbare Wirkung auf den Ausgang, sie können evtl. auch „überlesen“ werden.</a:t>
            </a:r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590550" y="1169988"/>
            <a:ext cx="9577388" cy="14779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sv-SE" sz="1800" b="1">
                <a:latin typeface="Arial" panose="020B0604020202020204" pitchFamily="34" charset="0"/>
              </a:rPr>
              <a:t>Ausgangssignale ändern sich nur nach einer Pegeländerung (Flanke) eines Taktsignals. </a:t>
            </a:r>
          </a:p>
          <a:p>
            <a:pPr>
              <a:spcBef>
                <a:spcPct val="50000"/>
              </a:spcBef>
            </a:pPr>
            <a:r>
              <a:rPr lang="de-DE" altLang="sv-SE" sz="1800" b="1">
                <a:latin typeface="Arial" panose="020B0604020202020204" pitchFamily="34" charset="0"/>
              </a:rPr>
              <a:t>Steigende Flanke: 0 </a:t>
            </a:r>
            <a:r>
              <a:rPr lang="de-DE" altLang="sv-SE" sz="1800" b="1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de-DE" altLang="sv-SE" sz="1800" b="1">
                <a:latin typeface="Arial" panose="020B0604020202020204" pitchFamily="34" charset="0"/>
              </a:rPr>
              <a:t> 1 </a:t>
            </a:r>
          </a:p>
          <a:p>
            <a:pPr>
              <a:spcBef>
                <a:spcPct val="50000"/>
              </a:spcBef>
            </a:pPr>
            <a:r>
              <a:rPr lang="de-DE" altLang="sv-SE" sz="1800" b="1">
                <a:latin typeface="Arial" panose="020B0604020202020204" pitchFamily="34" charset="0"/>
              </a:rPr>
              <a:t>Fallende Flanke: 1 </a:t>
            </a:r>
            <a:r>
              <a:rPr lang="de-DE" altLang="sv-SE" sz="1800" b="1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de-DE" altLang="sv-SE" sz="1800" b="1">
                <a:latin typeface="Arial" panose="020B0604020202020204" pitchFamily="34" charset="0"/>
              </a:rPr>
              <a:t> 0.</a:t>
            </a:r>
          </a:p>
        </p:txBody>
      </p:sp>
      <p:sp>
        <p:nvSpPr>
          <p:cNvPr id="19463" name="Rectangle 5"/>
          <p:cNvSpPr>
            <a:spLocks noChangeArrowheads="1"/>
          </p:cNvSpPr>
          <p:nvPr/>
        </p:nvSpPr>
        <p:spPr bwMode="auto">
          <a:xfrm>
            <a:off x="0" y="3290888"/>
            <a:ext cx="106870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sv-SE" altLang="sv-SE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106870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sv-SE" altLang="sv-SE"/>
          </a:p>
        </p:txBody>
      </p:sp>
      <p:graphicFrame>
        <p:nvGraphicFramePr>
          <p:cNvPr id="19465" name="Object 7"/>
          <p:cNvGraphicFramePr>
            <a:graphicFrameLocks noChangeAspect="1"/>
          </p:cNvGraphicFramePr>
          <p:nvPr/>
        </p:nvGraphicFramePr>
        <p:xfrm>
          <a:off x="519113" y="3133725"/>
          <a:ext cx="9793287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21" name="Visio" r:id="rId3" imgW="6524937" imgH="1076834" progId="Visio.Drawing.11">
                  <p:embed/>
                </p:oleObj>
              </mc:Choice>
              <mc:Fallback>
                <p:oleObj name="Visio" r:id="rId3" imgW="6524937" imgH="107683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03" r="552"/>
                      <a:stretch>
                        <a:fillRect/>
                      </a:stretch>
                    </p:blipFill>
                    <p:spPr bwMode="auto">
                      <a:xfrm>
                        <a:off x="519113" y="3133725"/>
                        <a:ext cx="9793287" cy="165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341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BC6169-6394-4818-8F60-AE975B6B5904}" type="datetime1">
              <a:rPr lang="de-DE" altLang="sv-S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sv-SE" sz="1000" b="0" smtClean="0"/>
          </a:p>
        </p:txBody>
      </p:sp>
      <p:sp>
        <p:nvSpPr>
          <p:cNvPr id="20483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7CF815-8526-4DD1-9AAA-B098F4B59F65}" type="slidenum">
              <a:rPr lang="en-US" altLang="sv-S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de-DE" altLang="sv-S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dirty="0" smtClean="0"/>
              <a:t>RTL: Register-Transfer Modelle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4502150"/>
            <a:ext cx="10212388" cy="2159000"/>
          </a:xfrm>
        </p:spPr>
        <p:txBody>
          <a:bodyPr/>
          <a:lstStyle/>
          <a:p>
            <a:pPr eaLnBrk="1" hangingPunct="1"/>
            <a:r>
              <a:rPr lang="de-DE" altLang="sv-SE" sz="1800" smtClean="0"/>
              <a:t>Die RTL-Modellierung dieser Schaltung erfordert mindestens vier Prozesse:</a:t>
            </a:r>
          </a:p>
          <a:p>
            <a:pPr lvl="1" eaLnBrk="1" hangingPunct="1"/>
            <a:r>
              <a:rPr lang="de-DE" altLang="sv-SE" sz="1600" smtClean="0"/>
              <a:t>je einen Prozess für die drei kombinatorischen Schaltungsteile (Logikwolken).</a:t>
            </a:r>
          </a:p>
          <a:p>
            <a:pPr lvl="1" eaLnBrk="1" hangingPunct="1"/>
            <a:r>
              <a:rPr lang="de-DE" altLang="sv-SE" sz="1600" smtClean="0"/>
              <a:t>einen Prozess für die beiden getakteten Schaltungsteile, die beide mit dem gleichen Takt arbeiten</a:t>
            </a:r>
          </a:p>
          <a:p>
            <a:pPr eaLnBrk="1" hangingPunct="1"/>
            <a:r>
              <a:rPr lang="de-DE" altLang="sv-SE" sz="1800" smtClean="0"/>
              <a:t>Ursache dieser Restriktionen: VHDL-Synthesewerkzeuge</a:t>
            </a:r>
          </a:p>
          <a:p>
            <a:pPr eaLnBrk="1" hangingPunct="1"/>
            <a:r>
              <a:rPr lang="de-DE" altLang="sv-SE" sz="1800" smtClean="0"/>
              <a:t>Definition des RTL-Synthesestandards in der Norm IEEE-1076.3</a:t>
            </a:r>
          </a:p>
          <a:p>
            <a:pPr eaLnBrk="1" hangingPunct="1">
              <a:buFontTx/>
              <a:buNone/>
            </a:pPr>
            <a:endParaRPr lang="de-DE" altLang="sv-SE" sz="1800" smtClean="0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590550" y="1333500"/>
            <a:ext cx="9577388" cy="368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sv-SE" sz="1800" b="1">
                <a:latin typeface="Arial" panose="020B0604020202020204" pitchFamily="34" charset="0"/>
              </a:rPr>
              <a:t>Trennung von kombinatorischer Hardware und getakteter Hardware</a:t>
            </a: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0" y="3290888"/>
            <a:ext cx="106870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sv-SE" altLang="sv-SE"/>
          </a:p>
        </p:txBody>
      </p:sp>
      <p:sp>
        <p:nvSpPr>
          <p:cNvPr id="20488" name="Rectangle 6"/>
          <p:cNvSpPr>
            <a:spLocks noChangeArrowheads="1"/>
          </p:cNvSpPr>
          <p:nvPr/>
        </p:nvSpPr>
        <p:spPr bwMode="auto">
          <a:xfrm>
            <a:off x="0" y="0"/>
            <a:ext cx="106870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sv-SE" altLang="sv-SE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3395663"/>
            <a:ext cx="106870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sv-SE" altLang="sv-SE"/>
          </a:p>
        </p:txBody>
      </p:sp>
      <p:sp>
        <p:nvSpPr>
          <p:cNvPr id="20490" name="Rectangle 13"/>
          <p:cNvSpPr>
            <a:spLocks noChangeArrowheads="1"/>
          </p:cNvSpPr>
          <p:nvPr/>
        </p:nvSpPr>
        <p:spPr bwMode="auto">
          <a:xfrm>
            <a:off x="0" y="0"/>
            <a:ext cx="106870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sv-SE" altLang="sv-SE"/>
          </a:p>
        </p:txBody>
      </p:sp>
      <p:graphicFrame>
        <p:nvGraphicFramePr>
          <p:cNvPr id="20491" name="Objekt 2"/>
          <p:cNvGraphicFramePr>
            <a:graphicFrameLocks noChangeAspect="1"/>
          </p:cNvGraphicFramePr>
          <p:nvPr/>
        </p:nvGraphicFramePr>
        <p:xfrm>
          <a:off x="169863" y="2282825"/>
          <a:ext cx="10347325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45" name="Visio" r:id="rId3" imgW="9300230" imgH="1462824" progId="Visio.Drawing.11">
                  <p:embed/>
                </p:oleObj>
              </mc:Choice>
              <mc:Fallback>
                <p:oleObj name="Visio" r:id="rId3" imgW="9300230" imgH="146282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3" y="2282825"/>
                        <a:ext cx="10347325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95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8" y="1117600"/>
            <a:ext cx="10212387" cy="622300"/>
          </a:xfrm>
        </p:spPr>
        <p:txBody>
          <a:bodyPr/>
          <a:lstStyle/>
          <a:p>
            <a:pPr>
              <a:defRPr/>
            </a:pPr>
            <a:r>
              <a:rPr lang="de-AT" sz="4000" dirty="0" smtClean="0"/>
              <a:t>VHDL Prozesse</a:t>
            </a:r>
            <a:endParaRPr lang="en-GB" sz="4000" dirty="0"/>
          </a:p>
        </p:txBody>
      </p:sp>
      <p:sp>
        <p:nvSpPr>
          <p:cNvPr id="6246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6D309A-1E62-4537-B163-D5583D2B67E7}" type="datetime1">
              <a:rPr lang="de-DE" altLang="sv-S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sv-SE" sz="1000" b="0" smtClean="0"/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699B7E-4B8F-45A9-900F-5C8E6B29E459}" type="slidenum">
              <a:rPr lang="en-US" altLang="sv-S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de-DE" altLang="sv-S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umsplatzhalter 4"/>
          <p:cNvSpPr>
            <a:spLocks noGrp="1"/>
          </p:cNvSpPr>
          <p:nvPr>
            <p:ph type="dt" sz="quarter" idx="10"/>
          </p:nvPr>
        </p:nvSpPr>
        <p:spPr>
          <a:xfrm>
            <a:off x="8296275" y="7237413"/>
            <a:ext cx="1504950" cy="323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53E8DD-64A6-4D45-BDCA-A57947D27A45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63491" name="Foliennummernplatzhalter 6"/>
          <p:cNvSpPr>
            <a:spLocks noGrp="1"/>
          </p:cNvSpPr>
          <p:nvPr>
            <p:ph type="sldNum" sz="quarter" idx="11"/>
          </p:nvPr>
        </p:nvSpPr>
        <p:spPr>
          <a:xfrm>
            <a:off x="9952038" y="7237413"/>
            <a:ext cx="430212" cy="323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70DF27-0BF5-4E53-8BEA-008556C1E223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23" name="Rectangle 39"/>
          <p:cNvSpPr>
            <a:spLocks noGrp="1" noChangeArrowheads="1"/>
          </p:cNvSpPr>
          <p:nvPr>
            <p:ph type="title"/>
          </p:nvPr>
        </p:nvSpPr>
        <p:spPr>
          <a:xfrm>
            <a:off x="227013" y="1287463"/>
            <a:ext cx="10212387" cy="622300"/>
          </a:xfrm>
        </p:spPr>
        <p:txBody>
          <a:bodyPr/>
          <a:lstStyle/>
          <a:p>
            <a:pPr eaLnBrk="1" hangingPunct="1">
              <a:defRPr/>
            </a:pPr>
            <a:r>
              <a:rPr lang="de-DE" smtClean="0"/>
              <a:t>Eigenschaften von VHDL-Prozessen</a:t>
            </a:r>
          </a:p>
        </p:txBody>
      </p:sp>
      <p:sp>
        <p:nvSpPr>
          <p:cNvPr id="38918" name="Text Box 40"/>
          <p:cNvSpPr txBox="1">
            <a:spLocks noChangeArrowheads="1"/>
          </p:cNvSpPr>
          <p:nvPr/>
        </p:nvSpPr>
        <p:spPr bwMode="auto">
          <a:xfrm>
            <a:off x="374650" y="2125663"/>
            <a:ext cx="10009188" cy="51704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4572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altLang="de-DE" sz="2000" b="1">
                <a:solidFill>
                  <a:srgbClr val="FF0000"/>
                </a:solidFill>
                <a:latin typeface="Arial" panose="020B0604020202020204" pitchFamily="34" charset="0"/>
              </a:rPr>
              <a:t>Nebenläufig</a:t>
            </a:r>
            <a:r>
              <a:rPr lang="de-DE" altLang="de-DE" sz="2000" b="1">
                <a:latin typeface="Arial" panose="020B0604020202020204" pitchFamily="34" charset="0"/>
              </a:rPr>
              <a:t>: Alle Prozesse innerhalb einer Architektur sind nebenläufig</a:t>
            </a:r>
          </a:p>
          <a:p>
            <a:pPr>
              <a:lnSpc>
                <a:spcPct val="150000"/>
              </a:lnSpc>
            </a:pPr>
            <a:r>
              <a:rPr lang="de-DE" altLang="de-DE" sz="2000" b="1">
                <a:solidFill>
                  <a:srgbClr val="FF0000"/>
                </a:solidFill>
                <a:latin typeface="Arial" panose="020B0604020202020204" pitchFamily="34" charset="0"/>
              </a:rPr>
              <a:t>Aktivierung</a:t>
            </a:r>
            <a:r>
              <a:rPr lang="de-DE" altLang="de-DE" sz="2000" b="1">
                <a:latin typeface="Arial" panose="020B0604020202020204" pitchFamily="34" charset="0"/>
              </a:rPr>
              <a:t>: Aktivierung aufgrund von Signaländerungen in der  </a:t>
            </a:r>
            <a:r>
              <a:rPr lang="de-DE" altLang="de-DE" sz="2000" b="1" i="1">
                <a:latin typeface="Arial" panose="020B0604020202020204" pitchFamily="34" charset="0"/>
              </a:rPr>
              <a:t>Sensitivityliste</a:t>
            </a:r>
            <a:r>
              <a:rPr lang="de-DE" altLang="de-DE" sz="2000" b="1">
                <a:latin typeface="Arial" panose="020B0604020202020204" pitchFamily="34" charset="0"/>
              </a:rPr>
              <a:t>,</a:t>
            </a:r>
            <a:br>
              <a:rPr lang="de-DE" altLang="de-DE" sz="2000" b="1">
                <a:latin typeface="Arial" panose="020B0604020202020204" pitchFamily="34" charset="0"/>
              </a:rPr>
            </a:br>
            <a:r>
              <a:rPr lang="de-DE" altLang="de-DE" sz="2000" b="1">
                <a:latin typeface="Arial" panose="020B0604020202020204" pitchFamily="34" charset="0"/>
              </a:rPr>
              <a:t>oder, repetitiv wenn Sensitivity leer ist.</a:t>
            </a:r>
          </a:p>
          <a:p>
            <a:pPr>
              <a:lnSpc>
                <a:spcPct val="150000"/>
              </a:lnSpc>
            </a:pPr>
            <a:r>
              <a:rPr lang="de-DE" altLang="de-DE" sz="2000" b="1">
                <a:solidFill>
                  <a:srgbClr val="FF0000"/>
                </a:solidFill>
                <a:latin typeface="Arial" panose="020B0604020202020204" pitchFamily="34" charset="0"/>
              </a:rPr>
              <a:t>Sequentiell</a:t>
            </a:r>
            <a:r>
              <a:rPr lang="de-DE" altLang="de-DE" sz="2000" b="1">
                <a:latin typeface="Arial" panose="020B0604020202020204" pitchFamily="34" charset="0"/>
              </a:rPr>
              <a:t>: Diese Anweisungen werden </a:t>
            </a:r>
            <a:r>
              <a:rPr lang="de-DE" altLang="de-DE" sz="2000" b="1" i="1">
                <a:latin typeface="Arial" panose="020B0604020202020204" pitchFamily="34" charset="0"/>
              </a:rPr>
              <a:t>strikt nacheinander</a:t>
            </a:r>
            <a:r>
              <a:rPr lang="de-DE" altLang="de-DE" sz="2000" b="1">
                <a:latin typeface="Arial" panose="020B0604020202020204" pitchFamily="34" charset="0"/>
              </a:rPr>
              <a:t> ausgeführt.</a:t>
            </a:r>
          </a:p>
          <a:p>
            <a:pPr>
              <a:lnSpc>
                <a:spcPct val="150000"/>
              </a:lnSpc>
            </a:pPr>
            <a:r>
              <a:rPr lang="de-DE" altLang="de-DE" sz="2000" b="1">
                <a:solidFill>
                  <a:srgbClr val="FF0000"/>
                </a:solidFill>
                <a:latin typeface="Arial" panose="020B0604020202020204" pitchFamily="34" charset="0"/>
              </a:rPr>
              <a:t>Unbedingte Signalzuweisungen</a:t>
            </a:r>
            <a:r>
              <a:rPr lang="de-DE" altLang="de-DE" sz="2000" b="1">
                <a:latin typeface="Arial" panose="020B0604020202020204" pitchFamily="34" charset="0"/>
              </a:rPr>
              <a:t>: Nur unbedingte Signalzuweisungen und spezielle </a:t>
            </a:r>
            <a:r>
              <a:rPr lang="de-DE" altLang="de-DE" sz="2000" b="1" i="1">
                <a:latin typeface="Arial" panose="020B0604020202020204" pitchFamily="34" charset="0"/>
              </a:rPr>
              <a:t>sequenzielle Anweisungen</a:t>
            </a:r>
            <a:r>
              <a:rPr lang="de-DE" altLang="de-DE" sz="2000" b="1">
                <a:latin typeface="Arial" panose="020B0604020202020204" pitchFamily="34" charset="0"/>
              </a:rPr>
              <a:t> erlaubt (if, case, for, while).</a:t>
            </a:r>
          </a:p>
          <a:p>
            <a:pPr>
              <a:lnSpc>
                <a:spcPct val="150000"/>
              </a:lnSpc>
            </a:pPr>
            <a:r>
              <a:rPr lang="de-DE" altLang="de-DE" sz="2000" b="1">
                <a:solidFill>
                  <a:srgbClr val="FF0000"/>
                </a:solidFill>
                <a:latin typeface="Arial" panose="020B0604020202020204" pitchFamily="34" charset="0"/>
              </a:rPr>
              <a:t>Bedingte Signalzuweisungen</a:t>
            </a:r>
            <a:r>
              <a:rPr lang="de-DE" altLang="de-DE" sz="2000" b="1">
                <a:latin typeface="Arial" panose="020B0604020202020204" pitchFamily="34" charset="0"/>
              </a:rPr>
              <a:t>: Bedingte und selektive nebenläufige Signalzuweisungen dürfen innerhalb von Prozessen </a:t>
            </a:r>
            <a:r>
              <a:rPr lang="de-DE" altLang="de-DE" sz="2000" b="1" u="sng">
                <a:latin typeface="Arial" panose="020B0604020202020204" pitchFamily="34" charset="0"/>
              </a:rPr>
              <a:t>nicht</a:t>
            </a:r>
            <a:r>
              <a:rPr lang="de-DE" altLang="de-DE" sz="2000" b="1">
                <a:latin typeface="Arial" panose="020B0604020202020204" pitchFamily="34" charset="0"/>
              </a:rPr>
              <a:t> verwendet werden (select, when).</a:t>
            </a:r>
          </a:p>
          <a:p>
            <a:pPr>
              <a:lnSpc>
                <a:spcPct val="150000"/>
              </a:lnSpc>
            </a:pPr>
            <a:r>
              <a:rPr lang="de-DE" altLang="de-DE" sz="2000" b="1">
                <a:solidFill>
                  <a:srgbClr val="FF0000"/>
                </a:solidFill>
                <a:latin typeface="Arial" panose="020B0604020202020204" pitchFamily="34" charset="0"/>
              </a:rPr>
              <a:t>Signale</a:t>
            </a:r>
            <a:r>
              <a:rPr lang="de-DE" altLang="de-DE" sz="2000" b="1">
                <a:latin typeface="Arial" panose="020B0604020202020204" pitchFamily="34" charset="0"/>
              </a:rPr>
              <a:t>: In Prozessen werden die Signalwerte festgelegt. Die Zuweisung der tatsächlichen Signalwerte eines Prozesses erfolgt </a:t>
            </a:r>
            <a:r>
              <a:rPr lang="de-DE" altLang="de-DE" sz="2000" b="1" i="1">
                <a:latin typeface="Arial" panose="020B0604020202020204" pitchFamily="34" charset="0"/>
              </a:rPr>
              <a:t>am Ende des Prozesses.</a:t>
            </a:r>
            <a:endParaRPr lang="de-DE" altLang="de-DE" sz="20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Ereignisgesteuerte</a:t>
            </a:r>
            <a:r>
              <a:rPr lang="en-US" dirty="0" smtClean="0"/>
              <a:t> </a:t>
            </a:r>
            <a:r>
              <a:rPr lang="en-US" dirty="0" err="1" smtClean="0"/>
              <a:t>Modelle</a:t>
            </a:r>
            <a:r>
              <a:rPr lang="en-US" dirty="0" smtClean="0"/>
              <a:t> (Discrete Event)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04938"/>
            <a:ext cx="5453063" cy="54022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42" tIns="49771" rIns="99542" bIns="49771"/>
          <a:lstStyle/>
          <a:p>
            <a:pPr>
              <a:lnSpc>
                <a:spcPct val="150000"/>
              </a:lnSpc>
            </a:pPr>
            <a:r>
              <a:rPr lang="en-US" altLang="de-DE" dirty="0" err="1" smtClean="0"/>
              <a:t>Ereignisgetriebene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Dynamik</a:t>
            </a:r>
            <a:endParaRPr lang="en-US" altLang="de-DE" dirty="0" smtClean="0"/>
          </a:p>
          <a:p>
            <a:pPr>
              <a:lnSpc>
                <a:spcPct val="150000"/>
              </a:lnSpc>
            </a:pPr>
            <a:r>
              <a:rPr lang="en-US" altLang="de-DE" dirty="0" err="1" smtClean="0"/>
              <a:t>Ereignis</a:t>
            </a:r>
            <a:r>
              <a:rPr lang="en-US" altLang="de-DE" dirty="0" smtClean="0"/>
              <a:t>: </a:t>
            </a:r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Input Stimuli</a:t>
            </a:r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Intern </a:t>
            </a:r>
            <a:r>
              <a:rPr lang="en-US" altLang="de-DE" dirty="0" err="1" smtClean="0"/>
              <a:t>erzeugte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Ereignisse</a:t>
            </a:r>
            <a:endParaRPr lang="en-US" altLang="de-DE" dirty="0" smtClean="0"/>
          </a:p>
          <a:p>
            <a:pPr>
              <a:lnSpc>
                <a:spcPct val="150000"/>
              </a:lnSpc>
            </a:pPr>
            <a:r>
              <a:rPr lang="en-US" altLang="de-DE" dirty="0" err="1" smtClean="0"/>
              <a:t>Ereignisse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haben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vollständig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geordnete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Zeit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Stempel</a:t>
            </a:r>
            <a:r>
              <a:rPr lang="en-US" altLang="de-DE" dirty="0" smtClean="0"/>
              <a:t> (time stamps)</a:t>
            </a:r>
          </a:p>
          <a:p>
            <a:pPr>
              <a:lnSpc>
                <a:spcPct val="150000"/>
              </a:lnSpc>
            </a:pPr>
            <a:r>
              <a:rPr lang="en-US" altLang="de-DE" dirty="0" err="1" smtClean="0"/>
              <a:t>Komponenten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mit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beliebiger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Verzögerung</a:t>
            </a:r>
            <a:endParaRPr lang="en-US" altLang="de-DE" dirty="0" smtClean="0"/>
          </a:p>
          <a:p>
            <a:pPr>
              <a:lnSpc>
                <a:spcPct val="150000"/>
              </a:lnSpc>
            </a:pPr>
            <a:r>
              <a:rPr lang="en-US" altLang="de-DE" dirty="0" smtClean="0"/>
              <a:t>In VHDL </a:t>
            </a:r>
            <a:r>
              <a:rPr lang="en-US" altLang="de-DE" dirty="0" err="1" smtClean="0"/>
              <a:t>sind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Ereignisse</a:t>
            </a:r>
            <a:r>
              <a:rPr lang="en-US" altLang="de-DE" dirty="0" smtClean="0"/>
              <a:t> und </a:t>
            </a:r>
            <a:r>
              <a:rPr lang="en-US" altLang="de-DE" dirty="0" err="1" smtClean="0"/>
              <a:t>Zeit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diskret</a:t>
            </a:r>
            <a:endParaRPr lang="en-US" altLang="de-DE" dirty="0" smtClean="0"/>
          </a:p>
        </p:txBody>
      </p:sp>
      <p:grpSp>
        <p:nvGrpSpPr>
          <p:cNvPr id="65540" name="Group 21"/>
          <p:cNvGrpSpPr>
            <a:grpSpLocks/>
          </p:cNvGrpSpPr>
          <p:nvPr/>
        </p:nvGrpSpPr>
        <p:grpSpPr bwMode="auto">
          <a:xfrm>
            <a:off x="6329362" y="2773363"/>
            <a:ext cx="3853698" cy="2184400"/>
            <a:chOff x="3840" y="864"/>
            <a:chExt cx="2250" cy="1248"/>
          </a:xfrm>
        </p:grpSpPr>
        <p:sp>
          <p:nvSpPr>
            <p:cNvPr id="65544" name="Rectangle 4"/>
            <p:cNvSpPr>
              <a:spLocks noChangeArrowheads="1"/>
            </p:cNvSpPr>
            <p:nvPr/>
          </p:nvSpPr>
          <p:spPr bwMode="auto">
            <a:xfrm>
              <a:off x="4224" y="864"/>
              <a:ext cx="432" cy="384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sv-SE" altLang="de-DE" b="1">
                <a:latin typeface="Arial" panose="020B0604020202020204" pitchFamily="34" charset="0"/>
              </a:endParaRPr>
            </a:p>
          </p:txBody>
        </p:sp>
        <p:sp>
          <p:nvSpPr>
            <p:cNvPr id="65545" name="Line 5"/>
            <p:cNvSpPr>
              <a:spLocks noChangeShapeType="1"/>
            </p:cNvSpPr>
            <p:nvPr/>
          </p:nvSpPr>
          <p:spPr bwMode="auto">
            <a:xfrm>
              <a:off x="3840" y="96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546" name="Line 6"/>
            <p:cNvSpPr>
              <a:spLocks noChangeShapeType="1"/>
            </p:cNvSpPr>
            <p:nvPr/>
          </p:nvSpPr>
          <p:spPr bwMode="auto">
            <a:xfrm>
              <a:off x="3840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547" name="Line 7"/>
            <p:cNvSpPr>
              <a:spLocks noChangeShapeType="1"/>
            </p:cNvSpPr>
            <p:nvPr/>
          </p:nvSpPr>
          <p:spPr bwMode="auto">
            <a:xfrm>
              <a:off x="4650" y="969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548" name="Rectangle 8"/>
            <p:cNvSpPr>
              <a:spLocks noChangeArrowheads="1"/>
            </p:cNvSpPr>
            <p:nvPr/>
          </p:nvSpPr>
          <p:spPr bwMode="auto">
            <a:xfrm>
              <a:off x="4272" y="1728"/>
              <a:ext cx="432" cy="384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sv-SE" altLang="de-DE" b="1">
                <a:latin typeface="Arial" panose="020B0604020202020204" pitchFamily="34" charset="0"/>
              </a:endParaRPr>
            </a:p>
          </p:txBody>
        </p:sp>
        <p:sp>
          <p:nvSpPr>
            <p:cNvPr id="65549" name="Line 10"/>
            <p:cNvSpPr>
              <a:spLocks noChangeShapeType="1"/>
            </p:cNvSpPr>
            <p:nvPr/>
          </p:nvSpPr>
          <p:spPr bwMode="auto">
            <a:xfrm>
              <a:off x="3888" y="201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cxnSp>
          <p:nvCxnSpPr>
            <p:cNvPr id="65550" name="AutoShape 15"/>
            <p:cNvCxnSpPr>
              <a:cxnSpLocks noChangeShapeType="1"/>
              <a:stCxn id="65544" idx="3"/>
              <a:endCxn id="65548" idx="1"/>
            </p:cNvCxnSpPr>
            <p:nvPr/>
          </p:nvCxnSpPr>
          <p:spPr bwMode="auto">
            <a:xfrm flipH="1">
              <a:off x="4266" y="1056"/>
              <a:ext cx="396" cy="864"/>
            </a:xfrm>
            <a:prstGeom prst="bentConnector5">
              <a:avLst>
                <a:gd name="adj1" fmla="val -34847"/>
                <a:gd name="adj2" fmla="val 50000"/>
                <a:gd name="adj3" fmla="val 134847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551" name="Rectangle 16"/>
            <p:cNvSpPr>
              <a:spLocks noChangeArrowheads="1"/>
            </p:cNvSpPr>
            <p:nvPr/>
          </p:nvSpPr>
          <p:spPr bwMode="auto">
            <a:xfrm>
              <a:off x="5376" y="1296"/>
              <a:ext cx="432" cy="384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sv-SE" altLang="de-DE" b="1">
                <a:latin typeface="Arial" panose="020B0604020202020204" pitchFamily="34" charset="0"/>
              </a:endParaRPr>
            </a:p>
          </p:txBody>
        </p:sp>
        <p:sp>
          <p:nvSpPr>
            <p:cNvPr id="65552" name="Line 17"/>
            <p:cNvSpPr>
              <a:spLocks noChangeShapeType="1"/>
            </p:cNvSpPr>
            <p:nvPr/>
          </p:nvSpPr>
          <p:spPr bwMode="auto">
            <a:xfrm>
              <a:off x="5808" y="148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cxnSp>
          <p:nvCxnSpPr>
            <p:cNvPr id="65553" name="AutoShape 18"/>
            <p:cNvCxnSpPr>
              <a:cxnSpLocks noChangeShapeType="1"/>
              <a:endCxn id="65551" idx="1"/>
            </p:cNvCxnSpPr>
            <p:nvPr/>
          </p:nvCxnSpPr>
          <p:spPr bwMode="auto">
            <a:xfrm flipV="1">
              <a:off x="4704" y="1488"/>
              <a:ext cx="666" cy="384"/>
            </a:xfrm>
            <a:prstGeom prst="bentConnector3">
              <a:avLst>
                <a:gd name="adj1" fmla="val 50449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54" name="AutoShape 20"/>
            <p:cNvCxnSpPr>
              <a:cxnSpLocks noChangeShapeType="1"/>
              <a:endCxn id="65551" idx="0"/>
            </p:cNvCxnSpPr>
            <p:nvPr/>
          </p:nvCxnSpPr>
          <p:spPr bwMode="auto">
            <a:xfrm rot="16200000" flipH="1">
              <a:off x="5428" y="1132"/>
              <a:ext cx="327" cy="0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5541" name="Rectangle 15"/>
          <p:cNvSpPr>
            <a:spLocks noChangeArrowheads="1"/>
          </p:cNvSpPr>
          <p:nvPr/>
        </p:nvSpPr>
        <p:spPr bwMode="auto">
          <a:xfrm>
            <a:off x="4335463" y="7008813"/>
            <a:ext cx="1584325" cy="5413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sp>
        <p:nvSpPr>
          <p:cNvPr id="65542" name="Datumsplatzhalter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9B6EBE-063F-4C4D-8B40-BDE6D465E148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65543" name="Foliennummernplatzhalter 6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1E150A-09BE-4DB2-A819-E5D2F8E5F745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88" name="Rectangle 32"/>
          <p:cNvSpPr>
            <a:spLocks noChangeArrowheads="1"/>
          </p:cNvSpPr>
          <p:nvPr/>
        </p:nvSpPr>
        <p:spPr bwMode="auto">
          <a:xfrm>
            <a:off x="657225" y="1765300"/>
            <a:ext cx="4521200" cy="378142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lIns="99542" tIns="49771" rIns="99542" bIns="49771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Simultane</a:t>
            </a:r>
            <a:r>
              <a:rPr lang="en-US" dirty="0" smtClean="0"/>
              <a:t> </a:t>
            </a:r>
            <a:r>
              <a:rPr lang="en-US" dirty="0" err="1" smtClean="0"/>
              <a:t>Ereignisse</a:t>
            </a:r>
            <a:r>
              <a:rPr lang="en-US" dirty="0" smtClean="0"/>
              <a:t> - 0 - </a:t>
            </a:r>
            <a:endParaRPr lang="en-US" dirty="0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946150" y="1931988"/>
            <a:ext cx="3698875" cy="1439862"/>
            <a:chOff x="552" y="912"/>
            <a:chExt cx="2160" cy="822"/>
          </a:xfrm>
        </p:grpSpPr>
        <p:sp>
          <p:nvSpPr>
            <p:cNvPr id="66609" name="Rectangle 5"/>
            <p:cNvSpPr>
              <a:spLocks noChangeArrowheads="1"/>
            </p:cNvSpPr>
            <p:nvPr/>
          </p:nvSpPr>
          <p:spPr bwMode="auto">
            <a:xfrm>
              <a:off x="552" y="1350"/>
              <a:ext cx="432" cy="384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de-DE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66610" name="Rectangle 9"/>
            <p:cNvSpPr>
              <a:spLocks noChangeArrowheads="1"/>
            </p:cNvSpPr>
            <p:nvPr/>
          </p:nvSpPr>
          <p:spPr bwMode="auto">
            <a:xfrm>
              <a:off x="1368" y="1350"/>
              <a:ext cx="432" cy="384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de-DE" b="1">
                  <a:latin typeface="Arial" panose="020B0604020202020204" pitchFamily="34" charset="0"/>
                </a:rPr>
                <a:t>B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de-DE" sz="1300" b="1">
                  <a:latin typeface="Arial" panose="020B0604020202020204" pitchFamily="34" charset="0"/>
                </a:rPr>
                <a:t>0 delay</a:t>
              </a:r>
            </a:p>
          </p:txBody>
        </p:sp>
        <p:cxnSp>
          <p:nvCxnSpPr>
            <p:cNvPr id="66611" name="AutoShape 11"/>
            <p:cNvCxnSpPr>
              <a:cxnSpLocks noChangeShapeType="1"/>
              <a:stCxn id="66609" idx="3"/>
              <a:endCxn id="66610" idx="1"/>
            </p:cNvCxnSpPr>
            <p:nvPr/>
          </p:nvCxnSpPr>
          <p:spPr bwMode="auto">
            <a:xfrm>
              <a:off x="990" y="1542"/>
              <a:ext cx="37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612" name="Rectangle 17"/>
            <p:cNvSpPr>
              <a:spLocks noChangeArrowheads="1"/>
            </p:cNvSpPr>
            <p:nvPr/>
          </p:nvSpPr>
          <p:spPr bwMode="auto">
            <a:xfrm>
              <a:off x="2280" y="1350"/>
              <a:ext cx="432" cy="384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de-DE" b="1">
                  <a:latin typeface="Arial" panose="020B0604020202020204" pitchFamily="34" charset="0"/>
                </a:rPr>
                <a:t>C</a:t>
              </a:r>
            </a:p>
          </p:txBody>
        </p:sp>
        <p:cxnSp>
          <p:nvCxnSpPr>
            <p:cNvPr id="66613" name="AutoShape 18"/>
            <p:cNvCxnSpPr>
              <a:cxnSpLocks noChangeShapeType="1"/>
              <a:stCxn id="66610" idx="3"/>
              <a:endCxn id="66612" idx="1"/>
            </p:cNvCxnSpPr>
            <p:nvPr/>
          </p:nvCxnSpPr>
          <p:spPr bwMode="auto">
            <a:xfrm>
              <a:off x="1806" y="1542"/>
              <a:ext cx="46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614" name="AutoShape 19"/>
            <p:cNvCxnSpPr>
              <a:cxnSpLocks noChangeShapeType="1"/>
              <a:stCxn id="66609" idx="0"/>
              <a:endCxn id="66612" idx="0"/>
            </p:cNvCxnSpPr>
            <p:nvPr/>
          </p:nvCxnSpPr>
          <p:spPr bwMode="auto">
            <a:xfrm rot="5400000" flipV="1">
              <a:off x="1631" y="481"/>
              <a:ext cx="1" cy="1728"/>
            </a:xfrm>
            <a:prstGeom prst="bentConnector3">
              <a:avLst>
                <a:gd name="adj1" fmla="val -13800005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6615" name="Group 27"/>
            <p:cNvGrpSpPr>
              <a:grpSpLocks/>
            </p:cNvGrpSpPr>
            <p:nvPr/>
          </p:nvGrpSpPr>
          <p:grpSpPr bwMode="auto">
            <a:xfrm>
              <a:off x="1056" y="1248"/>
              <a:ext cx="148" cy="336"/>
              <a:chOff x="960" y="2160"/>
              <a:chExt cx="148" cy="336"/>
            </a:xfrm>
          </p:grpSpPr>
          <p:sp>
            <p:nvSpPr>
              <p:cNvPr id="66619" name="Oval 25"/>
              <p:cNvSpPr>
                <a:spLocks noChangeArrowheads="1"/>
              </p:cNvSpPr>
              <p:nvPr/>
            </p:nvSpPr>
            <p:spPr bwMode="auto">
              <a:xfrm>
                <a:off x="960" y="2400"/>
                <a:ext cx="96" cy="96"/>
              </a:xfrm>
              <a:prstGeom prst="ellipse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sv-SE" altLang="de-DE" b="1">
                  <a:latin typeface="Arial" panose="020B0604020202020204" pitchFamily="34" charset="0"/>
                </a:endParaRPr>
              </a:p>
            </p:txBody>
          </p:sp>
          <p:sp>
            <p:nvSpPr>
              <p:cNvPr id="66620" name="Text Box 26"/>
              <p:cNvSpPr txBox="1">
                <a:spLocks noChangeArrowheads="1"/>
              </p:cNvSpPr>
              <p:nvPr/>
            </p:nvSpPr>
            <p:spPr bwMode="auto">
              <a:xfrm>
                <a:off x="960" y="2160"/>
                <a:ext cx="148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de-DE" b="1">
                    <a:solidFill>
                      <a:srgbClr val="00CCFF"/>
                    </a:solidFill>
                    <a:latin typeface="Arial" panose="020B0604020202020204" pitchFamily="34" charset="0"/>
                  </a:rPr>
                  <a:t>t</a:t>
                </a:r>
                <a:endParaRPr lang="en-US" altLang="de-DE" b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6616" name="Group 28"/>
            <p:cNvGrpSpPr>
              <a:grpSpLocks/>
            </p:cNvGrpSpPr>
            <p:nvPr/>
          </p:nvGrpSpPr>
          <p:grpSpPr bwMode="auto">
            <a:xfrm>
              <a:off x="864" y="912"/>
              <a:ext cx="148" cy="336"/>
              <a:chOff x="960" y="2160"/>
              <a:chExt cx="148" cy="336"/>
            </a:xfrm>
          </p:grpSpPr>
          <p:sp>
            <p:nvSpPr>
              <p:cNvPr id="66617" name="Oval 29"/>
              <p:cNvSpPr>
                <a:spLocks noChangeArrowheads="1"/>
              </p:cNvSpPr>
              <p:nvPr/>
            </p:nvSpPr>
            <p:spPr bwMode="auto">
              <a:xfrm>
                <a:off x="960" y="2400"/>
                <a:ext cx="96" cy="96"/>
              </a:xfrm>
              <a:prstGeom prst="ellipse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sv-SE" altLang="de-DE" b="1">
                  <a:latin typeface="Arial" panose="020B0604020202020204" pitchFamily="34" charset="0"/>
                </a:endParaRPr>
              </a:p>
            </p:txBody>
          </p:sp>
          <p:sp>
            <p:nvSpPr>
              <p:cNvPr id="66618" name="Text Box 30"/>
              <p:cNvSpPr txBox="1">
                <a:spLocks noChangeArrowheads="1"/>
              </p:cNvSpPr>
              <p:nvPr/>
            </p:nvSpPr>
            <p:spPr bwMode="auto">
              <a:xfrm>
                <a:off x="960" y="2160"/>
                <a:ext cx="148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de-DE" b="1">
                    <a:solidFill>
                      <a:srgbClr val="00CCFF"/>
                    </a:solidFill>
                    <a:latin typeface="Arial" panose="020B0604020202020204" pitchFamily="34" charset="0"/>
                  </a:rPr>
                  <a:t>t</a:t>
                </a:r>
                <a:endParaRPr lang="en-US" altLang="de-DE" b="1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985838" y="3865563"/>
            <a:ext cx="3700462" cy="1438275"/>
            <a:chOff x="576" y="2544"/>
            <a:chExt cx="2160" cy="822"/>
          </a:xfrm>
        </p:grpSpPr>
        <p:sp>
          <p:nvSpPr>
            <p:cNvPr id="66597" name="Rectangle 34"/>
            <p:cNvSpPr>
              <a:spLocks noChangeArrowheads="1"/>
            </p:cNvSpPr>
            <p:nvPr/>
          </p:nvSpPr>
          <p:spPr bwMode="auto">
            <a:xfrm>
              <a:off x="576" y="2982"/>
              <a:ext cx="432" cy="384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de-DE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66598" name="Rectangle 35"/>
            <p:cNvSpPr>
              <a:spLocks noChangeArrowheads="1"/>
            </p:cNvSpPr>
            <p:nvPr/>
          </p:nvSpPr>
          <p:spPr bwMode="auto">
            <a:xfrm>
              <a:off x="1392" y="2982"/>
              <a:ext cx="432" cy="384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de-DE" b="1">
                  <a:latin typeface="Arial" panose="020B0604020202020204" pitchFamily="34" charset="0"/>
                </a:rPr>
                <a:t>B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de-DE" sz="1300" b="1">
                  <a:latin typeface="Arial" panose="020B0604020202020204" pitchFamily="34" charset="0"/>
                </a:rPr>
                <a:t>0 delay</a:t>
              </a:r>
            </a:p>
          </p:txBody>
        </p:sp>
        <p:cxnSp>
          <p:nvCxnSpPr>
            <p:cNvPr id="66599" name="AutoShape 36"/>
            <p:cNvCxnSpPr>
              <a:cxnSpLocks noChangeShapeType="1"/>
              <a:stCxn id="66597" idx="3"/>
              <a:endCxn id="66598" idx="1"/>
            </p:cNvCxnSpPr>
            <p:nvPr/>
          </p:nvCxnSpPr>
          <p:spPr bwMode="auto">
            <a:xfrm>
              <a:off x="1014" y="3174"/>
              <a:ext cx="37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600" name="Rectangle 37"/>
            <p:cNvSpPr>
              <a:spLocks noChangeArrowheads="1"/>
            </p:cNvSpPr>
            <p:nvPr/>
          </p:nvSpPr>
          <p:spPr bwMode="auto">
            <a:xfrm>
              <a:off x="2304" y="2982"/>
              <a:ext cx="432" cy="384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de-DE" b="1">
                  <a:latin typeface="Arial" panose="020B0604020202020204" pitchFamily="34" charset="0"/>
                </a:rPr>
                <a:t>C</a:t>
              </a:r>
            </a:p>
          </p:txBody>
        </p:sp>
        <p:cxnSp>
          <p:nvCxnSpPr>
            <p:cNvPr id="66601" name="AutoShape 38"/>
            <p:cNvCxnSpPr>
              <a:cxnSpLocks noChangeShapeType="1"/>
              <a:stCxn id="66598" idx="3"/>
              <a:endCxn id="66600" idx="1"/>
            </p:cNvCxnSpPr>
            <p:nvPr/>
          </p:nvCxnSpPr>
          <p:spPr bwMode="auto">
            <a:xfrm>
              <a:off x="1830" y="3174"/>
              <a:ext cx="46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602" name="AutoShape 39"/>
            <p:cNvCxnSpPr>
              <a:cxnSpLocks noChangeShapeType="1"/>
              <a:stCxn id="66597" idx="0"/>
              <a:endCxn id="66600" idx="0"/>
            </p:cNvCxnSpPr>
            <p:nvPr/>
          </p:nvCxnSpPr>
          <p:spPr bwMode="auto">
            <a:xfrm rot="5400000" flipV="1">
              <a:off x="1655" y="2113"/>
              <a:ext cx="1" cy="1728"/>
            </a:xfrm>
            <a:prstGeom prst="bentConnector3">
              <a:avLst>
                <a:gd name="adj1" fmla="val -13800005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6603" name="Group 40"/>
            <p:cNvGrpSpPr>
              <a:grpSpLocks/>
            </p:cNvGrpSpPr>
            <p:nvPr/>
          </p:nvGrpSpPr>
          <p:grpSpPr bwMode="auto">
            <a:xfrm>
              <a:off x="2016" y="2880"/>
              <a:ext cx="148" cy="336"/>
              <a:chOff x="960" y="2160"/>
              <a:chExt cx="148" cy="336"/>
            </a:xfrm>
          </p:grpSpPr>
          <p:sp>
            <p:nvSpPr>
              <p:cNvPr id="66607" name="Oval 41"/>
              <p:cNvSpPr>
                <a:spLocks noChangeArrowheads="1"/>
              </p:cNvSpPr>
              <p:nvPr/>
            </p:nvSpPr>
            <p:spPr bwMode="auto">
              <a:xfrm>
                <a:off x="960" y="2400"/>
                <a:ext cx="96" cy="96"/>
              </a:xfrm>
              <a:prstGeom prst="ellipse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sv-SE" altLang="de-DE" b="1">
                  <a:latin typeface="Arial" panose="020B0604020202020204" pitchFamily="34" charset="0"/>
                </a:endParaRPr>
              </a:p>
            </p:txBody>
          </p:sp>
          <p:sp>
            <p:nvSpPr>
              <p:cNvPr id="66608" name="Text Box 42"/>
              <p:cNvSpPr txBox="1">
                <a:spLocks noChangeArrowheads="1"/>
              </p:cNvSpPr>
              <p:nvPr/>
            </p:nvSpPr>
            <p:spPr bwMode="auto">
              <a:xfrm>
                <a:off x="960" y="2160"/>
                <a:ext cx="148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de-DE" b="1">
                    <a:solidFill>
                      <a:srgbClr val="00CCFF"/>
                    </a:solidFill>
                    <a:latin typeface="Arial" panose="020B0604020202020204" pitchFamily="34" charset="0"/>
                  </a:rPr>
                  <a:t>t</a:t>
                </a:r>
                <a:endParaRPr lang="en-US" altLang="de-DE" b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6604" name="Group 43"/>
            <p:cNvGrpSpPr>
              <a:grpSpLocks/>
            </p:cNvGrpSpPr>
            <p:nvPr/>
          </p:nvGrpSpPr>
          <p:grpSpPr bwMode="auto">
            <a:xfrm>
              <a:off x="2304" y="2544"/>
              <a:ext cx="148" cy="336"/>
              <a:chOff x="960" y="2160"/>
              <a:chExt cx="148" cy="336"/>
            </a:xfrm>
          </p:grpSpPr>
          <p:sp>
            <p:nvSpPr>
              <p:cNvPr id="66605" name="Oval 44"/>
              <p:cNvSpPr>
                <a:spLocks noChangeArrowheads="1"/>
              </p:cNvSpPr>
              <p:nvPr/>
            </p:nvSpPr>
            <p:spPr bwMode="auto">
              <a:xfrm>
                <a:off x="960" y="2400"/>
                <a:ext cx="96" cy="96"/>
              </a:xfrm>
              <a:prstGeom prst="ellipse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sv-SE" altLang="de-DE" b="1">
                  <a:latin typeface="Arial" panose="020B0604020202020204" pitchFamily="34" charset="0"/>
                </a:endParaRPr>
              </a:p>
            </p:txBody>
          </p:sp>
          <p:sp>
            <p:nvSpPr>
              <p:cNvPr id="66606" name="Text Box 45"/>
              <p:cNvSpPr txBox="1">
                <a:spLocks noChangeArrowheads="1"/>
              </p:cNvSpPr>
              <p:nvPr/>
            </p:nvSpPr>
            <p:spPr bwMode="auto">
              <a:xfrm>
                <a:off x="960" y="2160"/>
                <a:ext cx="148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de-DE" b="1">
                    <a:solidFill>
                      <a:srgbClr val="00CCFF"/>
                    </a:solidFill>
                    <a:latin typeface="Arial" panose="020B0604020202020204" pitchFamily="34" charset="0"/>
                  </a:rPr>
                  <a:t>t</a:t>
                </a:r>
                <a:endParaRPr lang="en-US" altLang="de-DE" b="1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6303" name="Rectangle 47"/>
          <p:cNvSpPr>
            <a:spLocks noChangeArrowheads="1"/>
          </p:cNvSpPr>
          <p:nvPr/>
        </p:nvSpPr>
        <p:spPr bwMode="auto">
          <a:xfrm>
            <a:off x="5672138" y="1765300"/>
            <a:ext cx="4521200" cy="38655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lIns="99542" tIns="49771" rIns="99542" bIns="49771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6042025" y="1849438"/>
            <a:ext cx="3698875" cy="1438275"/>
            <a:chOff x="552" y="912"/>
            <a:chExt cx="2160" cy="822"/>
          </a:xfrm>
        </p:grpSpPr>
        <p:sp>
          <p:nvSpPr>
            <p:cNvPr id="66585" name="Rectangle 49"/>
            <p:cNvSpPr>
              <a:spLocks noChangeArrowheads="1"/>
            </p:cNvSpPr>
            <p:nvPr/>
          </p:nvSpPr>
          <p:spPr bwMode="auto">
            <a:xfrm>
              <a:off x="552" y="1350"/>
              <a:ext cx="432" cy="384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de-DE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66586" name="Rectangle 50"/>
            <p:cNvSpPr>
              <a:spLocks noChangeArrowheads="1"/>
            </p:cNvSpPr>
            <p:nvPr/>
          </p:nvSpPr>
          <p:spPr bwMode="auto">
            <a:xfrm>
              <a:off x="1368" y="1350"/>
              <a:ext cx="432" cy="384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de-DE" b="1">
                  <a:latin typeface="Arial" panose="020B0604020202020204" pitchFamily="34" charset="0"/>
                </a:rPr>
                <a:t>B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de-DE" sz="1300" b="1">
                  <a:latin typeface="Arial" panose="020B0604020202020204" pitchFamily="34" charset="0"/>
                </a:rPr>
                <a:t>0 delay</a:t>
              </a:r>
            </a:p>
          </p:txBody>
        </p:sp>
        <p:cxnSp>
          <p:nvCxnSpPr>
            <p:cNvPr id="66587" name="AutoShape 51"/>
            <p:cNvCxnSpPr>
              <a:cxnSpLocks noChangeShapeType="1"/>
              <a:stCxn id="66585" idx="3"/>
              <a:endCxn id="66586" idx="1"/>
            </p:cNvCxnSpPr>
            <p:nvPr/>
          </p:nvCxnSpPr>
          <p:spPr bwMode="auto">
            <a:xfrm>
              <a:off x="990" y="1542"/>
              <a:ext cx="37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588" name="Rectangle 52"/>
            <p:cNvSpPr>
              <a:spLocks noChangeArrowheads="1"/>
            </p:cNvSpPr>
            <p:nvPr/>
          </p:nvSpPr>
          <p:spPr bwMode="auto">
            <a:xfrm>
              <a:off x="2280" y="1350"/>
              <a:ext cx="432" cy="384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de-DE" b="1">
                  <a:latin typeface="Arial" panose="020B0604020202020204" pitchFamily="34" charset="0"/>
                </a:rPr>
                <a:t>C</a:t>
              </a:r>
            </a:p>
          </p:txBody>
        </p:sp>
        <p:cxnSp>
          <p:nvCxnSpPr>
            <p:cNvPr id="66589" name="AutoShape 53"/>
            <p:cNvCxnSpPr>
              <a:cxnSpLocks noChangeShapeType="1"/>
              <a:stCxn id="66586" idx="3"/>
              <a:endCxn id="66588" idx="1"/>
            </p:cNvCxnSpPr>
            <p:nvPr/>
          </p:nvCxnSpPr>
          <p:spPr bwMode="auto">
            <a:xfrm>
              <a:off x="1806" y="1542"/>
              <a:ext cx="46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90" name="AutoShape 54"/>
            <p:cNvCxnSpPr>
              <a:cxnSpLocks noChangeShapeType="1"/>
              <a:stCxn id="66585" idx="0"/>
              <a:endCxn id="66588" idx="0"/>
            </p:cNvCxnSpPr>
            <p:nvPr/>
          </p:nvCxnSpPr>
          <p:spPr bwMode="auto">
            <a:xfrm rot="5400000" flipV="1">
              <a:off x="1631" y="481"/>
              <a:ext cx="1" cy="1728"/>
            </a:xfrm>
            <a:prstGeom prst="bentConnector3">
              <a:avLst>
                <a:gd name="adj1" fmla="val -13800005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6591" name="Group 55"/>
            <p:cNvGrpSpPr>
              <a:grpSpLocks/>
            </p:cNvGrpSpPr>
            <p:nvPr/>
          </p:nvGrpSpPr>
          <p:grpSpPr bwMode="auto">
            <a:xfrm>
              <a:off x="1056" y="1248"/>
              <a:ext cx="148" cy="336"/>
              <a:chOff x="960" y="2160"/>
              <a:chExt cx="148" cy="336"/>
            </a:xfrm>
          </p:grpSpPr>
          <p:sp>
            <p:nvSpPr>
              <p:cNvPr id="66595" name="Oval 56"/>
              <p:cNvSpPr>
                <a:spLocks noChangeArrowheads="1"/>
              </p:cNvSpPr>
              <p:nvPr/>
            </p:nvSpPr>
            <p:spPr bwMode="auto">
              <a:xfrm>
                <a:off x="960" y="2400"/>
                <a:ext cx="96" cy="96"/>
              </a:xfrm>
              <a:prstGeom prst="ellipse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sv-SE" altLang="de-DE" b="1">
                  <a:latin typeface="Arial" panose="020B0604020202020204" pitchFamily="34" charset="0"/>
                </a:endParaRPr>
              </a:p>
            </p:txBody>
          </p:sp>
          <p:sp>
            <p:nvSpPr>
              <p:cNvPr id="66596" name="Text Box 57"/>
              <p:cNvSpPr txBox="1">
                <a:spLocks noChangeArrowheads="1"/>
              </p:cNvSpPr>
              <p:nvPr/>
            </p:nvSpPr>
            <p:spPr bwMode="auto">
              <a:xfrm>
                <a:off x="960" y="2160"/>
                <a:ext cx="148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de-DE" b="1">
                    <a:solidFill>
                      <a:srgbClr val="00CCFF"/>
                    </a:solidFill>
                    <a:latin typeface="Arial" panose="020B0604020202020204" pitchFamily="34" charset="0"/>
                  </a:rPr>
                  <a:t>t</a:t>
                </a:r>
                <a:endParaRPr lang="en-US" altLang="de-DE" b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6592" name="Group 58"/>
            <p:cNvGrpSpPr>
              <a:grpSpLocks/>
            </p:cNvGrpSpPr>
            <p:nvPr/>
          </p:nvGrpSpPr>
          <p:grpSpPr bwMode="auto">
            <a:xfrm>
              <a:off x="864" y="912"/>
              <a:ext cx="148" cy="336"/>
              <a:chOff x="960" y="2160"/>
              <a:chExt cx="148" cy="336"/>
            </a:xfrm>
          </p:grpSpPr>
          <p:sp>
            <p:nvSpPr>
              <p:cNvPr id="66593" name="Oval 59"/>
              <p:cNvSpPr>
                <a:spLocks noChangeArrowheads="1"/>
              </p:cNvSpPr>
              <p:nvPr/>
            </p:nvSpPr>
            <p:spPr bwMode="auto">
              <a:xfrm>
                <a:off x="960" y="2400"/>
                <a:ext cx="96" cy="96"/>
              </a:xfrm>
              <a:prstGeom prst="ellipse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sv-SE" altLang="de-DE" b="1">
                  <a:latin typeface="Arial" panose="020B0604020202020204" pitchFamily="34" charset="0"/>
                </a:endParaRPr>
              </a:p>
            </p:txBody>
          </p:sp>
          <p:sp>
            <p:nvSpPr>
              <p:cNvPr id="66594" name="Text Box 60"/>
              <p:cNvSpPr txBox="1">
                <a:spLocks noChangeArrowheads="1"/>
              </p:cNvSpPr>
              <p:nvPr/>
            </p:nvSpPr>
            <p:spPr bwMode="auto">
              <a:xfrm>
                <a:off x="960" y="2160"/>
                <a:ext cx="148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de-DE" b="1">
                    <a:solidFill>
                      <a:srgbClr val="00CCFF"/>
                    </a:solidFill>
                    <a:latin typeface="Arial" panose="020B0604020202020204" pitchFamily="34" charset="0"/>
                  </a:rPr>
                  <a:t>t</a:t>
                </a:r>
                <a:endParaRPr lang="en-US" altLang="de-DE" b="1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1" name="Group 74"/>
          <p:cNvGrpSpPr>
            <a:grpSpLocks/>
          </p:cNvGrpSpPr>
          <p:nvPr/>
        </p:nvGrpSpPr>
        <p:grpSpPr bwMode="auto">
          <a:xfrm>
            <a:off x="6000750" y="3865563"/>
            <a:ext cx="3700463" cy="1438275"/>
            <a:chOff x="3552" y="2496"/>
            <a:chExt cx="2160" cy="822"/>
          </a:xfrm>
        </p:grpSpPr>
        <p:sp>
          <p:nvSpPr>
            <p:cNvPr id="66573" name="Rectangle 62"/>
            <p:cNvSpPr>
              <a:spLocks noChangeArrowheads="1"/>
            </p:cNvSpPr>
            <p:nvPr/>
          </p:nvSpPr>
          <p:spPr bwMode="auto">
            <a:xfrm>
              <a:off x="3552" y="2934"/>
              <a:ext cx="432" cy="384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de-DE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66574" name="Rectangle 63"/>
            <p:cNvSpPr>
              <a:spLocks noChangeArrowheads="1"/>
            </p:cNvSpPr>
            <p:nvPr/>
          </p:nvSpPr>
          <p:spPr bwMode="auto">
            <a:xfrm>
              <a:off x="4368" y="2934"/>
              <a:ext cx="432" cy="384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de-DE" b="1">
                  <a:latin typeface="Arial" panose="020B0604020202020204" pitchFamily="34" charset="0"/>
                </a:rPr>
                <a:t>B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de-DE" sz="1300" b="1">
                  <a:latin typeface="Arial" panose="020B0604020202020204" pitchFamily="34" charset="0"/>
                </a:rPr>
                <a:t>0 delay</a:t>
              </a:r>
            </a:p>
          </p:txBody>
        </p:sp>
        <p:cxnSp>
          <p:nvCxnSpPr>
            <p:cNvPr id="66575" name="AutoShape 64"/>
            <p:cNvCxnSpPr>
              <a:cxnSpLocks noChangeShapeType="1"/>
              <a:stCxn id="66573" idx="3"/>
              <a:endCxn id="66574" idx="1"/>
            </p:cNvCxnSpPr>
            <p:nvPr/>
          </p:nvCxnSpPr>
          <p:spPr bwMode="auto">
            <a:xfrm>
              <a:off x="3990" y="3126"/>
              <a:ext cx="37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576" name="Rectangle 65"/>
            <p:cNvSpPr>
              <a:spLocks noChangeArrowheads="1"/>
            </p:cNvSpPr>
            <p:nvPr/>
          </p:nvSpPr>
          <p:spPr bwMode="auto">
            <a:xfrm>
              <a:off x="5280" y="2934"/>
              <a:ext cx="432" cy="384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de-DE" b="1">
                  <a:latin typeface="Arial" panose="020B0604020202020204" pitchFamily="34" charset="0"/>
                </a:rPr>
                <a:t>C</a:t>
              </a:r>
            </a:p>
          </p:txBody>
        </p:sp>
        <p:cxnSp>
          <p:nvCxnSpPr>
            <p:cNvPr id="66577" name="AutoShape 66"/>
            <p:cNvCxnSpPr>
              <a:cxnSpLocks noChangeShapeType="1"/>
              <a:stCxn id="66574" idx="3"/>
              <a:endCxn id="66576" idx="1"/>
            </p:cNvCxnSpPr>
            <p:nvPr/>
          </p:nvCxnSpPr>
          <p:spPr bwMode="auto">
            <a:xfrm>
              <a:off x="4806" y="3126"/>
              <a:ext cx="46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78" name="AutoShape 67"/>
            <p:cNvCxnSpPr>
              <a:cxnSpLocks noChangeShapeType="1"/>
              <a:stCxn id="66573" idx="0"/>
              <a:endCxn id="66576" idx="0"/>
            </p:cNvCxnSpPr>
            <p:nvPr/>
          </p:nvCxnSpPr>
          <p:spPr bwMode="auto">
            <a:xfrm rot="5400000" flipV="1">
              <a:off x="4631" y="2065"/>
              <a:ext cx="1" cy="1728"/>
            </a:xfrm>
            <a:prstGeom prst="bentConnector3">
              <a:avLst>
                <a:gd name="adj1" fmla="val -13800005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6579" name="Group 68"/>
            <p:cNvGrpSpPr>
              <a:grpSpLocks/>
            </p:cNvGrpSpPr>
            <p:nvPr/>
          </p:nvGrpSpPr>
          <p:grpSpPr bwMode="auto">
            <a:xfrm>
              <a:off x="4896" y="2832"/>
              <a:ext cx="291" cy="340"/>
              <a:chOff x="960" y="2156"/>
              <a:chExt cx="291" cy="340"/>
            </a:xfrm>
          </p:grpSpPr>
          <p:sp>
            <p:nvSpPr>
              <p:cNvPr id="66583" name="Oval 69"/>
              <p:cNvSpPr>
                <a:spLocks noChangeArrowheads="1"/>
              </p:cNvSpPr>
              <p:nvPr/>
            </p:nvSpPr>
            <p:spPr bwMode="auto">
              <a:xfrm>
                <a:off x="960" y="2400"/>
                <a:ext cx="96" cy="96"/>
              </a:xfrm>
              <a:prstGeom prst="ellipse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sv-SE" altLang="de-DE" b="1">
                  <a:latin typeface="Arial" panose="020B0604020202020204" pitchFamily="34" charset="0"/>
                </a:endParaRPr>
              </a:p>
            </p:txBody>
          </p:sp>
          <p:sp>
            <p:nvSpPr>
              <p:cNvPr id="66584" name="Text Box 70"/>
              <p:cNvSpPr txBox="1">
                <a:spLocks noChangeArrowheads="1"/>
              </p:cNvSpPr>
              <p:nvPr/>
            </p:nvSpPr>
            <p:spPr bwMode="auto">
              <a:xfrm>
                <a:off x="960" y="2156"/>
                <a:ext cx="291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de-DE" b="1">
                    <a:solidFill>
                      <a:srgbClr val="00CCFF"/>
                    </a:solidFill>
                    <a:latin typeface="Arial" panose="020B0604020202020204" pitchFamily="34" charset="0"/>
                  </a:rPr>
                  <a:t>t+</a:t>
                </a:r>
                <a:r>
                  <a:rPr lang="en-US" altLang="de-DE" b="1">
                    <a:solidFill>
                      <a:srgbClr val="00CCFF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</a:t>
                </a:r>
                <a:endParaRPr lang="en-US" altLang="de-DE" b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6580" name="Group 71"/>
            <p:cNvGrpSpPr>
              <a:grpSpLocks/>
            </p:cNvGrpSpPr>
            <p:nvPr/>
          </p:nvGrpSpPr>
          <p:grpSpPr bwMode="auto">
            <a:xfrm>
              <a:off x="5280" y="2496"/>
              <a:ext cx="148" cy="336"/>
              <a:chOff x="960" y="2160"/>
              <a:chExt cx="148" cy="336"/>
            </a:xfrm>
          </p:grpSpPr>
          <p:sp>
            <p:nvSpPr>
              <p:cNvPr id="66581" name="Oval 72"/>
              <p:cNvSpPr>
                <a:spLocks noChangeArrowheads="1"/>
              </p:cNvSpPr>
              <p:nvPr/>
            </p:nvSpPr>
            <p:spPr bwMode="auto">
              <a:xfrm>
                <a:off x="960" y="2400"/>
                <a:ext cx="96" cy="96"/>
              </a:xfrm>
              <a:prstGeom prst="ellipse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sv-SE" altLang="de-DE" b="1">
                  <a:latin typeface="Arial" panose="020B0604020202020204" pitchFamily="34" charset="0"/>
                </a:endParaRPr>
              </a:p>
            </p:txBody>
          </p:sp>
          <p:sp>
            <p:nvSpPr>
              <p:cNvPr id="66582" name="Text Box 73"/>
              <p:cNvSpPr txBox="1">
                <a:spLocks noChangeArrowheads="1"/>
              </p:cNvSpPr>
              <p:nvPr/>
            </p:nvSpPr>
            <p:spPr bwMode="auto">
              <a:xfrm>
                <a:off x="960" y="2160"/>
                <a:ext cx="148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de-DE" b="1">
                    <a:solidFill>
                      <a:srgbClr val="00CCFF"/>
                    </a:solidFill>
                    <a:latin typeface="Arial" panose="020B0604020202020204" pitchFamily="34" charset="0"/>
                  </a:rPr>
                  <a:t>t</a:t>
                </a:r>
                <a:endParaRPr lang="en-US" altLang="de-DE" b="1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6350" name="Text Box 94"/>
          <p:cNvSpPr txBox="1">
            <a:spLocks noChangeArrowheads="1"/>
          </p:cNvSpPr>
          <p:nvPr/>
        </p:nvSpPr>
        <p:spPr bwMode="auto">
          <a:xfrm>
            <a:off x="5902325" y="1298575"/>
            <a:ext cx="16160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lIns="99542" tIns="49771" rIns="99542" bIns="49771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de-DE" b="1">
                <a:latin typeface="Symbol" panose="05050102010706020507" pitchFamily="18" charset="2"/>
              </a:rPr>
              <a:t>D</a:t>
            </a:r>
            <a:r>
              <a:rPr lang="en-US" altLang="de-DE" b="1">
                <a:latin typeface="Arial" panose="020B0604020202020204" pitchFamily="34" charset="0"/>
              </a:rPr>
              <a:t> delay Modell</a:t>
            </a:r>
          </a:p>
        </p:txBody>
      </p:sp>
      <p:sp>
        <p:nvSpPr>
          <p:cNvPr id="66570" name="Rectangle 57"/>
          <p:cNvSpPr>
            <a:spLocks noChangeArrowheads="1"/>
          </p:cNvSpPr>
          <p:nvPr/>
        </p:nvSpPr>
        <p:spPr bwMode="auto">
          <a:xfrm>
            <a:off x="4335463" y="7008813"/>
            <a:ext cx="1584325" cy="5413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sp>
        <p:nvSpPr>
          <p:cNvPr id="66571" name="Datumsplatzhalter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595C0A-37E8-4303-B4E2-31F8B62B3F44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66572" name="Foliennummernplatzhalter 6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23BE42-A370-43DF-8A2C-CC54E54FD0A1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8" grpId="0" animBg="1"/>
      <p:bldP spid="96303" grpId="0" animBg="1"/>
      <p:bldP spid="9635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AC56B7-DB9C-4127-A7B7-AA0AE81D5FB3}" type="datetime1">
              <a:rPr lang="de-DE" altLang="sv-S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sv-SE" sz="1000" b="0" smtClean="0"/>
          </a:p>
        </p:txBody>
      </p:sp>
      <p:sp>
        <p:nvSpPr>
          <p:cNvPr id="10243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5E242A-CA73-4111-BD50-0526B31486F0}" type="slidenum">
              <a:rPr lang="en-US" altLang="sv-S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de-DE" altLang="sv-S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Einsatz von Simulations- und Synthesewerkzeugen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806450" y="1298575"/>
            <a:ext cx="9432925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529" tIns="49765" rIns="99529" bIns="49765"/>
          <a:lstStyle>
            <a:lvl1pPr marL="373063" indent="-373063"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sv-SE" sz="1800"/>
              <a:t>Werkzeuge zur </a:t>
            </a:r>
            <a:r>
              <a:rPr lang="de-DE" altLang="sv-SE" sz="1800">
                <a:solidFill>
                  <a:srgbClr val="FB9E23"/>
                </a:solidFill>
              </a:rPr>
              <a:t>Simulation, Synthese, und Analyse</a:t>
            </a:r>
            <a:r>
              <a:rPr lang="de-DE" altLang="sv-SE" sz="1800"/>
              <a:t>.</a:t>
            </a:r>
          </a:p>
          <a:p>
            <a:pPr eaLnBrk="1" hangingPunct="1"/>
            <a:r>
              <a:rPr lang="de-DE" altLang="sv-SE" sz="1800"/>
              <a:t>Modelle: C, C++, SystemC, VHDL, Verilog, PSL, GDSII, Spice, …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58750" y="2325688"/>
            <a:ext cx="2952750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529" tIns="49765" rIns="99529" bIns="49765"/>
          <a:lstStyle>
            <a:lvl1pPr marL="373063" indent="-373063"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8038" indent="-309563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de-DE" altLang="sv-SE" sz="1800"/>
          </a:p>
          <a:p>
            <a:pPr eaLnBrk="1" hangingPunct="1"/>
            <a:r>
              <a:rPr lang="de-DE" altLang="sv-SE" sz="1800"/>
              <a:t>Domänen des Entwurfsprozesses:</a:t>
            </a:r>
          </a:p>
          <a:p>
            <a:pPr lvl="1" eaLnBrk="1" hangingPunct="1"/>
            <a:r>
              <a:rPr lang="de-DE" altLang="sv-SE"/>
              <a:t>Verhalten,</a:t>
            </a:r>
          </a:p>
          <a:p>
            <a:pPr lvl="1" eaLnBrk="1" hangingPunct="1"/>
            <a:r>
              <a:rPr lang="de-DE" altLang="sv-SE"/>
              <a:t>Strukturierung,</a:t>
            </a:r>
          </a:p>
          <a:p>
            <a:pPr lvl="1" eaLnBrk="1" hangingPunct="1"/>
            <a:r>
              <a:rPr lang="de-DE" altLang="sv-SE"/>
              <a:t>Geometrie.</a:t>
            </a:r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0" y="2290763"/>
            <a:ext cx="106870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sv-SE" altLang="sv-SE"/>
          </a:p>
        </p:txBody>
      </p:sp>
      <p:graphicFrame>
        <p:nvGraphicFramePr>
          <p:cNvPr id="10248" name="Object 7"/>
          <p:cNvGraphicFramePr>
            <a:graphicFrameLocks noChangeAspect="1"/>
          </p:cNvGraphicFramePr>
          <p:nvPr/>
        </p:nvGraphicFramePr>
        <p:xfrm>
          <a:off x="3130550" y="2127250"/>
          <a:ext cx="7292975" cy="467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Visio" r:id="rId3" imgW="4611485" imgH="2956195" progId="Visio.Drawing.11">
                  <p:embed/>
                </p:oleObj>
              </mc:Choice>
              <mc:Fallback>
                <p:oleObj name="Visio" r:id="rId3" imgW="4611485" imgH="2956195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2127250"/>
                        <a:ext cx="7292975" cy="46783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9" name="Picture 12" descr="http://t3.gstatic.com/images?q=tbn:ANd9GcS5Vf-NHyxswHNkFluS5eQp4LSaPxyDJeYYso6xj1c3N19b3LasQ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5673725"/>
            <a:ext cx="10810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0" name="Rectangle 6"/>
          <p:cNvSpPr>
            <a:spLocks noChangeArrowheads="1"/>
          </p:cNvSpPr>
          <p:nvPr/>
        </p:nvSpPr>
        <p:spPr bwMode="auto">
          <a:xfrm>
            <a:off x="1257300" y="6805613"/>
            <a:ext cx="381635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529" tIns="49765" rIns="99529" bIns="49765"/>
          <a:lstStyle>
            <a:lvl1pPr marL="373063" indent="-373063"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8038" indent="-309563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sv-SE" sz="1400" b="0"/>
              <a:t>Daniel D. Gajski, UC Irvine</a:t>
            </a:r>
            <a:endParaRPr lang="de-DE" altLang="sv-SE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Simultane</a:t>
            </a:r>
            <a:r>
              <a:rPr lang="en-US" dirty="0" smtClean="0"/>
              <a:t> </a:t>
            </a:r>
            <a:r>
              <a:rPr lang="en-US" dirty="0" err="1" smtClean="0"/>
              <a:t>Ereignisse</a:t>
            </a:r>
            <a:r>
              <a:rPr lang="en-US" dirty="0" smtClean="0"/>
              <a:t> - 1 - </a:t>
            </a:r>
            <a:endParaRPr lang="en-US" dirty="0"/>
          </a:p>
        </p:txBody>
      </p:sp>
      <p:sp>
        <p:nvSpPr>
          <p:cNvPr id="66571" name="Datumsplatzhalter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595C0A-37E8-4303-B4E2-31F8B62B3F44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66572" name="Foliennummernplatzhalter 6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23BE42-A370-43DF-8A2C-CC54E54FD0A1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88" name="Rectangle 32"/>
          <p:cNvSpPr>
            <a:spLocks noChangeArrowheads="1"/>
          </p:cNvSpPr>
          <p:nvPr/>
        </p:nvSpPr>
        <p:spPr bwMode="auto">
          <a:xfrm>
            <a:off x="1095054" y="973113"/>
            <a:ext cx="8280919" cy="432048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lIns="99542" tIns="49771" rIns="99542" bIns="49771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sp>
        <p:nvSpPr>
          <p:cNvPr id="66609" name="Rectangle 5"/>
          <p:cNvSpPr>
            <a:spLocks noChangeArrowheads="1"/>
          </p:cNvSpPr>
          <p:nvPr/>
        </p:nvSpPr>
        <p:spPr bwMode="auto">
          <a:xfrm>
            <a:off x="1399088" y="2960760"/>
            <a:ext cx="1154006" cy="119881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66610" name="Rectangle 9"/>
          <p:cNvSpPr>
            <a:spLocks noChangeArrowheads="1"/>
          </p:cNvSpPr>
          <p:nvPr/>
        </p:nvSpPr>
        <p:spPr bwMode="auto">
          <a:xfrm>
            <a:off x="3682233" y="3823481"/>
            <a:ext cx="1154006" cy="119881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 smtClean="0">
                <a:latin typeface="Arial" panose="020B0604020202020204" pitchFamily="34" charset="0"/>
              </a:rPr>
              <a:t>C</a:t>
            </a:r>
            <a:endParaRPr lang="en-US" altLang="de-DE" b="1" dirty="0"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altLang="de-DE" sz="1300" b="1" dirty="0" err="1" smtClean="0">
                <a:latin typeface="Arial" panose="020B0604020202020204" pitchFamily="34" charset="0"/>
              </a:rPr>
              <a:t>sc</a:t>
            </a:r>
            <a:r>
              <a:rPr lang="en-US" altLang="de-DE" sz="1300" b="1" dirty="0" smtClean="0">
                <a:latin typeface="Arial" panose="020B0604020202020204" pitchFamily="34" charset="0"/>
              </a:rPr>
              <a:t>&lt;=</a:t>
            </a:r>
            <a:r>
              <a:rPr lang="en-US" altLang="de-DE" sz="1300" b="1" dirty="0" err="1" smtClean="0">
                <a:latin typeface="Arial" panose="020B0604020202020204" pitchFamily="34" charset="0"/>
              </a:rPr>
              <a:t>sc+i</a:t>
            </a:r>
            <a:r>
              <a:rPr lang="en-US" altLang="de-DE" sz="1300" b="1" dirty="0" smtClean="0">
                <a:latin typeface="Arial" panose="020B0604020202020204" pitchFamily="34" charset="0"/>
              </a:rPr>
              <a:t>;</a:t>
            </a:r>
          </a:p>
          <a:p>
            <a:pPr algn="ctr">
              <a:spcBef>
                <a:spcPts val="0"/>
              </a:spcBef>
            </a:pPr>
            <a:r>
              <a:rPr lang="en-US" altLang="de-DE" sz="1300" b="1" dirty="0" smtClean="0">
                <a:latin typeface="Arial" panose="020B0604020202020204" pitchFamily="34" charset="0"/>
              </a:rPr>
              <a:t>out&lt;=</a:t>
            </a:r>
            <a:r>
              <a:rPr lang="en-US" altLang="de-DE" sz="1300" b="1" dirty="0" err="1" smtClean="0">
                <a:latin typeface="Arial" panose="020B0604020202020204" pitchFamily="34" charset="0"/>
              </a:rPr>
              <a:t>sc+i</a:t>
            </a:r>
            <a:r>
              <a:rPr lang="en-US" altLang="de-DE" sz="1300" b="1" dirty="0" smtClean="0">
                <a:latin typeface="Arial" panose="020B0604020202020204" pitchFamily="34" charset="0"/>
              </a:rPr>
              <a:t>;</a:t>
            </a:r>
            <a:endParaRPr lang="en-US" altLang="de-DE" sz="1300" b="1" dirty="0">
              <a:latin typeface="Arial" panose="020B0604020202020204" pitchFamily="34" charset="0"/>
            </a:endParaRPr>
          </a:p>
        </p:txBody>
      </p:sp>
      <p:grpSp>
        <p:nvGrpSpPr>
          <p:cNvPr id="66616" name="Group 28"/>
          <p:cNvGrpSpPr>
            <a:grpSpLocks/>
          </p:cNvGrpSpPr>
          <p:nvPr/>
        </p:nvGrpSpPr>
        <p:grpSpPr bwMode="auto">
          <a:xfrm>
            <a:off x="2479927" y="2614232"/>
            <a:ext cx="563647" cy="796086"/>
            <a:chOff x="902" y="2241"/>
            <a:chExt cx="211" cy="255"/>
          </a:xfrm>
        </p:grpSpPr>
        <p:sp>
          <p:nvSpPr>
            <p:cNvPr id="66617" name="Oval 29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sv-SE" altLang="de-DE" b="1">
                <a:latin typeface="Arial" panose="020B0604020202020204" pitchFamily="34" charset="0"/>
              </a:endParaRPr>
            </a:p>
          </p:txBody>
        </p:sp>
        <p:sp>
          <p:nvSpPr>
            <p:cNvPr id="66618" name="Text Box 30"/>
            <p:cNvSpPr txBox="1">
              <a:spLocks noChangeArrowheads="1"/>
            </p:cNvSpPr>
            <p:nvPr/>
          </p:nvSpPr>
          <p:spPr bwMode="auto">
            <a:xfrm>
              <a:off x="902" y="2241"/>
              <a:ext cx="211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de-DE" b="1" dirty="0" smtClean="0">
                  <a:solidFill>
                    <a:srgbClr val="00CCFF"/>
                  </a:solidFill>
                  <a:latin typeface="Arial" panose="020B0604020202020204" pitchFamily="34" charset="0"/>
                </a:rPr>
                <a:t>(1,t)</a:t>
              </a:r>
              <a:endParaRPr lang="en-US" altLang="de-DE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63" name="Rectangle 17"/>
          <p:cNvSpPr>
            <a:spLocks noChangeArrowheads="1"/>
          </p:cNvSpPr>
          <p:nvPr/>
        </p:nvSpPr>
        <p:spPr bwMode="auto">
          <a:xfrm>
            <a:off x="6031343" y="2286736"/>
            <a:ext cx="1662046" cy="205664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altLang="de-DE" sz="1400" b="1" dirty="0">
                <a:latin typeface="Arial" panose="020B0604020202020204" pitchFamily="34" charset="0"/>
              </a:rPr>
              <a:t>D</a:t>
            </a:r>
            <a:endParaRPr lang="en-US" altLang="de-DE" sz="1400" b="1" dirty="0" smtClean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de-DE" sz="1200" b="1" dirty="0" err="1" smtClean="0">
                <a:latin typeface="Arial" panose="020B0604020202020204" pitchFamily="34" charset="0"/>
              </a:rPr>
              <a:t>vtmp</a:t>
            </a:r>
            <a:r>
              <a:rPr lang="en-US" altLang="de-DE" sz="1200" b="1" dirty="0" smtClean="0">
                <a:latin typeface="Arial" panose="020B0604020202020204" pitchFamily="34" charset="0"/>
              </a:rPr>
              <a:t>:= </a:t>
            </a:r>
            <a:r>
              <a:rPr lang="en-US" altLang="de-DE" sz="1200" b="1" dirty="0" err="1" smtClean="0">
                <a:latin typeface="Arial" panose="020B0604020202020204" pitchFamily="34" charset="0"/>
              </a:rPr>
              <a:t>sd</a:t>
            </a:r>
            <a:r>
              <a:rPr lang="en-US" altLang="de-DE" sz="1200" b="1" dirty="0" smtClean="0">
                <a:latin typeface="Arial" panose="020B0604020202020204" pitchFamily="34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de-DE" sz="1200" b="1" dirty="0" smtClean="0">
                <a:latin typeface="Arial" panose="020B0604020202020204" pitchFamily="34" charset="0"/>
              </a:rPr>
              <a:t>if (i1’event) then</a:t>
            </a:r>
          </a:p>
          <a:p>
            <a:pPr>
              <a:spcBef>
                <a:spcPts val="0"/>
              </a:spcBef>
            </a:pPr>
            <a:r>
              <a:rPr lang="en-US" altLang="de-DE" sz="1200" b="1" dirty="0">
                <a:latin typeface="Arial" panose="020B0604020202020204" pitchFamily="34" charset="0"/>
              </a:rPr>
              <a:t> </a:t>
            </a:r>
            <a:r>
              <a:rPr lang="en-US" altLang="de-DE" sz="1200" b="1" dirty="0" smtClean="0">
                <a:latin typeface="Arial" panose="020B0604020202020204" pitchFamily="34" charset="0"/>
              </a:rPr>
              <a:t>  </a:t>
            </a:r>
            <a:r>
              <a:rPr lang="en-US" altLang="de-DE" sz="1200" b="1" dirty="0" err="1" smtClean="0">
                <a:latin typeface="Arial" panose="020B0604020202020204" pitchFamily="34" charset="0"/>
              </a:rPr>
              <a:t>vtmp</a:t>
            </a:r>
            <a:r>
              <a:rPr lang="en-US" altLang="de-DE" sz="1200" b="1" dirty="0" smtClean="0">
                <a:latin typeface="Arial" panose="020B0604020202020204" pitchFamily="34" charset="0"/>
              </a:rPr>
              <a:t>:=</a:t>
            </a:r>
            <a:r>
              <a:rPr lang="en-US" altLang="de-DE" sz="1200" b="1" dirty="0" err="1" smtClean="0">
                <a:latin typeface="Arial" panose="020B0604020202020204" pitchFamily="34" charset="0"/>
              </a:rPr>
              <a:t>vtmp</a:t>
            </a:r>
            <a:r>
              <a:rPr lang="en-US" altLang="de-DE" sz="1200" b="1" dirty="0" smtClean="0">
                <a:latin typeface="Arial" panose="020B0604020202020204" pitchFamily="34" charset="0"/>
              </a:rPr>
              <a:t>*i1;</a:t>
            </a:r>
            <a:endParaRPr lang="en-US" altLang="de-DE" sz="1400" b="1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de-DE" sz="1200" b="1" dirty="0" smtClean="0">
                <a:latin typeface="Arial" panose="020B0604020202020204" pitchFamily="34" charset="0"/>
              </a:rPr>
              <a:t>end if;</a:t>
            </a:r>
          </a:p>
          <a:p>
            <a:pPr>
              <a:spcBef>
                <a:spcPts val="0"/>
              </a:spcBef>
            </a:pPr>
            <a:r>
              <a:rPr lang="en-US" altLang="de-DE" sz="1200" b="1" dirty="0" smtClean="0">
                <a:latin typeface="Arial" panose="020B0604020202020204" pitchFamily="34" charset="0"/>
              </a:rPr>
              <a:t>if (i2’event) then </a:t>
            </a:r>
          </a:p>
          <a:p>
            <a:pPr>
              <a:spcBef>
                <a:spcPts val="0"/>
              </a:spcBef>
            </a:pPr>
            <a:r>
              <a:rPr lang="en-US" altLang="de-DE" sz="1200" b="1" dirty="0" smtClean="0">
                <a:latin typeface="Arial" panose="020B0604020202020204" pitchFamily="34" charset="0"/>
              </a:rPr>
              <a:t>  </a:t>
            </a:r>
            <a:r>
              <a:rPr lang="en-US" altLang="de-DE" sz="1200" b="1" dirty="0" err="1" smtClean="0">
                <a:latin typeface="Arial" panose="020B0604020202020204" pitchFamily="34" charset="0"/>
              </a:rPr>
              <a:t>vtmp</a:t>
            </a:r>
            <a:r>
              <a:rPr lang="en-US" altLang="de-DE" sz="1200" b="1" dirty="0" smtClean="0">
                <a:latin typeface="Arial" panose="020B0604020202020204" pitchFamily="34" charset="0"/>
              </a:rPr>
              <a:t>:=vtmp+i2;</a:t>
            </a:r>
          </a:p>
          <a:p>
            <a:pPr>
              <a:spcBef>
                <a:spcPts val="0"/>
              </a:spcBef>
            </a:pPr>
            <a:r>
              <a:rPr lang="en-US" altLang="de-DE" sz="1200" b="1" dirty="0" smtClean="0">
                <a:latin typeface="Arial" panose="020B0604020202020204" pitchFamily="34" charset="0"/>
              </a:rPr>
              <a:t>end if;</a:t>
            </a:r>
          </a:p>
          <a:p>
            <a:pPr>
              <a:spcBef>
                <a:spcPts val="0"/>
              </a:spcBef>
            </a:pPr>
            <a:r>
              <a:rPr lang="en-US" altLang="de-DE" sz="1200" b="1" dirty="0" err="1" smtClean="0">
                <a:latin typeface="Arial" panose="020B0604020202020204" pitchFamily="34" charset="0"/>
              </a:rPr>
              <a:t>sd</a:t>
            </a:r>
            <a:r>
              <a:rPr lang="en-US" altLang="de-DE" sz="1200" b="1" dirty="0" smtClean="0">
                <a:latin typeface="Arial" panose="020B0604020202020204" pitchFamily="34" charset="0"/>
              </a:rPr>
              <a:t>&lt;=</a:t>
            </a:r>
            <a:r>
              <a:rPr lang="en-US" altLang="de-DE" sz="1200" b="1" dirty="0" err="1" smtClean="0">
                <a:latin typeface="Arial" panose="020B0604020202020204" pitchFamily="34" charset="0"/>
              </a:rPr>
              <a:t>vtmp</a:t>
            </a:r>
            <a:r>
              <a:rPr lang="en-US" altLang="de-DE" sz="1200" b="1" dirty="0" smtClean="0">
                <a:latin typeface="Arial" panose="020B0604020202020204" pitchFamily="34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de-DE" sz="1200" b="1" dirty="0" smtClean="0">
                <a:latin typeface="Arial" panose="020B0604020202020204" pitchFamily="34" charset="0"/>
              </a:rPr>
              <a:t>out&lt;=</a:t>
            </a:r>
            <a:r>
              <a:rPr lang="en-US" altLang="de-DE" sz="1200" b="1" dirty="0" err="1" smtClean="0">
                <a:latin typeface="Arial" panose="020B0604020202020204" pitchFamily="34" charset="0"/>
              </a:rPr>
              <a:t>vtmp</a:t>
            </a:r>
            <a:r>
              <a:rPr lang="en-US" altLang="de-DE" sz="1200" b="1" dirty="0" smtClean="0">
                <a:latin typeface="Arial" panose="020B0604020202020204" pitchFamily="34" charset="0"/>
              </a:rPr>
              <a:t>;</a:t>
            </a:r>
          </a:p>
        </p:txBody>
      </p:sp>
      <p:sp>
        <p:nvSpPr>
          <p:cNvPr id="67" name="Rectangle 17"/>
          <p:cNvSpPr>
            <a:spLocks noChangeArrowheads="1"/>
          </p:cNvSpPr>
          <p:nvPr/>
        </p:nvSpPr>
        <p:spPr bwMode="auto">
          <a:xfrm>
            <a:off x="3698260" y="1405161"/>
            <a:ext cx="1154006" cy="119881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 smtClean="0">
                <a:latin typeface="Arial" panose="020B0604020202020204" pitchFamily="34" charset="0"/>
              </a:rPr>
              <a:t>B</a:t>
            </a:r>
          </a:p>
          <a:p>
            <a:pPr algn="ctr">
              <a:spcBef>
                <a:spcPct val="50000"/>
              </a:spcBef>
            </a:pPr>
            <a:r>
              <a:rPr lang="en-US" altLang="de-DE" sz="1400" b="1" dirty="0" err="1" smtClean="0">
                <a:latin typeface="Arial" panose="020B0604020202020204" pitchFamily="34" charset="0"/>
              </a:rPr>
              <a:t>sb</a:t>
            </a:r>
            <a:r>
              <a:rPr lang="en-US" altLang="de-DE" sz="1400" b="1" dirty="0" smtClean="0">
                <a:latin typeface="Arial" panose="020B0604020202020204" pitchFamily="34" charset="0"/>
              </a:rPr>
              <a:t>&lt;=</a:t>
            </a:r>
            <a:r>
              <a:rPr lang="en-US" altLang="de-DE" sz="1400" b="1" dirty="0" err="1" smtClean="0">
                <a:latin typeface="Arial" panose="020B0604020202020204" pitchFamily="34" charset="0"/>
              </a:rPr>
              <a:t>sb+i</a:t>
            </a:r>
            <a:r>
              <a:rPr lang="en-US" altLang="de-DE" sz="1400" b="1" dirty="0" smtClean="0">
                <a:latin typeface="Arial" panose="020B0604020202020204" pitchFamily="34" charset="0"/>
              </a:rPr>
              <a:t>;</a:t>
            </a:r>
          </a:p>
          <a:p>
            <a:pPr algn="ctr">
              <a:spcBef>
                <a:spcPts val="0"/>
              </a:spcBef>
            </a:pPr>
            <a:r>
              <a:rPr lang="en-US" altLang="de-DE" sz="1400" b="1" dirty="0" smtClean="0">
                <a:latin typeface="Arial" panose="020B0604020202020204" pitchFamily="34" charset="0"/>
              </a:rPr>
              <a:t>out&lt;=</a:t>
            </a:r>
            <a:r>
              <a:rPr lang="en-US" altLang="de-DE" sz="1400" b="1" dirty="0" err="1" smtClean="0">
                <a:latin typeface="Arial" panose="020B0604020202020204" pitchFamily="34" charset="0"/>
              </a:rPr>
              <a:t>sb+i</a:t>
            </a:r>
            <a:r>
              <a:rPr lang="en-US" altLang="de-DE" sz="1400" b="1" dirty="0" smtClean="0">
                <a:latin typeface="Arial" panose="020B0604020202020204" pitchFamily="34" charset="0"/>
              </a:rPr>
              <a:t>;</a:t>
            </a:r>
            <a:endParaRPr lang="en-US" altLang="de-DE" b="1" dirty="0">
              <a:latin typeface="Arial" panose="020B0604020202020204" pitchFamily="34" charset="0"/>
            </a:endParaRPr>
          </a:p>
        </p:txBody>
      </p:sp>
      <p:cxnSp>
        <p:nvCxnSpPr>
          <p:cNvPr id="10" name="Gewinkelte Verbindung 9"/>
          <p:cNvCxnSpPr>
            <a:stCxn id="66609" idx="3"/>
            <a:endCxn id="67" idx="1"/>
          </p:cNvCxnSpPr>
          <p:nvPr/>
        </p:nvCxnSpPr>
        <p:spPr bwMode="auto">
          <a:xfrm flipV="1">
            <a:off x="2553094" y="2004566"/>
            <a:ext cx="1145166" cy="155559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winkelte Verbindung 20"/>
          <p:cNvCxnSpPr>
            <a:stCxn id="67" idx="3"/>
            <a:endCxn id="63" idx="0"/>
          </p:cNvCxnSpPr>
          <p:nvPr/>
        </p:nvCxnSpPr>
        <p:spPr bwMode="auto">
          <a:xfrm>
            <a:off x="4852266" y="2004566"/>
            <a:ext cx="2010100" cy="282170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winkelte Verbindung 22"/>
          <p:cNvCxnSpPr>
            <a:endCxn id="63" idx="2"/>
          </p:cNvCxnSpPr>
          <p:nvPr/>
        </p:nvCxnSpPr>
        <p:spPr bwMode="auto">
          <a:xfrm flipV="1">
            <a:off x="4839469" y="4343380"/>
            <a:ext cx="2022897" cy="79508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Gewinkelte Verbindung 26"/>
          <p:cNvCxnSpPr>
            <a:stCxn id="66609" idx="3"/>
            <a:endCxn id="66610" idx="1"/>
          </p:cNvCxnSpPr>
          <p:nvPr/>
        </p:nvCxnSpPr>
        <p:spPr bwMode="auto">
          <a:xfrm>
            <a:off x="2553094" y="3560166"/>
            <a:ext cx="1129139" cy="862722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Gerade Verbindung mit Pfeil 32"/>
          <p:cNvCxnSpPr/>
          <p:nvPr/>
        </p:nvCxnSpPr>
        <p:spPr bwMode="auto">
          <a:xfrm>
            <a:off x="7693389" y="3565401"/>
            <a:ext cx="133858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Rectangle 5"/>
          <p:cNvSpPr>
            <a:spLocks noChangeArrowheads="1"/>
          </p:cNvSpPr>
          <p:nvPr/>
        </p:nvSpPr>
        <p:spPr bwMode="auto">
          <a:xfrm>
            <a:off x="3527490" y="5869657"/>
            <a:ext cx="343025" cy="24058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11" name="Rectangle 5"/>
          <p:cNvSpPr>
            <a:spLocks noChangeArrowheads="1"/>
          </p:cNvSpPr>
          <p:nvPr/>
        </p:nvSpPr>
        <p:spPr bwMode="auto">
          <a:xfrm>
            <a:off x="3960403" y="5869657"/>
            <a:ext cx="343025" cy="24058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4385356" y="5869657"/>
            <a:ext cx="343025" cy="24058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 smtClean="0">
                <a:latin typeface="Arial" panose="020B0604020202020204" pitchFamily="34" charset="0"/>
              </a:rPr>
              <a:t>C</a:t>
            </a:r>
            <a:endParaRPr lang="en-US" altLang="de-DE" b="1" dirty="0">
              <a:latin typeface="Arial" panose="020B0604020202020204" pitchFamily="34" charset="0"/>
            </a:endParaRPr>
          </a:p>
        </p:txBody>
      </p:sp>
      <p:sp>
        <p:nvSpPr>
          <p:cNvPr id="113" name="Rectangle 5"/>
          <p:cNvSpPr>
            <a:spLocks noChangeArrowheads="1"/>
          </p:cNvSpPr>
          <p:nvPr/>
        </p:nvSpPr>
        <p:spPr bwMode="auto">
          <a:xfrm>
            <a:off x="4856484" y="5869657"/>
            <a:ext cx="343025" cy="24058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 smtClean="0">
                <a:latin typeface="Arial" panose="020B0604020202020204" pitchFamily="34" charset="0"/>
              </a:rPr>
              <a:t>D</a:t>
            </a:r>
            <a:endParaRPr lang="en-US" altLang="de-DE" b="1" dirty="0">
              <a:latin typeface="Arial" panose="020B0604020202020204" pitchFamily="34" charset="0"/>
            </a:endParaRPr>
          </a:p>
        </p:txBody>
      </p:sp>
      <p:grpSp>
        <p:nvGrpSpPr>
          <p:cNvPr id="48" name="Group 28"/>
          <p:cNvGrpSpPr>
            <a:grpSpLocks/>
          </p:cNvGrpSpPr>
          <p:nvPr/>
        </p:nvGrpSpPr>
        <p:grpSpPr bwMode="auto">
          <a:xfrm>
            <a:off x="4974832" y="1117129"/>
            <a:ext cx="563648" cy="796086"/>
            <a:chOff x="902" y="2241"/>
            <a:chExt cx="211" cy="255"/>
          </a:xfrm>
        </p:grpSpPr>
        <p:sp>
          <p:nvSpPr>
            <p:cNvPr id="49" name="Oval 29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sv-SE" altLang="de-DE" b="1">
                <a:latin typeface="Arial" panose="020B0604020202020204" pitchFamily="34" charset="0"/>
              </a:endParaRPr>
            </a:p>
          </p:txBody>
        </p:sp>
        <p:sp>
          <p:nvSpPr>
            <p:cNvPr id="50" name="Text Box 30"/>
            <p:cNvSpPr txBox="1">
              <a:spLocks noChangeArrowheads="1"/>
            </p:cNvSpPr>
            <p:nvPr/>
          </p:nvSpPr>
          <p:spPr bwMode="auto">
            <a:xfrm>
              <a:off x="902" y="2241"/>
              <a:ext cx="211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de-DE" b="1" dirty="0" smtClean="0">
                  <a:solidFill>
                    <a:srgbClr val="00CCFF"/>
                  </a:solidFill>
                  <a:latin typeface="Arial" panose="020B0604020202020204" pitchFamily="34" charset="0"/>
                </a:rPr>
                <a:t>(2,t)</a:t>
              </a:r>
              <a:endParaRPr lang="en-US" altLang="de-DE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51" name="Group 28"/>
          <p:cNvGrpSpPr>
            <a:grpSpLocks/>
          </p:cNvGrpSpPr>
          <p:nvPr/>
        </p:nvGrpSpPr>
        <p:grpSpPr bwMode="auto">
          <a:xfrm>
            <a:off x="4893364" y="3547294"/>
            <a:ext cx="563648" cy="796086"/>
            <a:chOff x="902" y="2241"/>
            <a:chExt cx="211" cy="255"/>
          </a:xfrm>
        </p:grpSpPr>
        <p:sp>
          <p:nvSpPr>
            <p:cNvPr id="52" name="Oval 29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sv-SE" altLang="de-DE" b="1">
                <a:latin typeface="Arial" panose="020B0604020202020204" pitchFamily="34" charset="0"/>
              </a:endParaRPr>
            </a:p>
          </p:txBody>
        </p:sp>
        <p:sp>
          <p:nvSpPr>
            <p:cNvPr id="53" name="Text Box 30"/>
            <p:cNvSpPr txBox="1">
              <a:spLocks noChangeArrowheads="1"/>
            </p:cNvSpPr>
            <p:nvPr/>
          </p:nvSpPr>
          <p:spPr bwMode="auto">
            <a:xfrm>
              <a:off x="902" y="2241"/>
              <a:ext cx="211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de-DE" b="1" dirty="0" smtClean="0">
                  <a:solidFill>
                    <a:srgbClr val="00CCFF"/>
                  </a:solidFill>
                  <a:latin typeface="Arial" panose="020B0604020202020204" pitchFamily="34" charset="0"/>
                </a:rPr>
                <a:t>(2,t)</a:t>
              </a:r>
              <a:endParaRPr lang="en-US" altLang="de-DE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2" name="Group 28"/>
          <p:cNvGrpSpPr>
            <a:grpSpLocks/>
          </p:cNvGrpSpPr>
          <p:nvPr/>
        </p:nvGrpSpPr>
        <p:grpSpPr bwMode="auto">
          <a:xfrm>
            <a:off x="7908516" y="2721717"/>
            <a:ext cx="563648" cy="796086"/>
            <a:chOff x="902" y="2241"/>
            <a:chExt cx="211" cy="255"/>
          </a:xfrm>
        </p:grpSpPr>
        <p:sp>
          <p:nvSpPr>
            <p:cNvPr id="64" name="Oval 29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sv-SE" altLang="de-DE" b="1">
                <a:latin typeface="Arial" panose="020B0604020202020204" pitchFamily="34" charset="0"/>
              </a:endParaRPr>
            </a:p>
          </p:txBody>
        </p:sp>
        <p:sp>
          <p:nvSpPr>
            <p:cNvPr id="65" name="Text Box 30"/>
            <p:cNvSpPr txBox="1">
              <a:spLocks noChangeArrowheads="1"/>
            </p:cNvSpPr>
            <p:nvPr/>
          </p:nvSpPr>
          <p:spPr bwMode="auto">
            <a:xfrm>
              <a:off x="902" y="2241"/>
              <a:ext cx="211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de-DE" b="1" dirty="0" smtClean="0">
                  <a:solidFill>
                    <a:srgbClr val="00CCFF"/>
                  </a:solidFill>
                  <a:latin typeface="Arial" panose="020B0604020202020204" pitchFamily="34" charset="0"/>
                </a:rPr>
                <a:t>(4,t)</a:t>
              </a:r>
              <a:endParaRPr lang="en-US" altLang="de-DE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1167060" y="5365601"/>
            <a:ext cx="5867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/>
              <a:t>Initial </a:t>
            </a:r>
            <a:r>
              <a:rPr lang="de-AT" sz="2400" dirty="0" err="1" smtClean="0"/>
              <a:t>state</a:t>
            </a:r>
            <a:r>
              <a:rPr lang="de-AT" sz="2400" dirty="0" smtClean="0"/>
              <a:t>: </a:t>
            </a:r>
            <a:r>
              <a:rPr lang="de-AT" sz="2400" dirty="0" err="1" smtClean="0"/>
              <a:t>sb</a:t>
            </a:r>
            <a:r>
              <a:rPr lang="de-AT" sz="2400" dirty="0" smtClean="0"/>
              <a:t>&lt;=1; </a:t>
            </a:r>
            <a:r>
              <a:rPr lang="de-AT" sz="2400" dirty="0" err="1" smtClean="0"/>
              <a:t>sc</a:t>
            </a:r>
            <a:r>
              <a:rPr lang="de-AT" sz="2400" dirty="0" smtClean="0"/>
              <a:t>&lt;=1; </a:t>
            </a:r>
            <a:r>
              <a:rPr lang="de-AT" sz="2400" dirty="0" err="1" smtClean="0"/>
              <a:t>sd</a:t>
            </a:r>
            <a:r>
              <a:rPr lang="de-AT" sz="2400" dirty="0" smtClean="0"/>
              <a:t>&lt;=1;</a:t>
            </a:r>
          </a:p>
          <a:p>
            <a:r>
              <a:rPr lang="de-AT" sz="2400" dirty="0" smtClean="0"/>
              <a:t>Schedule:</a:t>
            </a:r>
            <a:endParaRPr lang="en-US" altLang="de-DE" sz="2400" b="1" dirty="0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60991" y="1714679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i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3628141" y="4084334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i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6855693" y="1976374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i1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6855693" y="4285481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i2</a:t>
            </a:r>
            <a:endParaRPr lang="en-GB" dirty="0"/>
          </a:p>
        </p:txBody>
      </p:sp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6000638" y="5773079"/>
            <a:ext cx="563648" cy="33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de-DE" b="1" dirty="0" smtClean="0">
                <a:solidFill>
                  <a:srgbClr val="00CCFF"/>
                </a:solidFill>
                <a:latin typeface="Arial" panose="020B0604020202020204" pitchFamily="34" charset="0"/>
              </a:rPr>
              <a:t>(4,t)</a:t>
            </a:r>
            <a:endParaRPr lang="en-US" altLang="de-DE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537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112" grpId="0" animBg="1"/>
      <p:bldP spid="113" grpId="0" animBg="1"/>
      <p:bldP spid="3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Simultane</a:t>
            </a:r>
            <a:r>
              <a:rPr lang="en-US" dirty="0" smtClean="0"/>
              <a:t> </a:t>
            </a:r>
            <a:r>
              <a:rPr lang="en-US" dirty="0" err="1" smtClean="0"/>
              <a:t>Ereignisse</a:t>
            </a:r>
            <a:r>
              <a:rPr lang="en-US" dirty="0" smtClean="0"/>
              <a:t> - 2 -</a:t>
            </a:r>
            <a:endParaRPr lang="en-US" dirty="0"/>
          </a:p>
        </p:txBody>
      </p:sp>
      <p:sp>
        <p:nvSpPr>
          <p:cNvPr id="66571" name="Datumsplatzhalter 4"/>
          <p:cNvSpPr>
            <a:spLocks noGrp="1"/>
          </p:cNvSpPr>
          <p:nvPr>
            <p:ph type="dt" sz="quarter" idx="10"/>
          </p:nvPr>
        </p:nvSpPr>
        <p:spPr>
          <a:xfrm>
            <a:off x="8296275" y="7129983"/>
            <a:ext cx="1504950" cy="323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595C0A-37E8-4303-B4E2-31F8B62B3F44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dirty="0" smtClean="0"/>
          </a:p>
        </p:txBody>
      </p:sp>
      <p:sp>
        <p:nvSpPr>
          <p:cNvPr id="66572" name="Foliennummernplatzhalter 6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23BE42-A370-43DF-8A2C-CC54E54FD0A1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88" name="Rectangle 32"/>
          <p:cNvSpPr>
            <a:spLocks noChangeArrowheads="1"/>
          </p:cNvSpPr>
          <p:nvPr/>
        </p:nvSpPr>
        <p:spPr bwMode="auto">
          <a:xfrm>
            <a:off x="1095054" y="973113"/>
            <a:ext cx="8280919" cy="432048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lIns="99542" tIns="49771" rIns="99542" bIns="49771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sp>
        <p:nvSpPr>
          <p:cNvPr id="66609" name="Rectangle 5"/>
          <p:cNvSpPr>
            <a:spLocks noChangeArrowheads="1"/>
          </p:cNvSpPr>
          <p:nvPr/>
        </p:nvSpPr>
        <p:spPr bwMode="auto">
          <a:xfrm>
            <a:off x="1399088" y="2960760"/>
            <a:ext cx="1154006" cy="119881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66610" name="Rectangle 9"/>
          <p:cNvSpPr>
            <a:spLocks noChangeArrowheads="1"/>
          </p:cNvSpPr>
          <p:nvPr/>
        </p:nvSpPr>
        <p:spPr bwMode="auto">
          <a:xfrm>
            <a:off x="3682233" y="3823481"/>
            <a:ext cx="1154006" cy="119881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 smtClean="0">
                <a:latin typeface="Arial" panose="020B0604020202020204" pitchFamily="34" charset="0"/>
              </a:rPr>
              <a:t>C</a:t>
            </a:r>
            <a:endParaRPr lang="en-US" altLang="de-DE" b="1" dirty="0"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altLang="de-DE" sz="1300" b="1" dirty="0" err="1">
                <a:latin typeface="Arial" panose="020B0604020202020204" pitchFamily="34" charset="0"/>
              </a:rPr>
              <a:t>sc</a:t>
            </a:r>
            <a:r>
              <a:rPr lang="en-US" altLang="de-DE" sz="1300" b="1" dirty="0">
                <a:latin typeface="Arial" panose="020B0604020202020204" pitchFamily="34" charset="0"/>
              </a:rPr>
              <a:t>&lt;=</a:t>
            </a:r>
            <a:r>
              <a:rPr lang="en-US" altLang="de-DE" sz="1300" b="1" dirty="0" err="1">
                <a:latin typeface="Arial" panose="020B0604020202020204" pitchFamily="34" charset="0"/>
              </a:rPr>
              <a:t>sc+i</a:t>
            </a:r>
            <a:r>
              <a:rPr lang="en-US" altLang="de-DE" sz="1300" b="1" dirty="0">
                <a:latin typeface="Arial" panose="020B0604020202020204" pitchFamily="34" charset="0"/>
              </a:rPr>
              <a:t>;</a:t>
            </a:r>
          </a:p>
          <a:p>
            <a:pPr algn="ctr">
              <a:spcBef>
                <a:spcPts val="0"/>
              </a:spcBef>
            </a:pPr>
            <a:r>
              <a:rPr lang="en-US" altLang="de-DE" sz="1300" b="1" dirty="0">
                <a:latin typeface="Arial" panose="020B0604020202020204" pitchFamily="34" charset="0"/>
              </a:rPr>
              <a:t>out&lt;=</a:t>
            </a:r>
            <a:r>
              <a:rPr lang="en-US" altLang="de-DE" sz="1300" b="1" dirty="0" err="1">
                <a:latin typeface="Arial" panose="020B0604020202020204" pitchFamily="34" charset="0"/>
              </a:rPr>
              <a:t>sc+i</a:t>
            </a:r>
            <a:r>
              <a:rPr lang="en-US" altLang="de-DE" sz="1300" b="1" dirty="0" smtClean="0">
                <a:latin typeface="Arial" panose="020B0604020202020204" pitchFamily="34" charset="0"/>
              </a:rPr>
              <a:t>;</a:t>
            </a:r>
            <a:endParaRPr lang="en-US" altLang="de-DE" sz="1300" b="1" dirty="0">
              <a:latin typeface="Arial" panose="020B0604020202020204" pitchFamily="34" charset="0"/>
            </a:endParaRPr>
          </a:p>
        </p:txBody>
      </p:sp>
      <p:grpSp>
        <p:nvGrpSpPr>
          <p:cNvPr id="66616" name="Group 28"/>
          <p:cNvGrpSpPr>
            <a:grpSpLocks/>
          </p:cNvGrpSpPr>
          <p:nvPr/>
        </p:nvGrpSpPr>
        <p:grpSpPr bwMode="auto">
          <a:xfrm>
            <a:off x="2479927" y="2614232"/>
            <a:ext cx="563647" cy="796086"/>
            <a:chOff x="902" y="2241"/>
            <a:chExt cx="211" cy="255"/>
          </a:xfrm>
        </p:grpSpPr>
        <p:sp>
          <p:nvSpPr>
            <p:cNvPr id="66617" name="Oval 29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sv-SE" altLang="de-DE" b="1">
                <a:latin typeface="Arial" panose="020B0604020202020204" pitchFamily="34" charset="0"/>
              </a:endParaRPr>
            </a:p>
          </p:txBody>
        </p:sp>
        <p:sp>
          <p:nvSpPr>
            <p:cNvPr id="66618" name="Text Box 30"/>
            <p:cNvSpPr txBox="1">
              <a:spLocks noChangeArrowheads="1"/>
            </p:cNvSpPr>
            <p:nvPr/>
          </p:nvSpPr>
          <p:spPr bwMode="auto">
            <a:xfrm>
              <a:off x="902" y="2241"/>
              <a:ext cx="211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de-DE" b="1" dirty="0" smtClean="0">
                  <a:solidFill>
                    <a:srgbClr val="00CCFF"/>
                  </a:solidFill>
                  <a:latin typeface="Arial" panose="020B0604020202020204" pitchFamily="34" charset="0"/>
                </a:rPr>
                <a:t>(1,t)</a:t>
              </a:r>
              <a:endParaRPr lang="en-US" altLang="de-DE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63" name="Rectangle 17"/>
          <p:cNvSpPr>
            <a:spLocks noChangeArrowheads="1"/>
          </p:cNvSpPr>
          <p:nvPr/>
        </p:nvSpPr>
        <p:spPr bwMode="auto">
          <a:xfrm>
            <a:off x="6031343" y="2286736"/>
            <a:ext cx="1662046" cy="205664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altLang="de-DE" sz="1400" b="1" dirty="0">
                <a:latin typeface="Arial" panose="020B0604020202020204" pitchFamily="34" charset="0"/>
              </a:rPr>
              <a:t>D</a:t>
            </a:r>
            <a:endParaRPr lang="en-US" altLang="de-DE" sz="1400" b="1" dirty="0" smtClean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de-DE" sz="1200" b="1" dirty="0" err="1">
                <a:latin typeface="Arial" panose="020B0604020202020204" pitchFamily="34" charset="0"/>
              </a:rPr>
              <a:t>vtmp</a:t>
            </a:r>
            <a:r>
              <a:rPr lang="en-US" altLang="de-DE" sz="1200" b="1" dirty="0">
                <a:latin typeface="Arial" panose="020B0604020202020204" pitchFamily="34" charset="0"/>
              </a:rPr>
              <a:t>:= </a:t>
            </a:r>
            <a:r>
              <a:rPr lang="en-US" altLang="de-DE" sz="1200" b="1" dirty="0" err="1">
                <a:latin typeface="Arial" panose="020B0604020202020204" pitchFamily="34" charset="0"/>
              </a:rPr>
              <a:t>sd</a:t>
            </a:r>
            <a:r>
              <a:rPr lang="en-US" altLang="de-DE" sz="1200" b="1" dirty="0">
                <a:latin typeface="Arial" panose="020B0604020202020204" pitchFamily="34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de-DE" sz="1200" b="1" dirty="0">
                <a:latin typeface="Arial" panose="020B0604020202020204" pitchFamily="34" charset="0"/>
              </a:rPr>
              <a:t>if (i1’event) then</a:t>
            </a:r>
          </a:p>
          <a:p>
            <a:pPr>
              <a:spcBef>
                <a:spcPts val="0"/>
              </a:spcBef>
            </a:pPr>
            <a:r>
              <a:rPr lang="en-US" altLang="de-DE" sz="1200" b="1" dirty="0">
                <a:latin typeface="Arial" panose="020B0604020202020204" pitchFamily="34" charset="0"/>
              </a:rPr>
              <a:t>   </a:t>
            </a:r>
            <a:r>
              <a:rPr lang="en-US" altLang="de-DE" sz="1200" b="1" dirty="0" err="1">
                <a:latin typeface="Arial" panose="020B0604020202020204" pitchFamily="34" charset="0"/>
              </a:rPr>
              <a:t>vtmp</a:t>
            </a:r>
            <a:r>
              <a:rPr lang="en-US" altLang="de-DE" sz="1200" b="1" dirty="0" smtClean="0">
                <a:latin typeface="Arial" panose="020B0604020202020204" pitchFamily="34" charset="0"/>
              </a:rPr>
              <a:t>:=</a:t>
            </a:r>
            <a:r>
              <a:rPr lang="en-US" altLang="de-DE" sz="1200" b="1" dirty="0" err="1" smtClean="0">
                <a:latin typeface="Arial" panose="020B0604020202020204" pitchFamily="34" charset="0"/>
              </a:rPr>
              <a:t>vtmp</a:t>
            </a:r>
            <a:r>
              <a:rPr lang="en-US" altLang="de-DE" sz="1200" b="1" dirty="0" smtClean="0">
                <a:latin typeface="Arial" panose="020B0604020202020204" pitchFamily="34" charset="0"/>
              </a:rPr>
              <a:t>*i1</a:t>
            </a:r>
            <a:r>
              <a:rPr lang="en-US" altLang="de-DE" sz="1200" b="1" dirty="0">
                <a:latin typeface="Arial" panose="020B0604020202020204" pitchFamily="34" charset="0"/>
              </a:rPr>
              <a:t>;</a:t>
            </a:r>
            <a:endParaRPr lang="en-US" altLang="de-DE" sz="1400" b="1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de-DE" sz="1200" b="1" dirty="0">
                <a:latin typeface="Arial" panose="020B0604020202020204" pitchFamily="34" charset="0"/>
              </a:rPr>
              <a:t>end if;</a:t>
            </a:r>
          </a:p>
          <a:p>
            <a:pPr>
              <a:spcBef>
                <a:spcPts val="0"/>
              </a:spcBef>
            </a:pPr>
            <a:r>
              <a:rPr lang="en-US" altLang="de-DE" sz="1200" b="1" dirty="0">
                <a:latin typeface="Arial" panose="020B0604020202020204" pitchFamily="34" charset="0"/>
              </a:rPr>
              <a:t>if (i2’event) then </a:t>
            </a:r>
          </a:p>
          <a:p>
            <a:pPr>
              <a:spcBef>
                <a:spcPts val="0"/>
              </a:spcBef>
            </a:pPr>
            <a:r>
              <a:rPr lang="en-US" altLang="de-DE" sz="1200" b="1" dirty="0">
                <a:latin typeface="Arial" panose="020B0604020202020204" pitchFamily="34" charset="0"/>
              </a:rPr>
              <a:t>  </a:t>
            </a:r>
            <a:r>
              <a:rPr lang="en-US" altLang="de-DE" sz="1200" b="1" dirty="0" err="1">
                <a:latin typeface="Arial" panose="020B0604020202020204" pitchFamily="34" charset="0"/>
              </a:rPr>
              <a:t>vtmp</a:t>
            </a:r>
            <a:r>
              <a:rPr lang="en-US" altLang="de-DE" sz="1200" b="1" dirty="0">
                <a:latin typeface="Arial" panose="020B0604020202020204" pitchFamily="34" charset="0"/>
              </a:rPr>
              <a:t>:=vtmp+i2;</a:t>
            </a:r>
          </a:p>
          <a:p>
            <a:pPr>
              <a:spcBef>
                <a:spcPts val="0"/>
              </a:spcBef>
            </a:pPr>
            <a:r>
              <a:rPr lang="en-US" altLang="de-DE" sz="1200" b="1" dirty="0">
                <a:latin typeface="Arial" panose="020B0604020202020204" pitchFamily="34" charset="0"/>
              </a:rPr>
              <a:t>end if;</a:t>
            </a:r>
          </a:p>
          <a:p>
            <a:pPr>
              <a:spcBef>
                <a:spcPts val="0"/>
              </a:spcBef>
            </a:pPr>
            <a:r>
              <a:rPr lang="en-US" altLang="de-DE" sz="1200" b="1" dirty="0" err="1">
                <a:latin typeface="Arial" panose="020B0604020202020204" pitchFamily="34" charset="0"/>
              </a:rPr>
              <a:t>sd</a:t>
            </a:r>
            <a:r>
              <a:rPr lang="en-US" altLang="de-DE" sz="1200" b="1" dirty="0">
                <a:latin typeface="Arial" panose="020B0604020202020204" pitchFamily="34" charset="0"/>
              </a:rPr>
              <a:t>&lt;=</a:t>
            </a:r>
            <a:r>
              <a:rPr lang="en-US" altLang="de-DE" sz="1200" b="1" dirty="0" err="1">
                <a:latin typeface="Arial" panose="020B0604020202020204" pitchFamily="34" charset="0"/>
              </a:rPr>
              <a:t>vtmp</a:t>
            </a:r>
            <a:r>
              <a:rPr lang="en-US" altLang="de-DE" sz="1200" b="1" dirty="0">
                <a:latin typeface="Arial" panose="020B0604020202020204" pitchFamily="34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de-DE" sz="1200" b="1" dirty="0">
                <a:latin typeface="Arial" panose="020B0604020202020204" pitchFamily="34" charset="0"/>
              </a:rPr>
              <a:t>out&lt;=</a:t>
            </a:r>
            <a:r>
              <a:rPr lang="en-US" altLang="de-DE" sz="1200" b="1" dirty="0" err="1">
                <a:latin typeface="Arial" panose="020B0604020202020204" pitchFamily="34" charset="0"/>
              </a:rPr>
              <a:t>vtmp</a:t>
            </a:r>
            <a:r>
              <a:rPr lang="en-US" altLang="de-DE" sz="1200" b="1" dirty="0" smtClean="0">
                <a:latin typeface="Arial" panose="020B0604020202020204" pitchFamily="34" charset="0"/>
              </a:rPr>
              <a:t>;</a:t>
            </a:r>
            <a:endParaRPr lang="en-US" altLang="de-DE" sz="1200" b="1" dirty="0">
              <a:latin typeface="Arial" panose="020B0604020202020204" pitchFamily="34" charset="0"/>
            </a:endParaRPr>
          </a:p>
        </p:txBody>
      </p:sp>
      <p:sp>
        <p:nvSpPr>
          <p:cNvPr id="67" name="Rectangle 17"/>
          <p:cNvSpPr>
            <a:spLocks noChangeArrowheads="1"/>
          </p:cNvSpPr>
          <p:nvPr/>
        </p:nvSpPr>
        <p:spPr bwMode="auto">
          <a:xfrm>
            <a:off x="3698260" y="1405161"/>
            <a:ext cx="1154006" cy="119881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 smtClean="0">
                <a:latin typeface="Arial" panose="020B0604020202020204" pitchFamily="34" charset="0"/>
              </a:rPr>
              <a:t>B</a:t>
            </a:r>
          </a:p>
          <a:p>
            <a:pPr algn="ctr">
              <a:spcBef>
                <a:spcPct val="50000"/>
              </a:spcBef>
            </a:pPr>
            <a:r>
              <a:rPr lang="en-US" altLang="de-DE" sz="1400" b="1" dirty="0" err="1">
                <a:latin typeface="Arial" panose="020B0604020202020204" pitchFamily="34" charset="0"/>
              </a:rPr>
              <a:t>sb</a:t>
            </a:r>
            <a:r>
              <a:rPr lang="en-US" altLang="de-DE" sz="1400" b="1" dirty="0">
                <a:latin typeface="Arial" panose="020B0604020202020204" pitchFamily="34" charset="0"/>
              </a:rPr>
              <a:t>&lt;=</a:t>
            </a:r>
            <a:r>
              <a:rPr lang="en-US" altLang="de-DE" sz="1400" b="1" dirty="0" err="1">
                <a:latin typeface="Arial" panose="020B0604020202020204" pitchFamily="34" charset="0"/>
              </a:rPr>
              <a:t>sb+i</a:t>
            </a:r>
            <a:r>
              <a:rPr lang="en-US" altLang="de-DE" sz="1400" b="1" dirty="0">
                <a:latin typeface="Arial" panose="020B0604020202020204" pitchFamily="34" charset="0"/>
              </a:rPr>
              <a:t>;</a:t>
            </a:r>
          </a:p>
          <a:p>
            <a:pPr algn="ctr">
              <a:spcBef>
                <a:spcPts val="0"/>
              </a:spcBef>
            </a:pPr>
            <a:r>
              <a:rPr lang="en-US" altLang="de-DE" sz="1400" b="1" dirty="0">
                <a:latin typeface="Arial" panose="020B0604020202020204" pitchFamily="34" charset="0"/>
              </a:rPr>
              <a:t>out&lt;=</a:t>
            </a:r>
            <a:r>
              <a:rPr lang="en-US" altLang="de-DE" sz="1400" b="1" dirty="0" err="1" smtClean="0">
                <a:latin typeface="Arial" panose="020B0604020202020204" pitchFamily="34" charset="0"/>
              </a:rPr>
              <a:t>sb+i</a:t>
            </a:r>
            <a:r>
              <a:rPr lang="en-US" altLang="de-DE" sz="1400" b="1" dirty="0" smtClean="0">
                <a:latin typeface="Arial" panose="020B0604020202020204" pitchFamily="34" charset="0"/>
              </a:rPr>
              <a:t>;</a:t>
            </a:r>
            <a:endParaRPr lang="en-US" altLang="de-DE" b="1" dirty="0">
              <a:latin typeface="Arial" panose="020B0604020202020204" pitchFamily="34" charset="0"/>
            </a:endParaRPr>
          </a:p>
        </p:txBody>
      </p:sp>
      <p:cxnSp>
        <p:nvCxnSpPr>
          <p:cNvPr id="10" name="Gewinkelte Verbindung 9"/>
          <p:cNvCxnSpPr>
            <a:stCxn id="66609" idx="3"/>
            <a:endCxn id="67" idx="1"/>
          </p:cNvCxnSpPr>
          <p:nvPr/>
        </p:nvCxnSpPr>
        <p:spPr bwMode="auto">
          <a:xfrm flipV="1">
            <a:off x="2553094" y="2004566"/>
            <a:ext cx="1145166" cy="155559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winkelte Verbindung 20"/>
          <p:cNvCxnSpPr>
            <a:stCxn id="67" idx="3"/>
            <a:endCxn id="63" idx="0"/>
          </p:cNvCxnSpPr>
          <p:nvPr/>
        </p:nvCxnSpPr>
        <p:spPr bwMode="auto">
          <a:xfrm>
            <a:off x="4852266" y="2004566"/>
            <a:ext cx="2010100" cy="282170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winkelte Verbindung 22"/>
          <p:cNvCxnSpPr>
            <a:endCxn id="63" idx="2"/>
          </p:cNvCxnSpPr>
          <p:nvPr/>
        </p:nvCxnSpPr>
        <p:spPr bwMode="auto">
          <a:xfrm flipV="1">
            <a:off x="4839469" y="4343380"/>
            <a:ext cx="2022897" cy="79508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Gewinkelte Verbindung 26"/>
          <p:cNvCxnSpPr>
            <a:stCxn id="66609" idx="3"/>
            <a:endCxn id="66610" idx="1"/>
          </p:cNvCxnSpPr>
          <p:nvPr/>
        </p:nvCxnSpPr>
        <p:spPr bwMode="auto">
          <a:xfrm>
            <a:off x="2553094" y="3560166"/>
            <a:ext cx="1129139" cy="862722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Gerade Verbindung mit Pfeil 32"/>
          <p:cNvCxnSpPr/>
          <p:nvPr/>
        </p:nvCxnSpPr>
        <p:spPr bwMode="auto">
          <a:xfrm>
            <a:off x="7693389" y="3565401"/>
            <a:ext cx="133858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Rectangle 5"/>
          <p:cNvSpPr>
            <a:spLocks noChangeArrowheads="1"/>
          </p:cNvSpPr>
          <p:nvPr/>
        </p:nvSpPr>
        <p:spPr bwMode="auto">
          <a:xfrm>
            <a:off x="3527490" y="6421157"/>
            <a:ext cx="343025" cy="24058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11" name="Rectangle 5"/>
          <p:cNvSpPr>
            <a:spLocks noChangeArrowheads="1"/>
          </p:cNvSpPr>
          <p:nvPr/>
        </p:nvSpPr>
        <p:spPr bwMode="auto">
          <a:xfrm>
            <a:off x="3960403" y="6421157"/>
            <a:ext cx="343025" cy="24058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4784476" y="6421157"/>
            <a:ext cx="343025" cy="24058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 smtClean="0">
                <a:latin typeface="Arial" panose="020B0604020202020204" pitchFamily="34" charset="0"/>
              </a:rPr>
              <a:t>C</a:t>
            </a:r>
            <a:endParaRPr lang="en-US" altLang="de-DE" b="1" dirty="0">
              <a:latin typeface="Arial" panose="020B0604020202020204" pitchFamily="34" charset="0"/>
            </a:endParaRPr>
          </a:p>
        </p:txBody>
      </p:sp>
      <p:sp>
        <p:nvSpPr>
          <p:cNvPr id="113" name="Rectangle 5"/>
          <p:cNvSpPr>
            <a:spLocks noChangeArrowheads="1"/>
          </p:cNvSpPr>
          <p:nvPr/>
        </p:nvSpPr>
        <p:spPr bwMode="auto">
          <a:xfrm>
            <a:off x="4393316" y="6409169"/>
            <a:ext cx="343025" cy="24058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 smtClean="0">
                <a:latin typeface="Arial" panose="020B0604020202020204" pitchFamily="34" charset="0"/>
              </a:rPr>
              <a:t>D</a:t>
            </a:r>
            <a:endParaRPr lang="en-US" altLang="de-DE" b="1" dirty="0">
              <a:latin typeface="Arial" panose="020B0604020202020204" pitchFamily="34" charset="0"/>
            </a:endParaRPr>
          </a:p>
        </p:txBody>
      </p:sp>
      <p:grpSp>
        <p:nvGrpSpPr>
          <p:cNvPr id="48" name="Group 28"/>
          <p:cNvGrpSpPr>
            <a:grpSpLocks/>
          </p:cNvGrpSpPr>
          <p:nvPr/>
        </p:nvGrpSpPr>
        <p:grpSpPr bwMode="auto">
          <a:xfrm>
            <a:off x="4974832" y="1117129"/>
            <a:ext cx="563648" cy="796086"/>
            <a:chOff x="902" y="2241"/>
            <a:chExt cx="211" cy="255"/>
          </a:xfrm>
        </p:grpSpPr>
        <p:sp>
          <p:nvSpPr>
            <p:cNvPr id="49" name="Oval 29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sv-SE" altLang="de-DE" b="1">
                <a:latin typeface="Arial" panose="020B0604020202020204" pitchFamily="34" charset="0"/>
              </a:endParaRPr>
            </a:p>
          </p:txBody>
        </p:sp>
        <p:sp>
          <p:nvSpPr>
            <p:cNvPr id="50" name="Text Box 30"/>
            <p:cNvSpPr txBox="1">
              <a:spLocks noChangeArrowheads="1"/>
            </p:cNvSpPr>
            <p:nvPr/>
          </p:nvSpPr>
          <p:spPr bwMode="auto">
            <a:xfrm>
              <a:off x="902" y="2241"/>
              <a:ext cx="211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de-DE" b="1" dirty="0" smtClean="0">
                  <a:solidFill>
                    <a:srgbClr val="00CCFF"/>
                  </a:solidFill>
                  <a:latin typeface="Arial" panose="020B0604020202020204" pitchFamily="34" charset="0"/>
                </a:rPr>
                <a:t>(2,t)</a:t>
              </a:r>
              <a:endParaRPr lang="en-US" altLang="de-DE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51" name="Group 28"/>
          <p:cNvGrpSpPr>
            <a:grpSpLocks/>
          </p:cNvGrpSpPr>
          <p:nvPr/>
        </p:nvGrpSpPr>
        <p:grpSpPr bwMode="auto">
          <a:xfrm>
            <a:off x="4893364" y="3547294"/>
            <a:ext cx="563648" cy="796086"/>
            <a:chOff x="902" y="2241"/>
            <a:chExt cx="211" cy="255"/>
          </a:xfrm>
        </p:grpSpPr>
        <p:sp>
          <p:nvSpPr>
            <p:cNvPr id="52" name="Oval 29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sv-SE" altLang="de-DE" b="1">
                <a:latin typeface="Arial" panose="020B0604020202020204" pitchFamily="34" charset="0"/>
              </a:endParaRPr>
            </a:p>
          </p:txBody>
        </p:sp>
        <p:sp>
          <p:nvSpPr>
            <p:cNvPr id="53" name="Text Box 30"/>
            <p:cNvSpPr txBox="1">
              <a:spLocks noChangeArrowheads="1"/>
            </p:cNvSpPr>
            <p:nvPr/>
          </p:nvSpPr>
          <p:spPr bwMode="auto">
            <a:xfrm>
              <a:off x="902" y="2241"/>
              <a:ext cx="211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de-DE" b="1" dirty="0" smtClean="0">
                  <a:solidFill>
                    <a:srgbClr val="00CCFF"/>
                  </a:solidFill>
                  <a:latin typeface="Arial" panose="020B0604020202020204" pitchFamily="34" charset="0"/>
                </a:rPr>
                <a:t>(2,t)</a:t>
              </a:r>
              <a:endParaRPr lang="en-US" altLang="de-DE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2" name="Group 28"/>
          <p:cNvGrpSpPr>
            <a:grpSpLocks/>
          </p:cNvGrpSpPr>
          <p:nvPr/>
        </p:nvGrpSpPr>
        <p:grpSpPr bwMode="auto">
          <a:xfrm>
            <a:off x="8750147" y="2676054"/>
            <a:ext cx="563648" cy="796086"/>
            <a:chOff x="902" y="2241"/>
            <a:chExt cx="211" cy="255"/>
          </a:xfrm>
        </p:grpSpPr>
        <p:sp>
          <p:nvSpPr>
            <p:cNvPr id="64" name="Oval 29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sv-SE" altLang="de-DE" b="1">
                <a:latin typeface="Arial" panose="020B0604020202020204" pitchFamily="34" charset="0"/>
              </a:endParaRPr>
            </a:p>
          </p:txBody>
        </p:sp>
        <p:sp>
          <p:nvSpPr>
            <p:cNvPr id="65" name="Text Box 30"/>
            <p:cNvSpPr txBox="1">
              <a:spLocks noChangeArrowheads="1"/>
            </p:cNvSpPr>
            <p:nvPr/>
          </p:nvSpPr>
          <p:spPr bwMode="auto">
            <a:xfrm>
              <a:off x="902" y="2241"/>
              <a:ext cx="211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de-DE" b="1" dirty="0" smtClean="0">
                  <a:solidFill>
                    <a:srgbClr val="00CCFF"/>
                  </a:solidFill>
                  <a:latin typeface="Arial" panose="020B0604020202020204" pitchFamily="34" charset="0"/>
                </a:rPr>
                <a:t>(2,t)</a:t>
              </a:r>
              <a:endParaRPr lang="en-US" altLang="de-DE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1167061" y="5365601"/>
            <a:ext cx="4432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 smtClean="0"/>
              <a:t>Initial </a:t>
            </a:r>
            <a:r>
              <a:rPr lang="de-AT" sz="2400" dirty="0" err="1" smtClean="0"/>
              <a:t>state</a:t>
            </a:r>
            <a:r>
              <a:rPr lang="de-AT" sz="2400" dirty="0" smtClean="0"/>
              <a:t>: </a:t>
            </a:r>
            <a:r>
              <a:rPr lang="de-AT" sz="2400" dirty="0" err="1"/>
              <a:t>sb</a:t>
            </a:r>
            <a:r>
              <a:rPr lang="de-AT" sz="2400" dirty="0"/>
              <a:t>&lt;=1; </a:t>
            </a:r>
            <a:r>
              <a:rPr lang="de-AT" sz="2400" dirty="0" err="1"/>
              <a:t>sc</a:t>
            </a:r>
            <a:r>
              <a:rPr lang="de-AT" sz="2400" dirty="0"/>
              <a:t>&lt;=1; </a:t>
            </a:r>
            <a:r>
              <a:rPr lang="de-AT" sz="2400" dirty="0" err="1"/>
              <a:t>sd</a:t>
            </a:r>
            <a:r>
              <a:rPr lang="de-AT" sz="2400" dirty="0"/>
              <a:t>&lt;=1;</a:t>
            </a:r>
          </a:p>
          <a:p>
            <a:r>
              <a:rPr lang="de-AT" sz="2400" dirty="0" smtClean="0"/>
              <a:t>Schedule:</a:t>
            </a:r>
            <a:endParaRPr lang="en-GB" sz="2400" dirty="0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5199509" y="6409169"/>
            <a:ext cx="343025" cy="24058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 smtClean="0">
                <a:latin typeface="Arial" panose="020B0604020202020204" pitchFamily="34" charset="0"/>
              </a:rPr>
              <a:t>D</a:t>
            </a:r>
            <a:endParaRPr lang="en-US" altLang="de-DE" b="1" dirty="0">
              <a:latin typeface="Arial" panose="020B0604020202020204" pitchFamily="34" charset="0"/>
            </a:endParaRPr>
          </a:p>
        </p:txBody>
      </p:sp>
      <p:grpSp>
        <p:nvGrpSpPr>
          <p:cNvPr id="38" name="Group 28"/>
          <p:cNvGrpSpPr>
            <a:grpSpLocks/>
          </p:cNvGrpSpPr>
          <p:nvPr/>
        </p:nvGrpSpPr>
        <p:grpSpPr bwMode="auto">
          <a:xfrm>
            <a:off x="8014451" y="2712572"/>
            <a:ext cx="563648" cy="796086"/>
            <a:chOff x="902" y="2241"/>
            <a:chExt cx="211" cy="255"/>
          </a:xfrm>
        </p:grpSpPr>
        <p:sp>
          <p:nvSpPr>
            <p:cNvPr id="39" name="Oval 29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sv-SE" altLang="de-DE" b="1">
                <a:latin typeface="Arial" panose="020B0604020202020204" pitchFamily="34" charset="0"/>
              </a:endParaRPr>
            </a:p>
          </p:txBody>
        </p:sp>
        <p:sp>
          <p:nvSpPr>
            <p:cNvPr id="40" name="Text Box 30"/>
            <p:cNvSpPr txBox="1">
              <a:spLocks noChangeArrowheads="1"/>
            </p:cNvSpPr>
            <p:nvPr/>
          </p:nvSpPr>
          <p:spPr bwMode="auto">
            <a:xfrm>
              <a:off x="902" y="2241"/>
              <a:ext cx="211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de-DE" b="1" dirty="0" smtClean="0">
                  <a:solidFill>
                    <a:srgbClr val="00CCFF"/>
                  </a:solidFill>
                  <a:latin typeface="Arial" panose="020B0604020202020204" pitchFamily="34" charset="0"/>
                </a:rPr>
                <a:t>(4,t)</a:t>
              </a:r>
              <a:endParaRPr lang="en-US" altLang="de-DE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660991" y="1714679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i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3628141" y="4084334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i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6855693" y="1976374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i1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6855693" y="4285481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i2</a:t>
            </a:r>
            <a:endParaRPr lang="en-GB" dirty="0"/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6031343" y="6324579"/>
            <a:ext cx="563648" cy="33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de-DE" b="1" dirty="0" smtClean="0">
                <a:solidFill>
                  <a:srgbClr val="00CCFF"/>
                </a:solidFill>
                <a:latin typeface="Arial" panose="020B0604020202020204" pitchFamily="34" charset="0"/>
              </a:rPr>
              <a:t>(4,t)</a:t>
            </a:r>
            <a:endParaRPr lang="en-US" altLang="de-DE" b="1" dirty="0">
              <a:latin typeface="Arial" panose="020B0604020202020204" pitchFamily="34" charset="0"/>
            </a:endParaRP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6746352" y="6320611"/>
            <a:ext cx="563648" cy="33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de-DE" b="1" dirty="0" smtClean="0">
                <a:solidFill>
                  <a:srgbClr val="00CCFF"/>
                </a:solidFill>
                <a:latin typeface="Arial" panose="020B0604020202020204" pitchFamily="34" charset="0"/>
              </a:rPr>
              <a:t>(2,t)</a:t>
            </a:r>
            <a:endParaRPr lang="en-US" altLang="de-DE" b="1" dirty="0">
              <a:latin typeface="Arial" panose="020B0604020202020204" pitchFamily="34" charset="0"/>
            </a:endParaRP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3527490" y="5869657"/>
            <a:ext cx="343025" cy="24058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3960403" y="5869657"/>
            <a:ext cx="343025" cy="24058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4385356" y="5869657"/>
            <a:ext cx="343025" cy="24058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 smtClean="0">
                <a:latin typeface="Arial" panose="020B0604020202020204" pitchFamily="34" charset="0"/>
              </a:rPr>
              <a:t>C</a:t>
            </a:r>
            <a:endParaRPr lang="en-US" altLang="de-DE" b="1" dirty="0">
              <a:latin typeface="Arial" panose="020B0604020202020204" pitchFamily="34" charset="0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4856484" y="5869657"/>
            <a:ext cx="343025" cy="24058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 smtClean="0">
                <a:latin typeface="Arial" panose="020B0604020202020204" pitchFamily="34" charset="0"/>
              </a:rPr>
              <a:t>D</a:t>
            </a:r>
            <a:endParaRPr lang="en-US" altLang="de-DE" b="1" dirty="0">
              <a:latin typeface="Arial" panose="020B0604020202020204" pitchFamily="34" charset="0"/>
            </a:endParaRPr>
          </a:p>
        </p:txBody>
      </p: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6000638" y="5773079"/>
            <a:ext cx="563648" cy="33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de-DE" b="1" dirty="0" smtClean="0">
                <a:solidFill>
                  <a:srgbClr val="00CCFF"/>
                </a:solidFill>
                <a:latin typeface="Arial" panose="020B0604020202020204" pitchFamily="34" charset="0"/>
              </a:rPr>
              <a:t>(4,t)</a:t>
            </a:r>
            <a:endParaRPr lang="en-US" altLang="de-DE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39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112" grpId="0" animBg="1"/>
      <p:bldP spid="113" grpId="0" animBg="1"/>
      <p:bldP spid="34" grpId="0" animBg="1"/>
      <p:bldP spid="43" grpId="0"/>
      <p:bldP spid="44" grpId="0"/>
      <p:bldP spid="45" grpId="0" animBg="1"/>
      <p:bldP spid="46" grpId="0" animBg="1"/>
      <p:bldP spid="47" grpId="0" animBg="1"/>
      <p:bldP spid="54" grpId="0" animBg="1"/>
      <p:bldP spid="5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Simultane</a:t>
            </a:r>
            <a:r>
              <a:rPr lang="en-US" dirty="0" smtClean="0"/>
              <a:t> </a:t>
            </a:r>
            <a:r>
              <a:rPr lang="en-US" dirty="0" err="1" smtClean="0"/>
              <a:t>Ereignisse</a:t>
            </a:r>
            <a:r>
              <a:rPr lang="en-US" dirty="0" smtClean="0"/>
              <a:t> - 3 -</a:t>
            </a:r>
            <a:endParaRPr lang="en-US" dirty="0"/>
          </a:p>
        </p:txBody>
      </p:sp>
      <p:sp>
        <p:nvSpPr>
          <p:cNvPr id="66571" name="Datumsplatzhalter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595C0A-37E8-4303-B4E2-31F8B62B3F44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66572" name="Foliennummernplatzhalter 6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23BE42-A370-43DF-8A2C-CC54E54FD0A1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88" name="Rectangle 32"/>
          <p:cNvSpPr>
            <a:spLocks noChangeArrowheads="1"/>
          </p:cNvSpPr>
          <p:nvPr/>
        </p:nvSpPr>
        <p:spPr bwMode="auto">
          <a:xfrm>
            <a:off x="1095054" y="973113"/>
            <a:ext cx="8280919" cy="432048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lIns="99542" tIns="49771" rIns="99542" bIns="49771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sp>
        <p:nvSpPr>
          <p:cNvPr id="66609" name="Rectangle 5"/>
          <p:cNvSpPr>
            <a:spLocks noChangeArrowheads="1"/>
          </p:cNvSpPr>
          <p:nvPr/>
        </p:nvSpPr>
        <p:spPr bwMode="auto">
          <a:xfrm>
            <a:off x="1399088" y="2960760"/>
            <a:ext cx="1154006" cy="119881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66610" name="Rectangle 9"/>
          <p:cNvSpPr>
            <a:spLocks noChangeArrowheads="1"/>
          </p:cNvSpPr>
          <p:nvPr/>
        </p:nvSpPr>
        <p:spPr bwMode="auto">
          <a:xfrm>
            <a:off x="3682233" y="3823481"/>
            <a:ext cx="1154006" cy="119881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 smtClean="0">
                <a:latin typeface="Arial" panose="020B0604020202020204" pitchFamily="34" charset="0"/>
              </a:rPr>
              <a:t>C</a:t>
            </a:r>
            <a:endParaRPr lang="en-US" altLang="de-DE" b="1" dirty="0"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altLang="de-DE" sz="1300" b="1" dirty="0" err="1">
                <a:latin typeface="Arial" panose="020B0604020202020204" pitchFamily="34" charset="0"/>
              </a:rPr>
              <a:t>sc</a:t>
            </a:r>
            <a:r>
              <a:rPr lang="en-US" altLang="de-DE" sz="1300" b="1" dirty="0">
                <a:latin typeface="Arial" panose="020B0604020202020204" pitchFamily="34" charset="0"/>
              </a:rPr>
              <a:t>&lt;=</a:t>
            </a:r>
            <a:r>
              <a:rPr lang="en-US" altLang="de-DE" sz="1300" b="1" dirty="0" err="1">
                <a:latin typeface="Arial" panose="020B0604020202020204" pitchFamily="34" charset="0"/>
              </a:rPr>
              <a:t>sc+i</a:t>
            </a:r>
            <a:r>
              <a:rPr lang="en-US" altLang="de-DE" sz="1300" b="1" dirty="0">
                <a:latin typeface="Arial" panose="020B0604020202020204" pitchFamily="34" charset="0"/>
              </a:rPr>
              <a:t>;</a:t>
            </a:r>
          </a:p>
          <a:p>
            <a:pPr algn="ctr">
              <a:spcBef>
                <a:spcPts val="0"/>
              </a:spcBef>
            </a:pPr>
            <a:r>
              <a:rPr lang="en-US" altLang="de-DE" sz="1300" b="1" dirty="0">
                <a:latin typeface="Arial" panose="020B0604020202020204" pitchFamily="34" charset="0"/>
              </a:rPr>
              <a:t>out&lt;=</a:t>
            </a:r>
            <a:r>
              <a:rPr lang="en-US" altLang="de-DE" sz="1300" b="1" dirty="0" err="1">
                <a:latin typeface="Arial" panose="020B0604020202020204" pitchFamily="34" charset="0"/>
              </a:rPr>
              <a:t>sc+i</a:t>
            </a:r>
            <a:r>
              <a:rPr lang="en-US" altLang="de-DE" sz="1300" b="1" dirty="0" smtClean="0">
                <a:latin typeface="Arial" panose="020B0604020202020204" pitchFamily="34" charset="0"/>
              </a:rPr>
              <a:t>;</a:t>
            </a:r>
            <a:endParaRPr lang="en-US" altLang="de-DE" sz="1300" b="1" dirty="0">
              <a:latin typeface="Arial" panose="020B0604020202020204" pitchFamily="34" charset="0"/>
            </a:endParaRPr>
          </a:p>
        </p:txBody>
      </p:sp>
      <p:grpSp>
        <p:nvGrpSpPr>
          <p:cNvPr id="66616" name="Group 28"/>
          <p:cNvGrpSpPr>
            <a:grpSpLocks/>
          </p:cNvGrpSpPr>
          <p:nvPr/>
        </p:nvGrpSpPr>
        <p:grpSpPr bwMode="auto">
          <a:xfrm>
            <a:off x="2479927" y="2614232"/>
            <a:ext cx="563647" cy="796086"/>
            <a:chOff x="902" y="2241"/>
            <a:chExt cx="211" cy="255"/>
          </a:xfrm>
        </p:grpSpPr>
        <p:sp>
          <p:nvSpPr>
            <p:cNvPr id="66617" name="Oval 29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sv-SE" altLang="de-DE" b="1">
                <a:latin typeface="Arial" panose="020B0604020202020204" pitchFamily="34" charset="0"/>
              </a:endParaRPr>
            </a:p>
          </p:txBody>
        </p:sp>
        <p:sp>
          <p:nvSpPr>
            <p:cNvPr id="66618" name="Text Box 30"/>
            <p:cNvSpPr txBox="1">
              <a:spLocks noChangeArrowheads="1"/>
            </p:cNvSpPr>
            <p:nvPr/>
          </p:nvSpPr>
          <p:spPr bwMode="auto">
            <a:xfrm>
              <a:off x="902" y="2241"/>
              <a:ext cx="211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de-DE" b="1" dirty="0" smtClean="0">
                  <a:solidFill>
                    <a:srgbClr val="00CCFF"/>
                  </a:solidFill>
                  <a:latin typeface="Arial" panose="020B0604020202020204" pitchFamily="34" charset="0"/>
                </a:rPr>
                <a:t>(1,t)</a:t>
              </a:r>
              <a:endParaRPr lang="en-US" altLang="de-DE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63" name="Rectangle 17"/>
          <p:cNvSpPr>
            <a:spLocks noChangeArrowheads="1"/>
          </p:cNvSpPr>
          <p:nvPr/>
        </p:nvSpPr>
        <p:spPr bwMode="auto">
          <a:xfrm>
            <a:off x="6031343" y="2286736"/>
            <a:ext cx="1662046" cy="205664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altLang="de-DE" sz="1400" b="1" dirty="0">
                <a:latin typeface="Arial" panose="020B0604020202020204" pitchFamily="34" charset="0"/>
              </a:rPr>
              <a:t>D</a:t>
            </a:r>
            <a:endParaRPr lang="en-US" altLang="de-DE" sz="1400" b="1" dirty="0" smtClean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de-DE" sz="1200" b="1" dirty="0" err="1">
                <a:latin typeface="Arial" panose="020B0604020202020204" pitchFamily="34" charset="0"/>
              </a:rPr>
              <a:t>vtmp</a:t>
            </a:r>
            <a:r>
              <a:rPr lang="en-US" altLang="de-DE" sz="1200" b="1" dirty="0">
                <a:latin typeface="Arial" panose="020B0604020202020204" pitchFamily="34" charset="0"/>
              </a:rPr>
              <a:t>:= </a:t>
            </a:r>
            <a:r>
              <a:rPr lang="en-US" altLang="de-DE" sz="1200" b="1" dirty="0" err="1">
                <a:latin typeface="Arial" panose="020B0604020202020204" pitchFamily="34" charset="0"/>
              </a:rPr>
              <a:t>sd</a:t>
            </a:r>
            <a:r>
              <a:rPr lang="en-US" altLang="de-DE" sz="1200" b="1" dirty="0">
                <a:latin typeface="Arial" panose="020B0604020202020204" pitchFamily="34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de-DE" sz="1200" b="1" dirty="0">
                <a:latin typeface="Arial" panose="020B0604020202020204" pitchFamily="34" charset="0"/>
              </a:rPr>
              <a:t>if (i1’event) then</a:t>
            </a:r>
          </a:p>
          <a:p>
            <a:pPr>
              <a:spcBef>
                <a:spcPts val="0"/>
              </a:spcBef>
            </a:pPr>
            <a:r>
              <a:rPr lang="en-US" altLang="de-DE" sz="1200" b="1" dirty="0">
                <a:latin typeface="Arial" panose="020B0604020202020204" pitchFamily="34" charset="0"/>
              </a:rPr>
              <a:t>   </a:t>
            </a:r>
            <a:r>
              <a:rPr lang="en-US" altLang="de-DE" sz="1200" b="1" dirty="0" err="1">
                <a:latin typeface="Arial" panose="020B0604020202020204" pitchFamily="34" charset="0"/>
              </a:rPr>
              <a:t>vtmp</a:t>
            </a:r>
            <a:r>
              <a:rPr lang="en-US" altLang="de-DE" sz="1200" b="1" dirty="0" smtClean="0">
                <a:latin typeface="Arial" panose="020B0604020202020204" pitchFamily="34" charset="0"/>
              </a:rPr>
              <a:t>:=</a:t>
            </a:r>
            <a:r>
              <a:rPr lang="en-US" altLang="de-DE" sz="1200" b="1" dirty="0" err="1" smtClean="0">
                <a:latin typeface="Arial" panose="020B0604020202020204" pitchFamily="34" charset="0"/>
              </a:rPr>
              <a:t>vtmp</a:t>
            </a:r>
            <a:r>
              <a:rPr lang="en-US" altLang="de-DE" sz="1200" b="1" dirty="0" smtClean="0">
                <a:latin typeface="Arial" panose="020B0604020202020204" pitchFamily="34" charset="0"/>
              </a:rPr>
              <a:t>*i1</a:t>
            </a:r>
            <a:r>
              <a:rPr lang="en-US" altLang="de-DE" sz="1200" b="1" dirty="0">
                <a:latin typeface="Arial" panose="020B0604020202020204" pitchFamily="34" charset="0"/>
              </a:rPr>
              <a:t>;</a:t>
            </a:r>
            <a:endParaRPr lang="en-US" altLang="de-DE" sz="1400" b="1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de-DE" sz="1200" b="1" dirty="0">
                <a:latin typeface="Arial" panose="020B0604020202020204" pitchFamily="34" charset="0"/>
              </a:rPr>
              <a:t>end if;</a:t>
            </a:r>
          </a:p>
          <a:p>
            <a:pPr>
              <a:spcBef>
                <a:spcPts val="0"/>
              </a:spcBef>
            </a:pPr>
            <a:r>
              <a:rPr lang="en-US" altLang="de-DE" sz="1200" b="1" dirty="0">
                <a:latin typeface="Arial" panose="020B0604020202020204" pitchFamily="34" charset="0"/>
              </a:rPr>
              <a:t>if (i2’event) then </a:t>
            </a:r>
          </a:p>
          <a:p>
            <a:pPr>
              <a:spcBef>
                <a:spcPts val="0"/>
              </a:spcBef>
            </a:pPr>
            <a:r>
              <a:rPr lang="en-US" altLang="de-DE" sz="1200" b="1" dirty="0">
                <a:latin typeface="Arial" panose="020B0604020202020204" pitchFamily="34" charset="0"/>
              </a:rPr>
              <a:t>  </a:t>
            </a:r>
            <a:r>
              <a:rPr lang="en-US" altLang="de-DE" sz="1200" b="1" dirty="0" err="1">
                <a:latin typeface="Arial" panose="020B0604020202020204" pitchFamily="34" charset="0"/>
              </a:rPr>
              <a:t>vtmp</a:t>
            </a:r>
            <a:r>
              <a:rPr lang="en-US" altLang="de-DE" sz="1200" b="1" dirty="0">
                <a:latin typeface="Arial" panose="020B0604020202020204" pitchFamily="34" charset="0"/>
              </a:rPr>
              <a:t>:=vtmp+i2;</a:t>
            </a:r>
          </a:p>
          <a:p>
            <a:pPr>
              <a:spcBef>
                <a:spcPts val="0"/>
              </a:spcBef>
            </a:pPr>
            <a:r>
              <a:rPr lang="en-US" altLang="de-DE" sz="1200" b="1" dirty="0">
                <a:latin typeface="Arial" panose="020B0604020202020204" pitchFamily="34" charset="0"/>
              </a:rPr>
              <a:t>end if;</a:t>
            </a:r>
          </a:p>
          <a:p>
            <a:pPr>
              <a:spcBef>
                <a:spcPts val="0"/>
              </a:spcBef>
            </a:pPr>
            <a:r>
              <a:rPr lang="en-US" altLang="de-DE" sz="1200" b="1" dirty="0" err="1">
                <a:latin typeface="Arial" panose="020B0604020202020204" pitchFamily="34" charset="0"/>
              </a:rPr>
              <a:t>sd</a:t>
            </a:r>
            <a:r>
              <a:rPr lang="en-US" altLang="de-DE" sz="1200" b="1" dirty="0">
                <a:latin typeface="Arial" panose="020B0604020202020204" pitchFamily="34" charset="0"/>
              </a:rPr>
              <a:t>&lt;=</a:t>
            </a:r>
            <a:r>
              <a:rPr lang="en-US" altLang="de-DE" sz="1200" b="1" dirty="0" err="1">
                <a:latin typeface="Arial" panose="020B0604020202020204" pitchFamily="34" charset="0"/>
              </a:rPr>
              <a:t>vtmp</a:t>
            </a:r>
            <a:r>
              <a:rPr lang="en-US" altLang="de-DE" sz="1200" b="1" dirty="0">
                <a:latin typeface="Arial" panose="020B0604020202020204" pitchFamily="34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de-DE" sz="1200" b="1" dirty="0">
                <a:latin typeface="Arial" panose="020B0604020202020204" pitchFamily="34" charset="0"/>
              </a:rPr>
              <a:t>out&lt;=</a:t>
            </a:r>
            <a:r>
              <a:rPr lang="en-US" altLang="de-DE" sz="1200" b="1" dirty="0" err="1">
                <a:latin typeface="Arial" panose="020B0604020202020204" pitchFamily="34" charset="0"/>
              </a:rPr>
              <a:t>vtmp</a:t>
            </a:r>
            <a:r>
              <a:rPr lang="en-US" altLang="de-DE" sz="1200" b="1" dirty="0" smtClean="0">
                <a:latin typeface="Arial" panose="020B0604020202020204" pitchFamily="34" charset="0"/>
              </a:rPr>
              <a:t>;</a:t>
            </a:r>
            <a:endParaRPr lang="en-US" altLang="de-DE" sz="1200" b="1" dirty="0">
              <a:latin typeface="Arial" panose="020B0604020202020204" pitchFamily="34" charset="0"/>
            </a:endParaRPr>
          </a:p>
        </p:txBody>
      </p:sp>
      <p:sp>
        <p:nvSpPr>
          <p:cNvPr id="67" name="Rectangle 17"/>
          <p:cNvSpPr>
            <a:spLocks noChangeArrowheads="1"/>
          </p:cNvSpPr>
          <p:nvPr/>
        </p:nvSpPr>
        <p:spPr bwMode="auto">
          <a:xfrm>
            <a:off x="3698260" y="1405161"/>
            <a:ext cx="1154006" cy="119881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 smtClean="0">
                <a:latin typeface="Arial" panose="020B0604020202020204" pitchFamily="34" charset="0"/>
              </a:rPr>
              <a:t>B</a:t>
            </a:r>
          </a:p>
          <a:p>
            <a:pPr algn="ctr">
              <a:spcBef>
                <a:spcPct val="50000"/>
              </a:spcBef>
            </a:pPr>
            <a:r>
              <a:rPr lang="en-US" altLang="de-DE" sz="1400" b="1" dirty="0" err="1">
                <a:latin typeface="Arial" panose="020B0604020202020204" pitchFamily="34" charset="0"/>
              </a:rPr>
              <a:t>sb</a:t>
            </a:r>
            <a:r>
              <a:rPr lang="en-US" altLang="de-DE" sz="1400" b="1" dirty="0">
                <a:latin typeface="Arial" panose="020B0604020202020204" pitchFamily="34" charset="0"/>
              </a:rPr>
              <a:t>&lt;=</a:t>
            </a:r>
            <a:r>
              <a:rPr lang="en-US" altLang="de-DE" sz="1400" b="1" dirty="0" err="1">
                <a:latin typeface="Arial" panose="020B0604020202020204" pitchFamily="34" charset="0"/>
              </a:rPr>
              <a:t>sb+i</a:t>
            </a:r>
            <a:r>
              <a:rPr lang="en-US" altLang="de-DE" sz="1400" b="1" dirty="0">
                <a:latin typeface="Arial" panose="020B0604020202020204" pitchFamily="34" charset="0"/>
              </a:rPr>
              <a:t>;</a:t>
            </a:r>
          </a:p>
          <a:p>
            <a:pPr algn="ctr">
              <a:spcBef>
                <a:spcPts val="0"/>
              </a:spcBef>
            </a:pPr>
            <a:r>
              <a:rPr lang="en-US" altLang="de-DE" sz="1400" b="1" dirty="0">
                <a:latin typeface="Arial" panose="020B0604020202020204" pitchFamily="34" charset="0"/>
              </a:rPr>
              <a:t>out&lt;=</a:t>
            </a:r>
            <a:r>
              <a:rPr lang="en-US" altLang="de-DE" sz="1400" b="1" dirty="0" err="1">
                <a:latin typeface="Arial" panose="020B0604020202020204" pitchFamily="34" charset="0"/>
              </a:rPr>
              <a:t>sb+i</a:t>
            </a:r>
            <a:r>
              <a:rPr lang="en-US" altLang="de-DE" sz="1400" b="1" dirty="0" smtClean="0">
                <a:latin typeface="Arial" panose="020B0604020202020204" pitchFamily="34" charset="0"/>
              </a:rPr>
              <a:t>;</a:t>
            </a:r>
            <a:endParaRPr lang="en-US" altLang="de-DE" sz="1400" b="1" dirty="0">
              <a:latin typeface="Arial" panose="020B0604020202020204" pitchFamily="34" charset="0"/>
            </a:endParaRPr>
          </a:p>
        </p:txBody>
      </p:sp>
      <p:cxnSp>
        <p:nvCxnSpPr>
          <p:cNvPr id="10" name="Gewinkelte Verbindung 9"/>
          <p:cNvCxnSpPr>
            <a:stCxn id="66609" idx="3"/>
            <a:endCxn id="67" idx="1"/>
          </p:cNvCxnSpPr>
          <p:nvPr/>
        </p:nvCxnSpPr>
        <p:spPr bwMode="auto">
          <a:xfrm flipV="1">
            <a:off x="2553094" y="2004566"/>
            <a:ext cx="1145166" cy="155559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winkelte Verbindung 20"/>
          <p:cNvCxnSpPr>
            <a:stCxn id="67" idx="3"/>
            <a:endCxn id="63" idx="0"/>
          </p:cNvCxnSpPr>
          <p:nvPr/>
        </p:nvCxnSpPr>
        <p:spPr bwMode="auto">
          <a:xfrm>
            <a:off x="4852266" y="2004566"/>
            <a:ext cx="2010100" cy="282170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winkelte Verbindung 22"/>
          <p:cNvCxnSpPr>
            <a:endCxn id="63" idx="2"/>
          </p:cNvCxnSpPr>
          <p:nvPr/>
        </p:nvCxnSpPr>
        <p:spPr bwMode="auto">
          <a:xfrm flipV="1">
            <a:off x="4839469" y="4343380"/>
            <a:ext cx="2022897" cy="79508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Gewinkelte Verbindung 26"/>
          <p:cNvCxnSpPr>
            <a:stCxn id="66609" idx="3"/>
            <a:endCxn id="66610" idx="1"/>
          </p:cNvCxnSpPr>
          <p:nvPr/>
        </p:nvCxnSpPr>
        <p:spPr bwMode="auto">
          <a:xfrm>
            <a:off x="2553094" y="3560166"/>
            <a:ext cx="1129139" cy="862722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Gerade Verbindung mit Pfeil 32"/>
          <p:cNvCxnSpPr/>
          <p:nvPr/>
        </p:nvCxnSpPr>
        <p:spPr bwMode="auto">
          <a:xfrm>
            <a:off x="7693389" y="3565401"/>
            <a:ext cx="133858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Rectangle 5"/>
          <p:cNvSpPr>
            <a:spLocks noChangeArrowheads="1"/>
          </p:cNvSpPr>
          <p:nvPr/>
        </p:nvSpPr>
        <p:spPr bwMode="auto">
          <a:xfrm>
            <a:off x="3527490" y="6997221"/>
            <a:ext cx="343025" cy="24058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11" name="Rectangle 5"/>
          <p:cNvSpPr>
            <a:spLocks noChangeArrowheads="1"/>
          </p:cNvSpPr>
          <p:nvPr/>
        </p:nvSpPr>
        <p:spPr bwMode="auto">
          <a:xfrm>
            <a:off x="4810277" y="6985233"/>
            <a:ext cx="343025" cy="24058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3956890" y="6997221"/>
            <a:ext cx="343025" cy="24058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 smtClean="0">
                <a:latin typeface="Arial" panose="020B0604020202020204" pitchFamily="34" charset="0"/>
              </a:rPr>
              <a:t>C</a:t>
            </a:r>
            <a:endParaRPr lang="en-US" altLang="de-DE" b="1" dirty="0">
              <a:latin typeface="Arial" panose="020B0604020202020204" pitchFamily="34" charset="0"/>
            </a:endParaRPr>
          </a:p>
        </p:txBody>
      </p:sp>
      <p:sp>
        <p:nvSpPr>
          <p:cNvPr id="113" name="Rectangle 5"/>
          <p:cNvSpPr>
            <a:spLocks noChangeArrowheads="1"/>
          </p:cNvSpPr>
          <p:nvPr/>
        </p:nvSpPr>
        <p:spPr bwMode="auto">
          <a:xfrm>
            <a:off x="4393316" y="6985233"/>
            <a:ext cx="343025" cy="24058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 smtClean="0">
                <a:latin typeface="Arial" panose="020B0604020202020204" pitchFamily="34" charset="0"/>
              </a:rPr>
              <a:t>D</a:t>
            </a:r>
            <a:endParaRPr lang="en-US" altLang="de-DE" b="1" dirty="0">
              <a:latin typeface="Arial" panose="020B0604020202020204" pitchFamily="34" charset="0"/>
            </a:endParaRPr>
          </a:p>
        </p:txBody>
      </p:sp>
      <p:grpSp>
        <p:nvGrpSpPr>
          <p:cNvPr id="48" name="Group 28"/>
          <p:cNvGrpSpPr>
            <a:grpSpLocks/>
          </p:cNvGrpSpPr>
          <p:nvPr/>
        </p:nvGrpSpPr>
        <p:grpSpPr bwMode="auto">
          <a:xfrm>
            <a:off x="4974832" y="1117129"/>
            <a:ext cx="563648" cy="796086"/>
            <a:chOff x="902" y="2241"/>
            <a:chExt cx="211" cy="255"/>
          </a:xfrm>
        </p:grpSpPr>
        <p:sp>
          <p:nvSpPr>
            <p:cNvPr id="49" name="Oval 29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sv-SE" altLang="de-DE" b="1">
                <a:latin typeface="Arial" panose="020B0604020202020204" pitchFamily="34" charset="0"/>
              </a:endParaRPr>
            </a:p>
          </p:txBody>
        </p:sp>
        <p:sp>
          <p:nvSpPr>
            <p:cNvPr id="50" name="Text Box 30"/>
            <p:cNvSpPr txBox="1">
              <a:spLocks noChangeArrowheads="1"/>
            </p:cNvSpPr>
            <p:nvPr/>
          </p:nvSpPr>
          <p:spPr bwMode="auto">
            <a:xfrm>
              <a:off x="902" y="2241"/>
              <a:ext cx="211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de-DE" b="1" dirty="0" smtClean="0">
                  <a:solidFill>
                    <a:srgbClr val="00CCFF"/>
                  </a:solidFill>
                  <a:latin typeface="Arial" panose="020B0604020202020204" pitchFamily="34" charset="0"/>
                </a:rPr>
                <a:t>(2,t)</a:t>
              </a:r>
              <a:endParaRPr lang="en-US" altLang="de-DE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51" name="Group 28"/>
          <p:cNvGrpSpPr>
            <a:grpSpLocks/>
          </p:cNvGrpSpPr>
          <p:nvPr/>
        </p:nvGrpSpPr>
        <p:grpSpPr bwMode="auto">
          <a:xfrm>
            <a:off x="4893364" y="3547294"/>
            <a:ext cx="563648" cy="796086"/>
            <a:chOff x="902" y="2241"/>
            <a:chExt cx="211" cy="255"/>
          </a:xfrm>
        </p:grpSpPr>
        <p:sp>
          <p:nvSpPr>
            <p:cNvPr id="52" name="Oval 29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sv-SE" altLang="de-DE" b="1">
                <a:latin typeface="Arial" panose="020B0604020202020204" pitchFamily="34" charset="0"/>
              </a:endParaRPr>
            </a:p>
          </p:txBody>
        </p:sp>
        <p:sp>
          <p:nvSpPr>
            <p:cNvPr id="53" name="Text Box 30"/>
            <p:cNvSpPr txBox="1">
              <a:spLocks noChangeArrowheads="1"/>
            </p:cNvSpPr>
            <p:nvPr/>
          </p:nvSpPr>
          <p:spPr bwMode="auto">
            <a:xfrm>
              <a:off x="902" y="2241"/>
              <a:ext cx="211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de-DE" b="1" dirty="0" smtClean="0">
                  <a:solidFill>
                    <a:srgbClr val="00CCFF"/>
                  </a:solidFill>
                  <a:latin typeface="Arial" panose="020B0604020202020204" pitchFamily="34" charset="0"/>
                </a:rPr>
                <a:t>(2,t)</a:t>
              </a:r>
              <a:endParaRPr lang="en-US" altLang="de-DE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2" name="Group 28"/>
          <p:cNvGrpSpPr>
            <a:grpSpLocks/>
          </p:cNvGrpSpPr>
          <p:nvPr/>
        </p:nvGrpSpPr>
        <p:grpSpPr bwMode="auto">
          <a:xfrm>
            <a:off x="8750147" y="2676054"/>
            <a:ext cx="563648" cy="796086"/>
            <a:chOff x="902" y="2241"/>
            <a:chExt cx="211" cy="255"/>
          </a:xfrm>
        </p:grpSpPr>
        <p:sp>
          <p:nvSpPr>
            <p:cNvPr id="64" name="Oval 29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sv-SE" altLang="de-DE" b="1">
                <a:latin typeface="Arial" panose="020B0604020202020204" pitchFamily="34" charset="0"/>
              </a:endParaRPr>
            </a:p>
          </p:txBody>
        </p:sp>
        <p:sp>
          <p:nvSpPr>
            <p:cNvPr id="65" name="Text Box 30"/>
            <p:cNvSpPr txBox="1">
              <a:spLocks noChangeArrowheads="1"/>
            </p:cNvSpPr>
            <p:nvPr/>
          </p:nvSpPr>
          <p:spPr bwMode="auto">
            <a:xfrm>
              <a:off x="902" y="2241"/>
              <a:ext cx="211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de-DE" b="1" dirty="0" smtClean="0">
                  <a:solidFill>
                    <a:srgbClr val="00CCFF"/>
                  </a:solidFill>
                  <a:latin typeface="Arial" panose="020B0604020202020204" pitchFamily="34" charset="0"/>
                </a:rPr>
                <a:t>(3,t)</a:t>
              </a:r>
              <a:endParaRPr lang="en-US" altLang="de-DE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1167061" y="5357580"/>
            <a:ext cx="4432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 smtClean="0"/>
              <a:t>Initial </a:t>
            </a:r>
            <a:r>
              <a:rPr lang="de-AT" sz="2400" dirty="0" err="1" smtClean="0"/>
              <a:t>state</a:t>
            </a:r>
            <a:r>
              <a:rPr lang="de-AT" sz="2400" dirty="0" smtClean="0"/>
              <a:t>: </a:t>
            </a:r>
            <a:r>
              <a:rPr lang="de-AT" sz="2400" dirty="0" err="1"/>
              <a:t>sb</a:t>
            </a:r>
            <a:r>
              <a:rPr lang="de-AT" sz="2400" dirty="0"/>
              <a:t>&lt;=1; </a:t>
            </a:r>
            <a:r>
              <a:rPr lang="de-AT" sz="2400" dirty="0" err="1"/>
              <a:t>sc</a:t>
            </a:r>
            <a:r>
              <a:rPr lang="de-AT" sz="2400" dirty="0"/>
              <a:t>&lt;=1; </a:t>
            </a:r>
            <a:r>
              <a:rPr lang="de-AT" sz="2400" dirty="0" err="1"/>
              <a:t>sd</a:t>
            </a:r>
            <a:r>
              <a:rPr lang="de-AT" sz="2400" dirty="0"/>
              <a:t>&lt;=1;</a:t>
            </a:r>
          </a:p>
          <a:p>
            <a:r>
              <a:rPr lang="de-AT" sz="2400" dirty="0" smtClean="0"/>
              <a:t>Schedule:</a:t>
            </a:r>
            <a:endParaRPr lang="en-GB" sz="2400" dirty="0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5199509" y="6985233"/>
            <a:ext cx="343025" cy="24058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 smtClean="0">
                <a:latin typeface="Arial" panose="020B0604020202020204" pitchFamily="34" charset="0"/>
              </a:rPr>
              <a:t>D</a:t>
            </a:r>
            <a:endParaRPr lang="en-US" altLang="de-DE" b="1" dirty="0">
              <a:latin typeface="Arial" panose="020B0604020202020204" pitchFamily="34" charset="0"/>
            </a:endParaRPr>
          </a:p>
        </p:txBody>
      </p:sp>
      <p:grpSp>
        <p:nvGrpSpPr>
          <p:cNvPr id="38" name="Group 28"/>
          <p:cNvGrpSpPr>
            <a:grpSpLocks/>
          </p:cNvGrpSpPr>
          <p:nvPr/>
        </p:nvGrpSpPr>
        <p:grpSpPr bwMode="auto">
          <a:xfrm>
            <a:off x="8014451" y="2712572"/>
            <a:ext cx="563648" cy="796086"/>
            <a:chOff x="902" y="2241"/>
            <a:chExt cx="211" cy="255"/>
          </a:xfrm>
        </p:grpSpPr>
        <p:sp>
          <p:nvSpPr>
            <p:cNvPr id="39" name="Oval 29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sv-SE" altLang="de-DE" b="1">
                <a:latin typeface="Arial" panose="020B0604020202020204" pitchFamily="34" charset="0"/>
              </a:endParaRPr>
            </a:p>
          </p:txBody>
        </p:sp>
        <p:sp>
          <p:nvSpPr>
            <p:cNvPr id="40" name="Text Box 30"/>
            <p:cNvSpPr txBox="1">
              <a:spLocks noChangeArrowheads="1"/>
            </p:cNvSpPr>
            <p:nvPr/>
          </p:nvSpPr>
          <p:spPr bwMode="auto">
            <a:xfrm>
              <a:off x="902" y="2241"/>
              <a:ext cx="211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de-DE" b="1" dirty="0" smtClean="0">
                  <a:solidFill>
                    <a:srgbClr val="00CCFF"/>
                  </a:solidFill>
                  <a:latin typeface="Arial" panose="020B0604020202020204" pitchFamily="34" charset="0"/>
                </a:rPr>
                <a:t>(6,t)</a:t>
              </a:r>
              <a:endParaRPr lang="en-US" altLang="de-DE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660991" y="1714679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i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3628141" y="4084334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i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6855693" y="1976374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i1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6855693" y="4285481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i2</a:t>
            </a:r>
            <a:endParaRPr lang="en-GB" dirty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3527490" y="6421157"/>
            <a:ext cx="343025" cy="24058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3960403" y="6421157"/>
            <a:ext cx="343025" cy="24058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4784476" y="6421157"/>
            <a:ext cx="343025" cy="24058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 smtClean="0">
                <a:latin typeface="Arial" panose="020B0604020202020204" pitchFamily="34" charset="0"/>
              </a:rPr>
              <a:t>C</a:t>
            </a:r>
            <a:endParaRPr lang="en-US" altLang="de-DE" b="1" dirty="0">
              <a:latin typeface="Arial" panose="020B0604020202020204" pitchFamily="34" charset="0"/>
            </a:endParaRP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4393316" y="6409169"/>
            <a:ext cx="343025" cy="24058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 smtClean="0">
                <a:latin typeface="Arial" panose="020B0604020202020204" pitchFamily="34" charset="0"/>
              </a:rPr>
              <a:t>D</a:t>
            </a:r>
            <a:endParaRPr lang="en-US" altLang="de-DE" b="1" dirty="0">
              <a:latin typeface="Arial" panose="020B0604020202020204" pitchFamily="34" charset="0"/>
            </a:endParaRP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5199509" y="6409169"/>
            <a:ext cx="343025" cy="24058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 smtClean="0">
                <a:latin typeface="Arial" panose="020B0604020202020204" pitchFamily="34" charset="0"/>
              </a:rPr>
              <a:t>D</a:t>
            </a:r>
            <a:endParaRPr lang="en-US" altLang="de-DE" b="1" dirty="0">
              <a:latin typeface="Arial" panose="020B0604020202020204" pitchFamily="34" charset="0"/>
            </a:endParaRP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6031343" y="6324579"/>
            <a:ext cx="563648" cy="33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de-DE" b="1" dirty="0" smtClean="0">
                <a:solidFill>
                  <a:srgbClr val="00CCFF"/>
                </a:solidFill>
                <a:latin typeface="Arial" panose="020B0604020202020204" pitchFamily="34" charset="0"/>
              </a:rPr>
              <a:t>(4,t)</a:t>
            </a:r>
            <a:endParaRPr lang="en-US" altLang="de-DE" b="1" dirty="0">
              <a:latin typeface="Arial" panose="020B0604020202020204" pitchFamily="34" charset="0"/>
            </a:endParaRPr>
          </a:p>
        </p:txBody>
      </p: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6746352" y="6320611"/>
            <a:ext cx="563648" cy="33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de-DE" b="1" dirty="0" smtClean="0">
                <a:solidFill>
                  <a:srgbClr val="00CCFF"/>
                </a:solidFill>
                <a:latin typeface="Arial" panose="020B0604020202020204" pitchFamily="34" charset="0"/>
              </a:rPr>
              <a:t>(2,t)</a:t>
            </a:r>
            <a:endParaRPr lang="en-US" altLang="de-DE" b="1" dirty="0">
              <a:latin typeface="Arial" panose="020B0604020202020204" pitchFamily="34" charset="0"/>
            </a:endParaRP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3527490" y="5869657"/>
            <a:ext cx="343025" cy="24058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3960403" y="5869657"/>
            <a:ext cx="343025" cy="24058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auto">
          <a:xfrm>
            <a:off x="4385356" y="5869657"/>
            <a:ext cx="343025" cy="24058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 smtClean="0">
                <a:latin typeface="Arial" panose="020B0604020202020204" pitchFamily="34" charset="0"/>
              </a:rPr>
              <a:t>C</a:t>
            </a:r>
            <a:endParaRPr lang="en-US" altLang="de-DE" b="1" dirty="0">
              <a:latin typeface="Arial" panose="020B0604020202020204" pitchFamily="34" charset="0"/>
            </a:endParaRPr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4856484" y="5869657"/>
            <a:ext cx="343025" cy="24058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 smtClean="0">
                <a:latin typeface="Arial" panose="020B0604020202020204" pitchFamily="34" charset="0"/>
              </a:rPr>
              <a:t>D</a:t>
            </a:r>
            <a:endParaRPr lang="en-US" altLang="de-DE" b="1" dirty="0">
              <a:latin typeface="Arial" panose="020B0604020202020204" pitchFamily="34" charset="0"/>
            </a:endParaRP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6000638" y="5773079"/>
            <a:ext cx="563648" cy="33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de-DE" b="1" dirty="0" smtClean="0">
                <a:solidFill>
                  <a:srgbClr val="00CCFF"/>
                </a:solidFill>
                <a:latin typeface="Arial" panose="020B0604020202020204" pitchFamily="34" charset="0"/>
              </a:rPr>
              <a:t>(4,t)</a:t>
            </a:r>
            <a:endParaRPr lang="en-US" altLang="de-DE" b="1" dirty="0">
              <a:latin typeface="Arial" panose="020B0604020202020204" pitchFamily="34" charset="0"/>
            </a:endParaRPr>
          </a:p>
        </p:txBody>
      </p:sp>
      <p:sp>
        <p:nvSpPr>
          <p:cNvPr id="61" name="Text Box 30"/>
          <p:cNvSpPr txBox="1">
            <a:spLocks noChangeArrowheads="1"/>
          </p:cNvSpPr>
          <p:nvPr/>
        </p:nvSpPr>
        <p:spPr bwMode="auto">
          <a:xfrm>
            <a:off x="6746352" y="6900643"/>
            <a:ext cx="563648" cy="33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de-DE" b="1" dirty="0" smtClean="0">
                <a:solidFill>
                  <a:srgbClr val="00CCFF"/>
                </a:solidFill>
                <a:latin typeface="Arial" panose="020B0604020202020204" pitchFamily="34" charset="0"/>
              </a:rPr>
              <a:t>(3,t)</a:t>
            </a:r>
            <a:endParaRPr lang="en-US" altLang="de-DE" b="1" dirty="0">
              <a:latin typeface="Arial" panose="020B0604020202020204" pitchFamily="34" charset="0"/>
            </a:endParaRP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6031343" y="6888655"/>
            <a:ext cx="563648" cy="33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de-DE" b="1" dirty="0" smtClean="0">
                <a:solidFill>
                  <a:srgbClr val="00CCFF"/>
                </a:solidFill>
                <a:latin typeface="Arial" panose="020B0604020202020204" pitchFamily="34" charset="0"/>
              </a:rPr>
              <a:t>(6,t)</a:t>
            </a:r>
            <a:endParaRPr lang="en-US" altLang="de-DE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557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112" grpId="0" animBg="1"/>
      <p:bldP spid="113" grpId="0" animBg="1"/>
      <p:bldP spid="34" grpId="0" animBg="1"/>
      <p:bldP spid="61" grpId="0"/>
      <p:bldP spid="6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Simultane</a:t>
            </a:r>
            <a:r>
              <a:rPr lang="en-US" dirty="0" smtClean="0"/>
              <a:t> </a:t>
            </a:r>
            <a:r>
              <a:rPr lang="en-US" dirty="0" err="1" smtClean="0"/>
              <a:t>Ereignisse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Delta Delays</a:t>
            </a:r>
            <a:endParaRPr lang="en-US" dirty="0"/>
          </a:p>
        </p:txBody>
      </p:sp>
      <p:sp>
        <p:nvSpPr>
          <p:cNvPr id="66570" name="Rectangle 57"/>
          <p:cNvSpPr>
            <a:spLocks noChangeArrowheads="1"/>
          </p:cNvSpPr>
          <p:nvPr/>
        </p:nvSpPr>
        <p:spPr bwMode="auto">
          <a:xfrm>
            <a:off x="4335463" y="7008813"/>
            <a:ext cx="1584325" cy="5413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sp>
        <p:nvSpPr>
          <p:cNvPr id="66571" name="Datumsplatzhalter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595C0A-37E8-4303-B4E2-31F8B62B3F44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66572" name="Foliennummernplatzhalter 6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23BE42-A370-43DF-8A2C-CC54E54FD0A1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88" name="Rectangle 32"/>
          <p:cNvSpPr>
            <a:spLocks noChangeArrowheads="1"/>
          </p:cNvSpPr>
          <p:nvPr/>
        </p:nvSpPr>
        <p:spPr bwMode="auto">
          <a:xfrm>
            <a:off x="1095054" y="1621185"/>
            <a:ext cx="8280919" cy="432048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lIns="99542" tIns="49771" rIns="99542" bIns="49771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sp>
        <p:nvSpPr>
          <p:cNvPr id="66609" name="Rectangle 5"/>
          <p:cNvSpPr>
            <a:spLocks noChangeArrowheads="1"/>
          </p:cNvSpPr>
          <p:nvPr/>
        </p:nvSpPr>
        <p:spPr bwMode="auto">
          <a:xfrm>
            <a:off x="1399088" y="3608832"/>
            <a:ext cx="1154006" cy="119881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66610" name="Rectangle 9"/>
          <p:cNvSpPr>
            <a:spLocks noChangeArrowheads="1"/>
          </p:cNvSpPr>
          <p:nvPr/>
        </p:nvSpPr>
        <p:spPr bwMode="auto">
          <a:xfrm>
            <a:off x="3682233" y="4471553"/>
            <a:ext cx="1154006" cy="119881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 smtClean="0">
                <a:latin typeface="Arial" panose="020B0604020202020204" pitchFamily="34" charset="0"/>
              </a:rPr>
              <a:t>C</a:t>
            </a:r>
            <a:endParaRPr lang="en-US" altLang="de-DE" b="1" dirty="0"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altLang="de-DE" sz="1300" b="1" dirty="0" err="1">
                <a:latin typeface="Arial" panose="020B0604020202020204" pitchFamily="34" charset="0"/>
              </a:rPr>
              <a:t>sc</a:t>
            </a:r>
            <a:r>
              <a:rPr lang="en-US" altLang="de-DE" sz="1300" b="1" dirty="0">
                <a:latin typeface="Arial" panose="020B0604020202020204" pitchFamily="34" charset="0"/>
              </a:rPr>
              <a:t>&lt;=</a:t>
            </a:r>
            <a:r>
              <a:rPr lang="en-US" altLang="de-DE" sz="1300" b="1" dirty="0" err="1">
                <a:latin typeface="Arial" panose="020B0604020202020204" pitchFamily="34" charset="0"/>
              </a:rPr>
              <a:t>sc+i</a:t>
            </a:r>
            <a:r>
              <a:rPr lang="en-US" altLang="de-DE" sz="1300" b="1" dirty="0">
                <a:latin typeface="Arial" panose="020B0604020202020204" pitchFamily="34" charset="0"/>
              </a:rPr>
              <a:t>;</a:t>
            </a:r>
          </a:p>
          <a:p>
            <a:pPr algn="ctr">
              <a:spcBef>
                <a:spcPts val="0"/>
              </a:spcBef>
            </a:pPr>
            <a:r>
              <a:rPr lang="en-US" altLang="de-DE" sz="1300" b="1" dirty="0">
                <a:latin typeface="Arial" panose="020B0604020202020204" pitchFamily="34" charset="0"/>
              </a:rPr>
              <a:t>out&lt;=</a:t>
            </a:r>
            <a:r>
              <a:rPr lang="en-US" altLang="de-DE" sz="1300" b="1" dirty="0" err="1">
                <a:latin typeface="Arial" panose="020B0604020202020204" pitchFamily="34" charset="0"/>
              </a:rPr>
              <a:t>sc+i</a:t>
            </a:r>
            <a:r>
              <a:rPr lang="en-US" altLang="de-DE" sz="1300" b="1" dirty="0" smtClean="0">
                <a:latin typeface="Arial" panose="020B0604020202020204" pitchFamily="34" charset="0"/>
              </a:rPr>
              <a:t>;</a:t>
            </a:r>
            <a:endParaRPr lang="en-US" altLang="de-DE" sz="1300" b="1" dirty="0">
              <a:latin typeface="Arial" panose="020B0604020202020204" pitchFamily="34" charset="0"/>
            </a:endParaRPr>
          </a:p>
        </p:txBody>
      </p:sp>
      <p:grpSp>
        <p:nvGrpSpPr>
          <p:cNvPr id="66616" name="Group 28"/>
          <p:cNvGrpSpPr>
            <a:grpSpLocks/>
          </p:cNvGrpSpPr>
          <p:nvPr/>
        </p:nvGrpSpPr>
        <p:grpSpPr bwMode="auto">
          <a:xfrm>
            <a:off x="2479927" y="3262304"/>
            <a:ext cx="563647" cy="796086"/>
            <a:chOff x="902" y="2241"/>
            <a:chExt cx="211" cy="255"/>
          </a:xfrm>
        </p:grpSpPr>
        <p:sp>
          <p:nvSpPr>
            <p:cNvPr id="66617" name="Oval 29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sv-SE" altLang="de-DE" b="1">
                <a:latin typeface="Arial" panose="020B0604020202020204" pitchFamily="34" charset="0"/>
              </a:endParaRPr>
            </a:p>
          </p:txBody>
        </p:sp>
        <p:sp>
          <p:nvSpPr>
            <p:cNvPr id="66618" name="Text Box 30"/>
            <p:cNvSpPr txBox="1">
              <a:spLocks noChangeArrowheads="1"/>
            </p:cNvSpPr>
            <p:nvPr/>
          </p:nvSpPr>
          <p:spPr bwMode="auto">
            <a:xfrm>
              <a:off x="902" y="2241"/>
              <a:ext cx="211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de-DE" b="1" dirty="0" smtClean="0">
                  <a:solidFill>
                    <a:srgbClr val="00CCFF"/>
                  </a:solidFill>
                  <a:latin typeface="Arial" panose="020B0604020202020204" pitchFamily="34" charset="0"/>
                </a:rPr>
                <a:t>(1,t)</a:t>
              </a:r>
              <a:endParaRPr lang="en-US" altLang="de-DE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63" name="Rectangle 17"/>
          <p:cNvSpPr>
            <a:spLocks noChangeArrowheads="1"/>
          </p:cNvSpPr>
          <p:nvPr/>
        </p:nvSpPr>
        <p:spPr bwMode="auto">
          <a:xfrm>
            <a:off x="6031343" y="2934808"/>
            <a:ext cx="1662046" cy="205664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altLang="de-DE" sz="1400" b="1" dirty="0">
                <a:latin typeface="Arial" panose="020B0604020202020204" pitchFamily="34" charset="0"/>
              </a:rPr>
              <a:t>D</a:t>
            </a:r>
            <a:endParaRPr lang="en-US" altLang="de-DE" sz="1400" b="1" dirty="0" smtClean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de-DE" sz="1200" b="1" dirty="0" err="1">
                <a:latin typeface="Arial" panose="020B0604020202020204" pitchFamily="34" charset="0"/>
              </a:rPr>
              <a:t>vtmp</a:t>
            </a:r>
            <a:r>
              <a:rPr lang="en-US" altLang="de-DE" sz="1200" b="1" dirty="0">
                <a:latin typeface="Arial" panose="020B0604020202020204" pitchFamily="34" charset="0"/>
              </a:rPr>
              <a:t>:= </a:t>
            </a:r>
            <a:r>
              <a:rPr lang="en-US" altLang="de-DE" sz="1200" b="1" dirty="0" err="1">
                <a:latin typeface="Arial" panose="020B0604020202020204" pitchFamily="34" charset="0"/>
              </a:rPr>
              <a:t>sd</a:t>
            </a:r>
            <a:r>
              <a:rPr lang="en-US" altLang="de-DE" sz="1200" b="1" dirty="0">
                <a:latin typeface="Arial" panose="020B0604020202020204" pitchFamily="34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de-DE" sz="1200" b="1" dirty="0">
                <a:latin typeface="Arial" panose="020B0604020202020204" pitchFamily="34" charset="0"/>
              </a:rPr>
              <a:t>if (i1’event) then</a:t>
            </a:r>
          </a:p>
          <a:p>
            <a:pPr>
              <a:spcBef>
                <a:spcPts val="0"/>
              </a:spcBef>
            </a:pPr>
            <a:r>
              <a:rPr lang="en-US" altLang="de-DE" sz="1200" b="1" dirty="0">
                <a:latin typeface="Arial" panose="020B0604020202020204" pitchFamily="34" charset="0"/>
              </a:rPr>
              <a:t>   </a:t>
            </a:r>
            <a:r>
              <a:rPr lang="en-US" altLang="de-DE" sz="1200" b="1" dirty="0" err="1">
                <a:latin typeface="Arial" panose="020B0604020202020204" pitchFamily="34" charset="0"/>
              </a:rPr>
              <a:t>vtmp</a:t>
            </a:r>
            <a:r>
              <a:rPr lang="en-US" altLang="de-DE" sz="1200" b="1" dirty="0" smtClean="0">
                <a:latin typeface="Arial" panose="020B0604020202020204" pitchFamily="34" charset="0"/>
              </a:rPr>
              <a:t>:=</a:t>
            </a:r>
            <a:r>
              <a:rPr lang="en-US" altLang="de-DE" sz="1200" b="1" dirty="0" err="1" smtClean="0">
                <a:latin typeface="Arial" panose="020B0604020202020204" pitchFamily="34" charset="0"/>
              </a:rPr>
              <a:t>vtmp</a:t>
            </a:r>
            <a:r>
              <a:rPr lang="en-US" altLang="de-DE" sz="1200" b="1" dirty="0" smtClean="0">
                <a:latin typeface="Arial" panose="020B0604020202020204" pitchFamily="34" charset="0"/>
              </a:rPr>
              <a:t>*i1</a:t>
            </a:r>
            <a:r>
              <a:rPr lang="en-US" altLang="de-DE" sz="1200" b="1" dirty="0">
                <a:latin typeface="Arial" panose="020B0604020202020204" pitchFamily="34" charset="0"/>
              </a:rPr>
              <a:t>;</a:t>
            </a:r>
            <a:endParaRPr lang="en-US" altLang="de-DE" sz="1400" b="1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de-DE" sz="1200" b="1" dirty="0">
                <a:latin typeface="Arial" panose="020B0604020202020204" pitchFamily="34" charset="0"/>
              </a:rPr>
              <a:t>end if;</a:t>
            </a:r>
          </a:p>
          <a:p>
            <a:pPr>
              <a:spcBef>
                <a:spcPts val="0"/>
              </a:spcBef>
            </a:pPr>
            <a:r>
              <a:rPr lang="en-US" altLang="de-DE" sz="1200" b="1" dirty="0">
                <a:latin typeface="Arial" panose="020B0604020202020204" pitchFamily="34" charset="0"/>
              </a:rPr>
              <a:t>if (i2’event) then </a:t>
            </a:r>
          </a:p>
          <a:p>
            <a:pPr>
              <a:spcBef>
                <a:spcPts val="0"/>
              </a:spcBef>
            </a:pPr>
            <a:r>
              <a:rPr lang="en-US" altLang="de-DE" sz="1200" b="1" dirty="0">
                <a:latin typeface="Arial" panose="020B0604020202020204" pitchFamily="34" charset="0"/>
              </a:rPr>
              <a:t>  </a:t>
            </a:r>
            <a:r>
              <a:rPr lang="en-US" altLang="de-DE" sz="1200" b="1" dirty="0" err="1">
                <a:latin typeface="Arial" panose="020B0604020202020204" pitchFamily="34" charset="0"/>
              </a:rPr>
              <a:t>vtmp</a:t>
            </a:r>
            <a:r>
              <a:rPr lang="en-US" altLang="de-DE" sz="1200" b="1" dirty="0">
                <a:latin typeface="Arial" panose="020B0604020202020204" pitchFamily="34" charset="0"/>
              </a:rPr>
              <a:t>:=vtmp+i2;</a:t>
            </a:r>
          </a:p>
          <a:p>
            <a:pPr>
              <a:spcBef>
                <a:spcPts val="0"/>
              </a:spcBef>
            </a:pPr>
            <a:r>
              <a:rPr lang="en-US" altLang="de-DE" sz="1200" b="1" dirty="0">
                <a:latin typeface="Arial" panose="020B0604020202020204" pitchFamily="34" charset="0"/>
              </a:rPr>
              <a:t>end if;</a:t>
            </a:r>
          </a:p>
          <a:p>
            <a:pPr>
              <a:spcBef>
                <a:spcPts val="0"/>
              </a:spcBef>
            </a:pPr>
            <a:r>
              <a:rPr lang="en-US" altLang="de-DE" sz="1200" b="1" dirty="0" err="1">
                <a:latin typeface="Arial" panose="020B0604020202020204" pitchFamily="34" charset="0"/>
              </a:rPr>
              <a:t>sd</a:t>
            </a:r>
            <a:r>
              <a:rPr lang="en-US" altLang="de-DE" sz="1200" b="1" dirty="0">
                <a:latin typeface="Arial" panose="020B0604020202020204" pitchFamily="34" charset="0"/>
              </a:rPr>
              <a:t>&lt;=</a:t>
            </a:r>
            <a:r>
              <a:rPr lang="en-US" altLang="de-DE" sz="1200" b="1" dirty="0" err="1">
                <a:latin typeface="Arial" panose="020B0604020202020204" pitchFamily="34" charset="0"/>
              </a:rPr>
              <a:t>vtmp</a:t>
            </a:r>
            <a:r>
              <a:rPr lang="en-US" altLang="de-DE" sz="1200" b="1" dirty="0">
                <a:latin typeface="Arial" panose="020B0604020202020204" pitchFamily="34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de-DE" sz="1200" b="1" dirty="0">
                <a:latin typeface="Arial" panose="020B0604020202020204" pitchFamily="34" charset="0"/>
              </a:rPr>
              <a:t>out&lt;=</a:t>
            </a:r>
            <a:r>
              <a:rPr lang="en-US" altLang="de-DE" sz="1200" b="1" dirty="0" err="1">
                <a:latin typeface="Arial" panose="020B0604020202020204" pitchFamily="34" charset="0"/>
              </a:rPr>
              <a:t>vtmp</a:t>
            </a:r>
            <a:r>
              <a:rPr lang="en-US" altLang="de-DE" sz="1200" b="1" dirty="0" smtClean="0">
                <a:latin typeface="Arial" panose="020B0604020202020204" pitchFamily="34" charset="0"/>
              </a:rPr>
              <a:t>;</a:t>
            </a:r>
            <a:endParaRPr lang="en-US" altLang="de-DE" sz="1200" b="1" dirty="0">
              <a:latin typeface="Arial" panose="020B0604020202020204" pitchFamily="34" charset="0"/>
            </a:endParaRPr>
          </a:p>
        </p:txBody>
      </p:sp>
      <p:sp>
        <p:nvSpPr>
          <p:cNvPr id="67" name="Rectangle 17"/>
          <p:cNvSpPr>
            <a:spLocks noChangeArrowheads="1"/>
          </p:cNvSpPr>
          <p:nvPr/>
        </p:nvSpPr>
        <p:spPr bwMode="auto">
          <a:xfrm>
            <a:off x="3698260" y="2053233"/>
            <a:ext cx="1154006" cy="119881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 smtClean="0">
                <a:latin typeface="Arial" panose="020B0604020202020204" pitchFamily="34" charset="0"/>
              </a:rPr>
              <a:t>B</a:t>
            </a:r>
          </a:p>
          <a:p>
            <a:pPr algn="ctr">
              <a:spcBef>
                <a:spcPct val="50000"/>
              </a:spcBef>
            </a:pPr>
            <a:r>
              <a:rPr lang="en-US" altLang="de-DE" sz="1400" b="1" dirty="0" err="1">
                <a:latin typeface="Arial" panose="020B0604020202020204" pitchFamily="34" charset="0"/>
              </a:rPr>
              <a:t>sb</a:t>
            </a:r>
            <a:r>
              <a:rPr lang="en-US" altLang="de-DE" sz="1400" b="1" dirty="0">
                <a:latin typeface="Arial" panose="020B0604020202020204" pitchFamily="34" charset="0"/>
              </a:rPr>
              <a:t>&lt;=</a:t>
            </a:r>
            <a:r>
              <a:rPr lang="en-US" altLang="de-DE" sz="1400" b="1" dirty="0" err="1">
                <a:latin typeface="Arial" panose="020B0604020202020204" pitchFamily="34" charset="0"/>
              </a:rPr>
              <a:t>sb+i</a:t>
            </a:r>
            <a:r>
              <a:rPr lang="en-US" altLang="de-DE" sz="1400" b="1" dirty="0">
                <a:latin typeface="Arial" panose="020B0604020202020204" pitchFamily="34" charset="0"/>
              </a:rPr>
              <a:t>;</a:t>
            </a:r>
          </a:p>
          <a:p>
            <a:pPr algn="ctr">
              <a:spcBef>
                <a:spcPts val="0"/>
              </a:spcBef>
            </a:pPr>
            <a:r>
              <a:rPr lang="en-US" altLang="de-DE" sz="1400" b="1" dirty="0">
                <a:latin typeface="Arial" panose="020B0604020202020204" pitchFamily="34" charset="0"/>
              </a:rPr>
              <a:t>out&lt;=</a:t>
            </a:r>
            <a:r>
              <a:rPr lang="en-US" altLang="de-DE" sz="1400" b="1" dirty="0" err="1">
                <a:latin typeface="Arial" panose="020B0604020202020204" pitchFamily="34" charset="0"/>
              </a:rPr>
              <a:t>sb+i</a:t>
            </a:r>
            <a:r>
              <a:rPr lang="en-US" altLang="de-DE" sz="1400" b="1" dirty="0" smtClean="0">
                <a:latin typeface="Arial" panose="020B0604020202020204" pitchFamily="34" charset="0"/>
              </a:rPr>
              <a:t>;</a:t>
            </a:r>
            <a:endParaRPr lang="en-US" altLang="de-DE" sz="1400" b="1" dirty="0">
              <a:latin typeface="Arial" panose="020B0604020202020204" pitchFamily="34" charset="0"/>
            </a:endParaRPr>
          </a:p>
        </p:txBody>
      </p:sp>
      <p:cxnSp>
        <p:nvCxnSpPr>
          <p:cNvPr id="10" name="Gewinkelte Verbindung 9"/>
          <p:cNvCxnSpPr>
            <a:stCxn id="66609" idx="3"/>
            <a:endCxn id="67" idx="1"/>
          </p:cNvCxnSpPr>
          <p:nvPr/>
        </p:nvCxnSpPr>
        <p:spPr bwMode="auto">
          <a:xfrm flipV="1">
            <a:off x="2553094" y="2652638"/>
            <a:ext cx="1145166" cy="155559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winkelte Verbindung 20"/>
          <p:cNvCxnSpPr>
            <a:stCxn id="67" idx="3"/>
            <a:endCxn id="63" idx="0"/>
          </p:cNvCxnSpPr>
          <p:nvPr/>
        </p:nvCxnSpPr>
        <p:spPr bwMode="auto">
          <a:xfrm>
            <a:off x="4852266" y="2652638"/>
            <a:ext cx="2010100" cy="282170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winkelte Verbindung 22"/>
          <p:cNvCxnSpPr>
            <a:endCxn id="63" idx="2"/>
          </p:cNvCxnSpPr>
          <p:nvPr/>
        </p:nvCxnSpPr>
        <p:spPr bwMode="auto">
          <a:xfrm flipV="1">
            <a:off x="4839469" y="4991452"/>
            <a:ext cx="2022897" cy="79508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Gewinkelte Verbindung 26"/>
          <p:cNvCxnSpPr>
            <a:stCxn id="66609" idx="3"/>
            <a:endCxn id="66610" idx="1"/>
          </p:cNvCxnSpPr>
          <p:nvPr/>
        </p:nvCxnSpPr>
        <p:spPr bwMode="auto">
          <a:xfrm>
            <a:off x="2553094" y="4208238"/>
            <a:ext cx="1129139" cy="862722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Gerade Verbindung mit Pfeil 32"/>
          <p:cNvCxnSpPr/>
          <p:nvPr/>
        </p:nvCxnSpPr>
        <p:spPr bwMode="auto">
          <a:xfrm>
            <a:off x="7693389" y="4213473"/>
            <a:ext cx="133858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Rectangle 5"/>
          <p:cNvSpPr>
            <a:spLocks noChangeArrowheads="1"/>
          </p:cNvSpPr>
          <p:nvPr/>
        </p:nvSpPr>
        <p:spPr bwMode="auto">
          <a:xfrm>
            <a:off x="3527490" y="7021785"/>
            <a:ext cx="343025" cy="24058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11" name="Rectangle 5"/>
          <p:cNvSpPr>
            <a:spLocks noChangeArrowheads="1"/>
          </p:cNvSpPr>
          <p:nvPr/>
        </p:nvSpPr>
        <p:spPr bwMode="auto">
          <a:xfrm>
            <a:off x="3960403" y="7021785"/>
            <a:ext cx="343025" cy="24058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4385356" y="7021785"/>
            <a:ext cx="343025" cy="24058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 smtClean="0">
                <a:latin typeface="Arial" panose="020B0604020202020204" pitchFamily="34" charset="0"/>
              </a:rPr>
              <a:t>C</a:t>
            </a:r>
            <a:endParaRPr lang="en-US" altLang="de-DE" b="1" dirty="0">
              <a:latin typeface="Arial" panose="020B0604020202020204" pitchFamily="34" charset="0"/>
            </a:endParaRPr>
          </a:p>
        </p:txBody>
      </p:sp>
      <p:sp>
        <p:nvSpPr>
          <p:cNvPr id="113" name="Rectangle 5"/>
          <p:cNvSpPr>
            <a:spLocks noChangeArrowheads="1"/>
          </p:cNvSpPr>
          <p:nvPr/>
        </p:nvSpPr>
        <p:spPr bwMode="auto">
          <a:xfrm>
            <a:off x="4856484" y="7021785"/>
            <a:ext cx="343025" cy="24058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de-DE" b="1" dirty="0" smtClean="0">
                <a:latin typeface="Arial" panose="020B0604020202020204" pitchFamily="34" charset="0"/>
              </a:rPr>
              <a:t>D</a:t>
            </a:r>
            <a:endParaRPr lang="en-US" altLang="de-DE" b="1" dirty="0">
              <a:latin typeface="Arial" panose="020B0604020202020204" pitchFamily="34" charset="0"/>
            </a:endParaRPr>
          </a:p>
        </p:txBody>
      </p:sp>
      <p:grpSp>
        <p:nvGrpSpPr>
          <p:cNvPr id="48" name="Group 28"/>
          <p:cNvGrpSpPr>
            <a:grpSpLocks/>
          </p:cNvGrpSpPr>
          <p:nvPr/>
        </p:nvGrpSpPr>
        <p:grpSpPr bwMode="auto">
          <a:xfrm>
            <a:off x="4974831" y="1765201"/>
            <a:ext cx="809409" cy="796086"/>
            <a:chOff x="902" y="2241"/>
            <a:chExt cx="303" cy="255"/>
          </a:xfrm>
        </p:grpSpPr>
        <p:sp>
          <p:nvSpPr>
            <p:cNvPr id="49" name="Oval 29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sv-SE" altLang="de-DE" b="1">
                <a:latin typeface="Arial" panose="020B0604020202020204" pitchFamily="34" charset="0"/>
              </a:endParaRPr>
            </a:p>
          </p:txBody>
        </p:sp>
        <p:sp>
          <p:nvSpPr>
            <p:cNvPr id="50" name="Text Box 30"/>
            <p:cNvSpPr txBox="1">
              <a:spLocks noChangeArrowheads="1"/>
            </p:cNvSpPr>
            <p:nvPr/>
          </p:nvSpPr>
          <p:spPr bwMode="auto">
            <a:xfrm>
              <a:off x="902" y="2241"/>
              <a:ext cx="303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de-DE" b="1" dirty="0" smtClean="0">
                  <a:solidFill>
                    <a:srgbClr val="00CCFF"/>
                  </a:solidFill>
                  <a:latin typeface="Arial" panose="020B0604020202020204" pitchFamily="34" charset="0"/>
                </a:rPr>
                <a:t>(2,t+</a:t>
              </a:r>
              <a:r>
                <a:rPr lang="el-GR" altLang="de-DE" b="1" dirty="0" smtClean="0">
                  <a:solidFill>
                    <a:srgbClr val="00CCFF"/>
                  </a:solidFill>
                  <a:latin typeface="Arial" panose="020B0604020202020204" pitchFamily="34" charset="0"/>
                </a:rPr>
                <a:t>δ</a:t>
              </a:r>
              <a:r>
                <a:rPr lang="en-US" altLang="de-DE" b="1" dirty="0" smtClean="0">
                  <a:solidFill>
                    <a:srgbClr val="00CCFF"/>
                  </a:solidFill>
                  <a:latin typeface="Arial" panose="020B0604020202020204" pitchFamily="34" charset="0"/>
                </a:rPr>
                <a:t>)</a:t>
              </a:r>
              <a:endParaRPr lang="en-US" altLang="de-DE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51" name="Group 28"/>
          <p:cNvGrpSpPr>
            <a:grpSpLocks/>
          </p:cNvGrpSpPr>
          <p:nvPr/>
        </p:nvGrpSpPr>
        <p:grpSpPr bwMode="auto">
          <a:xfrm>
            <a:off x="4893363" y="4195366"/>
            <a:ext cx="809409" cy="796086"/>
            <a:chOff x="902" y="2241"/>
            <a:chExt cx="303" cy="255"/>
          </a:xfrm>
        </p:grpSpPr>
        <p:sp>
          <p:nvSpPr>
            <p:cNvPr id="52" name="Oval 29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sv-SE" altLang="de-DE" b="1">
                <a:latin typeface="Arial" panose="020B0604020202020204" pitchFamily="34" charset="0"/>
              </a:endParaRPr>
            </a:p>
          </p:txBody>
        </p:sp>
        <p:sp>
          <p:nvSpPr>
            <p:cNvPr id="53" name="Text Box 30"/>
            <p:cNvSpPr txBox="1">
              <a:spLocks noChangeArrowheads="1"/>
            </p:cNvSpPr>
            <p:nvPr/>
          </p:nvSpPr>
          <p:spPr bwMode="auto">
            <a:xfrm>
              <a:off x="902" y="2241"/>
              <a:ext cx="303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de-DE" b="1" dirty="0" smtClean="0">
                  <a:solidFill>
                    <a:srgbClr val="00CCFF"/>
                  </a:solidFill>
                  <a:latin typeface="Arial" panose="020B0604020202020204" pitchFamily="34" charset="0"/>
                </a:rPr>
                <a:t>(2,t+</a:t>
              </a:r>
              <a:r>
                <a:rPr lang="el-GR" altLang="de-DE" b="1" dirty="0" smtClean="0">
                  <a:solidFill>
                    <a:srgbClr val="00CCFF"/>
                  </a:solidFill>
                  <a:latin typeface="Arial" panose="020B0604020202020204" pitchFamily="34" charset="0"/>
                </a:rPr>
                <a:t>δ</a:t>
              </a:r>
              <a:r>
                <a:rPr lang="en-US" altLang="de-DE" b="1" dirty="0" smtClean="0">
                  <a:solidFill>
                    <a:srgbClr val="00CCFF"/>
                  </a:solidFill>
                  <a:latin typeface="Arial" panose="020B0604020202020204" pitchFamily="34" charset="0"/>
                </a:rPr>
                <a:t>)</a:t>
              </a:r>
              <a:endParaRPr lang="en-US" altLang="de-DE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2" name="Group 28"/>
          <p:cNvGrpSpPr>
            <a:grpSpLocks/>
          </p:cNvGrpSpPr>
          <p:nvPr/>
        </p:nvGrpSpPr>
        <p:grpSpPr bwMode="auto">
          <a:xfrm>
            <a:off x="7908514" y="3369789"/>
            <a:ext cx="921604" cy="796086"/>
            <a:chOff x="902" y="2241"/>
            <a:chExt cx="345" cy="255"/>
          </a:xfrm>
        </p:grpSpPr>
        <p:sp>
          <p:nvSpPr>
            <p:cNvPr id="64" name="Oval 29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sv-SE" altLang="de-DE" b="1">
                <a:latin typeface="Arial" panose="020B0604020202020204" pitchFamily="34" charset="0"/>
              </a:endParaRPr>
            </a:p>
          </p:txBody>
        </p:sp>
        <p:sp>
          <p:nvSpPr>
            <p:cNvPr id="65" name="Text Box 30"/>
            <p:cNvSpPr txBox="1">
              <a:spLocks noChangeArrowheads="1"/>
            </p:cNvSpPr>
            <p:nvPr/>
          </p:nvSpPr>
          <p:spPr bwMode="auto">
            <a:xfrm>
              <a:off x="902" y="2241"/>
              <a:ext cx="34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de-DE" b="1" dirty="0" smtClean="0">
                  <a:solidFill>
                    <a:srgbClr val="00CCFF"/>
                  </a:solidFill>
                  <a:latin typeface="Arial" panose="020B0604020202020204" pitchFamily="34" charset="0"/>
                </a:rPr>
                <a:t>(4,t+2</a:t>
              </a:r>
              <a:r>
                <a:rPr lang="el-GR" altLang="de-DE" b="1" dirty="0" smtClean="0">
                  <a:solidFill>
                    <a:srgbClr val="00CCFF"/>
                  </a:solidFill>
                  <a:latin typeface="Arial" panose="020B0604020202020204" pitchFamily="34" charset="0"/>
                </a:rPr>
                <a:t>δ</a:t>
              </a:r>
              <a:r>
                <a:rPr lang="en-US" altLang="de-DE" b="1" dirty="0" smtClean="0">
                  <a:solidFill>
                    <a:srgbClr val="00CCFF"/>
                  </a:solidFill>
                  <a:latin typeface="Arial" panose="020B0604020202020204" pitchFamily="34" charset="0"/>
                </a:rPr>
                <a:t>)</a:t>
              </a:r>
              <a:endParaRPr lang="en-US" altLang="de-DE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1167061" y="6157689"/>
            <a:ext cx="4432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 smtClean="0"/>
              <a:t>Initial </a:t>
            </a:r>
            <a:r>
              <a:rPr lang="de-AT" sz="2400" dirty="0" err="1" smtClean="0"/>
              <a:t>state</a:t>
            </a:r>
            <a:r>
              <a:rPr lang="de-AT" sz="2400" dirty="0" smtClean="0"/>
              <a:t>: </a:t>
            </a:r>
            <a:r>
              <a:rPr lang="de-AT" sz="2400" dirty="0" err="1"/>
              <a:t>sb</a:t>
            </a:r>
            <a:r>
              <a:rPr lang="de-AT" sz="2400" dirty="0"/>
              <a:t>&lt;=1; </a:t>
            </a:r>
            <a:r>
              <a:rPr lang="de-AT" sz="2400" dirty="0" err="1"/>
              <a:t>sc</a:t>
            </a:r>
            <a:r>
              <a:rPr lang="de-AT" sz="2400" dirty="0"/>
              <a:t>&lt;=1; </a:t>
            </a:r>
            <a:r>
              <a:rPr lang="de-AT" sz="2400" dirty="0" err="1"/>
              <a:t>sd</a:t>
            </a:r>
            <a:r>
              <a:rPr lang="de-AT" sz="2400" dirty="0"/>
              <a:t>&lt;=1;</a:t>
            </a:r>
          </a:p>
          <a:p>
            <a:endParaRPr lang="de-AT" sz="2400" dirty="0"/>
          </a:p>
          <a:p>
            <a:r>
              <a:rPr lang="de-AT" sz="2400" dirty="0" smtClean="0"/>
              <a:t>Schedule:</a:t>
            </a:r>
            <a:endParaRPr lang="en-GB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3660991" y="2362751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i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3628141" y="4732406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i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6855693" y="2624446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i1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6855693" y="4933553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i2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922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112" grpId="0" animBg="1"/>
      <p:bldP spid="1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Delta Time</a:t>
            </a:r>
          </a:p>
        </p:txBody>
      </p:sp>
      <p:grpSp>
        <p:nvGrpSpPr>
          <p:cNvPr id="67587" name="Group 38"/>
          <p:cNvGrpSpPr>
            <a:grpSpLocks/>
          </p:cNvGrpSpPr>
          <p:nvPr/>
        </p:nvGrpSpPr>
        <p:grpSpPr bwMode="auto">
          <a:xfrm>
            <a:off x="739775" y="1765300"/>
            <a:ext cx="9536113" cy="1427163"/>
            <a:chOff x="432" y="1008"/>
            <a:chExt cx="5568" cy="816"/>
          </a:xfrm>
        </p:grpSpPr>
        <p:sp>
          <p:nvSpPr>
            <p:cNvPr id="67604" name="Rectangle 4"/>
            <p:cNvSpPr>
              <a:spLocks noChangeArrowheads="1"/>
            </p:cNvSpPr>
            <p:nvPr/>
          </p:nvSpPr>
          <p:spPr bwMode="auto">
            <a:xfrm>
              <a:off x="432" y="1008"/>
              <a:ext cx="5568" cy="816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sv-SE" altLang="de-DE" b="1">
                <a:latin typeface="Arial" panose="020B0604020202020204" pitchFamily="34" charset="0"/>
              </a:endParaRPr>
            </a:p>
          </p:txBody>
        </p:sp>
        <p:grpSp>
          <p:nvGrpSpPr>
            <p:cNvPr id="67605" name="Group 5"/>
            <p:cNvGrpSpPr>
              <a:grpSpLocks/>
            </p:cNvGrpSpPr>
            <p:nvPr/>
          </p:nvGrpSpPr>
          <p:grpSpPr bwMode="auto">
            <a:xfrm>
              <a:off x="480" y="1008"/>
              <a:ext cx="5395" cy="757"/>
              <a:chOff x="470" y="3146"/>
              <a:chExt cx="5395" cy="757"/>
            </a:xfrm>
          </p:grpSpPr>
          <p:sp>
            <p:nvSpPr>
              <p:cNvPr id="67606" name="Line 6"/>
              <p:cNvSpPr>
                <a:spLocks noChangeShapeType="1"/>
              </p:cNvSpPr>
              <p:nvPr/>
            </p:nvSpPr>
            <p:spPr bwMode="auto">
              <a:xfrm>
                <a:off x="576" y="3552"/>
                <a:ext cx="51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7607" name="Text Box 7"/>
              <p:cNvSpPr txBox="1">
                <a:spLocks noChangeArrowheads="1"/>
              </p:cNvSpPr>
              <p:nvPr/>
            </p:nvSpPr>
            <p:spPr bwMode="auto">
              <a:xfrm>
                <a:off x="5510" y="3146"/>
                <a:ext cx="355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de-DE" b="1">
                    <a:latin typeface="Arial" panose="020B0604020202020204" pitchFamily="34" charset="0"/>
                  </a:rPr>
                  <a:t>time</a:t>
                </a:r>
              </a:p>
            </p:txBody>
          </p:sp>
          <p:sp>
            <p:nvSpPr>
              <p:cNvPr id="67608" name="Line 8"/>
              <p:cNvSpPr>
                <a:spLocks noChangeShapeType="1"/>
              </p:cNvSpPr>
              <p:nvPr/>
            </p:nvSpPr>
            <p:spPr bwMode="auto">
              <a:xfrm>
                <a:off x="576" y="345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7609" name="Text Box 9"/>
              <p:cNvSpPr txBox="1">
                <a:spLocks noChangeArrowheads="1"/>
              </p:cNvSpPr>
              <p:nvPr/>
            </p:nvSpPr>
            <p:spPr bwMode="auto">
              <a:xfrm>
                <a:off x="470" y="3672"/>
                <a:ext cx="43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de-DE" sz="2000" b="1">
                    <a:latin typeface="Arial" panose="020B0604020202020204" pitchFamily="34" charset="0"/>
                  </a:rPr>
                  <a:t>0   ...</a:t>
                </a:r>
                <a:endParaRPr lang="en-US" altLang="de-DE" b="1">
                  <a:latin typeface="Arial" panose="020B0604020202020204" pitchFamily="34" charset="0"/>
                </a:endParaRPr>
              </a:p>
            </p:txBody>
          </p:sp>
          <p:sp>
            <p:nvSpPr>
              <p:cNvPr id="67610" name="Line 10"/>
              <p:cNvSpPr>
                <a:spLocks noChangeShapeType="1"/>
              </p:cNvSpPr>
              <p:nvPr/>
            </p:nvSpPr>
            <p:spPr bwMode="auto">
              <a:xfrm>
                <a:off x="2112" y="345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7611" name="Text Box 11"/>
              <p:cNvSpPr txBox="1">
                <a:spLocks noChangeArrowheads="1"/>
              </p:cNvSpPr>
              <p:nvPr/>
            </p:nvSpPr>
            <p:spPr bwMode="auto">
              <a:xfrm>
                <a:off x="2006" y="3672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de-DE" sz="2000" b="1">
                    <a:latin typeface="Arial" panose="020B0604020202020204" pitchFamily="34" charset="0"/>
                  </a:rPr>
                  <a:t>t</a:t>
                </a:r>
                <a:endParaRPr lang="en-US" altLang="de-DE" b="1">
                  <a:latin typeface="Arial" panose="020B0604020202020204" pitchFamily="34" charset="0"/>
                </a:endParaRPr>
              </a:p>
            </p:txBody>
          </p:sp>
          <p:sp>
            <p:nvSpPr>
              <p:cNvPr id="67612" name="Line 12"/>
              <p:cNvSpPr>
                <a:spLocks noChangeShapeType="1"/>
              </p:cNvSpPr>
              <p:nvPr/>
            </p:nvSpPr>
            <p:spPr bwMode="auto">
              <a:xfrm>
                <a:off x="4080" y="345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7613" name="Text Box 13"/>
              <p:cNvSpPr txBox="1">
                <a:spLocks noChangeArrowheads="1"/>
              </p:cNvSpPr>
              <p:nvPr/>
            </p:nvSpPr>
            <p:spPr bwMode="auto">
              <a:xfrm>
                <a:off x="3974" y="3672"/>
                <a:ext cx="575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de-DE" sz="2000" b="1">
                    <a:latin typeface="Arial" panose="020B0604020202020204" pitchFamily="34" charset="0"/>
                  </a:rPr>
                  <a:t>t+1   ...</a:t>
                </a:r>
                <a:endParaRPr lang="en-US" altLang="de-DE" b="1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781425" y="2352675"/>
            <a:ext cx="2154238" cy="547688"/>
            <a:chOff x="2304" y="2880"/>
            <a:chExt cx="1258" cy="313"/>
          </a:xfrm>
        </p:grpSpPr>
        <p:sp>
          <p:nvSpPr>
            <p:cNvPr id="67598" name="Text Box 15"/>
            <p:cNvSpPr txBox="1">
              <a:spLocks noChangeArrowheads="1"/>
            </p:cNvSpPr>
            <p:nvPr/>
          </p:nvSpPr>
          <p:spPr bwMode="auto">
            <a:xfrm>
              <a:off x="2304" y="2991"/>
              <a:ext cx="30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de-DE" sz="1700" b="1">
                  <a:solidFill>
                    <a:srgbClr val="C00000"/>
                  </a:solidFill>
                  <a:latin typeface="Arial" panose="020B0604020202020204" pitchFamily="34" charset="0"/>
                </a:rPr>
                <a:t>t+</a:t>
              </a:r>
              <a:r>
                <a:rPr lang="en-US" altLang="de-DE" sz="1700" b="1">
                  <a:solidFill>
                    <a:srgbClr val="C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</a:t>
              </a:r>
              <a:endParaRPr lang="en-US" altLang="de-DE" sz="3000" b="1">
                <a:solidFill>
                  <a:srgbClr val="C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7599" name="Line 16"/>
            <p:cNvSpPr>
              <a:spLocks noChangeShapeType="1"/>
            </p:cNvSpPr>
            <p:nvPr/>
          </p:nvSpPr>
          <p:spPr bwMode="auto">
            <a:xfrm>
              <a:off x="2400" y="2880"/>
              <a:ext cx="0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600" name="Line 17"/>
            <p:cNvSpPr>
              <a:spLocks noChangeShapeType="1"/>
            </p:cNvSpPr>
            <p:nvPr/>
          </p:nvSpPr>
          <p:spPr bwMode="auto">
            <a:xfrm>
              <a:off x="2688" y="2880"/>
              <a:ext cx="0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601" name="Text Box 18"/>
            <p:cNvSpPr txBox="1">
              <a:spLocks noChangeArrowheads="1"/>
            </p:cNvSpPr>
            <p:nvPr/>
          </p:nvSpPr>
          <p:spPr bwMode="auto">
            <a:xfrm>
              <a:off x="2592" y="2991"/>
              <a:ext cx="37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de-DE" sz="1700" b="1">
                  <a:solidFill>
                    <a:srgbClr val="C00000"/>
                  </a:solidFill>
                  <a:latin typeface="Arial" panose="020B0604020202020204" pitchFamily="34" charset="0"/>
                </a:rPr>
                <a:t>t+2</a:t>
              </a:r>
              <a:r>
                <a:rPr lang="en-US" altLang="de-DE" sz="1700" b="1">
                  <a:solidFill>
                    <a:srgbClr val="C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</a:t>
              </a:r>
              <a:endParaRPr lang="en-US" altLang="de-DE" sz="3000" b="1">
                <a:solidFill>
                  <a:srgbClr val="C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7602" name="Line 19"/>
            <p:cNvSpPr>
              <a:spLocks noChangeShapeType="1"/>
            </p:cNvSpPr>
            <p:nvPr/>
          </p:nvSpPr>
          <p:spPr bwMode="auto">
            <a:xfrm>
              <a:off x="3072" y="2880"/>
              <a:ext cx="0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603" name="Text Box 20"/>
            <p:cNvSpPr txBox="1">
              <a:spLocks noChangeArrowheads="1"/>
            </p:cNvSpPr>
            <p:nvPr/>
          </p:nvSpPr>
          <p:spPr bwMode="auto">
            <a:xfrm>
              <a:off x="2976" y="2991"/>
              <a:ext cx="58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de-DE" sz="1700" b="1">
                  <a:solidFill>
                    <a:srgbClr val="C00000"/>
                  </a:solidFill>
                  <a:latin typeface="Arial" panose="020B0604020202020204" pitchFamily="34" charset="0"/>
                </a:rPr>
                <a:t>t+3</a:t>
              </a:r>
              <a:r>
                <a:rPr lang="en-US" altLang="de-DE" sz="1700" b="1">
                  <a:solidFill>
                    <a:srgbClr val="C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   ...</a:t>
              </a:r>
              <a:endParaRPr lang="en-US" altLang="de-DE" sz="3000" b="1">
                <a:solidFill>
                  <a:srgbClr val="C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2876550" y="3697288"/>
            <a:ext cx="6165850" cy="2268537"/>
            <a:chOff x="1680" y="2112"/>
            <a:chExt cx="3600" cy="1296"/>
          </a:xfrm>
        </p:grpSpPr>
        <p:sp>
          <p:nvSpPr>
            <p:cNvPr id="67593" name="Rectangle 36"/>
            <p:cNvSpPr>
              <a:spLocks noChangeArrowheads="1"/>
            </p:cNvSpPr>
            <p:nvPr/>
          </p:nvSpPr>
          <p:spPr bwMode="auto">
            <a:xfrm>
              <a:off x="1680" y="2112"/>
              <a:ext cx="3600" cy="1296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sv-SE" altLang="de-DE" b="1">
                <a:latin typeface="Arial" panose="020B0604020202020204" pitchFamily="34" charset="0"/>
              </a:endParaRPr>
            </a:p>
          </p:txBody>
        </p:sp>
        <p:grpSp>
          <p:nvGrpSpPr>
            <p:cNvPr id="67594" name="Group 34"/>
            <p:cNvGrpSpPr>
              <a:grpSpLocks/>
            </p:cNvGrpSpPr>
            <p:nvPr/>
          </p:nvGrpSpPr>
          <p:grpSpPr bwMode="auto">
            <a:xfrm>
              <a:off x="2058" y="2352"/>
              <a:ext cx="444" cy="384"/>
              <a:chOff x="2826" y="2400"/>
              <a:chExt cx="444" cy="384"/>
            </a:xfrm>
          </p:grpSpPr>
          <p:sp>
            <p:nvSpPr>
              <p:cNvPr id="67596" name="Rectangle 22"/>
              <p:cNvSpPr>
                <a:spLocks noChangeArrowheads="1"/>
              </p:cNvSpPr>
              <p:nvPr/>
            </p:nvSpPr>
            <p:spPr bwMode="auto">
              <a:xfrm>
                <a:off x="2832" y="2400"/>
                <a:ext cx="432" cy="384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de-DE" b="1">
                    <a:latin typeface="Arial" panose="020B0604020202020204" pitchFamily="34" charset="0"/>
                  </a:rPr>
                  <a:t>A</a:t>
                </a:r>
              </a:p>
            </p:txBody>
          </p:sp>
          <p:cxnSp>
            <p:nvCxnSpPr>
              <p:cNvPr id="67597" name="AutoShape 24"/>
              <p:cNvCxnSpPr>
                <a:cxnSpLocks noChangeShapeType="1"/>
                <a:stCxn id="67596" idx="3"/>
                <a:endCxn id="67596" idx="1"/>
              </p:cNvCxnSpPr>
              <p:nvPr/>
            </p:nvCxnSpPr>
            <p:spPr bwMode="auto">
              <a:xfrm flipH="1">
                <a:off x="2826" y="2592"/>
                <a:ext cx="444" cy="1"/>
              </a:xfrm>
              <a:prstGeom prst="bentConnector5">
                <a:avLst>
                  <a:gd name="adj1" fmla="val -31083"/>
                  <a:gd name="adj2" fmla="val 48800014"/>
                  <a:gd name="adj3" fmla="val 131083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7595" name="Text Box 35"/>
            <p:cNvSpPr txBox="1">
              <a:spLocks noChangeArrowheads="1"/>
            </p:cNvSpPr>
            <p:nvPr/>
          </p:nvSpPr>
          <p:spPr bwMode="auto">
            <a:xfrm>
              <a:off x="2928" y="2352"/>
              <a:ext cx="1807" cy="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de-DE" b="1">
                  <a:latin typeface="Arial" panose="020B0604020202020204" pitchFamily="34" charset="0"/>
                </a:rPr>
                <a:t>Das Modell erlaubt unendlich </a:t>
              </a:r>
            </a:p>
            <a:p>
              <a:pPr>
                <a:spcBef>
                  <a:spcPct val="50000"/>
                </a:spcBef>
              </a:pPr>
              <a:r>
                <a:rPr lang="en-US" altLang="de-DE" b="1">
                  <a:latin typeface="Arial" panose="020B0604020202020204" pitchFamily="34" charset="0"/>
                </a:rPr>
                <a:t>viele Ereignisse zwischen </a:t>
              </a:r>
            </a:p>
            <a:p>
              <a:pPr>
                <a:spcBef>
                  <a:spcPct val="50000"/>
                </a:spcBef>
              </a:pPr>
              <a:r>
                <a:rPr lang="en-US" altLang="de-DE" b="1" i="1">
                  <a:latin typeface="Arial" panose="020B0604020202020204" pitchFamily="34" charset="0"/>
                </a:rPr>
                <a:t> t</a:t>
              </a:r>
              <a:r>
                <a:rPr lang="en-US" altLang="de-DE" b="1">
                  <a:latin typeface="Arial" panose="020B0604020202020204" pitchFamily="34" charset="0"/>
                </a:rPr>
                <a:t> und </a:t>
              </a:r>
              <a:r>
                <a:rPr lang="en-US" altLang="de-DE" b="1" i="1">
                  <a:latin typeface="Arial" panose="020B0604020202020204" pitchFamily="34" charset="0"/>
                </a:rPr>
                <a:t>t</a:t>
              </a:r>
              <a:r>
                <a:rPr lang="en-US" altLang="de-DE" b="1">
                  <a:latin typeface="Arial" panose="020B0604020202020204" pitchFamily="34" charset="0"/>
                </a:rPr>
                <a:t>+1</a:t>
              </a:r>
            </a:p>
          </p:txBody>
        </p:sp>
      </p:grpSp>
      <p:sp>
        <p:nvSpPr>
          <p:cNvPr id="67590" name="Rectangle 26"/>
          <p:cNvSpPr>
            <a:spLocks noChangeArrowheads="1"/>
          </p:cNvSpPr>
          <p:nvPr/>
        </p:nvSpPr>
        <p:spPr bwMode="auto">
          <a:xfrm>
            <a:off x="4335463" y="7008813"/>
            <a:ext cx="1584325" cy="5413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sp>
        <p:nvSpPr>
          <p:cNvPr id="67591" name="Datumsplatzhalter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AC2143-06F7-4B67-91F5-E2C3E483B396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67592" name="Foliennummernplatzhalter 6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7CB504-19AC-4197-9A67-2F7C0A4D134C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Event List</a:t>
            </a:r>
          </a:p>
        </p:txBody>
      </p:sp>
      <p:sp>
        <p:nvSpPr>
          <p:cNvPr id="68611" name="Rectangle 6"/>
          <p:cNvSpPr>
            <a:spLocks noChangeArrowheads="1"/>
          </p:cNvSpPr>
          <p:nvPr/>
        </p:nvSpPr>
        <p:spPr bwMode="auto">
          <a:xfrm>
            <a:off x="603250" y="1306513"/>
            <a:ext cx="2538413" cy="64135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9542" tIns="49771" rIns="99542" bIns="49771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sp>
        <p:nvSpPr>
          <p:cNvPr id="68612" name="Rectangle 7"/>
          <p:cNvSpPr>
            <a:spLocks noChangeArrowheads="1"/>
          </p:cNvSpPr>
          <p:nvPr/>
        </p:nvSpPr>
        <p:spPr bwMode="auto">
          <a:xfrm>
            <a:off x="603250" y="2335213"/>
            <a:ext cx="2538413" cy="642937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9542" tIns="49771" rIns="99542" bIns="49771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sp>
        <p:nvSpPr>
          <p:cNvPr id="68613" name="Rectangle 8"/>
          <p:cNvSpPr>
            <a:spLocks noChangeArrowheads="1"/>
          </p:cNvSpPr>
          <p:nvPr/>
        </p:nvSpPr>
        <p:spPr bwMode="auto">
          <a:xfrm>
            <a:off x="603250" y="3749675"/>
            <a:ext cx="2538413" cy="644525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9542" tIns="49771" rIns="99542" bIns="49771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sp>
        <p:nvSpPr>
          <p:cNvPr id="68614" name="Line 9"/>
          <p:cNvSpPr>
            <a:spLocks noChangeShapeType="1"/>
          </p:cNvSpPr>
          <p:nvPr/>
        </p:nvSpPr>
        <p:spPr bwMode="auto">
          <a:xfrm>
            <a:off x="1265238" y="1306513"/>
            <a:ext cx="1587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542" tIns="49771" rIns="99542" bIns="49771" anchor="ctr"/>
          <a:lstStyle/>
          <a:p>
            <a:endParaRPr lang="en-GB"/>
          </a:p>
        </p:txBody>
      </p:sp>
      <p:sp>
        <p:nvSpPr>
          <p:cNvPr id="68615" name="Line 10"/>
          <p:cNvSpPr>
            <a:spLocks noChangeShapeType="1"/>
          </p:cNvSpPr>
          <p:nvPr/>
        </p:nvSpPr>
        <p:spPr bwMode="auto">
          <a:xfrm>
            <a:off x="2147888" y="1306513"/>
            <a:ext cx="1587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542" tIns="49771" rIns="99542" bIns="49771" anchor="ctr"/>
          <a:lstStyle/>
          <a:p>
            <a:endParaRPr lang="en-GB"/>
          </a:p>
        </p:txBody>
      </p:sp>
      <p:sp>
        <p:nvSpPr>
          <p:cNvPr id="68616" name="Line 11"/>
          <p:cNvSpPr>
            <a:spLocks noChangeShapeType="1"/>
          </p:cNvSpPr>
          <p:nvPr/>
        </p:nvSpPr>
        <p:spPr bwMode="auto">
          <a:xfrm>
            <a:off x="1265238" y="2335213"/>
            <a:ext cx="1587" cy="642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542" tIns="49771" rIns="99542" bIns="49771" anchor="ctr"/>
          <a:lstStyle/>
          <a:p>
            <a:endParaRPr lang="en-GB"/>
          </a:p>
        </p:txBody>
      </p:sp>
      <p:sp>
        <p:nvSpPr>
          <p:cNvPr id="68617" name="Line 12"/>
          <p:cNvSpPr>
            <a:spLocks noChangeShapeType="1"/>
          </p:cNvSpPr>
          <p:nvPr/>
        </p:nvSpPr>
        <p:spPr bwMode="auto">
          <a:xfrm>
            <a:off x="2147888" y="2335213"/>
            <a:ext cx="1587" cy="642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542" tIns="49771" rIns="99542" bIns="49771" anchor="ctr"/>
          <a:lstStyle/>
          <a:p>
            <a:endParaRPr lang="en-GB"/>
          </a:p>
        </p:txBody>
      </p:sp>
      <p:sp>
        <p:nvSpPr>
          <p:cNvPr id="68618" name="Line 13"/>
          <p:cNvSpPr>
            <a:spLocks noChangeShapeType="1"/>
          </p:cNvSpPr>
          <p:nvPr/>
        </p:nvSpPr>
        <p:spPr bwMode="auto">
          <a:xfrm>
            <a:off x="1265238" y="3749675"/>
            <a:ext cx="1587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542" tIns="49771" rIns="99542" bIns="49771" anchor="ctr"/>
          <a:lstStyle/>
          <a:p>
            <a:endParaRPr lang="en-GB"/>
          </a:p>
        </p:txBody>
      </p:sp>
      <p:sp>
        <p:nvSpPr>
          <p:cNvPr id="68619" name="Line 14"/>
          <p:cNvSpPr>
            <a:spLocks noChangeShapeType="1"/>
          </p:cNvSpPr>
          <p:nvPr/>
        </p:nvSpPr>
        <p:spPr bwMode="auto">
          <a:xfrm>
            <a:off x="2038350" y="3749675"/>
            <a:ext cx="1588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542" tIns="49771" rIns="99542" bIns="49771" anchor="ctr"/>
          <a:lstStyle/>
          <a:p>
            <a:endParaRPr lang="en-GB"/>
          </a:p>
        </p:txBody>
      </p:sp>
      <p:sp>
        <p:nvSpPr>
          <p:cNvPr id="68620" name="Text Box 15"/>
          <p:cNvSpPr txBox="1">
            <a:spLocks noChangeArrowheads="1"/>
          </p:cNvSpPr>
          <p:nvPr/>
        </p:nvSpPr>
        <p:spPr bwMode="auto">
          <a:xfrm>
            <a:off x="603250" y="1176338"/>
            <a:ext cx="762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42" tIns="49771" rIns="99542" bIns="49771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v-SE" altLang="de-DE" b="1" i="1">
                <a:latin typeface="Arial" panose="020B0604020202020204" pitchFamily="34" charset="0"/>
              </a:rPr>
              <a:t>t</a:t>
            </a:r>
            <a:r>
              <a:rPr lang="sv-SE" altLang="de-DE" b="1" i="1" baseline="-25000">
                <a:latin typeface="Arial" panose="020B0604020202020204" pitchFamily="34" charset="0"/>
              </a:rPr>
              <a:t>p</a:t>
            </a:r>
            <a:endParaRPr lang="sv-SE" altLang="de-DE" sz="1700" b="1">
              <a:latin typeface="Arial" panose="020B0604020202020204" pitchFamily="34" charset="0"/>
            </a:endParaRPr>
          </a:p>
        </p:txBody>
      </p:sp>
      <p:sp>
        <p:nvSpPr>
          <p:cNvPr id="68621" name="Oval 18"/>
          <p:cNvSpPr>
            <a:spLocks noChangeArrowheads="1"/>
          </p:cNvSpPr>
          <p:nvPr/>
        </p:nvSpPr>
        <p:spPr bwMode="auto">
          <a:xfrm>
            <a:off x="1595438" y="1433513"/>
            <a:ext cx="111125" cy="1301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9542" tIns="49771" rIns="99542" bIns="49771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sp>
        <p:nvSpPr>
          <p:cNvPr id="68622" name="Oval 19"/>
          <p:cNvSpPr>
            <a:spLocks noChangeArrowheads="1"/>
          </p:cNvSpPr>
          <p:nvPr/>
        </p:nvSpPr>
        <p:spPr bwMode="auto">
          <a:xfrm>
            <a:off x="1595438" y="2592388"/>
            <a:ext cx="111125" cy="1285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9542" tIns="49771" rIns="99542" bIns="49771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sp>
        <p:nvSpPr>
          <p:cNvPr id="68623" name="Oval 20"/>
          <p:cNvSpPr>
            <a:spLocks noChangeArrowheads="1"/>
          </p:cNvSpPr>
          <p:nvPr/>
        </p:nvSpPr>
        <p:spPr bwMode="auto">
          <a:xfrm>
            <a:off x="1485900" y="4006850"/>
            <a:ext cx="109538" cy="1301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9542" tIns="49771" rIns="99542" bIns="49771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sp>
        <p:nvSpPr>
          <p:cNvPr id="68624" name="Oval 21"/>
          <p:cNvSpPr>
            <a:spLocks noChangeArrowheads="1"/>
          </p:cNvSpPr>
          <p:nvPr/>
        </p:nvSpPr>
        <p:spPr bwMode="auto">
          <a:xfrm>
            <a:off x="2368550" y="1433513"/>
            <a:ext cx="109538" cy="1301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9542" tIns="49771" rIns="99542" bIns="49771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sp>
        <p:nvSpPr>
          <p:cNvPr id="68625" name="Oval 22"/>
          <p:cNvSpPr>
            <a:spLocks noChangeArrowheads="1"/>
          </p:cNvSpPr>
          <p:nvPr/>
        </p:nvSpPr>
        <p:spPr bwMode="auto">
          <a:xfrm>
            <a:off x="2368550" y="2592388"/>
            <a:ext cx="109538" cy="1285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9542" tIns="49771" rIns="99542" bIns="49771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sp>
        <p:nvSpPr>
          <p:cNvPr id="68626" name="Oval 23"/>
          <p:cNvSpPr>
            <a:spLocks noChangeArrowheads="1"/>
          </p:cNvSpPr>
          <p:nvPr/>
        </p:nvSpPr>
        <p:spPr bwMode="auto">
          <a:xfrm>
            <a:off x="2257425" y="4051300"/>
            <a:ext cx="111125" cy="127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9542" tIns="49771" rIns="99542" bIns="49771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sp>
        <p:nvSpPr>
          <p:cNvPr id="68627" name="Rectangle 24"/>
          <p:cNvSpPr>
            <a:spLocks noChangeArrowheads="1"/>
          </p:cNvSpPr>
          <p:nvPr/>
        </p:nvSpPr>
        <p:spPr bwMode="auto">
          <a:xfrm>
            <a:off x="3913188" y="2335213"/>
            <a:ext cx="1985962" cy="642937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9542" tIns="49771" rIns="99542" bIns="49771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sp>
        <p:nvSpPr>
          <p:cNvPr id="68628" name="Rectangle 25"/>
          <p:cNvSpPr>
            <a:spLocks noChangeArrowheads="1"/>
          </p:cNvSpPr>
          <p:nvPr/>
        </p:nvSpPr>
        <p:spPr bwMode="auto">
          <a:xfrm>
            <a:off x="7221538" y="2335213"/>
            <a:ext cx="1985962" cy="642937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9542" tIns="49771" rIns="99542" bIns="49771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sp>
        <p:nvSpPr>
          <p:cNvPr id="68629" name="Line 26"/>
          <p:cNvSpPr>
            <a:spLocks noChangeShapeType="1"/>
          </p:cNvSpPr>
          <p:nvPr/>
        </p:nvSpPr>
        <p:spPr bwMode="auto">
          <a:xfrm>
            <a:off x="2478088" y="2720975"/>
            <a:ext cx="143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542" tIns="49771" rIns="99542" bIns="49771" anchor="ctr"/>
          <a:lstStyle/>
          <a:p>
            <a:endParaRPr lang="en-GB"/>
          </a:p>
        </p:txBody>
      </p:sp>
      <p:sp>
        <p:nvSpPr>
          <p:cNvPr id="68630" name="Line 27"/>
          <p:cNvSpPr>
            <a:spLocks noChangeShapeType="1"/>
          </p:cNvSpPr>
          <p:nvPr/>
        </p:nvSpPr>
        <p:spPr bwMode="auto">
          <a:xfrm>
            <a:off x="5567363" y="2592388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542" tIns="49771" rIns="99542" bIns="49771" anchor="ctr"/>
          <a:lstStyle/>
          <a:p>
            <a:endParaRPr lang="en-GB"/>
          </a:p>
        </p:txBody>
      </p:sp>
      <p:sp>
        <p:nvSpPr>
          <p:cNvPr id="68631" name="Line 28"/>
          <p:cNvSpPr>
            <a:spLocks noChangeShapeType="1"/>
          </p:cNvSpPr>
          <p:nvPr/>
        </p:nvSpPr>
        <p:spPr bwMode="auto">
          <a:xfrm flipV="1">
            <a:off x="6889750" y="2592388"/>
            <a:ext cx="331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542" tIns="49771" rIns="99542" bIns="49771" anchor="ctr"/>
          <a:lstStyle/>
          <a:p>
            <a:endParaRPr lang="en-GB"/>
          </a:p>
        </p:txBody>
      </p:sp>
      <p:sp>
        <p:nvSpPr>
          <p:cNvPr id="68632" name="Line 29"/>
          <p:cNvSpPr>
            <a:spLocks noChangeShapeType="1"/>
          </p:cNvSpPr>
          <p:nvPr/>
        </p:nvSpPr>
        <p:spPr bwMode="auto">
          <a:xfrm>
            <a:off x="8655050" y="2335213"/>
            <a:ext cx="0" cy="642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542" tIns="49771" rIns="99542" bIns="49771" anchor="ctr"/>
          <a:lstStyle/>
          <a:p>
            <a:endParaRPr lang="en-GB"/>
          </a:p>
        </p:txBody>
      </p:sp>
      <p:sp>
        <p:nvSpPr>
          <p:cNvPr id="68633" name="Line 30"/>
          <p:cNvSpPr>
            <a:spLocks noChangeShapeType="1"/>
          </p:cNvSpPr>
          <p:nvPr/>
        </p:nvSpPr>
        <p:spPr bwMode="auto">
          <a:xfrm>
            <a:off x="5235575" y="2335213"/>
            <a:ext cx="0" cy="642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542" tIns="49771" rIns="99542" bIns="49771" anchor="ctr"/>
          <a:lstStyle/>
          <a:p>
            <a:endParaRPr lang="en-GB"/>
          </a:p>
        </p:txBody>
      </p:sp>
      <p:sp>
        <p:nvSpPr>
          <p:cNvPr id="68634" name="Oval 31"/>
          <p:cNvSpPr>
            <a:spLocks noChangeArrowheads="1"/>
          </p:cNvSpPr>
          <p:nvPr/>
        </p:nvSpPr>
        <p:spPr bwMode="auto">
          <a:xfrm>
            <a:off x="5456238" y="2592388"/>
            <a:ext cx="111125" cy="1285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9542" tIns="49771" rIns="99542" bIns="49771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sp>
        <p:nvSpPr>
          <p:cNvPr id="68635" name="Line 32"/>
          <p:cNvSpPr>
            <a:spLocks noChangeShapeType="1"/>
          </p:cNvSpPr>
          <p:nvPr/>
        </p:nvSpPr>
        <p:spPr bwMode="auto">
          <a:xfrm>
            <a:off x="1595438" y="15636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542" tIns="49771" rIns="99542" bIns="49771" anchor="ctr"/>
          <a:lstStyle/>
          <a:p>
            <a:endParaRPr lang="en-GB"/>
          </a:p>
        </p:txBody>
      </p:sp>
      <p:sp>
        <p:nvSpPr>
          <p:cNvPr id="68636" name="Line 33"/>
          <p:cNvSpPr>
            <a:spLocks noChangeShapeType="1"/>
          </p:cNvSpPr>
          <p:nvPr/>
        </p:nvSpPr>
        <p:spPr bwMode="auto">
          <a:xfrm flipH="1">
            <a:off x="935038" y="2078038"/>
            <a:ext cx="66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542" tIns="49771" rIns="99542" bIns="49771" anchor="ctr"/>
          <a:lstStyle/>
          <a:p>
            <a:endParaRPr lang="en-GB"/>
          </a:p>
        </p:txBody>
      </p:sp>
      <p:sp>
        <p:nvSpPr>
          <p:cNvPr id="68637" name="Line 34"/>
          <p:cNvSpPr>
            <a:spLocks noChangeShapeType="1"/>
          </p:cNvSpPr>
          <p:nvPr/>
        </p:nvSpPr>
        <p:spPr bwMode="auto">
          <a:xfrm>
            <a:off x="935038" y="207803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542" tIns="49771" rIns="99542" bIns="49771" anchor="ctr"/>
          <a:lstStyle/>
          <a:p>
            <a:endParaRPr lang="en-GB"/>
          </a:p>
        </p:txBody>
      </p:sp>
      <p:sp>
        <p:nvSpPr>
          <p:cNvPr id="68638" name="Line 35"/>
          <p:cNvSpPr>
            <a:spLocks noChangeShapeType="1"/>
          </p:cNvSpPr>
          <p:nvPr/>
        </p:nvSpPr>
        <p:spPr bwMode="auto">
          <a:xfrm flipH="1">
            <a:off x="1706563" y="2592388"/>
            <a:ext cx="0" cy="642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542" tIns="49771" rIns="99542" bIns="49771" anchor="ctr"/>
          <a:lstStyle/>
          <a:p>
            <a:endParaRPr lang="en-GB"/>
          </a:p>
        </p:txBody>
      </p:sp>
      <p:sp>
        <p:nvSpPr>
          <p:cNvPr id="68639" name="Line 36"/>
          <p:cNvSpPr>
            <a:spLocks noChangeShapeType="1"/>
          </p:cNvSpPr>
          <p:nvPr/>
        </p:nvSpPr>
        <p:spPr bwMode="auto">
          <a:xfrm flipH="1">
            <a:off x="823913" y="3235325"/>
            <a:ext cx="882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542" tIns="49771" rIns="99542" bIns="49771" anchor="ctr"/>
          <a:lstStyle/>
          <a:p>
            <a:endParaRPr lang="en-GB"/>
          </a:p>
        </p:txBody>
      </p:sp>
      <p:sp>
        <p:nvSpPr>
          <p:cNvPr id="68640" name="Line 37"/>
          <p:cNvSpPr>
            <a:spLocks noChangeShapeType="1"/>
          </p:cNvSpPr>
          <p:nvPr/>
        </p:nvSpPr>
        <p:spPr bwMode="auto">
          <a:xfrm>
            <a:off x="823913" y="3235325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542" tIns="49771" rIns="99542" bIns="49771" anchor="ctr"/>
          <a:lstStyle/>
          <a:p>
            <a:endParaRPr lang="en-GB"/>
          </a:p>
        </p:txBody>
      </p:sp>
      <p:sp>
        <p:nvSpPr>
          <p:cNvPr id="68641" name="Line 38"/>
          <p:cNvSpPr>
            <a:spLocks noChangeShapeType="1"/>
          </p:cNvSpPr>
          <p:nvPr/>
        </p:nvSpPr>
        <p:spPr bwMode="auto">
          <a:xfrm>
            <a:off x="1485900" y="4137025"/>
            <a:ext cx="0" cy="642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542" tIns="49771" rIns="99542" bIns="49771" anchor="ctr"/>
          <a:lstStyle/>
          <a:p>
            <a:endParaRPr lang="en-GB"/>
          </a:p>
        </p:txBody>
      </p:sp>
      <p:sp>
        <p:nvSpPr>
          <p:cNvPr id="68642" name="Line 39"/>
          <p:cNvSpPr>
            <a:spLocks noChangeShapeType="1"/>
          </p:cNvSpPr>
          <p:nvPr/>
        </p:nvSpPr>
        <p:spPr bwMode="auto">
          <a:xfrm flipH="1">
            <a:off x="935038" y="4779963"/>
            <a:ext cx="550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542" tIns="49771" rIns="99542" bIns="49771" anchor="ctr"/>
          <a:lstStyle/>
          <a:p>
            <a:endParaRPr lang="en-GB"/>
          </a:p>
        </p:txBody>
      </p:sp>
      <p:sp>
        <p:nvSpPr>
          <p:cNvPr id="68643" name="Line 40"/>
          <p:cNvSpPr>
            <a:spLocks noChangeShapeType="1"/>
          </p:cNvSpPr>
          <p:nvPr/>
        </p:nvSpPr>
        <p:spPr bwMode="auto">
          <a:xfrm>
            <a:off x="935038" y="477996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542" tIns="49771" rIns="99542" bIns="49771" anchor="ctr"/>
          <a:lstStyle/>
          <a:p>
            <a:endParaRPr lang="en-GB"/>
          </a:p>
        </p:txBody>
      </p:sp>
      <p:sp>
        <p:nvSpPr>
          <p:cNvPr id="68644" name="Line 44"/>
          <p:cNvSpPr>
            <a:spLocks noChangeShapeType="1"/>
          </p:cNvSpPr>
          <p:nvPr/>
        </p:nvSpPr>
        <p:spPr bwMode="auto">
          <a:xfrm>
            <a:off x="2466975" y="1512888"/>
            <a:ext cx="143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542" tIns="49771" rIns="99542" bIns="49771" anchor="ctr"/>
          <a:lstStyle/>
          <a:p>
            <a:endParaRPr lang="en-GB"/>
          </a:p>
        </p:txBody>
      </p:sp>
      <p:sp>
        <p:nvSpPr>
          <p:cNvPr id="68645" name="Line 45"/>
          <p:cNvSpPr>
            <a:spLocks noChangeShapeType="1"/>
          </p:cNvSpPr>
          <p:nvPr/>
        </p:nvSpPr>
        <p:spPr bwMode="auto">
          <a:xfrm>
            <a:off x="2384425" y="4117975"/>
            <a:ext cx="143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542" tIns="49771" rIns="99542" bIns="49771" anchor="ctr"/>
          <a:lstStyle/>
          <a:p>
            <a:endParaRPr lang="en-GB"/>
          </a:p>
        </p:txBody>
      </p:sp>
      <p:sp>
        <p:nvSpPr>
          <p:cNvPr id="68646" name="Text Box 46"/>
          <p:cNvSpPr txBox="1">
            <a:spLocks noChangeArrowheads="1"/>
          </p:cNvSpPr>
          <p:nvPr/>
        </p:nvSpPr>
        <p:spPr bwMode="auto">
          <a:xfrm>
            <a:off x="574675" y="2268538"/>
            <a:ext cx="76358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42" tIns="49771" rIns="99542" bIns="49771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v-SE" altLang="de-DE" b="1" i="1">
                <a:latin typeface="Arial" panose="020B0604020202020204" pitchFamily="34" charset="0"/>
              </a:rPr>
              <a:t>t</a:t>
            </a:r>
            <a:r>
              <a:rPr lang="sv-SE" altLang="de-DE" b="1" i="1" baseline="-25000">
                <a:latin typeface="Arial" panose="020B0604020202020204" pitchFamily="34" charset="0"/>
              </a:rPr>
              <a:t>q</a:t>
            </a:r>
            <a:endParaRPr lang="sv-SE" altLang="de-DE" sz="1700" b="1">
              <a:latin typeface="Arial" panose="020B0604020202020204" pitchFamily="34" charset="0"/>
            </a:endParaRPr>
          </a:p>
        </p:txBody>
      </p:sp>
      <p:sp>
        <p:nvSpPr>
          <p:cNvPr id="68647" name="Text Box 47"/>
          <p:cNvSpPr txBox="1">
            <a:spLocks noChangeArrowheads="1"/>
          </p:cNvSpPr>
          <p:nvPr/>
        </p:nvSpPr>
        <p:spPr bwMode="auto">
          <a:xfrm>
            <a:off x="574675" y="3697288"/>
            <a:ext cx="7635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42" tIns="49771" rIns="99542" bIns="49771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v-SE" altLang="de-DE" b="1" i="1">
                <a:latin typeface="Arial" panose="020B0604020202020204" pitchFamily="34" charset="0"/>
              </a:rPr>
              <a:t>t</a:t>
            </a:r>
            <a:r>
              <a:rPr lang="sv-SE" altLang="de-DE" b="1" i="1" baseline="-25000">
                <a:latin typeface="Arial" panose="020B0604020202020204" pitchFamily="34" charset="0"/>
              </a:rPr>
              <a:t>r</a:t>
            </a:r>
            <a:endParaRPr lang="sv-SE" altLang="de-DE" sz="1700" b="1">
              <a:latin typeface="Arial" panose="020B0604020202020204" pitchFamily="34" charset="0"/>
            </a:endParaRPr>
          </a:p>
        </p:txBody>
      </p:sp>
      <p:sp>
        <p:nvSpPr>
          <p:cNvPr id="68648" name="Text Box 48"/>
          <p:cNvSpPr txBox="1">
            <a:spLocks noChangeArrowheads="1"/>
          </p:cNvSpPr>
          <p:nvPr/>
        </p:nvSpPr>
        <p:spPr bwMode="auto">
          <a:xfrm>
            <a:off x="3846513" y="1222375"/>
            <a:ext cx="3746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lIns="99542" tIns="49771" rIns="99542" bIns="49771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de-DE" b="1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68649" name="Text Box 49"/>
          <p:cNvSpPr txBox="1">
            <a:spLocks noChangeArrowheads="1"/>
          </p:cNvSpPr>
          <p:nvPr/>
        </p:nvSpPr>
        <p:spPr bwMode="auto">
          <a:xfrm>
            <a:off x="6411913" y="2268538"/>
            <a:ext cx="3746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lIns="99542" tIns="49771" rIns="99542" bIns="49771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de-DE" b="1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68650" name="Text Box 50"/>
          <p:cNvSpPr txBox="1">
            <a:spLocks noChangeArrowheads="1"/>
          </p:cNvSpPr>
          <p:nvPr/>
        </p:nvSpPr>
        <p:spPr bwMode="auto">
          <a:xfrm>
            <a:off x="3946525" y="3781425"/>
            <a:ext cx="373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lIns="99542" tIns="49771" rIns="99542" bIns="49771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de-DE" b="1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68651" name="Text Box 51"/>
          <p:cNvSpPr txBox="1">
            <a:spLocks noChangeArrowheads="1"/>
          </p:cNvSpPr>
          <p:nvPr/>
        </p:nvSpPr>
        <p:spPr bwMode="auto">
          <a:xfrm rot="5400000">
            <a:off x="881063" y="5348287"/>
            <a:ext cx="3746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lIns="99542" tIns="49771" rIns="99542" bIns="49771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de-DE" b="1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68652" name="Text Box 52"/>
          <p:cNvSpPr txBox="1">
            <a:spLocks noChangeArrowheads="1"/>
          </p:cNvSpPr>
          <p:nvPr/>
        </p:nvSpPr>
        <p:spPr bwMode="auto">
          <a:xfrm>
            <a:off x="4027488" y="2352675"/>
            <a:ext cx="115093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42" tIns="49771" rIns="99542" bIns="49771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v-SE" altLang="de-DE" b="1" i="1">
                <a:latin typeface="Arial" panose="020B0604020202020204" pitchFamily="34" charset="0"/>
              </a:rPr>
              <a:t>(i, v</a:t>
            </a:r>
            <a:r>
              <a:rPr lang="sv-SE" altLang="de-DE" b="1" i="1" baseline="-25000">
                <a:latin typeface="Arial" panose="020B0604020202020204" pitchFamily="34" charset="0"/>
              </a:rPr>
              <a:t>i</a:t>
            </a:r>
            <a:r>
              <a:rPr lang="sv-SE" altLang="de-DE" b="1" i="1">
                <a:latin typeface="Arial" panose="020B0604020202020204" pitchFamily="34" charset="0"/>
              </a:rPr>
              <a:t>’)</a:t>
            </a:r>
          </a:p>
        </p:txBody>
      </p:sp>
      <p:sp>
        <p:nvSpPr>
          <p:cNvPr id="68653" name="Text Box 53"/>
          <p:cNvSpPr txBox="1">
            <a:spLocks noChangeArrowheads="1"/>
          </p:cNvSpPr>
          <p:nvPr/>
        </p:nvSpPr>
        <p:spPr bwMode="auto">
          <a:xfrm>
            <a:off x="7316788" y="2436813"/>
            <a:ext cx="115093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42" tIns="49771" rIns="99542" bIns="49771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v-SE" altLang="de-DE" b="1" i="1">
                <a:latin typeface="Arial" panose="020B0604020202020204" pitchFamily="34" charset="0"/>
              </a:rPr>
              <a:t>(j, v</a:t>
            </a:r>
            <a:r>
              <a:rPr lang="sv-SE" altLang="de-DE" b="1" i="1" baseline="-25000">
                <a:latin typeface="Arial" panose="020B0604020202020204" pitchFamily="34" charset="0"/>
              </a:rPr>
              <a:t>j</a:t>
            </a:r>
            <a:r>
              <a:rPr lang="sv-SE" altLang="de-DE" b="1" i="1">
                <a:latin typeface="Arial" panose="020B0604020202020204" pitchFamily="34" charset="0"/>
              </a:rPr>
              <a:t>’)</a:t>
            </a:r>
          </a:p>
        </p:txBody>
      </p:sp>
      <p:sp>
        <p:nvSpPr>
          <p:cNvPr id="68654" name="Text Box 54"/>
          <p:cNvSpPr txBox="1">
            <a:spLocks noChangeArrowheads="1"/>
          </p:cNvSpPr>
          <p:nvPr/>
        </p:nvSpPr>
        <p:spPr bwMode="auto">
          <a:xfrm>
            <a:off x="8713788" y="2436813"/>
            <a:ext cx="3286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42" tIns="49771" rIns="99542" bIns="49771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v-SE" altLang="de-DE" b="1" i="1">
                <a:latin typeface="Arial" panose="020B0604020202020204" pitchFamily="34" charset="0"/>
              </a:rPr>
              <a:t>*</a:t>
            </a:r>
          </a:p>
        </p:txBody>
      </p:sp>
      <p:sp>
        <p:nvSpPr>
          <p:cNvPr id="68655" name="Rectangle 48"/>
          <p:cNvSpPr>
            <a:spLocks noChangeArrowheads="1"/>
          </p:cNvSpPr>
          <p:nvPr/>
        </p:nvSpPr>
        <p:spPr bwMode="auto">
          <a:xfrm>
            <a:off x="4335463" y="7008813"/>
            <a:ext cx="1584325" cy="5413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sp>
        <p:nvSpPr>
          <p:cNvPr id="68656" name="Datumsplatzhalter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A85E26-3836-4FC0-B229-8F7569324E85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68657" name="Foliennummernplatzhalter 6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8E53A0-6C34-44A0-9662-9D1E40AB0634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Ereignisgetriebene</a:t>
            </a:r>
            <a:r>
              <a:rPr lang="en-US" dirty="0" smtClean="0"/>
              <a:t> Simulation</a:t>
            </a:r>
            <a:endParaRPr lang="en-US" dirty="0"/>
          </a:p>
        </p:txBody>
      </p:sp>
      <p:grpSp>
        <p:nvGrpSpPr>
          <p:cNvPr id="69635" name="Group 33"/>
          <p:cNvGrpSpPr>
            <a:grpSpLocks/>
          </p:cNvGrpSpPr>
          <p:nvPr/>
        </p:nvGrpSpPr>
        <p:grpSpPr bwMode="auto">
          <a:xfrm>
            <a:off x="246063" y="1176338"/>
            <a:ext cx="8208962" cy="5846762"/>
            <a:chOff x="1104" y="672"/>
            <a:chExt cx="4792" cy="3339"/>
          </a:xfrm>
        </p:grpSpPr>
        <p:sp>
          <p:nvSpPr>
            <p:cNvPr id="69678" name="Text Box 27"/>
            <p:cNvSpPr txBox="1">
              <a:spLocks noChangeArrowheads="1"/>
            </p:cNvSpPr>
            <p:nvPr/>
          </p:nvSpPr>
          <p:spPr bwMode="auto">
            <a:xfrm>
              <a:off x="1512" y="2432"/>
              <a:ext cx="2315" cy="24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sv-SE" altLang="de-DE" sz="2200" b="1">
                  <a:latin typeface="Arial" panose="020B0604020202020204" pitchFamily="34" charset="0"/>
                </a:rPr>
                <a:t>Verteile Ereignisse im Model</a:t>
              </a:r>
            </a:p>
          </p:txBody>
        </p:sp>
        <p:sp>
          <p:nvSpPr>
            <p:cNvPr id="69679" name="Text Box 26"/>
            <p:cNvSpPr txBox="1">
              <a:spLocks noChangeArrowheads="1"/>
            </p:cNvSpPr>
            <p:nvPr/>
          </p:nvSpPr>
          <p:spPr bwMode="auto">
            <a:xfrm>
              <a:off x="1474" y="1913"/>
              <a:ext cx="2396" cy="24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sv-SE" altLang="de-DE" sz="2200" b="1">
                  <a:latin typeface="Arial" panose="020B0604020202020204" pitchFamily="34" charset="0"/>
                </a:rPr>
                <a:t>Setze neue Werte für Signale</a:t>
              </a:r>
            </a:p>
          </p:txBody>
        </p:sp>
        <p:sp>
          <p:nvSpPr>
            <p:cNvPr id="69680" name="Text Box 25"/>
            <p:cNvSpPr txBox="1">
              <a:spLocks noChangeArrowheads="1"/>
            </p:cNvSpPr>
            <p:nvPr/>
          </p:nvSpPr>
          <p:spPr bwMode="auto">
            <a:xfrm>
              <a:off x="1512" y="1420"/>
              <a:ext cx="2247" cy="24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sv-SE" altLang="de-DE" sz="2200" b="1">
                  <a:latin typeface="Arial" panose="020B0604020202020204" pitchFamily="34" charset="0"/>
                </a:rPr>
                <a:t>Ermittle aktuelle Ereignisse</a:t>
              </a:r>
              <a:endParaRPr lang="sv-SE" altLang="de-DE" sz="2000" b="1">
                <a:latin typeface="Arial" panose="020B0604020202020204" pitchFamily="34" charset="0"/>
              </a:endParaRPr>
            </a:p>
          </p:txBody>
        </p:sp>
        <p:sp>
          <p:nvSpPr>
            <p:cNvPr id="69681" name="Oval 11"/>
            <p:cNvSpPr>
              <a:spLocks noChangeArrowheads="1"/>
            </p:cNvSpPr>
            <p:nvPr/>
          </p:nvSpPr>
          <p:spPr bwMode="auto">
            <a:xfrm>
              <a:off x="4099" y="1400"/>
              <a:ext cx="613" cy="486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sv-SE" altLang="de-DE" b="1">
                <a:latin typeface="Arial" panose="020B0604020202020204" pitchFamily="34" charset="0"/>
              </a:endParaRPr>
            </a:p>
          </p:txBody>
        </p:sp>
        <p:sp>
          <p:nvSpPr>
            <p:cNvPr id="69682" name="Line 12"/>
            <p:cNvSpPr>
              <a:spLocks noChangeShapeType="1"/>
            </p:cNvSpPr>
            <p:nvPr/>
          </p:nvSpPr>
          <p:spPr bwMode="auto">
            <a:xfrm>
              <a:off x="2670" y="1157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83" name="Line 13"/>
            <p:cNvSpPr>
              <a:spLocks noChangeShapeType="1"/>
            </p:cNvSpPr>
            <p:nvPr/>
          </p:nvSpPr>
          <p:spPr bwMode="auto">
            <a:xfrm>
              <a:off x="2670" y="67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84" name="Line 14"/>
            <p:cNvSpPr>
              <a:spLocks noChangeShapeType="1"/>
            </p:cNvSpPr>
            <p:nvPr/>
          </p:nvSpPr>
          <p:spPr bwMode="auto">
            <a:xfrm>
              <a:off x="2670" y="1666"/>
              <a:ext cx="0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85" name="Line 15"/>
            <p:cNvSpPr>
              <a:spLocks noChangeShapeType="1"/>
            </p:cNvSpPr>
            <p:nvPr/>
          </p:nvSpPr>
          <p:spPr bwMode="auto">
            <a:xfrm>
              <a:off x="2670" y="218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86" name="Line 16"/>
            <p:cNvSpPr>
              <a:spLocks noChangeShapeType="1"/>
            </p:cNvSpPr>
            <p:nvPr/>
          </p:nvSpPr>
          <p:spPr bwMode="auto">
            <a:xfrm>
              <a:off x="2670" y="2678"/>
              <a:ext cx="0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87" name="Line 17"/>
            <p:cNvSpPr>
              <a:spLocks noChangeShapeType="1"/>
            </p:cNvSpPr>
            <p:nvPr/>
          </p:nvSpPr>
          <p:spPr bwMode="auto">
            <a:xfrm>
              <a:off x="2670" y="3221"/>
              <a:ext cx="0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88" name="Line 18"/>
            <p:cNvSpPr>
              <a:spLocks noChangeShapeType="1"/>
            </p:cNvSpPr>
            <p:nvPr/>
          </p:nvSpPr>
          <p:spPr bwMode="auto">
            <a:xfrm>
              <a:off x="3759" y="975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89" name="Line 19"/>
            <p:cNvSpPr>
              <a:spLocks noChangeShapeType="1"/>
            </p:cNvSpPr>
            <p:nvPr/>
          </p:nvSpPr>
          <p:spPr bwMode="auto">
            <a:xfrm>
              <a:off x="4371" y="975"/>
              <a:ext cx="0" cy="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90" name="Line 20"/>
            <p:cNvSpPr>
              <a:spLocks noChangeShapeType="1"/>
            </p:cNvSpPr>
            <p:nvPr/>
          </p:nvSpPr>
          <p:spPr bwMode="auto">
            <a:xfrm>
              <a:off x="2670" y="370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91" name="Line 21"/>
            <p:cNvSpPr>
              <a:spLocks noChangeShapeType="1"/>
            </p:cNvSpPr>
            <p:nvPr/>
          </p:nvSpPr>
          <p:spPr bwMode="auto">
            <a:xfrm flipH="1">
              <a:off x="1104" y="4011"/>
              <a:ext cx="15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92" name="Line 22"/>
            <p:cNvSpPr>
              <a:spLocks noChangeShapeType="1"/>
            </p:cNvSpPr>
            <p:nvPr/>
          </p:nvSpPr>
          <p:spPr bwMode="auto">
            <a:xfrm>
              <a:off x="1104" y="733"/>
              <a:ext cx="0" cy="3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93" name="Line 23"/>
            <p:cNvSpPr>
              <a:spLocks noChangeShapeType="1"/>
            </p:cNvSpPr>
            <p:nvPr/>
          </p:nvSpPr>
          <p:spPr bwMode="auto">
            <a:xfrm flipV="1">
              <a:off x="1104" y="733"/>
              <a:ext cx="15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94" name="Text Box 24"/>
            <p:cNvSpPr txBox="1">
              <a:spLocks noChangeArrowheads="1"/>
            </p:cNvSpPr>
            <p:nvPr/>
          </p:nvSpPr>
          <p:spPr bwMode="auto">
            <a:xfrm>
              <a:off x="1512" y="915"/>
              <a:ext cx="2247" cy="246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sv-SE" altLang="de-DE" sz="2200" b="1">
                  <a:latin typeface="Arial" panose="020B0604020202020204" pitchFamily="34" charset="0"/>
                </a:rPr>
                <a:t>Erhöhe Simulationszeit</a:t>
              </a:r>
              <a:endParaRPr lang="sv-SE" altLang="de-DE" sz="2000" b="1">
                <a:latin typeface="Arial" panose="020B0604020202020204" pitchFamily="34" charset="0"/>
              </a:endParaRPr>
            </a:p>
          </p:txBody>
        </p:sp>
        <p:sp>
          <p:nvSpPr>
            <p:cNvPr id="69695" name="Text Box 28"/>
            <p:cNvSpPr txBox="1">
              <a:spLocks noChangeArrowheads="1"/>
            </p:cNvSpPr>
            <p:nvPr/>
          </p:nvSpPr>
          <p:spPr bwMode="auto">
            <a:xfrm>
              <a:off x="1512" y="2859"/>
              <a:ext cx="2247" cy="439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sv-SE" altLang="de-DE" sz="2200" b="1">
                  <a:latin typeface="Arial" panose="020B0604020202020204" pitchFamily="34" charset="0"/>
                </a:rPr>
                <a:t>Evaluiere aktivierte Prozesse</a:t>
              </a:r>
              <a:endParaRPr lang="sv-SE" altLang="de-DE" sz="2000" b="1">
                <a:latin typeface="Arial" panose="020B0604020202020204" pitchFamily="34" charset="0"/>
              </a:endParaRPr>
            </a:p>
          </p:txBody>
        </p:sp>
        <p:sp>
          <p:nvSpPr>
            <p:cNvPr id="69696" name="Text Box 29"/>
            <p:cNvSpPr txBox="1">
              <a:spLocks noChangeArrowheads="1"/>
            </p:cNvSpPr>
            <p:nvPr/>
          </p:nvSpPr>
          <p:spPr bwMode="auto">
            <a:xfrm>
              <a:off x="1512" y="3463"/>
              <a:ext cx="2247" cy="439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sv-SE" altLang="de-DE" sz="2200" b="1">
                  <a:latin typeface="Arial" panose="020B0604020202020204" pitchFamily="34" charset="0"/>
                </a:rPr>
                <a:t>Ordne neue Ereignisse in die Ereignisliste ein</a:t>
              </a:r>
              <a:endParaRPr lang="sv-SE" altLang="de-DE" sz="2000" b="1">
                <a:latin typeface="Arial" panose="020B0604020202020204" pitchFamily="34" charset="0"/>
              </a:endParaRPr>
            </a:p>
          </p:txBody>
        </p:sp>
        <p:sp>
          <p:nvSpPr>
            <p:cNvPr id="69697" name="Text Box 30"/>
            <p:cNvSpPr txBox="1">
              <a:spLocks noChangeArrowheads="1"/>
            </p:cNvSpPr>
            <p:nvPr/>
          </p:nvSpPr>
          <p:spPr bwMode="auto">
            <a:xfrm>
              <a:off x="4167" y="1522"/>
              <a:ext cx="6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sv-SE" altLang="de-DE" sz="2200" b="1">
                  <a:latin typeface="Arial" panose="020B0604020202020204" pitchFamily="34" charset="0"/>
                </a:rPr>
                <a:t>Fertig</a:t>
              </a:r>
              <a:endParaRPr lang="sv-SE" altLang="de-DE" sz="1700" b="1">
                <a:latin typeface="Arial" panose="020B0604020202020204" pitchFamily="34" charset="0"/>
              </a:endParaRPr>
            </a:p>
          </p:txBody>
        </p:sp>
        <p:sp>
          <p:nvSpPr>
            <p:cNvPr id="69698" name="Text Box 32"/>
            <p:cNvSpPr txBox="1">
              <a:spLocks noChangeArrowheads="1"/>
            </p:cNvSpPr>
            <p:nvPr/>
          </p:nvSpPr>
          <p:spPr bwMode="auto">
            <a:xfrm>
              <a:off x="3926" y="744"/>
              <a:ext cx="197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de-DE" sz="2000" b="1">
                  <a:latin typeface="Arial" panose="020B0604020202020204" pitchFamily="34" charset="0"/>
                </a:rPr>
                <a:t>Keine weitern Ereignisse?</a:t>
              </a:r>
            </a:p>
          </p:txBody>
        </p:sp>
        <p:sp>
          <p:nvSpPr>
            <p:cNvPr id="69699" name="Line 16"/>
            <p:cNvSpPr>
              <a:spLocks noChangeShapeType="1"/>
            </p:cNvSpPr>
            <p:nvPr/>
          </p:nvSpPr>
          <p:spPr bwMode="auto">
            <a:xfrm>
              <a:off x="2670" y="3919"/>
              <a:ext cx="0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9636" name="Group 51"/>
          <p:cNvGrpSpPr>
            <a:grpSpLocks/>
          </p:cNvGrpSpPr>
          <p:nvPr/>
        </p:nvGrpSpPr>
        <p:grpSpPr bwMode="auto">
          <a:xfrm>
            <a:off x="6083300" y="4033838"/>
            <a:ext cx="4110038" cy="1763712"/>
            <a:chOff x="3600" y="2784"/>
            <a:chExt cx="2400" cy="1008"/>
          </a:xfrm>
        </p:grpSpPr>
        <p:sp>
          <p:nvSpPr>
            <p:cNvPr id="69665" name="Rectangle 50"/>
            <p:cNvSpPr>
              <a:spLocks noChangeArrowheads="1"/>
            </p:cNvSpPr>
            <p:nvPr/>
          </p:nvSpPr>
          <p:spPr bwMode="auto">
            <a:xfrm>
              <a:off x="3600" y="2784"/>
              <a:ext cx="2400" cy="1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sv-SE" altLang="de-DE" b="1">
                <a:latin typeface="Arial" panose="020B0604020202020204" pitchFamily="34" charset="0"/>
              </a:endParaRPr>
            </a:p>
          </p:txBody>
        </p:sp>
        <p:sp>
          <p:nvSpPr>
            <p:cNvPr id="69666" name="Rectangle 35"/>
            <p:cNvSpPr>
              <a:spLocks noChangeArrowheads="1"/>
            </p:cNvSpPr>
            <p:nvPr/>
          </p:nvSpPr>
          <p:spPr bwMode="auto">
            <a:xfrm>
              <a:off x="3744" y="3222"/>
              <a:ext cx="432" cy="384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de-DE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69667" name="Rectangle 36"/>
            <p:cNvSpPr>
              <a:spLocks noChangeArrowheads="1"/>
            </p:cNvSpPr>
            <p:nvPr/>
          </p:nvSpPr>
          <p:spPr bwMode="auto">
            <a:xfrm>
              <a:off x="4560" y="3222"/>
              <a:ext cx="432" cy="384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de-DE" b="1">
                  <a:latin typeface="Arial" panose="020B0604020202020204" pitchFamily="34" charset="0"/>
                </a:rPr>
                <a:t>B</a:t>
              </a:r>
            </a:p>
          </p:txBody>
        </p:sp>
        <p:cxnSp>
          <p:nvCxnSpPr>
            <p:cNvPr id="69668" name="AutoShape 37"/>
            <p:cNvCxnSpPr>
              <a:cxnSpLocks noChangeShapeType="1"/>
              <a:stCxn id="69666" idx="3"/>
              <a:endCxn id="69667" idx="1"/>
            </p:cNvCxnSpPr>
            <p:nvPr/>
          </p:nvCxnSpPr>
          <p:spPr bwMode="auto">
            <a:xfrm>
              <a:off x="4182" y="3414"/>
              <a:ext cx="37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669" name="Rectangle 38"/>
            <p:cNvSpPr>
              <a:spLocks noChangeArrowheads="1"/>
            </p:cNvSpPr>
            <p:nvPr/>
          </p:nvSpPr>
          <p:spPr bwMode="auto">
            <a:xfrm>
              <a:off x="5472" y="3222"/>
              <a:ext cx="432" cy="384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de-DE" b="1">
                  <a:latin typeface="Arial" panose="020B0604020202020204" pitchFamily="34" charset="0"/>
                </a:rPr>
                <a:t>C</a:t>
              </a:r>
            </a:p>
          </p:txBody>
        </p:sp>
        <p:cxnSp>
          <p:nvCxnSpPr>
            <p:cNvPr id="69670" name="AutoShape 39"/>
            <p:cNvCxnSpPr>
              <a:cxnSpLocks noChangeShapeType="1"/>
              <a:stCxn id="69667" idx="3"/>
              <a:endCxn id="69669" idx="1"/>
            </p:cNvCxnSpPr>
            <p:nvPr/>
          </p:nvCxnSpPr>
          <p:spPr bwMode="auto">
            <a:xfrm>
              <a:off x="4998" y="3414"/>
              <a:ext cx="46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71" name="AutoShape 40"/>
            <p:cNvCxnSpPr>
              <a:cxnSpLocks noChangeShapeType="1"/>
              <a:stCxn id="69666" idx="0"/>
              <a:endCxn id="69669" idx="0"/>
            </p:cNvCxnSpPr>
            <p:nvPr/>
          </p:nvCxnSpPr>
          <p:spPr bwMode="auto">
            <a:xfrm rot="5400000" flipV="1">
              <a:off x="4823" y="2353"/>
              <a:ext cx="1" cy="1728"/>
            </a:xfrm>
            <a:prstGeom prst="bentConnector3">
              <a:avLst>
                <a:gd name="adj1" fmla="val -13800005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9672" name="Group 44"/>
            <p:cNvGrpSpPr>
              <a:grpSpLocks/>
            </p:cNvGrpSpPr>
            <p:nvPr/>
          </p:nvGrpSpPr>
          <p:grpSpPr bwMode="auto">
            <a:xfrm>
              <a:off x="4032" y="2784"/>
              <a:ext cx="148" cy="336"/>
              <a:chOff x="960" y="2160"/>
              <a:chExt cx="148" cy="336"/>
            </a:xfrm>
          </p:grpSpPr>
          <p:sp>
            <p:nvSpPr>
              <p:cNvPr id="69676" name="Oval 45"/>
              <p:cNvSpPr>
                <a:spLocks noChangeArrowheads="1"/>
              </p:cNvSpPr>
              <p:nvPr/>
            </p:nvSpPr>
            <p:spPr bwMode="auto">
              <a:xfrm>
                <a:off x="960" y="2400"/>
                <a:ext cx="96" cy="96"/>
              </a:xfrm>
              <a:prstGeom prst="ellipse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sv-SE" altLang="de-DE" b="1">
                  <a:latin typeface="Arial" panose="020B0604020202020204" pitchFamily="34" charset="0"/>
                </a:endParaRPr>
              </a:p>
            </p:txBody>
          </p:sp>
          <p:sp>
            <p:nvSpPr>
              <p:cNvPr id="69677" name="Text Box 46"/>
              <p:cNvSpPr txBox="1">
                <a:spLocks noChangeArrowheads="1"/>
              </p:cNvSpPr>
              <p:nvPr/>
            </p:nvSpPr>
            <p:spPr bwMode="auto">
              <a:xfrm>
                <a:off x="960" y="2160"/>
                <a:ext cx="148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de-DE" b="1">
                    <a:solidFill>
                      <a:srgbClr val="00CCFF"/>
                    </a:solidFill>
                    <a:latin typeface="Arial" panose="020B0604020202020204" pitchFamily="34" charset="0"/>
                  </a:rPr>
                  <a:t>t</a:t>
                </a:r>
                <a:endParaRPr lang="en-US" altLang="de-DE" b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9673" name="Group 47"/>
            <p:cNvGrpSpPr>
              <a:grpSpLocks/>
            </p:cNvGrpSpPr>
            <p:nvPr/>
          </p:nvGrpSpPr>
          <p:grpSpPr bwMode="auto">
            <a:xfrm>
              <a:off x="4272" y="3120"/>
              <a:ext cx="148" cy="336"/>
              <a:chOff x="960" y="2160"/>
              <a:chExt cx="148" cy="336"/>
            </a:xfrm>
          </p:grpSpPr>
          <p:sp>
            <p:nvSpPr>
              <p:cNvPr id="69674" name="Oval 48"/>
              <p:cNvSpPr>
                <a:spLocks noChangeArrowheads="1"/>
              </p:cNvSpPr>
              <p:nvPr/>
            </p:nvSpPr>
            <p:spPr bwMode="auto">
              <a:xfrm>
                <a:off x="960" y="2400"/>
                <a:ext cx="96" cy="96"/>
              </a:xfrm>
              <a:prstGeom prst="ellipse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sv-SE" altLang="de-DE" b="1">
                  <a:latin typeface="Arial" panose="020B0604020202020204" pitchFamily="34" charset="0"/>
                </a:endParaRPr>
              </a:p>
            </p:txBody>
          </p:sp>
          <p:sp>
            <p:nvSpPr>
              <p:cNvPr id="69675" name="Text Box 49"/>
              <p:cNvSpPr txBox="1">
                <a:spLocks noChangeArrowheads="1"/>
              </p:cNvSpPr>
              <p:nvPr/>
            </p:nvSpPr>
            <p:spPr bwMode="auto">
              <a:xfrm>
                <a:off x="960" y="2160"/>
                <a:ext cx="148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de-DE" b="1">
                    <a:solidFill>
                      <a:srgbClr val="00CCFF"/>
                    </a:solidFill>
                    <a:latin typeface="Arial" panose="020B0604020202020204" pitchFamily="34" charset="0"/>
                  </a:rPr>
                  <a:t>t</a:t>
                </a:r>
                <a:endParaRPr lang="en-US" altLang="de-DE" b="1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6083300" y="4033838"/>
            <a:ext cx="4110038" cy="1763712"/>
            <a:chOff x="3696" y="1296"/>
            <a:chExt cx="2400" cy="1008"/>
          </a:xfrm>
        </p:grpSpPr>
        <p:sp>
          <p:nvSpPr>
            <p:cNvPr id="69652" name="Rectangle 53"/>
            <p:cNvSpPr>
              <a:spLocks noChangeArrowheads="1"/>
            </p:cNvSpPr>
            <p:nvPr/>
          </p:nvSpPr>
          <p:spPr bwMode="auto">
            <a:xfrm>
              <a:off x="3696" y="1296"/>
              <a:ext cx="2400" cy="1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sv-SE" altLang="de-DE" b="1">
                <a:latin typeface="Arial" panose="020B0604020202020204" pitchFamily="34" charset="0"/>
              </a:endParaRPr>
            </a:p>
          </p:txBody>
        </p:sp>
        <p:sp>
          <p:nvSpPr>
            <p:cNvPr id="69653" name="Rectangle 54"/>
            <p:cNvSpPr>
              <a:spLocks noChangeArrowheads="1"/>
            </p:cNvSpPr>
            <p:nvPr/>
          </p:nvSpPr>
          <p:spPr bwMode="auto">
            <a:xfrm>
              <a:off x="3840" y="1734"/>
              <a:ext cx="432" cy="384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de-DE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69654" name="Rectangle 55"/>
            <p:cNvSpPr>
              <a:spLocks noChangeArrowheads="1"/>
            </p:cNvSpPr>
            <p:nvPr/>
          </p:nvSpPr>
          <p:spPr bwMode="auto">
            <a:xfrm>
              <a:off x="4656" y="1734"/>
              <a:ext cx="432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de-DE" b="1">
                  <a:latin typeface="Arial" panose="020B0604020202020204" pitchFamily="34" charset="0"/>
                </a:rPr>
                <a:t>B</a:t>
              </a:r>
            </a:p>
          </p:txBody>
        </p:sp>
        <p:cxnSp>
          <p:nvCxnSpPr>
            <p:cNvPr id="69655" name="AutoShape 56"/>
            <p:cNvCxnSpPr>
              <a:cxnSpLocks noChangeShapeType="1"/>
              <a:stCxn id="69653" idx="3"/>
              <a:endCxn id="69654" idx="1"/>
            </p:cNvCxnSpPr>
            <p:nvPr/>
          </p:nvCxnSpPr>
          <p:spPr bwMode="auto">
            <a:xfrm>
              <a:off x="4278" y="1926"/>
              <a:ext cx="37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656" name="Rectangle 57"/>
            <p:cNvSpPr>
              <a:spLocks noChangeArrowheads="1"/>
            </p:cNvSpPr>
            <p:nvPr/>
          </p:nvSpPr>
          <p:spPr bwMode="auto">
            <a:xfrm>
              <a:off x="5568" y="1734"/>
              <a:ext cx="432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de-DE" b="1">
                  <a:latin typeface="Arial" panose="020B0604020202020204" pitchFamily="34" charset="0"/>
                </a:rPr>
                <a:t>C</a:t>
              </a:r>
            </a:p>
          </p:txBody>
        </p:sp>
        <p:cxnSp>
          <p:nvCxnSpPr>
            <p:cNvPr id="69657" name="AutoShape 58"/>
            <p:cNvCxnSpPr>
              <a:cxnSpLocks noChangeShapeType="1"/>
              <a:stCxn id="69654" idx="3"/>
              <a:endCxn id="69656" idx="1"/>
            </p:cNvCxnSpPr>
            <p:nvPr/>
          </p:nvCxnSpPr>
          <p:spPr bwMode="auto">
            <a:xfrm>
              <a:off x="5094" y="1926"/>
              <a:ext cx="46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58" name="AutoShape 59"/>
            <p:cNvCxnSpPr>
              <a:cxnSpLocks noChangeShapeType="1"/>
              <a:stCxn id="69653" idx="0"/>
              <a:endCxn id="69656" idx="0"/>
            </p:cNvCxnSpPr>
            <p:nvPr/>
          </p:nvCxnSpPr>
          <p:spPr bwMode="auto">
            <a:xfrm rot="5400000" flipV="1">
              <a:off x="4919" y="865"/>
              <a:ext cx="1" cy="1728"/>
            </a:xfrm>
            <a:prstGeom prst="bentConnector3">
              <a:avLst>
                <a:gd name="adj1" fmla="val -13800005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9659" name="Group 60"/>
            <p:cNvGrpSpPr>
              <a:grpSpLocks/>
            </p:cNvGrpSpPr>
            <p:nvPr/>
          </p:nvGrpSpPr>
          <p:grpSpPr bwMode="auto">
            <a:xfrm>
              <a:off x="5664" y="1296"/>
              <a:ext cx="148" cy="336"/>
              <a:chOff x="960" y="2160"/>
              <a:chExt cx="148" cy="336"/>
            </a:xfrm>
          </p:grpSpPr>
          <p:sp>
            <p:nvSpPr>
              <p:cNvPr id="69663" name="Oval 61"/>
              <p:cNvSpPr>
                <a:spLocks noChangeArrowheads="1"/>
              </p:cNvSpPr>
              <p:nvPr/>
            </p:nvSpPr>
            <p:spPr bwMode="auto">
              <a:xfrm>
                <a:off x="960" y="2400"/>
                <a:ext cx="96" cy="96"/>
              </a:xfrm>
              <a:prstGeom prst="ellipse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sv-SE" altLang="de-DE" b="1">
                  <a:latin typeface="Arial" panose="020B0604020202020204" pitchFamily="34" charset="0"/>
                </a:endParaRPr>
              </a:p>
            </p:txBody>
          </p:sp>
          <p:sp>
            <p:nvSpPr>
              <p:cNvPr id="69664" name="Text Box 62"/>
              <p:cNvSpPr txBox="1">
                <a:spLocks noChangeArrowheads="1"/>
              </p:cNvSpPr>
              <p:nvPr/>
            </p:nvSpPr>
            <p:spPr bwMode="auto">
              <a:xfrm>
                <a:off x="960" y="2160"/>
                <a:ext cx="148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de-DE" b="1">
                    <a:solidFill>
                      <a:srgbClr val="00CCFF"/>
                    </a:solidFill>
                    <a:latin typeface="Arial" panose="020B0604020202020204" pitchFamily="34" charset="0"/>
                  </a:rPr>
                  <a:t>t</a:t>
                </a:r>
                <a:endParaRPr lang="en-US" altLang="de-DE" b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9660" name="Group 63"/>
            <p:cNvGrpSpPr>
              <a:grpSpLocks/>
            </p:cNvGrpSpPr>
            <p:nvPr/>
          </p:nvGrpSpPr>
          <p:grpSpPr bwMode="auto">
            <a:xfrm>
              <a:off x="4464" y="1632"/>
              <a:ext cx="148" cy="336"/>
              <a:chOff x="960" y="2160"/>
              <a:chExt cx="148" cy="336"/>
            </a:xfrm>
          </p:grpSpPr>
          <p:sp>
            <p:nvSpPr>
              <p:cNvPr id="69661" name="Oval 64"/>
              <p:cNvSpPr>
                <a:spLocks noChangeArrowheads="1"/>
              </p:cNvSpPr>
              <p:nvPr/>
            </p:nvSpPr>
            <p:spPr bwMode="auto">
              <a:xfrm>
                <a:off x="960" y="2400"/>
                <a:ext cx="96" cy="96"/>
              </a:xfrm>
              <a:prstGeom prst="ellipse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sv-SE" altLang="de-DE" b="1">
                  <a:latin typeface="Arial" panose="020B0604020202020204" pitchFamily="34" charset="0"/>
                </a:endParaRPr>
              </a:p>
            </p:txBody>
          </p:sp>
          <p:sp>
            <p:nvSpPr>
              <p:cNvPr id="69662" name="Text Box 65"/>
              <p:cNvSpPr txBox="1">
                <a:spLocks noChangeArrowheads="1"/>
              </p:cNvSpPr>
              <p:nvPr/>
            </p:nvSpPr>
            <p:spPr bwMode="auto">
              <a:xfrm>
                <a:off x="960" y="2160"/>
                <a:ext cx="148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de-DE" b="1">
                    <a:solidFill>
                      <a:srgbClr val="00CCFF"/>
                    </a:solidFill>
                    <a:latin typeface="Arial" panose="020B0604020202020204" pitchFamily="34" charset="0"/>
                  </a:rPr>
                  <a:t>t</a:t>
                </a:r>
                <a:endParaRPr lang="en-US" altLang="de-DE" b="1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Group 81"/>
          <p:cNvGrpSpPr>
            <a:grpSpLocks/>
          </p:cNvGrpSpPr>
          <p:nvPr/>
        </p:nvGrpSpPr>
        <p:grpSpPr bwMode="auto">
          <a:xfrm>
            <a:off x="6083300" y="4033838"/>
            <a:ext cx="4110038" cy="1763712"/>
            <a:chOff x="3696" y="1248"/>
            <a:chExt cx="2400" cy="1008"/>
          </a:xfrm>
        </p:grpSpPr>
        <p:sp>
          <p:nvSpPr>
            <p:cNvPr id="69642" name="Rectangle 68"/>
            <p:cNvSpPr>
              <a:spLocks noChangeArrowheads="1"/>
            </p:cNvSpPr>
            <p:nvPr/>
          </p:nvSpPr>
          <p:spPr bwMode="auto">
            <a:xfrm>
              <a:off x="3696" y="1248"/>
              <a:ext cx="2400" cy="1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sv-SE" altLang="de-DE" b="1">
                <a:latin typeface="Arial" panose="020B0604020202020204" pitchFamily="34" charset="0"/>
              </a:endParaRPr>
            </a:p>
          </p:txBody>
        </p:sp>
        <p:sp>
          <p:nvSpPr>
            <p:cNvPr id="69643" name="Rectangle 69"/>
            <p:cNvSpPr>
              <a:spLocks noChangeArrowheads="1"/>
            </p:cNvSpPr>
            <p:nvPr/>
          </p:nvSpPr>
          <p:spPr bwMode="auto">
            <a:xfrm>
              <a:off x="3840" y="1686"/>
              <a:ext cx="432" cy="384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de-DE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69644" name="Rectangle 70"/>
            <p:cNvSpPr>
              <a:spLocks noChangeArrowheads="1"/>
            </p:cNvSpPr>
            <p:nvPr/>
          </p:nvSpPr>
          <p:spPr bwMode="auto">
            <a:xfrm>
              <a:off x="4656" y="1686"/>
              <a:ext cx="432" cy="384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de-DE" b="1">
                  <a:latin typeface="Arial" panose="020B0604020202020204" pitchFamily="34" charset="0"/>
                </a:rPr>
                <a:t>B</a:t>
              </a:r>
            </a:p>
          </p:txBody>
        </p:sp>
        <p:cxnSp>
          <p:nvCxnSpPr>
            <p:cNvPr id="69645" name="AutoShape 71"/>
            <p:cNvCxnSpPr>
              <a:cxnSpLocks noChangeShapeType="1"/>
              <a:stCxn id="69643" idx="3"/>
              <a:endCxn id="69644" idx="1"/>
            </p:cNvCxnSpPr>
            <p:nvPr/>
          </p:nvCxnSpPr>
          <p:spPr bwMode="auto">
            <a:xfrm>
              <a:off x="4278" y="1878"/>
              <a:ext cx="37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646" name="Rectangle 72"/>
            <p:cNvSpPr>
              <a:spLocks noChangeArrowheads="1"/>
            </p:cNvSpPr>
            <p:nvPr/>
          </p:nvSpPr>
          <p:spPr bwMode="auto">
            <a:xfrm>
              <a:off x="5568" y="1686"/>
              <a:ext cx="432" cy="384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de-DE" b="1">
                  <a:latin typeface="Arial" panose="020B0604020202020204" pitchFamily="34" charset="0"/>
                </a:rPr>
                <a:t>C</a:t>
              </a:r>
            </a:p>
          </p:txBody>
        </p:sp>
        <p:cxnSp>
          <p:nvCxnSpPr>
            <p:cNvPr id="69647" name="AutoShape 73"/>
            <p:cNvCxnSpPr>
              <a:cxnSpLocks noChangeShapeType="1"/>
              <a:stCxn id="69644" idx="3"/>
              <a:endCxn id="69646" idx="1"/>
            </p:cNvCxnSpPr>
            <p:nvPr/>
          </p:nvCxnSpPr>
          <p:spPr bwMode="auto">
            <a:xfrm>
              <a:off x="5094" y="1878"/>
              <a:ext cx="46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48" name="AutoShape 74"/>
            <p:cNvCxnSpPr>
              <a:cxnSpLocks noChangeShapeType="1"/>
              <a:stCxn id="69643" idx="0"/>
              <a:endCxn id="69646" idx="0"/>
            </p:cNvCxnSpPr>
            <p:nvPr/>
          </p:nvCxnSpPr>
          <p:spPr bwMode="auto">
            <a:xfrm rot="5400000" flipV="1">
              <a:off x="4919" y="817"/>
              <a:ext cx="1" cy="1728"/>
            </a:xfrm>
            <a:prstGeom prst="bentConnector3">
              <a:avLst>
                <a:gd name="adj1" fmla="val -13800005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9649" name="Group 41"/>
            <p:cNvGrpSpPr>
              <a:grpSpLocks/>
            </p:cNvGrpSpPr>
            <p:nvPr/>
          </p:nvGrpSpPr>
          <p:grpSpPr bwMode="auto">
            <a:xfrm>
              <a:off x="5136" y="1584"/>
              <a:ext cx="291" cy="340"/>
              <a:chOff x="960" y="2156"/>
              <a:chExt cx="291" cy="340"/>
            </a:xfrm>
          </p:grpSpPr>
          <p:sp>
            <p:nvSpPr>
              <p:cNvPr id="69650" name="Oval 42"/>
              <p:cNvSpPr>
                <a:spLocks noChangeArrowheads="1"/>
              </p:cNvSpPr>
              <p:nvPr/>
            </p:nvSpPr>
            <p:spPr bwMode="auto">
              <a:xfrm>
                <a:off x="960" y="2400"/>
                <a:ext cx="96" cy="96"/>
              </a:xfrm>
              <a:prstGeom prst="ellipse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sv-SE" altLang="de-DE" b="1">
                  <a:latin typeface="Arial" panose="020B0604020202020204" pitchFamily="34" charset="0"/>
                </a:endParaRPr>
              </a:p>
            </p:txBody>
          </p:sp>
          <p:sp>
            <p:nvSpPr>
              <p:cNvPr id="69651" name="Text Box 43"/>
              <p:cNvSpPr txBox="1">
                <a:spLocks noChangeArrowheads="1"/>
              </p:cNvSpPr>
              <p:nvPr/>
            </p:nvSpPr>
            <p:spPr bwMode="auto">
              <a:xfrm>
                <a:off x="960" y="2156"/>
                <a:ext cx="291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de-DE" b="1">
                    <a:solidFill>
                      <a:srgbClr val="00CCFF"/>
                    </a:solidFill>
                    <a:latin typeface="Arial" panose="020B0604020202020204" pitchFamily="34" charset="0"/>
                  </a:rPr>
                  <a:t>t+</a:t>
                </a:r>
                <a:r>
                  <a:rPr lang="en-US" altLang="de-DE" b="1">
                    <a:solidFill>
                      <a:srgbClr val="00CCFF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</a:t>
                </a:r>
                <a:endParaRPr lang="en-US" altLang="de-DE" b="1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69639" name="Rectangle 63"/>
          <p:cNvSpPr>
            <a:spLocks noChangeArrowheads="1"/>
          </p:cNvSpPr>
          <p:nvPr/>
        </p:nvSpPr>
        <p:spPr bwMode="auto">
          <a:xfrm>
            <a:off x="4335463" y="7008813"/>
            <a:ext cx="1584325" cy="5413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sp>
        <p:nvSpPr>
          <p:cNvPr id="69640" name="Datumsplatzhalter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D2FEFB-0B59-482E-B141-5D42E227B4B4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69641" name="Foliennummernplatzhalter 6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EC5DFE-15F0-4617-89AF-25D69C23F75D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Discrete Event Models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1404938"/>
            <a:ext cx="9480550" cy="25447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42" tIns="49771" rIns="99542" bIns="49771"/>
          <a:lstStyle/>
          <a:p>
            <a:r>
              <a:rPr lang="en-US" altLang="de-DE" smtClean="0"/>
              <a:t>Zeitmodell ist nahe zur physikalischen Zeit</a:t>
            </a:r>
          </a:p>
          <a:p>
            <a:pPr lvl="1"/>
            <a:r>
              <a:rPr lang="en-US" altLang="de-DE" smtClean="0"/>
              <a:t>Gut für die Simulation;</a:t>
            </a:r>
          </a:p>
          <a:p>
            <a:pPr lvl="2"/>
            <a:r>
              <a:rPr lang="en-US" altLang="de-DE" smtClean="0"/>
              <a:t>Aber: Globale Ereignisliste ist ein Engpass</a:t>
            </a:r>
          </a:p>
          <a:p>
            <a:pPr lvl="1"/>
            <a:r>
              <a:rPr lang="en-US" altLang="de-DE" smtClean="0"/>
              <a:t>Schwer zu synthetisieren;</a:t>
            </a:r>
          </a:p>
          <a:p>
            <a:pPr lvl="1"/>
            <a:r>
              <a:rPr lang="en-US" altLang="de-DE" smtClean="0"/>
              <a:t>Schwer zu verifizieren;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657225" y="4033838"/>
            <a:ext cx="9482138" cy="2503487"/>
            <a:chOff x="384" y="2304"/>
            <a:chExt cx="5536" cy="1430"/>
          </a:xfrm>
        </p:grpSpPr>
        <p:grpSp>
          <p:nvGrpSpPr>
            <p:cNvPr id="70664" name="Group 39"/>
            <p:cNvGrpSpPr>
              <a:grpSpLocks/>
            </p:cNvGrpSpPr>
            <p:nvPr/>
          </p:nvGrpSpPr>
          <p:grpSpPr bwMode="auto">
            <a:xfrm>
              <a:off x="1200" y="3101"/>
              <a:ext cx="3984" cy="633"/>
              <a:chOff x="1200" y="2909"/>
              <a:chExt cx="3984" cy="633"/>
            </a:xfrm>
          </p:grpSpPr>
          <p:sp>
            <p:nvSpPr>
              <p:cNvPr id="70666" name="Rectangle 16"/>
              <p:cNvSpPr>
                <a:spLocks noChangeArrowheads="1"/>
              </p:cNvSpPr>
              <p:nvPr/>
            </p:nvSpPr>
            <p:spPr bwMode="auto">
              <a:xfrm>
                <a:off x="1536" y="2928"/>
                <a:ext cx="864" cy="576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de-DE" b="1">
                    <a:latin typeface="Arial" panose="020B0604020202020204" pitchFamily="34" charset="0"/>
                  </a:rPr>
                  <a:t>Combinatorial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en-US" altLang="de-DE" b="1">
                    <a:latin typeface="Arial" panose="020B0604020202020204" pitchFamily="34" charset="0"/>
                  </a:rPr>
                  <a:t>Block</a:t>
                </a:r>
                <a:endParaRPr lang="en-US" altLang="de-DE" sz="1200" b="1">
                  <a:latin typeface="Arial" panose="020B0604020202020204" pitchFamily="34" charset="0"/>
                </a:endParaRPr>
              </a:p>
            </p:txBody>
          </p:sp>
          <p:sp>
            <p:nvSpPr>
              <p:cNvPr id="70667" name="Line 17"/>
              <p:cNvSpPr>
                <a:spLocks noChangeShapeType="1"/>
              </p:cNvSpPr>
              <p:nvPr/>
            </p:nvSpPr>
            <p:spPr bwMode="auto">
              <a:xfrm>
                <a:off x="1200" y="307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0668" name="Line 19"/>
              <p:cNvSpPr>
                <a:spLocks noChangeShapeType="1"/>
              </p:cNvSpPr>
              <p:nvPr/>
            </p:nvSpPr>
            <p:spPr bwMode="auto">
              <a:xfrm>
                <a:off x="1200" y="336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0669" name="Rectangle 20"/>
              <p:cNvSpPr>
                <a:spLocks noChangeArrowheads="1"/>
              </p:cNvSpPr>
              <p:nvPr/>
            </p:nvSpPr>
            <p:spPr bwMode="auto">
              <a:xfrm>
                <a:off x="2736" y="2928"/>
                <a:ext cx="288" cy="576"/>
              </a:xfrm>
              <a:prstGeom prst="rect">
                <a:avLst/>
              </a:prstGeom>
              <a:solidFill>
                <a:srgbClr val="66FF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sv-SE" altLang="de-DE" b="1">
                  <a:latin typeface="Arial" panose="020B0604020202020204" pitchFamily="34" charset="0"/>
                </a:endParaRPr>
              </a:p>
            </p:txBody>
          </p:sp>
          <p:sp>
            <p:nvSpPr>
              <p:cNvPr id="70670" name="Line 21"/>
              <p:cNvSpPr>
                <a:spLocks noChangeShapeType="1"/>
              </p:cNvSpPr>
              <p:nvPr/>
            </p:nvSpPr>
            <p:spPr bwMode="auto">
              <a:xfrm>
                <a:off x="2400" y="307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0671" name="Line 22"/>
              <p:cNvSpPr>
                <a:spLocks noChangeShapeType="1"/>
              </p:cNvSpPr>
              <p:nvPr/>
            </p:nvSpPr>
            <p:spPr bwMode="auto">
              <a:xfrm>
                <a:off x="2400" y="3216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0672" name="Line 23"/>
              <p:cNvSpPr>
                <a:spLocks noChangeShapeType="1"/>
              </p:cNvSpPr>
              <p:nvPr/>
            </p:nvSpPr>
            <p:spPr bwMode="auto">
              <a:xfrm>
                <a:off x="2400" y="336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0673" name="Text Box 25"/>
              <p:cNvSpPr txBox="1">
                <a:spLocks noChangeArrowheads="1"/>
              </p:cNvSpPr>
              <p:nvPr/>
            </p:nvSpPr>
            <p:spPr bwMode="auto">
              <a:xfrm rot="5379874">
                <a:off x="2584" y="3118"/>
                <a:ext cx="633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de-DE" sz="1800" b="1">
                    <a:latin typeface="Arial" panose="020B0604020202020204" pitchFamily="34" charset="0"/>
                  </a:rPr>
                  <a:t>Register</a:t>
                </a:r>
                <a:endParaRPr lang="en-US" altLang="de-DE" sz="1400" b="1">
                  <a:latin typeface="Arial" panose="020B0604020202020204" pitchFamily="34" charset="0"/>
                </a:endParaRPr>
              </a:p>
            </p:txBody>
          </p:sp>
          <p:sp>
            <p:nvSpPr>
              <p:cNvPr id="70674" name="Rectangle 26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864" cy="576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de-DE" b="1">
                    <a:latin typeface="Arial" panose="020B0604020202020204" pitchFamily="34" charset="0"/>
                  </a:rPr>
                  <a:t>Combinatorial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en-US" altLang="de-DE" b="1">
                    <a:latin typeface="Arial" panose="020B0604020202020204" pitchFamily="34" charset="0"/>
                  </a:rPr>
                  <a:t>Block</a:t>
                </a:r>
                <a:endParaRPr lang="en-US" altLang="de-DE" sz="1200" b="1">
                  <a:latin typeface="Arial" panose="020B0604020202020204" pitchFamily="34" charset="0"/>
                </a:endParaRPr>
              </a:p>
            </p:txBody>
          </p:sp>
          <p:sp>
            <p:nvSpPr>
              <p:cNvPr id="70675" name="Line 27"/>
              <p:cNvSpPr>
                <a:spLocks noChangeShapeType="1"/>
              </p:cNvSpPr>
              <p:nvPr/>
            </p:nvSpPr>
            <p:spPr bwMode="auto">
              <a:xfrm>
                <a:off x="3024" y="307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0676" name="Line 28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0677" name="Line 29"/>
              <p:cNvSpPr>
                <a:spLocks noChangeShapeType="1"/>
              </p:cNvSpPr>
              <p:nvPr/>
            </p:nvSpPr>
            <p:spPr bwMode="auto">
              <a:xfrm>
                <a:off x="3024" y="336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0678" name="Rectangle 30"/>
              <p:cNvSpPr>
                <a:spLocks noChangeArrowheads="1"/>
              </p:cNvSpPr>
              <p:nvPr/>
            </p:nvSpPr>
            <p:spPr bwMode="auto">
              <a:xfrm>
                <a:off x="4560" y="2928"/>
                <a:ext cx="288" cy="576"/>
              </a:xfrm>
              <a:prstGeom prst="rect">
                <a:avLst/>
              </a:prstGeom>
              <a:solidFill>
                <a:srgbClr val="66FF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sv-SE" altLang="de-DE" b="1">
                  <a:latin typeface="Arial" panose="020B0604020202020204" pitchFamily="34" charset="0"/>
                </a:endParaRPr>
              </a:p>
            </p:txBody>
          </p:sp>
          <p:sp>
            <p:nvSpPr>
              <p:cNvPr id="70679" name="Line 31"/>
              <p:cNvSpPr>
                <a:spLocks noChangeShapeType="1"/>
              </p:cNvSpPr>
              <p:nvPr/>
            </p:nvSpPr>
            <p:spPr bwMode="auto">
              <a:xfrm>
                <a:off x="4224" y="307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0680" name="Line 32"/>
              <p:cNvSpPr>
                <a:spLocks noChangeShapeType="1"/>
              </p:cNvSpPr>
              <p:nvPr/>
            </p:nvSpPr>
            <p:spPr bwMode="auto">
              <a:xfrm>
                <a:off x="4224" y="3216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0681" name="Line 33"/>
              <p:cNvSpPr>
                <a:spLocks noChangeShapeType="1"/>
              </p:cNvSpPr>
              <p:nvPr/>
            </p:nvSpPr>
            <p:spPr bwMode="auto">
              <a:xfrm>
                <a:off x="4224" y="336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0682" name="Text Box 34"/>
              <p:cNvSpPr txBox="1">
                <a:spLocks noChangeArrowheads="1"/>
              </p:cNvSpPr>
              <p:nvPr/>
            </p:nvSpPr>
            <p:spPr bwMode="auto">
              <a:xfrm rot="5379874">
                <a:off x="4408" y="3118"/>
                <a:ext cx="633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de-DE" sz="1800" b="1">
                    <a:latin typeface="Arial" panose="020B0604020202020204" pitchFamily="34" charset="0"/>
                  </a:rPr>
                  <a:t>Register</a:t>
                </a:r>
                <a:endParaRPr lang="en-US" altLang="de-DE" sz="1400" b="1">
                  <a:latin typeface="Arial" panose="020B0604020202020204" pitchFamily="34" charset="0"/>
                </a:endParaRPr>
              </a:p>
            </p:txBody>
          </p:sp>
          <p:sp>
            <p:nvSpPr>
              <p:cNvPr id="70683" name="Line 35"/>
              <p:cNvSpPr>
                <a:spLocks noChangeShapeType="1"/>
              </p:cNvSpPr>
              <p:nvPr/>
            </p:nvSpPr>
            <p:spPr bwMode="auto">
              <a:xfrm>
                <a:off x="4848" y="307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0684" name="Line 36"/>
              <p:cNvSpPr>
                <a:spLocks noChangeShapeType="1"/>
              </p:cNvSpPr>
              <p:nvPr/>
            </p:nvSpPr>
            <p:spPr bwMode="auto">
              <a:xfrm>
                <a:off x="4848" y="3216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0685" name="Line 37"/>
              <p:cNvSpPr>
                <a:spLocks noChangeShapeType="1"/>
              </p:cNvSpPr>
              <p:nvPr/>
            </p:nvSpPr>
            <p:spPr bwMode="auto">
              <a:xfrm>
                <a:off x="4848" y="336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cxnSp>
            <p:nvCxnSpPr>
              <p:cNvPr id="70686" name="AutoShape 38"/>
              <p:cNvCxnSpPr>
                <a:cxnSpLocks noChangeShapeType="1"/>
                <a:endCxn id="70666" idx="1"/>
              </p:cNvCxnSpPr>
              <p:nvPr/>
            </p:nvCxnSpPr>
            <p:spPr bwMode="auto">
              <a:xfrm rot="10800000" flipV="1">
                <a:off x="1530" y="3072"/>
                <a:ext cx="3468" cy="144"/>
              </a:xfrm>
              <a:prstGeom prst="bentConnector5">
                <a:avLst>
                  <a:gd name="adj1" fmla="val 111"/>
                  <a:gd name="adj2" fmla="val -200000"/>
                  <a:gd name="adj3" fmla="val 103981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0665" name="Rectangle 40"/>
            <p:cNvSpPr>
              <a:spLocks noChangeArrowheads="1"/>
            </p:cNvSpPr>
            <p:nvPr/>
          </p:nvSpPr>
          <p:spPr bwMode="auto">
            <a:xfrm>
              <a:off x="384" y="2304"/>
              <a:ext cx="553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/>
            <a:lstStyle>
              <a:lvl1pPr marL="523875" indent="-523875" defTabSz="5207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5207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5207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5207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5207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5207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5207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5207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5207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m"/>
              </a:pPr>
              <a:r>
                <a:rPr lang="en-US" altLang="de-DE" b="1">
                  <a:latin typeface="Arial" panose="020B0604020202020204" pitchFamily="34" charset="0"/>
                </a:rPr>
                <a:t>DE Modelle weren entsprechend einem synchron getakteten Modell (Register Transfer) interpretiert</a:t>
              </a:r>
            </a:p>
          </p:txBody>
        </p:sp>
      </p:grpSp>
      <p:sp>
        <p:nvSpPr>
          <p:cNvPr id="70661" name="Rectangle 27"/>
          <p:cNvSpPr>
            <a:spLocks noChangeArrowheads="1"/>
          </p:cNvSpPr>
          <p:nvPr/>
        </p:nvSpPr>
        <p:spPr bwMode="auto">
          <a:xfrm>
            <a:off x="4335463" y="7008813"/>
            <a:ext cx="1584325" cy="5413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sp>
        <p:nvSpPr>
          <p:cNvPr id="70662" name="Datumsplatzhalter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6F0410-5DE2-4D83-A19A-0F4998CB4158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70663" name="Foliennummernplatzhalter 6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6E4DFB-4C89-45C3-B806-11E85A5D37A3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umsplatzhalt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70593D-80AC-4B6F-B5DA-19ED7C26723E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71683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9C5BBA-F680-493C-B57C-277D40B02043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Interaktion zwischen Prozessen</a:t>
            </a:r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374650" y="3709988"/>
            <a:ext cx="7200900" cy="3495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de-DE" altLang="de-DE" sz="1400">
                <a:latin typeface="Courier New" panose="02070309020205020404" pitchFamily="49" charset="0"/>
              </a:rPr>
              <a:t>P1:  </a:t>
            </a:r>
            <a:r>
              <a:rPr lang="de-DE" altLang="de-DE" sz="1400" b="1">
                <a:latin typeface="Courier New" panose="02070309020205020404" pitchFamily="49" charset="0"/>
              </a:rPr>
              <a:t>process</a:t>
            </a:r>
            <a:r>
              <a:rPr lang="de-DE" altLang="de-DE" sz="1400">
                <a:latin typeface="Courier New" panose="02070309020205020404" pitchFamily="49" charset="0"/>
              </a:rPr>
              <a:t> (L2, A, B)     </a:t>
            </a:r>
            <a:r>
              <a:rPr lang="de-DE" altLang="de-DE" sz="1400" b="1">
                <a:latin typeface="Courier New" panose="02070309020205020404" pitchFamily="49" charset="0"/>
              </a:rPr>
              <a:t>-- Deklaration von P1 mit Sens.liste</a:t>
            </a:r>
            <a:endParaRPr lang="de-DE" altLang="de-DE" sz="1400">
              <a:latin typeface="Courier New" panose="02070309020205020404" pitchFamily="49" charset="0"/>
            </a:endParaRPr>
          </a:p>
          <a:p>
            <a:r>
              <a:rPr lang="de-DE" altLang="de-DE" sz="1400">
                <a:latin typeface="Courier New" panose="02070309020205020404" pitchFamily="49" charset="0"/>
              </a:rPr>
              <a:t>     begin</a:t>
            </a:r>
          </a:p>
          <a:p>
            <a:r>
              <a:rPr lang="de-DE" altLang="de-DE" sz="1400">
                <a:latin typeface="Courier New" panose="02070309020205020404" pitchFamily="49" charset="0"/>
              </a:rPr>
              <a:t>       ...</a:t>
            </a:r>
          </a:p>
          <a:p>
            <a:r>
              <a:rPr lang="de-DE" altLang="de-DE" sz="1400">
                <a:latin typeface="Courier New" panose="02070309020205020404" pitchFamily="49" charset="0"/>
              </a:rPr>
              <a:t>       X &lt;= ...;            </a:t>
            </a:r>
            <a:r>
              <a:rPr lang="de-DE" altLang="de-DE" sz="1400" b="1">
                <a:latin typeface="Courier New" panose="02070309020205020404" pitchFamily="49" charset="0"/>
              </a:rPr>
              <a:t>-- Zuweisung an Ausgangssignal</a:t>
            </a:r>
            <a:endParaRPr lang="de-DE" altLang="de-DE" sz="1400">
              <a:latin typeface="Courier New" panose="02070309020205020404" pitchFamily="49" charset="0"/>
            </a:endParaRPr>
          </a:p>
          <a:p>
            <a:r>
              <a:rPr lang="de-DE" altLang="de-DE" sz="1400">
                <a:latin typeface="Courier New" panose="02070309020205020404" pitchFamily="49" charset="0"/>
              </a:rPr>
              <a:t>       L1 &lt;= ...;           </a:t>
            </a:r>
            <a:r>
              <a:rPr lang="de-DE" altLang="de-DE" sz="1400" b="1">
                <a:latin typeface="Courier New" panose="02070309020205020404" pitchFamily="49" charset="0"/>
              </a:rPr>
              <a:t>-- Zuweisung an lokales Signal</a:t>
            </a:r>
            <a:endParaRPr lang="de-DE" altLang="de-DE" sz="1400">
              <a:latin typeface="Courier New" panose="02070309020205020404" pitchFamily="49" charset="0"/>
            </a:endParaRPr>
          </a:p>
          <a:p>
            <a:r>
              <a:rPr lang="de-DE" altLang="de-DE" sz="1400">
                <a:latin typeface="Courier New" panose="02070309020205020404" pitchFamily="49" charset="0"/>
              </a:rPr>
              <a:t>       ...</a:t>
            </a:r>
          </a:p>
          <a:p>
            <a:r>
              <a:rPr lang="de-DE" altLang="de-DE" sz="1400">
                <a:latin typeface="Courier New" panose="02070309020205020404" pitchFamily="49" charset="0"/>
              </a:rPr>
              <a:t>     </a:t>
            </a:r>
            <a:r>
              <a:rPr lang="sv-SE" altLang="de-DE" sz="1400" b="1">
                <a:latin typeface="Courier New" panose="02070309020205020404" pitchFamily="49" charset="0"/>
              </a:rPr>
              <a:t>end process</a:t>
            </a:r>
            <a:r>
              <a:rPr lang="sv-SE" altLang="de-DE" sz="1400">
                <a:latin typeface="Courier New" panose="02070309020205020404" pitchFamily="49" charset="0"/>
              </a:rPr>
              <a:t> P1;</a:t>
            </a:r>
          </a:p>
          <a:p>
            <a:r>
              <a:rPr lang="sv-SE" altLang="de-DE" sz="1400">
                <a:latin typeface="Courier New" panose="02070309020205020404" pitchFamily="49" charset="0"/>
              </a:rPr>
              <a:t>P2:  </a:t>
            </a:r>
            <a:r>
              <a:rPr lang="sv-SE" altLang="de-DE" sz="1400" b="1">
                <a:latin typeface="Courier New" panose="02070309020205020404" pitchFamily="49" charset="0"/>
              </a:rPr>
              <a:t>process</a:t>
            </a:r>
            <a:r>
              <a:rPr lang="sv-SE" altLang="de-DE" sz="1400">
                <a:latin typeface="Courier New" panose="02070309020205020404" pitchFamily="49" charset="0"/>
              </a:rPr>
              <a:t> (L1, B)        </a:t>
            </a:r>
            <a:r>
              <a:rPr lang="sv-SE" altLang="de-DE" sz="1400" b="1">
                <a:latin typeface="Courier New" panose="02070309020205020404" pitchFamily="49" charset="0"/>
              </a:rPr>
              <a:t>-- Deklaration von P2 mit Sens.liste</a:t>
            </a:r>
            <a:endParaRPr lang="sv-SE" altLang="de-DE" sz="1400">
              <a:latin typeface="Courier New" panose="02070309020205020404" pitchFamily="49" charset="0"/>
            </a:endParaRPr>
          </a:p>
          <a:p>
            <a:r>
              <a:rPr lang="sv-SE" altLang="de-DE" sz="1400">
                <a:latin typeface="Courier New" panose="02070309020205020404" pitchFamily="49" charset="0"/>
              </a:rPr>
              <a:t>     </a:t>
            </a:r>
            <a:r>
              <a:rPr lang="de-DE" altLang="de-DE" sz="1400" b="1">
                <a:latin typeface="Courier New" panose="02070309020205020404" pitchFamily="49" charset="0"/>
              </a:rPr>
              <a:t>begin</a:t>
            </a:r>
            <a:endParaRPr lang="de-DE" altLang="de-DE" sz="1400">
              <a:latin typeface="Courier New" panose="02070309020205020404" pitchFamily="49" charset="0"/>
            </a:endParaRPr>
          </a:p>
          <a:p>
            <a:r>
              <a:rPr lang="de-DE" altLang="de-DE" sz="1400">
                <a:latin typeface="Courier New" panose="02070309020205020404" pitchFamily="49" charset="0"/>
              </a:rPr>
              <a:t>       ...</a:t>
            </a:r>
          </a:p>
          <a:p>
            <a:r>
              <a:rPr lang="de-DE" altLang="de-DE" sz="1400">
                <a:latin typeface="Courier New" panose="02070309020205020404" pitchFamily="49" charset="0"/>
              </a:rPr>
              <a:t>       L2 &lt;= ...;           </a:t>
            </a:r>
            <a:r>
              <a:rPr lang="de-DE" altLang="de-DE" sz="1400" b="1">
                <a:latin typeface="Courier New" panose="02070309020205020404" pitchFamily="49" charset="0"/>
              </a:rPr>
              <a:t>-- Zuweisung an lokales Signal</a:t>
            </a:r>
            <a:endParaRPr lang="de-DE" altLang="de-DE" sz="1400">
              <a:latin typeface="Courier New" panose="02070309020205020404" pitchFamily="49" charset="0"/>
            </a:endParaRPr>
          </a:p>
          <a:p>
            <a:r>
              <a:rPr lang="de-DE" altLang="de-DE" sz="1400">
                <a:latin typeface="Courier New" panose="02070309020205020404" pitchFamily="49" charset="0"/>
              </a:rPr>
              <a:t>       Z &lt;= ...;            </a:t>
            </a:r>
            <a:r>
              <a:rPr lang="de-DE" altLang="de-DE" sz="1400" b="1">
                <a:latin typeface="Courier New" panose="02070309020205020404" pitchFamily="49" charset="0"/>
              </a:rPr>
              <a:t>-- Zuweisung an Ausgangssignal</a:t>
            </a:r>
            <a:endParaRPr lang="de-DE" altLang="de-DE" sz="1400">
              <a:latin typeface="Courier New" panose="02070309020205020404" pitchFamily="49" charset="0"/>
            </a:endParaRPr>
          </a:p>
          <a:p>
            <a:r>
              <a:rPr lang="de-DE" altLang="de-DE" sz="1400">
                <a:latin typeface="Courier New" panose="02070309020205020404" pitchFamily="49" charset="0"/>
              </a:rPr>
              <a:t>       ...</a:t>
            </a:r>
          </a:p>
          <a:p>
            <a:r>
              <a:rPr lang="de-DE" altLang="de-DE" sz="1400">
                <a:latin typeface="Courier New" panose="02070309020205020404" pitchFamily="49" charset="0"/>
              </a:rPr>
              <a:t>     </a:t>
            </a:r>
            <a:r>
              <a:rPr lang="de-DE" altLang="de-DE" sz="1400" b="1">
                <a:latin typeface="Courier New" panose="02070309020205020404" pitchFamily="49" charset="0"/>
              </a:rPr>
              <a:t>end process</a:t>
            </a:r>
            <a:r>
              <a:rPr lang="de-DE" altLang="de-DE" sz="1400">
                <a:latin typeface="Courier New" panose="02070309020205020404" pitchFamily="49" charset="0"/>
              </a:rPr>
              <a:t> P2;</a:t>
            </a:r>
          </a:p>
          <a:p>
            <a:r>
              <a:rPr lang="de-DE" altLang="de-DE" sz="1400">
                <a:latin typeface="Courier New" panose="02070309020205020404" pitchFamily="49" charset="0"/>
              </a:rPr>
              <a:t>Y &lt;= L2;                    </a:t>
            </a:r>
            <a:r>
              <a:rPr lang="de-DE" altLang="de-DE" sz="1400" b="1">
                <a:latin typeface="Courier New" panose="02070309020205020404" pitchFamily="49" charset="0"/>
              </a:rPr>
              <a:t>-- Kopie an Ausgangssignal</a:t>
            </a:r>
          </a:p>
          <a:p>
            <a:r>
              <a:rPr lang="de-DE" altLang="de-DE" sz="1400" b="1">
                <a:latin typeface="Courier New" panose="02070309020205020404" pitchFamily="49" charset="0"/>
              </a:rPr>
              <a:t>end</a:t>
            </a:r>
            <a:r>
              <a:rPr lang="de-DE" altLang="de-DE" sz="1400">
                <a:latin typeface="Courier New" panose="02070309020205020404" pitchFamily="49" charset="0"/>
              </a:rPr>
              <a:t> ARCH;</a:t>
            </a:r>
          </a:p>
        </p:txBody>
      </p:sp>
      <p:pic>
        <p:nvPicPr>
          <p:cNvPr id="71686" name="Picture 5" descr="RCH_K_7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549400"/>
            <a:ext cx="381635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7" name="Text Box 6"/>
          <p:cNvSpPr txBox="1">
            <a:spLocks noChangeArrowheads="1"/>
          </p:cNvSpPr>
          <p:nvPr/>
        </p:nvSpPr>
        <p:spPr bwMode="auto">
          <a:xfrm>
            <a:off x="4551363" y="1836738"/>
            <a:ext cx="5543550" cy="1581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de-DE" sz="1400" b="1">
                <a:latin typeface="Courier New" panose="02070309020205020404" pitchFamily="49" charset="0"/>
              </a:rPr>
              <a:t>entity</a:t>
            </a:r>
            <a:r>
              <a:rPr lang="en-GB" altLang="de-DE" sz="1400">
                <a:latin typeface="Courier New" panose="02070309020205020404" pitchFamily="49" charset="0"/>
              </a:rPr>
              <a:t> TEST </a:t>
            </a:r>
            <a:r>
              <a:rPr lang="en-GB" altLang="de-DE" sz="1400" b="1">
                <a:latin typeface="Courier New" panose="02070309020205020404" pitchFamily="49" charset="0"/>
              </a:rPr>
              <a:t>is</a:t>
            </a:r>
          </a:p>
          <a:p>
            <a:r>
              <a:rPr lang="en-GB" altLang="de-DE" sz="1400" b="1">
                <a:latin typeface="Courier New" panose="02070309020205020404" pitchFamily="49" charset="0"/>
              </a:rPr>
              <a:t>port</a:t>
            </a:r>
            <a:r>
              <a:rPr lang="en-GB" altLang="de-DE" sz="1400">
                <a:latin typeface="Courier New" panose="02070309020205020404" pitchFamily="49" charset="0"/>
              </a:rPr>
              <a:t>( A, B : </a:t>
            </a:r>
            <a:r>
              <a:rPr lang="en-GB" altLang="de-DE" sz="1400" b="1">
                <a:latin typeface="Courier New" panose="02070309020205020404" pitchFamily="49" charset="0"/>
              </a:rPr>
              <a:t>in</a:t>
            </a:r>
            <a:r>
              <a:rPr lang="en-GB" altLang="de-DE" sz="1400">
                <a:latin typeface="Courier New" panose="02070309020205020404" pitchFamily="49" charset="0"/>
              </a:rPr>
              <a:t> bit;         </a:t>
            </a:r>
            <a:r>
              <a:rPr lang="en-GB" altLang="de-DE" sz="1400" b="1">
                <a:latin typeface="Courier New" panose="02070309020205020404" pitchFamily="49" charset="0"/>
              </a:rPr>
              <a:t>-- Eingangssig.</a:t>
            </a:r>
            <a:endParaRPr lang="en-GB" altLang="de-DE" sz="1400">
              <a:latin typeface="Courier New" panose="02070309020205020404" pitchFamily="49" charset="0"/>
            </a:endParaRPr>
          </a:p>
          <a:p>
            <a:r>
              <a:rPr lang="en-GB" altLang="de-DE" sz="1400">
                <a:latin typeface="Courier New" panose="02070309020205020404" pitchFamily="49" charset="0"/>
              </a:rPr>
              <a:t>      </a:t>
            </a:r>
            <a:r>
              <a:rPr lang="fr-FR" altLang="de-DE" sz="1400">
                <a:latin typeface="Courier New" panose="02070309020205020404" pitchFamily="49" charset="0"/>
              </a:rPr>
              <a:t>X, Y, Z : out bit);    </a:t>
            </a:r>
            <a:r>
              <a:rPr lang="fr-FR" altLang="de-DE" sz="1400" b="1">
                <a:latin typeface="Courier New" panose="02070309020205020404" pitchFamily="49" charset="0"/>
              </a:rPr>
              <a:t>-- Ausgangssig.</a:t>
            </a:r>
            <a:endParaRPr lang="en-GB" altLang="de-DE" sz="1400" b="1">
              <a:latin typeface="Courier New" panose="02070309020205020404" pitchFamily="49" charset="0"/>
            </a:endParaRPr>
          </a:p>
          <a:p>
            <a:r>
              <a:rPr lang="en-GB" altLang="de-DE" sz="1400" b="1">
                <a:latin typeface="Courier New" panose="02070309020205020404" pitchFamily="49" charset="0"/>
              </a:rPr>
              <a:t>end</a:t>
            </a:r>
            <a:r>
              <a:rPr lang="en-GB" altLang="de-DE" sz="1400">
                <a:latin typeface="Courier New" panose="02070309020205020404" pitchFamily="49" charset="0"/>
              </a:rPr>
              <a:t> TEST;</a:t>
            </a:r>
            <a:endParaRPr lang="en-GB" altLang="de-DE" sz="1400" b="1">
              <a:latin typeface="Courier New" panose="02070309020205020404" pitchFamily="49" charset="0"/>
            </a:endParaRPr>
          </a:p>
          <a:p>
            <a:r>
              <a:rPr lang="en-GB" altLang="de-DE" sz="1400" b="1">
                <a:latin typeface="Courier New" panose="02070309020205020404" pitchFamily="49" charset="0"/>
              </a:rPr>
              <a:t>architecture</a:t>
            </a:r>
            <a:r>
              <a:rPr lang="en-GB" altLang="de-DE" sz="1400">
                <a:latin typeface="Courier New" panose="02070309020205020404" pitchFamily="49" charset="0"/>
              </a:rPr>
              <a:t> ARCH1 </a:t>
            </a:r>
            <a:r>
              <a:rPr lang="en-GB" altLang="de-DE" sz="1400" b="1">
                <a:latin typeface="Courier New" panose="02070309020205020404" pitchFamily="49" charset="0"/>
              </a:rPr>
              <a:t>of</a:t>
            </a:r>
            <a:r>
              <a:rPr lang="en-GB" altLang="de-DE" sz="1400">
                <a:latin typeface="Courier New" panose="02070309020205020404" pitchFamily="49" charset="0"/>
              </a:rPr>
              <a:t> TEST </a:t>
            </a:r>
            <a:r>
              <a:rPr lang="en-GB" altLang="de-DE" sz="1400" b="1">
                <a:latin typeface="Courier New" panose="02070309020205020404" pitchFamily="49" charset="0"/>
              </a:rPr>
              <a:t>is</a:t>
            </a:r>
            <a:endParaRPr lang="sv-SE" altLang="de-DE" sz="1400" b="1">
              <a:latin typeface="Courier New" panose="02070309020205020404" pitchFamily="49" charset="0"/>
            </a:endParaRPr>
          </a:p>
          <a:p>
            <a:r>
              <a:rPr lang="sv-SE" altLang="de-DE" sz="1400" b="1">
                <a:latin typeface="Courier New" panose="02070309020205020404" pitchFamily="49" charset="0"/>
              </a:rPr>
              <a:t>signal</a:t>
            </a:r>
            <a:r>
              <a:rPr lang="sv-SE" altLang="de-DE" sz="1400">
                <a:latin typeface="Courier New" panose="02070309020205020404" pitchFamily="49" charset="0"/>
              </a:rPr>
              <a:t> L1, L2: bit;         </a:t>
            </a:r>
            <a:r>
              <a:rPr lang="sv-SE" altLang="de-DE" sz="1400" b="1">
                <a:latin typeface="Courier New" panose="02070309020205020404" pitchFamily="49" charset="0"/>
              </a:rPr>
              <a:t>-- Dekl.lok. Sig.</a:t>
            </a:r>
            <a:endParaRPr lang="de-DE" altLang="de-DE" sz="1400" b="1">
              <a:latin typeface="Courier New" panose="02070309020205020404" pitchFamily="49" charset="0"/>
            </a:endParaRPr>
          </a:p>
          <a:p>
            <a:r>
              <a:rPr lang="de-DE" altLang="de-DE" sz="1400" b="1">
                <a:latin typeface="Courier New" panose="02070309020205020404" pitchFamily="49" charset="0"/>
              </a:rPr>
              <a:t>begin</a:t>
            </a:r>
            <a:endParaRPr lang="de-DE" altLang="de-DE" sz="1400">
              <a:latin typeface="Courier New" panose="02070309020205020404" pitchFamily="49" charset="0"/>
            </a:endParaRP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7648575" y="3493393"/>
            <a:ext cx="2808288" cy="403187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b="1" dirty="0">
                <a:latin typeface="Arial" panose="020B0604020202020204" pitchFamily="34" charset="0"/>
              </a:rPr>
              <a:t>Bei VHDL-Prozessen, die kombinatorische Logik beschreiben, müssen sich alle Signale, </a:t>
            </a:r>
            <a:endParaRPr lang="de-DE" altLang="de-DE" b="1" dirty="0" smtClean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de-DE" altLang="de-DE" b="1" dirty="0" smtClean="0">
                <a:latin typeface="Arial" panose="020B0604020202020204" pitchFamily="34" charset="0"/>
              </a:rPr>
              <a:t>die </a:t>
            </a:r>
            <a:r>
              <a:rPr lang="de-DE" altLang="de-DE" b="1" dirty="0">
                <a:latin typeface="Arial" panose="020B0604020202020204" pitchFamily="34" charset="0"/>
              </a:rPr>
              <a:t>auf der rechten Seite einer Signalzuweisung stehen </a:t>
            </a:r>
            <a:endParaRPr lang="de-DE" altLang="de-DE" b="1" dirty="0" smtClean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de-DE" altLang="de-DE" b="1" dirty="0" smtClean="0">
                <a:latin typeface="Arial" panose="020B0604020202020204" pitchFamily="34" charset="0"/>
              </a:rPr>
              <a:t>oder </a:t>
            </a:r>
          </a:p>
          <a:p>
            <a:pPr>
              <a:spcBef>
                <a:spcPct val="50000"/>
              </a:spcBef>
            </a:pPr>
            <a:r>
              <a:rPr lang="de-DE" altLang="de-DE" b="1" dirty="0" smtClean="0">
                <a:latin typeface="Arial" panose="020B0604020202020204" pitchFamily="34" charset="0"/>
              </a:rPr>
              <a:t>die </a:t>
            </a:r>
            <a:r>
              <a:rPr lang="de-DE" altLang="de-DE" b="1" dirty="0">
                <a:latin typeface="Arial" panose="020B0604020202020204" pitchFamily="34" charset="0"/>
              </a:rPr>
              <a:t>sich </a:t>
            </a:r>
            <a:r>
              <a:rPr lang="de-DE" altLang="de-DE" b="1" dirty="0" smtClean="0">
                <a:latin typeface="Arial" panose="020B0604020202020204" pitchFamily="34" charset="0"/>
              </a:rPr>
              <a:t>in Entscheidungsausdrücken </a:t>
            </a:r>
            <a:r>
              <a:rPr lang="de-DE" altLang="de-DE" b="1" dirty="0">
                <a:latin typeface="Arial" panose="020B0604020202020204" pitchFamily="34" charset="0"/>
              </a:rPr>
              <a:t>sequenzieller Anweisungen befinden, </a:t>
            </a:r>
            <a:endParaRPr lang="de-DE" altLang="de-DE" b="1" dirty="0" smtClean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de-DE" altLang="de-DE" b="1" dirty="0" smtClean="0">
                <a:latin typeface="Arial" panose="020B0604020202020204" pitchFamily="34" charset="0"/>
              </a:rPr>
              <a:t>in </a:t>
            </a:r>
            <a:r>
              <a:rPr lang="de-DE" altLang="de-DE" b="1" dirty="0">
                <a:latin typeface="Arial" panose="020B0604020202020204" pitchFamily="34" charset="0"/>
              </a:rPr>
              <a:t>der </a:t>
            </a:r>
            <a:r>
              <a:rPr lang="de-DE" altLang="de-DE" b="1" dirty="0" err="1">
                <a:solidFill>
                  <a:srgbClr val="FF0000"/>
                </a:solidFill>
                <a:latin typeface="Arial" panose="020B0604020202020204" pitchFamily="34" charset="0"/>
              </a:rPr>
              <a:t>Sensitivityliste</a:t>
            </a:r>
            <a:r>
              <a:rPr lang="de-DE" altLang="de-DE" b="1" dirty="0">
                <a:latin typeface="Arial" panose="020B0604020202020204" pitchFamily="34" charset="0"/>
              </a:rPr>
              <a:t> des Prozesses befinden.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/>
          <p:cNvSpPr>
            <a:spLocks noChangeArrowheads="1"/>
          </p:cNvSpPr>
          <p:nvPr/>
        </p:nvSpPr>
        <p:spPr bwMode="auto">
          <a:xfrm>
            <a:off x="6351588" y="4591050"/>
            <a:ext cx="1728787" cy="12065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GB" altLang="de-DE" b="1">
              <a:latin typeface="Arial" panose="020B0604020202020204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3040063" y="3565525"/>
            <a:ext cx="1727200" cy="12065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GB" altLang="de-DE" b="1">
              <a:latin typeface="Arial" panose="020B0604020202020204" pitchFamily="34" charset="0"/>
            </a:endParaRPr>
          </a:p>
        </p:txBody>
      </p:sp>
      <p:sp>
        <p:nvSpPr>
          <p:cNvPr id="72708" name="Datumsplatzhalt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32F2F1-AAD1-449B-8F78-6024D37F9FBD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72709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29BBDE-79E5-4EF0-8DC8-983A68AA8301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Interaktion zwischen Prozessen</a:t>
            </a:r>
          </a:p>
        </p:txBody>
      </p:sp>
      <p:pic>
        <p:nvPicPr>
          <p:cNvPr id="72711" name="Picture 5" descr="RCH_K_7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549400"/>
            <a:ext cx="985043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ieren 4"/>
          <p:cNvGrpSpPr>
            <a:grpSpLocks/>
          </p:cNvGrpSpPr>
          <p:nvPr/>
        </p:nvGrpSpPr>
        <p:grpSpPr bwMode="auto">
          <a:xfrm>
            <a:off x="1382713" y="3709988"/>
            <a:ext cx="254000" cy="547687"/>
            <a:chOff x="1383085" y="3709417"/>
            <a:chExt cx="253596" cy="547489"/>
          </a:xfrm>
        </p:grpSpPr>
        <p:sp>
          <p:nvSpPr>
            <p:cNvPr id="72725" name="Ellipse 2"/>
            <p:cNvSpPr>
              <a:spLocks noChangeArrowheads="1"/>
            </p:cNvSpPr>
            <p:nvPr/>
          </p:nvSpPr>
          <p:spPr bwMode="auto">
            <a:xfrm>
              <a:off x="1383085" y="404088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de-DE" b="1">
                <a:latin typeface="Arial" panose="020B0604020202020204" pitchFamily="34" charset="0"/>
              </a:endParaRPr>
            </a:p>
          </p:txBody>
        </p:sp>
        <p:sp>
          <p:nvSpPr>
            <p:cNvPr id="72726" name="Textfeld 3"/>
            <p:cNvSpPr txBox="1">
              <a:spLocks noChangeArrowheads="1"/>
            </p:cNvSpPr>
            <p:nvPr/>
          </p:nvSpPr>
          <p:spPr bwMode="auto">
            <a:xfrm>
              <a:off x="1383085" y="3709417"/>
              <a:ext cx="253596" cy="33855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AT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t</a:t>
              </a:r>
              <a:endParaRPr lang="en-GB" altLang="de-DE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Gruppieren 13"/>
          <p:cNvGrpSpPr>
            <a:grpSpLocks/>
          </p:cNvGrpSpPr>
          <p:nvPr/>
        </p:nvGrpSpPr>
        <p:grpSpPr bwMode="auto">
          <a:xfrm>
            <a:off x="6280150" y="3503613"/>
            <a:ext cx="498475" cy="546100"/>
            <a:chOff x="1383085" y="3709417"/>
            <a:chExt cx="498855" cy="547489"/>
          </a:xfrm>
        </p:grpSpPr>
        <p:sp>
          <p:nvSpPr>
            <p:cNvPr id="72723" name="Ellipse 14"/>
            <p:cNvSpPr>
              <a:spLocks noChangeArrowheads="1"/>
            </p:cNvSpPr>
            <p:nvPr/>
          </p:nvSpPr>
          <p:spPr bwMode="auto">
            <a:xfrm>
              <a:off x="1383085" y="404088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de-DE" b="1">
                <a:latin typeface="Arial" panose="020B0604020202020204" pitchFamily="34" charset="0"/>
              </a:endParaRPr>
            </a:p>
          </p:txBody>
        </p:sp>
        <p:sp>
          <p:nvSpPr>
            <p:cNvPr id="72724" name="Textfeld 15"/>
            <p:cNvSpPr txBox="1">
              <a:spLocks noChangeArrowheads="1"/>
            </p:cNvSpPr>
            <p:nvPr/>
          </p:nvSpPr>
          <p:spPr bwMode="auto">
            <a:xfrm>
              <a:off x="1383085" y="3709417"/>
              <a:ext cx="498855" cy="33855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AT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t+</a:t>
              </a:r>
              <a:r>
                <a:rPr lang="el-GR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δ</a:t>
              </a:r>
              <a:endParaRPr lang="en-GB" altLang="de-DE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uppieren 16"/>
          <p:cNvGrpSpPr>
            <a:grpSpLocks/>
          </p:cNvGrpSpPr>
          <p:nvPr/>
        </p:nvGrpSpPr>
        <p:grpSpPr bwMode="auto">
          <a:xfrm>
            <a:off x="5199063" y="3881438"/>
            <a:ext cx="500062" cy="547687"/>
            <a:chOff x="1383085" y="3709417"/>
            <a:chExt cx="498855" cy="547489"/>
          </a:xfrm>
        </p:grpSpPr>
        <p:sp>
          <p:nvSpPr>
            <p:cNvPr id="72721" name="Ellipse 17"/>
            <p:cNvSpPr>
              <a:spLocks noChangeArrowheads="1"/>
            </p:cNvSpPr>
            <p:nvPr/>
          </p:nvSpPr>
          <p:spPr bwMode="auto">
            <a:xfrm>
              <a:off x="1383085" y="404088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de-DE" b="1">
                <a:latin typeface="Arial" panose="020B0604020202020204" pitchFamily="34" charset="0"/>
              </a:endParaRPr>
            </a:p>
          </p:txBody>
        </p:sp>
        <p:sp>
          <p:nvSpPr>
            <p:cNvPr id="72722" name="Textfeld 18"/>
            <p:cNvSpPr txBox="1">
              <a:spLocks noChangeArrowheads="1"/>
            </p:cNvSpPr>
            <p:nvPr/>
          </p:nvSpPr>
          <p:spPr bwMode="auto">
            <a:xfrm>
              <a:off x="1383085" y="3709417"/>
              <a:ext cx="498855" cy="33855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AT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t+</a:t>
              </a:r>
              <a:r>
                <a:rPr lang="el-GR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δ</a:t>
              </a:r>
              <a:endParaRPr lang="en-GB" altLang="de-DE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Gruppieren 19"/>
          <p:cNvGrpSpPr>
            <a:grpSpLocks/>
          </p:cNvGrpSpPr>
          <p:nvPr/>
        </p:nvGrpSpPr>
        <p:grpSpPr bwMode="auto">
          <a:xfrm>
            <a:off x="8301038" y="4602163"/>
            <a:ext cx="612775" cy="547687"/>
            <a:chOff x="1383085" y="3709417"/>
            <a:chExt cx="612668" cy="547489"/>
          </a:xfrm>
        </p:grpSpPr>
        <p:sp>
          <p:nvSpPr>
            <p:cNvPr id="72719" name="Ellipse 20"/>
            <p:cNvSpPr>
              <a:spLocks noChangeArrowheads="1"/>
            </p:cNvSpPr>
            <p:nvPr/>
          </p:nvSpPr>
          <p:spPr bwMode="auto">
            <a:xfrm>
              <a:off x="1383085" y="404088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de-DE" b="1">
                <a:latin typeface="Arial" panose="020B0604020202020204" pitchFamily="34" charset="0"/>
              </a:endParaRPr>
            </a:p>
          </p:txBody>
        </p:sp>
        <p:sp>
          <p:nvSpPr>
            <p:cNvPr id="72720" name="Textfeld 21"/>
            <p:cNvSpPr txBox="1">
              <a:spLocks noChangeArrowheads="1"/>
            </p:cNvSpPr>
            <p:nvPr/>
          </p:nvSpPr>
          <p:spPr bwMode="auto">
            <a:xfrm>
              <a:off x="1383085" y="3709417"/>
              <a:ext cx="612668" cy="33855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AT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t+2</a:t>
              </a:r>
              <a:r>
                <a:rPr lang="el-GR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δ</a:t>
              </a:r>
              <a:endParaRPr lang="en-GB" altLang="de-DE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3" name="Gruppieren 22"/>
          <p:cNvGrpSpPr>
            <a:grpSpLocks/>
          </p:cNvGrpSpPr>
          <p:nvPr/>
        </p:nvGrpSpPr>
        <p:grpSpPr bwMode="auto">
          <a:xfrm>
            <a:off x="9375775" y="4953000"/>
            <a:ext cx="612775" cy="547688"/>
            <a:chOff x="1383085" y="3709417"/>
            <a:chExt cx="612668" cy="547489"/>
          </a:xfrm>
        </p:grpSpPr>
        <p:sp>
          <p:nvSpPr>
            <p:cNvPr id="72717" name="Ellipse 23"/>
            <p:cNvSpPr>
              <a:spLocks noChangeArrowheads="1"/>
            </p:cNvSpPr>
            <p:nvPr/>
          </p:nvSpPr>
          <p:spPr bwMode="auto">
            <a:xfrm>
              <a:off x="1383085" y="404088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de-DE" b="1">
                <a:latin typeface="Arial" panose="020B0604020202020204" pitchFamily="34" charset="0"/>
              </a:endParaRPr>
            </a:p>
          </p:txBody>
        </p:sp>
        <p:sp>
          <p:nvSpPr>
            <p:cNvPr id="72718" name="Textfeld 24"/>
            <p:cNvSpPr txBox="1">
              <a:spLocks noChangeArrowheads="1"/>
            </p:cNvSpPr>
            <p:nvPr/>
          </p:nvSpPr>
          <p:spPr bwMode="auto">
            <a:xfrm>
              <a:off x="1383085" y="3709417"/>
              <a:ext cx="612668" cy="33855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AT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t+2</a:t>
              </a:r>
              <a:r>
                <a:rPr lang="el-GR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δ</a:t>
              </a:r>
              <a:endParaRPr lang="en-GB" altLang="de-DE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umsplatzhalt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0E5000-7FA2-49C0-948B-0233F561921D}" type="datetime1">
              <a:rPr lang="de-DE" altLang="sv-S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sv-SE" sz="1000" b="0" smtClean="0"/>
          </a:p>
        </p:txBody>
      </p:sp>
      <p:sp>
        <p:nvSpPr>
          <p:cNvPr id="11267" name="Foliennummernplatzhalt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774E67-47DD-40C1-9499-6971E4ECEB79}" type="slidenum">
              <a:rPr lang="en-US" altLang="sv-S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de-DE" altLang="sv-S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180975"/>
            <a:ext cx="10212387" cy="622300"/>
          </a:xfrm>
        </p:spPr>
        <p:txBody>
          <a:bodyPr/>
          <a:lstStyle/>
          <a:p>
            <a:pPr eaLnBrk="1" hangingPunct="1">
              <a:defRPr/>
            </a:pPr>
            <a:r>
              <a:rPr lang="de-DE" dirty="0" smtClean="0"/>
              <a:t>Schritte im Entwurfsprozess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013" y="1260475"/>
            <a:ext cx="4540250" cy="5397500"/>
          </a:xfrm>
        </p:spPr>
        <p:txBody>
          <a:bodyPr/>
          <a:lstStyle/>
          <a:p>
            <a:pPr eaLnBrk="1" hangingPunct="1"/>
            <a:r>
              <a:rPr lang="de-DE" altLang="sv-SE" sz="1800" smtClean="0"/>
              <a:t>Der Entwurfsprozess erfolgt von außen nach innen. Dabei werden in verschiedenen Phasen die Domänen gewechselt.</a:t>
            </a:r>
          </a:p>
          <a:p>
            <a:pPr eaLnBrk="1" hangingPunct="1"/>
            <a:r>
              <a:rPr lang="de-DE" altLang="sv-SE" sz="1800" smtClean="0"/>
              <a:t>Beim Digitalentwurf sind verschiedene Entwurfsschritte zu unterscheiden: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0" y="2352675"/>
            <a:ext cx="106870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sv-SE" altLang="sv-SE"/>
          </a:p>
        </p:txBody>
      </p:sp>
      <p:sp>
        <p:nvSpPr>
          <p:cNvPr id="5128" name="Text Box 6"/>
          <p:cNvSpPr txBox="1">
            <a:spLocks noChangeArrowheads="1"/>
          </p:cNvSpPr>
          <p:nvPr/>
        </p:nvSpPr>
        <p:spPr bwMode="auto">
          <a:xfrm>
            <a:off x="86395" y="4747973"/>
            <a:ext cx="5256336" cy="270843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de-DE" altLang="sv-SE" sz="2000" b="1" dirty="0">
                <a:latin typeface="Arial" panose="020B0604020202020204" pitchFamily="34" charset="0"/>
              </a:rPr>
              <a:t> </a:t>
            </a:r>
            <a:r>
              <a:rPr lang="de-DE" altLang="sv-SE" sz="2000" b="1" i="1" dirty="0" smtClean="0">
                <a:solidFill>
                  <a:srgbClr val="9A0E1B"/>
                </a:solidFill>
                <a:latin typeface="Arial" panose="020B0604020202020204" pitchFamily="34" charset="0"/>
              </a:rPr>
              <a:t>Synthese: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de-DE" altLang="sv-SE" sz="2000" b="1" dirty="0" smtClean="0">
                <a:latin typeface="Arial" panose="020B0604020202020204" pitchFamily="34" charset="0"/>
              </a:rPr>
              <a:t>Übergang von höherer zu niedriger Abstraktion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de-DE" altLang="sv-SE" sz="2000" b="1" dirty="0" smtClean="0">
                <a:latin typeface="Arial" panose="020B0604020202020204" pitchFamily="34" charset="0"/>
              </a:rPr>
              <a:t>Übergang vom Verhalten zur Struktur</a:t>
            </a:r>
            <a:endParaRPr lang="de-DE" altLang="sv-SE" sz="2000" b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de-DE" altLang="sv-SE" sz="2000" b="1" dirty="0">
                <a:latin typeface="Arial" panose="020B0604020202020204" pitchFamily="34" charset="0"/>
              </a:rPr>
              <a:t> </a:t>
            </a:r>
            <a:r>
              <a:rPr lang="de-DE" altLang="sv-SE" sz="2000" b="1" i="1" dirty="0">
                <a:solidFill>
                  <a:srgbClr val="9A0E1B"/>
                </a:solidFill>
                <a:latin typeface="Arial" panose="020B0604020202020204" pitchFamily="34" charset="0"/>
              </a:rPr>
              <a:t>P</a:t>
            </a:r>
            <a:r>
              <a:rPr lang="de-DE" altLang="sv-SE" sz="2000" b="1" i="1" dirty="0" smtClean="0">
                <a:solidFill>
                  <a:srgbClr val="9A0E1B"/>
                </a:solidFill>
                <a:latin typeface="Arial" panose="020B0604020202020204" pitchFamily="34" charset="0"/>
              </a:rPr>
              <a:t>lace </a:t>
            </a:r>
            <a:r>
              <a:rPr lang="de-DE" altLang="sv-SE" sz="2000" b="1" i="1" dirty="0" err="1" smtClean="0">
                <a:solidFill>
                  <a:srgbClr val="9A0E1B"/>
                </a:solidFill>
                <a:latin typeface="Arial" panose="020B0604020202020204" pitchFamily="34" charset="0"/>
              </a:rPr>
              <a:t>and</a:t>
            </a:r>
            <a:r>
              <a:rPr lang="de-DE" altLang="sv-SE" sz="2000" b="1" i="1" dirty="0" smtClean="0">
                <a:solidFill>
                  <a:srgbClr val="9A0E1B"/>
                </a:solidFill>
                <a:latin typeface="Arial" panose="020B0604020202020204" pitchFamily="34" charset="0"/>
              </a:rPr>
              <a:t> route: </a:t>
            </a:r>
            <a:r>
              <a:rPr lang="de-DE" altLang="sv-SE" sz="2000" b="1" dirty="0" smtClean="0">
                <a:latin typeface="Arial" panose="020B0604020202020204" pitchFamily="34" charset="0"/>
              </a:rPr>
              <a:t>Übergang von Struktur zur Geometrie</a:t>
            </a:r>
            <a:endParaRPr lang="de-DE" altLang="sv-SE" sz="2000" dirty="0">
              <a:latin typeface="Arial" panose="020B0604020202020204" pitchFamily="34" charset="0"/>
            </a:endParaRPr>
          </a:p>
        </p:txBody>
      </p:sp>
      <p:graphicFrame>
        <p:nvGraphicFramePr>
          <p:cNvPr id="11272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04886421"/>
              </p:ext>
            </p:extLst>
          </p:nvPr>
        </p:nvGraphicFramePr>
        <p:xfrm>
          <a:off x="4335463" y="1950615"/>
          <a:ext cx="6280150" cy="478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Visio" r:id="rId3" imgW="4960620" imgH="3778851" progId="Visio.Drawing.11">
                  <p:embed/>
                </p:oleObj>
              </mc:Choice>
              <mc:Fallback>
                <p:oleObj name="Visio" r:id="rId3" imgW="4960620" imgH="3778851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3" y="1950615"/>
                        <a:ext cx="6280150" cy="478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mit Pfeil 4"/>
          <p:cNvCxnSpPr>
            <a:cxnSpLocks noChangeShapeType="1"/>
          </p:cNvCxnSpPr>
          <p:nvPr/>
        </p:nvCxnSpPr>
        <p:spPr bwMode="auto">
          <a:xfrm>
            <a:off x="6496050" y="3133725"/>
            <a:ext cx="1655763" cy="142875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Gerade Verbindung mit Pfeil 15"/>
          <p:cNvCxnSpPr>
            <a:cxnSpLocks noChangeShapeType="1"/>
          </p:cNvCxnSpPr>
          <p:nvPr/>
        </p:nvCxnSpPr>
        <p:spPr bwMode="auto">
          <a:xfrm flipH="1">
            <a:off x="7431088" y="3343275"/>
            <a:ext cx="688975" cy="130175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/>
          <p:cNvSpPr>
            <a:spLocks noChangeArrowheads="1"/>
          </p:cNvSpPr>
          <p:nvPr/>
        </p:nvSpPr>
        <p:spPr bwMode="auto">
          <a:xfrm>
            <a:off x="6351588" y="4591050"/>
            <a:ext cx="1728787" cy="12065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GB" altLang="de-DE" b="1">
              <a:latin typeface="Arial" panose="020B0604020202020204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3040063" y="3565525"/>
            <a:ext cx="1727200" cy="12065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GB" altLang="de-DE" b="1">
              <a:latin typeface="Arial" panose="020B0604020202020204" pitchFamily="34" charset="0"/>
            </a:endParaRPr>
          </a:p>
        </p:txBody>
      </p:sp>
      <p:sp>
        <p:nvSpPr>
          <p:cNvPr id="73732" name="Datumsplatzhalt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A08BD6-A342-4666-8FBA-9C00EF815B86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73733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100718-918C-4AAD-9397-530624B90E33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Interaktion zwischen Prozessen</a:t>
            </a:r>
          </a:p>
        </p:txBody>
      </p:sp>
      <p:pic>
        <p:nvPicPr>
          <p:cNvPr id="73735" name="Picture 5" descr="RCH_K_7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549400"/>
            <a:ext cx="985043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3736" name="Gruppieren 13"/>
          <p:cNvGrpSpPr>
            <a:grpSpLocks/>
          </p:cNvGrpSpPr>
          <p:nvPr/>
        </p:nvGrpSpPr>
        <p:grpSpPr bwMode="auto">
          <a:xfrm>
            <a:off x="10096500" y="2486025"/>
            <a:ext cx="498475" cy="546100"/>
            <a:chOff x="1383085" y="3709417"/>
            <a:chExt cx="498855" cy="547489"/>
          </a:xfrm>
        </p:grpSpPr>
        <p:sp>
          <p:nvSpPr>
            <p:cNvPr id="73758" name="Ellipse 14"/>
            <p:cNvSpPr>
              <a:spLocks noChangeArrowheads="1"/>
            </p:cNvSpPr>
            <p:nvPr/>
          </p:nvSpPr>
          <p:spPr bwMode="auto">
            <a:xfrm>
              <a:off x="1383085" y="404088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de-DE" b="1">
                <a:latin typeface="Arial" panose="020B0604020202020204" pitchFamily="34" charset="0"/>
              </a:endParaRPr>
            </a:p>
          </p:txBody>
        </p:sp>
        <p:sp>
          <p:nvSpPr>
            <p:cNvPr id="73759" name="Textfeld 15"/>
            <p:cNvSpPr txBox="1">
              <a:spLocks noChangeArrowheads="1"/>
            </p:cNvSpPr>
            <p:nvPr/>
          </p:nvSpPr>
          <p:spPr bwMode="auto">
            <a:xfrm>
              <a:off x="1383085" y="3709417"/>
              <a:ext cx="498855" cy="33855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AT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t+</a:t>
              </a:r>
              <a:r>
                <a:rPr lang="el-GR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δ</a:t>
              </a:r>
              <a:endParaRPr lang="en-GB" altLang="de-DE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3737" name="Gruppieren 19"/>
          <p:cNvGrpSpPr>
            <a:grpSpLocks/>
          </p:cNvGrpSpPr>
          <p:nvPr/>
        </p:nvGrpSpPr>
        <p:grpSpPr bwMode="auto">
          <a:xfrm>
            <a:off x="2390775" y="3305175"/>
            <a:ext cx="612775" cy="547688"/>
            <a:chOff x="1383085" y="3709417"/>
            <a:chExt cx="612668" cy="547489"/>
          </a:xfrm>
        </p:grpSpPr>
        <p:sp>
          <p:nvSpPr>
            <p:cNvPr id="73756" name="Ellipse 20"/>
            <p:cNvSpPr>
              <a:spLocks noChangeArrowheads="1"/>
            </p:cNvSpPr>
            <p:nvPr/>
          </p:nvSpPr>
          <p:spPr bwMode="auto">
            <a:xfrm>
              <a:off x="1383085" y="404088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de-DE" b="1">
                <a:latin typeface="Arial" panose="020B0604020202020204" pitchFamily="34" charset="0"/>
              </a:endParaRPr>
            </a:p>
          </p:txBody>
        </p:sp>
        <p:sp>
          <p:nvSpPr>
            <p:cNvPr id="73757" name="Textfeld 21"/>
            <p:cNvSpPr txBox="1">
              <a:spLocks noChangeArrowheads="1"/>
            </p:cNvSpPr>
            <p:nvPr/>
          </p:nvSpPr>
          <p:spPr bwMode="auto">
            <a:xfrm>
              <a:off x="1383085" y="3709417"/>
              <a:ext cx="612668" cy="33855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AT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t+2</a:t>
              </a:r>
              <a:r>
                <a:rPr lang="el-GR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δ</a:t>
              </a:r>
              <a:endParaRPr lang="en-GB" altLang="de-DE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3738" name="Gruppieren 22"/>
          <p:cNvGrpSpPr>
            <a:grpSpLocks/>
          </p:cNvGrpSpPr>
          <p:nvPr/>
        </p:nvGrpSpPr>
        <p:grpSpPr bwMode="auto">
          <a:xfrm>
            <a:off x="10023475" y="4940300"/>
            <a:ext cx="612775" cy="547688"/>
            <a:chOff x="1383085" y="3709417"/>
            <a:chExt cx="612668" cy="547489"/>
          </a:xfrm>
        </p:grpSpPr>
        <p:sp>
          <p:nvSpPr>
            <p:cNvPr id="73754" name="Ellipse 23"/>
            <p:cNvSpPr>
              <a:spLocks noChangeArrowheads="1"/>
            </p:cNvSpPr>
            <p:nvPr/>
          </p:nvSpPr>
          <p:spPr bwMode="auto">
            <a:xfrm>
              <a:off x="1383085" y="404088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de-DE" b="1">
                <a:latin typeface="Arial" panose="020B0604020202020204" pitchFamily="34" charset="0"/>
              </a:endParaRPr>
            </a:p>
          </p:txBody>
        </p:sp>
        <p:sp>
          <p:nvSpPr>
            <p:cNvPr id="73755" name="Textfeld 24"/>
            <p:cNvSpPr txBox="1">
              <a:spLocks noChangeArrowheads="1"/>
            </p:cNvSpPr>
            <p:nvPr/>
          </p:nvSpPr>
          <p:spPr bwMode="auto">
            <a:xfrm>
              <a:off x="1383085" y="3709417"/>
              <a:ext cx="612668" cy="33855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AT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t+2</a:t>
              </a:r>
              <a:r>
                <a:rPr lang="el-GR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δ</a:t>
              </a:r>
              <a:endParaRPr lang="en-GB" altLang="de-DE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6" name="Gruppieren 25"/>
          <p:cNvGrpSpPr>
            <a:grpSpLocks/>
          </p:cNvGrpSpPr>
          <p:nvPr/>
        </p:nvGrpSpPr>
        <p:grpSpPr bwMode="auto">
          <a:xfrm>
            <a:off x="6891338" y="3522663"/>
            <a:ext cx="612775" cy="546100"/>
            <a:chOff x="1383085" y="3709417"/>
            <a:chExt cx="612668" cy="547489"/>
          </a:xfrm>
        </p:grpSpPr>
        <p:sp>
          <p:nvSpPr>
            <p:cNvPr id="73752" name="Ellipse 27"/>
            <p:cNvSpPr>
              <a:spLocks noChangeArrowheads="1"/>
            </p:cNvSpPr>
            <p:nvPr/>
          </p:nvSpPr>
          <p:spPr bwMode="auto">
            <a:xfrm>
              <a:off x="1383085" y="404088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de-DE" b="1">
                <a:latin typeface="Arial" panose="020B0604020202020204" pitchFamily="34" charset="0"/>
              </a:endParaRPr>
            </a:p>
          </p:txBody>
        </p:sp>
        <p:sp>
          <p:nvSpPr>
            <p:cNvPr id="73753" name="Textfeld 28"/>
            <p:cNvSpPr txBox="1">
              <a:spLocks noChangeArrowheads="1"/>
            </p:cNvSpPr>
            <p:nvPr/>
          </p:nvSpPr>
          <p:spPr bwMode="auto">
            <a:xfrm>
              <a:off x="1383085" y="3709417"/>
              <a:ext cx="612668" cy="33855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AT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t+3</a:t>
              </a:r>
              <a:r>
                <a:rPr lang="el-GR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δ</a:t>
              </a:r>
              <a:endParaRPr lang="en-GB" altLang="de-DE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0" name="Gruppieren 29"/>
          <p:cNvGrpSpPr>
            <a:grpSpLocks/>
          </p:cNvGrpSpPr>
          <p:nvPr/>
        </p:nvGrpSpPr>
        <p:grpSpPr bwMode="auto">
          <a:xfrm>
            <a:off x="5127625" y="3881438"/>
            <a:ext cx="612775" cy="547687"/>
            <a:chOff x="1383085" y="3709417"/>
            <a:chExt cx="612668" cy="547489"/>
          </a:xfrm>
        </p:grpSpPr>
        <p:sp>
          <p:nvSpPr>
            <p:cNvPr id="73750" name="Ellipse 30"/>
            <p:cNvSpPr>
              <a:spLocks noChangeArrowheads="1"/>
            </p:cNvSpPr>
            <p:nvPr/>
          </p:nvSpPr>
          <p:spPr bwMode="auto">
            <a:xfrm>
              <a:off x="1383085" y="404088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de-DE" b="1">
                <a:latin typeface="Arial" panose="020B0604020202020204" pitchFamily="34" charset="0"/>
              </a:endParaRPr>
            </a:p>
          </p:txBody>
        </p:sp>
        <p:sp>
          <p:nvSpPr>
            <p:cNvPr id="73751" name="Textfeld 31"/>
            <p:cNvSpPr txBox="1">
              <a:spLocks noChangeArrowheads="1"/>
            </p:cNvSpPr>
            <p:nvPr/>
          </p:nvSpPr>
          <p:spPr bwMode="auto">
            <a:xfrm>
              <a:off x="1383085" y="3709417"/>
              <a:ext cx="612668" cy="33855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AT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t+3</a:t>
              </a:r>
              <a:r>
                <a:rPr lang="el-GR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δ</a:t>
              </a:r>
              <a:endParaRPr lang="en-GB" altLang="de-DE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3" name="Gruppieren 32"/>
          <p:cNvGrpSpPr>
            <a:grpSpLocks/>
          </p:cNvGrpSpPr>
          <p:nvPr/>
        </p:nvGrpSpPr>
        <p:grpSpPr bwMode="auto">
          <a:xfrm>
            <a:off x="8259763" y="4602163"/>
            <a:ext cx="612775" cy="547687"/>
            <a:chOff x="1383085" y="3709417"/>
            <a:chExt cx="612668" cy="547489"/>
          </a:xfrm>
        </p:grpSpPr>
        <p:sp>
          <p:nvSpPr>
            <p:cNvPr id="73748" name="Ellipse 33"/>
            <p:cNvSpPr>
              <a:spLocks noChangeArrowheads="1"/>
            </p:cNvSpPr>
            <p:nvPr/>
          </p:nvSpPr>
          <p:spPr bwMode="auto">
            <a:xfrm>
              <a:off x="1383085" y="404088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de-DE" b="1">
                <a:latin typeface="Arial" panose="020B0604020202020204" pitchFamily="34" charset="0"/>
              </a:endParaRPr>
            </a:p>
          </p:txBody>
        </p:sp>
        <p:sp>
          <p:nvSpPr>
            <p:cNvPr id="73749" name="Textfeld 34"/>
            <p:cNvSpPr txBox="1">
              <a:spLocks noChangeArrowheads="1"/>
            </p:cNvSpPr>
            <p:nvPr/>
          </p:nvSpPr>
          <p:spPr bwMode="auto">
            <a:xfrm>
              <a:off x="1383085" y="3709417"/>
              <a:ext cx="612668" cy="33855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AT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t+4</a:t>
              </a:r>
              <a:r>
                <a:rPr lang="el-GR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δ</a:t>
              </a:r>
              <a:endParaRPr lang="en-GB" altLang="de-DE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6" name="Gruppieren 35"/>
          <p:cNvGrpSpPr>
            <a:grpSpLocks/>
          </p:cNvGrpSpPr>
          <p:nvPr/>
        </p:nvGrpSpPr>
        <p:grpSpPr bwMode="auto">
          <a:xfrm>
            <a:off x="9194800" y="4962525"/>
            <a:ext cx="612775" cy="547688"/>
            <a:chOff x="1383085" y="3709417"/>
            <a:chExt cx="612668" cy="547489"/>
          </a:xfrm>
        </p:grpSpPr>
        <p:sp>
          <p:nvSpPr>
            <p:cNvPr id="73746" name="Ellipse 36"/>
            <p:cNvSpPr>
              <a:spLocks noChangeArrowheads="1"/>
            </p:cNvSpPr>
            <p:nvPr/>
          </p:nvSpPr>
          <p:spPr bwMode="auto">
            <a:xfrm>
              <a:off x="1383085" y="404088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de-DE" b="1">
                <a:latin typeface="Arial" panose="020B0604020202020204" pitchFamily="34" charset="0"/>
              </a:endParaRPr>
            </a:p>
          </p:txBody>
        </p:sp>
        <p:sp>
          <p:nvSpPr>
            <p:cNvPr id="73747" name="Textfeld 37"/>
            <p:cNvSpPr txBox="1">
              <a:spLocks noChangeArrowheads="1"/>
            </p:cNvSpPr>
            <p:nvPr/>
          </p:nvSpPr>
          <p:spPr bwMode="auto">
            <a:xfrm>
              <a:off x="1383085" y="3709417"/>
              <a:ext cx="612668" cy="33855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AT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t+4</a:t>
              </a:r>
              <a:r>
                <a:rPr lang="el-GR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δ</a:t>
              </a:r>
              <a:endParaRPr lang="en-GB" altLang="de-DE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3743" name="Gruppieren 22"/>
          <p:cNvGrpSpPr>
            <a:grpSpLocks/>
          </p:cNvGrpSpPr>
          <p:nvPr/>
        </p:nvGrpSpPr>
        <p:grpSpPr bwMode="auto">
          <a:xfrm>
            <a:off x="10074275" y="3656013"/>
            <a:ext cx="612775" cy="547687"/>
            <a:chOff x="1383085" y="3709417"/>
            <a:chExt cx="612668" cy="547489"/>
          </a:xfrm>
        </p:grpSpPr>
        <p:sp>
          <p:nvSpPr>
            <p:cNvPr id="73744" name="Ellipse 23"/>
            <p:cNvSpPr>
              <a:spLocks noChangeArrowheads="1"/>
            </p:cNvSpPr>
            <p:nvPr/>
          </p:nvSpPr>
          <p:spPr bwMode="auto">
            <a:xfrm>
              <a:off x="1383085" y="404088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de-DE" b="1">
                <a:latin typeface="Arial" panose="020B0604020202020204" pitchFamily="34" charset="0"/>
              </a:endParaRPr>
            </a:p>
          </p:txBody>
        </p:sp>
        <p:sp>
          <p:nvSpPr>
            <p:cNvPr id="73745" name="Textfeld 24"/>
            <p:cNvSpPr txBox="1">
              <a:spLocks noChangeArrowheads="1"/>
            </p:cNvSpPr>
            <p:nvPr/>
          </p:nvSpPr>
          <p:spPr bwMode="auto">
            <a:xfrm>
              <a:off x="1383085" y="3709417"/>
              <a:ext cx="612668" cy="33855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AT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t+2</a:t>
              </a:r>
              <a:r>
                <a:rPr lang="el-GR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δ</a:t>
              </a:r>
              <a:endParaRPr lang="en-GB" altLang="de-DE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umsplatzhalt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9E1318-9F02-49F8-A295-21831D18327B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74755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52A711-4E5F-4F03-AF34-05F363D62B72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Interaktion zwischen Prozessen</a:t>
            </a:r>
          </a:p>
        </p:txBody>
      </p:sp>
      <p:pic>
        <p:nvPicPr>
          <p:cNvPr id="74757" name="Picture 5" descr="RCH_K_7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549400"/>
            <a:ext cx="985043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758" name="Gruppieren 13"/>
          <p:cNvGrpSpPr>
            <a:grpSpLocks/>
          </p:cNvGrpSpPr>
          <p:nvPr/>
        </p:nvGrpSpPr>
        <p:grpSpPr bwMode="auto">
          <a:xfrm>
            <a:off x="10172700" y="2486025"/>
            <a:ext cx="500063" cy="546100"/>
            <a:chOff x="1383085" y="3709417"/>
            <a:chExt cx="498855" cy="547489"/>
          </a:xfrm>
        </p:grpSpPr>
        <p:sp>
          <p:nvSpPr>
            <p:cNvPr id="74777" name="Ellipse 14"/>
            <p:cNvSpPr>
              <a:spLocks noChangeArrowheads="1"/>
            </p:cNvSpPr>
            <p:nvPr/>
          </p:nvSpPr>
          <p:spPr bwMode="auto">
            <a:xfrm>
              <a:off x="1383085" y="404088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de-DE" b="1">
                <a:latin typeface="Arial" panose="020B0604020202020204" pitchFamily="34" charset="0"/>
              </a:endParaRPr>
            </a:p>
          </p:txBody>
        </p:sp>
        <p:sp>
          <p:nvSpPr>
            <p:cNvPr id="74778" name="Textfeld 15"/>
            <p:cNvSpPr txBox="1">
              <a:spLocks noChangeArrowheads="1"/>
            </p:cNvSpPr>
            <p:nvPr/>
          </p:nvSpPr>
          <p:spPr bwMode="auto">
            <a:xfrm>
              <a:off x="1383085" y="3709417"/>
              <a:ext cx="498855" cy="33855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AT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t+</a:t>
              </a:r>
              <a:r>
                <a:rPr lang="el-GR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δ</a:t>
              </a:r>
              <a:endParaRPr lang="en-GB" altLang="de-DE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4759" name="Gruppieren 19"/>
          <p:cNvGrpSpPr>
            <a:grpSpLocks/>
          </p:cNvGrpSpPr>
          <p:nvPr/>
        </p:nvGrpSpPr>
        <p:grpSpPr bwMode="auto">
          <a:xfrm>
            <a:off x="2390775" y="3305175"/>
            <a:ext cx="612775" cy="547688"/>
            <a:chOff x="1383085" y="3709417"/>
            <a:chExt cx="612668" cy="547489"/>
          </a:xfrm>
        </p:grpSpPr>
        <p:sp>
          <p:nvSpPr>
            <p:cNvPr id="74775" name="Ellipse 20"/>
            <p:cNvSpPr>
              <a:spLocks noChangeArrowheads="1"/>
            </p:cNvSpPr>
            <p:nvPr/>
          </p:nvSpPr>
          <p:spPr bwMode="auto">
            <a:xfrm>
              <a:off x="1383085" y="404088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de-DE" b="1">
                <a:latin typeface="Arial" panose="020B0604020202020204" pitchFamily="34" charset="0"/>
              </a:endParaRPr>
            </a:p>
          </p:txBody>
        </p:sp>
        <p:sp>
          <p:nvSpPr>
            <p:cNvPr id="74776" name="Textfeld 21"/>
            <p:cNvSpPr txBox="1">
              <a:spLocks noChangeArrowheads="1"/>
            </p:cNvSpPr>
            <p:nvPr/>
          </p:nvSpPr>
          <p:spPr bwMode="auto">
            <a:xfrm>
              <a:off x="1383085" y="3709417"/>
              <a:ext cx="612668" cy="33855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AT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t+4</a:t>
              </a:r>
              <a:r>
                <a:rPr lang="el-GR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δ</a:t>
              </a:r>
              <a:endParaRPr lang="en-GB" altLang="de-DE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4760" name="Gruppieren 22"/>
          <p:cNvGrpSpPr>
            <a:grpSpLocks/>
          </p:cNvGrpSpPr>
          <p:nvPr/>
        </p:nvGrpSpPr>
        <p:grpSpPr bwMode="auto">
          <a:xfrm>
            <a:off x="9986963" y="4940300"/>
            <a:ext cx="612775" cy="547688"/>
            <a:chOff x="1383085" y="3709417"/>
            <a:chExt cx="612668" cy="547489"/>
          </a:xfrm>
        </p:grpSpPr>
        <p:sp>
          <p:nvSpPr>
            <p:cNvPr id="74773" name="Ellipse 23"/>
            <p:cNvSpPr>
              <a:spLocks noChangeArrowheads="1"/>
            </p:cNvSpPr>
            <p:nvPr/>
          </p:nvSpPr>
          <p:spPr bwMode="auto">
            <a:xfrm>
              <a:off x="1383085" y="404088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de-DE" b="1">
                <a:latin typeface="Arial" panose="020B0604020202020204" pitchFamily="34" charset="0"/>
              </a:endParaRPr>
            </a:p>
          </p:txBody>
        </p:sp>
        <p:sp>
          <p:nvSpPr>
            <p:cNvPr id="74774" name="Textfeld 24"/>
            <p:cNvSpPr txBox="1">
              <a:spLocks noChangeArrowheads="1"/>
            </p:cNvSpPr>
            <p:nvPr/>
          </p:nvSpPr>
          <p:spPr bwMode="auto">
            <a:xfrm>
              <a:off x="1383085" y="3709417"/>
              <a:ext cx="612668" cy="33855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AT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t+2</a:t>
              </a:r>
              <a:r>
                <a:rPr lang="el-GR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δ</a:t>
              </a:r>
              <a:endParaRPr lang="en-GB" altLang="de-DE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4761" name="Gruppieren 25"/>
          <p:cNvGrpSpPr>
            <a:grpSpLocks/>
          </p:cNvGrpSpPr>
          <p:nvPr/>
        </p:nvGrpSpPr>
        <p:grpSpPr bwMode="auto">
          <a:xfrm>
            <a:off x="9551988" y="2498725"/>
            <a:ext cx="612775" cy="547688"/>
            <a:chOff x="1383085" y="3709417"/>
            <a:chExt cx="612668" cy="547489"/>
          </a:xfrm>
        </p:grpSpPr>
        <p:sp>
          <p:nvSpPr>
            <p:cNvPr id="74771" name="Ellipse 27"/>
            <p:cNvSpPr>
              <a:spLocks noChangeArrowheads="1"/>
            </p:cNvSpPr>
            <p:nvPr/>
          </p:nvSpPr>
          <p:spPr bwMode="auto">
            <a:xfrm>
              <a:off x="1383085" y="404088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de-DE" b="1">
                <a:latin typeface="Arial" panose="020B0604020202020204" pitchFamily="34" charset="0"/>
              </a:endParaRPr>
            </a:p>
          </p:txBody>
        </p:sp>
        <p:sp>
          <p:nvSpPr>
            <p:cNvPr id="74772" name="Textfeld 28"/>
            <p:cNvSpPr txBox="1">
              <a:spLocks noChangeArrowheads="1"/>
            </p:cNvSpPr>
            <p:nvPr/>
          </p:nvSpPr>
          <p:spPr bwMode="auto">
            <a:xfrm>
              <a:off x="1383085" y="3709417"/>
              <a:ext cx="612668" cy="33855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AT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t+3</a:t>
              </a:r>
              <a:r>
                <a:rPr lang="el-GR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δ</a:t>
              </a:r>
              <a:endParaRPr lang="en-GB" altLang="de-DE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4762" name="Gruppieren 35"/>
          <p:cNvGrpSpPr>
            <a:grpSpLocks/>
          </p:cNvGrpSpPr>
          <p:nvPr/>
        </p:nvGrpSpPr>
        <p:grpSpPr bwMode="auto">
          <a:xfrm>
            <a:off x="9375775" y="4962525"/>
            <a:ext cx="612775" cy="547688"/>
            <a:chOff x="1383085" y="3709417"/>
            <a:chExt cx="612668" cy="547489"/>
          </a:xfrm>
        </p:grpSpPr>
        <p:sp>
          <p:nvSpPr>
            <p:cNvPr id="74769" name="Ellipse 36"/>
            <p:cNvSpPr>
              <a:spLocks noChangeArrowheads="1"/>
            </p:cNvSpPr>
            <p:nvPr/>
          </p:nvSpPr>
          <p:spPr bwMode="auto">
            <a:xfrm>
              <a:off x="1383085" y="404088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de-DE" b="1">
                <a:latin typeface="Arial" panose="020B0604020202020204" pitchFamily="34" charset="0"/>
              </a:endParaRPr>
            </a:p>
          </p:txBody>
        </p:sp>
        <p:sp>
          <p:nvSpPr>
            <p:cNvPr id="74770" name="Textfeld 37"/>
            <p:cNvSpPr txBox="1">
              <a:spLocks noChangeArrowheads="1"/>
            </p:cNvSpPr>
            <p:nvPr/>
          </p:nvSpPr>
          <p:spPr bwMode="auto">
            <a:xfrm>
              <a:off x="1383085" y="3709417"/>
              <a:ext cx="612668" cy="33855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AT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t+4</a:t>
              </a:r>
              <a:r>
                <a:rPr lang="el-GR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δ</a:t>
              </a:r>
              <a:endParaRPr lang="en-GB" altLang="de-DE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4763" name="Gruppieren 22"/>
          <p:cNvGrpSpPr>
            <a:grpSpLocks/>
          </p:cNvGrpSpPr>
          <p:nvPr/>
        </p:nvGrpSpPr>
        <p:grpSpPr bwMode="auto">
          <a:xfrm>
            <a:off x="10031413" y="3702050"/>
            <a:ext cx="612775" cy="547688"/>
            <a:chOff x="1383085" y="3709417"/>
            <a:chExt cx="612668" cy="547489"/>
          </a:xfrm>
        </p:grpSpPr>
        <p:sp>
          <p:nvSpPr>
            <p:cNvPr id="74767" name="Ellipse 23"/>
            <p:cNvSpPr>
              <a:spLocks noChangeArrowheads="1"/>
            </p:cNvSpPr>
            <p:nvPr/>
          </p:nvSpPr>
          <p:spPr bwMode="auto">
            <a:xfrm>
              <a:off x="1383085" y="404088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de-DE" b="1">
                <a:latin typeface="Arial" panose="020B0604020202020204" pitchFamily="34" charset="0"/>
              </a:endParaRPr>
            </a:p>
          </p:txBody>
        </p:sp>
        <p:sp>
          <p:nvSpPr>
            <p:cNvPr id="74768" name="Textfeld 24"/>
            <p:cNvSpPr txBox="1">
              <a:spLocks noChangeArrowheads="1"/>
            </p:cNvSpPr>
            <p:nvPr/>
          </p:nvSpPr>
          <p:spPr bwMode="auto">
            <a:xfrm>
              <a:off x="1383085" y="3709417"/>
              <a:ext cx="612668" cy="33855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AT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t+2</a:t>
              </a:r>
              <a:r>
                <a:rPr lang="el-GR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δ</a:t>
              </a:r>
              <a:endParaRPr lang="en-GB" altLang="de-DE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4764" name="Gruppieren 35"/>
          <p:cNvGrpSpPr>
            <a:grpSpLocks/>
          </p:cNvGrpSpPr>
          <p:nvPr/>
        </p:nvGrpSpPr>
        <p:grpSpPr bwMode="auto">
          <a:xfrm>
            <a:off x="9420225" y="3724275"/>
            <a:ext cx="612775" cy="547688"/>
            <a:chOff x="1383085" y="3709417"/>
            <a:chExt cx="612668" cy="547489"/>
          </a:xfrm>
        </p:grpSpPr>
        <p:sp>
          <p:nvSpPr>
            <p:cNvPr id="74765" name="Ellipse 36"/>
            <p:cNvSpPr>
              <a:spLocks noChangeArrowheads="1"/>
            </p:cNvSpPr>
            <p:nvPr/>
          </p:nvSpPr>
          <p:spPr bwMode="auto">
            <a:xfrm>
              <a:off x="1383085" y="404088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de-DE" b="1">
                <a:latin typeface="Arial" panose="020B0604020202020204" pitchFamily="34" charset="0"/>
              </a:endParaRPr>
            </a:p>
          </p:txBody>
        </p:sp>
        <p:sp>
          <p:nvSpPr>
            <p:cNvPr id="74766" name="Textfeld 37"/>
            <p:cNvSpPr txBox="1">
              <a:spLocks noChangeArrowheads="1"/>
            </p:cNvSpPr>
            <p:nvPr/>
          </p:nvSpPr>
          <p:spPr bwMode="auto">
            <a:xfrm>
              <a:off x="1383085" y="3709417"/>
              <a:ext cx="612668" cy="33855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AT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t+4</a:t>
              </a:r>
              <a:r>
                <a:rPr lang="el-GR" altLang="de-DE" b="1">
                  <a:solidFill>
                    <a:srgbClr val="FF0000"/>
                  </a:solidFill>
                  <a:latin typeface="Arial" panose="020B0604020202020204" pitchFamily="34" charset="0"/>
                </a:rPr>
                <a:t>δ</a:t>
              </a:r>
              <a:endParaRPr lang="en-GB" altLang="de-DE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umsplatzhalt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664647-55B1-4B74-A26D-C700AA5D2CBE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75779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017D00-49DD-4FE3-A3E4-7EB96F0F8F6C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Kombinatorische Schleifen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0" y="0"/>
            <a:ext cx="106870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graphicFrame>
        <p:nvGraphicFramePr>
          <p:cNvPr id="75782" name="Object 4"/>
          <p:cNvGraphicFramePr>
            <a:graphicFrameLocks noChangeAspect="1"/>
          </p:cNvGraphicFramePr>
          <p:nvPr/>
        </p:nvGraphicFramePr>
        <p:xfrm>
          <a:off x="230188" y="1981200"/>
          <a:ext cx="3457575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5" name="Visio" r:id="rId3" imgW="1896479" imgH="779709" progId="Visio.Drawing.11">
                  <p:embed/>
                </p:oleObj>
              </mc:Choice>
              <mc:Fallback>
                <p:oleObj name="Visio" r:id="rId3" imgW="1896479" imgH="779709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3821"/>
                      <a:stretch>
                        <a:fillRect/>
                      </a:stretch>
                    </p:blipFill>
                    <p:spPr bwMode="auto">
                      <a:xfrm>
                        <a:off x="230188" y="1981200"/>
                        <a:ext cx="3457575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" name="Text Box 6"/>
          <p:cNvSpPr txBox="1">
            <a:spLocks noChangeArrowheads="1"/>
          </p:cNvSpPr>
          <p:nvPr/>
        </p:nvSpPr>
        <p:spPr bwMode="auto">
          <a:xfrm>
            <a:off x="230188" y="3781425"/>
            <a:ext cx="8208962" cy="3270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de-DE" b="1" dirty="0">
                <a:latin typeface="Courier New" panose="02070309020205020404" pitchFamily="49" charset="0"/>
              </a:rPr>
              <a:t>entity</a:t>
            </a:r>
            <a:r>
              <a:rPr lang="en-GB" altLang="de-DE" dirty="0">
                <a:latin typeface="Courier New" panose="02070309020205020404" pitchFamily="49" charset="0"/>
              </a:rPr>
              <a:t> KOMB_SCHLEIFE </a:t>
            </a:r>
            <a:r>
              <a:rPr lang="en-GB" altLang="de-DE" b="1" dirty="0">
                <a:latin typeface="Courier New" panose="02070309020205020404" pitchFamily="49" charset="0"/>
              </a:rPr>
              <a:t>is</a:t>
            </a:r>
          </a:p>
          <a:p>
            <a:r>
              <a:rPr lang="en-GB" altLang="de-DE" b="1" dirty="0">
                <a:latin typeface="Courier New" panose="02070309020205020404" pitchFamily="49" charset="0"/>
              </a:rPr>
              <a:t>port</a:t>
            </a:r>
            <a:r>
              <a:rPr lang="en-GB" altLang="de-DE" dirty="0">
                <a:latin typeface="Courier New" panose="02070309020205020404" pitchFamily="49" charset="0"/>
              </a:rPr>
              <a:t>( A : </a:t>
            </a:r>
            <a:r>
              <a:rPr lang="en-GB" altLang="de-DE" b="1" dirty="0">
                <a:latin typeface="Courier New" panose="02070309020205020404" pitchFamily="49" charset="0"/>
              </a:rPr>
              <a:t>in</a:t>
            </a:r>
            <a:r>
              <a:rPr lang="en-GB" altLang="de-DE" dirty="0">
                <a:latin typeface="Courier New" panose="02070309020205020404" pitchFamily="49" charset="0"/>
              </a:rPr>
              <a:t> bit;          </a:t>
            </a:r>
            <a:r>
              <a:rPr lang="en-GB" altLang="de-DE" b="1" dirty="0">
                <a:latin typeface="Courier New" panose="02070309020205020404" pitchFamily="49" charset="0"/>
              </a:rPr>
              <a:t>-- </a:t>
            </a:r>
            <a:r>
              <a:rPr lang="en-GB" altLang="de-DE" b="1" dirty="0" err="1">
                <a:latin typeface="Courier New" panose="02070309020205020404" pitchFamily="49" charset="0"/>
              </a:rPr>
              <a:t>Eingangssignal</a:t>
            </a:r>
            <a:endParaRPr lang="en-GB" altLang="de-DE" dirty="0">
              <a:latin typeface="Courier New" panose="02070309020205020404" pitchFamily="49" charset="0"/>
            </a:endParaRPr>
          </a:p>
          <a:p>
            <a:r>
              <a:rPr lang="en-GB" altLang="de-DE" dirty="0">
                <a:latin typeface="Courier New" panose="02070309020205020404" pitchFamily="49" charset="0"/>
              </a:rPr>
              <a:t>      Y : </a:t>
            </a:r>
            <a:r>
              <a:rPr lang="en-GB" altLang="de-DE" b="1" dirty="0">
                <a:latin typeface="Courier New" panose="02070309020205020404" pitchFamily="49" charset="0"/>
              </a:rPr>
              <a:t>out</a:t>
            </a:r>
            <a:r>
              <a:rPr lang="en-GB" altLang="de-DE" dirty="0">
                <a:latin typeface="Courier New" panose="02070309020205020404" pitchFamily="49" charset="0"/>
              </a:rPr>
              <a:t> bit);        </a:t>
            </a:r>
            <a:r>
              <a:rPr lang="en-GB" altLang="de-DE" b="1" dirty="0">
                <a:latin typeface="Courier New" panose="02070309020205020404" pitchFamily="49" charset="0"/>
              </a:rPr>
              <a:t>-- </a:t>
            </a:r>
            <a:r>
              <a:rPr lang="en-GB" altLang="de-DE" b="1" dirty="0" err="1">
                <a:latin typeface="Courier New" panose="02070309020205020404" pitchFamily="49" charset="0"/>
              </a:rPr>
              <a:t>Ausgangssignal</a:t>
            </a:r>
            <a:endParaRPr lang="en-GB" altLang="de-DE" b="1" dirty="0">
              <a:latin typeface="Courier New" panose="02070309020205020404" pitchFamily="49" charset="0"/>
            </a:endParaRPr>
          </a:p>
          <a:p>
            <a:r>
              <a:rPr lang="en-GB" altLang="de-DE" b="1" dirty="0">
                <a:latin typeface="Courier New" panose="02070309020205020404" pitchFamily="49" charset="0"/>
              </a:rPr>
              <a:t>end</a:t>
            </a:r>
            <a:r>
              <a:rPr lang="en-GB" altLang="de-DE" dirty="0">
                <a:latin typeface="Courier New" panose="02070309020205020404" pitchFamily="49" charset="0"/>
              </a:rPr>
              <a:t> KOMB_SCHLEIFE;</a:t>
            </a:r>
            <a:endParaRPr lang="en-GB" altLang="de-DE" b="1" dirty="0">
              <a:latin typeface="Courier New" panose="02070309020205020404" pitchFamily="49" charset="0"/>
            </a:endParaRPr>
          </a:p>
          <a:p>
            <a:r>
              <a:rPr lang="en-GB" altLang="de-DE" b="1" dirty="0">
                <a:latin typeface="Courier New" panose="02070309020205020404" pitchFamily="49" charset="0"/>
              </a:rPr>
              <a:t>architecture</a:t>
            </a:r>
            <a:r>
              <a:rPr lang="en-GB" altLang="de-DE" dirty="0">
                <a:latin typeface="Courier New" panose="02070309020205020404" pitchFamily="49" charset="0"/>
              </a:rPr>
              <a:t> ARCH1 </a:t>
            </a:r>
            <a:r>
              <a:rPr lang="en-GB" altLang="de-DE" b="1" dirty="0">
                <a:latin typeface="Courier New" panose="02070309020205020404" pitchFamily="49" charset="0"/>
              </a:rPr>
              <a:t>of</a:t>
            </a:r>
            <a:r>
              <a:rPr lang="en-GB" altLang="de-DE" dirty="0">
                <a:latin typeface="Courier New" panose="02070309020205020404" pitchFamily="49" charset="0"/>
              </a:rPr>
              <a:t> KOMB_SCHLEIFE </a:t>
            </a:r>
            <a:r>
              <a:rPr lang="en-GB" altLang="de-DE" b="1" dirty="0">
                <a:latin typeface="Courier New" panose="02070309020205020404" pitchFamily="49" charset="0"/>
              </a:rPr>
              <a:t>is</a:t>
            </a:r>
          </a:p>
          <a:p>
            <a:r>
              <a:rPr lang="en-GB" altLang="de-DE" b="1" dirty="0">
                <a:latin typeface="Courier New" panose="02070309020205020404" pitchFamily="49" charset="0"/>
              </a:rPr>
              <a:t>signal</a:t>
            </a:r>
            <a:r>
              <a:rPr lang="en-GB" altLang="de-DE" dirty="0">
                <a:latin typeface="Courier New" panose="02070309020205020404" pitchFamily="49" charset="0"/>
              </a:rPr>
              <a:t> TEMP: bit;          </a:t>
            </a:r>
            <a:r>
              <a:rPr lang="en-GB" altLang="de-DE" b="1" dirty="0">
                <a:latin typeface="Courier New" panose="02070309020205020404" pitchFamily="49" charset="0"/>
              </a:rPr>
              <a:t>-- </a:t>
            </a:r>
            <a:r>
              <a:rPr lang="en-GB" altLang="de-DE" b="1" dirty="0" err="1">
                <a:latin typeface="Courier New" panose="02070309020205020404" pitchFamily="49" charset="0"/>
              </a:rPr>
              <a:t>Deklaration</a:t>
            </a:r>
            <a:r>
              <a:rPr lang="en-GB" altLang="de-DE" b="1" dirty="0">
                <a:latin typeface="Courier New" panose="02070309020205020404" pitchFamily="49" charset="0"/>
              </a:rPr>
              <a:t> </a:t>
            </a:r>
            <a:r>
              <a:rPr lang="en-GB" altLang="de-DE" b="1" dirty="0" err="1">
                <a:latin typeface="Courier New" panose="02070309020205020404" pitchFamily="49" charset="0"/>
              </a:rPr>
              <a:t>eines</a:t>
            </a:r>
            <a:r>
              <a:rPr lang="en-GB" altLang="de-DE" b="1" dirty="0">
                <a:latin typeface="Courier New" panose="02070309020205020404" pitchFamily="49" charset="0"/>
              </a:rPr>
              <a:t> </a:t>
            </a:r>
            <a:r>
              <a:rPr lang="en-GB" altLang="de-DE" b="1" dirty="0" err="1">
                <a:latin typeface="Courier New" panose="02070309020205020404" pitchFamily="49" charset="0"/>
              </a:rPr>
              <a:t>lokalen</a:t>
            </a:r>
            <a:r>
              <a:rPr lang="en-GB" altLang="de-DE" b="1" dirty="0">
                <a:latin typeface="Courier New" panose="02070309020205020404" pitchFamily="49" charset="0"/>
              </a:rPr>
              <a:t> Signals</a:t>
            </a:r>
          </a:p>
          <a:p>
            <a:r>
              <a:rPr lang="en-GB" altLang="de-DE" b="1" dirty="0">
                <a:latin typeface="Courier New" panose="02070309020205020404" pitchFamily="49" charset="0"/>
              </a:rPr>
              <a:t>begin</a:t>
            </a:r>
            <a:endParaRPr lang="en-GB" altLang="de-DE" dirty="0">
              <a:latin typeface="Courier New" panose="02070309020205020404" pitchFamily="49" charset="0"/>
            </a:endParaRPr>
          </a:p>
          <a:p>
            <a:r>
              <a:rPr lang="en-GB" altLang="de-DE" dirty="0">
                <a:latin typeface="Courier New" panose="02070309020205020404" pitchFamily="49" charset="0"/>
              </a:rPr>
              <a:t>P1:  </a:t>
            </a:r>
            <a:r>
              <a:rPr lang="en-GB" altLang="de-DE" b="1" dirty="0">
                <a:latin typeface="Courier New" panose="02070309020205020404" pitchFamily="49" charset="0"/>
              </a:rPr>
              <a:t>process</a:t>
            </a:r>
            <a:r>
              <a:rPr lang="en-GB" altLang="de-DE" dirty="0">
                <a:latin typeface="Courier New" panose="02070309020205020404" pitchFamily="49" charset="0"/>
              </a:rPr>
              <a:t> (A, TEMP)     </a:t>
            </a:r>
            <a:r>
              <a:rPr lang="en-GB" altLang="de-DE" b="1" dirty="0">
                <a:latin typeface="Courier New" panose="02070309020205020404" pitchFamily="49" charset="0"/>
              </a:rPr>
              <a:t>-- </a:t>
            </a:r>
            <a:r>
              <a:rPr lang="en-GB" altLang="de-DE" b="1" dirty="0" err="1">
                <a:latin typeface="Courier New" panose="02070309020205020404" pitchFamily="49" charset="0"/>
              </a:rPr>
              <a:t>Deklaration</a:t>
            </a:r>
            <a:r>
              <a:rPr lang="en-GB" altLang="de-DE" b="1" dirty="0">
                <a:latin typeface="Courier New" panose="02070309020205020404" pitchFamily="49" charset="0"/>
              </a:rPr>
              <a:t> von P1 </a:t>
            </a:r>
            <a:r>
              <a:rPr lang="en-GB" altLang="de-DE" b="1" dirty="0" err="1">
                <a:latin typeface="Courier New" panose="02070309020205020404" pitchFamily="49" charset="0"/>
              </a:rPr>
              <a:t>mit</a:t>
            </a:r>
            <a:r>
              <a:rPr lang="en-GB" altLang="de-DE" b="1" dirty="0">
                <a:latin typeface="Courier New" panose="02070309020205020404" pitchFamily="49" charset="0"/>
              </a:rPr>
              <a:t> </a:t>
            </a:r>
            <a:r>
              <a:rPr lang="en-GB" altLang="de-DE" b="1" dirty="0" err="1">
                <a:latin typeface="Courier New" panose="02070309020205020404" pitchFamily="49" charset="0"/>
              </a:rPr>
              <a:t>Sens.liste</a:t>
            </a:r>
            <a:endParaRPr lang="en-GB" altLang="de-DE" dirty="0">
              <a:latin typeface="Courier New" panose="02070309020205020404" pitchFamily="49" charset="0"/>
            </a:endParaRPr>
          </a:p>
          <a:p>
            <a:r>
              <a:rPr lang="en-GB" altLang="de-DE" dirty="0">
                <a:latin typeface="Courier New" panose="02070309020205020404" pitchFamily="49" charset="0"/>
              </a:rPr>
              <a:t>     </a:t>
            </a:r>
            <a:r>
              <a:rPr lang="en-GB" altLang="de-DE" b="1" dirty="0">
                <a:latin typeface="Courier New" panose="02070309020205020404" pitchFamily="49" charset="0"/>
              </a:rPr>
              <a:t>begin</a:t>
            </a:r>
            <a:endParaRPr lang="en-GB" altLang="de-DE" dirty="0">
              <a:latin typeface="Courier New" panose="02070309020205020404" pitchFamily="49" charset="0"/>
            </a:endParaRPr>
          </a:p>
          <a:p>
            <a:r>
              <a:rPr lang="en-GB" altLang="de-DE" dirty="0">
                <a:latin typeface="Courier New" panose="02070309020205020404" pitchFamily="49" charset="0"/>
              </a:rPr>
              <a:t>       TEMP &lt;= A </a:t>
            </a:r>
            <a:r>
              <a:rPr lang="en-GB" altLang="de-DE" dirty="0" err="1">
                <a:latin typeface="Courier New" panose="02070309020205020404" pitchFamily="49" charset="0"/>
              </a:rPr>
              <a:t>xor</a:t>
            </a:r>
            <a:r>
              <a:rPr lang="en-GB" altLang="de-DE" dirty="0">
                <a:latin typeface="Courier New" panose="02070309020205020404" pitchFamily="49" charset="0"/>
              </a:rPr>
              <a:t> TEMP; </a:t>
            </a:r>
            <a:r>
              <a:rPr lang="en-GB" altLang="de-DE" b="1" dirty="0">
                <a:latin typeface="Courier New" panose="02070309020205020404" pitchFamily="49" charset="0"/>
              </a:rPr>
              <a:t>-- </a:t>
            </a:r>
            <a:r>
              <a:rPr lang="en-GB" altLang="de-DE" b="1" dirty="0" err="1">
                <a:latin typeface="Courier New" panose="02070309020205020404" pitchFamily="49" charset="0"/>
              </a:rPr>
              <a:t>Zuweisung</a:t>
            </a:r>
            <a:r>
              <a:rPr lang="en-GB" altLang="de-DE" b="1" dirty="0">
                <a:latin typeface="Courier New" panose="02070309020205020404" pitchFamily="49" charset="0"/>
              </a:rPr>
              <a:t> an </a:t>
            </a:r>
            <a:r>
              <a:rPr lang="en-GB" altLang="de-DE" b="1" dirty="0" err="1">
                <a:latin typeface="Courier New" panose="02070309020205020404" pitchFamily="49" charset="0"/>
              </a:rPr>
              <a:t>lokales</a:t>
            </a:r>
            <a:r>
              <a:rPr lang="en-GB" altLang="de-DE" b="1" dirty="0">
                <a:latin typeface="Courier New" panose="02070309020205020404" pitchFamily="49" charset="0"/>
              </a:rPr>
              <a:t> Signal</a:t>
            </a:r>
            <a:endParaRPr lang="en-GB" altLang="de-DE" dirty="0">
              <a:latin typeface="Courier New" panose="02070309020205020404" pitchFamily="49" charset="0"/>
            </a:endParaRPr>
          </a:p>
          <a:p>
            <a:r>
              <a:rPr lang="en-GB" altLang="de-DE" dirty="0">
                <a:latin typeface="Courier New" panose="02070309020205020404" pitchFamily="49" charset="0"/>
              </a:rPr>
              <a:t>     </a:t>
            </a:r>
            <a:r>
              <a:rPr lang="de-DE" altLang="de-DE" b="1" dirty="0">
                <a:latin typeface="Courier New" panose="02070309020205020404" pitchFamily="49" charset="0"/>
              </a:rPr>
              <a:t>end</a:t>
            </a:r>
            <a:r>
              <a:rPr lang="de-DE" altLang="de-DE" dirty="0">
                <a:latin typeface="Courier New" panose="02070309020205020404" pitchFamily="49" charset="0"/>
              </a:rPr>
              <a:t> </a:t>
            </a:r>
            <a:r>
              <a:rPr lang="de-DE" altLang="de-DE" dirty="0" err="1">
                <a:latin typeface="Courier New" panose="02070309020205020404" pitchFamily="49" charset="0"/>
              </a:rPr>
              <a:t>process</a:t>
            </a:r>
            <a:r>
              <a:rPr lang="de-DE" altLang="de-DE" dirty="0">
                <a:latin typeface="Courier New" panose="02070309020205020404" pitchFamily="49" charset="0"/>
              </a:rPr>
              <a:t> P1;</a:t>
            </a:r>
          </a:p>
          <a:p>
            <a:r>
              <a:rPr lang="de-DE" altLang="de-DE" dirty="0">
                <a:latin typeface="Courier New" panose="02070309020205020404" pitchFamily="49" charset="0"/>
              </a:rPr>
              <a:t>     Y &lt;= TEMP;            </a:t>
            </a:r>
            <a:r>
              <a:rPr lang="de-DE" altLang="de-DE" b="1" dirty="0">
                <a:latin typeface="Courier New" panose="02070309020205020404" pitchFamily="49" charset="0"/>
              </a:rPr>
              <a:t>-- Zuweisung an Ausgangssignal</a:t>
            </a:r>
          </a:p>
          <a:p>
            <a:r>
              <a:rPr lang="de-DE" altLang="de-DE" b="1" dirty="0">
                <a:latin typeface="Courier New" panose="02070309020205020404" pitchFamily="49" charset="0"/>
              </a:rPr>
              <a:t>end</a:t>
            </a:r>
            <a:r>
              <a:rPr lang="de-DE" altLang="de-DE" dirty="0">
                <a:latin typeface="Courier New" panose="02070309020205020404" pitchFamily="49" charset="0"/>
              </a:rPr>
              <a:t> ARCH1;</a:t>
            </a:r>
          </a:p>
        </p:txBody>
      </p:sp>
      <p:sp>
        <p:nvSpPr>
          <p:cNvPr id="294920" name="AutoShape 8"/>
          <p:cNvSpPr>
            <a:spLocks noChangeArrowheads="1"/>
          </p:cNvSpPr>
          <p:nvPr/>
        </p:nvSpPr>
        <p:spPr bwMode="auto">
          <a:xfrm>
            <a:off x="5055493" y="2844800"/>
            <a:ext cx="5553075" cy="1192213"/>
          </a:xfrm>
          <a:prstGeom prst="wedgeRoundRectCallout">
            <a:avLst>
              <a:gd name="adj1" fmla="val -89256"/>
              <a:gd name="adj2" fmla="val 178812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b="1" dirty="0">
                <a:latin typeface="Arial" panose="020B0604020202020204" pitchFamily="34" charset="0"/>
              </a:rPr>
              <a:t>Kombinatorische Schleifen sind unbedingt zu vermeiden. Insbesondere sollten Ausgangssignale eines kombinatorischen Prozesses nicht in der </a:t>
            </a:r>
            <a:r>
              <a:rPr lang="de-DE" altLang="de-DE" b="1" dirty="0" err="1">
                <a:latin typeface="Arial" panose="020B0604020202020204" pitchFamily="34" charset="0"/>
              </a:rPr>
              <a:t>Sensitivityliste</a:t>
            </a:r>
            <a:r>
              <a:rPr lang="de-DE" altLang="de-DE" b="1" dirty="0">
                <a:latin typeface="Arial" panose="020B0604020202020204" pitchFamily="34" charset="0"/>
              </a:rPr>
              <a:t> des gleichen Prozesses stehen.</a:t>
            </a: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4048125" y="1928813"/>
            <a:ext cx="59039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1800" b="1">
                <a:latin typeface="Arial" panose="020B0604020202020204" pitchFamily="34" charset="0"/>
              </a:rPr>
              <a:t>Nehme A=1 und Y=0 bei t=0 sowie eine Gatterverzögerung von 5 ns an. Wie verhält sich der Ausgang für t&gt;0?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umsplatzhalt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3E0C2F-758B-4ECD-834D-AADB01913B99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76803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584311-A40F-40EA-A26C-7AF5AC2C75BF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VHDL-Signalverzögerungsmodelle (1)</a:t>
            </a:r>
          </a:p>
        </p:txBody>
      </p:sp>
      <p:sp>
        <p:nvSpPr>
          <p:cNvPr id="51206" name="Text Box 4"/>
          <p:cNvSpPr txBox="1">
            <a:spLocks noChangeArrowheads="1"/>
          </p:cNvSpPr>
          <p:nvPr/>
        </p:nvSpPr>
        <p:spPr bwMode="auto">
          <a:xfrm>
            <a:off x="519113" y="1260475"/>
            <a:ext cx="92170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altLang="de-DE" sz="1800" b="1" i="1" dirty="0">
                <a:latin typeface="Arial" panose="020B0604020202020204" pitchFamily="34" charset="0"/>
              </a:rPr>
              <a:t>Delta-Delay:</a:t>
            </a:r>
            <a:r>
              <a:rPr lang="de-DE" altLang="de-DE" sz="1800" i="1" dirty="0">
                <a:latin typeface="Arial" panose="020B0604020202020204" pitchFamily="34" charset="0"/>
              </a:rPr>
              <a:t> </a:t>
            </a:r>
            <a:r>
              <a:rPr lang="de-DE" altLang="de-DE" sz="1800" dirty="0">
                <a:latin typeface="Arial" panose="020B0604020202020204" pitchFamily="34" charset="0"/>
              </a:rPr>
              <a:t>Reaktion eines kombinatorischen Gatterausgangs </a:t>
            </a:r>
            <a:r>
              <a:rPr lang="de-DE" altLang="de-DE" sz="1800" dirty="0" smtClean="0">
                <a:latin typeface="Arial" panose="020B0604020202020204" pitchFamily="34" charset="0"/>
              </a:rPr>
              <a:t>ohne Delay:</a:t>
            </a:r>
            <a:endParaRPr lang="sv-SE" altLang="de-DE" sz="1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v-SE" altLang="de-DE" sz="1800" dirty="0">
                <a:latin typeface="Arial" panose="020B0604020202020204" pitchFamily="34" charset="0"/>
              </a:rPr>
              <a:t>	</a:t>
            </a:r>
            <a:r>
              <a:rPr lang="sv-SE" altLang="de-DE" sz="1800" dirty="0">
                <a:latin typeface="Courier New" panose="02070309020205020404" pitchFamily="49" charset="0"/>
              </a:rPr>
              <a:t>Y0 &lt;= A </a:t>
            </a:r>
            <a:r>
              <a:rPr lang="sv-SE" altLang="de-DE" sz="1800" b="1" dirty="0">
                <a:latin typeface="Courier New" panose="02070309020205020404" pitchFamily="49" charset="0"/>
              </a:rPr>
              <a:t>xor</a:t>
            </a:r>
            <a:r>
              <a:rPr lang="sv-SE" altLang="de-DE" sz="1800" dirty="0">
                <a:latin typeface="Courier New" panose="02070309020205020404" pitchFamily="49" charset="0"/>
              </a:rPr>
              <a:t> B; -- Delta Delay</a:t>
            </a:r>
            <a:endParaRPr lang="de-DE" altLang="de-DE" sz="1800" dirty="0">
              <a:latin typeface="Courier New" panose="02070309020205020404" pitchFamily="49" charset="0"/>
            </a:endParaRPr>
          </a:p>
        </p:txBody>
      </p:sp>
      <p:sp>
        <p:nvSpPr>
          <p:cNvPr id="51207" name="Text Box 5"/>
          <p:cNvSpPr txBox="1">
            <a:spLocks noChangeArrowheads="1"/>
          </p:cNvSpPr>
          <p:nvPr/>
        </p:nvSpPr>
        <p:spPr bwMode="auto">
          <a:xfrm>
            <a:off x="519113" y="2197100"/>
            <a:ext cx="9217025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altLang="de-DE" sz="1800" b="1" i="1">
                <a:latin typeface="Arial" panose="020B0604020202020204" pitchFamily="34" charset="0"/>
              </a:rPr>
              <a:t>Inertial-Delay:</a:t>
            </a:r>
            <a:r>
              <a:rPr lang="de-DE" altLang="de-DE" sz="1800">
                <a:latin typeface="Arial" panose="020B0604020202020204" pitchFamily="34" charset="0"/>
              </a:rPr>
              <a:t> Modelliert Gatterträgheit: Kurze Impulse werden absorbiert:</a:t>
            </a:r>
          </a:p>
          <a:p>
            <a:pPr>
              <a:lnSpc>
                <a:spcPct val="150000"/>
              </a:lnSpc>
            </a:pPr>
            <a:r>
              <a:rPr lang="en-GB" altLang="de-DE" sz="1800">
                <a:latin typeface="Courier New" panose="02070309020205020404" pitchFamily="49" charset="0"/>
              </a:rPr>
              <a:t>	Y1 &lt;= A </a:t>
            </a:r>
            <a:r>
              <a:rPr lang="en-GB" altLang="de-DE" sz="1800" b="1">
                <a:latin typeface="Courier New" panose="02070309020205020404" pitchFamily="49" charset="0"/>
              </a:rPr>
              <a:t>xor</a:t>
            </a:r>
            <a:r>
              <a:rPr lang="en-GB" altLang="de-DE" sz="1800">
                <a:latin typeface="Courier New" panose="02070309020205020404" pitchFamily="49" charset="0"/>
              </a:rPr>
              <a:t> B </a:t>
            </a:r>
            <a:r>
              <a:rPr lang="en-GB" altLang="de-DE" sz="1800" b="1">
                <a:latin typeface="Courier New" panose="02070309020205020404" pitchFamily="49" charset="0"/>
              </a:rPr>
              <a:t>after</a:t>
            </a:r>
            <a:r>
              <a:rPr lang="en-GB" altLang="de-DE" sz="1800">
                <a:latin typeface="Courier New" panose="02070309020205020404" pitchFamily="49" charset="0"/>
              </a:rPr>
              <a:t> 2 ns; -- Short Inertial Model</a:t>
            </a:r>
          </a:p>
          <a:p>
            <a:pPr>
              <a:lnSpc>
                <a:spcPct val="150000"/>
              </a:lnSpc>
            </a:pPr>
            <a:r>
              <a:rPr lang="en-GB" altLang="de-DE" sz="1800">
                <a:latin typeface="Courier New" panose="02070309020205020404" pitchFamily="49" charset="0"/>
              </a:rPr>
              <a:t>	Y2 &lt;= A </a:t>
            </a:r>
            <a:r>
              <a:rPr lang="en-GB" altLang="de-DE" sz="1800" b="1">
                <a:latin typeface="Courier New" panose="02070309020205020404" pitchFamily="49" charset="0"/>
              </a:rPr>
              <a:t>xor</a:t>
            </a:r>
            <a:r>
              <a:rPr lang="en-GB" altLang="de-DE" sz="1800">
                <a:latin typeface="Courier New" panose="02070309020205020404" pitchFamily="49" charset="0"/>
              </a:rPr>
              <a:t> B </a:t>
            </a:r>
            <a:r>
              <a:rPr lang="en-GB" altLang="de-DE" sz="1800" b="1">
                <a:latin typeface="Courier New" panose="02070309020205020404" pitchFamily="49" charset="0"/>
              </a:rPr>
              <a:t>after</a:t>
            </a:r>
            <a:r>
              <a:rPr lang="en-GB" altLang="de-DE" sz="1800">
                <a:latin typeface="Courier New" panose="02070309020205020404" pitchFamily="49" charset="0"/>
              </a:rPr>
              <a:t> 8 ns; -- Long Inertial Model</a:t>
            </a:r>
            <a:r>
              <a:rPr lang="de-DE" altLang="de-DE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1208" name="Text Box 6"/>
          <p:cNvSpPr txBox="1">
            <a:spLocks noChangeArrowheads="1"/>
          </p:cNvSpPr>
          <p:nvPr/>
        </p:nvSpPr>
        <p:spPr bwMode="auto">
          <a:xfrm>
            <a:off x="590550" y="3708400"/>
            <a:ext cx="92170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altLang="de-DE" sz="1800" b="1" i="1">
                <a:latin typeface="Arial" panose="020B0604020202020204" pitchFamily="34" charset="0"/>
              </a:rPr>
              <a:t>Transport-Delay:</a:t>
            </a:r>
            <a:r>
              <a:rPr lang="de-DE" altLang="de-DE" sz="1800" i="1">
                <a:latin typeface="Arial" panose="020B0604020202020204" pitchFamily="34" charset="0"/>
              </a:rPr>
              <a:t> </a:t>
            </a:r>
            <a:r>
              <a:rPr lang="de-DE" altLang="de-DE" sz="1800">
                <a:latin typeface="Arial" panose="020B0604020202020204" pitchFamily="34" charset="0"/>
              </a:rPr>
              <a:t>Alle Eingangsimpulse werden verzögert am Ausgang abgebildet. </a:t>
            </a:r>
          </a:p>
          <a:p>
            <a:pPr>
              <a:lnSpc>
                <a:spcPct val="150000"/>
              </a:lnSpc>
            </a:pPr>
            <a:r>
              <a:rPr lang="de-DE" altLang="de-DE" sz="1800">
                <a:latin typeface="Arial" panose="020B0604020202020204" pitchFamily="34" charset="0"/>
              </a:rPr>
              <a:t>	</a:t>
            </a:r>
            <a:r>
              <a:rPr lang="en-GB" altLang="de-DE" sz="1800">
                <a:latin typeface="Courier New" panose="02070309020205020404" pitchFamily="49" charset="0"/>
              </a:rPr>
              <a:t>Y3 &lt;= </a:t>
            </a:r>
            <a:r>
              <a:rPr lang="en-GB" altLang="de-DE" sz="1800" b="1">
                <a:latin typeface="Courier New" panose="02070309020205020404" pitchFamily="49" charset="0"/>
              </a:rPr>
              <a:t>transport</a:t>
            </a:r>
            <a:r>
              <a:rPr lang="en-GB" altLang="de-DE" sz="1800">
                <a:latin typeface="Courier New" panose="02070309020205020404" pitchFamily="49" charset="0"/>
              </a:rPr>
              <a:t> (A </a:t>
            </a:r>
            <a:r>
              <a:rPr lang="en-GB" altLang="de-DE" sz="1800" b="1">
                <a:latin typeface="Courier New" panose="02070309020205020404" pitchFamily="49" charset="0"/>
              </a:rPr>
              <a:t>xor</a:t>
            </a:r>
            <a:r>
              <a:rPr lang="en-GB" altLang="de-DE" sz="1800">
                <a:latin typeface="Courier New" panose="02070309020205020404" pitchFamily="49" charset="0"/>
              </a:rPr>
              <a:t> B) </a:t>
            </a:r>
            <a:r>
              <a:rPr lang="en-GB" altLang="de-DE" sz="1800" b="1">
                <a:latin typeface="Courier New" panose="02070309020205020404" pitchFamily="49" charset="0"/>
              </a:rPr>
              <a:t>after</a:t>
            </a:r>
            <a:r>
              <a:rPr lang="en-GB" altLang="de-DE" sz="1800">
                <a:latin typeface="Courier New" panose="02070309020205020404" pitchFamily="49" charset="0"/>
              </a:rPr>
              <a:t> 4 ns; -- Transport Model</a:t>
            </a:r>
            <a:endParaRPr lang="de-DE" altLang="de-DE" sz="1800">
              <a:latin typeface="Courier New" panose="02070309020205020404" pitchFamily="49" charset="0"/>
            </a:endParaRPr>
          </a:p>
        </p:txBody>
      </p:sp>
      <p:sp>
        <p:nvSpPr>
          <p:cNvPr id="51209" name="Text Box 8"/>
          <p:cNvSpPr txBox="1">
            <a:spLocks noChangeArrowheads="1"/>
          </p:cNvSpPr>
          <p:nvPr/>
        </p:nvSpPr>
        <p:spPr bwMode="auto">
          <a:xfrm>
            <a:off x="663575" y="4818063"/>
            <a:ext cx="9217025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altLang="de-DE" sz="1800" b="1" i="1">
                <a:latin typeface="Arial" panose="020B0604020202020204" pitchFamily="34" charset="0"/>
              </a:rPr>
              <a:t>Rejecting Inertial-Delay:</a:t>
            </a:r>
            <a:r>
              <a:rPr lang="de-DE" altLang="de-DE" sz="1800" i="1">
                <a:latin typeface="Arial" panose="020B0604020202020204" pitchFamily="34" charset="0"/>
              </a:rPr>
              <a:t> </a:t>
            </a:r>
            <a:r>
              <a:rPr lang="de-DE" altLang="de-DE" sz="1800">
                <a:latin typeface="Arial" panose="020B0604020202020204" pitchFamily="34" charset="0"/>
              </a:rPr>
              <a:t>Getrennte Zeiten für die Mindestimpulsbreite (Schlüsselwort </a:t>
            </a:r>
            <a:r>
              <a:rPr lang="de-DE" altLang="de-DE" sz="1800">
                <a:latin typeface="Courier New" panose="02070309020205020404" pitchFamily="49" charset="0"/>
              </a:rPr>
              <a:t>reject</a:t>
            </a:r>
            <a:r>
              <a:rPr lang="de-DE" altLang="de-DE" sz="1800">
                <a:latin typeface="Arial" panose="020B0604020202020204" pitchFamily="34" charset="0"/>
              </a:rPr>
              <a:t>) und Ausgangssignalverzögerung (Schlüsselwort </a:t>
            </a:r>
            <a:r>
              <a:rPr lang="de-DE" altLang="de-DE" sz="1800">
                <a:latin typeface="Courier New" panose="02070309020205020404" pitchFamily="49" charset="0"/>
              </a:rPr>
              <a:t>inertial</a:t>
            </a:r>
            <a:r>
              <a:rPr lang="de-DE" altLang="de-DE" sz="1800">
                <a:latin typeface="Arial" panose="020B0604020202020204" pitchFamily="34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GB" altLang="de-DE" sz="1800">
                <a:latin typeface="Arial" panose="020B0604020202020204" pitchFamily="34" charset="0"/>
              </a:rPr>
              <a:t>	</a:t>
            </a:r>
            <a:r>
              <a:rPr lang="en-GB" altLang="de-DE" sz="1800">
                <a:latin typeface="Courier New" panose="02070309020205020404" pitchFamily="49" charset="0"/>
              </a:rPr>
              <a:t>Y4 &lt;= </a:t>
            </a:r>
            <a:r>
              <a:rPr lang="en-GB" altLang="de-DE" sz="1800" b="1">
                <a:latin typeface="Courier New" panose="02070309020205020404" pitchFamily="49" charset="0"/>
              </a:rPr>
              <a:t>reject</a:t>
            </a:r>
            <a:r>
              <a:rPr lang="en-GB" altLang="de-DE" sz="1800">
                <a:latin typeface="Courier New" panose="02070309020205020404" pitchFamily="49" charset="0"/>
              </a:rPr>
              <a:t> 6 ns </a:t>
            </a:r>
            <a:r>
              <a:rPr lang="en-GB" altLang="de-DE" sz="1800" b="1">
                <a:latin typeface="Courier New" panose="02070309020205020404" pitchFamily="49" charset="0"/>
              </a:rPr>
              <a:t>inertia</a:t>
            </a:r>
            <a:r>
              <a:rPr lang="en-GB" altLang="de-DE" sz="1800">
                <a:latin typeface="Courier New" panose="02070309020205020404" pitchFamily="49" charset="0"/>
              </a:rPr>
              <a:t>l (A </a:t>
            </a:r>
            <a:r>
              <a:rPr lang="en-GB" altLang="de-DE" sz="1800" b="1">
                <a:latin typeface="Courier New" panose="02070309020205020404" pitchFamily="49" charset="0"/>
              </a:rPr>
              <a:t>xor</a:t>
            </a:r>
            <a:r>
              <a:rPr lang="en-GB" altLang="de-DE" sz="1800">
                <a:latin typeface="Courier New" panose="02070309020205020404" pitchFamily="49" charset="0"/>
              </a:rPr>
              <a:t> B) </a:t>
            </a:r>
            <a:r>
              <a:rPr lang="en-GB" altLang="de-DE" sz="1800" b="1">
                <a:latin typeface="Courier New" panose="02070309020205020404" pitchFamily="49" charset="0"/>
              </a:rPr>
              <a:t>after</a:t>
            </a:r>
            <a:r>
              <a:rPr lang="en-GB" altLang="de-DE" sz="1800">
                <a:latin typeface="Courier New" panose="02070309020205020404" pitchFamily="49" charset="0"/>
              </a:rPr>
              <a:t> 7 ns;</a:t>
            </a:r>
            <a:endParaRPr lang="de-DE" altLang="de-DE" sz="1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/>
      <p:bldP spid="51207" grpId="0"/>
      <p:bldP spid="51208" grpId="0"/>
      <p:bldP spid="5120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umsplatzhalt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D07774-C253-4153-9AA9-37B5CAC7AEDE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77827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205C3A-2AE4-48FA-B5C8-5D5E1769C379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VHDL-Signalverzögerungsmodelle (2)</a:t>
            </a:r>
          </a:p>
        </p:txBody>
      </p:sp>
      <p:sp>
        <p:nvSpPr>
          <p:cNvPr id="53253" name="Text Box 3"/>
          <p:cNvSpPr txBox="1">
            <a:spLocks noChangeArrowheads="1"/>
          </p:cNvSpPr>
          <p:nvPr/>
        </p:nvSpPr>
        <p:spPr bwMode="auto">
          <a:xfrm>
            <a:off x="519113" y="901700"/>
            <a:ext cx="92170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de-DE" altLang="de-DE" sz="1800" dirty="0" smtClean="0">
                <a:latin typeface="Arial" charset="0"/>
              </a:rPr>
              <a:t>Darstellung verschiedener Verzögerungsmodelle am Beispiel eines XOR-Gatters: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de-DE" altLang="de-DE" sz="1800" b="1" dirty="0" smtClean="0">
                <a:latin typeface="Arial" charset="0"/>
              </a:rPr>
              <a:t>y1</a:t>
            </a:r>
            <a:r>
              <a:rPr lang="de-DE" altLang="de-DE" sz="1800" dirty="0" smtClean="0">
                <a:latin typeface="Arial" charset="0"/>
              </a:rPr>
              <a:t>: </a:t>
            </a:r>
            <a:r>
              <a:rPr lang="de-DE" altLang="de-DE" sz="1800" dirty="0" err="1" smtClean="0">
                <a:latin typeface="Arial" charset="0"/>
              </a:rPr>
              <a:t>Inertial</a:t>
            </a:r>
            <a:r>
              <a:rPr lang="de-DE" altLang="de-DE" sz="1800" dirty="0" smtClean="0">
                <a:latin typeface="Arial" charset="0"/>
              </a:rPr>
              <a:t>-Modell mit kurzer Verzögerungszeit (2 </a:t>
            </a:r>
            <a:r>
              <a:rPr lang="de-DE" altLang="de-DE" sz="1800" dirty="0" err="1" smtClean="0">
                <a:latin typeface="Arial" charset="0"/>
              </a:rPr>
              <a:t>ns</a:t>
            </a:r>
            <a:r>
              <a:rPr lang="de-DE" altLang="de-DE" sz="1800" dirty="0" smtClean="0">
                <a:latin typeface="Arial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de-DE" altLang="de-DE" sz="1800" b="1" dirty="0" smtClean="0">
                <a:latin typeface="Arial" charset="0"/>
              </a:rPr>
              <a:t>y2</a:t>
            </a:r>
            <a:r>
              <a:rPr lang="de-DE" altLang="de-DE" sz="1800" dirty="0" smtClean="0">
                <a:latin typeface="Arial" charset="0"/>
              </a:rPr>
              <a:t>: </a:t>
            </a:r>
            <a:r>
              <a:rPr lang="de-DE" altLang="de-DE" sz="1800" dirty="0" err="1" smtClean="0">
                <a:latin typeface="Arial" charset="0"/>
              </a:rPr>
              <a:t>Inertial</a:t>
            </a:r>
            <a:r>
              <a:rPr lang="de-DE" altLang="de-DE" sz="1800" dirty="0" smtClean="0">
                <a:latin typeface="Arial" charset="0"/>
              </a:rPr>
              <a:t>-Modell mit langer Verzögerungszeit (8 </a:t>
            </a:r>
            <a:r>
              <a:rPr lang="de-DE" altLang="de-DE" sz="1800" dirty="0" err="1" smtClean="0">
                <a:latin typeface="Arial" charset="0"/>
              </a:rPr>
              <a:t>ns</a:t>
            </a:r>
            <a:r>
              <a:rPr lang="de-DE" altLang="de-DE" sz="1800" dirty="0" smtClean="0">
                <a:latin typeface="Arial" charset="0"/>
              </a:rPr>
              <a:t>), </a:t>
            </a:r>
            <a:br>
              <a:rPr lang="de-DE" altLang="de-DE" sz="1800" dirty="0" smtClean="0">
                <a:latin typeface="Arial" charset="0"/>
              </a:rPr>
            </a:br>
            <a:r>
              <a:rPr lang="de-DE" altLang="de-DE" sz="1800" dirty="0" smtClean="0">
                <a:latin typeface="Arial" charset="0"/>
              </a:rPr>
              <a:t>der kurze Eingangsimpuls der Dauer 5 </a:t>
            </a:r>
            <a:r>
              <a:rPr lang="de-DE" altLang="de-DE" sz="1800" dirty="0" err="1" smtClean="0">
                <a:latin typeface="Arial" charset="0"/>
              </a:rPr>
              <a:t>ns</a:t>
            </a:r>
            <a:r>
              <a:rPr lang="de-DE" altLang="de-DE" sz="1800" dirty="0" smtClean="0">
                <a:latin typeface="Arial" charset="0"/>
              </a:rPr>
              <a:t> wird absorbiert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de-DE" altLang="de-DE" sz="1800" b="1" dirty="0" smtClean="0">
                <a:latin typeface="Arial" charset="0"/>
              </a:rPr>
              <a:t>y3</a:t>
            </a:r>
            <a:r>
              <a:rPr lang="de-DE" altLang="de-DE" sz="1800" dirty="0" smtClean="0">
                <a:latin typeface="Arial" charset="0"/>
              </a:rPr>
              <a:t>: Transport-Modell (4ns), beide Eingangsimpulse erscheinen verzögert am Ausgang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de-DE" altLang="de-DE" sz="1800" b="1" dirty="0" smtClean="0">
                <a:latin typeface="Arial" charset="0"/>
              </a:rPr>
              <a:t>y4</a:t>
            </a:r>
            <a:r>
              <a:rPr lang="de-DE" altLang="de-DE" sz="1800" dirty="0" smtClean="0">
                <a:latin typeface="Arial" charset="0"/>
              </a:rPr>
              <a:t>: </a:t>
            </a:r>
            <a:r>
              <a:rPr lang="de-DE" altLang="de-DE" sz="1800" dirty="0" err="1" smtClean="0">
                <a:latin typeface="Arial" charset="0"/>
              </a:rPr>
              <a:t>Rejecting</a:t>
            </a:r>
            <a:r>
              <a:rPr lang="de-DE" altLang="de-DE" sz="1800" dirty="0" smtClean="0">
                <a:latin typeface="Arial" charset="0"/>
              </a:rPr>
              <a:t>-</a:t>
            </a:r>
            <a:r>
              <a:rPr lang="de-DE" altLang="de-DE" sz="1800" dirty="0" err="1" smtClean="0">
                <a:latin typeface="Arial" charset="0"/>
              </a:rPr>
              <a:t>Inertial</a:t>
            </a:r>
            <a:r>
              <a:rPr lang="de-DE" altLang="de-DE" sz="1800" dirty="0" smtClean="0">
                <a:latin typeface="Arial" charset="0"/>
              </a:rPr>
              <a:t>-Modell (6ns </a:t>
            </a:r>
            <a:r>
              <a:rPr lang="de-DE" altLang="de-DE" sz="1800" dirty="0" err="1" smtClean="0">
                <a:latin typeface="Arial" charset="0"/>
              </a:rPr>
              <a:t>inertia</a:t>
            </a:r>
            <a:r>
              <a:rPr lang="de-DE" altLang="de-DE" sz="1800" dirty="0" smtClean="0">
                <a:latin typeface="Arial" charset="0"/>
              </a:rPr>
              <a:t>, 7ns </a:t>
            </a:r>
            <a:r>
              <a:rPr lang="de-DE" altLang="de-DE" sz="1800" dirty="0" err="1" smtClean="0">
                <a:latin typeface="Arial" charset="0"/>
              </a:rPr>
              <a:t>transport</a:t>
            </a:r>
            <a:r>
              <a:rPr lang="de-DE" altLang="de-DE" sz="1800" dirty="0" smtClean="0">
                <a:latin typeface="Arial" charset="0"/>
              </a:rPr>
              <a:t>), der kurze Eingangsimpuls wird absorbiert, die Signalverzögerung ist davon unabhängig.</a:t>
            </a:r>
          </a:p>
        </p:txBody>
      </p:sp>
      <p:sp>
        <p:nvSpPr>
          <p:cNvPr id="77830" name="Rectangle 8"/>
          <p:cNvSpPr>
            <a:spLocks noChangeArrowheads="1"/>
          </p:cNvSpPr>
          <p:nvPr/>
        </p:nvSpPr>
        <p:spPr bwMode="auto">
          <a:xfrm>
            <a:off x="0" y="3143250"/>
            <a:ext cx="106870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sp>
        <p:nvSpPr>
          <p:cNvPr id="77831" name="Rectangle 11"/>
          <p:cNvSpPr>
            <a:spLocks noChangeArrowheads="1"/>
          </p:cNvSpPr>
          <p:nvPr/>
        </p:nvSpPr>
        <p:spPr bwMode="auto">
          <a:xfrm>
            <a:off x="0" y="2989263"/>
            <a:ext cx="106870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graphicFrame>
        <p:nvGraphicFramePr>
          <p:cNvPr id="77832" name="Object 10"/>
          <p:cNvGraphicFramePr>
            <a:graphicFrameLocks noChangeAspect="1"/>
          </p:cNvGraphicFramePr>
          <p:nvPr/>
        </p:nvGraphicFramePr>
        <p:xfrm>
          <a:off x="-6350" y="3686175"/>
          <a:ext cx="10639425" cy="376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2" name="Visio" r:id="rId3" imgW="8262753" imgH="2928204" progId="Visio.Drawing.11">
                  <p:embed/>
                </p:oleObj>
              </mc:Choice>
              <mc:Fallback>
                <p:oleObj name="Visio" r:id="rId3" imgW="8262753" imgH="2928204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350" y="3686175"/>
                        <a:ext cx="10639425" cy="376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351588" y="3902075"/>
            <a:ext cx="4335462" cy="24003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atumsplatzhalt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9A8175-8B5D-440B-AC22-9EA9580335CE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78851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940F1F-9229-4725-A7E8-08683771B8FD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dirty="0" smtClean="0"/>
              <a:t>Begründung für das </a:t>
            </a:r>
            <a:r>
              <a:rPr lang="de-DE" dirty="0" err="1" smtClean="0"/>
              <a:t>Inertial</a:t>
            </a:r>
            <a:r>
              <a:rPr lang="de-DE" dirty="0" smtClean="0"/>
              <a:t>-Delay Modell</a:t>
            </a:r>
          </a:p>
        </p:txBody>
      </p:sp>
      <p:sp>
        <p:nvSpPr>
          <p:cNvPr id="78853" name="Text Box 3"/>
          <p:cNvSpPr txBox="1">
            <a:spLocks noChangeArrowheads="1"/>
          </p:cNvSpPr>
          <p:nvPr/>
        </p:nvSpPr>
        <p:spPr bwMode="auto">
          <a:xfrm>
            <a:off x="519113" y="1189038"/>
            <a:ext cx="9217025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altLang="de-DE" sz="1800" b="1">
                <a:latin typeface="Arial" panose="020B0604020202020204" pitchFamily="34" charset="0"/>
              </a:rPr>
              <a:t>Der Leitungswiderstand der Signalverdrahtung stellt zusammen mit der Eingangskapazität des Gatters ein RC-Glied dar.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altLang="de-DE" sz="1800" b="1">
                <a:latin typeface="Arial" panose="020B0604020202020204" pitchFamily="34" charset="0"/>
              </a:rPr>
              <a:t>Die Schaltschwelle des 2. Inverters wird verzögert erreicht.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altLang="de-DE" sz="1800" b="1">
                <a:latin typeface="Arial" panose="020B0604020202020204" pitchFamily="34" charset="0"/>
              </a:rPr>
              <a:t>Falls der Eingangsimpuls zu kurz ist, so wird die Schaltschwelle evtl. gar nicht erreicht, das Ausgangssignal bleibt unverändert !</a:t>
            </a:r>
          </a:p>
        </p:txBody>
      </p:sp>
      <p:sp>
        <p:nvSpPr>
          <p:cNvPr id="78854" name="Rectangle 8"/>
          <p:cNvSpPr>
            <a:spLocks noChangeArrowheads="1"/>
          </p:cNvSpPr>
          <p:nvPr/>
        </p:nvSpPr>
        <p:spPr bwMode="auto">
          <a:xfrm>
            <a:off x="0" y="3143250"/>
            <a:ext cx="106870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sp>
        <p:nvSpPr>
          <p:cNvPr id="78855" name="Rectangle 11"/>
          <p:cNvSpPr>
            <a:spLocks noChangeArrowheads="1"/>
          </p:cNvSpPr>
          <p:nvPr/>
        </p:nvSpPr>
        <p:spPr bwMode="auto">
          <a:xfrm>
            <a:off x="0" y="2989263"/>
            <a:ext cx="106870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pic>
        <p:nvPicPr>
          <p:cNvPr id="788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3852863"/>
            <a:ext cx="650240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umsplatzhalt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1458E6-968D-4256-B856-DD91748CB719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79875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39C432-33BB-4743-B5F2-059A2A9B74AA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Sequenzielle Anweisungen</a:t>
            </a:r>
          </a:p>
        </p:txBody>
      </p:sp>
      <p:sp>
        <p:nvSpPr>
          <p:cNvPr id="79877" name="Text Box 4"/>
          <p:cNvSpPr txBox="1">
            <a:spLocks noChangeArrowheads="1"/>
          </p:cNvSpPr>
          <p:nvPr/>
        </p:nvSpPr>
        <p:spPr bwMode="auto">
          <a:xfrm>
            <a:off x="985838" y="2624138"/>
            <a:ext cx="8785225" cy="23082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1800" b="1">
                <a:latin typeface="Arial" panose="020B0604020202020204" pitchFamily="34" charset="0"/>
              </a:rPr>
              <a:t>Innerhalb von Prozessen sind nur unbedingte Signalzuweisungen sowie </a:t>
            </a:r>
            <a:r>
              <a:rPr lang="de-DE" altLang="de-DE" sz="1800" b="1">
                <a:solidFill>
                  <a:srgbClr val="9A0E1B"/>
                </a:solidFill>
                <a:latin typeface="Arial" panose="020B0604020202020204" pitchFamily="34" charset="0"/>
              </a:rPr>
              <a:t>sequenzielle Anweisungen</a:t>
            </a:r>
            <a:r>
              <a:rPr lang="de-DE" altLang="de-DE" sz="1800" b="1">
                <a:latin typeface="Arial" panose="020B0604020202020204" pitchFamily="34" charset="0"/>
              </a:rPr>
              <a:t> erlaubt. Dazu zählen: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de-DE" altLang="de-DE" sz="1800" b="1">
                <a:latin typeface="Arial" panose="020B0604020202020204" pitchFamily="34" charset="0"/>
              </a:rPr>
              <a:t>Die </a:t>
            </a:r>
            <a:r>
              <a:rPr lang="de-DE" altLang="de-DE" sz="1800" b="1" i="1">
                <a:solidFill>
                  <a:srgbClr val="FF0000"/>
                </a:solidFill>
                <a:latin typeface="Arial" panose="020B0604020202020204" pitchFamily="34" charset="0"/>
              </a:rPr>
              <a:t>if</a:t>
            </a:r>
            <a:r>
              <a:rPr lang="de-DE" altLang="de-DE" sz="1800" b="1">
                <a:latin typeface="Arial" panose="020B0604020202020204" pitchFamily="34" charset="0"/>
              </a:rPr>
              <a:t>-Anweisung, die </a:t>
            </a:r>
            <a:r>
              <a:rPr lang="de-DE" altLang="de-DE" sz="1800" b="1" i="1">
                <a:solidFill>
                  <a:srgbClr val="FF0000"/>
                </a:solidFill>
                <a:latin typeface="Arial" panose="020B0604020202020204" pitchFamily="34" charset="0"/>
              </a:rPr>
              <a:t>case</a:t>
            </a:r>
            <a:r>
              <a:rPr lang="de-DE" altLang="de-DE" sz="1800" b="1">
                <a:latin typeface="Arial" panose="020B0604020202020204" pitchFamily="34" charset="0"/>
              </a:rPr>
              <a:t>-Anweisung, die </a:t>
            </a:r>
            <a:r>
              <a:rPr lang="de-DE" altLang="de-DE" sz="1800" b="1" i="1">
                <a:solidFill>
                  <a:srgbClr val="FF0000"/>
                </a:solidFill>
                <a:latin typeface="Arial" panose="020B0604020202020204" pitchFamily="34" charset="0"/>
              </a:rPr>
              <a:t>for</a:t>
            </a:r>
            <a:r>
              <a:rPr lang="de-DE" altLang="de-DE" sz="1800" b="1">
                <a:latin typeface="Arial" panose="020B0604020202020204" pitchFamily="34" charset="0"/>
              </a:rPr>
              <a:t>- und </a:t>
            </a:r>
            <a:r>
              <a:rPr lang="de-DE" altLang="de-DE" sz="1800" b="1" i="1">
                <a:solidFill>
                  <a:srgbClr val="FF0000"/>
                </a:solidFill>
                <a:latin typeface="Arial" panose="020B0604020202020204" pitchFamily="34" charset="0"/>
              </a:rPr>
              <a:t>while</a:t>
            </a:r>
            <a:r>
              <a:rPr lang="de-DE" altLang="de-DE" sz="1800" b="1">
                <a:latin typeface="Arial" panose="020B0604020202020204" pitchFamily="34" charset="0"/>
              </a:rPr>
              <a:t>-Schleifenanweisungen sowie die </a:t>
            </a:r>
            <a:r>
              <a:rPr lang="de-DE" altLang="de-DE" sz="1800" b="1" i="1">
                <a:latin typeface="Arial" panose="020B0604020202020204" pitchFamily="34" charset="0"/>
              </a:rPr>
              <a:t>wait</a:t>
            </a:r>
            <a:r>
              <a:rPr lang="de-DE" altLang="de-DE" sz="1800" b="1">
                <a:latin typeface="Arial" panose="020B0604020202020204" pitchFamily="34" charset="0"/>
              </a:rPr>
              <a:t>-Anweisung.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de-DE" altLang="de-DE" sz="1800" b="1">
                <a:latin typeface="Arial" panose="020B0604020202020204" pitchFamily="34" charset="0"/>
              </a:rPr>
              <a:t> Wertzuweisungen an dasselbe Signal können in Prozessen an verschiedenen Stellen erfolgen, es wird der Signalwert angenommen, der zuletzt zugewiesen wurde.</a:t>
            </a:r>
          </a:p>
        </p:txBody>
      </p:sp>
      <p:sp>
        <p:nvSpPr>
          <p:cNvPr id="79878" name="Text Box 5"/>
          <p:cNvSpPr txBox="1">
            <a:spLocks noChangeArrowheads="1"/>
          </p:cNvSpPr>
          <p:nvPr/>
        </p:nvSpPr>
        <p:spPr bwMode="auto">
          <a:xfrm>
            <a:off x="950913" y="1260475"/>
            <a:ext cx="74882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de-DE" altLang="de-DE" sz="2000" b="1">
                <a:latin typeface="Arial" panose="020B0604020202020204" pitchFamily="34" charset="0"/>
              </a:rPr>
              <a:t>Die Verhaltensmodellierung erfordert den Einsatz von Verzweigungs- und Schleifenanweisungen, so wie sie aus prozeduralen Programmiersprachen bekannt sind:</a:t>
            </a:r>
            <a:r>
              <a:rPr lang="de-DE" altLang="de-DE" sz="1800" b="1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9879" name="Text Box 6"/>
          <p:cNvSpPr txBox="1">
            <a:spLocks noChangeArrowheads="1"/>
          </p:cNvSpPr>
          <p:nvPr/>
        </p:nvSpPr>
        <p:spPr bwMode="auto">
          <a:xfrm>
            <a:off x="950913" y="5365750"/>
            <a:ext cx="86407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de-DE" altLang="de-DE" sz="2000" b="1">
                <a:latin typeface="Arial" panose="020B0604020202020204" pitchFamily="34" charset="0"/>
              </a:rPr>
              <a:t>In Prozessen </a:t>
            </a:r>
            <a:r>
              <a:rPr lang="de-DE" altLang="de-DE" sz="2000" b="1" u="sng">
                <a:latin typeface="Arial" panose="020B0604020202020204" pitchFamily="34" charset="0"/>
              </a:rPr>
              <a:t>nicht</a:t>
            </a:r>
            <a:r>
              <a:rPr lang="de-DE" altLang="de-DE" sz="2000" b="1">
                <a:latin typeface="Arial" panose="020B0604020202020204" pitchFamily="34" charset="0"/>
              </a:rPr>
              <a:t> erlaubt sind bedingte und selektive Signalzuweisungen! </a:t>
            </a:r>
            <a:br>
              <a:rPr lang="de-DE" altLang="de-DE" sz="2000" b="1">
                <a:latin typeface="Arial" panose="020B0604020202020204" pitchFamily="34" charset="0"/>
              </a:rPr>
            </a:br>
            <a:r>
              <a:rPr lang="de-DE" altLang="de-DE" sz="2000" b="1">
                <a:latin typeface="Arial" panose="020B0604020202020204" pitchFamily="34" charset="0"/>
              </a:rPr>
              <a:t>(select, when)</a:t>
            </a:r>
            <a:r>
              <a:rPr lang="de-DE" altLang="de-DE" sz="1800" b="1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atumsplatzhalt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190750-4E0D-4AC0-A363-EEDDAB18396E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80899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717F2F-7066-4BE8-9114-242E4492A80B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dirty="0" smtClean="0"/>
              <a:t>Die </a:t>
            </a:r>
            <a:r>
              <a:rPr lang="de-DE" dirty="0" err="1" smtClean="0"/>
              <a:t>case</a:t>
            </a:r>
            <a:r>
              <a:rPr lang="de-DE" dirty="0" smtClean="0"/>
              <a:t>-Anweisung (1)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1765300"/>
            <a:ext cx="4448175" cy="431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r>
              <a:rPr lang="de-DE" altLang="de-DE" sz="1800" smtClean="0"/>
              <a:t>Modell eines 4-zu-1-Multiplexers:</a:t>
            </a:r>
          </a:p>
        </p:txBody>
      </p:sp>
      <p:sp>
        <p:nvSpPr>
          <p:cNvPr id="80902" name="Text Box 4"/>
          <p:cNvSpPr txBox="1">
            <a:spLocks noChangeArrowheads="1"/>
          </p:cNvSpPr>
          <p:nvPr/>
        </p:nvSpPr>
        <p:spPr bwMode="auto">
          <a:xfrm>
            <a:off x="590550" y="2197100"/>
            <a:ext cx="4465638" cy="45862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 b="1">
                <a:latin typeface="Courier New" panose="02070309020205020404" pitchFamily="49" charset="0"/>
              </a:rPr>
              <a:t>entity</a:t>
            </a:r>
            <a:r>
              <a:rPr lang="en-GB" altLang="de-DE" sz="1400">
                <a:latin typeface="Courier New" panose="02070309020205020404" pitchFamily="49" charset="0"/>
              </a:rPr>
              <a:t> MUX4X1_2 </a:t>
            </a:r>
            <a:r>
              <a:rPr lang="en-GB" altLang="de-DE" sz="1400" b="1">
                <a:latin typeface="Courier New" panose="02070309020205020404" pitchFamily="49" charset="0"/>
              </a:rPr>
              <a:t>is</a:t>
            </a:r>
            <a:endParaRPr lang="en-GB" altLang="de-DE" sz="14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>
                <a:latin typeface="Courier New" panose="02070309020205020404" pitchFamily="49" charset="0"/>
              </a:rPr>
              <a:t>   </a:t>
            </a:r>
            <a:r>
              <a:rPr lang="en-GB" altLang="de-DE" sz="1400" b="1">
                <a:latin typeface="Courier New" panose="02070309020205020404" pitchFamily="49" charset="0"/>
              </a:rPr>
              <a:t>port</a:t>
            </a:r>
            <a:r>
              <a:rPr lang="en-GB" altLang="de-DE" sz="1400">
                <a:latin typeface="Courier New" panose="02070309020205020404" pitchFamily="49" charset="0"/>
              </a:rPr>
              <a:t>( E : in bit_vector(3 </a:t>
            </a:r>
            <a:r>
              <a:rPr lang="en-GB" altLang="de-DE" sz="1400" b="1">
                <a:latin typeface="Courier New" panose="02070309020205020404" pitchFamily="49" charset="0"/>
              </a:rPr>
              <a:t>downto</a:t>
            </a:r>
            <a:r>
              <a:rPr lang="en-GB" altLang="de-DE" sz="1400">
                <a:latin typeface="Courier New" panose="02070309020205020404" pitchFamily="49" charset="0"/>
              </a:rPr>
              <a:t> 0);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>
                <a:latin typeface="Courier New" panose="02070309020205020404" pitchFamily="49" charset="0"/>
              </a:rPr>
              <a:t>         S : in bit_vector(1 </a:t>
            </a:r>
            <a:r>
              <a:rPr lang="en-GB" altLang="de-DE" sz="1400" b="1">
                <a:latin typeface="Courier New" panose="02070309020205020404" pitchFamily="49" charset="0"/>
              </a:rPr>
              <a:t>downto</a:t>
            </a:r>
            <a:r>
              <a:rPr lang="en-GB" altLang="de-DE" sz="1400">
                <a:latin typeface="Courier New" panose="02070309020205020404" pitchFamily="49" charset="0"/>
              </a:rPr>
              <a:t> 0);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>
                <a:latin typeface="Courier New" panose="02070309020205020404" pitchFamily="49" charset="0"/>
              </a:rPr>
              <a:t>         Y : out bit);</a:t>
            </a:r>
            <a:endParaRPr lang="en-GB" altLang="de-DE" sz="14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 b="1">
                <a:latin typeface="Courier New" panose="02070309020205020404" pitchFamily="49" charset="0"/>
              </a:rPr>
              <a:t>end</a:t>
            </a:r>
            <a:r>
              <a:rPr lang="en-GB" altLang="de-DE" sz="1400">
                <a:latin typeface="Courier New" panose="02070309020205020404" pitchFamily="49" charset="0"/>
              </a:rPr>
              <a:t> MUX4X1_2;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>
                <a:latin typeface="Courier New" panose="02070309020205020404" pitchFamily="49" charset="0"/>
              </a:rPr>
              <a:t>   </a:t>
            </a:r>
            <a:endParaRPr lang="en-GB" altLang="de-DE" sz="14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 b="1">
                <a:latin typeface="Courier New" panose="02070309020205020404" pitchFamily="49" charset="0"/>
              </a:rPr>
              <a:t>architecture</a:t>
            </a:r>
            <a:r>
              <a:rPr lang="en-GB" altLang="de-DE" sz="1400">
                <a:latin typeface="Courier New" panose="02070309020205020404" pitchFamily="49" charset="0"/>
              </a:rPr>
              <a:t> VERHALTEN </a:t>
            </a:r>
            <a:r>
              <a:rPr lang="en-GB" altLang="de-DE" sz="1400" b="1">
                <a:latin typeface="Courier New" panose="02070309020205020404" pitchFamily="49" charset="0"/>
              </a:rPr>
              <a:t>of</a:t>
            </a:r>
            <a:r>
              <a:rPr lang="en-GB" altLang="de-DE" sz="1400">
                <a:latin typeface="Courier New" panose="02070309020205020404" pitchFamily="49" charset="0"/>
              </a:rPr>
              <a:t> MUX4X1_2 </a:t>
            </a:r>
            <a:r>
              <a:rPr lang="en-GB" altLang="de-DE" sz="1400" b="1">
                <a:latin typeface="Courier New" panose="02070309020205020404" pitchFamily="49" charset="0"/>
              </a:rPr>
              <a:t>is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 b="1">
                <a:latin typeface="Courier New" panose="02070309020205020404" pitchFamily="49" charset="0"/>
              </a:rPr>
              <a:t>begin</a:t>
            </a:r>
            <a:endParaRPr lang="en-GB" altLang="de-DE" sz="14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>
                <a:latin typeface="Courier New" panose="02070309020205020404" pitchFamily="49" charset="0"/>
              </a:rPr>
              <a:t>MUXPROC: </a:t>
            </a:r>
            <a:r>
              <a:rPr lang="en-GB" altLang="de-DE" sz="1400" b="1">
                <a:latin typeface="Courier New" panose="02070309020205020404" pitchFamily="49" charset="0"/>
              </a:rPr>
              <a:t>process</a:t>
            </a:r>
            <a:r>
              <a:rPr lang="en-GB" altLang="de-DE" sz="1400">
                <a:latin typeface="Courier New" panose="02070309020205020404" pitchFamily="49" charset="0"/>
              </a:rPr>
              <a:t>(S, 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>
                <a:latin typeface="Courier New" panose="02070309020205020404" pitchFamily="49" charset="0"/>
              </a:rPr>
              <a:t>   </a:t>
            </a:r>
            <a:r>
              <a:rPr lang="en-GB" altLang="de-DE" sz="1400" b="1">
                <a:latin typeface="Courier New" panose="02070309020205020404" pitchFamily="49" charset="0"/>
              </a:rPr>
              <a:t>begin</a:t>
            </a:r>
            <a:endParaRPr lang="en-GB" altLang="de-DE" sz="14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>
                <a:latin typeface="Courier New" panose="02070309020205020404" pitchFamily="49" charset="0"/>
              </a:rPr>
              <a:t>     </a:t>
            </a:r>
            <a:r>
              <a:rPr lang="en-GB" altLang="de-DE" sz="1400" b="1">
                <a:latin typeface="Courier New" panose="02070309020205020404" pitchFamily="49" charset="0"/>
              </a:rPr>
              <a:t>case</a:t>
            </a:r>
            <a:r>
              <a:rPr lang="en-GB" altLang="de-DE" sz="1400">
                <a:latin typeface="Courier New" panose="02070309020205020404" pitchFamily="49" charset="0"/>
              </a:rPr>
              <a:t> S </a:t>
            </a:r>
            <a:r>
              <a:rPr lang="en-GB" altLang="de-DE" sz="1400" b="1">
                <a:latin typeface="Courier New" panose="02070309020205020404" pitchFamily="49" charset="0"/>
              </a:rPr>
              <a:t>is</a:t>
            </a:r>
            <a:endParaRPr lang="en-GB" altLang="de-DE" sz="14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>
                <a:latin typeface="Courier New" panose="02070309020205020404" pitchFamily="49" charset="0"/>
              </a:rPr>
              <a:t>       </a:t>
            </a:r>
            <a:r>
              <a:rPr lang="en-GB" altLang="de-DE" sz="1400" b="1">
                <a:latin typeface="Courier New" panose="02070309020205020404" pitchFamily="49" charset="0"/>
              </a:rPr>
              <a:t>when</a:t>
            </a:r>
            <a:r>
              <a:rPr lang="en-GB" altLang="de-DE" sz="1400">
                <a:latin typeface="Courier New" panose="02070309020205020404" pitchFamily="49" charset="0"/>
              </a:rPr>
              <a:t> "00" =&gt; Y &lt;= E(0);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>
                <a:latin typeface="Courier New" panose="02070309020205020404" pitchFamily="49" charset="0"/>
              </a:rPr>
              <a:t>       </a:t>
            </a:r>
            <a:r>
              <a:rPr lang="en-GB" altLang="de-DE" sz="1400" b="1">
                <a:latin typeface="Courier New" panose="02070309020205020404" pitchFamily="49" charset="0"/>
              </a:rPr>
              <a:t>when</a:t>
            </a:r>
            <a:r>
              <a:rPr lang="en-GB" altLang="de-DE" sz="1400">
                <a:latin typeface="Courier New" panose="02070309020205020404" pitchFamily="49" charset="0"/>
              </a:rPr>
              <a:t> "01" =&gt; Y &lt;= E(1);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>
                <a:latin typeface="Courier New" panose="02070309020205020404" pitchFamily="49" charset="0"/>
              </a:rPr>
              <a:t>       </a:t>
            </a:r>
            <a:r>
              <a:rPr lang="en-GB" altLang="de-DE" sz="1400" b="1">
                <a:latin typeface="Courier New" panose="02070309020205020404" pitchFamily="49" charset="0"/>
              </a:rPr>
              <a:t>when</a:t>
            </a:r>
            <a:r>
              <a:rPr lang="en-GB" altLang="de-DE" sz="1400">
                <a:latin typeface="Courier New" panose="02070309020205020404" pitchFamily="49" charset="0"/>
              </a:rPr>
              <a:t> "10" =&gt; Y &lt;= E(2);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>
                <a:latin typeface="Courier New" panose="02070309020205020404" pitchFamily="49" charset="0"/>
              </a:rPr>
              <a:t>       </a:t>
            </a:r>
            <a:r>
              <a:rPr lang="en-GB" altLang="de-DE" sz="1400" b="1">
                <a:latin typeface="Courier New" panose="02070309020205020404" pitchFamily="49" charset="0"/>
              </a:rPr>
              <a:t>when</a:t>
            </a:r>
            <a:r>
              <a:rPr lang="en-GB" altLang="de-DE" sz="1400">
                <a:latin typeface="Courier New" panose="02070309020205020404" pitchFamily="49" charset="0"/>
              </a:rPr>
              <a:t> others =&gt; Y &lt;= E(3);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>
                <a:latin typeface="Courier New" panose="02070309020205020404" pitchFamily="49" charset="0"/>
              </a:rPr>
              <a:t>     </a:t>
            </a:r>
            <a:r>
              <a:rPr lang="en-GB" altLang="de-DE" sz="1400" b="1">
                <a:latin typeface="Courier New" panose="02070309020205020404" pitchFamily="49" charset="0"/>
              </a:rPr>
              <a:t>end</a:t>
            </a:r>
            <a:r>
              <a:rPr lang="en-GB" altLang="de-DE" sz="1400">
                <a:latin typeface="Courier New" panose="02070309020205020404" pitchFamily="49" charset="0"/>
              </a:rPr>
              <a:t> </a:t>
            </a:r>
            <a:r>
              <a:rPr lang="en-GB" altLang="de-DE" sz="1400" b="1">
                <a:latin typeface="Courier New" panose="02070309020205020404" pitchFamily="49" charset="0"/>
              </a:rPr>
              <a:t>case</a:t>
            </a:r>
            <a:r>
              <a:rPr lang="en-GB" altLang="de-DE" sz="1400">
                <a:latin typeface="Courier New" panose="02070309020205020404" pitchFamily="49" charset="0"/>
              </a:rPr>
              <a:t>;</a:t>
            </a:r>
            <a:endParaRPr lang="en-GB" altLang="de-DE" sz="14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 b="1">
                <a:latin typeface="Courier New" panose="02070309020205020404" pitchFamily="49" charset="0"/>
              </a:rPr>
              <a:t>end</a:t>
            </a:r>
            <a:r>
              <a:rPr lang="en-GB" altLang="de-DE" sz="1400">
                <a:latin typeface="Courier New" panose="02070309020205020404" pitchFamily="49" charset="0"/>
              </a:rPr>
              <a:t> </a:t>
            </a:r>
            <a:r>
              <a:rPr lang="en-GB" altLang="de-DE" sz="1400" b="1">
                <a:latin typeface="Courier New" panose="02070309020205020404" pitchFamily="49" charset="0"/>
              </a:rPr>
              <a:t>process</a:t>
            </a:r>
            <a:r>
              <a:rPr lang="en-GB" altLang="de-DE" sz="1400">
                <a:latin typeface="Courier New" panose="02070309020205020404" pitchFamily="49" charset="0"/>
              </a:rPr>
              <a:t> MUXPROC;</a:t>
            </a:r>
            <a:endParaRPr lang="de-DE" altLang="de-DE" sz="14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de-DE" altLang="de-DE" sz="1400" b="1">
                <a:latin typeface="Courier New" panose="02070309020205020404" pitchFamily="49" charset="0"/>
              </a:rPr>
              <a:t>end</a:t>
            </a:r>
            <a:r>
              <a:rPr lang="de-DE" altLang="de-DE" sz="1400">
                <a:latin typeface="Courier New" panose="02070309020205020404" pitchFamily="49" charset="0"/>
              </a:rPr>
              <a:t> VERHALTEN;</a:t>
            </a:r>
          </a:p>
        </p:txBody>
      </p:sp>
      <p:sp>
        <p:nvSpPr>
          <p:cNvPr id="299014" name="AutoShape 6"/>
          <p:cNvSpPr>
            <a:spLocks noChangeArrowheads="1"/>
          </p:cNvSpPr>
          <p:nvPr/>
        </p:nvSpPr>
        <p:spPr bwMode="auto">
          <a:xfrm>
            <a:off x="5559425" y="2125663"/>
            <a:ext cx="4767263" cy="2303462"/>
          </a:xfrm>
          <a:prstGeom prst="wedgeRoundRectCallout">
            <a:avLst>
              <a:gd name="adj1" fmla="val -128389"/>
              <a:gd name="adj2" fmla="val 6419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b="1">
                <a:latin typeface="Arial" panose="020B0604020202020204" pitchFamily="34" charset="0"/>
              </a:rPr>
              <a:t>Abhängig von einem einzigen Bedingungsausdruck muss bei der </a:t>
            </a:r>
            <a:r>
              <a:rPr lang="de-DE" altLang="de-DE" b="1">
                <a:latin typeface="Courier New" panose="02070309020205020404" pitchFamily="49" charset="0"/>
              </a:rPr>
              <a:t>case</a:t>
            </a:r>
            <a:r>
              <a:rPr lang="de-DE" altLang="de-DE" b="1">
                <a:latin typeface="Arial" panose="020B0604020202020204" pitchFamily="34" charset="0"/>
              </a:rPr>
              <a:t>-Anweisung </a:t>
            </a:r>
            <a:r>
              <a:rPr lang="de-DE" altLang="de-DE" b="1" u="sng">
                <a:latin typeface="Arial" panose="020B0604020202020204" pitchFamily="34" charset="0"/>
              </a:rPr>
              <a:t>für alle</a:t>
            </a:r>
            <a:r>
              <a:rPr lang="de-DE" altLang="de-DE" b="1">
                <a:latin typeface="Arial" panose="020B0604020202020204" pitchFamily="34" charset="0"/>
              </a:rPr>
              <a:t> möglichen Werte, die dieser Bedingungsausdruck annehmen kann, hinter dem Schlüsselwort</a:t>
            </a:r>
          </a:p>
          <a:p>
            <a:pPr>
              <a:spcBef>
                <a:spcPct val="50000"/>
              </a:spcBef>
            </a:pPr>
            <a:r>
              <a:rPr lang="de-DE" altLang="de-DE" b="1">
                <a:latin typeface="Courier New" panose="02070309020205020404" pitchFamily="49" charset="0"/>
              </a:rPr>
              <a:t>when &lt;Fallausdruck&gt; =&gt;</a:t>
            </a:r>
          </a:p>
          <a:p>
            <a:pPr>
              <a:spcBef>
                <a:spcPct val="50000"/>
              </a:spcBef>
            </a:pPr>
            <a:r>
              <a:rPr lang="de-DE" altLang="de-DE" b="1">
                <a:latin typeface="Arial" panose="020B0604020202020204" pitchFamily="34" charset="0"/>
              </a:rPr>
              <a:t>angegeben werden, welchen Wert ein Signal annehmen soll.</a:t>
            </a:r>
          </a:p>
        </p:txBody>
      </p:sp>
      <p:sp>
        <p:nvSpPr>
          <p:cNvPr id="80904" name="Text Box 7"/>
          <p:cNvSpPr txBox="1">
            <a:spLocks noChangeArrowheads="1"/>
          </p:cNvSpPr>
          <p:nvPr/>
        </p:nvSpPr>
        <p:spPr bwMode="auto">
          <a:xfrm>
            <a:off x="5703888" y="4645025"/>
            <a:ext cx="46799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de-DE" altLang="de-DE" sz="1800" b="1">
                <a:latin typeface="Arial" panose="020B0604020202020204" pitchFamily="34" charset="0"/>
              </a:rPr>
              <a:t>Prinzipiell sind hinter dem Schlüsselwort </a:t>
            </a:r>
            <a:r>
              <a:rPr lang="de-DE" altLang="de-DE" sz="1800" b="1">
                <a:latin typeface="Courier New" panose="02070309020205020404" pitchFamily="49" charset="0"/>
              </a:rPr>
              <a:t>when &lt;Fallausdruck&gt; =&gt;</a:t>
            </a:r>
            <a:endParaRPr lang="de-DE" altLang="de-DE" sz="1800" b="1">
              <a:latin typeface="Arial" panose="020B0604020202020204" pitchFamily="34" charset="0"/>
            </a:endParaRPr>
          </a:p>
          <a:p>
            <a:r>
              <a:rPr lang="de-DE" altLang="de-DE" sz="1800" b="1">
                <a:latin typeface="Arial" panose="020B0604020202020204" pitchFamily="34" charset="0"/>
              </a:rPr>
              <a:t>weitere sequenzielle Signalzuweisungen erlaubt (vgl. die Zustandsautomatenmodelle).</a:t>
            </a:r>
            <a:r>
              <a:rPr lang="de-DE" altLang="de-DE" b="1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atumsplatzhalt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71CF20-F370-48A6-B430-37C465045B05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81923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F725CD-C61F-44C2-B5C9-A5141D0D858F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dirty="0" smtClean="0"/>
              <a:t>Die </a:t>
            </a:r>
            <a:r>
              <a:rPr lang="de-DE" dirty="0" err="1" smtClean="0"/>
              <a:t>case</a:t>
            </a:r>
            <a:r>
              <a:rPr lang="de-DE" dirty="0" smtClean="0"/>
              <a:t>-Anweisung (2)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1765300"/>
            <a:ext cx="4448175" cy="431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r>
              <a:rPr lang="de-DE" altLang="de-DE" sz="1800" smtClean="0"/>
              <a:t>Syntheseergebnis der case-Anweisung: 4-zu-1 Multiplexer</a:t>
            </a:r>
          </a:p>
        </p:txBody>
      </p:sp>
      <p:sp>
        <p:nvSpPr>
          <p:cNvPr id="299014" name="AutoShape 6"/>
          <p:cNvSpPr>
            <a:spLocks noChangeArrowheads="1"/>
          </p:cNvSpPr>
          <p:nvPr/>
        </p:nvSpPr>
        <p:spPr bwMode="auto">
          <a:xfrm>
            <a:off x="5343525" y="3636963"/>
            <a:ext cx="4767263" cy="1728787"/>
          </a:xfrm>
          <a:prstGeom prst="wedgeRoundRectCallout">
            <a:avLst>
              <a:gd name="adj1" fmla="val -27690"/>
              <a:gd name="adj2" fmla="val 48028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b="1" dirty="0">
                <a:latin typeface="Arial" panose="020B0604020202020204" pitchFamily="34" charset="0"/>
              </a:rPr>
              <a:t>Eine VHDL </a:t>
            </a:r>
            <a:r>
              <a:rPr lang="de-DE" altLang="de-DE" b="1" dirty="0" err="1">
                <a:latin typeface="Arial" panose="020B0604020202020204" pitchFamily="34" charset="0"/>
              </a:rPr>
              <a:t>case</a:t>
            </a:r>
            <a:r>
              <a:rPr lang="de-DE" altLang="de-DE" b="1" dirty="0">
                <a:latin typeface="Arial" panose="020B0604020202020204" pitchFamily="34" charset="0"/>
              </a:rPr>
              <a:t>-Anweisung wird zu einem Multiplexer </a:t>
            </a:r>
            <a:r>
              <a:rPr lang="de-DE" altLang="de-DE" b="1" dirty="0" smtClean="0">
                <a:latin typeface="Arial" panose="020B0604020202020204" pitchFamily="34" charset="0"/>
              </a:rPr>
              <a:t>synthetisiert</a:t>
            </a:r>
            <a:r>
              <a:rPr lang="de-DE" altLang="de-DE" b="1" dirty="0">
                <a:latin typeface="Arial" panose="020B0604020202020204" pitchFamily="34" charset="0"/>
              </a:rPr>
              <a:t>. Daher muss die </a:t>
            </a:r>
            <a:r>
              <a:rPr lang="de-DE" altLang="de-DE" b="1" dirty="0" err="1">
                <a:latin typeface="Arial" panose="020B0604020202020204" pitchFamily="34" charset="0"/>
              </a:rPr>
              <a:t>case</a:t>
            </a:r>
            <a:r>
              <a:rPr lang="de-DE" altLang="de-DE" b="1" dirty="0">
                <a:latin typeface="Arial" panose="020B0604020202020204" pitchFamily="34" charset="0"/>
              </a:rPr>
              <a:t>-Anweisung vollständig spezifiziert sein (ggf. durch ein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DE" alt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others</a:t>
            </a:r>
            <a:r>
              <a:rPr lang="de-DE" alt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</a:p>
        </p:txBody>
      </p:sp>
      <p:sp>
        <p:nvSpPr>
          <p:cNvPr id="81927" name="Rectangle 2"/>
          <p:cNvSpPr>
            <a:spLocks noChangeArrowheads="1"/>
          </p:cNvSpPr>
          <p:nvPr/>
        </p:nvSpPr>
        <p:spPr bwMode="auto">
          <a:xfrm>
            <a:off x="0" y="0"/>
            <a:ext cx="106870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graphicFrame>
        <p:nvGraphicFramePr>
          <p:cNvPr id="81928" name="Objekt 2"/>
          <p:cNvGraphicFramePr>
            <a:graphicFrameLocks noChangeAspect="1"/>
          </p:cNvGraphicFramePr>
          <p:nvPr/>
        </p:nvGraphicFramePr>
        <p:xfrm>
          <a:off x="590550" y="2628900"/>
          <a:ext cx="379888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7" name="Visio" r:id="rId3" imgW="2602785" imgH="2084400" progId="Visio.Drawing.11">
                  <p:embed/>
                </p:oleObj>
              </mc:Choice>
              <mc:Fallback>
                <p:oleObj name="Visio" r:id="rId3" imgW="2602785" imgH="2084400" progId="Visio.Drawing.11">
                  <p:embed/>
                  <p:pic>
                    <p:nvPicPr>
                      <p:cNvPr id="0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2628900"/>
                        <a:ext cx="379888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AT" dirty="0" smtClean="0"/>
              <a:t>Synthese mit vollständiger </a:t>
            </a:r>
            <a:r>
              <a:rPr lang="de-AT" dirty="0" err="1" smtClean="0"/>
              <a:t>case</a:t>
            </a:r>
            <a:r>
              <a:rPr lang="de-AT" dirty="0" smtClean="0"/>
              <a:t> Anweisung</a:t>
            </a:r>
            <a:endParaRPr lang="de-AT" dirty="0"/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de-AT" altLang="de-DE" smtClean="0"/>
          </a:p>
        </p:txBody>
      </p:sp>
      <p:sp>
        <p:nvSpPr>
          <p:cNvPr id="8294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B40244-23E2-4601-874E-5E48D9472C8C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8294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7EC0B4-8161-485B-B8E8-918AF3950F0F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29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141413"/>
            <a:ext cx="9752013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226D33-621F-477A-A9E3-2BDC5732FA18}" type="datetime1">
              <a:rPr lang="de-DE" altLang="sv-S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sv-SE" sz="1000" b="0" smtClean="0"/>
          </a:p>
        </p:txBody>
      </p:sp>
      <p:sp>
        <p:nvSpPr>
          <p:cNvPr id="12291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077C2F-0910-47BB-815C-56149C5E06A6}" type="slidenum">
              <a:rPr lang="en-US" altLang="sv-S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de-DE" altLang="sv-S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dirty="0" smtClean="0"/>
              <a:t>Ein NAND Gate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0" y="3009900"/>
            <a:ext cx="4119563" cy="10772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sv-SE" b="1" dirty="0" smtClean="0">
                <a:latin typeface="Courier New" panose="02070309020205020404" pitchFamily="49" charset="0"/>
              </a:rPr>
              <a:t>architecture</a:t>
            </a:r>
            <a:r>
              <a:rPr lang="en-GB" altLang="sv-SE" dirty="0" smtClean="0">
                <a:latin typeface="Courier New" panose="02070309020205020404" pitchFamily="49" charset="0"/>
              </a:rPr>
              <a:t> </a:t>
            </a:r>
            <a:r>
              <a:rPr lang="en-GB" altLang="sv-SE" dirty="0">
                <a:latin typeface="Courier New" panose="02070309020205020404" pitchFamily="49" charset="0"/>
              </a:rPr>
              <a:t>A1 </a:t>
            </a:r>
            <a:r>
              <a:rPr lang="en-GB" altLang="sv-SE" b="1" dirty="0">
                <a:latin typeface="Courier New" panose="02070309020205020404" pitchFamily="49" charset="0"/>
              </a:rPr>
              <a:t>of</a:t>
            </a:r>
            <a:r>
              <a:rPr lang="en-GB" altLang="sv-SE" dirty="0">
                <a:latin typeface="Courier New" panose="02070309020205020404" pitchFamily="49" charset="0"/>
              </a:rPr>
              <a:t> NAND </a:t>
            </a:r>
            <a:r>
              <a:rPr lang="en-GB" altLang="sv-SE" b="1" dirty="0">
                <a:latin typeface="Courier New" panose="02070309020205020404" pitchFamily="49" charset="0"/>
              </a:rPr>
              <a:t>is</a:t>
            </a:r>
          </a:p>
          <a:p>
            <a:r>
              <a:rPr lang="en-GB" altLang="sv-SE" b="1" dirty="0">
                <a:latin typeface="Courier New" panose="02070309020205020404" pitchFamily="49" charset="0"/>
              </a:rPr>
              <a:t>begin</a:t>
            </a:r>
            <a:endParaRPr lang="en-GB" altLang="sv-SE" dirty="0">
              <a:latin typeface="Courier New" panose="02070309020205020404" pitchFamily="49" charset="0"/>
            </a:endParaRPr>
          </a:p>
          <a:p>
            <a:r>
              <a:rPr lang="en-GB" altLang="sv-SE" dirty="0">
                <a:latin typeface="Courier New" panose="02070309020205020404" pitchFamily="49" charset="0"/>
              </a:rPr>
              <a:t>	Q &lt;= </a:t>
            </a:r>
            <a:r>
              <a:rPr lang="en-GB" altLang="sv-SE" b="1" dirty="0">
                <a:latin typeface="Courier New" panose="02070309020205020404" pitchFamily="49" charset="0"/>
              </a:rPr>
              <a:t>not (</a:t>
            </a:r>
            <a:r>
              <a:rPr lang="en-GB" altLang="sv-SE" dirty="0">
                <a:latin typeface="Courier New" panose="02070309020205020404" pitchFamily="49" charset="0"/>
              </a:rPr>
              <a:t>A</a:t>
            </a:r>
            <a:r>
              <a:rPr lang="de-AT" altLang="sv-SE" dirty="0">
                <a:latin typeface="Courier New" panose="02070309020205020404" pitchFamily="49" charset="0"/>
              </a:rPr>
              <a:t> </a:t>
            </a:r>
            <a:r>
              <a:rPr lang="de-AT" altLang="sv-SE" b="1" dirty="0" err="1">
                <a:latin typeface="Courier New" panose="02070309020205020404" pitchFamily="49" charset="0"/>
              </a:rPr>
              <a:t>and</a:t>
            </a:r>
            <a:r>
              <a:rPr lang="de-AT" altLang="sv-SE" dirty="0">
                <a:latin typeface="Courier New" panose="02070309020205020404" pitchFamily="49" charset="0"/>
              </a:rPr>
              <a:t> B)</a:t>
            </a:r>
            <a:r>
              <a:rPr lang="en-GB" altLang="sv-SE" dirty="0">
                <a:latin typeface="Courier New" panose="02070309020205020404" pitchFamily="49" charset="0"/>
              </a:rPr>
              <a:t>;</a:t>
            </a:r>
            <a:endParaRPr lang="en-GB" altLang="sv-SE" b="1" dirty="0">
              <a:latin typeface="Courier New" panose="02070309020205020404" pitchFamily="49" charset="0"/>
            </a:endParaRPr>
          </a:p>
          <a:p>
            <a:r>
              <a:rPr lang="en-GB" altLang="sv-SE" b="1" dirty="0">
                <a:latin typeface="Courier New" panose="02070309020205020404" pitchFamily="49" charset="0"/>
              </a:rPr>
              <a:t>end</a:t>
            </a:r>
            <a:r>
              <a:rPr lang="en-GB" altLang="sv-SE" dirty="0">
                <a:latin typeface="Courier New" panose="02070309020205020404" pitchFamily="49" charset="0"/>
              </a:rPr>
              <a:t> A1;</a:t>
            </a:r>
            <a:endParaRPr lang="de-DE" altLang="sv-SE" dirty="0">
              <a:latin typeface="Courier New" panose="02070309020205020404" pitchFamily="49" charset="0"/>
            </a:endParaRP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13" y="1535113"/>
            <a:ext cx="210502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0" y="2989263"/>
            <a:ext cx="30099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867275" y="1620838"/>
            <a:ext cx="2492375" cy="1152525"/>
            <a:chOff x="4795359" y="1519993"/>
            <a:chExt cx="2492382" cy="1152128"/>
          </a:xfrm>
        </p:grpSpPr>
        <p:pic>
          <p:nvPicPr>
            <p:cNvPr id="1230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9469" y="1519993"/>
              <a:ext cx="2416355" cy="1152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1" name="TextBox 3"/>
            <p:cNvSpPr txBox="1">
              <a:spLocks noChangeArrowheads="1"/>
            </p:cNvSpPr>
            <p:nvPr/>
          </p:nvSpPr>
          <p:spPr bwMode="auto">
            <a:xfrm>
              <a:off x="4795359" y="2290743"/>
              <a:ext cx="3321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de-AT" altLang="en-US"/>
                <a:t>A</a:t>
              </a:r>
              <a:endParaRPr lang="en-GB" altLang="en-US"/>
            </a:p>
          </p:txBody>
        </p:sp>
        <p:sp>
          <p:nvSpPr>
            <p:cNvPr id="12302" name="TextBox 16"/>
            <p:cNvSpPr txBox="1">
              <a:spLocks noChangeArrowheads="1"/>
            </p:cNvSpPr>
            <p:nvPr/>
          </p:nvSpPr>
          <p:spPr bwMode="auto">
            <a:xfrm>
              <a:off x="4795359" y="1570663"/>
              <a:ext cx="3209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de-AT" altLang="en-US"/>
                <a:t>B</a:t>
              </a:r>
              <a:endParaRPr lang="en-GB" altLang="en-US"/>
            </a:p>
          </p:txBody>
        </p:sp>
        <p:sp>
          <p:nvSpPr>
            <p:cNvPr id="12303" name="TextBox 17"/>
            <p:cNvSpPr txBox="1">
              <a:spLocks noChangeArrowheads="1"/>
            </p:cNvSpPr>
            <p:nvPr/>
          </p:nvSpPr>
          <p:spPr bwMode="auto">
            <a:xfrm>
              <a:off x="6955599" y="1714679"/>
              <a:ext cx="3321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de-AT" altLang="en-US"/>
                <a:t>Q</a:t>
              </a:r>
              <a:endParaRPr lang="en-GB" altLang="en-US"/>
            </a:p>
          </p:txBody>
        </p:sp>
      </p:grp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38225" y="6665913"/>
            <a:ext cx="16875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de-AT" altLang="en-US" sz="2800" b="1"/>
              <a:t>Verhalten</a:t>
            </a:r>
            <a:endParaRPr lang="en-GB" altLang="en-US" sz="2800" b="1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235575" y="6665913"/>
            <a:ext cx="154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de-AT" altLang="en-US" sz="2800" b="1"/>
              <a:t>Struktur</a:t>
            </a:r>
            <a:endParaRPr lang="en-GB" altLang="en-US" sz="2800" b="1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8515350" y="6661150"/>
            <a:ext cx="1797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de-AT" altLang="en-US" sz="2800" b="1"/>
              <a:t>Geometrie</a:t>
            </a:r>
            <a:endParaRPr lang="en-GB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20" grpId="0"/>
      <p:bldP spid="2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AT" dirty="0" smtClean="0"/>
              <a:t>Synthese mit unvollständiger </a:t>
            </a:r>
            <a:r>
              <a:rPr lang="de-AT" dirty="0" err="1" smtClean="0"/>
              <a:t>case</a:t>
            </a:r>
            <a:r>
              <a:rPr lang="de-AT" dirty="0" smtClean="0"/>
              <a:t> Anweisung</a:t>
            </a:r>
            <a:endParaRPr lang="de-AT" dirty="0"/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de-AT" altLang="de-DE" smtClean="0"/>
          </a:p>
        </p:txBody>
      </p:sp>
      <p:sp>
        <p:nvSpPr>
          <p:cNvPr id="8397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2F4A59-72F7-4B86-B1F6-835D10908E88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839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40DBEA-AC2E-46C7-8161-E3617C800933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93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1408113"/>
            <a:ext cx="6067425" cy="524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5" name="Text Box 4"/>
          <p:cNvSpPr txBox="1">
            <a:spLocks noChangeArrowheads="1"/>
          </p:cNvSpPr>
          <p:nvPr/>
        </p:nvSpPr>
        <p:spPr bwMode="auto">
          <a:xfrm>
            <a:off x="158750" y="1765300"/>
            <a:ext cx="4465638" cy="4638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 b="1">
                <a:latin typeface="Courier New" panose="02070309020205020404" pitchFamily="49" charset="0"/>
              </a:rPr>
              <a:t>entity</a:t>
            </a:r>
            <a:r>
              <a:rPr lang="en-GB" altLang="de-DE" sz="1400">
                <a:latin typeface="Courier New" panose="02070309020205020404" pitchFamily="49" charset="0"/>
              </a:rPr>
              <a:t> MUX4X1_2 </a:t>
            </a:r>
            <a:r>
              <a:rPr lang="en-GB" altLang="de-DE" sz="1400" b="1">
                <a:latin typeface="Courier New" panose="02070309020205020404" pitchFamily="49" charset="0"/>
              </a:rPr>
              <a:t>is</a:t>
            </a:r>
            <a:endParaRPr lang="en-GB" altLang="de-DE" sz="14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>
                <a:latin typeface="Courier New" panose="02070309020205020404" pitchFamily="49" charset="0"/>
              </a:rPr>
              <a:t>   </a:t>
            </a:r>
            <a:r>
              <a:rPr lang="en-GB" altLang="de-DE" sz="1400" b="1">
                <a:latin typeface="Courier New" panose="02070309020205020404" pitchFamily="49" charset="0"/>
              </a:rPr>
              <a:t>port</a:t>
            </a:r>
            <a:r>
              <a:rPr lang="en-GB" altLang="de-DE" sz="1400">
                <a:latin typeface="Courier New" panose="02070309020205020404" pitchFamily="49" charset="0"/>
              </a:rPr>
              <a:t>( E : in bit_vector(3 </a:t>
            </a:r>
            <a:r>
              <a:rPr lang="en-GB" altLang="de-DE" sz="1400" b="1">
                <a:latin typeface="Courier New" panose="02070309020205020404" pitchFamily="49" charset="0"/>
              </a:rPr>
              <a:t>downto</a:t>
            </a:r>
            <a:r>
              <a:rPr lang="en-GB" altLang="de-DE" sz="1400">
                <a:latin typeface="Courier New" panose="02070309020205020404" pitchFamily="49" charset="0"/>
              </a:rPr>
              <a:t> 0);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>
                <a:latin typeface="Courier New" panose="02070309020205020404" pitchFamily="49" charset="0"/>
              </a:rPr>
              <a:t>         S : in bit_vector(1 </a:t>
            </a:r>
            <a:r>
              <a:rPr lang="en-GB" altLang="de-DE" sz="1400" b="1">
                <a:latin typeface="Courier New" panose="02070309020205020404" pitchFamily="49" charset="0"/>
              </a:rPr>
              <a:t>downto</a:t>
            </a:r>
            <a:r>
              <a:rPr lang="en-GB" altLang="de-DE" sz="1400">
                <a:latin typeface="Courier New" panose="02070309020205020404" pitchFamily="49" charset="0"/>
              </a:rPr>
              <a:t> 0);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>
                <a:latin typeface="Courier New" panose="02070309020205020404" pitchFamily="49" charset="0"/>
              </a:rPr>
              <a:t>         Y : out bit);</a:t>
            </a:r>
            <a:endParaRPr lang="en-GB" altLang="de-DE" sz="14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 b="1">
                <a:latin typeface="Courier New" panose="02070309020205020404" pitchFamily="49" charset="0"/>
              </a:rPr>
              <a:t>end</a:t>
            </a:r>
            <a:r>
              <a:rPr lang="en-GB" altLang="de-DE" sz="1400">
                <a:latin typeface="Courier New" panose="02070309020205020404" pitchFamily="49" charset="0"/>
              </a:rPr>
              <a:t> MUX4X1_2;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>
                <a:latin typeface="Courier New" panose="02070309020205020404" pitchFamily="49" charset="0"/>
              </a:rPr>
              <a:t>   </a:t>
            </a:r>
            <a:endParaRPr lang="en-GB" altLang="de-DE" sz="14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 b="1">
                <a:latin typeface="Courier New" panose="02070309020205020404" pitchFamily="49" charset="0"/>
              </a:rPr>
              <a:t>architecture</a:t>
            </a:r>
            <a:r>
              <a:rPr lang="en-GB" altLang="de-DE" sz="1400">
                <a:latin typeface="Courier New" panose="02070309020205020404" pitchFamily="49" charset="0"/>
              </a:rPr>
              <a:t> VERHALTEN </a:t>
            </a:r>
            <a:r>
              <a:rPr lang="en-GB" altLang="de-DE" sz="1400" b="1">
                <a:latin typeface="Courier New" panose="02070309020205020404" pitchFamily="49" charset="0"/>
              </a:rPr>
              <a:t>of</a:t>
            </a:r>
            <a:r>
              <a:rPr lang="en-GB" altLang="de-DE" sz="1400">
                <a:latin typeface="Courier New" panose="02070309020205020404" pitchFamily="49" charset="0"/>
              </a:rPr>
              <a:t> MUX4X1_2 </a:t>
            </a:r>
            <a:r>
              <a:rPr lang="en-GB" altLang="de-DE" sz="1400" b="1">
                <a:latin typeface="Courier New" panose="02070309020205020404" pitchFamily="49" charset="0"/>
              </a:rPr>
              <a:t>is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 b="1">
                <a:latin typeface="Courier New" panose="02070309020205020404" pitchFamily="49" charset="0"/>
              </a:rPr>
              <a:t>begin</a:t>
            </a:r>
            <a:endParaRPr lang="en-GB" altLang="de-DE" sz="14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>
                <a:latin typeface="Courier New" panose="02070309020205020404" pitchFamily="49" charset="0"/>
              </a:rPr>
              <a:t>MUXPROC: </a:t>
            </a:r>
            <a:r>
              <a:rPr lang="en-GB" altLang="de-DE" sz="1400" b="1">
                <a:latin typeface="Courier New" panose="02070309020205020404" pitchFamily="49" charset="0"/>
              </a:rPr>
              <a:t>process</a:t>
            </a:r>
            <a:r>
              <a:rPr lang="en-GB" altLang="de-DE" sz="1400">
                <a:latin typeface="Courier New" panose="02070309020205020404" pitchFamily="49" charset="0"/>
              </a:rPr>
              <a:t>(S, 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>
                <a:latin typeface="Courier New" panose="02070309020205020404" pitchFamily="49" charset="0"/>
              </a:rPr>
              <a:t>   </a:t>
            </a:r>
            <a:r>
              <a:rPr lang="en-GB" altLang="de-DE" sz="1400" b="1">
                <a:latin typeface="Courier New" panose="02070309020205020404" pitchFamily="49" charset="0"/>
              </a:rPr>
              <a:t>begin</a:t>
            </a:r>
            <a:endParaRPr lang="en-GB" altLang="de-DE" sz="14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>
                <a:latin typeface="Courier New" panose="02070309020205020404" pitchFamily="49" charset="0"/>
              </a:rPr>
              <a:t>     </a:t>
            </a:r>
            <a:r>
              <a:rPr lang="en-GB" altLang="de-DE" sz="1400" b="1">
                <a:latin typeface="Courier New" panose="02070309020205020404" pitchFamily="49" charset="0"/>
              </a:rPr>
              <a:t>case</a:t>
            </a:r>
            <a:r>
              <a:rPr lang="en-GB" altLang="de-DE" sz="1400">
                <a:latin typeface="Courier New" panose="02070309020205020404" pitchFamily="49" charset="0"/>
              </a:rPr>
              <a:t> S </a:t>
            </a:r>
            <a:r>
              <a:rPr lang="en-GB" altLang="de-DE" sz="1400" b="1">
                <a:latin typeface="Courier New" panose="02070309020205020404" pitchFamily="49" charset="0"/>
              </a:rPr>
              <a:t>is</a:t>
            </a:r>
            <a:endParaRPr lang="en-GB" altLang="de-DE" sz="14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>
                <a:latin typeface="Courier New" panose="02070309020205020404" pitchFamily="49" charset="0"/>
              </a:rPr>
              <a:t>       </a:t>
            </a:r>
            <a:r>
              <a:rPr lang="en-GB" altLang="de-DE" sz="1400" b="1">
                <a:latin typeface="Courier New" panose="02070309020205020404" pitchFamily="49" charset="0"/>
              </a:rPr>
              <a:t>when</a:t>
            </a:r>
            <a:r>
              <a:rPr lang="en-GB" altLang="de-DE" sz="1400">
                <a:latin typeface="Courier New" panose="02070309020205020404" pitchFamily="49" charset="0"/>
              </a:rPr>
              <a:t> "00" =&gt; Y &lt;= E(0);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>
                <a:latin typeface="Courier New" panose="02070309020205020404" pitchFamily="49" charset="0"/>
              </a:rPr>
              <a:t>       </a:t>
            </a:r>
            <a:r>
              <a:rPr lang="en-GB" altLang="de-DE" sz="1400" b="1">
                <a:latin typeface="Courier New" panose="02070309020205020404" pitchFamily="49" charset="0"/>
              </a:rPr>
              <a:t>when</a:t>
            </a:r>
            <a:r>
              <a:rPr lang="en-GB" altLang="de-DE" sz="1400">
                <a:latin typeface="Courier New" panose="02070309020205020404" pitchFamily="49" charset="0"/>
              </a:rPr>
              <a:t> "01" =&gt; Y &lt;= E(1);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>
                <a:latin typeface="Courier New" panose="02070309020205020404" pitchFamily="49" charset="0"/>
              </a:rPr>
              <a:t>       </a:t>
            </a:r>
            <a:r>
              <a:rPr lang="en-GB" altLang="de-DE" sz="1400" b="1">
                <a:latin typeface="Courier New" panose="02070309020205020404" pitchFamily="49" charset="0"/>
              </a:rPr>
              <a:t>when</a:t>
            </a:r>
            <a:r>
              <a:rPr lang="en-GB" altLang="de-DE" sz="1400">
                <a:latin typeface="Courier New" panose="02070309020205020404" pitchFamily="49" charset="0"/>
              </a:rPr>
              <a:t> "10" =&gt; Y &lt;= E(2);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>
                <a:latin typeface="Courier New" panose="02070309020205020404" pitchFamily="49" charset="0"/>
              </a:rPr>
              <a:t>       </a:t>
            </a:r>
            <a:r>
              <a:rPr lang="en-GB" altLang="de-DE" sz="1400">
                <a:solidFill>
                  <a:srgbClr val="FF0000"/>
                </a:solidFill>
                <a:latin typeface="Courier New" panose="02070309020205020404" pitchFamily="49" charset="0"/>
              </a:rPr>
              <a:t>-- </a:t>
            </a:r>
            <a:r>
              <a:rPr lang="en-GB" altLang="de-DE" sz="1400" b="1">
                <a:solidFill>
                  <a:srgbClr val="FF0000"/>
                </a:solidFill>
                <a:latin typeface="Courier New" panose="02070309020205020404" pitchFamily="49" charset="0"/>
              </a:rPr>
              <a:t>when</a:t>
            </a:r>
            <a:r>
              <a:rPr lang="en-GB" altLang="de-DE" sz="1400">
                <a:solidFill>
                  <a:srgbClr val="FF0000"/>
                </a:solidFill>
                <a:latin typeface="Courier New" panose="02070309020205020404" pitchFamily="49" charset="0"/>
              </a:rPr>
              <a:t> others =&gt; Y &lt;= E(3);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>
                <a:latin typeface="Courier New" panose="02070309020205020404" pitchFamily="49" charset="0"/>
              </a:rPr>
              <a:t>     </a:t>
            </a:r>
            <a:r>
              <a:rPr lang="en-GB" altLang="de-DE" sz="1400" b="1">
                <a:latin typeface="Courier New" panose="02070309020205020404" pitchFamily="49" charset="0"/>
              </a:rPr>
              <a:t>end</a:t>
            </a:r>
            <a:r>
              <a:rPr lang="en-GB" altLang="de-DE" sz="1400">
                <a:latin typeface="Courier New" panose="02070309020205020404" pitchFamily="49" charset="0"/>
              </a:rPr>
              <a:t> </a:t>
            </a:r>
            <a:r>
              <a:rPr lang="en-GB" altLang="de-DE" sz="1400" b="1">
                <a:latin typeface="Courier New" panose="02070309020205020404" pitchFamily="49" charset="0"/>
              </a:rPr>
              <a:t>case</a:t>
            </a:r>
            <a:r>
              <a:rPr lang="en-GB" altLang="de-DE" sz="1400">
                <a:latin typeface="Courier New" panose="02070309020205020404" pitchFamily="49" charset="0"/>
              </a:rPr>
              <a:t>;</a:t>
            </a:r>
            <a:endParaRPr lang="en-GB" altLang="de-DE" sz="14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400" b="1">
                <a:latin typeface="Courier New" panose="02070309020205020404" pitchFamily="49" charset="0"/>
              </a:rPr>
              <a:t>end</a:t>
            </a:r>
            <a:r>
              <a:rPr lang="en-GB" altLang="de-DE" sz="1400">
                <a:latin typeface="Courier New" panose="02070309020205020404" pitchFamily="49" charset="0"/>
              </a:rPr>
              <a:t> </a:t>
            </a:r>
            <a:r>
              <a:rPr lang="en-GB" altLang="de-DE" sz="1400" b="1">
                <a:latin typeface="Courier New" panose="02070309020205020404" pitchFamily="49" charset="0"/>
              </a:rPr>
              <a:t>process</a:t>
            </a:r>
            <a:r>
              <a:rPr lang="en-GB" altLang="de-DE" sz="1400">
                <a:latin typeface="Courier New" panose="02070309020205020404" pitchFamily="49" charset="0"/>
              </a:rPr>
              <a:t> MUXPROC;</a:t>
            </a:r>
            <a:endParaRPr lang="de-DE" altLang="de-DE" sz="14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de-DE" altLang="de-DE" sz="1400" b="1">
                <a:latin typeface="Courier New" panose="02070309020205020404" pitchFamily="49" charset="0"/>
              </a:rPr>
              <a:t>end</a:t>
            </a:r>
            <a:r>
              <a:rPr lang="de-DE" altLang="de-DE" sz="1400">
                <a:latin typeface="Courier New" panose="02070309020205020404" pitchFamily="49" charset="0"/>
              </a:rPr>
              <a:t> VERHALTEN;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143750" y="5935663"/>
            <a:ext cx="3327400" cy="936625"/>
          </a:xfrm>
          <a:prstGeom prst="wedgeRoundRectCallout">
            <a:avLst>
              <a:gd name="adj1" fmla="val -98037"/>
              <a:gd name="adj2" fmla="val -124912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b="1">
                <a:latin typeface="Arial" panose="020B0604020202020204" pitchFamily="34" charset="0"/>
              </a:rPr>
              <a:t>Wenn S(0) = ´1´ und S(1) = ´1´ dann O = ´0´ .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359650" y="4213225"/>
            <a:ext cx="3327400" cy="935038"/>
          </a:xfrm>
          <a:prstGeom prst="wedgeRoundRectCallout">
            <a:avLst>
              <a:gd name="adj1" fmla="val -41338"/>
              <a:gd name="adj2" fmla="val -17937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b="1">
                <a:latin typeface="Arial" panose="020B0604020202020204" pitchFamily="34" charset="0"/>
              </a:rPr>
              <a:t>Wenn G=´0´ dann behält das Latch den alten Wert.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324725" y="1189038"/>
            <a:ext cx="3327400" cy="935037"/>
          </a:xfrm>
          <a:prstGeom prst="wedgeRoundRectCallout">
            <a:avLst>
              <a:gd name="adj1" fmla="val -29861"/>
              <a:gd name="adj2" fmla="val 10162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b="1">
                <a:latin typeface="Arial" panose="020B0604020202020204" pitchFamily="34" charset="0"/>
              </a:rPr>
              <a:t>Latch: speicherndes Element.</a:t>
            </a:r>
          </a:p>
        </p:txBody>
      </p:sp>
    </p:spTree>
    <p:extLst>
      <p:ext uri="{BB962C8B-B14F-4D97-AF65-F5344CB8AC3E}">
        <p14:creationId xmlns:p14="http://schemas.microsoft.com/office/powerpoint/2010/main" val="32275319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Datumsplatzhalt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03A0E1-23D6-4C72-BA9F-C6C64DE92912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84995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BF770E-1342-4A1C-A783-007DEF2C514A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Vergleich von case- und if-Anweisungen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836738"/>
            <a:ext cx="3384550" cy="4105275"/>
          </a:xfrm>
          <a:extLst/>
        </p:spPr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  <a:defRPr/>
            </a:pPr>
            <a:r>
              <a:rPr lang="de-DE" sz="1800" dirty="0" smtClean="0"/>
              <a:t>Bei der </a:t>
            </a:r>
            <a:r>
              <a:rPr lang="de-DE" sz="1800" dirty="0" err="1" smtClean="0"/>
              <a:t>case</a:t>
            </a:r>
            <a:r>
              <a:rPr lang="de-DE" sz="1800" dirty="0" smtClean="0"/>
              <a:t>-Anweisung wird ein Ausdruck mit verschiedenen Wertmöglichkeiten geprüft. </a:t>
            </a:r>
            <a:r>
              <a:rPr lang="de-DE" sz="1800" dirty="0" smtClean="0">
                <a:sym typeface="Symbol" pitchFamily="18" charset="2"/>
              </a:rPr>
              <a:t> Multiplexer / </a:t>
            </a:r>
            <a:r>
              <a:rPr lang="de-DE" sz="1800" dirty="0" err="1" smtClean="0">
                <a:sym typeface="Symbol" pitchFamily="18" charset="2"/>
              </a:rPr>
              <a:t>Demultiplexer</a:t>
            </a:r>
            <a:r>
              <a:rPr lang="de-DE" sz="1800" dirty="0" smtClean="0">
                <a:sym typeface="Symbol" pitchFamily="18" charset="2"/>
              </a:rPr>
              <a:t>-Struktur.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sz="18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de-DE" sz="1800" dirty="0" smtClean="0"/>
              <a:t>Bei der </a:t>
            </a:r>
            <a:r>
              <a:rPr lang="de-DE" sz="1800" dirty="0" err="1" smtClean="0"/>
              <a:t>if</a:t>
            </a:r>
            <a:r>
              <a:rPr lang="de-DE" sz="1800" dirty="0" smtClean="0"/>
              <a:t>/</a:t>
            </a:r>
            <a:r>
              <a:rPr lang="de-DE" sz="1800" dirty="0" err="1" smtClean="0"/>
              <a:t>elsif</a:t>
            </a:r>
            <a:r>
              <a:rPr lang="de-DE" sz="1800" dirty="0" smtClean="0"/>
              <a:t>-Anweisung können mehrere </a:t>
            </a:r>
            <a:r>
              <a:rPr lang="de-DE" sz="1800" u="sng" dirty="0" smtClean="0"/>
              <a:t>voneinander unabhängige </a:t>
            </a:r>
            <a:r>
              <a:rPr lang="de-DE" sz="1800" dirty="0" smtClean="0"/>
              <a:t>Bedingungen nacheinander überprüft werden. </a:t>
            </a:r>
            <a:r>
              <a:rPr lang="de-DE" sz="1800" dirty="0" smtClean="0">
                <a:sym typeface="Symbol" pitchFamily="18" charset="2"/>
              </a:rPr>
              <a:t> </a:t>
            </a:r>
            <a:r>
              <a:rPr lang="de-DE" sz="1800" dirty="0" err="1" smtClean="0">
                <a:sym typeface="Symbol" pitchFamily="18" charset="2"/>
              </a:rPr>
              <a:t>Prioritätsencoderstruktur</a:t>
            </a:r>
            <a:r>
              <a:rPr lang="de-DE" sz="1800" dirty="0" smtClean="0"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de-DE" sz="1800" dirty="0" smtClean="0"/>
              <a:t> </a:t>
            </a:r>
          </a:p>
        </p:txBody>
      </p:sp>
      <p:sp>
        <p:nvSpPr>
          <p:cNvPr id="84998" name="Rectangle 9"/>
          <p:cNvSpPr>
            <a:spLocks noChangeArrowheads="1"/>
          </p:cNvSpPr>
          <p:nvPr/>
        </p:nvSpPr>
        <p:spPr bwMode="auto">
          <a:xfrm>
            <a:off x="0" y="0"/>
            <a:ext cx="106870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graphicFrame>
        <p:nvGraphicFramePr>
          <p:cNvPr id="84999" name="Objekt 2"/>
          <p:cNvGraphicFramePr>
            <a:graphicFrameLocks noChangeAspect="1"/>
          </p:cNvGraphicFramePr>
          <p:nvPr/>
        </p:nvGraphicFramePr>
        <p:xfrm>
          <a:off x="3614738" y="1765300"/>
          <a:ext cx="6927850" cy="417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7" name="Visio" r:id="rId3" imgW="6418791" imgH="3873744" progId="Visio.Drawing.11">
                  <p:embed/>
                </p:oleObj>
              </mc:Choice>
              <mc:Fallback>
                <p:oleObj name="Visio" r:id="rId3" imgW="6418791" imgH="3873744" progId="Visio.Drawing.11">
                  <p:embed/>
                  <p:pic>
                    <p:nvPicPr>
                      <p:cNvPr id="0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1765300"/>
                        <a:ext cx="6927850" cy="417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umsplatzhalt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4EB822-9555-4D30-B7DE-8C3007EF68B4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86019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2E8311-AA46-4186-8286-DB346BE69254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dirty="0" smtClean="0"/>
              <a:t>Prioritätsencoder mit </a:t>
            </a:r>
            <a:r>
              <a:rPr lang="de-DE" dirty="0" err="1" smtClean="0"/>
              <a:t>if</a:t>
            </a:r>
            <a:r>
              <a:rPr lang="de-DE" dirty="0" smtClean="0"/>
              <a:t>-Anweisung (1)</a:t>
            </a: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474663" y="901700"/>
            <a:ext cx="9648825" cy="6269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entity</a:t>
            </a:r>
            <a:r>
              <a:rPr lang="en-GB" altLang="de-DE" sz="1800" dirty="0">
                <a:latin typeface="Courier New" panose="02070309020205020404" pitchFamily="49" charset="0"/>
              </a:rPr>
              <a:t> PRIORITAETS_ENCODER </a:t>
            </a:r>
            <a:r>
              <a:rPr lang="en-GB" altLang="de-DE" sz="1800" b="1" dirty="0">
                <a:latin typeface="Courier New" panose="02070309020205020404" pitchFamily="49" charset="0"/>
              </a:rPr>
              <a:t>is</a:t>
            </a:r>
            <a:endParaRPr lang="en-GB" altLang="de-DE" sz="18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dirty="0">
                <a:latin typeface="Courier New" panose="02070309020205020404" pitchFamily="49" charset="0"/>
              </a:rPr>
              <a:t>   </a:t>
            </a:r>
            <a:r>
              <a:rPr lang="en-GB" altLang="de-DE" sz="1800" b="1" dirty="0">
                <a:latin typeface="Courier New" panose="02070309020205020404" pitchFamily="49" charset="0"/>
              </a:rPr>
              <a:t>port</a:t>
            </a:r>
            <a:r>
              <a:rPr lang="en-GB" altLang="de-DE" sz="1800" dirty="0">
                <a:latin typeface="Courier New" panose="02070309020205020404" pitchFamily="49" charset="0"/>
              </a:rPr>
              <a:t>( A, B : </a:t>
            </a:r>
            <a:r>
              <a:rPr lang="en-GB" altLang="de-DE" sz="1800" b="1" dirty="0">
                <a:latin typeface="Courier New" panose="02070309020205020404" pitchFamily="49" charset="0"/>
              </a:rPr>
              <a:t>in</a:t>
            </a:r>
            <a:r>
              <a:rPr lang="en-GB" altLang="de-DE" sz="1800" dirty="0">
                <a:latin typeface="Courier New" panose="02070309020205020404" pitchFamily="49" charset="0"/>
              </a:rPr>
              <a:t> bit; X : </a:t>
            </a:r>
            <a:r>
              <a:rPr lang="en-GB" altLang="de-DE" sz="1800" b="1" dirty="0">
                <a:latin typeface="Courier New" panose="02070309020205020404" pitchFamily="49" charset="0"/>
              </a:rPr>
              <a:t>in</a:t>
            </a:r>
            <a:r>
              <a:rPr lang="en-GB" altLang="de-DE" sz="1800" dirty="0">
                <a:latin typeface="Courier New" panose="02070309020205020404" pitchFamily="49" charset="0"/>
              </a:rPr>
              <a:t> bit; S : </a:t>
            </a:r>
            <a:r>
              <a:rPr lang="en-GB" altLang="de-DE" sz="1800" b="1" dirty="0">
                <a:latin typeface="Courier New" panose="02070309020205020404" pitchFamily="49" charset="0"/>
              </a:rPr>
              <a:t>in</a:t>
            </a:r>
            <a:r>
              <a:rPr lang="en-GB" altLang="de-DE" sz="1800" dirty="0">
                <a:latin typeface="Courier New" panose="02070309020205020404" pitchFamily="49" charset="0"/>
              </a:rPr>
              <a:t> </a:t>
            </a:r>
            <a:r>
              <a:rPr lang="en-GB" altLang="de-DE" sz="1800" dirty="0" err="1">
                <a:latin typeface="Courier New" panose="02070309020205020404" pitchFamily="49" charset="0"/>
              </a:rPr>
              <a:t>bit_vector</a:t>
            </a:r>
            <a:r>
              <a:rPr lang="en-GB" altLang="de-DE" sz="1800" dirty="0">
                <a:latin typeface="Courier New" panose="02070309020205020404" pitchFamily="49" charset="0"/>
              </a:rPr>
              <a:t>(1 </a:t>
            </a:r>
            <a:r>
              <a:rPr lang="en-GB" altLang="de-DE" sz="1800" b="1" dirty="0" err="1">
                <a:latin typeface="Courier New" panose="02070309020205020404" pitchFamily="49" charset="0"/>
              </a:rPr>
              <a:t>downto</a:t>
            </a:r>
            <a:r>
              <a:rPr lang="en-GB" altLang="de-DE" sz="1800" dirty="0">
                <a:latin typeface="Courier New" panose="02070309020205020404" pitchFamily="49" charset="0"/>
              </a:rPr>
              <a:t> 0);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dirty="0">
                <a:latin typeface="Courier New" panose="02070309020205020404" pitchFamily="49" charset="0"/>
              </a:rPr>
              <a:t>         Y : </a:t>
            </a:r>
            <a:r>
              <a:rPr lang="en-GB" altLang="de-DE" sz="1800" b="1" dirty="0">
                <a:latin typeface="Courier New" panose="02070309020205020404" pitchFamily="49" charset="0"/>
              </a:rPr>
              <a:t>out</a:t>
            </a:r>
            <a:r>
              <a:rPr lang="en-GB" altLang="de-DE" sz="1800" dirty="0">
                <a:latin typeface="Courier New" panose="02070309020205020404" pitchFamily="49" charset="0"/>
              </a:rPr>
              <a:t> bit);</a:t>
            </a:r>
            <a:endParaRPr lang="en-GB" altLang="de-DE" sz="18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end</a:t>
            </a:r>
            <a:r>
              <a:rPr lang="en-GB" altLang="de-DE" sz="1800" dirty="0">
                <a:latin typeface="Courier New" panose="02070309020205020404" pitchFamily="49" charset="0"/>
              </a:rPr>
              <a:t> PRIORITAETS_ENCODER;</a:t>
            </a:r>
            <a:endParaRPr lang="en-GB" altLang="de-DE" sz="18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architecture</a:t>
            </a:r>
            <a:r>
              <a:rPr lang="en-GB" altLang="de-DE" sz="1800" dirty="0">
                <a:latin typeface="Courier New" panose="02070309020205020404" pitchFamily="49" charset="0"/>
              </a:rPr>
              <a:t> VERHALTEN </a:t>
            </a:r>
            <a:r>
              <a:rPr lang="en-GB" altLang="de-DE" sz="1800" b="1" dirty="0">
                <a:latin typeface="Courier New" panose="02070309020205020404" pitchFamily="49" charset="0"/>
              </a:rPr>
              <a:t>of</a:t>
            </a:r>
            <a:r>
              <a:rPr lang="en-GB" altLang="de-DE" sz="1800" dirty="0">
                <a:latin typeface="Courier New" panose="02070309020205020404" pitchFamily="49" charset="0"/>
              </a:rPr>
              <a:t> PRIORITAETS_ENCODER </a:t>
            </a:r>
            <a:r>
              <a:rPr lang="en-GB" altLang="de-DE" sz="1800" b="1" dirty="0">
                <a:latin typeface="Courier New" panose="02070309020205020404" pitchFamily="49" charset="0"/>
              </a:rPr>
              <a:t>is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begin</a:t>
            </a:r>
            <a:endParaRPr lang="en-GB" altLang="de-DE" sz="18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dirty="0">
                <a:latin typeface="Courier New" panose="02070309020205020404" pitchFamily="49" charset="0"/>
              </a:rPr>
              <a:t>P1: </a:t>
            </a:r>
            <a:r>
              <a:rPr lang="en-GB" altLang="de-DE" sz="1800" b="1" dirty="0">
                <a:latin typeface="Courier New" panose="02070309020205020404" pitchFamily="49" charset="0"/>
              </a:rPr>
              <a:t>process</a:t>
            </a:r>
            <a:r>
              <a:rPr lang="en-GB" altLang="de-DE" sz="1800" dirty="0">
                <a:latin typeface="Courier New" panose="02070309020205020404" pitchFamily="49" charset="0"/>
              </a:rPr>
              <a:t>(S, A, B, X)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dirty="0">
                <a:latin typeface="Courier New" panose="02070309020205020404" pitchFamily="49" charset="0"/>
              </a:rPr>
              <a:t> </a:t>
            </a:r>
            <a:r>
              <a:rPr lang="en-GB" altLang="de-DE" sz="1800" b="1" dirty="0">
                <a:latin typeface="Courier New" panose="02070309020205020404" pitchFamily="49" charset="0"/>
              </a:rPr>
              <a:t>begin</a:t>
            </a:r>
            <a:endParaRPr lang="en-GB" altLang="de-DE" sz="18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dirty="0">
                <a:latin typeface="Courier New" panose="02070309020205020404" pitchFamily="49" charset="0"/>
              </a:rPr>
              <a:t>   </a:t>
            </a:r>
            <a:r>
              <a:rPr lang="en-GB" altLang="de-DE" sz="1800" b="1" dirty="0">
                <a:latin typeface="Courier New" panose="02070309020205020404" pitchFamily="49" charset="0"/>
              </a:rPr>
              <a:t>if</a:t>
            </a:r>
            <a:r>
              <a:rPr lang="en-GB" altLang="de-DE" sz="1800" dirty="0">
                <a:latin typeface="Courier New" panose="02070309020205020404" pitchFamily="49" charset="0"/>
              </a:rPr>
              <a:t> S(0) = '1' </a:t>
            </a:r>
            <a:r>
              <a:rPr lang="en-GB" altLang="de-DE" sz="1800" b="1" dirty="0">
                <a:latin typeface="Courier New" panose="02070309020205020404" pitchFamily="49" charset="0"/>
              </a:rPr>
              <a:t>then</a:t>
            </a:r>
            <a:endParaRPr lang="en-GB" altLang="de-DE" sz="18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dirty="0">
                <a:latin typeface="Courier New" panose="02070309020205020404" pitchFamily="49" charset="0"/>
              </a:rPr>
              <a:t>       Y &lt;= A </a:t>
            </a:r>
            <a:r>
              <a:rPr lang="en-GB" altLang="de-DE" sz="1800" b="1" dirty="0">
                <a:latin typeface="Courier New" panose="02070309020205020404" pitchFamily="49" charset="0"/>
              </a:rPr>
              <a:t>and</a:t>
            </a:r>
            <a:r>
              <a:rPr lang="en-GB" altLang="de-DE" sz="1800" dirty="0">
                <a:latin typeface="Courier New" panose="02070309020205020404" pitchFamily="49" charset="0"/>
              </a:rPr>
              <a:t> B;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dirty="0">
                <a:latin typeface="Courier New" panose="02070309020205020404" pitchFamily="49" charset="0"/>
              </a:rPr>
              <a:t>   </a:t>
            </a:r>
            <a:r>
              <a:rPr lang="en-GB" altLang="de-DE" sz="1800" b="1" dirty="0" err="1">
                <a:latin typeface="Courier New" panose="02070309020205020404" pitchFamily="49" charset="0"/>
              </a:rPr>
              <a:t>elsif</a:t>
            </a:r>
            <a:r>
              <a:rPr lang="en-GB" altLang="de-DE" sz="1800" dirty="0">
                <a:latin typeface="Courier New" panose="02070309020205020404" pitchFamily="49" charset="0"/>
              </a:rPr>
              <a:t> S(1)= '1' </a:t>
            </a:r>
            <a:r>
              <a:rPr lang="en-GB" altLang="de-DE" sz="1800" b="1" dirty="0">
                <a:latin typeface="Courier New" panose="02070309020205020404" pitchFamily="49" charset="0"/>
              </a:rPr>
              <a:t>then</a:t>
            </a:r>
            <a:endParaRPr lang="en-GB" altLang="de-DE" sz="18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dirty="0">
                <a:latin typeface="Courier New" panose="02070309020205020404" pitchFamily="49" charset="0"/>
              </a:rPr>
              <a:t>       Y &lt;= A </a:t>
            </a:r>
            <a:r>
              <a:rPr lang="en-GB" altLang="de-DE" sz="1800" b="1" dirty="0">
                <a:latin typeface="Courier New" panose="02070309020205020404" pitchFamily="49" charset="0"/>
              </a:rPr>
              <a:t>or</a:t>
            </a:r>
            <a:r>
              <a:rPr lang="en-GB" altLang="de-DE" sz="1800" dirty="0">
                <a:latin typeface="Courier New" panose="02070309020205020404" pitchFamily="49" charset="0"/>
              </a:rPr>
              <a:t> B;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dirty="0">
                <a:latin typeface="Courier New" panose="02070309020205020404" pitchFamily="49" charset="0"/>
              </a:rPr>
              <a:t>   </a:t>
            </a:r>
            <a:r>
              <a:rPr lang="en-GB" altLang="de-DE" sz="1800" b="1" dirty="0" err="1">
                <a:latin typeface="Courier New" panose="02070309020205020404" pitchFamily="49" charset="0"/>
              </a:rPr>
              <a:t>elsif</a:t>
            </a:r>
            <a:r>
              <a:rPr lang="en-GB" altLang="de-DE" sz="1800">
                <a:latin typeface="Courier New" panose="02070309020205020404" pitchFamily="49" charset="0"/>
              </a:rPr>
              <a:t> </a:t>
            </a:r>
            <a:r>
              <a:rPr lang="en-GB" altLang="de-DE" sz="1800" smtClean="0">
                <a:latin typeface="Courier New" panose="02070309020205020404" pitchFamily="49" charset="0"/>
              </a:rPr>
              <a:t>X</a:t>
            </a:r>
            <a:r>
              <a:rPr lang="en-GB" altLang="de-DE" sz="1800" dirty="0">
                <a:latin typeface="Courier New" panose="02070309020205020404" pitchFamily="49" charset="0"/>
              </a:rPr>
              <a:t>=</a:t>
            </a:r>
            <a:r>
              <a:rPr lang="en-GB" altLang="de-DE" sz="1800">
                <a:latin typeface="Courier New" panose="02070309020205020404" pitchFamily="49" charset="0"/>
              </a:rPr>
              <a:t>'1</a:t>
            </a:r>
            <a:r>
              <a:rPr lang="en-GB" altLang="de-DE" sz="1800" smtClean="0">
                <a:latin typeface="Courier New" panose="02070309020205020404" pitchFamily="49" charset="0"/>
              </a:rPr>
              <a:t>' </a:t>
            </a:r>
            <a:r>
              <a:rPr lang="en-GB" altLang="de-DE" sz="1800" b="1" dirty="0">
                <a:latin typeface="Courier New" panose="02070309020205020404" pitchFamily="49" charset="0"/>
              </a:rPr>
              <a:t>then</a:t>
            </a:r>
            <a:endParaRPr lang="en-GB" altLang="de-DE" sz="18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dirty="0">
                <a:latin typeface="Courier New" panose="02070309020205020404" pitchFamily="49" charset="0"/>
              </a:rPr>
              <a:t>       </a:t>
            </a:r>
            <a:r>
              <a:rPr lang="fr-FR" altLang="de-DE" sz="1800" dirty="0">
                <a:latin typeface="Courier New" panose="02070309020205020404" pitchFamily="49" charset="0"/>
              </a:rPr>
              <a:t>Y &lt;= A </a:t>
            </a:r>
            <a:r>
              <a:rPr lang="fr-FR" altLang="de-DE" sz="1800" b="1" dirty="0" err="1">
                <a:latin typeface="Courier New" panose="02070309020205020404" pitchFamily="49" charset="0"/>
              </a:rPr>
              <a:t>xor</a:t>
            </a:r>
            <a:r>
              <a:rPr lang="fr-FR" altLang="de-DE" sz="1800" dirty="0">
                <a:latin typeface="Courier New" panose="02070309020205020404" pitchFamily="49" charset="0"/>
              </a:rPr>
              <a:t> B;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de-DE" sz="1800" dirty="0">
                <a:latin typeface="Courier New" panose="02070309020205020404" pitchFamily="49" charset="0"/>
              </a:rPr>
              <a:t>   </a:t>
            </a:r>
            <a:r>
              <a:rPr lang="fr-FR" altLang="de-DE" sz="1800" b="1" dirty="0" err="1">
                <a:latin typeface="Courier New" panose="02070309020205020404" pitchFamily="49" charset="0"/>
              </a:rPr>
              <a:t>else</a:t>
            </a:r>
            <a:endParaRPr lang="fr-FR" altLang="de-DE" sz="18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de-DE" sz="1800" dirty="0">
                <a:latin typeface="Courier New" panose="02070309020205020404" pitchFamily="49" charset="0"/>
              </a:rPr>
              <a:t>       Y &lt;= '0';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de-DE" sz="1800" dirty="0">
                <a:latin typeface="Courier New" panose="02070309020205020404" pitchFamily="49" charset="0"/>
              </a:rPr>
              <a:t>   </a:t>
            </a:r>
            <a:r>
              <a:rPr lang="en-GB" altLang="de-DE" sz="1800" b="1" dirty="0">
                <a:latin typeface="Courier New" panose="02070309020205020404" pitchFamily="49" charset="0"/>
              </a:rPr>
              <a:t>end</a:t>
            </a:r>
            <a:r>
              <a:rPr lang="en-GB" altLang="de-DE" sz="1800" dirty="0">
                <a:latin typeface="Courier New" panose="02070309020205020404" pitchFamily="49" charset="0"/>
              </a:rPr>
              <a:t> </a:t>
            </a:r>
            <a:r>
              <a:rPr lang="en-GB" altLang="de-DE" sz="1800" b="1" dirty="0">
                <a:latin typeface="Courier New" panose="02070309020205020404" pitchFamily="49" charset="0"/>
              </a:rPr>
              <a:t>if</a:t>
            </a:r>
            <a:r>
              <a:rPr lang="en-GB" altLang="de-DE" sz="1800" dirty="0">
                <a:latin typeface="Courier New" panose="02070309020205020404" pitchFamily="49" charset="0"/>
              </a:rPr>
              <a:t>;  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dirty="0">
                <a:latin typeface="Courier New" panose="02070309020205020404" pitchFamily="49" charset="0"/>
              </a:rPr>
              <a:t> </a:t>
            </a:r>
            <a:r>
              <a:rPr lang="en-GB" altLang="de-DE" sz="1800" b="1" dirty="0">
                <a:latin typeface="Courier New" panose="02070309020205020404" pitchFamily="49" charset="0"/>
              </a:rPr>
              <a:t>end process</a:t>
            </a:r>
            <a:r>
              <a:rPr lang="en-GB" altLang="de-DE" sz="1800" dirty="0">
                <a:latin typeface="Courier New" panose="02070309020205020404" pitchFamily="49" charset="0"/>
              </a:rPr>
              <a:t> P1;</a:t>
            </a:r>
            <a:endParaRPr lang="de-DE" altLang="de-DE" sz="18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de-DE" altLang="de-DE" sz="1800" b="1" dirty="0">
                <a:latin typeface="Courier New" panose="02070309020205020404" pitchFamily="49" charset="0"/>
              </a:rPr>
              <a:t>end</a:t>
            </a:r>
            <a:r>
              <a:rPr lang="de-DE" altLang="de-DE" sz="1800" dirty="0">
                <a:latin typeface="Courier New" panose="02070309020205020404" pitchFamily="49" charset="0"/>
              </a:rPr>
              <a:t> VERHALTEN;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6283325" y="5456238"/>
            <a:ext cx="2089150" cy="1008062"/>
          </a:xfrm>
          <a:prstGeom prst="wedgeRoundRectCallout">
            <a:avLst>
              <a:gd name="adj1" fmla="val 38412"/>
              <a:gd name="adj2" fmla="val 2559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b="1">
                <a:latin typeface="Arial" panose="020B0604020202020204" pitchFamily="34" charset="0"/>
              </a:rPr>
              <a:t>Wie sieht das Syntheseergebnis aus?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632450" y="2125663"/>
            <a:ext cx="2816225" cy="935037"/>
          </a:xfrm>
          <a:prstGeom prst="wedgeRoundRectCallout">
            <a:avLst>
              <a:gd name="adj1" fmla="val -179370"/>
              <a:gd name="adj2" fmla="val 10286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b="1">
                <a:latin typeface="Arial" panose="020B0604020202020204" pitchFamily="34" charset="0"/>
              </a:rPr>
              <a:t>S(0) hat höchste Priorität.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atumsplatzhalt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996F0E-FF1B-46C8-9AF4-916D9E5642C2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87043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4C233E-7E02-4746-A774-060BA882EFB6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dirty="0" smtClean="0"/>
              <a:t>Prioritätsencoder mit </a:t>
            </a:r>
            <a:r>
              <a:rPr lang="de-DE" dirty="0" err="1" smtClean="0"/>
              <a:t>if</a:t>
            </a:r>
            <a:r>
              <a:rPr lang="de-DE" dirty="0" smtClean="0"/>
              <a:t>-Anweisung (2)</a:t>
            </a:r>
          </a:p>
        </p:txBody>
      </p:sp>
      <p:sp>
        <p:nvSpPr>
          <p:cNvPr id="87045" name="Text Box 7"/>
          <p:cNvSpPr txBox="1">
            <a:spLocks noChangeArrowheads="1"/>
          </p:cNvSpPr>
          <p:nvPr/>
        </p:nvSpPr>
        <p:spPr bwMode="auto">
          <a:xfrm>
            <a:off x="374650" y="2197100"/>
            <a:ext cx="9721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de-DE" altLang="de-DE" b="1">
                <a:latin typeface="Arial" panose="020B0604020202020204" pitchFamily="34" charset="0"/>
              </a:rPr>
              <a:t> </a:t>
            </a:r>
            <a:r>
              <a:rPr lang="de-DE" altLang="de-DE" sz="1800" b="1">
                <a:latin typeface="Arial" panose="020B0604020202020204" pitchFamily="34" charset="0"/>
              </a:rPr>
              <a:t>Interpretation der Schaltung als Schaltnetz mit Steuersignalen:</a:t>
            </a:r>
          </a:p>
        </p:txBody>
      </p:sp>
      <p:sp>
        <p:nvSpPr>
          <p:cNvPr id="87046" name="Rectangle 2"/>
          <p:cNvSpPr>
            <a:spLocks noChangeArrowheads="1"/>
          </p:cNvSpPr>
          <p:nvPr/>
        </p:nvSpPr>
        <p:spPr bwMode="auto">
          <a:xfrm>
            <a:off x="0" y="0"/>
            <a:ext cx="106870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graphicFrame>
        <p:nvGraphicFramePr>
          <p:cNvPr id="9" name="Tabelle 8"/>
          <p:cNvGraphicFramePr>
            <a:graphicFrameLocks noGrp="1"/>
          </p:cNvGraphicFramePr>
          <p:nvPr/>
        </p:nvGraphicFramePr>
        <p:xfrm>
          <a:off x="374650" y="3565525"/>
          <a:ext cx="4789488" cy="32432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51689"/>
                <a:gridCol w="1011349"/>
                <a:gridCol w="1011349"/>
                <a:gridCol w="1515101"/>
              </a:tblGrid>
              <a:tr h="50247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X </a:t>
                      </a:r>
                      <a:endParaRPr lang="de-DE" sz="1600" b="1" baseline="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S(1)</a:t>
                      </a:r>
                      <a:endParaRPr lang="de-DE" sz="1600" b="1" baseline="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S(0)</a:t>
                      </a:r>
                      <a:endParaRPr lang="de-DE" sz="1600" b="1" baseline="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de-DE" sz="1600" b="1" baseline="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598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de-DE" sz="1600" b="1" baseline="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de-DE" sz="1600" b="1" baseline="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de-DE" sz="1600" b="1" baseline="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de-DE" sz="1600" b="1" baseline="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598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de-DE" sz="1600" b="1" baseline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de-DE" sz="1600" b="1" baseline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de-DE" sz="1600" b="1" baseline="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  <a:sym typeface="Symbol"/>
                        </a:rPr>
                        <a:t></a:t>
                      </a: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de-DE" sz="1600" b="1" baseline="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598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de-DE" sz="1600" b="1" baseline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de-DE" sz="1600" b="1" baseline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de-DE" sz="1600" b="1" baseline="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  <a:sym typeface="Symbol"/>
                        </a:rPr>
                        <a:t></a:t>
                      </a: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de-DE" sz="1600" b="1" baseline="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598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de-DE" sz="1600" b="1" baseline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de-DE" sz="1600" b="1" baseline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de-DE" sz="1600" b="1" baseline="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  <a:sym typeface="Symbol"/>
                        </a:rPr>
                        <a:t></a:t>
                      </a: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de-DE" sz="1600" b="1" baseline="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598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de-DE" sz="1600" b="1" baseline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de-DE" sz="1600" b="1" baseline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de-DE" sz="1600" b="1" baseline="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A   </a:t>
                      </a: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de-DE" sz="1600" b="1" baseline="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598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de-DE" sz="1600" b="1" baseline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de-DE" sz="1600" b="1" baseline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de-DE" sz="1600" b="1" baseline="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  <a:sym typeface="Symbol"/>
                        </a:rPr>
                        <a:t></a:t>
                      </a: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de-DE" sz="1600" b="1" baseline="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598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de-DE" sz="1600" b="1" baseline="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de-DE" sz="1600" b="1" baseline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de-DE" sz="1600" b="1" baseline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  <a:sym typeface="Symbol"/>
                        </a:rPr>
                        <a:t></a:t>
                      </a: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de-DE" sz="1600" b="1" baseline="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598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de-DE" sz="1600" b="1" baseline="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de-DE" sz="1600" b="1" baseline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de-DE" sz="1600" b="1" baseline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  <a:sym typeface="Symbol"/>
                        </a:rPr>
                        <a:t></a:t>
                      </a:r>
                      <a:r>
                        <a:rPr lang="de-DE" sz="1600" b="1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de-DE" sz="1600" b="1" baseline="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7099" name="Picture 7" descr="av_zeich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5510213"/>
            <a:ext cx="14287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100" name="Rectangle 9"/>
          <p:cNvSpPr>
            <a:spLocks noChangeArrowheads="1"/>
          </p:cNvSpPr>
          <p:nvPr/>
        </p:nvSpPr>
        <p:spPr bwMode="auto">
          <a:xfrm>
            <a:off x="0" y="0"/>
            <a:ext cx="106870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graphicFrame>
        <p:nvGraphicFramePr>
          <p:cNvPr id="87101" name="Objekt 10"/>
          <p:cNvGraphicFramePr>
            <a:graphicFrameLocks noChangeAspect="1"/>
          </p:cNvGraphicFramePr>
          <p:nvPr/>
        </p:nvGraphicFramePr>
        <p:xfrm>
          <a:off x="5703888" y="3494088"/>
          <a:ext cx="4910137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9" name="Visio" r:id="rId4" imgW="2359638" imgH="1138677" progId="Visio.Drawing.11">
                  <p:embed/>
                </p:oleObj>
              </mc:Choice>
              <mc:Fallback>
                <p:oleObj name="Visio" r:id="rId4" imgW="2359638" imgH="1138677" progId="Visio.Drawing.11">
                  <p:embed/>
                  <p:pic>
                    <p:nvPicPr>
                      <p:cNvPr id="0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3888" y="3494088"/>
                        <a:ext cx="4910137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Datumsplatzhalt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7EC319-8864-4923-A82C-348CC8BA4DBC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88067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8443F5-41FD-41A6-98D2-A428F3BEF50B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dirty="0" smtClean="0"/>
              <a:t>Prioritätsencoder mit </a:t>
            </a:r>
            <a:r>
              <a:rPr lang="de-DE" dirty="0" err="1" smtClean="0"/>
              <a:t>if</a:t>
            </a:r>
            <a:r>
              <a:rPr lang="de-DE" dirty="0" smtClean="0"/>
              <a:t>-Anweisung (3)</a:t>
            </a:r>
          </a:p>
        </p:txBody>
      </p:sp>
      <p:sp>
        <p:nvSpPr>
          <p:cNvPr id="88069" name="Rectangle 2"/>
          <p:cNvSpPr>
            <a:spLocks noChangeArrowheads="1"/>
          </p:cNvSpPr>
          <p:nvPr/>
        </p:nvSpPr>
        <p:spPr bwMode="auto">
          <a:xfrm>
            <a:off x="0" y="0"/>
            <a:ext cx="106870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989888" y="4789488"/>
            <a:ext cx="2484437" cy="935037"/>
          </a:xfrm>
          <a:prstGeom prst="wedgeRoundRectCallout">
            <a:avLst>
              <a:gd name="adj1" fmla="val -175713"/>
              <a:gd name="adj2" fmla="val 3106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b="1">
                <a:latin typeface="Arial" panose="020B0604020202020204" pitchFamily="34" charset="0"/>
              </a:rPr>
              <a:t>längste Signallaufzeit (kritischer Pfad)!</a:t>
            </a:r>
          </a:p>
        </p:txBody>
      </p:sp>
      <p:graphicFrame>
        <p:nvGraphicFramePr>
          <p:cNvPr id="88071" name="Objekt 1"/>
          <p:cNvGraphicFramePr>
            <a:graphicFrameLocks noChangeAspect="1"/>
          </p:cNvGraphicFramePr>
          <p:nvPr/>
        </p:nvGraphicFramePr>
        <p:xfrm>
          <a:off x="374650" y="1333500"/>
          <a:ext cx="8120063" cy="532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2" name="Visio" r:id="rId3" imgW="6254928" imgH="4119660" progId="Visio.Drawing.11">
                  <p:embed/>
                </p:oleObj>
              </mc:Choice>
              <mc:Fallback>
                <p:oleObj name="Visio" r:id="rId3" imgW="6254928" imgH="4119660" progId="Visio.Drawing.11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1333500"/>
                        <a:ext cx="8120063" cy="532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143750" y="1620838"/>
            <a:ext cx="2087563" cy="647700"/>
          </a:xfrm>
          <a:prstGeom prst="wedgeRoundRectCallout">
            <a:avLst>
              <a:gd name="adj1" fmla="val -162398"/>
              <a:gd name="adj2" fmla="val 16887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b="1">
                <a:latin typeface="Arial" panose="020B0604020202020204" pitchFamily="34" charset="0"/>
              </a:rPr>
              <a:t>Erste Bedingung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575550" y="2701925"/>
            <a:ext cx="2089150" cy="647700"/>
          </a:xfrm>
          <a:prstGeom prst="wedgeRoundRectCallout">
            <a:avLst>
              <a:gd name="adj1" fmla="val -184569"/>
              <a:gd name="adj2" fmla="val 13850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b="1">
                <a:latin typeface="Arial" panose="020B0604020202020204" pitchFamily="34" charset="0"/>
              </a:rPr>
              <a:t>Zweite Bedingung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8023225" y="3565525"/>
            <a:ext cx="2087563" cy="647700"/>
          </a:xfrm>
          <a:prstGeom prst="wedgeRoundRectCallout">
            <a:avLst>
              <a:gd name="adj1" fmla="val -201750"/>
              <a:gd name="adj2" fmla="val 21888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b="1">
                <a:latin typeface="Arial" panose="020B0604020202020204" pitchFamily="34" charset="0"/>
              </a:rPr>
              <a:t>Dritte Bedingung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atumsplatzhalt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ED905F-53AC-432A-988E-C680DFCA5610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89091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EB6030-C1B2-4DF2-A030-2815940892F2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Modellierung von Signalflanken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189038"/>
            <a:ext cx="9617075" cy="15843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r>
              <a:rPr lang="de-DE" altLang="de-DE" sz="1800" smtClean="0"/>
              <a:t>Verwendung der </a:t>
            </a:r>
            <a:r>
              <a:rPr lang="de-DE" altLang="de-DE" sz="1800" smtClean="0">
                <a:latin typeface="Courier New" panose="02070309020205020404" pitchFamily="49" charset="0"/>
              </a:rPr>
              <a:t>if</a:t>
            </a:r>
            <a:r>
              <a:rPr lang="de-DE" altLang="de-DE" sz="1800" smtClean="0"/>
              <a:t>-Anweisung im Zusammenhang mit dem Signalattribut </a:t>
            </a:r>
            <a:r>
              <a:rPr lang="de-DE" altLang="de-DE" sz="1800" smtClean="0">
                <a:latin typeface="Courier New" panose="02070309020205020404" pitchFamily="49" charset="0"/>
              </a:rPr>
              <a:t>‘event</a:t>
            </a:r>
            <a:r>
              <a:rPr lang="de-DE" altLang="de-DE" sz="1800" smtClean="0"/>
              <a:t>.</a:t>
            </a:r>
          </a:p>
          <a:p>
            <a:pPr eaLnBrk="1" hangingPunct="1"/>
            <a:r>
              <a:rPr lang="de-DE" altLang="de-DE" sz="1800" smtClean="0"/>
              <a:t>Ein </a:t>
            </a:r>
            <a:r>
              <a:rPr lang="de-DE" altLang="de-DE" sz="1800" smtClean="0">
                <a:latin typeface="Courier New" panose="02070309020205020404" pitchFamily="49" charset="0"/>
              </a:rPr>
              <a:t>else</a:t>
            </a:r>
            <a:r>
              <a:rPr lang="de-DE" altLang="de-DE" sz="1800" smtClean="0"/>
              <a:t>-Zweig ist hier nicht erforderlich, da explizit ein speicherndes Verhalten gewünscht ist.</a:t>
            </a:r>
          </a:p>
          <a:p>
            <a:pPr eaLnBrk="1" hangingPunct="1"/>
            <a:r>
              <a:rPr lang="de-DE" altLang="de-DE" sz="1800" smtClean="0"/>
              <a:t>Bsp. D-Flipflop mit steigender Flanke:</a:t>
            </a:r>
          </a:p>
        </p:txBody>
      </p:sp>
      <p:sp>
        <p:nvSpPr>
          <p:cNvPr id="64519" name="Text Box 4"/>
          <p:cNvSpPr txBox="1">
            <a:spLocks noChangeArrowheads="1"/>
          </p:cNvSpPr>
          <p:nvPr/>
        </p:nvSpPr>
        <p:spPr bwMode="auto">
          <a:xfrm>
            <a:off x="806450" y="3133725"/>
            <a:ext cx="9363075" cy="39147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de-DE" altLang="de-DE" sz="1800" b="1">
                <a:latin typeface="Courier New" panose="02070309020205020404" pitchFamily="49" charset="0"/>
              </a:rPr>
              <a:t>entity</a:t>
            </a:r>
            <a:r>
              <a:rPr lang="de-DE" altLang="de-DE" sz="1800">
                <a:latin typeface="Courier New" panose="02070309020205020404" pitchFamily="49" charset="0"/>
              </a:rPr>
              <a:t> DFF </a:t>
            </a:r>
            <a:r>
              <a:rPr lang="de-DE" altLang="de-DE" sz="1800" b="1">
                <a:latin typeface="Courier New" panose="02070309020205020404" pitchFamily="49" charset="0"/>
              </a:rPr>
              <a:t>is</a:t>
            </a:r>
            <a:endParaRPr lang="de-DE" altLang="de-DE" sz="180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de-DE" altLang="de-DE" sz="1800">
                <a:latin typeface="Courier New" panose="02070309020205020404" pitchFamily="49" charset="0"/>
              </a:rPr>
              <a:t>   </a:t>
            </a:r>
            <a:r>
              <a:rPr lang="de-DE" altLang="de-DE" sz="1800" b="1">
                <a:latin typeface="Courier New" panose="02070309020205020404" pitchFamily="49" charset="0"/>
              </a:rPr>
              <a:t>port</a:t>
            </a:r>
            <a:r>
              <a:rPr lang="de-DE" altLang="de-DE" sz="1800">
                <a:latin typeface="Courier New" panose="02070309020205020404" pitchFamily="49" charset="0"/>
              </a:rPr>
              <a:t>( CLK, D : </a:t>
            </a:r>
            <a:r>
              <a:rPr lang="de-DE" altLang="de-DE" sz="1800" b="1">
                <a:latin typeface="Courier New" panose="02070309020205020404" pitchFamily="49" charset="0"/>
              </a:rPr>
              <a:t>in bit</a:t>
            </a:r>
            <a:r>
              <a:rPr lang="de-DE" altLang="de-DE" sz="180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de-DE" altLang="de-DE" sz="1800">
                <a:latin typeface="Courier New" panose="02070309020205020404" pitchFamily="49" charset="0"/>
              </a:rPr>
              <a:t>         </a:t>
            </a:r>
            <a:r>
              <a:rPr lang="en-GB" altLang="de-DE" sz="1800">
                <a:latin typeface="Courier New" panose="02070309020205020404" pitchFamily="49" charset="0"/>
              </a:rPr>
              <a:t>Q : </a:t>
            </a:r>
            <a:r>
              <a:rPr lang="en-GB" altLang="de-DE" sz="1800" b="1">
                <a:latin typeface="Courier New" panose="02070309020205020404" pitchFamily="49" charset="0"/>
              </a:rPr>
              <a:t>out bit</a:t>
            </a:r>
            <a:r>
              <a:rPr lang="en-GB" altLang="de-DE" sz="1800">
                <a:latin typeface="Courier New" panose="02070309020205020404" pitchFamily="49" charset="0"/>
              </a:rPr>
              <a:t>);</a:t>
            </a:r>
            <a:endParaRPr lang="en-GB" altLang="de-DE" sz="1800" b="1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GB" altLang="de-DE" sz="1800" b="1">
                <a:latin typeface="Courier New" panose="02070309020205020404" pitchFamily="49" charset="0"/>
              </a:rPr>
              <a:t>end</a:t>
            </a:r>
            <a:r>
              <a:rPr lang="en-GB" altLang="de-DE" sz="1800">
                <a:latin typeface="Courier New" panose="02070309020205020404" pitchFamily="49" charset="0"/>
              </a:rPr>
              <a:t> DFF;</a:t>
            </a:r>
            <a:endParaRPr lang="en-GB" altLang="de-DE" sz="1800" b="1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GB" altLang="de-DE" sz="1800" b="1">
                <a:latin typeface="Courier New" panose="02070309020205020404" pitchFamily="49" charset="0"/>
              </a:rPr>
              <a:t>architecture</a:t>
            </a:r>
            <a:r>
              <a:rPr lang="en-GB" altLang="de-DE" sz="1800">
                <a:latin typeface="Courier New" panose="02070309020205020404" pitchFamily="49" charset="0"/>
              </a:rPr>
              <a:t> VERHALTEN </a:t>
            </a:r>
            <a:r>
              <a:rPr lang="en-GB" altLang="de-DE" sz="1800" b="1">
                <a:latin typeface="Courier New" panose="02070309020205020404" pitchFamily="49" charset="0"/>
              </a:rPr>
              <a:t>of</a:t>
            </a:r>
            <a:r>
              <a:rPr lang="en-GB" altLang="de-DE" sz="1800">
                <a:latin typeface="Courier New" panose="02070309020205020404" pitchFamily="49" charset="0"/>
              </a:rPr>
              <a:t> DFF </a:t>
            </a:r>
            <a:r>
              <a:rPr lang="en-GB" altLang="de-DE" sz="1800" b="1">
                <a:latin typeface="Courier New" panose="02070309020205020404" pitchFamily="49" charset="0"/>
              </a:rPr>
              <a:t>is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GB" altLang="de-DE" sz="1800" b="1">
                <a:latin typeface="Courier New" panose="02070309020205020404" pitchFamily="49" charset="0"/>
              </a:rPr>
              <a:t>begin</a:t>
            </a:r>
            <a:endParaRPr lang="en-GB" altLang="de-DE" sz="180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GB" altLang="de-DE" sz="1800">
                <a:latin typeface="Courier New" panose="02070309020205020404" pitchFamily="49" charset="0"/>
              </a:rPr>
              <a:t>P1: </a:t>
            </a:r>
            <a:r>
              <a:rPr lang="en-GB" altLang="de-DE" sz="1800" b="1">
                <a:latin typeface="Courier New" panose="02070309020205020404" pitchFamily="49" charset="0"/>
              </a:rPr>
              <a:t>process</a:t>
            </a:r>
            <a:r>
              <a:rPr lang="en-GB" altLang="de-DE" sz="1800">
                <a:latin typeface="Courier New" panose="02070309020205020404" pitchFamily="49" charset="0"/>
              </a:rPr>
              <a:t>(CLK)</a:t>
            </a:r>
            <a:endParaRPr lang="en-GB" altLang="de-DE" sz="1800" b="1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GB" altLang="de-DE" sz="1800" b="1">
                <a:latin typeface="Courier New" panose="02070309020205020404" pitchFamily="49" charset="0"/>
              </a:rPr>
              <a:t>begin</a:t>
            </a:r>
            <a:endParaRPr lang="en-GB" altLang="de-DE" sz="180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GB" altLang="de-DE" sz="1800">
                <a:latin typeface="Courier New" panose="02070309020205020404" pitchFamily="49" charset="0"/>
              </a:rPr>
              <a:t>   </a:t>
            </a:r>
            <a:r>
              <a:rPr lang="en-GB" altLang="de-DE" sz="1800" b="1">
                <a:latin typeface="Courier New" panose="02070309020205020404" pitchFamily="49" charset="0"/>
              </a:rPr>
              <a:t>if</a:t>
            </a:r>
            <a:r>
              <a:rPr lang="en-GB" altLang="de-DE" sz="1800">
                <a:latin typeface="Courier New" panose="02070309020205020404" pitchFamily="49" charset="0"/>
              </a:rPr>
              <a:t> CLK='1' </a:t>
            </a:r>
            <a:r>
              <a:rPr lang="en-GB" altLang="de-DE" sz="1800" b="1">
                <a:latin typeface="Courier New" panose="02070309020205020404" pitchFamily="49" charset="0"/>
              </a:rPr>
              <a:t>and</a:t>
            </a:r>
            <a:r>
              <a:rPr lang="en-GB" altLang="de-DE" sz="1800">
                <a:latin typeface="Courier New" panose="02070309020205020404" pitchFamily="49" charset="0"/>
              </a:rPr>
              <a:t> CLK'</a:t>
            </a:r>
            <a:r>
              <a:rPr lang="en-GB" altLang="de-DE" sz="1800" b="1">
                <a:latin typeface="Courier New" panose="02070309020205020404" pitchFamily="49" charset="0"/>
              </a:rPr>
              <a:t>event then</a:t>
            </a:r>
            <a:r>
              <a:rPr lang="en-GB" altLang="de-DE" sz="1800">
                <a:latin typeface="Courier New" panose="02070309020205020404" pitchFamily="49" charset="0"/>
              </a:rPr>
              <a:t> </a:t>
            </a:r>
            <a:r>
              <a:rPr lang="en-GB" altLang="de-DE" sz="1800" b="1">
                <a:latin typeface="Courier New" panose="02070309020205020404" pitchFamily="49" charset="0"/>
              </a:rPr>
              <a:t>-- ansteigende Signalflanke</a:t>
            </a:r>
            <a:endParaRPr lang="en-GB" altLang="de-DE" sz="180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GB" altLang="de-DE" sz="1800">
                <a:latin typeface="Courier New" panose="02070309020205020404" pitchFamily="49" charset="0"/>
              </a:rPr>
              <a:t>     Q &lt;= D;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GB" altLang="de-DE" sz="1800">
                <a:latin typeface="Courier New" panose="02070309020205020404" pitchFamily="49" charset="0"/>
              </a:rPr>
              <a:t>   </a:t>
            </a:r>
            <a:r>
              <a:rPr lang="en-GB" altLang="de-DE" sz="1800" b="1">
                <a:latin typeface="Courier New" panose="02070309020205020404" pitchFamily="49" charset="0"/>
              </a:rPr>
              <a:t>end</a:t>
            </a:r>
            <a:r>
              <a:rPr lang="en-GB" altLang="de-DE" sz="1800">
                <a:latin typeface="Courier New" panose="02070309020205020404" pitchFamily="49" charset="0"/>
              </a:rPr>
              <a:t> if;</a:t>
            </a:r>
            <a:endParaRPr lang="en-GB" altLang="de-DE" sz="1800" b="1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GB" altLang="de-DE" sz="1800" b="1">
                <a:latin typeface="Courier New" panose="02070309020205020404" pitchFamily="49" charset="0"/>
              </a:rPr>
              <a:t>end process</a:t>
            </a:r>
            <a:r>
              <a:rPr lang="en-GB" altLang="de-DE" sz="1800">
                <a:latin typeface="Courier New" panose="02070309020205020404" pitchFamily="49" charset="0"/>
              </a:rPr>
              <a:t> P1;</a:t>
            </a:r>
            <a:endParaRPr lang="de-DE" altLang="de-DE" sz="1800" b="1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de-DE" altLang="de-DE" sz="1800" b="1">
                <a:latin typeface="Courier New" panose="02070309020205020404" pitchFamily="49" charset="0"/>
              </a:rPr>
              <a:t>end</a:t>
            </a:r>
            <a:r>
              <a:rPr lang="de-DE" altLang="de-DE" sz="1800">
                <a:latin typeface="Courier New" panose="02070309020205020404" pitchFamily="49" charset="0"/>
              </a:rPr>
              <a:t> VERHALTEN;</a:t>
            </a:r>
          </a:p>
        </p:txBody>
      </p:sp>
      <p:sp>
        <p:nvSpPr>
          <p:cNvPr id="302085" name="AutoShape 5"/>
          <p:cNvSpPr>
            <a:spLocks noChangeArrowheads="1"/>
          </p:cNvSpPr>
          <p:nvPr/>
        </p:nvSpPr>
        <p:spPr bwMode="auto">
          <a:xfrm>
            <a:off x="5703888" y="2773363"/>
            <a:ext cx="4767262" cy="576262"/>
          </a:xfrm>
          <a:prstGeom prst="wedgeRoundRectCallout">
            <a:avLst>
              <a:gd name="adj1" fmla="val -111792"/>
              <a:gd name="adj2" fmla="val 34769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b="1">
                <a:latin typeface="Arial" panose="020B0604020202020204" pitchFamily="34" charset="0"/>
              </a:rPr>
              <a:t>Nur das Taktsignal muss sich in der Sensitivityliste des Prozesses befinden.</a:t>
            </a:r>
          </a:p>
        </p:txBody>
      </p:sp>
      <p:sp>
        <p:nvSpPr>
          <p:cNvPr id="302086" name="AutoShape 6"/>
          <p:cNvSpPr>
            <a:spLocks noChangeArrowheads="1"/>
          </p:cNvSpPr>
          <p:nvPr/>
        </p:nvSpPr>
        <p:spPr bwMode="auto">
          <a:xfrm>
            <a:off x="4695825" y="6423025"/>
            <a:ext cx="5473700" cy="792163"/>
          </a:xfrm>
          <a:prstGeom prst="wedgeRoundRectCallout">
            <a:avLst>
              <a:gd name="adj1" fmla="val -76745"/>
              <a:gd name="adj2" fmla="val -13075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de-DE" altLang="de-DE" b="1">
                <a:latin typeface="Arial" panose="020B0604020202020204" pitchFamily="34" charset="0"/>
              </a:rPr>
              <a:t> ansteigende Flanke: </a:t>
            </a:r>
            <a:r>
              <a:rPr lang="en-GB" altLang="de-DE">
                <a:latin typeface="Courier New" panose="02070309020205020404" pitchFamily="49" charset="0"/>
              </a:rPr>
              <a:t>CLK='1' </a:t>
            </a:r>
            <a:r>
              <a:rPr lang="en-GB" altLang="de-DE" b="1">
                <a:latin typeface="Courier New" panose="02070309020205020404" pitchFamily="49" charset="0"/>
              </a:rPr>
              <a:t>and</a:t>
            </a:r>
            <a:r>
              <a:rPr lang="en-GB" altLang="de-DE">
                <a:latin typeface="Courier New" panose="02070309020205020404" pitchFamily="49" charset="0"/>
              </a:rPr>
              <a:t> CLK'</a:t>
            </a:r>
            <a:r>
              <a:rPr lang="en-GB" altLang="de-DE" b="1">
                <a:latin typeface="Courier New" panose="02070309020205020404" pitchFamily="49" charset="0"/>
              </a:rPr>
              <a:t>event</a:t>
            </a:r>
            <a:r>
              <a:rPr lang="en-GB" altLang="de-DE" b="1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de-DE" b="1">
                <a:latin typeface="Arial" panose="020B0604020202020204" pitchFamily="34" charset="0"/>
              </a:rPr>
              <a:t> abfallende Flanke: </a:t>
            </a:r>
            <a:r>
              <a:rPr lang="en-GB" altLang="de-DE">
                <a:latin typeface="Courier New" panose="02070309020205020404" pitchFamily="49" charset="0"/>
              </a:rPr>
              <a:t>CLK=</a:t>
            </a:r>
            <a:r>
              <a:rPr lang="en-GB" altLang="de-DE">
                <a:latin typeface="Arial" panose="020B0604020202020204" pitchFamily="34" charset="0"/>
              </a:rPr>
              <a:t>'</a:t>
            </a:r>
            <a:r>
              <a:rPr lang="en-GB" altLang="de-DE">
                <a:latin typeface="Courier New" panose="02070309020205020404" pitchFamily="49" charset="0"/>
              </a:rPr>
              <a:t>0</a:t>
            </a:r>
            <a:r>
              <a:rPr lang="en-GB" altLang="de-DE">
                <a:latin typeface="Arial" panose="020B0604020202020204" pitchFamily="34" charset="0"/>
              </a:rPr>
              <a:t>'</a:t>
            </a:r>
            <a:r>
              <a:rPr lang="en-GB" altLang="de-DE">
                <a:latin typeface="Courier New" panose="02070309020205020404" pitchFamily="49" charset="0"/>
              </a:rPr>
              <a:t> </a:t>
            </a:r>
            <a:r>
              <a:rPr lang="en-GB" altLang="de-DE" b="1">
                <a:latin typeface="Courier New" panose="02070309020205020404" pitchFamily="49" charset="0"/>
              </a:rPr>
              <a:t>and</a:t>
            </a:r>
            <a:r>
              <a:rPr lang="en-GB" altLang="de-DE">
                <a:latin typeface="Courier New" panose="02070309020205020404" pitchFamily="49" charset="0"/>
              </a:rPr>
              <a:t> CLK'</a:t>
            </a:r>
            <a:r>
              <a:rPr lang="en-GB" altLang="de-DE" b="1">
                <a:latin typeface="Courier New" panose="02070309020205020404" pitchFamily="49" charset="0"/>
              </a:rPr>
              <a:t>event</a:t>
            </a:r>
            <a:r>
              <a:rPr lang="en-GB" altLang="de-DE" b="1">
                <a:latin typeface="Arial" panose="020B0604020202020204" pitchFamily="34" charset="0"/>
              </a:rPr>
              <a:t> </a:t>
            </a:r>
            <a:endParaRPr lang="de-DE" altLang="de-DE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 build="p"/>
      <p:bldP spid="64519" grpId="0" animBg="1"/>
      <p:bldP spid="302085" grpId="0" animBg="1"/>
      <p:bldP spid="30208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Datumsplatzhalt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7EB188-491D-4401-87E9-1A97935F7AE1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90115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9E0689-E272-490C-B66D-F326A90906B7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Prozesse ohne Sensitivitätsliste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1765300"/>
            <a:ext cx="9617075" cy="16557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r>
              <a:rPr lang="de-DE" altLang="de-DE" smtClean="0"/>
              <a:t>sind in der Simulation erlaubt;</a:t>
            </a:r>
          </a:p>
          <a:p>
            <a:pPr eaLnBrk="1" hangingPunct="1"/>
            <a:r>
              <a:rPr lang="de-DE" altLang="de-DE" smtClean="0"/>
              <a:t>erfordern mindestens eine wait-Anweisung damit sie sich nicht „aufhängen“;</a:t>
            </a:r>
          </a:p>
          <a:p>
            <a:pPr eaLnBrk="1" hangingPunct="1"/>
            <a:r>
              <a:rPr lang="de-DE" altLang="de-DE" smtClean="0"/>
              <a:t>Bsp.: 10-MHz-Taktgenerator:</a:t>
            </a:r>
          </a:p>
        </p:txBody>
      </p:sp>
      <p:sp>
        <p:nvSpPr>
          <p:cNvPr id="90118" name="Text Box 4"/>
          <p:cNvSpPr txBox="1">
            <a:spLocks noChangeArrowheads="1"/>
          </p:cNvSpPr>
          <p:nvPr/>
        </p:nvSpPr>
        <p:spPr bwMode="auto">
          <a:xfrm>
            <a:off x="519113" y="3709988"/>
            <a:ext cx="3744912" cy="24749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de-DE" sz="1800">
                <a:latin typeface="Courier New" panose="02070309020205020404" pitchFamily="49" charset="0"/>
              </a:rPr>
              <a:t>CLKGEN: </a:t>
            </a:r>
            <a:r>
              <a:rPr lang="en-GB" altLang="de-DE" sz="1800" b="1">
                <a:latin typeface="Courier New" panose="02070309020205020404" pitchFamily="49" charset="0"/>
              </a:rPr>
              <a:t>process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de-DE" sz="1800" b="1">
                <a:latin typeface="Courier New" panose="02070309020205020404" pitchFamily="49" charset="0"/>
              </a:rPr>
              <a:t>begin</a:t>
            </a:r>
            <a:endParaRPr lang="en-GB" altLang="de-DE" sz="18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de-DE" sz="1800">
                <a:latin typeface="Courier New" panose="02070309020205020404" pitchFamily="49" charset="0"/>
              </a:rPr>
              <a:t>   CLK &lt;='1';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de-DE" sz="1800" b="1">
                <a:latin typeface="Courier New" panose="02070309020205020404" pitchFamily="49" charset="0"/>
              </a:rPr>
              <a:t>   wait for</a:t>
            </a:r>
            <a:r>
              <a:rPr lang="en-GB" altLang="de-DE" sz="1800">
                <a:latin typeface="Courier New" panose="02070309020205020404" pitchFamily="49" charset="0"/>
              </a:rPr>
              <a:t> 50 ns;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de-DE" sz="1800">
                <a:latin typeface="Courier New" panose="02070309020205020404" pitchFamily="49" charset="0"/>
              </a:rPr>
              <a:t>   CLK &lt;='0';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de-DE" sz="1800" b="1">
                <a:latin typeface="Courier New" panose="02070309020205020404" pitchFamily="49" charset="0"/>
              </a:rPr>
              <a:t>   wait for</a:t>
            </a:r>
            <a:r>
              <a:rPr lang="en-GB" altLang="de-DE" sz="1800">
                <a:latin typeface="Courier New" panose="02070309020205020404" pitchFamily="49" charset="0"/>
              </a:rPr>
              <a:t> 50 ns;</a:t>
            </a:r>
            <a:endParaRPr lang="de-DE" altLang="de-DE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e-DE" altLang="de-DE" sz="1800" b="1">
                <a:latin typeface="Courier New" panose="02070309020205020404" pitchFamily="49" charset="0"/>
              </a:rPr>
              <a:t>end process</a:t>
            </a:r>
            <a:r>
              <a:rPr lang="de-DE" altLang="de-DE" sz="1800">
                <a:latin typeface="Courier New" panose="02070309020205020404" pitchFamily="49" charset="0"/>
              </a:rPr>
              <a:t> CLKGEN;</a:t>
            </a:r>
            <a:r>
              <a:rPr lang="de-DE" altLang="de-DE" sz="18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304133" name="AutoShape 5"/>
          <p:cNvSpPr>
            <a:spLocks noChangeArrowheads="1"/>
          </p:cNvSpPr>
          <p:nvPr/>
        </p:nvSpPr>
        <p:spPr bwMode="auto">
          <a:xfrm>
            <a:off x="4759325" y="5176838"/>
            <a:ext cx="5903913" cy="2016125"/>
          </a:xfrm>
          <a:prstGeom prst="wedgeRoundRectCallout">
            <a:avLst>
              <a:gd name="adj1" fmla="val -84690"/>
              <a:gd name="adj2" fmla="val -10940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b="1">
                <a:latin typeface="Arial" panose="020B0604020202020204" pitchFamily="34" charset="0"/>
              </a:rPr>
              <a:t>Prozesse ohne Sensitivityliste werden wie alle Prozesse bei Simulationsbeginn automatisch gestartet und bei jeder </a:t>
            </a:r>
            <a:r>
              <a:rPr lang="de-DE" altLang="de-DE" b="1">
                <a:latin typeface="Courier New" panose="02070309020205020404" pitchFamily="49" charset="0"/>
              </a:rPr>
              <a:t>wait</a:t>
            </a:r>
            <a:r>
              <a:rPr lang="de-DE" altLang="de-DE" b="1">
                <a:latin typeface="Arial" panose="020B0604020202020204" pitchFamily="34" charset="0"/>
              </a:rPr>
              <a:t>-Anweisung an dieser Stelle unterbrochen. Nach Beendigung werden sie automatisch neu gestartet.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umsplatzhalt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0BC8BB-4668-4A57-9BCA-20DE0D9BDA6F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91139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EDC184-F999-41CB-B6E1-F9C8A1361DA6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Verwendung von Variablen in Prozessen</a:t>
            </a:r>
          </a:p>
        </p:txBody>
      </p:sp>
      <p:sp>
        <p:nvSpPr>
          <p:cNvPr id="91141" name="Text Box 4"/>
          <p:cNvSpPr txBox="1">
            <a:spLocks noChangeArrowheads="1"/>
          </p:cNvSpPr>
          <p:nvPr/>
        </p:nvSpPr>
        <p:spPr bwMode="auto">
          <a:xfrm>
            <a:off x="1022350" y="998538"/>
            <a:ext cx="8785225" cy="1630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altLang="de-DE" sz="2000" b="1">
                <a:latin typeface="Arial" panose="020B0604020202020204" pitchFamily="34" charset="0"/>
              </a:rPr>
              <a:t>VHDL-Variablen können zugewiesen und </a:t>
            </a:r>
            <a:r>
              <a:rPr lang="de-DE" altLang="de-DE" sz="2000" b="1" i="1">
                <a:latin typeface="Arial" panose="020B0604020202020204" pitchFamily="34" charset="0"/>
              </a:rPr>
              <a:t>sofort</a:t>
            </a:r>
            <a:r>
              <a:rPr lang="de-DE" altLang="de-DE" sz="2000" b="1">
                <a:latin typeface="Arial" panose="020B0604020202020204" pitchFamily="34" charset="0"/>
              </a:rPr>
              <a:t> abgefragt werden.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altLang="de-DE" sz="2000" b="1">
                <a:latin typeface="Arial" panose="020B0604020202020204" pitchFamily="34" charset="0"/>
              </a:rPr>
              <a:t>Der Wertzuweisungsoperator für Variable ist das Symbol ,:=‘ .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altLang="de-DE" sz="2000" b="1">
                <a:latin typeface="Arial" panose="020B0604020202020204" pitchFamily="34" charset="0"/>
              </a:rPr>
              <a:t>Die Gültigkeit einer Variablen beschränkt sich auf den Prozess, in dem sie deklariert ist.</a:t>
            </a:r>
          </a:p>
        </p:txBody>
      </p:sp>
      <p:sp>
        <p:nvSpPr>
          <p:cNvPr id="91142" name="Text Box 5"/>
          <p:cNvSpPr txBox="1">
            <a:spLocks noChangeArrowheads="1"/>
          </p:cNvSpPr>
          <p:nvPr/>
        </p:nvSpPr>
        <p:spPr bwMode="auto">
          <a:xfrm>
            <a:off x="230188" y="3349625"/>
            <a:ext cx="10369550" cy="39084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GB" altLang="de-DE" b="1">
                <a:latin typeface="Courier New" panose="02070309020205020404" pitchFamily="49" charset="0"/>
              </a:rPr>
              <a:t>entity</a:t>
            </a:r>
            <a:r>
              <a:rPr lang="en-GB" altLang="de-DE">
                <a:latin typeface="Courier New" panose="02070309020205020404" pitchFamily="49" charset="0"/>
              </a:rPr>
              <a:t> VAR_TEST </a:t>
            </a:r>
            <a:r>
              <a:rPr lang="en-GB" altLang="de-DE" b="1">
                <a:latin typeface="Courier New" panose="02070309020205020404" pitchFamily="49" charset="0"/>
              </a:rPr>
              <a:t>is</a:t>
            </a:r>
            <a:endParaRPr lang="en-GB" altLang="de-DE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GB" altLang="de-DE">
                <a:latin typeface="Courier New" panose="02070309020205020404" pitchFamily="49" charset="0"/>
              </a:rPr>
              <a:t>   </a:t>
            </a:r>
            <a:r>
              <a:rPr lang="en-GB" altLang="de-DE" b="1">
                <a:latin typeface="Courier New" panose="02070309020205020404" pitchFamily="49" charset="0"/>
              </a:rPr>
              <a:t>port</a:t>
            </a:r>
            <a:r>
              <a:rPr lang="en-GB" altLang="de-DE">
                <a:latin typeface="Courier New" panose="02070309020205020404" pitchFamily="49" charset="0"/>
              </a:rPr>
              <a:t>( I1, I2 : </a:t>
            </a:r>
            <a:r>
              <a:rPr lang="en-GB" altLang="de-DE" b="1">
                <a:latin typeface="Courier New" panose="02070309020205020404" pitchFamily="49" charset="0"/>
              </a:rPr>
              <a:t>in</a:t>
            </a:r>
            <a:r>
              <a:rPr lang="en-GB" altLang="de-DE">
                <a:latin typeface="Courier New" panose="02070309020205020404" pitchFamily="49" charset="0"/>
              </a:rPr>
              <a:t> bit_vector(3 </a:t>
            </a:r>
            <a:r>
              <a:rPr lang="en-GB" altLang="de-DE" b="1">
                <a:latin typeface="Courier New" panose="02070309020205020404" pitchFamily="49" charset="0"/>
              </a:rPr>
              <a:t>downto</a:t>
            </a:r>
            <a:r>
              <a:rPr lang="en-GB" altLang="de-DE">
                <a:latin typeface="Courier New" panose="02070309020205020404" pitchFamily="49" charset="0"/>
              </a:rPr>
              <a:t> 0);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GB" altLang="de-DE">
                <a:latin typeface="Courier New" panose="02070309020205020404" pitchFamily="49" charset="0"/>
              </a:rPr>
              <a:t>         Y : </a:t>
            </a:r>
            <a:r>
              <a:rPr lang="en-GB" altLang="de-DE" b="1">
                <a:latin typeface="Courier New" panose="02070309020205020404" pitchFamily="49" charset="0"/>
              </a:rPr>
              <a:t>out</a:t>
            </a:r>
            <a:r>
              <a:rPr lang="en-GB" altLang="de-DE">
                <a:latin typeface="Courier New" panose="02070309020205020404" pitchFamily="49" charset="0"/>
              </a:rPr>
              <a:t> bit);</a:t>
            </a:r>
            <a:endParaRPr lang="en-GB" altLang="de-DE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GB" altLang="de-DE" b="1">
                <a:latin typeface="Courier New" panose="02070309020205020404" pitchFamily="49" charset="0"/>
              </a:rPr>
              <a:t>end</a:t>
            </a:r>
            <a:r>
              <a:rPr lang="en-GB" altLang="de-DE">
                <a:latin typeface="Courier New" panose="02070309020205020404" pitchFamily="49" charset="0"/>
              </a:rPr>
              <a:t> VAR_TEST;</a:t>
            </a:r>
            <a:endParaRPr lang="en-GB" altLang="de-DE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GB" altLang="de-DE" b="1">
                <a:latin typeface="Courier New" panose="02070309020205020404" pitchFamily="49" charset="0"/>
              </a:rPr>
              <a:t>architecture</a:t>
            </a:r>
            <a:r>
              <a:rPr lang="en-GB" altLang="de-DE">
                <a:latin typeface="Courier New" panose="02070309020205020404" pitchFamily="49" charset="0"/>
              </a:rPr>
              <a:t> VERHALTEN </a:t>
            </a:r>
            <a:r>
              <a:rPr lang="en-GB" altLang="de-DE" b="1">
                <a:latin typeface="Courier New" panose="02070309020205020404" pitchFamily="49" charset="0"/>
              </a:rPr>
              <a:t>of</a:t>
            </a:r>
            <a:r>
              <a:rPr lang="en-GB" altLang="de-DE">
                <a:latin typeface="Courier New" panose="02070309020205020404" pitchFamily="49" charset="0"/>
              </a:rPr>
              <a:t> VAR_TEST </a:t>
            </a:r>
            <a:r>
              <a:rPr lang="en-GB" altLang="de-DE" b="1">
                <a:latin typeface="Courier New" panose="02070309020205020404" pitchFamily="49" charset="0"/>
              </a:rPr>
              <a:t>is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GB" altLang="de-DE" b="1">
                <a:latin typeface="Courier New" panose="02070309020205020404" pitchFamily="49" charset="0"/>
              </a:rPr>
              <a:t>begin</a:t>
            </a:r>
            <a:endParaRPr lang="en-GB" altLang="de-DE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GB" altLang="de-DE">
                <a:latin typeface="Courier New" panose="02070309020205020404" pitchFamily="49" charset="0"/>
              </a:rPr>
              <a:t>COMB: </a:t>
            </a:r>
            <a:r>
              <a:rPr lang="en-GB" altLang="de-DE" b="1">
                <a:latin typeface="Courier New" panose="02070309020205020404" pitchFamily="49" charset="0"/>
              </a:rPr>
              <a:t>process</a:t>
            </a:r>
            <a:r>
              <a:rPr lang="en-GB" altLang="de-DE">
                <a:latin typeface="Courier New" panose="02070309020205020404" pitchFamily="49" charset="0"/>
              </a:rPr>
              <a:t>(I1, I2)</a:t>
            </a:r>
            <a:endParaRPr lang="sv-SE" altLang="de-DE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sv-SE" altLang="de-DE" b="1">
                <a:latin typeface="Courier New" panose="02070309020205020404" pitchFamily="49" charset="0"/>
              </a:rPr>
              <a:t>variable</a:t>
            </a:r>
            <a:r>
              <a:rPr lang="sv-SE" altLang="de-DE">
                <a:latin typeface="Courier New" panose="02070309020205020404" pitchFamily="49" charset="0"/>
              </a:rPr>
              <a:t> TEMP: bit_vector(7 </a:t>
            </a:r>
            <a:r>
              <a:rPr lang="sv-SE" altLang="de-DE" b="1">
                <a:latin typeface="Courier New" panose="02070309020205020404" pitchFamily="49" charset="0"/>
              </a:rPr>
              <a:t>downto</a:t>
            </a:r>
            <a:r>
              <a:rPr lang="sv-SE" altLang="de-DE">
                <a:latin typeface="Courier New" panose="02070309020205020404" pitchFamily="49" charset="0"/>
              </a:rPr>
              <a:t> 0); -- </a:t>
            </a:r>
            <a:r>
              <a:rPr lang="sv-SE" altLang="de-DE" b="1">
                <a:latin typeface="Courier New" panose="02070309020205020404" pitchFamily="49" charset="0"/>
              </a:rPr>
              <a:t>Deklaration der Variablen</a:t>
            </a:r>
            <a:endParaRPr lang="de-DE" altLang="de-DE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de-DE" altLang="de-DE" b="1">
                <a:latin typeface="Courier New" panose="02070309020205020404" pitchFamily="49" charset="0"/>
              </a:rPr>
              <a:t>begin</a:t>
            </a:r>
            <a:endParaRPr lang="de-DE" altLang="de-DE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de-DE" altLang="de-DE">
                <a:latin typeface="Courier New" panose="02070309020205020404" pitchFamily="49" charset="0"/>
              </a:rPr>
              <a:t>   TEMP := I1 &amp; I2;    		-- </a:t>
            </a:r>
            <a:r>
              <a:rPr lang="de-DE" altLang="de-DE" b="1">
                <a:latin typeface="Courier New" panose="02070309020205020404" pitchFamily="49" charset="0"/>
              </a:rPr>
              <a:t>Variable zur Verkettung zweier Bussignale</a:t>
            </a:r>
            <a:endParaRPr lang="de-DE" altLang="de-DE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de-DE" altLang="de-DE">
                <a:latin typeface="Courier New" panose="02070309020205020404" pitchFamily="49" charset="0"/>
              </a:rPr>
              <a:t>   </a:t>
            </a:r>
            <a:r>
              <a:rPr lang="de-DE" altLang="de-DE" b="1">
                <a:latin typeface="Courier New" panose="02070309020205020404" pitchFamily="49" charset="0"/>
              </a:rPr>
              <a:t>if</a:t>
            </a:r>
            <a:r>
              <a:rPr lang="de-DE" altLang="de-DE">
                <a:latin typeface="Courier New" panose="02070309020205020404" pitchFamily="49" charset="0"/>
              </a:rPr>
              <a:t> TEMP = "10101010" </a:t>
            </a:r>
            <a:r>
              <a:rPr lang="de-DE" altLang="de-DE" b="1">
                <a:latin typeface="Courier New" panose="02070309020205020404" pitchFamily="49" charset="0"/>
              </a:rPr>
              <a:t>then</a:t>
            </a:r>
            <a:r>
              <a:rPr lang="de-DE" altLang="de-DE">
                <a:latin typeface="Courier New" panose="02070309020205020404" pitchFamily="49" charset="0"/>
              </a:rPr>
              <a:t>   	-- </a:t>
            </a:r>
            <a:r>
              <a:rPr lang="de-DE" altLang="de-DE" b="1">
                <a:latin typeface="Courier New" panose="02070309020205020404" pitchFamily="49" charset="0"/>
              </a:rPr>
              <a:t>sofortige Auswertung der Variable</a:t>
            </a:r>
            <a:endParaRPr lang="de-DE" altLang="de-DE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de-DE" altLang="de-DE">
                <a:latin typeface="Courier New" panose="02070309020205020404" pitchFamily="49" charset="0"/>
              </a:rPr>
              <a:t>     </a:t>
            </a:r>
            <a:r>
              <a:rPr lang="fr-FR" altLang="de-DE">
                <a:latin typeface="Courier New" panose="02070309020205020404" pitchFamily="49" charset="0"/>
              </a:rPr>
              <a:t>Y &lt;= '1';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fr-FR" altLang="de-DE">
                <a:latin typeface="Courier New" panose="02070309020205020404" pitchFamily="49" charset="0"/>
              </a:rPr>
              <a:t>   </a:t>
            </a:r>
            <a:r>
              <a:rPr lang="fr-FR" altLang="de-DE" b="1">
                <a:latin typeface="Courier New" panose="02070309020205020404" pitchFamily="49" charset="0"/>
              </a:rPr>
              <a:t>else</a:t>
            </a:r>
            <a:endParaRPr lang="fr-FR" altLang="de-DE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fr-FR" altLang="de-DE">
                <a:latin typeface="Courier New" panose="02070309020205020404" pitchFamily="49" charset="0"/>
              </a:rPr>
              <a:t>     Y &lt;= '0';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fr-FR" altLang="de-DE">
                <a:latin typeface="Courier New" panose="02070309020205020404" pitchFamily="49" charset="0"/>
              </a:rPr>
              <a:t>   </a:t>
            </a:r>
            <a:r>
              <a:rPr lang="en-GB" altLang="de-DE" b="1">
                <a:latin typeface="Courier New" panose="02070309020205020404" pitchFamily="49" charset="0"/>
              </a:rPr>
              <a:t>end if</a:t>
            </a:r>
            <a:r>
              <a:rPr lang="en-GB" altLang="de-DE">
                <a:latin typeface="Courier New" panose="02070309020205020404" pitchFamily="49" charset="0"/>
              </a:rPr>
              <a:t>;</a:t>
            </a:r>
            <a:endParaRPr lang="en-GB" altLang="de-DE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GB" altLang="de-DE" b="1">
                <a:latin typeface="Courier New" panose="02070309020205020404" pitchFamily="49" charset="0"/>
              </a:rPr>
              <a:t>end process</a:t>
            </a:r>
            <a:r>
              <a:rPr lang="en-GB" altLang="de-DE">
                <a:latin typeface="Courier New" panose="02070309020205020404" pitchFamily="49" charset="0"/>
              </a:rPr>
              <a:t> COMB; </a:t>
            </a:r>
            <a:r>
              <a:rPr lang="de-DE" altLang="de-DE" b="1">
                <a:latin typeface="Courier New" panose="02070309020205020404" pitchFamily="49" charset="0"/>
              </a:rPr>
              <a:t>end</a:t>
            </a:r>
            <a:r>
              <a:rPr lang="de-DE" altLang="de-DE">
                <a:latin typeface="Courier New" panose="02070309020205020404" pitchFamily="49" charset="0"/>
              </a:rPr>
              <a:t> VERHALTEN;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Datumsplatzhalter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C8856F-337C-490F-85B1-DB8A9809F73B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92163" name="Foliennummernplatzhalter 6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D522A5-2148-4FAD-A9AF-D248F70CA2D4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180975"/>
            <a:ext cx="10212387" cy="622300"/>
          </a:xfrm>
        </p:spPr>
        <p:txBody>
          <a:bodyPr/>
          <a:lstStyle/>
          <a:p>
            <a:pPr eaLnBrk="1" hangingPunct="1">
              <a:defRPr/>
            </a:pPr>
            <a:r>
              <a:rPr lang="de-DE" dirty="0" smtClean="0"/>
              <a:t>Entwurfsbeispiel: Ausgangsmakrozelle eines PLDs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5438" y="1044575"/>
            <a:ext cx="10009187" cy="5032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>
              <a:buFontTx/>
              <a:buNone/>
            </a:pPr>
            <a:r>
              <a:rPr lang="de-DE" altLang="de-DE" smtClean="0"/>
              <a:t>S(0) und S(1) sind Steuersignale, die die Funktion eines PLD-Ausgangs steuern. </a:t>
            </a:r>
          </a:p>
        </p:txBody>
      </p:sp>
      <p:pic>
        <p:nvPicPr>
          <p:cNvPr id="92166" name="Picture 1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404938"/>
            <a:ext cx="9886950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7" name="Rectangle 108"/>
          <p:cNvSpPr>
            <a:spLocks noChangeArrowheads="1"/>
          </p:cNvSpPr>
          <p:nvPr/>
        </p:nvSpPr>
        <p:spPr bwMode="auto">
          <a:xfrm>
            <a:off x="0" y="2843213"/>
            <a:ext cx="106870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graphicFrame>
        <p:nvGraphicFramePr>
          <p:cNvPr id="92168" name="Object 109"/>
          <p:cNvGraphicFramePr>
            <a:graphicFrameLocks noGrp="1" noChangeAspect="1"/>
          </p:cNvGraphicFramePr>
          <p:nvPr>
            <p:ph sz="half" idx="2"/>
          </p:nvPr>
        </p:nvGraphicFramePr>
        <p:xfrm>
          <a:off x="1000125" y="3717925"/>
          <a:ext cx="8375650" cy="373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7" name="Visio" r:id="rId4" imgW="8356923" imgH="3728621" progId="Visio.Drawing.11">
                  <p:embed/>
                </p:oleObj>
              </mc:Choice>
              <mc:Fallback>
                <p:oleObj name="Visio" r:id="rId4" imgW="8356923" imgH="3728621" progId="Visio.Drawing.11">
                  <p:embed/>
                  <p:pic>
                    <p:nvPicPr>
                      <p:cNvPr id="0" name="Object 10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717925"/>
                        <a:ext cx="8375650" cy="373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Datumsplatzhalt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894CC7-17B0-46BA-B5CF-28126DB2BBBF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93187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6C8922-37A3-4C1A-B6BE-F5253C3BB54E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VHDL-Modell mit Testbench (Deklarationen)</a:t>
            </a:r>
          </a:p>
        </p:txBody>
      </p:sp>
      <p:sp>
        <p:nvSpPr>
          <p:cNvPr id="93189" name="Text Box 4"/>
          <p:cNvSpPr txBox="1">
            <a:spLocks noChangeArrowheads="1"/>
          </p:cNvSpPr>
          <p:nvPr/>
        </p:nvSpPr>
        <p:spPr bwMode="auto">
          <a:xfrm>
            <a:off x="158750" y="1119188"/>
            <a:ext cx="10153650" cy="43386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de-DE" sz="2000" b="1" dirty="0">
                <a:latin typeface="Courier New" panose="02070309020205020404" pitchFamily="49" charset="0"/>
              </a:rPr>
              <a:t>entity</a:t>
            </a:r>
            <a:r>
              <a:rPr lang="en-GB" altLang="de-DE" sz="2000" dirty="0">
                <a:latin typeface="Courier New" panose="02070309020205020404" pitchFamily="49" charset="0"/>
              </a:rPr>
              <a:t> OLMC_TB </a:t>
            </a:r>
            <a:r>
              <a:rPr lang="en-GB" altLang="de-DE" sz="2000" b="1" dirty="0">
                <a:latin typeface="Courier New" panose="02070309020205020404" pitchFamily="49" charset="0"/>
              </a:rPr>
              <a:t>is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de-DE" sz="2000" b="1" dirty="0">
                <a:latin typeface="Courier New" panose="02070309020205020404" pitchFamily="49" charset="0"/>
              </a:rPr>
              <a:t>end</a:t>
            </a:r>
            <a:r>
              <a:rPr lang="en-GB" altLang="de-DE" sz="2000" dirty="0">
                <a:latin typeface="Courier New" panose="02070309020205020404" pitchFamily="49" charset="0"/>
              </a:rPr>
              <a:t> OLMC_TB;</a:t>
            </a:r>
            <a:endParaRPr lang="en-GB" altLang="de-DE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de-DE" sz="2000" b="1" dirty="0">
                <a:latin typeface="Courier New" panose="02070309020205020404" pitchFamily="49" charset="0"/>
              </a:rPr>
              <a:t>architecture</a:t>
            </a:r>
            <a:r>
              <a:rPr lang="en-GB" altLang="de-DE" sz="2000" dirty="0">
                <a:latin typeface="Courier New" panose="02070309020205020404" pitchFamily="49" charset="0"/>
              </a:rPr>
              <a:t> VERHALTEN </a:t>
            </a:r>
            <a:r>
              <a:rPr lang="en-GB" altLang="de-DE" sz="2000" b="1" dirty="0">
                <a:latin typeface="Courier New" panose="02070309020205020404" pitchFamily="49" charset="0"/>
              </a:rPr>
              <a:t>of</a:t>
            </a:r>
            <a:r>
              <a:rPr lang="en-GB" altLang="de-DE" sz="2000" dirty="0">
                <a:latin typeface="Courier New" panose="02070309020205020404" pitchFamily="49" charset="0"/>
              </a:rPr>
              <a:t> OLMC_TB </a:t>
            </a:r>
            <a:r>
              <a:rPr lang="en-GB" altLang="de-DE" sz="2000" b="1" dirty="0">
                <a:latin typeface="Courier New" panose="02070309020205020404" pitchFamily="49" charset="0"/>
              </a:rPr>
              <a:t>is</a:t>
            </a:r>
            <a:endParaRPr lang="fr-FR" altLang="de-DE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fr-FR" altLang="de-DE" sz="2000" dirty="0">
                <a:latin typeface="Courier New" panose="02070309020205020404" pitchFamily="49" charset="0"/>
              </a:rPr>
              <a:t>-- </a:t>
            </a:r>
            <a:r>
              <a:rPr lang="fr-FR" altLang="de-DE" sz="2000" b="1" dirty="0">
                <a:latin typeface="Courier New" panose="02070309020205020404" pitchFamily="49" charset="0"/>
              </a:rPr>
              <a:t>port Signale des DUT</a:t>
            </a:r>
            <a:r>
              <a:rPr lang="fr-FR" altLang="de-DE" sz="2000" dirty="0">
                <a:latin typeface="Courier New" panose="02070309020205020404" pitchFamily="49" charset="0"/>
              </a:rPr>
              <a:t>:</a:t>
            </a:r>
            <a:endParaRPr lang="fr-FR" altLang="de-DE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fr-FR" altLang="de-DE" sz="2000" b="1" dirty="0">
                <a:latin typeface="Courier New" panose="02070309020205020404" pitchFamily="49" charset="0"/>
              </a:rPr>
              <a:t>signal</a:t>
            </a:r>
            <a:r>
              <a:rPr lang="fr-FR" altLang="de-DE" sz="2000" dirty="0">
                <a:latin typeface="Courier New" panose="02070309020205020404" pitchFamily="49" charset="0"/>
              </a:rPr>
              <a:t> CLK, Y_COMB : bit;            -- </a:t>
            </a:r>
            <a:r>
              <a:rPr lang="fr-FR" altLang="de-DE" sz="2000" b="1" dirty="0">
                <a:latin typeface="Courier New" panose="02070309020205020404" pitchFamily="49" charset="0"/>
              </a:rPr>
              <a:t>in ports</a:t>
            </a:r>
            <a:endParaRPr lang="en-GB" altLang="de-DE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de-DE" sz="2000" b="1" dirty="0">
                <a:latin typeface="Courier New" panose="02070309020205020404" pitchFamily="49" charset="0"/>
              </a:rPr>
              <a:t>signal</a:t>
            </a:r>
            <a:r>
              <a:rPr lang="en-GB" altLang="de-DE" sz="2000" dirty="0">
                <a:latin typeface="Courier New" panose="02070309020205020404" pitchFamily="49" charset="0"/>
              </a:rPr>
              <a:t> S : </a:t>
            </a:r>
            <a:r>
              <a:rPr lang="en-GB" altLang="de-DE" sz="2000" dirty="0" err="1">
                <a:latin typeface="Courier New" panose="02070309020205020404" pitchFamily="49" charset="0"/>
              </a:rPr>
              <a:t>bit_vector</a:t>
            </a:r>
            <a:r>
              <a:rPr lang="en-GB" altLang="de-DE" sz="2000" dirty="0">
                <a:latin typeface="Courier New" panose="02070309020205020404" pitchFamily="49" charset="0"/>
              </a:rPr>
              <a:t>(1 </a:t>
            </a:r>
            <a:r>
              <a:rPr lang="en-GB" altLang="de-DE" sz="2000" b="1" dirty="0" err="1">
                <a:latin typeface="Courier New" panose="02070309020205020404" pitchFamily="49" charset="0"/>
              </a:rPr>
              <a:t>downto</a:t>
            </a:r>
            <a:r>
              <a:rPr lang="en-GB" altLang="de-DE" sz="2000" dirty="0">
                <a:latin typeface="Courier New" panose="02070309020205020404" pitchFamily="49" charset="0"/>
              </a:rPr>
              <a:t> 0);   -- </a:t>
            </a:r>
            <a:r>
              <a:rPr lang="en-GB" altLang="de-DE" sz="2000" b="1" dirty="0">
                <a:latin typeface="Courier New" panose="02070309020205020404" pitchFamily="49" charset="0"/>
              </a:rPr>
              <a:t>in port</a:t>
            </a:r>
            <a:endParaRPr lang="fr-FR" altLang="de-DE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fr-FR" altLang="de-DE" sz="2000" b="1" dirty="0">
                <a:latin typeface="Courier New" panose="02070309020205020404" pitchFamily="49" charset="0"/>
              </a:rPr>
              <a:t>signal</a:t>
            </a:r>
            <a:r>
              <a:rPr lang="fr-FR" altLang="de-DE" sz="2000" dirty="0">
                <a:latin typeface="Courier New" panose="02070309020205020404" pitchFamily="49" charset="0"/>
              </a:rPr>
              <a:t> Y : bit;                      -- </a:t>
            </a:r>
            <a:r>
              <a:rPr lang="fr-FR" altLang="de-DE" sz="2000" b="1" dirty="0">
                <a:latin typeface="Courier New" panose="02070309020205020404" pitchFamily="49" charset="0"/>
              </a:rPr>
              <a:t>out port</a:t>
            </a:r>
            <a:endParaRPr lang="fr-FR" altLang="de-DE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fr-FR" altLang="de-DE" sz="2000" dirty="0">
                <a:latin typeface="Courier New" panose="02070309020205020404" pitchFamily="49" charset="0"/>
              </a:rPr>
              <a:t>-- </a:t>
            </a:r>
            <a:r>
              <a:rPr lang="fr-FR" altLang="de-DE" sz="2000" b="1" dirty="0">
                <a:latin typeface="Courier New" panose="02070309020205020404" pitchFamily="49" charset="0"/>
              </a:rPr>
              <a:t>end port Signale des DUT</a:t>
            </a:r>
            <a:endParaRPr lang="en-GB" altLang="de-DE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de-DE" sz="2000" b="1" dirty="0">
                <a:latin typeface="Courier New" panose="02070309020205020404" pitchFamily="49" charset="0"/>
              </a:rPr>
              <a:t>signal</a:t>
            </a:r>
            <a:r>
              <a:rPr lang="en-GB" altLang="de-DE" sz="2000" dirty="0">
                <a:latin typeface="Courier New" panose="02070309020205020404" pitchFamily="49" charset="0"/>
              </a:rPr>
              <a:t> TEMP_1, TEMP_2: bit;          -- </a:t>
            </a:r>
            <a:r>
              <a:rPr lang="en-GB" altLang="de-DE" sz="2000" b="1" dirty="0" err="1">
                <a:latin typeface="Courier New" panose="02070309020205020404" pitchFamily="49" charset="0"/>
              </a:rPr>
              <a:t>lokale</a:t>
            </a:r>
            <a:r>
              <a:rPr lang="en-GB" altLang="de-DE" sz="2000" b="1" dirty="0">
                <a:latin typeface="Courier New" panose="02070309020205020404" pitchFamily="49" charset="0"/>
              </a:rPr>
              <a:t> </a:t>
            </a:r>
            <a:r>
              <a:rPr lang="en-GB" altLang="de-DE" sz="2000" b="1" dirty="0" err="1" smtClean="0">
                <a:latin typeface="Courier New" panose="02070309020205020404" pitchFamily="49" charset="0"/>
              </a:rPr>
              <a:t>Signale</a:t>
            </a:r>
            <a:r>
              <a:rPr lang="en-GB" altLang="de-DE" sz="2000" b="1" dirty="0" smtClean="0">
                <a:latin typeface="Courier New" panose="02070309020205020404" pitchFamily="49" charset="0"/>
              </a:rPr>
              <a:t> </a:t>
            </a:r>
            <a:r>
              <a:rPr lang="en-GB" altLang="de-DE" sz="2000" b="1" dirty="0" err="1">
                <a:latin typeface="Courier New" panose="02070309020205020404" pitchFamily="49" charset="0"/>
              </a:rPr>
              <a:t>im</a:t>
            </a:r>
            <a:r>
              <a:rPr lang="en-GB" altLang="de-DE" sz="2000" b="1" dirty="0">
                <a:latin typeface="Courier New" panose="02070309020205020404" pitchFamily="49" charset="0"/>
              </a:rPr>
              <a:t> DUT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de-DE" sz="2000" b="1" dirty="0">
                <a:latin typeface="Courier New" panose="02070309020205020404" pitchFamily="49" charset="0"/>
              </a:rPr>
              <a:t>signal</a:t>
            </a:r>
            <a:r>
              <a:rPr lang="en-GB" altLang="de-DE" sz="2000" dirty="0">
                <a:latin typeface="Courier New" panose="02070309020205020404" pitchFamily="49" charset="0"/>
              </a:rPr>
              <a:t> TEST: integer </a:t>
            </a:r>
            <a:r>
              <a:rPr lang="en-GB" altLang="de-DE" sz="2000" b="1" dirty="0">
                <a:latin typeface="Courier New" panose="02070309020205020404" pitchFamily="49" charset="0"/>
              </a:rPr>
              <a:t>range</a:t>
            </a:r>
            <a:r>
              <a:rPr lang="en-GB" altLang="de-DE" sz="2000" dirty="0">
                <a:latin typeface="Courier New" panose="02070309020205020404" pitchFamily="49" charset="0"/>
              </a:rPr>
              <a:t> 1 to 8;   -- </a:t>
            </a:r>
            <a:r>
              <a:rPr lang="en-GB" altLang="de-DE" sz="2000" b="1" dirty="0" err="1">
                <a:latin typeface="Courier New" panose="02070309020205020404" pitchFamily="49" charset="0"/>
              </a:rPr>
              <a:t>reines</a:t>
            </a:r>
            <a:r>
              <a:rPr lang="en-GB" altLang="de-DE" sz="2000" b="1" dirty="0">
                <a:latin typeface="Courier New" panose="02070309020205020404" pitchFamily="49" charset="0"/>
              </a:rPr>
              <a:t> </a:t>
            </a:r>
            <a:r>
              <a:rPr lang="en-GB" altLang="de-DE" sz="2000" b="1" dirty="0" err="1">
                <a:latin typeface="Courier New" panose="02070309020205020404" pitchFamily="49" charset="0"/>
              </a:rPr>
              <a:t>Testbench</a:t>
            </a:r>
            <a:r>
              <a:rPr lang="en-GB" altLang="de-DE" sz="2000" b="1" dirty="0">
                <a:latin typeface="Courier New" panose="02070309020205020404" pitchFamily="49" charset="0"/>
              </a:rPr>
              <a:t> Signal</a:t>
            </a:r>
            <a:r>
              <a:rPr lang="en-GB" altLang="de-DE" sz="2000" dirty="0">
                <a:latin typeface="Courier New" panose="02070309020205020404" pitchFamily="49" charset="0"/>
              </a:rPr>
              <a:t> </a:t>
            </a:r>
            <a:endParaRPr lang="en-GB" altLang="de-DE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de-DE" sz="2000" b="1" dirty="0">
                <a:latin typeface="Courier New" panose="02070309020205020404" pitchFamily="49" charset="0"/>
              </a:rPr>
              <a:t>begin</a:t>
            </a:r>
            <a:endParaRPr lang="en-GB" altLang="de-DE" sz="2000" dirty="0">
              <a:latin typeface="Courier New" panose="02070309020205020404" pitchFamily="49" charset="0"/>
            </a:endParaRPr>
          </a:p>
        </p:txBody>
      </p:sp>
      <p:sp>
        <p:nvSpPr>
          <p:cNvPr id="308229" name="AutoShape 5"/>
          <p:cNvSpPr>
            <a:spLocks noChangeArrowheads="1"/>
          </p:cNvSpPr>
          <p:nvPr/>
        </p:nvSpPr>
        <p:spPr bwMode="auto">
          <a:xfrm>
            <a:off x="4983163" y="541338"/>
            <a:ext cx="5443537" cy="874712"/>
          </a:xfrm>
          <a:prstGeom prst="wedgeRoundRectCallout">
            <a:avLst>
              <a:gd name="adj1" fmla="val -73097"/>
              <a:gd name="adj2" fmla="val 5476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b="1">
                <a:latin typeface="Arial" panose="020B0604020202020204" pitchFamily="34" charset="0"/>
              </a:rPr>
              <a:t>Als Testbench besitzt die entity keine Port-Signale.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783138" y="2125663"/>
            <a:ext cx="5903912" cy="911225"/>
          </a:xfrm>
          <a:prstGeom prst="wedgeRoundRectCallout">
            <a:avLst>
              <a:gd name="adj1" fmla="val -61856"/>
              <a:gd name="adj2" fmla="val 4016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b="1">
                <a:latin typeface="Arial" panose="020B0604020202020204" pitchFamily="34" charset="0"/>
              </a:rPr>
              <a:t>Die Port-Signale des DUT werden als lokale Signale der architecture deklariert.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9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D2641A-DD1E-4A12-9ED0-89309FB662EC}" type="datetime1">
              <a:rPr lang="de-DE" altLang="sv-S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sv-SE" sz="1000" b="0" smtClean="0"/>
          </a:p>
        </p:txBody>
      </p:sp>
      <p:sp>
        <p:nvSpPr>
          <p:cNvPr id="13315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A6DD90-BFA6-4E0F-86AC-83C0A4AB1F3A}" type="slidenum">
              <a:rPr lang="en-US" altLang="sv-S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de-DE" altLang="sv-S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Modellierung mit Hardwarebeschreibungssprachen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2052638"/>
            <a:ext cx="7204075" cy="3673475"/>
          </a:xfrm>
        </p:spPr>
        <p:txBody>
          <a:bodyPr/>
          <a:lstStyle/>
          <a:p>
            <a:pPr eaLnBrk="1" hangingPunct="1"/>
            <a:r>
              <a:rPr lang="de-DE" altLang="sv-SE" sz="1800" smtClean="0"/>
              <a:t>BEISPIEL Multiplexer (MUX)</a:t>
            </a:r>
            <a:endParaRPr lang="de-DE" altLang="sv-SE" sz="1800" smtClean="0">
              <a:sym typeface="Symbol" panose="05050102010706020507" pitchFamily="18" charset="2"/>
            </a:endParaRPr>
          </a:p>
          <a:p>
            <a:pPr eaLnBrk="1" hangingPunct="1"/>
            <a:endParaRPr lang="de-DE" altLang="sv-SE" sz="1800" smtClean="0"/>
          </a:p>
          <a:p>
            <a:pPr eaLnBrk="1" hangingPunct="1"/>
            <a:r>
              <a:rPr lang="de-DE" altLang="sv-SE" sz="1800" smtClean="0"/>
              <a:t>Verschiedene Modellierungsstile:</a:t>
            </a:r>
          </a:p>
          <a:p>
            <a:pPr eaLnBrk="1" hangingPunct="1"/>
            <a:endParaRPr lang="de-DE" altLang="sv-SE" sz="1800" smtClean="0"/>
          </a:p>
          <a:p>
            <a:pPr lvl="1" eaLnBrk="1" hangingPunct="1"/>
            <a:r>
              <a:rPr lang="de-DE" altLang="sv-SE" smtClean="0"/>
              <a:t>Datenflussmodelle</a:t>
            </a:r>
          </a:p>
          <a:p>
            <a:pPr lvl="1" eaLnBrk="1" hangingPunct="1"/>
            <a:r>
              <a:rPr lang="de-DE" altLang="sv-SE" smtClean="0"/>
              <a:t>Strukturmodelle</a:t>
            </a:r>
          </a:p>
          <a:p>
            <a:pPr lvl="1" eaLnBrk="1" hangingPunct="1"/>
            <a:r>
              <a:rPr lang="de-DE" altLang="sv-SE" smtClean="0"/>
              <a:t>Verhaltensmodelle</a:t>
            </a:r>
          </a:p>
        </p:txBody>
      </p:sp>
      <p:pic>
        <p:nvPicPr>
          <p:cNvPr id="13318" name="Picture 4" descr="RCH_K_2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2197100"/>
            <a:ext cx="2016125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911725" y="4552950"/>
            <a:ext cx="5041900" cy="1439863"/>
          </a:xfrm>
          <a:prstGeom prst="wedgeRoundRectCallout">
            <a:avLst>
              <a:gd name="adj1" fmla="val 40333"/>
              <a:gd name="adj2" fmla="val -14426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457200" indent="-4572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sv-SE" sz="1800" b="1">
                <a:latin typeface="Arial" panose="020B0604020202020204" pitchFamily="34" charset="0"/>
              </a:rPr>
              <a:t>Das Ausgangssignal Y erhält den Wert von IA UND wenn gleichzeitig S=0 ist ODER den Wert von IB UND wenn gleichzeitig S=1 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Datumsplatzhalt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DB59B5-2BC0-4928-9621-82AEE1C73C16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94211" name="Fußzeilenplatzhalt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230188" y="7239000"/>
            <a:ext cx="30257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200"/>
              <a:t>7. VHDL-Einführung II</a:t>
            </a:r>
            <a:endParaRPr lang="de-DE" altLang="de-DE" sz="1500"/>
          </a:p>
        </p:txBody>
      </p:sp>
      <p:sp>
        <p:nvSpPr>
          <p:cNvPr id="94212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0D45E7-A54A-4692-A6DD-AEA2DF2198E1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VHDL-Modell (synthesefähige Prozesse)</a:t>
            </a:r>
          </a:p>
        </p:txBody>
      </p:sp>
      <p:sp>
        <p:nvSpPr>
          <p:cNvPr id="94214" name="Text Box 3"/>
          <p:cNvSpPr txBox="1">
            <a:spLocks noChangeArrowheads="1"/>
          </p:cNvSpPr>
          <p:nvPr/>
        </p:nvSpPr>
        <p:spPr bwMode="auto">
          <a:xfrm>
            <a:off x="87313" y="901700"/>
            <a:ext cx="10512425" cy="6823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de-DE" sz="1800" dirty="0">
                <a:latin typeface="Courier New" panose="02070309020205020404" pitchFamily="49" charset="0"/>
              </a:rPr>
              <a:t>-- </a:t>
            </a:r>
            <a:r>
              <a:rPr lang="en-GB" altLang="de-DE" sz="1800" b="1" dirty="0" err="1">
                <a:latin typeface="Courier New" panose="02070309020205020404" pitchFamily="49" charset="0"/>
              </a:rPr>
              <a:t>Synthesefaehige</a:t>
            </a:r>
            <a:r>
              <a:rPr lang="en-GB" altLang="de-DE" sz="1800" b="1" dirty="0">
                <a:latin typeface="Courier New" panose="02070309020205020404" pitchFamily="49" charset="0"/>
              </a:rPr>
              <a:t> </a:t>
            </a:r>
            <a:r>
              <a:rPr lang="en-GB" altLang="de-DE" sz="1800" b="1" dirty="0" err="1">
                <a:latin typeface="Courier New" panose="02070309020205020404" pitchFamily="49" charset="0"/>
              </a:rPr>
              <a:t>Prozesse</a:t>
            </a:r>
            <a:r>
              <a:rPr lang="en-GB" altLang="de-DE" sz="1800" b="1" dirty="0">
                <a:latin typeface="Courier New" panose="02070309020205020404" pitchFamily="49" charset="0"/>
              </a:rPr>
              <a:t> (Device under Test DUT):</a:t>
            </a:r>
            <a:endParaRPr lang="en-GB" altLang="de-DE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de-DE" sz="1800" dirty="0">
                <a:latin typeface="Courier New" panose="02070309020205020404" pitchFamily="49" charset="0"/>
              </a:rPr>
              <a:t>MUX: </a:t>
            </a:r>
            <a:r>
              <a:rPr lang="en-GB" altLang="de-DE" sz="1800" b="1" dirty="0">
                <a:latin typeface="Courier New" panose="02070309020205020404" pitchFamily="49" charset="0"/>
              </a:rPr>
              <a:t>process</a:t>
            </a:r>
            <a:r>
              <a:rPr lang="en-GB" altLang="de-DE" sz="1800" dirty="0">
                <a:latin typeface="Courier New" panose="02070309020205020404" pitchFamily="49" charset="0"/>
              </a:rPr>
              <a:t>(Y_COMB, TEMP_1, S(0))   -- </a:t>
            </a:r>
            <a:r>
              <a:rPr lang="en-GB" altLang="de-DE" sz="1800" b="1" dirty="0" err="1">
                <a:latin typeface="Courier New" panose="02070309020205020404" pitchFamily="49" charset="0"/>
              </a:rPr>
              <a:t>aktivierende</a:t>
            </a:r>
            <a:r>
              <a:rPr lang="en-GB" altLang="de-DE" sz="1800" b="1" dirty="0">
                <a:latin typeface="Courier New" panose="02070309020205020404" pitchFamily="49" charset="0"/>
              </a:rPr>
              <a:t> </a:t>
            </a:r>
            <a:r>
              <a:rPr lang="en-GB" altLang="de-DE" sz="1800" b="1" dirty="0" err="1">
                <a:latin typeface="Courier New" panose="02070309020205020404" pitchFamily="49" charset="0"/>
              </a:rPr>
              <a:t>Signale</a:t>
            </a:r>
            <a:r>
              <a:rPr lang="en-GB" altLang="de-DE" sz="1800" b="1" dirty="0">
                <a:latin typeface="Courier New" panose="02070309020205020404" pitchFamily="49" charset="0"/>
              </a:rPr>
              <a:t> f. </a:t>
            </a:r>
            <a:r>
              <a:rPr lang="en-GB" altLang="de-DE" sz="1800" b="1" dirty="0" err="1">
                <a:latin typeface="Courier New" panose="02070309020205020404" pitchFamily="49" charset="0"/>
              </a:rPr>
              <a:t>komb</a:t>
            </a:r>
            <a:r>
              <a:rPr lang="en-GB" altLang="de-DE" sz="1800" b="1" dirty="0">
                <a:latin typeface="Courier New" panose="02070309020205020404" pitchFamily="49" charset="0"/>
              </a:rPr>
              <a:t>. </a:t>
            </a:r>
            <a:r>
              <a:rPr lang="en-GB" altLang="de-DE" sz="1800" b="1" dirty="0" err="1">
                <a:latin typeface="Courier New" panose="02070309020205020404" pitchFamily="49" charset="0"/>
              </a:rPr>
              <a:t>Prozess</a:t>
            </a:r>
            <a:endParaRPr lang="en-GB" altLang="de-DE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de-DE" sz="1800" dirty="0">
                <a:latin typeface="Courier New" panose="02070309020205020404" pitchFamily="49" charset="0"/>
              </a:rPr>
              <a:t>  </a:t>
            </a:r>
            <a:r>
              <a:rPr lang="en-GB" altLang="de-DE" sz="1800" b="1" dirty="0">
                <a:latin typeface="Courier New" panose="02070309020205020404" pitchFamily="49" charset="0"/>
              </a:rPr>
              <a:t>begin</a:t>
            </a:r>
            <a:endParaRPr lang="en-GB" altLang="de-DE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de-DE" sz="1800" dirty="0">
                <a:latin typeface="Courier New" panose="02070309020205020404" pitchFamily="49" charset="0"/>
              </a:rPr>
              <a:t>     </a:t>
            </a:r>
            <a:r>
              <a:rPr lang="en-GB" altLang="de-DE" sz="1800" b="1" dirty="0">
                <a:latin typeface="Courier New" panose="02070309020205020404" pitchFamily="49" charset="0"/>
              </a:rPr>
              <a:t>case</a:t>
            </a:r>
            <a:r>
              <a:rPr lang="en-GB" altLang="de-DE" sz="1800" dirty="0">
                <a:latin typeface="Courier New" panose="02070309020205020404" pitchFamily="49" charset="0"/>
              </a:rPr>
              <a:t> S(0) </a:t>
            </a:r>
            <a:r>
              <a:rPr lang="en-GB" altLang="de-DE" sz="1800" b="1" dirty="0">
                <a:latin typeface="Courier New" panose="02070309020205020404" pitchFamily="49" charset="0"/>
              </a:rPr>
              <a:t>is</a:t>
            </a:r>
            <a:endParaRPr lang="en-GB" altLang="de-DE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de-DE" sz="1800" dirty="0">
                <a:latin typeface="Courier New" panose="02070309020205020404" pitchFamily="49" charset="0"/>
              </a:rPr>
              <a:t>        </a:t>
            </a:r>
            <a:r>
              <a:rPr lang="en-GB" altLang="de-DE" sz="1800" b="1" dirty="0">
                <a:latin typeface="Courier New" panose="02070309020205020404" pitchFamily="49" charset="0"/>
              </a:rPr>
              <a:t>when</a:t>
            </a:r>
            <a:r>
              <a:rPr lang="en-GB" altLang="de-DE" sz="1800" dirty="0">
                <a:latin typeface="Courier New" panose="02070309020205020404" pitchFamily="49" charset="0"/>
              </a:rPr>
              <a:t> '0' =&gt; TEMP_2 &lt;= Y_COMB;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de-DE" sz="1800" dirty="0">
                <a:latin typeface="Courier New" panose="02070309020205020404" pitchFamily="49" charset="0"/>
              </a:rPr>
              <a:t>        </a:t>
            </a:r>
            <a:r>
              <a:rPr lang="en-GB" altLang="de-DE" sz="1800" b="1" dirty="0">
                <a:latin typeface="Courier New" panose="02070309020205020404" pitchFamily="49" charset="0"/>
              </a:rPr>
              <a:t>when</a:t>
            </a:r>
            <a:r>
              <a:rPr lang="en-GB" altLang="de-DE" sz="1800" dirty="0">
                <a:latin typeface="Courier New" panose="02070309020205020404" pitchFamily="49" charset="0"/>
              </a:rPr>
              <a:t> '1' =&gt; TEMP_2 &lt;= TEMP_1;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de-DE" sz="1800" dirty="0">
                <a:latin typeface="Courier New" panose="02070309020205020404" pitchFamily="49" charset="0"/>
              </a:rPr>
              <a:t>     </a:t>
            </a:r>
            <a:r>
              <a:rPr lang="en-GB" altLang="de-DE" sz="1800" b="1" dirty="0">
                <a:latin typeface="Courier New" panose="02070309020205020404" pitchFamily="49" charset="0"/>
              </a:rPr>
              <a:t>end case</a:t>
            </a:r>
            <a:r>
              <a:rPr lang="en-GB" altLang="de-DE" sz="18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de-DE" sz="1800" dirty="0">
                <a:latin typeface="Courier New" panose="02070309020205020404" pitchFamily="49" charset="0"/>
              </a:rPr>
              <a:t>  </a:t>
            </a:r>
            <a:r>
              <a:rPr lang="en-GB" altLang="de-DE" sz="1800" b="1" dirty="0">
                <a:latin typeface="Courier New" panose="02070309020205020404" pitchFamily="49" charset="0"/>
              </a:rPr>
              <a:t>end process</a:t>
            </a:r>
            <a:r>
              <a:rPr lang="en-GB" altLang="de-DE" sz="1800" dirty="0">
                <a:latin typeface="Courier New" panose="02070309020205020404" pitchFamily="49" charset="0"/>
              </a:rPr>
              <a:t> MUX;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GB" altLang="de-DE" sz="1800" dirty="0">
                <a:latin typeface="Courier New" panose="02070309020205020404" pitchFamily="49" charset="0"/>
              </a:rPr>
              <a:t>D_FF: </a:t>
            </a:r>
            <a:r>
              <a:rPr lang="en-GB" altLang="de-DE" sz="1800" b="1" dirty="0">
                <a:latin typeface="Courier New" panose="02070309020205020404" pitchFamily="49" charset="0"/>
              </a:rPr>
              <a:t>process</a:t>
            </a:r>
            <a:r>
              <a:rPr lang="en-GB" altLang="de-DE" sz="1800" dirty="0">
                <a:latin typeface="Courier New" panose="02070309020205020404" pitchFamily="49" charset="0"/>
              </a:rPr>
              <a:t>(CLK)		  -- </a:t>
            </a:r>
            <a:r>
              <a:rPr lang="en-GB" altLang="de-DE" sz="1800" b="1" dirty="0" err="1">
                <a:latin typeface="Courier New" panose="02070309020205020404" pitchFamily="49" charset="0"/>
              </a:rPr>
              <a:t>nur</a:t>
            </a:r>
            <a:r>
              <a:rPr lang="en-GB" altLang="de-DE" sz="1800" b="1" dirty="0">
                <a:latin typeface="Courier New" panose="02070309020205020404" pitchFamily="49" charset="0"/>
              </a:rPr>
              <a:t> </a:t>
            </a:r>
            <a:r>
              <a:rPr lang="en-GB" altLang="de-DE" sz="1800" b="1" dirty="0" err="1">
                <a:latin typeface="Courier New" panose="02070309020205020404" pitchFamily="49" charset="0"/>
              </a:rPr>
              <a:t>Takt</a:t>
            </a:r>
            <a:r>
              <a:rPr lang="en-GB" altLang="de-DE" sz="1800" b="1" dirty="0">
                <a:latin typeface="Courier New" panose="02070309020205020404" pitchFamily="49" charset="0"/>
              </a:rPr>
              <a:t> </a:t>
            </a:r>
            <a:r>
              <a:rPr lang="en-GB" altLang="de-DE" sz="1800" b="1" dirty="0" err="1">
                <a:latin typeface="Courier New" panose="02070309020205020404" pitchFamily="49" charset="0"/>
              </a:rPr>
              <a:t>gesteuert</a:t>
            </a:r>
            <a:endParaRPr lang="en-GB" altLang="de-DE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de-DE" sz="1800" dirty="0">
                <a:latin typeface="Courier New" panose="02070309020205020404" pitchFamily="49" charset="0"/>
              </a:rPr>
              <a:t>  </a:t>
            </a:r>
            <a:r>
              <a:rPr lang="en-GB" altLang="de-DE" sz="1800" b="1" dirty="0">
                <a:latin typeface="Courier New" panose="02070309020205020404" pitchFamily="49" charset="0"/>
              </a:rPr>
              <a:t>begin</a:t>
            </a:r>
            <a:endParaRPr lang="en-GB" altLang="de-DE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de-DE" sz="1800" dirty="0">
                <a:latin typeface="Courier New" panose="02070309020205020404" pitchFamily="49" charset="0"/>
              </a:rPr>
              <a:t>    </a:t>
            </a:r>
            <a:r>
              <a:rPr lang="en-GB" altLang="de-DE" sz="1800" b="1" dirty="0">
                <a:latin typeface="Courier New" panose="02070309020205020404" pitchFamily="49" charset="0"/>
              </a:rPr>
              <a:t>if</a:t>
            </a:r>
            <a:r>
              <a:rPr lang="en-GB" altLang="de-DE" sz="1800" dirty="0">
                <a:latin typeface="Courier New" panose="02070309020205020404" pitchFamily="49" charset="0"/>
              </a:rPr>
              <a:t> </a:t>
            </a:r>
            <a:r>
              <a:rPr lang="en-GB" altLang="de-DE" sz="1800" dirty="0" err="1">
                <a:latin typeface="Courier New" panose="02070309020205020404" pitchFamily="49" charset="0"/>
              </a:rPr>
              <a:t>CLK'event</a:t>
            </a:r>
            <a:r>
              <a:rPr lang="en-GB" altLang="de-DE" sz="1800" dirty="0">
                <a:latin typeface="Courier New" panose="02070309020205020404" pitchFamily="49" charset="0"/>
              </a:rPr>
              <a:t> </a:t>
            </a:r>
            <a:r>
              <a:rPr lang="en-GB" altLang="de-DE" sz="1800" b="1" dirty="0">
                <a:latin typeface="Courier New" panose="02070309020205020404" pitchFamily="49" charset="0"/>
              </a:rPr>
              <a:t>and</a:t>
            </a:r>
            <a:r>
              <a:rPr lang="en-GB" altLang="de-DE" sz="1800" dirty="0">
                <a:latin typeface="Courier New" panose="02070309020205020404" pitchFamily="49" charset="0"/>
              </a:rPr>
              <a:t> CLK = '1' </a:t>
            </a:r>
            <a:r>
              <a:rPr lang="en-GB" altLang="de-DE" sz="1800" b="1" dirty="0">
                <a:latin typeface="Courier New" panose="02070309020205020404" pitchFamily="49" charset="0"/>
              </a:rPr>
              <a:t>then</a:t>
            </a:r>
            <a:r>
              <a:rPr lang="en-GB" altLang="de-DE" sz="1800" dirty="0">
                <a:latin typeface="Courier New" panose="02070309020205020404" pitchFamily="49" charset="0"/>
              </a:rPr>
              <a:t>  -- </a:t>
            </a:r>
            <a:r>
              <a:rPr lang="en-GB" altLang="de-DE" sz="1800" b="1" dirty="0" err="1">
                <a:latin typeface="Courier New" panose="02070309020205020404" pitchFamily="49" charset="0"/>
              </a:rPr>
              <a:t>ansteigende</a:t>
            </a:r>
            <a:r>
              <a:rPr lang="en-GB" altLang="de-DE" sz="1800" b="1" dirty="0">
                <a:latin typeface="Courier New" panose="02070309020205020404" pitchFamily="49" charset="0"/>
              </a:rPr>
              <a:t> </a:t>
            </a:r>
            <a:r>
              <a:rPr lang="en-GB" altLang="de-DE" sz="1800" b="1" dirty="0" err="1">
                <a:latin typeface="Courier New" panose="02070309020205020404" pitchFamily="49" charset="0"/>
              </a:rPr>
              <a:t>Flanke</a:t>
            </a:r>
            <a:endParaRPr lang="en-GB" altLang="de-DE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de-DE" sz="1800" dirty="0">
                <a:latin typeface="Courier New" panose="02070309020205020404" pitchFamily="49" charset="0"/>
              </a:rPr>
              <a:t>		TEMP_1 &lt;= Y_COMB;	  --</a:t>
            </a:r>
            <a:r>
              <a:rPr lang="en-GB" altLang="de-DE" sz="1800" b="1" dirty="0">
                <a:latin typeface="Courier New" panose="02070309020205020404" pitchFamily="49" charset="0"/>
              </a:rPr>
              <a:t> </a:t>
            </a:r>
            <a:r>
              <a:rPr lang="en-GB" altLang="de-DE" sz="1800" b="1" dirty="0" err="1">
                <a:latin typeface="Courier New" panose="02070309020205020404" pitchFamily="49" charset="0"/>
              </a:rPr>
              <a:t>Signalübernahme</a:t>
            </a:r>
            <a:endParaRPr lang="en-GB" altLang="de-DE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de-DE" sz="1800" dirty="0">
                <a:latin typeface="Courier New" panose="02070309020205020404" pitchFamily="49" charset="0"/>
              </a:rPr>
              <a:t>    </a:t>
            </a:r>
            <a:r>
              <a:rPr lang="en-GB" altLang="de-DE" sz="1800" b="1" dirty="0">
                <a:latin typeface="Courier New" panose="02070309020205020404" pitchFamily="49" charset="0"/>
              </a:rPr>
              <a:t>else</a:t>
            </a:r>
            <a:endParaRPr lang="en-GB" altLang="de-DE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de-DE" sz="1800" dirty="0">
                <a:latin typeface="Courier New" panose="02070309020205020404" pitchFamily="49" charset="0"/>
              </a:rPr>
              <a:t>		TEMP_1 &lt;= TEMP_1;	  -- </a:t>
            </a:r>
            <a:r>
              <a:rPr lang="en-GB" altLang="de-DE" sz="1800" b="1" dirty="0" err="1">
                <a:latin typeface="Courier New" panose="02070309020205020404" pitchFamily="49" charset="0"/>
              </a:rPr>
              <a:t>gespeichertes</a:t>
            </a:r>
            <a:r>
              <a:rPr lang="en-GB" altLang="de-DE" sz="1800" b="1" dirty="0">
                <a:latin typeface="Courier New" panose="02070309020205020404" pitchFamily="49" charset="0"/>
              </a:rPr>
              <a:t> Signal</a:t>
            </a:r>
            <a:endParaRPr lang="en-GB" altLang="de-DE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de-DE" sz="1800" dirty="0">
                <a:latin typeface="Courier New" panose="02070309020205020404" pitchFamily="49" charset="0"/>
              </a:rPr>
              <a:t>    </a:t>
            </a:r>
            <a:r>
              <a:rPr lang="en-GB" altLang="de-DE" sz="1800" b="1" dirty="0">
                <a:latin typeface="Courier New" panose="02070309020205020404" pitchFamily="49" charset="0"/>
              </a:rPr>
              <a:t>end if</a:t>
            </a:r>
            <a:r>
              <a:rPr lang="en-GB" altLang="de-DE" sz="18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de-DE" sz="1800" dirty="0">
                <a:latin typeface="Courier New" panose="02070309020205020404" pitchFamily="49" charset="0"/>
              </a:rPr>
              <a:t>  </a:t>
            </a:r>
            <a:r>
              <a:rPr lang="en-GB" altLang="de-DE" sz="1800" b="1" dirty="0">
                <a:latin typeface="Courier New" panose="02070309020205020404" pitchFamily="49" charset="0"/>
              </a:rPr>
              <a:t>end process</a:t>
            </a:r>
            <a:r>
              <a:rPr lang="en-GB" altLang="de-DE" sz="1800" dirty="0">
                <a:latin typeface="Courier New" panose="02070309020205020404" pitchFamily="49" charset="0"/>
              </a:rPr>
              <a:t> D_FF;</a:t>
            </a:r>
            <a:endParaRPr lang="de-DE" altLang="de-DE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e-DE" altLang="de-DE" sz="1800" dirty="0">
                <a:latin typeface="Courier New" panose="02070309020205020404" pitchFamily="49" charset="0"/>
              </a:rPr>
              <a:t>Y &lt;= TEMP_2 </a:t>
            </a:r>
            <a:r>
              <a:rPr lang="de-DE" altLang="de-DE" sz="1800" dirty="0" err="1">
                <a:latin typeface="Courier New" panose="02070309020205020404" pitchFamily="49" charset="0"/>
              </a:rPr>
              <a:t>xor</a:t>
            </a:r>
            <a:r>
              <a:rPr lang="de-DE" altLang="de-DE" sz="1800" dirty="0">
                <a:latin typeface="Courier New" panose="02070309020205020404" pitchFamily="49" charset="0"/>
              </a:rPr>
              <a:t> S(1);               -- </a:t>
            </a:r>
            <a:r>
              <a:rPr lang="de-DE" altLang="de-DE" sz="1800" b="1" dirty="0">
                <a:latin typeface="Courier New" panose="02070309020205020404" pitchFamily="49" charset="0"/>
              </a:rPr>
              <a:t>gesteuerter Inverter nebenläufig</a:t>
            </a:r>
            <a:endParaRPr lang="de-DE" altLang="de-DE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e-DE" altLang="de-DE" sz="1800" dirty="0">
                <a:latin typeface="Courier New" panose="02070309020205020404" pitchFamily="49" charset="0"/>
              </a:rPr>
              <a:t>-- </a:t>
            </a:r>
            <a:r>
              <a:rPr lang="de-DE" altLang="de-DE" sz="1800" b="1" dirty="0">
                <a:latin typeface="Courier New" panose="02070309020205020404" pitchFamily="49" charset="0"/>
              </a:rPr>
              <a:t>end DUT Prozesse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135563" y="1431925"/>
            <a:ext cx="2295525" cy="693738"/>
          </a:xfrm>
          <a:prstGeom prst="wedgeRoundRectCallout">
            <a:avLst>
              <a:gd name="adj1" fmla="val -158815"/>
              <a:gd name="adj2" fmla="val 9815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b="1">
                <a:latin typeface="Arial" panose="020B0604020202020204" pitchFamily="34" charset="0"/>
              </a:rPr>
              <a:t>Multiplexer Prozess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215188" y="3852863"/>
            <a:ext cx="2295525" cy="693737"/>
          </a:xfrm>
          <a:prstGeom prst="wedgeRoundRectCallout">
            <a:avLst>
              <a:gd name="adj1" fmla="val -269241"/>
              <a:gd name="adj2" fmla="val 5977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b="1">
                <a:latin typeface="Arial" panose="020B0604020202020204" pitchFamily="34" charset="0"/>
              </a:rPr>
              <a:t>Flip-Flop Prozess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919663" y="6084888"/>
            <a:ext cx="2295525" cy="693737"/>
          </a:xfrm>
          <a:prstGeom prst="wedgeRoundRectCallout">
            <a:avLst>
              <a:gd name="adj1" fmla="val -137639"/>
              <a:gd name="adj2" fmla="val 46426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b="1">
                <a:latin typeface="Arial" panose="020B0604020202020204" pitchFamily="34" charset="0"/>
              </a:rPr>
              <a:t>Output  Zuweisung mit  XOR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Datumsplatzhalt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7E2E9-3771-43E3-95B2-BC43DED793B9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95235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15F67B-2BFD-45B9-80D9-D8F26E20D520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VHDL-Modell mit Testbench (Stimuli-Prozesse)</a:t>
            </a:r>
          </a:p>
        </p:txBody>
      </p:sp>
      <p:sp>
        <p:nvSpPr>
          <p:cNvPr id="95237" name="Text Box 3"/>
          <p:cNvSpPr txBox="1">
            <a:spLocks noChangeArrowheads="1"/>
          </p:cNvSpPr>
          <p:nvPr/>
        </p:nvSpPr>
        <p:spPr bwMode="auto">
          <a:xfrm>
            <a:off x="398463" y="973138"/>
            <a:ext cx="10009187" cy="62690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de-DE" altLang="de-DE" sz="1800" b="1" dirty="0">
                <a:latin typeface="Courier New" panose="02070309020205020404" pitchFamily="49" charset="0"/>
              </a:rPr>
              <a:t>-- </a:t>
            </a:r>
            <a:r>
              <a:rPr lang="de-DE" altLang="de-DE" sz="1800" b="1" dirty="0" err="1">
                <a:latin typeface="Courier New" panose="02070309020205020404" pitchFamily="49" charset="0"/>
              </a:rPr>
              <a:t>Testbench</a:t>
            </a:r>
            <a:r>
              <a:rPr lang="de-DE" altLang="de-DE" sz="1800" b="1" dirty="0">
                <a:latin typeface="Courier New" panose="02070309020205020404" pitchFamily="49" charset="0"/>
              </a:rPr>
              <a:t> Prozesse:</a:t>
            </a:r>
            <a:endParaRPr lang="en-GB" altLang="de-DE" sz="18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CLKGEN: process                     -- </a:t>
            </a:r>
            <a:r>
              <a:rPr lang="en-GB" altLang="de-DE" sz="1800" b="1" dirty="0" err="1">
                <a:latin typeface="Courier New" panose="02070309020205020404" pitchFamily="49" charset="0"/>
              </a:rPr>
              <a:t>Taktgenerator</a:t>
            </a:r>
            <a:r>
              <a:rPr lang="en-GB" altLang="de-DE" sz="1800" b="1" dirty="0">
                <a:latin typeface="Courier New" panose="02070309020205020404" pitchFamily="49" charset="0"/>
              </a:rPr>
              <a:t> 5 MHz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   begin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      CLK &lt;= '0'; wait for 100 ns;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      CLK &lt;= '1'; wait for 100 ns;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   end process CLKGEN;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STIMULI: process                 -- </a:t>
            </a:r>
            <a:r>
              <a:rPr lang="en-GB" altLang="de-DE" sz="1800" b="1" dirty="0" err="1">
                <a:latin typeface="Courier New" panose="02070309020205020404" pitchFamily="49" charset="0"/>
              </a:rPr>
              <a:t>Diskrete</a:t>
            </a:r>
            <a:r>
              <a:rPr lang="en-GB" altLang="de-DE" sz="1800" b="1" dirty="0">
                <a:latin typeface="Courier New" panose="02070309020205020404" pitchFamily="49" charset="0"/>
              </a:rPr>
              <a:t> Stimuli f. 8 Tests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   begin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      TEST &lt;= 1; Y_COMB &lt;= '1'; S &lt;= "00"; wait for 200 ns;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      TEST &lt;= 2; Y_COMB &lt;= '1'; S &lt;= "10"; wait for 200 ns;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      TEST &lt;= 3; Y_COMB &lt;= '0'; S &lt;= "00"; wait for 200 ns;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      TEST &lt;= 4; Y_COMB &lt;= '0'; S &lt;= "10"; wait for 200 ns;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      TEST &lt;= 5; Y_COMB &lt;= '1'; S &lt;= "01"; wait for 200 ns;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      TEST &lt;= 6; Y_COMB &lt;= '1'; S &lt;= "11"; wait for 200 ns;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      TEST &lt;= 7; Y_COMB &lt;= '0'; S &lt;= "01"; wait for 200 ns;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      TEST &lt;= 8; Y_COMB &lt;= '0'; S &lt;= "11"; wait for 200 ns;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   end process STIMULI;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   </a:t>
            </a:r>
            <a:endParaRPr lang="de-DE" altLang="de-DE" sz="1800" b="1" dirty="0">
              <a:latin typeface="Courier New" panose="02070309020205020404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261100" y="1762125"/>
            <a:ext cx="1819275" cy="693738"/>
          </a:xfrm>
          <a:prstGeom prst="wedgeRoundRectCallout">
            <a:avLst>
              <a:gd name="adj1" fmla="val -113648"/>
              <a:gd name="adj2" fmla="val 2640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b="1">
                <a:latin typeface="Arial" panose="020B0604020202020204" pitchFamily="34" charset="0"/>
              </a:rPr>
              <a:t>Taktgenerator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159875" y="3997325"/>
            <a:ext cx="1458913" cy="693738"/>
          </a:xfrm>
          <a:prstGeom prst="wedgeRoundRectCallout">
            <a:avLst>
              <a:gd name="adj1" fmla="val -91440"/>
              <a:gd name="adj2" fmla="val 86472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b="1">
                <a:latin typeface="Arial" panose="020B0604020202020204" pitchFamily="34" charset="0"/>
              </a:rPr>
              <a:t>Test Stimuli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Datumsplatzhalt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926983-7A4E-4A7C-9977-8B8F520931AC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96259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FDADD1-D46A-4241-B24D-09F01B0EF45E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VHDL-Modell mit Testbench (Response-Monitor)</a:t>
            </a:r>
          </a:p>
        </p:txBody>
      </p:sp>
      <p:sp>
        <p:nvSpPr>
          <p:cNvPr id="96261" name="Text Box 3"/>
          <p:cNvSpPr txBox="1">
            <a:spLocks noChangeArrowheads="1"/>
          </p:cNvSpPr>
          <p:nvPr/>
        </p:nvSpPr>
        <p:spPr bwMode="auto">
          <a:xfrm>
            <a:off x="0" y="968375"/>
            <a:ext cx="10687050" cy="6269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RESPONSE_MONITOR: process        -- </a:t>
            </a:r>
            <a:r>
              <a:rPr lang="en-GB" altLang="de-DE" sz="1800" b="1" dirty="0" err="1">
                <a:latin typeface="Courier New" panose="02070309020205020404" pitchFamily="49" charset="0"/>
              </a:rPr>
              <a:t>Prüfe</a:t>
            </a:r>
            <a:r>
              <a:rPr lang="en-GB" altLang="de-DE" sz="1800" b="1" dirty="0">
                <a:latin typeface="Courier New" panose="02070309020205020404" pitchFamily="49" charset="0"/>
              </a:rPr>
              <a:t> </a:t>
            </a:r>
            <a:r>
              <a:rPr lang="en-GB" altLang="de-DE" sz="1800" b="1" dirty="0" err="1">
                <a:latin typeface="Courier New" panose="02070309020205020404" pitchFamily="49" charset="0"/>
              </a:rPr>
              <a:t>Testergebnisse</a:t>
            </a:r>
            <a:endParaRPr lang="en-GB" altLang="de-DE" sz="18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begin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  </a:t>
            </a:r>
            <a:r>
              <a:rPr lang="de-DE" altLang="de-DE" sz="1800" b="1" dirty="0" err="1">
                <a:latin typeface="Courier New" panose="02070309020205020404" pitchFamily="49" charset="0"/>
              </a:rPr>
              <a:t>wait</a:t>
            </a:r>
            <a:r>
              <a:rPr lang="de-DE" altLang="de-DE" sz="1800" b="1" dirty="0">
                <a:latin typeface="Courier New" panose="02070309020205020404" pitchFamily="49" charset="0"/>
              </a:rPr>
              <a:t> </a:t>
            </a:r>
            <a:r>
              <a:rPr lang="de-DE" altLang="de-DE" sz="1800" b="1" dirty="0" err="1">
                <a:latin typeface="Courier New" panose="02070309020205020404" pitchFamily="49" charset="0"/>
              </a:rPr>
              <a:t>for</a:t>
            </a:r>
            <a:r>
              <a:rPr lang="de-DE" altLang="de-DE" sz="1800" b="1" dirty="0">
                <a:latin typeface="Courier New" panose="02070309020205020404" pitchFamily="49" charset="0"/>
              </a:rPr>
              <a:t> 150 </a:t>
            </a:r>
            <a:r>
              <a:rPr lang="de-DE" altLang="de-DE" sz="1800" b="1" dirty="0" err="1">
                <a:latin typeface="Courier New" panose="02070309020205020404" pitchFamily="49" charset="0"/>
              </a:rPr>
              <a:t>ns</a:t>
            </a:r>
            <a:r>
              <a:rPr lang="de-DE" altLang="de-DE" sz="1800" b="1" dirty="0">
                <a:latin typeface="Courier New" panose="02070309020205020404" pitchFamily="49" charset="0"/>
              </a:rPr>
              <a:t>;             -- 50 </a:t>
            </a:r>
            <a:r>
              <a:rPr lang="de-DE" altLang="de-DE" sz="1800" b="1" dirty="0" err="1">
                <a:latin typeface="Courier New" panose="02070309020205020404" pitchFamily="49" charset="0"/>
              </a:rPr>
              <a:t>ns</a:t>
            </a:r>
            <a:r>
              <a:rPr lang="de-DE" altLang="de-DE" sz="1800" b="1" dirty="0">
                <a:latin typeface="Courier New" panose="02070309020205020404" pitchFamily="49" charset="0"/>
              </a:rPr>
              <a:t> nach der steigenden Flanke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de-DE" altLang="de-DE" sz="1800" b="1" dirty="0">
                <a:latin typeface="Courier New" panose="02070309020205020404" pitchFamily="49" charset="0"/>
              </a:rPr>
              <a:t>  </a:t>
            </a:r>
            <a:r>
              <a:rPr lang="en-GB" altLang="de-DE" sz="1800" b="1" dirty="0">
                <a:latin typeface="Courier New" panose="02070309020205020404" pitchFamily="49" charset="0"/>
              </a:rPr>
              <a:t>for I in 1 to 8 loop        -- </a:t>
            </a:r>
            <a:r>
              <a:rPr lang="en-GB" altLang="de-DE" sz="1800" b="1" dirty="0" err="1">
                <a:latin typeface="Courier New" panose="02070309020205020404" pitchFamily="49" charset="0"/>
              </a:rPr>
              <a:t>Prüfe</a:t>
            </a:r>
            <a:r>
              <a:rPr lang="en-GB" altLang="de-DE" sz="1800" b="1" dirty="0">
                <a:latin typeface="Courier New" panose="02070309020205020404" pitchFamily="49" charset="0"/>
              </a:rPr>
              <a:t> 8 mal (</a:t>
            </a:r>
            <a:r>
              <a:rPr lang="en-GB" altLang="de-DE" sz="1800" b="1" dirty="0" err="1">
                <a:latin typeface="Courier New" panose="02070309020205020404" pitchFamily="49" charset="0"/>
              </a:rPr>
              <a:t>insgesamt</a:t>
            </a:r>
            <a:r>
              <a:rPr lang="en-GB" altLang="de-DE" sz="1800" b="1" dirty="0">
                <a:latin typeface="Courier New" panose="02070309020205020404" pitchFamily="49" charset="0"/>
              </a:rPr>
              <a:t> 1600 ns)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     case TEST is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         when 1 =&gt; assert Y ='1' report "Error: test 1";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         when 2 =&gt; assert Y ='0' report "Error: test 2";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         when 3 =&gt; assert Y ='0' report "Error: test 3";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         when 4 =&gt; assert Y ='1' report "Error: test 4";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         when 5 =&gt; assert Y ='1' report "Error: test 5";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         when 6 =&gt; assert Y ='0' report "Error: test 6";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         when 7 =&gt; assert Y ='1' report "Error: test 7"; -- </a:t>
            </a:r>
            <a:r>
              <a:rPr lang="en-GB" altLang="de-DE" sz="1800" b="1" dirty="0" err="1">
                <a:latin typeface="Courier New" panose="02070309020205020404" pitchFamily="49" charset="0"/>
              </a:rPr>
              <a:t>Fehler</a:t>
            </a:r>
            <a:endParaRPr lang="en-GB" altLang="de-DE" sz="18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         when 8 =&gt; assert Y ='1' report "Error: test 8";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     end case;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     wait for 200 ns;             -- </a:t>
            </a:r>
            <a:r>
              <a:rPr lang="en-GB" altLang="de-DE" sz="1800" b="1" dirty="0" err="1">
                <a:latin typeface="Courier New" panose="02070309020205020404" pitchFamily="49" charset="0"/>
              </a:rPr>
              <a:t>nächster</a:t>
            </a:r>
            <a:r>
              <a:rPr lang="en-GB" altLang="de-DE" sz="1800" b="1" dirty="0">
                <a:latin typeface="Courier New" panose="02070309020205020404" pitchFamily="49" charset="0"/>
              </a:rPr>
              <a:t> Test </a:t>
            </a:r>
            <a:r>
              <a:rPr lang="en-GB" altLang="de-DE" sz="1800" b="1" dirty="0" err="1">
                <a:latin typeface="Courier New" panose="02070309020205020404" pitchFamily="49" charset="0"/>
              </a:rPr>
              <a:t>nach</a:t>
            </a:r>
            <a:r>
              <a:rPr lang="en-GB" altLang="de-DE" sz="1800" b="1" dirty="0">
                <a:latin typeface="Courier New" panose="02070309020205020404" pitchFamily="49" charset="0"/>
              </a:rPr>
              <a:t> 200 ns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  end loop;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de-DE" sz="1800" b="1" dirty="0">
                <a:latin typeface="Courier New" panose="02070309020205020404" pitchFamily="49" charset="0"/>
              </a:rPr>
              <a:t>end process RESPONSE_MONITOR;</a:t>
            </a:r>
            <a:endParaRPr lang="de-DE" altLang="de-DE" sz="18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de-DE" altLang="de-DE" sz="1800" b="1" dirty="0">
                <a:latin typeface="Courier New" panose="02070309020205020404" pitchFamily="49" charset="0"/>
              </a:rPr>
              <a:t>-- end </a:t>
            </a:r>
            <a:r>
              <a:rPr lang="de-DE" altLang="de-DE" sz="1800" b="1" dirty="0" err="1">
                <a:latin typeface="Courier New" panose="02070309020205020404" pitchFamily="49" charset="0"/>
              </a:rPr>
              <a:t>Testbench</a:t>
            </a:r>
            <a:r>
              <a:rPr lang="de-DE" altLang="de-DE" sz="1800" b="1" dirty="0">
                <a:latin typeface="Courier New" panose="02070309020205020404" pitchFamily="49" charset="0"/>
              </a:rPr>
              <a:t> Prozesse: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de-DE" altLang="de-DE" sz="1800" b="1" dirty="0">
                <a:latin typeface="Courier New" panose="02070309020205020404" pitchFamily="49" charset="0"/>
              </a:rPr>
              <a:t>end VERHALTEN;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199063" y="5942013"/>
            <a:ext cx="2881312" cy="693737"/>
          </a:xfrm>
          <a:prstGeom prst="wedgeRoundRectCallout">
            <a:avLst>
              <a:gd name="adj1" fmla="val -128917"/>
              <a:gd name="adj2" fmla="val -8539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b="1">
                <a:latin typeface="Arial" panose="020B0604020202020204" pitchFamily="34" charset="0"/>
              </a:rPr>
              <a:t>50 ns nach der steigenden Taktflanke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Datumsplatzhalt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C37473-F5C4-4402-9384-4EC9141F058B}" type="datetime1">
              <a:rPr lang="de-DE" altLang="de-D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de-DE" sz="1000" b="0" smtClean="0"/>
          </a:p>
        </p:txBody>
      </p:sp>
      <p:sp>
        <p:nvSpPr>
          <p:cNvPr id="97284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999B8D-F00D-41A7-8E53-53B38AD89E30}" type="slidenum">
              <a:rPr lang="en-US" altLang="de-D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de-DE" altLang="de-D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Simulation des VHDL-Modells</a:t>
            </a:r>
          </a:p>
        </p:txBody>
      </p:sp>
      <p:sp>
        <p:nvSpPr>
          <p:cNvPr id="9728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r>
              <a:rPr lang="de-DE" altLang="de-DE" sz="2400" smtClean="0"/>
              <a:t>Meldung auf der Simulatorkonsole:</a:t>
            </a:r>
          </a:p>
          <a:p>
            <a:pPr eaLnBrk="1" hangingPunct="1">
              <a:buFontTx/>
              <a:buNone/>
            </a:pPr>
            <a:r>
              <a:rPr lang="en-GB" altLang="de-DE" smtClean="0">
                <a:latin typeface="Courier New" panose="02070309020205020404" pitchFamily="49" charset="0"/>
              </a:rPr>
              <a:t># ** Error: Error: test 7</a:t>
            </a:r>
          </a:p>
          <a:p>
            <a:pPr eaLnBrk="1" hangingPunct="1">
              <a:buFontTx/>
              <a:buNone/>
            </a:pPr>
            <a:r>
              <a:rPr lang="en-GB" altLang="de-DE" smtClean="0">
                <a:latin typeface="Courier New" panose="02070309020205020404" pitchFamily="49" charset="0"/>
              </a:rPr>
              <a:t>#    Time: 1350 ns  Iteration: 0  Instance: /oc_tb</a:t>
            </a:r>
            <a:endParaRPr lang="de-DE" altLang="de-DE" smtClean="0">
              <a:latin typeface="Courier New" panose="02070309020205020404" pitchFamily="49" charset="0"/>
            </a:endParaRPr>
          </a:p>
        </p:txBody>
      </p:sp>
      <p:sp>
        <p:nvSpPr>
          <p:cNvPr id="97287" name="Rectangle 5"/>
          <p:cNvSpPr>
            <a:spLocks noChangeArrowheads="1"/>
          </p:cNvSpPr>
          <p:nvPr/>
        </p:nvSpPr>
        <p:spPr bwMode="auto">
          <a:xfrm>
            <a:off x="0" y="3248025"/>
            <a:ext cx="106870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sv-SE" altLang="de-DE" b="1">
              <a:latin typeface="Arial" panose="020B0604020202020204" pitchFamily="34" charset="0"/>
            </a:endParaRPr>
          </a:p>
        </p:txBody>
      </p:sp>
      <p:graphicFrame>
        <p:nvGraphicFramePr>
          <p:cNvPr id="97288" name="Object 4"/>
          <p:cNvGraphicFramePr>
            <a:graphicFrameLocks noChangeAspect="1"/>
          </p:cNvGraphicFramePr>
          <p:nvPr/>
        </p:nvGraphicFramePr>
        <p:xfrm>
          <a:off x="230188" y="3262313"/>
          <a:ext cx="10312400" cy="231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7" name="Visio" r:id="rId3" imgW="7191687" imgH="1620591" progId="Visio.Drawing.11">
                  <p:embed/>
                </p:oleObj>
              </mc:Choice>
              <mc:Fallback>
                <p:oleObj name="Visio" r:id="rId3" imgW="7191687" imgH="162059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3262313"/>
                        <a:ext cx="10312400" cy="231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Einführung in VHDL - Zusammenfassung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smtClean="0"/>
              <a:t>Modellierungsstile und Abstraktionsebenen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Entity, </a:t>
            </a:r>
            <a:r>
              <a:rPr lang="de-AT" dirty="0" err="1" smtClean="0"/>
              <a:t>Architecture</a:t>
            </a:r>
            <a:r>
              <a:rPr lang="de-AT" dirty="0" smtClean="0"/>
              <a:t>, Signal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DUT und </a:t>
            </a:r>
            <a:r>
              <a:rPr lang="de-AT" dirty="0" err="1" smtClean="0"/>
              <a:t>Testbench</a:t>
            </a:r>
            <a:endParaRPr lang="de-AT" dirty="0" smtClean="0"/>
          </a:p>
          <a:p>
            <a:pPr>
              <a:lnSpc>
                <a:spcPct val="150000"/>
              </a:lnSpc>
            </a:pPr>
            <a:r>
              <a:rPr lang="de-AT" dirty="0" smtClean="0"/>
              <a:t>Register Transfer Level Design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VHDL Simulationssemantik, Delta Delay Model 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Prozesse</a:t>
            </a:r>
          </a:p>
          <a:p>
            <a:pPr>
              <a:lnSpc>
                <a:spcPct val="150000"/>
              </a:lnSpc>
            </a:pPr>
            <a:r>
              <a:rPr lang="de-AT" dirty="0" err="1" smtClean="0"/>
              <a:t>Delaymodel</a:t>
            </a:r>
            <a:r>
              <a:rPr lang="de-AT" dirty="0" smtClean="0"/>
              <a:t> und Zeitverhalten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Sequentielle Anweisungen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A4F7AD-972D-43B7-B0C2-00111FFB7429}" type="datetime1">
              <a:rPr lang="de-DE" altLang="sv-SE" smtClean="0"/>
              <a:pPr>
                <a:defRPr/>
              </a:pPr>
              <a:t>29.10.2018</a:t>
            </a:fld>
            <a:endParaRPr lang="de-DE" alt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2F069E-11E6-439F-BB80-AECB19D09423}" type="slidenum">
              <a:rPr lang="en-US" altLang="sv-SE" smtClean="0"/>
              <a:pPr>
                <a:defRPr/>
              </a:pPr>
              <a:t>73</a:t>
            </a:fld>
            <a:endParaRPr lang="de-DE" altLang="sv-S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3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BD7D25-3D43-43D3-A9E7-200E5E0794CB}" type="datetime1">
              <a:rPr lang="de-DE" altLang="sv-S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sv-SE" sz="1000" b="0" smtClean="0"/>
          </a:p>
        </p:txBody>
      </p:sp>
      <p:sp>
        <p:nvSpPr>
          <p:cNvPr id="14339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40EECA-571B-4412-9B6E-DDFD9BA68586}" type="slidenum">
              <a:rPr lang="en-US" altLang="sv-S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de-DE" altLang="sv-S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Datenflussmodelle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90550" y="1836738"/>
            <a:ext cx="9577388" cy="646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altLang="sv-SE" sz="1800" b="1" i="1">
                <a:latin typeface="Arial" panose="020B0604020202020204" pitchFamily="34" charset="0"/>
              </a:rPr>
              <a:t>Datenflussmodell</a:t>
            </a:r>
            <a:r>
              <a:rPr lang="de-DE" altLang="sv-SE" sz="1800" b="1">
                <a:latin typeface="Arial" panose="020B0604020202020204" pitchFamily="34" charset="0"/>
              </a:rPr>
              <a:t>: Der Fluss der Daten durch die verarbeitenden Komponenten ist explizit.</a:t>
            </a:r>
            <a:endParaRPr lang="de-DE" altLang="sv-SE" sz="1800">
              <a:latin typeface="Arial" panose="020B0604020202020204" pitchFamily="34" charset="0"/>
            </a:endParaRP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519113" y="3421063"/>
            <a:ext cx="9648825" cy="13239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sv-SE" b="1">
                <a:latin typeface="Courier New" panose="02070309020205020404" pitchFamily="49" charset="0"/>
              </a:rPr>
              <a:t>architecture</a:t>
            </a:r>
            <a:r>
              <a:rPr lang="en-GB" altLang="sv-SE">
                <a:latin typeface="Courier New" panose="02070309020205020404" pitchFamily="49" charset="0"/>
              </a:rPr>
              <a:t> DATENFLUSS </a:t>
            </a:r>
            <a:r>
              <a:rPr lang="en-GB" altLang="sv-SE" b="1">
                <a:latin typeface="Courier New" panose="02070309020205020404" pitchFamily="49" charset="0"/>
              </a:rPr>
              <a:t>of</a:t>
            </a:r>
            <a:r>
              <a:rPr lang="en-GB" altLang="sv-SE">
                <a:latin typeface="Courier New" panose="02070309020205020404" pitchFamily="49" charset="0"/>
              </a:rPr>
              <a:t> MUX </a:t>
            </a:r>
            <a:r>
              <a:rPr lang="en-GB" altLang="sv-SE" b="1">
                <a:latin typeface="Courier New" panose="02070309020205020404" pitchFamily="49" charset="0"/>
              </a:rPr>
              <a:t>is</a:t>
            </a:r>
          </a:p>
          <a:p>
            <a:endParaRPr lang="en-GB" altLang="sv-SE" b="1">
              <a:latin typeface="Courier New" panose="02070309020205020404" pitchFamily="49" charset="0"/>
            </a:endParaRPr>
          </a:p>
          <a:p>
            <a:r>
              <a:rPr lang="en-GB" altLang="sv-SE" b="1">
                <a:latin typeface="Courier New" panose="02070309020205020404" pitchFamily="49" charset="0"/>
              </a:rPr>
              <a:t>begin</a:t>
            </a:r>
            <a:endParaRPr lang="en-GB" altLang="sv-SE">
              <a:latin typeface="Courier New" panose="02070309020205020404" pitchFamily="49" charset="0"/>
            </a:endParaRPr>
          </a:p>
          <a:p>
            <a:r>
              <a:rPr lang="en-GB" altLang="sv-SE">
                <a:latin typeface="Courier New" panose="02070309020205020404" pitchFamily="49" charset="0"/>
              </a:rPr>
              <a:t>	Y &lt;= </a:t>
            </a:r>
            <a:r>
              <a:rPr lang="de-AT" altLang="sv-SE">
                <a:latin typeface="Courier New" panose="02070309020205020404" pitchFamily="49" charset="0"/>
              </a:rPr>
              <a:t>(IB </a:t>
            </a:r>
            <a:r>
              <a:rPr lang="de-AT" altLang="sv-SE" b="1">
                <a:latin typeface="Courier New" panose="02070309020205020404" pitchFamily="49" charset="0"/>
              </a:rPr>
              <a:t>and</a:t>
            </a:r>
            <a:r>
              <a:rPr lang="de-AT" altLang="sv-SE">
                <a:latin typeface="Courier New" panose="02070309020205020404" pitchFamily="49" charset="0"/>
              </a:rPr>
              <a:t> S) </a:t>
            </a:r>
            <a:r>
              <a:rPr lang="en-GB" altLang="sv-SE" b="1">
                <a:latin typeface="Courier New" panose="02070309020205020404" pitchFamily="49" charset="0"/>
              </a:rPr>
              <a:t>or</a:t>
            </a:r>
            <a:r>
              <a:rPr lang="en-GB" altLang="sv-SE">
                <a:latin typeface="Courier New" panose="02070309020205020404" pitchFamily="49" charset="0"/>
              </a:rPr>
              <a:t> (IA </a:t>
            </a:r>
            <a:r>
              <a:rPr lang="en-GB" altLang="sv-SE" b="1">
                <a:latin typeface="Courier New" panose="02070309020205020404" pitchFamily="49" charset="0"/>
              </a:rPr>
              <a:t>and</a:t>
            </a:r>
            <a:r>
              <a:rPr lang="en-GB" altLang="sv-SE">
                <a:latin typeface="Courier New" panose="02070309020205020404" pitchFamily="49" charset="0"/>
              </a:rPr>
              <a:t> (</a:t>
            </a:r>
            <a:r>
              <a:rPr lang="en-GB" altLang="sv-SE" b="1">
                <a:latin typeface="Courier New" panose="02070309020205020404" pitchFamily="49" charset="0"/>
              </a:rPr>
              <a:t>not</a:t>
            </a:r>
            <a:r>
              <a:rPr lang="en-GB" altLang="sv-SE">
                <a:latin typeface="Courier New" panose="02070309020205020404" pitchFamily="49" charset="0"/>
              </a:rPr>
              <a:t> S));</a:t>
            </a:r>
            <a:endParaRPr lang="en-GB" altLang="sv-SE" b="1">
              <a:latin typeface="Courier New" panose="02070309020205020404" pitchFamily="49" charset="0"/>
            </a:endParaRPr>
          </a:p>
          <a:p>
            <a:r>
              <a:rPr lang="en-GB" altLang="sv-SE" b="1">
                <a:latin typeface="Courier New" panose="02070309020205020404" pitchFamily="49" charset="0"/>
              </a:rPr>
              <a:t>end</a:t>
            </a:r>
            <a:r>
              <a:rPr lang="en-GB" altLang="sv-SE">
                <a:latin typeface="Courier New" panose="02070309020205020404" pitchFamily="49" charset="0"/>
              </a:rPr>
              <a:t> DATENFLUSS;</a:t>
            </a:r>
            <a:endParaRPr lang="de-DE" altLang="sv-SE">
              <a:latin typeface="Courier New" panose="02070309020205020404" pitchFamily="49" charset="0"/>
            </a:endParaRP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590550" y="5942013"/>
            <a:ext cx="95773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de-DE" altLang="sv-SE" sz="1800" b="1">
                <a:latin typeface="Arial" panose="020B0604020202020204" pitchFamily="34" charset="0"/>
              </a:rPr>
              <a:t> Im Gajski-Diagramm findet sich diese Art der Modellierung auf der, von innen gesehen, zweiten Abstraktionsebene der Verhaltensachse</a:t>
            </a:r>
            <a:r>
              <a:rPr lang="de-DE" altLang="sv-SE" sz="180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383BB6-0E8B-486A-B335-8A26EFC14AF5}" type="datetime1">
              <a:rPr lang="de-DE" altLang="sv-SE" sz="1000" b="0" smtClean="0"/>
              <a:pPr>
                <a:spcBef>
                  <a:spcPct val="0"/>
                </a:spcBef>
                <a:buFontTx/>
                <a:buNone/>
              </a:pPr>
              <a:t>29.10.2018</a:t>
            </a:fld>
            <a:endParaRPr lang="de-DE" altLang="sv-SE" sz="1000" b="0" smtClean="0"/>
          </a:p>
        </p:txBody>
      </p:sp>
      <p:sp>
        <p:nvSpPr>
          <p:cNvPr id="15363" name="Foliennummernplatzhalt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95363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E899BE-F042-4035-B8F4-799C30D35001}" type="slidenum">
              <a:rPr lang="en-US" altLang="sv-SE" sz="1200" b="0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de-DE" altLang="sv-SE" sz="1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Strukturmodelle</a:t>
            </a:r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590550" y="1836738"/>
            <a:ext cx="9577388" cy="9239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de-DE" altLang="sv-SE" sz="1800" b="1" dirty="0">
                <a:latin typeface="Arial" panose="020B0604020202020204" pitchFamily="34" charset="0"/>
              </a:rPr>
              <a:t> </a:t>
            </a:r>
            <a:r>
              <a:rPr lang="de-DE" altLang="sv-SE" sz="1800" b="1" i="1" dirty="0">
                <a:latin typeface="Arial" panose="020B0604020202020204" pitchFamily="34" charset="0"/>
              </a:rPr>
              <a:t>Strukturmodell</a:t>
            </a:r>
            <a:r>
              <a:rPr lang="de-DE" altLang="sv-SE" sz="1800" b="1" dirty="0">
                <a:latin typeface="Arial" panose="020B0604020202020204" pitchFamily="34" charset="0"/>
              </a:rPr>
              <a:t>:  Komponenten und ihre Verbindungen sind explizit.</a:t>
            </a:r>
          </a:p>
          <a:p>
            <a:pPr>
              <a:spcBef>
                <a:spcPct val="50000"/>
              </a:spcBef>
            </a:pPr>
            <a:r>
              <a:rPr lang="de-DE" altLang="sv-SE" sz="1800" b="1" dirty="0">
                <a:latin typeface="Arial" panose="020B0604020202020204" pitchFamily="34" charset="0"/>
              </a:rPr>
              <a:t>Bibliothek von Komponenten (</a:t>
            </a:r>
            <a:r>
              <a:rPr lang="de-DE" altLang="sv-SE" sz="1800" b="1" dirty="0">
                <a:solidFill>
                  <a:srgbClr val="9A0E1B"/>
                </a:solidFill>
                <a:latin typeface="Arial" panose="020B0604020202020204" pitchFamily="34" charset="0"/>
              </a:rPr>
              <a:t>VHDL-Default-Bibliothek:</a:t>
            </a:r>
            <a:r>
              <a:rPr lang="de-DE" altLang="sv-SE" sz="1800" b="1" dirty="0">
                <a:latin typeface="Arial" panose="020B0604020202020204" pitchFamily="34" charset="0"/>
              </a:rPr>
              <a:t> </a:t>
            </a:r>
            <a:r>
              <a:rPr lang="de-DE" altLang="sv-SE" sz="2400" b="1" dirty="0">
                <a:solidFill>
                  <a:srgbClr val="9A0E1B"/>
                </a:solidFill>
                <a:latin typeface="Courier New" panose="02070309020205020404" pitchFamily="49" charset="0"/>
              </a:rPr>
              <a:t>./</a:t>
            </a:r>
            <a:r>
              <a:rPr lang="de-DE" altLang="sv-SE" sz="2400" b="1" dirty="0" err="1">
                <a:solidFill>
                  <a:srgbClr val="9A0E1B"/>
                </a:solidFill>
                <a:latin typeface="Courier New" panose="02070309020205020404" pitchFamily="49" charset="0"/>
              </a:rPr>
              <a:t>work</a:t>
            </a:r>
            <a:r>
              <a:rPr lang="de-DE" altLang="sv-SE" sz="1800" b="1" dirty="0">
                <a:latin typeface="Arial" panose="020B0604020202020204" pitchFamily="34" charset="0"/>
              </a:rPr>
              <a:t>).</a:t>
            </a:r>
            <a:r>
              <a:rPr lang="de-DE" altLang="sv-SE" sz="1800" dirty="0">
                <a:latin typeface="Arial" panose="020B0604020202020204" pitchFamily="34" charset="0"/>
              </a:rPr>
              <a:t> </a:t>
            </a:r>
            <a:endParaRPr lang="de-DE" altLang="sv-SE" sz="1800" b="1" dirty="0">
              <a:latin typeface="Arial" panose="020B0604020202020204" pitchFamily="34" charset="0"/>
            </a:endParaRPr>
          </a:p>
        </p:txBody>
      </p:sp>
      <p:sp>
        <p:nvSpPr>
          <p:cNvPr id="15366" name="Text Box 10"/>
          <p:cNvSpPr txBox="1">
            <a:spLocks noChangeArrowheads="1"/>
          </p:cNvSpPr>
          <p:nvPr/>
        </p:nvSpPr>
        <p:spPr bwMode="auto">
          <a:xfrm>
            <a:off x="590550" y="3709988"/>
            <a:ext cx="4968875" cy="2047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sv-SE" b="1">
                <a:latin typeface="Courier New" panose="02070309020205020404" pitchFamily="49" charset="0"/>
              </a:rPr>
              <a:t>architecture</a:t>
            </a:r>
            <a:r>
              <a:rPr lang="en-GB" altLang="sv-SE">
                <a:latin typeface="Courier New" panose="02070309020205020404" pitchFamily="49" charset="0"/>
              </a:rPr>
              <a:t> STRUKTUR </a:t>
            </a:r>
            <a:r>
              <a:rPr lang="en-GB" altLang="sv-SE" b="1">
                <a:latin typeface="Courier New" panose="02070309020205020404" pitchFamily="49" charset="0"/>
              </a:rPr>
              <a:t>of</a:t>
            </a:r>
            <a:r>
              <a:rPr lang="en-GB" altLang="sv-SE">
                <a:latin typeface="Courier New" panose="02070309020205020404" pitchFamily="49" charset="0"/>
              </a:rPr>
              <a:t> MUX </a:t>
            </a:r>
            <a:r>
              <a:rPr lang="en-GB" altLang="sv-SE" b="1">
                <a:latin typeface="Courier New" panose="02070309020205020404" pitchFamily="49" charset="0"/>
              </a:rPr>
              <a:t>is</a:t>
            </a:r>
          </a:p>
          <a:p>
            <a:r>
              <a:rPr lang="en-GB" altLang="sv-SE" b="1">
                <a:latin typeface="Courier New" panose="02070309020205020404" pitchFamily="49" charset="0"/>
              </a:rPr>
              <a:t>signal</a:t>
            </a:r>
            <a:r>
              <a:rPr lang="en-GB" altLang="sv-SE">
                <a:latin typeface="Courier New" panose="02070309020205020404" pitchFamily="49" charset="0"/>
              </a:rPr>
              <a:t> NODE1, NODE2, NODE3 : </a:t>
            </a:r>
            <a:r>
              <a:rPr lang="en-GB" altLang="sv-SE" b="1">
                <a:latin typeface="Courier New" panose="02070309020205020404" pitchFamily="49" charset="0"/>
              </a:rPr>
              <a:t>bit</a:t>
            </a:r>
            <a:r>
              <a:rPr lang="en-GB" altLang="sv-SE">
                <a:latin typeface="Courier New" panose="02070309020205020404" pitchFamily="49" charset="0"/>
              </a:rPr>
              <a:t>;</a:t>
            </a:r>
            <a:endParaRPr lang="en-GB" altLang="sv-SE" b="1">
              <a:latin typeface="Courier New" panose="02070309020205020404" pitchFamily="49" charset="0"/>
            </a:endParaRPr>
          </a:p>
          <a:p>
            <a:r>
              <a:rPr lang="en-GB" altLang="sv-SE" b="1">
                <a:latin typeface="Courier New" panose="02070309020205020404" pitchFamily="49" charset="0"/>
              </a:rPr>
              <a:t>begin</a:t>
            </a:r>
            <a:endParaRPr lang="en-GB" altLang="sv-SE">
              <a:latin typeface="Courier New" panose="02070309020205020404" pitchFamily="49" charset="0"/>
            </a:endParaRPr>
          </a:p>
          <a:p>
            <a:r>
              <a:rPr lang="en-GB" altLang="sv-SE">
                <a:latin typeface="Courier New" panose="02070309020205020404" pitchFamily="49" charset="0"/>
              </a:rPr>
              <a:t>   U1: UND </a:t>
            </a:r>
            <a:r>
              <a:rPr lang="en-GB" altLang="sv-SE" b="1">
                <a:latin typeface="Courier New" panose="02070309020205020404" pitchFamily="49" charset="0"/>
              </a:rPr>
              <a:t>port map</a:t>
            </a:r>
            <a:r>
              <a:rPr lang="en-GB" altLang="sv-SE">
                <a:latin typeface="Courier New" panose="02070309020205020404" pitchFamily="49" charset="0"/>
              </a:rPr>
              <a:t>(IB, S, NODE1);</a:t>
            </a:r>
          </a:p>
          <a:p>
            <a:r>
              <a:rPr lang="en-GB" altLang="sv-SE">
                <a:latin typeface="Courier New" panose="02070309020205020404" pitchFamily="49" charset="0"/>
              </a:rPr>
              <a:t>   </a:t>
            </a:r>
            <a:r>
              <a:rPr lang="fr-FR" altLang="sv-SE">
                <a:latin typeface="Courier New" panose="02070309020205020404" pitchFamily="49" charset="0"/>
              </a:rPr>
              <a:t>U2: INVERTER </a:t>
            </a:r>
            <a:r>
              <a:rPr lang="fr-FR" altLang="sv-SE" b="1">
                <a:latin typeface="Courier New" panose="02070309020205020404" pitchFamily="49" charset="0"/>
              </a:rPr>
              <a:t>port map</a:t>
            </a:r>
            <a:r>
              <a:rPr lang="fr-FR" altLang="sv-SE">
                <a:latin typeface="Courier New" panose="02070309020205020404" pitchFamily="49" charset="0"/>
              </a:rPr>
              <a:t>(S, NODE2);</a:t>
            </a:r>
          </a:p>
          <a:p>
            <a:r>
              <a:rPr lang="fr-FR" altLang="sv-SE">
                <a:latin typeface="Courier New" panose="02070309020205020404" pitchFamily="49" charset="0"/>
              </a:rPr>
              <a:t>   U3: UND </a:t>
            </a:r>
            <a:r>
              <a:rPr lang="fr-FR" altLang="sv-SE" b="1">
                <a:latin typeface="Courier New" panose="02070309020205020404" pitchFamily="49" charset="0"/>
              </a:rPr>
              <a:t>port map</a:t>
            </a:r>
            <a:r>
              <a:rPr lang="fr-FR" altLang="sv-SE">
                <a:latin typeface="Courier New" panose="02070309020205020404" pitchFamily="49" charset="0"/>
              </a:rPr>
              <a:t>(NODE2, IA, NODE3);</a:t>
            </a:r>
          </a:p>
          <a:p>
            <a:r>
              <a:rPr lang="fr-FR" altLang="sv-SE">
                <a:latin typeface="Courier New" panose="02070309020205020404" pitchFamily="49" charset="0"/>
              </a:rPr>
              <a:t>   U4: ODER </a:t>
            </a:r>
            <a:r>
              <a:rPr lang="fr-FR" altLang="sv-SE" b="1">
                <a:latin typeface="Courier New" panose="02070309020205020404" pitchFamily="49" charset="0"/>
              </a:rPr>
              <a:t>port map</a:t>
            </a:r>
            <a:r>
              <a:rPr lang="fr-FR" altLang="sv-SE">
                <a:latin typeface="Courier New" panose="02070309020205020404" pitchFamily="49" charset="0"/>
              </a:rPr>
              <a:t>(NODE1, NODE3, Y);</a:t>
            </a:r>
            <a:endParaRPr lang="de-DE" altLang="sv-SE" b="1">
              <a:latin typeface="Courier New" panose="02070309020205020404" pitchFamily="49" charset="0"/>
            </a:endParaRPr>
          </a:p>
          <a:p>
            <a:r>
              <a:rPr lang="de-DE" altLang="sv-SE" b="1">
                <a:latin typeface="Courier New" panose="02070309020205020404" pitchFamily="49" charset="0"/>
              </a:rPr>
              <a:t>end</a:t>
            </a:r>
            <a:r>
              <a:rPr lang="de-DE" altLang="sv-SE">
                <a:latin typeface="Courier New" panose="02070309020205020404" pitchFamily="49" charset="0"/>
              </a:rPr>
              <a:t> STRUKTUR;</a:t>
            </a:r>
          </a:p>
        </p:txBody>
      </p:sp>
      <p:sp>
        <p:nvSpPr>
          <p:cNvPr id="296968" name="AutoShape 8"/>
          <p:cNvSpPr>
            <a:spLocks noChangeArrowheads="1"/>
          </p:cNvSpPr>
          <p:nvPr/>
        </p:nvSpPr>
        <p:spPr bwMode="auto">
          <a:xfrm>
            <a:off x="6064250" y="3852863"/>
            <a:ext cx="4176713" cy="1439862"/>
          </a:xfrm>
          <a:prstGeom prst="wedgeRoundRectCallout">
            <a:avLst>
              <a:gd name="adj1" fmla="val -71514"/>
              <a:gd name="adj2" fmla="val -1196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457200" indent="-4572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sv-SE" sz="1800" b="1">
                <a:latin typeface="Arial" panose="020B0604020202020204" pitchFamily="34" charset="0"/>
              </a:rPr>
              <a:t>Die Komponenten UND, INVERTER, ODER wurden zuvor compiliert und in der work-Bibliothek abgelegt</a:t>
            </a:r>
          </a:p>
        </p:txBody>
      </p:sp>
      <p:sp>
        <p:nvSpPr>
          <p:cNvPr id="15368" name="Text Box 11"/>
          <p:cNvSpPr txBox="1">
            <a:spLocks noChangeArrowheads="1"/>
          </p:cNvSpPr>
          <p:nvPr/>
        </p:nvSpPr>
        <p:spPr bwMode="auto">
          <a:xfrm>
            <a:off x="590550" y="6229350"/>
            <a:ext cx="95773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de-DE" altLang="sv-SE" sz="1800" b="1">
                <a:latin typeface="Arial" panose="020B0604020202020204" pitchFamily="34" charset="0"/>
              </a:rPr>
              <a:t> Im Gajski-Diagramm findet sich diese Art der Modellierung ebenfalls auf der, von innen gesehen, zweiten Abstraktionsebene allerdings auf der Strukturachse</a:t>
            </a:r>
            <a:r>
              <a:rPr lang="de-DE" altLang="sv-SE" sz="180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8" grpId="0" animBg="1"/>
    </p:bldLst>
  </p:timing>
</p:sld>
</file>

<file path=ppt/theme/theme1.xml><?xml version="1.0" encoding="utf-8"?>
<a:theme xmlns:a="http://schemas.openxmlformats.org/drawingml/2006/main" name="DSP_A4_Q">
  <a:themeElements>
    <a:clrScheme name="DSP_A4_Q.pot 13">
      <a:dk1>
        <a:srgbClr val="000070"/>
      </a:dk1>
      <a:lt1>
        <a:srgbClr val="FFFFFF"/>
      </a:lt1>
      <a:dk2>
        <a:srgbClr val="00007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5F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DSP_A4_Q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SP_A4_Q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SP_A4_Q.p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SP_A4_Q.p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SP_A4_Q.p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SP_A4_Q.p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SP_A4_Q.p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SP_A4_Q.p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SP_A4_Q.p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SP_A4_Q.p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SP_A4_Q.p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SP_A4_Q.p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SP_A4_Q.p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SP_A4_Q.pot 13">
        <a:dk1>
          <a:srgbClr val="000070"/>
        </a:dk1>
        <a:lt1>
          <a:srgbClr val="FFFFFF"/>
        </a:lt1>
        <a:dk2>
          <a:srgbClr val="00007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5F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C:\Programme\Microsoft Office\Vorlagen\DSP_A4_Q.pot</Template>
  <TotalTime>0</TotalTime>
  <Words>5399</Words>
  <Application>Microsoft Office PowerPoint</Application>
  <PresentationFormat>Custom</PresentationFormat>
  <Paragraphs>1314</Paragraphs>
  <Slides>74</Slides>
  <Notes>24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6" baseType="lpstr">
      <vt:lpstr>DSP_A4_Q</vt:lpstr>
      <vt:lpstr>Visio</vt:lpstr>
      <vt:lpstr>Inhaltsübersicht</vt:lpstr>
      <vt:lpstr>Entwurfsprozess</vt:lpstr>
      <vt:lpstr>Entwurfsmethodik für programmierbare digitale Schaltungen</vt:lpstr>
      <vt:lpstr>Einsatz von Simulations- und Synthesewerkzeugen</vt:lpstr>
      <vt:lpstr>Schritte im Entwurfsprozess</vt:lpstr>
      <vt:lpstr>Ein NAND Gate</vt:lpstr>
      <vt:lpstr>Modellierung mit Hardwarebeschreibungssprachen</vt:lpstr>
      <vt:lpstr>Datenflussmodelle</vt:lpstr>
      <vt:lpstr>Strukturmodelle</vt:lpstr>
      <vt:lpstr>Verhaltensmodelle</vt:lpstr>
      <vt:lpstr>entity und architecture</vt:lpstr>
      <vt:lpstr>entity und architecture</vt:lpstr>
      <vt:lpstr>Grundlegende Syntaxelemente</vt:lpstr>
      <vt:lpstr>Port-Modi</vt:lpstr>
      <vt:lpstr>Aufbau einer architecture</vt:lpstr>
      <vt:lpstr>Nebenläufige Signalzuweisungen</vt:lpstr>
      <vt:lpstr>Logikoperatoren in VHDL</vt:lpstr>
      <vt:lpstr>Datenflussmodell mit Logikoperatoren</vt:lpstr>
      <vt:lpstr>Nebenläufige Signalzuweisungen</vt:lpstr>
      <vt:lpstr>Wahrheitstabelle eines 2-zu-1-Multiplexers</vt:lpstr>
      <vt:lpstr>VHDL-Modell eines 2-zu-1-Multiplexers</vt:lpstr>
      <vt:lpstr>Simulationsergebnis für den Multiplexer</vt:lpstr>
      <vt:lpstr>Simulations- und Syntheseergebnisse des MUX</vt:lpstr>
      <vt:lpstr>Modellierung von Wahrheitstabellen</vt:lpstr>
      <vt:lpstr>VHDL-Modell eines Volladdierers</vt:lpstr>
      <vt:lpstr>Simulationsergebnis des Volladdierers</vt:lpstr>
      <vt:lpstr>Wahrheitstabelle eines Paritätsgenerators</vt:lpstr>
      <vt:lpstr>VHDL-Testbenches</vt:lpstr>
      <vt:lpstr>Paritätsgenerator</vt:lpstr>
      <vt:lpstr>Testbench für den Paritätsgenerator (1)</vt:lpstr>
      <vt:lpstr>Testbench für den Paritätsgenerator (2)</vt:lpstr>
      <vt:lpstr>Kombinatorische Logik - Getaktete Logik (Sequentielle Logik) </vt:lpstr>
      <vt:lpstr>Kombinatorische Logik</vt:lpstr>
      <vt:lpstr>Getaktete Logik</vt:lpstr>
      <vt:lpstr>RTL: Register-Transfer Modelle</vt:lpstr>
      <vt:lpstr>VHDL Prozesse</vt:lpstr>
      <vt:lpstr>Eigenschaften von VHDL-Prozessen</vt:lpstr>
      <vt:lpstr>Ereignisgesteuerte Modelle (Discrete Event)</vt:lpstr>
      <vt:lpstr>Simultane Ereignisse - 0 - </vt:lpstr>
      <vt:lpstr>Simultane Ereignisse - 1 - </vt:lpstr>
      <vt:lpstr>Simultane Ereignisse - 2 -</vt:lpstr>
      <vt:lpstr>Simultane Ereignisse - 3 -</vt:lpstr>
      <vt:lpstr>Simultane Ereignisse mit Delta Delays</vt:lpstr>
      <vt:lpstr>Delta Time</vt:lpstr>
      <vt:lpstr>Event List</vt:lpstr>
      <vt:lpstr>Ereignisgetriebene Simulation</vt:lpstr>
      <vt:lpstr>Discrete Event Models</vt:lpstr>
      <vt:lpstr>Interaktion zwischen Prozessen</vt:lpstr>
      <vt:lpstr>Interaktion zwischen Prozessen</vt:lpstr>
      <vt:lpstr>Interaktion zwischen Prozessen</vt:lpstr>
      <vt:lpstr>Interaktion zwischen Prozessen</vt:lpstr>
      <vt:lpstr>Kombinatorische Schleifen</vt:lpstr>
      <vt:lpstr>VHDL-Signalverzögerungsmodelle (1)</vt:lpstr>
      <vt:lpstr>VHDL-Signalverzögerungsmodelle (2)</vt:lpstr>
      <vt:lpstr>Begründung für das Inertial-Delay Modell</vt:lpstr>
      <vt:lpstr>Sequenzielle Anweisungen</vt:lpstr>
      <vt:lpstr>Die case-Anweisung (1)</vt:lpstr>
      <vt:lpstr>Die case-Anweisung (2)</vt:lpstr>
      <vt:lpstr>Synthese mit vollständiger case Anweisung</vt:lpstr>
      <vt:lpstr>Synthese mit unvollständiger case Anweisung</vt:lpstr>
      <vt:lpstr>Vergleich von case- und if-Anweisungen</vt:lpstr>
      <vt:lpstr>Prioritätsencoder mit if-Anweisung (1)</vt:lpstr>
      <vt:lpstr>Prioritätsencoder mit if-Anweisung (2)</vt:lpstr>
      <vt:lpstr>Prioritätsencoder mit if-Anweisung (3)</vt:lpstr>
      <vt:lpstr>Modellierung von Signalflanken</vt:lpstr>
      <vt:lpstr>Prozesse ohne Sensitivitätsliste</vt:lpstr>
      <vt:lpstr>Verwendung von Variablen in Prozessen</vt:lpstr>
      <vt:lpstr>Entwurfsbeispiel: Ausgangsmakrozelle eines PLDs</vt:lpstr>
      <vt:lpstr>VHDL-Modell mit Testbench (Deklarationen)</vt:lpstr>
      <vt:lpstr>VHDL-Modell (synthesefähige Prozesse)</vt:lpstr>
      <vt:lpstr>VHDL-Modell mit Testbench (Stimuli-Prozesse)</vt:lpstr>
      <vt:lpstr>VHDL-Modell mit Testbench (Response-Monitor)</vt:lpstr>
      <vt:lpstr>Simulation des VHDL-Modells</vt:lpstr>
      <vt:lpstr>Einführung in VHDL - Zusammenfassung</vt:lpstr>
    </vt:vector>
  </TitlesOfParts>
  <Company>FH-Hamburg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DSP-Hardware, Implementation and Tools</dc:title>
  <dc:creator>NoName</dc:creator>
  <cp:lastModifiedBy>Axel Jantsch</cp:lastModifiedBy>
  <cp:revision>436</cp:revision>
  <cp:lastPrinted>2014-10-06T11:53:16Z</cp:lastPrinted>
  <dcterms:created xsi:type="dcterms:W3CDTF">2002-11-21T18:20:04Z</dcterms:created>
  <dcterms:modified xsi:type="dcterms:W3CDTF">2018-10-30T07:25:26Z</dcterms:modified>
</cp:coreProperties>
</file>